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drawings/drawing3.xml" ContentType="application/vnd.openxmlformats-officedocument.drawingml.chartshapes+xml"/>
  <Override PartName="/ppt/charts/chart4.xml" ContentType="application/vnd.openxmlformats-officedocument.drawingml.chart+xml"/>
  <Override PartName="/ppt/drawings/drawing4.xml" ContentType="application/vnd.openxmlformats-officedocument.drawingml.chartshapes+xml"/>
  <Override PartName="/ppt/charts/chart5.xml" ContentType="application/vnd.openxmlformats-officedocument.drawingml.chart+xml"/>
  <Override PartName="/ppt/drawings/drawing5.xml" ContentType="application/vnd.openxmlformats-officedocument.drawingml.chartshapes+xml"/>
  <Override PartName="/ppt/charts/chart6.xml" ContentType="application/vnd.openxmlformats-officedocument.drawingml.chart+xml"/>
  <Override PartName="/ppt/drawings/drawing6.xml" ContentType="application/vnd.openxmlformats-officedocument.drawingml.chartshapes+xml"/>
  <Override PartName="/ppt/charts/chart7.xml" ContentType="application/vnd.openxmlformats-officedocument.drawingml.chart+xml"/>
  <Override PartName="/ppt/charts/chart8.xml" ContentType="application/vnd.openxmlformats-officedocument.drawingml.chart+xml"/>
  <Override PartName="/ppt/drawings/drawing7.xml" ContentType="application/vnd.openxmlformats-officedocument.drawingml.chartshapes+xml"/>
  <Override PartName="/ppt/charts/chart9.xml" ContentType="application/vnd.openxmlformats-officedocument.drawingml.chart+xml"/>
  <Override PartName="/ppt/drawings/drawing8.xml" ContentType="application/vnd.openxmlformats-officedocument.drawingml.chartshapes+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drawings/drawing9.xml" ContentType="application/vnd.openxmlformats-officedocument.drawingml.chartshapes+xml"/>
  <Override PartName="/ppt/charts/chart17.xml" ContentType="application/vnd.openxmlformats-officedocument.drawingml.chart+xml"/>
  <Override PartName="/ppt/drawings/drawing10.xml" ContentType="application/vnd.openxmlformats-officedocument.drawingml.chartshapes+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theme/themeOverride1.xml" ContentType="application/vnd.openxmlformats-officedocument.themeOverride+xml"/>
  <Override PartName="/ppt/drawings/drawing11.xml" ContentType="application/vnd.openxmlformats-officedocument.drawingml.chartshapes+xml"/>
  <Override PartName="/ppt/charts/chart21.xml" ContentType="application/vnd.openxmlformats-officedocument.drawingml.chart+xml"/>
  <Override PartName="/ppt/theme/themeOverride2.xml" ContentType="application/vnd.openxmlformats-officedocument.themeOverride+xml"/>
  <Override PartName="/ppt/drawings/drawing12.xml" ContentType="application/vnd.openxmlformats-officedocument.drawingml.chartshapes+xml"/>
  <Override PartName="/ppt/charts/chart22.xml" ContentType="application/vnd.openxmlformats-officedocument.drawingml.chart+xml"/>
  <Override PartName="/ppt/theme/themeOverride3.xml" ContentType="application/vnd.openxmlformats-officedocument.themeOverride+xml"/>
  <Override PartName="/ppt/drawings/drawing13.xml" ContentType="application/vnd.openxmlformats-officedocument.drawingml.chartshapes+xml"/>
  <Override PartName="/ppt/charts/chart23.xml" ContentType="application/vnd.openxmlformats-officedocument.drawingml.chart+xml"/>
  <Override PartName="/ppt/theme/themeOverride4.xml" ContentType="application/vnd.openxmlformats-officedocument.themeOverride+xml"/>
  <Override PartName="/ppt/drawings/drawing14.xml" ContentType="application/vnd.openxmlformats-officedocument.drawingml.chartshapes+xml"/>
  <Override PartName="/ppt/charts/chart24.xml" ContentType="application/vnd.openxmlformats-officedocument.drawingml.chart+xml"/>
  <Override PartName="/ppt/theme/themeOverride5.xml" ContentType="application/vnd.openxmlformats-officedocument.themeOverride+xml"/>
  <Override PartName="/ppt/drawings/drawing15.xml" ContentType="application/vnd.openxmlformats-officedocument.drawingml.chartshapes+xml"/>
  <Override PartName="/ppt/charts/chart25.xml" ContentType="application/vnd.openxmlformats-officedocument.drawingml.chart+xml"/>
  <Override PartName="/ppt/theme/themeOverride6.xml" ContentType="application/vnd.openxmlformats-officedocument.themeOverride+xml"/>
  <Override PartName="/ppt/drawings/drawing16.xml" ContentType="application/vnd.openxmlformats-officedocument.drawingml.chartshapes+xml"/>
  <Override PartName="/ppt/charts/chart26.xml" ContentType="application/vnd.openxmlformats-officedocument.drawingml.chart+xml"/>
  <Override PartName="/ppt/theme/themeOverride7.xml" ContentType="application/vnd.openxmlformats-officedocument.themeOverride+xml"/>
  <Override PartName="/ppt/drawings/drawing17.xml" ContentType="application/vnd.openxmlformats-officedocument.drawingml.chartshapes+xml"/>
  <Override PartName="/ppt/charts/chart27.xml" ContentType="application/vnd.openxmlformats-officedocument.drawingml.chart+xml"/>
  <Override PartName="/ppt/theme/themeOverride8.xml" ContentType="application/vnd.openxmlformats-officedocument.themeOverride+xml"/>
  <Override PartName="/ppt/drawings/drawing18.xml" ContentType="application/vnd.openxmlformats-officedocument.drawingml.chartshapes+xml"/>
  <Override PartName="/ppt/charts/chart28.xml" ContentType="application/vnd.openxmlformats-officedocument.drawingml.chart+xml"/>
  <Override PartName="/ppt/theme/themeOverride9.xml" ContentType="application/vnd.openxmlformats-officedocument.themeOverride+xml"/>
  <Override PartName="/ppt/drawings/drawing19.xml" ContentType="application/vnd.openxmlformats-officedocument.drawingml.chartshapes+xml"/>
  <Override PartName="/ppt/charts/chart29.xml" ContentType="application/vnd.openxmlformats-officedocument.drawingml.chart+xml"/>
  <Override PartName="/ppt/theme/themeOverride10.xml" ContentType="application/vnd.openxmlformats-officedocument.themeOverride+xml"/>
  <Override PartName="/ppt/drawings/drawing20.xml" ContentType="application/vnd.openxmlformats-officedocument.drawingml.chartshapes+xml"/>
  <Override PartName="/ppt/charts/chart30.xml" ContentType="application/vnd.openxmlformats-officedocument.drawingml.chart+xml"/>
  <Override PartName="/ppt/theme/themeOverride11.xml" ContentType="application/vnd.openxmlformats-officedocument.themeOverride+xml"/>
  <Override PartName="/ppt/drawings/drawing21.xml" ContentType="application/vnd.openxmlformats-officedocument.drawingml.chartshapes+xml"/>
  <Override PartName="/ppt/charts/chart31.xml" ContentType="application/vnd.openxmlformats-officedocument.drawingml.chart+xml"/>
  <Override PartName="/ppt/theme/themeOverride12.xml" ContentType="application/vnd.openxmlformats-officedocument.themeOverride+xml"/>
  <Override PartName="/ppt/drawings/drawing22.xml" ContentType="application/vnd.openxmlformats-officedocument.drawingml.chartshapes+xml"/>
  <Override PartName="/ppt/charts/chart32.xml" ContentType="application/vnd.openxmlformats-officedocument.drawingml.chart+xml"/>
  <Override PartName="/ppt/theme/themeOverride13.xml" ContentType="application/vnd.openxmlformats-officedocument.themeOverride+xml"/>
  <Override PartName="/ppt/drawings/drawing23.xml" ContentType="application/vnd.openxmlformats-officedocument.drawingml.chartshapes+xml"/>
  <Override PartName="/ppt/charts/chart33.xml" ContentType="application/vnd.openxmlformats-officedocument.drawingml.chart+xml"/>
  <Override PartName="/ppt/theme/themeOverride14.xml" ContentType="application/vnd.openxmlformats-officedocument.themeOverride+xml"/>
  <Override PartName="/ppt/drawings/drawing24.xml" ContentType="application/vnd.openxmlformats-officedocument.drawingml.chartshapes+xml"/>
  <Override PartName="/ppt/charts/chart34.xml" ContentType="application/vnd.openxmlformats-officedocument.drawingml.chart+xml"/>
  <Override PartName="/ppt/theme/themeOverride15.xml" ContentType="application/vnd.openxmlformats-officedocument.themeOverride+xml"/>
  <Override PartName="/ppt/drawings/drawing25.xml" ContentType="application/vnd.openxmlformats-officedocument.drawingml.chartshapes+xml"/>
  <Override PartName="/ppt/charts/chart35.xml" ContentType="application/vnd.openxmlformats-officedocument.drawingml.chart+xml"/>
  <Override PartName="/ppt/theme/themeOverride16.xml" ContentType="application/vnd.openxmlformats-officedocument.themeOverride+xml"/>
  <Override PartName="/ppt/drawings/drawing26.xml" ContentType="application/vnd.openxmlformats-officedocument.drawingml.chartshapes+xml"/>
  <Override PartName="/ppt/charts/chart36.xml" ContentType="application/vnd.openxmlformats-officedocument.drawingml.chart+xml"/>
  <Override PartName="/ppt/theme/themeOverride17.xml" ContentType="application/vnd.openxmlformats-officedocument.themeOverride+xml"/>
  <Override PartName="/ppt/drawings/drawing27.xml" ContentType="application/vnd.openxmlformats-officedocument.drawingml.chartshapes+xml"/>
  <Override PartName="/ppt/charts/chart37.xml" ContentType="application/vnd.openxmlformats-officedocument.drawingml.chart+xml"/>
  <Override PartName="/ppt/theme/themeOverride18.xml" ContentType="application/vnd.openxmlformats-officedocument.themeOverride+xml"/>
  <Override PartName="/ppt/drawings/drawing28.xml" ContentType="application/vnd.openxmlformats-officedocument.drawingml.chartshapes+xml"/>
  <Override PartName="/ppt/charts/chart38.xml" ContentType="application/vnd.openxmlformats-officedocument.drawingml.chart+xml"/>
  <Override PartName="/ppt/theme/themeOverride19.xml" ContentType="application/vnd.openxmlformats-officedocument.themeOverride+xml"/>
  <Override PartName="/ppt/drawings/drawing29.xml" ContentType="application/vnd.openxmlformats-officedocument.drawingml.chartshapes+xml"/>
  <Override PartName="/ppt/charts/chart39.xml" ContentType="application/vnd.openxmlformats-officedocument.drawingml.chart+xml"/>
  <Override PartName="/ppt/theme/themeOverride20.xml" ContentType="application/vnd.openxmlformats-officedocument.themeOverride+xml"/>
  <Override PartName="/ppt/drawings/drawing30.xml" ContentType="application/vnd.openxmlformats-officedocument.drawingml.chartshapes+xml"/>
  <Override PartName="/ppt/charts/chart40.xml" ContentType="application/vnd.openxmlformats-officedocument.drawingml.chart+xml"/>
  <Override PartName="/ppt/theme/themeOverride21.xml" ContentType="application/vnd.openxmlformats-officedocument.themeOverride+xml"/>
  <Override PartName="/ppt/drawings/drawing31.xml" ContentType="application/vnd.openxmlformats-officedocument.drawingml.chartshapes+xml"/>
  <Override PartName="/ppt/charts/chart41.xml" ContentType="application/vnd.openxmlformats-officedocument.drawingml.chart+xml"/>
  <Override PartName="/ppt/theme/themeOverride22.xml" ContentType="application/vnd.openxmlformats-officedocument.themeOverride+xml"/>
  <Override PartName="/ppt/drawings/drawing32.xml" ContentType="application/vnd.openxmlformats-officedocument.drawingml.chartshapes+xml"/>
  <Override PartName="/ppt/charts/chart42.xml" ContentType="application/vnd.openxmlformats-officedocument.drawingml.chart+xml"/>
  <Override PartName="/ppt/theme/themeOverride23.xml" ContentType="application/vnd.openxmlformats-officedocument.themeOverride+xml"/>
  <Override PartName="/ppt/drawings/drawing33.xml" ContentType="application/vnd.openxmlformats-officedocument.drawingml.chartshapes+xml"/>
  <Override PartName="/ppt/charts/chart43.xml" ContentType="application/vnd.openxmlformats-officedocument.drawingml.chart+xml"/>
  <Override PartName="/ppt/theme/themeOverride24.xml" ContentType="application/vnd.openxmlformats-officedocument.themeOverride+xml"/>
  <Override PartName="/ppt/drawings/drawing34.xml" ContentType="application/vnd.openxmlformats-officedocument.drawingml.chartshapes+xml"/>
  <Override PartName="/ppt/charts/chart44.xml" ContentType="application/vnd.openxmlformats-officedocument.drawingml.chart+xml"/>
  <Override PartName="/ppt/theme/themeOverride25.xml" ContentType="application/vnd.openxmlformats-officedocument.themeOverride+xml"/>
  <Override PartName="/ppt/drawings/drawing35.xml" ContentType="application/vnd.openxmlformats-officedocument.drawingml.chartshapes+xml"/>
  <Override PartName="/ppt/charts/chart45.xml" ContentType="application/vnd.openxmlformats-officedocument.drawingml.chart+xml"/>
  <Override PartName="/ppt/theme/themeOverride26.xml" ContentType="application/vnd.openxmlformats-officedocument.themeOverride+xml"/>
  <Override PartName="/ppt/drawings/drawing36.xml" ContentType="application/vnd.openxmlformats-officedocument.drawingml.chartshapes+xml"/>
  <Override PartName="/ppt/charts/chart46.xml" ContentType="application/vnd.openxmlformats-officedocument.drawingml.chart+xml"/>
  <Override PartName="/ppt/theme/themeOverride27.xml" ContentType="application/vnd.openxmlformats-officedocument.themeOverride+xml"/>
  <Override PartName="/ppt/drawings/drawing37.xml" ContentType="application/vnd.openxmlformats-officedocument.drawingml.chartshapes+xml"/>
  <Override PartName="/ppt/charts/chart47.xml" ContentType="application/vnd.openxmlformats-officedocument.drawingml.chart+xml"/>
  <Override PartName="/ppt/theme/themeOverride28.xml" ContentType="application/vnd.openxmlformats-officedocument.themeOverride+xml"/>
  <Override PartName="/ppt/drawings/drawing38.xml" ContentType="application/vnd.openxmlformats-officedocument.drawingml.chartshapes+xml"/>
  <Override PartName="/ppt/charts/chart48.xml" ContentType="application/vnd.openxmlformats-officedocument.drawingml.chart+xml"/>
  <Override PartName="/ppt/theme/themeOverride29.xml" ContentType="application/vnd.openxmlformats-officedocument.themeOverride+xml"/>
  <Override PartName="/ppt/drawings/drawing39.xml" ContentType="application/vnd.openxmlformats-officedocument.drawingml.chartshapes+xml"/>
  <Override PartName="/ppt/charts/chart49.xml" ContentType="application/vnd.openxmlformats-officedocument.drawingml.chart+xml"/>
  <Override PartName="/ppt/theme/themeOverride30.xml" ContentType="application/vnd.openxmlformats-officedocument.themeOverride+xml"/>
  <Override PartName="/ppt/drawings/drawing40.xml" ContentType="application/vnd.openxmlformats-officedocument.drawingml.chartshapes+xml"/>
  <Override PartName="/ppt/charts/chart50.xml" ContentType="application/vnd.openxmlformats-officedocument.drawingml.chart+xml"/>
  <Override PartName="/ppt/theme/themeOverride31.xml" ContentType="application/vnd.openxmlformats-officedocument.themeOverride+xml"/>
  <Override PartName="/ppt/drawings/drawing41.xml" ContentType="application/vnd.openxmlformats-officedocument.drawingml.chartshapes+xml"/>
  <Override PartName="/ppt/charts/chart51.xml" ContentType="application/vnd.openxmlformats-officedocument.drawingml.chart+xml"/>
  <Override PartName="/ppt/theme/themeOverride32.xml" ContentType="application/vnd.openxmlformats-officedocument.themeOverride+xml"/>
  <Override PartName="/ppt/drawings/drawing42.xml" ContentType="application/vnd.openxmlformats-officedocument.drawingml.chartshapes+xml"/>
  <Override PartName="/ppt/charts/chart52.xml" ContentType="application/vnd.openxmlformats-officedocument.drawingml.chart+xml"/>
  <Override PartName="/ppt/theme/themeOverride33.xml" ContentType="application/vnd.openxmlformats-officedocument.themeOverride+xml"/>
  <Override PartName="/ppt/drawings/drawing43.xml" ContentType="application/vnd.openxmlformats-officedocument.drawingml.chartshapes+xml"/>
  <Override PartName="/ppt/charts/chart53.xml" ContentType="application/vnd.openxmlformats-officedocument.drawingml.chart+xml"/>
  <Override PartName="/ppt/theme/themeOverride34.xml" ContentType="application/vnd.openxmlformats-officedocument.themeOverride+xml"/>
  <Override PartName="/ppt/drawings/drawing44.xml" ContentType="application/vnd.openxmlformats-officedocument.drawingml.chartshapes+xml"/>
  <Override PartName="/ppt/charts/chart54.xml" ContentType="application/vnd.openxmlformats-officedocument.drawingml.chart+xml"/>
  <Override PartName="/ppt/theme/themeOverride35.xml" ContentType="application/vnd.openxmlformats-officedocument.themeOverride+xml"/>
  <Override PartName="/ppt/drawings/drawing45.xml" ContentType="application/vnd.openxmlformats-officedocument.drawingml.chartshapes+xml"/>
  <Override PartName="/ppt/charts/chart55.xml" ContentType="application/vnd.openxmlformats-officedocument.drawingml.chart+xml"/>
  <Override PartName="/ppt/theme/themeOverride36.xml" ContentType="application/vnd.openxmlformats-officedocument.themeOverride+xml"/>
  <Override PartName="/ppt/drawings/drawing46.xml" ContentType="application/vnd.openxmlformats-officedocument.drawingml.chartshapes+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chart62.xml" ContentType="application/vnd.openxmlformats-officedocument.drawingml.chart+xml"/>
  <Override PartName="/ppt/charts/chart63.xml" ContentType="application/vnd.openxmlformats-officedocument.drawingml.chart+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chart73.xml" ContentType="application/vnd.openxmlformats-officedocument.drawingml.chart+xml"/>
  <Override PartName="/ppt/charts/chart74.xml" ContentType="application/vnd.openxmlformats-officedocument.drawingml.chart+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chart90.xml" ContentType="application/vnd.openxmlformats-officedocument.drawingml.chart+xml"/>
  <Override PartName="/ppt/charts/chart91.xml" ContentType="application/vnd.openxmlformats-officedocument.drawingml.chart+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theme/themeOverride37.xml" ContentType="application/vnd.openxmlformats-officedocument.themeOverride+xml"/>
  <Override PartName="/ppt/charts/chart97.xml" ContentType="application/vnd.openxmlformats-officedocument.drawingml.chart+xml"/>
  <Override PartName="/ppt/theme/themeOverride38.xml" ContentType="application/vnd.openxmlformats-officedocument.themeOverride+xml"/>
  <Override PartName="/ppt/charts/chart98.xml" ContentType="application/vnd.openxmlformats-officedocument.drawingml.chart+xml"/>
  <Override PartName="/ppt/charts/chart99.xml" ContentType="application/vnd.openxmlformats-officedocument.drawingml.chart+xml"/>
  <Override PartName="/ppt/charts/chart100.xml" ContentType="application/vnd.openxmlformats-officedocument.drawingml.chart+xml"/>
  <Override PartName="/ppt/theme/themeOverride39.xml" ContentType="application/vnd.openxmlformats-officedocument.themeOverride+xml"/>
  <Override PartName="/ppt/charts/chart101.xml" ContentType="application/vnd.openxmlformats-officedocument.drawingml.chart+xml"/>
  <Override PartName="/ppt/theme/themeOverride40.xml" ContentType="application/vnd.openxmlformats-officedocument.themeOverride+xml"/>
  <Override PartName="/ppt/charts/chart102.xml" ContentType="application/vnd.openxmlformats-officedocument.drawingml.chart+xml"/>
  <Override PartName="/ppt/charts/chart103.xml" ContentType="application/vnd.openxmlformats-officedocument.drawingml.chart+xml"/>
  <Override PartName="/ppt/theme/themeOverride41.xml" ContentType="application/vnd.openxmlformats-officedocument.themeOverride+xml"/>
  <Override PartName="/ppt/charts/chart104.xml" ContentType="application/vnd.openxmlformats-officedocument.drawingml.chart+xml"/>
  <Override PartName="/ppt/theme/themeOverride42.xml" ContentType="application/vnd.openxmlformats-officedocument.themeOverride+xml"/>
  <Override PartName="/ppt/charts/chart105.xml" ContentType="application/vnd.openxmlformats-officedocument.drawingml.chart+xml"/>
  <Override PartName="/ppt/theme/themeOverride43.xml" ContentType="application/vnd.openxmlformats-officedocument.themeOverride+xml"/>
  <Override PartName="/ppt/charts/chart106.xml" ContentType="application/vnd.openxmlformats-officedocument.drawingml.chart+xml"/>
  <Override PartName="/ppt/theme/themeOverride4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7" r:id="rId2"/>
    <p:sldMasterId id="2147483679" r:id="rId3"/>
  </p:sldMasterIdLst>
  <p:notesMasterIdLst>
    <p:notesMasterId r:id="rId68"/>
  </p:notesMasterIdLst>
  <p:handoutMasterIdLst>
    <p:handoutMasterId r:id="rId69"/>
  </p:handoutMasterIdLst>
  <p:sldIdLst>
    <p:sldId id="276" r:id="rId4"/>
    <p:sldId id="357" r:id="rId5"/>
    <p:sldId id="265" r:id="rId6"/>
    <p:sldId id="359" r:id="rId7"/>
    <p:sldId id="350" r:id="rId8"/>
    <p:sldId id="349" r:id="rId9"/>
    <p:sldId id="358" r:id="rId10"/>
    <p:sldId id="409" r:id="rId11"/>
    <p:sldId id="410" r:id="rId12"/>
    <p:sldId id="266" r:id="rId13"/>
    <p:sldId id="360" r:id="rId14"/>
    <p:sldId id="361" r:id="rId15"/>
    <p:sldId id="362" r:id="rId16"/>
    <p:sldId id="363" r:id="rId17"/>
    <p:sldId id="364" r:id="rId18"/>
    <p:sldId id="365" r:id="rId19"/>
    <p:sldId id="366" r:id="rId20"/>
    <p:sldId id="367" r:id="rId21"/>
    <p:sldId id="368" r:id="rId22"/>
    <p:sldId id="369" r:id="rId23"/>
    <p:sldId id="370" r:id="rId24"/>
    <p:sldId id="371" r:id="rId25"/>
    <p:sldId id="372" r:id="rId26"/>
    <p:sldId id="373" r:id="rId27"/>
    <p:sldId id="374" r:id="rId28"/>
    <p:sldId id="375" r:id="rId29"/>
    <p:sldId id="376" r:id="rId30"/>
    <p:sldId id="377" r:id="rId31"/>
    <p:sldId id="378" r:id="rId32"/>
    <p:sldId id="379" r:id="rId33"/>
    <p:sldId id="380" r:id="rId34"/>
    <p:sldId id="381" r:id="rId35"/>
    <p:sldId id="384" r:id="rId36"/>
    <p:sldId id="386" r:id="rId37"/>
    <p:sldId id="385" r:id="rId38"/>
    <p:sldId id="387" r:id="rId39"/>
    <p:sldId id="388" r:id="rId40"/>
    <p:sldId id="389" r:id="rId41"/>
    <p:sldId id="390" r:id="rId42"/>
    <p:sldId id="391" r:id="rId43"/>
    <p:sldId id="392" r:id="rId44"/>
    <p:sldId id="393" r:id="rId45"/>
    <p:sldId id="394" r:id="rId46"/>
    <p:sldId id="395" r:id="rId47"/>
    <p:sldId id="396" r:id="rId48"/>
    <p:sldId id="397" r:id="rId49"/>
    <p:sldId id="398" r:id="rId50"/>
    <p:sldId id="399" r:id="rId51"/>
    <p:sldId id="400" r:id="rId52"/>
    <p:sldId id="401" r:id="rId53"/>
    <p:sldId id="402" r:id="rId54"/>
    <p:sldId id="404" r:id="rId55"/>
    <p:sldId id="405" r:id="rId56"/>
    <p:sldId id="403" r:id="rId57"/>
    <p:sldId id="297" r:id="rId58"/>
    <p:sldId id="300" r:id="rId59"/>
    <p:sldId id="298" r:id="rId60"/>
    <p:sldId id="299" r:id="rId61"/>
    <p:sldId id="301" r:id="rId62"/>
    <p:sldId id="302" r:id="rId63"/>
    <p:sldId id="408" r:id="rId64"/>
    <p:sldId id="406" r:id="rId65"/>
    <p:sldId id="407" r:id="rId66"/>
    <p:sldId id="259" r:id="rId67"/>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36" userDrawn="1">
          <p15:clr>
            <a:srgbClr val="A4A3A4"/>
          </p15:clr>
        </p15:guide>
        <p15:guide id="2" pos="204" userDrawn="1">
          <p15:clr>
            <a:srgbClr val="A4A3A4"/>
          </p15:clr>
        </p15:guide>
        <p15:guide id="4" pos="5534" userDrawn="1">
          <p15:clr>
            <a:srgbClr val="A4A3A4"/>
          </p15:clr>
        </p15:guide>
        <p15:guide id="5" orient="horz" pos="3979">
          <p15:clr>
            <a:srgbClr val="A4A3A4"/>
          </p15:clr>
        </p15:guide>
        <p15:guide id="6" orient="horz" pos="1103">
          <p15:clr>
            <a:srgbClr val="A4A3A4"/>
          </p15:clr>
        </p15:guide>
        <p15:guide id="7" pos="1196">
          <p15:clr>
            <a:srgbClr val="A4A3A4"/>
          </p15:clr>
        </p15:guide>
        <p15:guide id="8" pos="2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Xavier Faux" initials="XF" lastIdx="9" clrIdx="0">
    <p:extLst>
      <p:ext uri="{19B8F6BF-5375-455C-9EA6-DF929625EA0E}">
        <p15:presenceInfo xmlns:p15="http://schemas.microsoft.com/office/powerpoint/2012/main" userId="S-1-5-21-1868586648-1928551740-1174482739-1909104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0742"/>
    <a:srgbClr val="231F20"/>
    <a:srgbClr val="D4E1E0"/>
    <a:srgbClr val="646363"/>
    <a:srgbClr val="505050"/>
    <a:srgbClr val="A1AEAF"/>
    <a:srgbClr val="BFDBF7"/>
    <a:srgbClr val="157EAB"/>
    <a:srgbClr val="F9A526"/>
    <a:srgbClr val="58595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85" autoAdjust="0"/>
    <p:restoredTop sz="99887" autoAdjust="0"/>
  </p:normalViewPr>
  <p:slideViewPr>
    <p:cSldViewPr snapToGrid="0" snapToObjects="1">
      <p:cViewPr varScale="1">
        <p:scale>
          <a:sx n="116" d="100"/>
          <a:sy n="116" d="100"/>
        </p:scale>
        <p:origin x="1818" y="108"/>
      </p:cViewPr>
      <p:guideLst>
        <p:guide orient="horz" pos="3936"/>
        <p:guide pos="204"/>
        <p:guide pos="5534"/>
        <p:guide orient="horz" pos="3979"/>
        <p:guide orient="horz" pos="1103"/>
        <p:guide pos="1196"/>
        <p:guide pos="22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00.xml.rels><?xml version="1.0" encoding="UTF-8" standalone="yes"?>
<Relationships xmlns="http://schemas.openxmlformats.org/package/2006/relationships"><Relationship Id="rId2" Type="http://schemas.openxmlformats.org/officeDocument/2006/relationships/oleObject" Target="../embeddings/oleObject3.bin"/><Relationship Id="rId1" Type="http://schemas.openxmlformats.org/officeDocument/2006/relationships/themeOverride" Target="../theme/themeOverride39.xml"/></Relationships>
</file>

<file path=ppt/charts/_rels/chart101.xml.rels><?xml version="1.0" encoding="UTF-8" standalone="yes"?>
<Relationships xmlns="http://schemas.openxmlformats.org/package/2006/relationships"><Relationship Id="rId2" Type="http://schemas.openxmlformats.org/officeDocument/2006/relationships/oleObject" Target="../embeddings/oleObject4.bin"/><Relationship Id="rId1" Type="http://schemas.openxmlformats.org/officeDocument/2006/relationships/themeOverride" Target="../theme/themeOverride40.xml"/></Relationships>
</file>

<file path=ppt/charts/_rels/chart102.xml.rels><?xml version="1.0" encoding="UTF-8" standalone="yes"?>
<Relationships xmlns="http://schemas.openxmlformats.org/package/2006/relationships"><Relationship Id="rId1" Type="http://schemas.openxmlformats.org/officeDocument/2006/relationships/oleObject" Target="../embeddings/oleObject5.bin"/></Relationships>
</file>

<file path=ppt/charts/_rels/chart103.xml.rels><?xml version="1.0" encoding="UTF-8" standalone="yes"?>
<Relationships xmlns="http://schemas.openxmlformats.org/package/2006/relationships"><Relationship Id="rId2" Type="http://schemas.openxmlformats.org/officeDocument/2006/relationships/oleObject" Target="../embeddings/oleObject6.bin"/><Relationship Id="rId1" Type="http://schemas.openxmlformats.org/officeDocument/2006/relationships/themeOverride" Target="../theme/themeOverride41.xml"/></Relationships>
</file>

<file path=ppt/charts/_rels/chart104.xml.rels><?xml version="1.0" encoding="UTF-8" standalone="yes"?>
<Relationships xmlns="http://schemas.openxmlformats.org/package/2006/relationships"><Relationship Id="rId2" Type="http://schemas.openxmlformats.org/officeDocument/2006/relationships/oleObject" Target="../embeddings/oleObject7.bin"/><Relationship Id="rId1" Type="http://schemas.openxmlformats.org/officeDocument/2006/relationships/themeOverride" Target="../theme/themeOverride42.xml"/></Relationships>
</file>

<file path=ppt/charts/_rels/chart105.xml.rels><?xml version="1.0" encoding="UTF-8" standalone="yes"?>
<Relationships xmlns="http://schemas.openxmlformats.org/package/2006/relationships"><Relationship Id="rId2" Type="http://schemas.openxmlformats.org/officeDocument/2006/relationships/oleObject" Target="../embeddings/oleObject8.bin"/><Relationship Id="rId1" Type="http://schemas.openxmlformats.org/officeDocument/2006/relationships/themeOverride" Target="../theme/themeOverride43.xml"/></Relationships>
</file>

<file path=ppt/charts/_rels/chart106.xml.rels><?xml version="1.0" encoding="UTF-8" standalone="yes"?>
<Relationships xmlns="http://schemas.openxmlformats.org/package/2006/relationships"><Relationship Id="rId2" Type="http://schemas.openxmlformats.org/officeDocument/2006/relationships/oleObject" Target="../embeddings/oleObject9.bin"/><Relationship Id="rId1" Type="http://schemas.openxmlformats.org/officeDocument/2006/relationships/themeOverride" Target="../theme/themeOverride44.xm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package" Target="../embeddings/Microsoft_Excel_Worksheet1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3" Type="http://schemas.openxmlformats.org/officeDocument/2006/relationships/chartUserShapes" Target="../drawings/drawing11.xml"/><Relationship Id="rId2" Type="http://schemas.openxmlformats.org/officeDocument/2006/relationships/package" Target="../embeddings/Microsoft_Excel_Worksheet20.xlsx"/><Relationship Id="rId1" Type="http://schemas.openxmlformats.org/officeDocument/2006/relationships/themeOverride" Target="../theme/themeOverride1.xml"/></Relationships>
</file>

<file path=ppt/charts/_rels/chart21.xml.rels><?xml version="1.0" encoding="UTF-8" standalone="yes"?>
<Relationships xmlns="http://schemas.openxmlformats.org/package/2006/relationships"><Relationship Id="rId3" Type="http://schemas.openxmlformats.org/officeDocument/2006/relationships/chartUserShapes" Target="../drawings/drawing12.xml"/><Relationship Id="rId2" Type="http://schemas.openxmlformats.org/officeDocument/2006/relationships/package" Target="../embeddings/Microsoft_Excel_Worksheet21.xlsx"/><Relationship Id="rId1" Type="http://schemas.openxmlformats.org/officeDocument/2006/relationships/themeOverride" Target="../theme/themeOverride2.xml"/></Relationships>
</file>

<file path=ppt/charts/_rels/chart22.xml.rels><?xml version="1.0" encoding="UTF-8" standalone="yes"?>
<Relationships xmlns="http://schemas.openxmlformats.org/package/2006/relationships"><Relationship Id="rId3" Type="http://schemas.openxmlformats.org/officeDocument/2006/relationships/chartUserShapes" Target="../drawings/drawing13.xml"/><Relationship Id="rId2" Type="http://schemas.openxmlformats.org/officeDocument/2006/relationships/package" Target="../embeddings/Microsoft_Excel_Worksheet22.xlsx"/><Relationship Id="rId1" Type="http://schemas.openxmlformats.org/officeDocument/2006/relationships/themeOverride" Target="../theme/themeOverride3.xml"/></Relationships>
</file>

<file path=ppt/charts/_rels/chart23.xml.rels><?xml version="1.0" encoding="UTF-8" standalone="yes"?>
<Relationships xmlns="http://schemas.openxmlformats.org/package/2006/relationships"><Relationship Id="rId3" Type="http://schemas.openxmlformats.org/officeDocument/2006/relationships/chartUserShapes" Target="../drawings/drawing14.xml"/><Relationship Id="rId2" Type="http://schemas.openxmlformats.org/officeDocument/2006/relationships/package" Target="../embeddings/Microsoft_Excel_Worksheet23.xlsx"/><Relationship Id="rId1" Type="http://schemas.openxmlformats.org/officeDocument/2006/relationships/themeOverride" Target="../theme/themeOverride4.xml"/></Relationships>
</file>

<file path=ppt/charts/_rels/chart24.xml.rels><?xml version="1.0" encoding="UTF-8" standalone="yes"?>
<Relationships xmlns="http://schemas.openxmlformats.org/package/2006/relationships"><Relationship Id="rId3" Type="http://schemas.openxmlformats.org/officeDocument/2006/relationships/chartUserShapes" Target="../drawings/drawing15.xml"/><Relationship Id="rId2" Type="http://schemas.openxmlformats.org/officeDocument/2006/relationships/package" Target="../embeddings/Microsoft_Excel_Worksheet24.xlsx"/><Relationship Id="rId1" Type="http://schemas.openxmlformats.org/officeDocument/2006/relationships/themeOverride" Target="../theme/themeOverride5.xml"/></Relationships>
</file>

<file path=ppt/charts/_rels/chart25.xml.rels><?xml version="1.0" encoding="UTF-8" standalone="yes"?>
<Relationships xmlns="http://schemas.openxmlformats.org/package/2006/relationships"><Relationship Id="rId3" Type="http://schemas.openxmlformats.org/officeDocument/2006/relationships/chartUserShapes" Target="../drawings/drawing16.xml"/><Relationship Id="rId2" Type="http://schemas.openxmlformats.org/officeDocument/2006/relationships/package" Target="../embeddings/Microsoft_Excel_Worksheet25.xlsx"/><Relationship Id="rId1" Type="http://schemas.openxmlformats.org/officeDocument/2006/relationships/themeOverride" Target="../theme/themeOverride6.xml"/></Relationships>
</file>

<file path=ppt/charts/_rels/chart26.xml.rels><?xml version="1.0" encoding="UTF-8" standalone="yes"?>
<Relationships xmlns="http://schemas.openxmlformats.org/package/2006/relationships"><Relationship Id="rId3" Type="http://schemas.openxmlformats.org/officeDocument/2006/relationships/chartUserShapes" Target="../drawings/drawing17.xml"/><Relationship Id="rId2" Type="http://schemas.openxmlformats.org/officeDocument/2006/relationships/package" Target="../embeddings/Microsoft_Excel_Worksheet26.xlsx"/><Relationship Id="rId1" Type="http://schemas.openxmlformats.org/officeDocument/2006/relationships/themeOverride" Target="../theme/themeOverride7.xml"/></Relationships>
</file>

<file path=ppt/charts/_rels/chart27.xml.rels><?xml version="1.0" encoding="UTF-8" standalone="yes"?>
<Relationships xmlns="http://schemas.openxmlformats.org/package/2006/relationships"><Relationship Id="rId3" Type="http://schemas.openxmlformats.org/officeDocument/2006/relationships/chartUserShapes" Target="../drawings/drawing18.xml"/><Relationship Id="rId2" Type="http://schemas.openxmlformats.org/officeDocument/2006/relationships/package" Target="../embeddings/Microsoft_Excel_Worksheet27.xlsx"/><Relationship Id="rId1" Type="http://schemas.openxmlformats.org/officeDocument/2006/relationships/themeOverride" Target="../theme/themeOverride8.xml"/></Relationships>
</file>

<file path=ppt/charts/_rels/chart28.xml.rels><?xml version="1.0" encoding="UTF-8" standalone="yes"?>
<Relationships xmlns="http://schemas.openxmlformats.org/package/2006/relationships"><Relationship Id="rId3" Type="http://schemas.openxmlformats.org/officeDocument/2006/relationships/chartUserShapes" Target="../drawings/drawing19.xml"/><Relationship Id="rId2" Type="http://schemas.openxmlformats.org/officeDocument/2006/relationships/package" Target="../embeddings/Microsoft_Excel_Worksheet28.xlsx"/><Relationship Id="rId1" Type="http://schemas.openxmlformats.org/officeDocument/2006/relationships/themeOverride" Target="../theme/themeOverride9.xml"/></Relationships>
</file>

<file path=ppt/charts/_rels/chart29.xml.rels><?xml version="1.0" encoding="UTF-8" standalone="yes"?>
<Relationships xmlns="http://schemas.openxmlformats.org/package/2006/relationships"><Relationship Id="rId3" Type="http://schemas.openxmlformats.org/officeDocument/2006/relationships/chartUserShapes" Target="../drawings/drawing20.xml"/><Relationship Id="rId2" Type="http://schemas.openxmlformats.org/officeDocument/2006/relationships/package" Target="../embeddings/Microsoft_Excel_Worksheet29.xlsx"/><Relationship Id="rId1" Type="http://schemas.openxmlformats.org/officeDocument/2006/relationships/themeOverride" Target="../theme/themeOverride10.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3.xlsx"/></Relationships>
</file>

<file path=ppt/charts/_rels/chart30.xml.rels><?xml version="1.0" encoding="UTF-8" standalone="yes"?>
<Relationships xmlns="http://schemas.openxmlformats.org/package/2006/relationships"><Relationship Id="rId3" Type="http://schemas.openxmlformats.org/officeDocument/2006/relationships/chartUserShapes" Target="../drawings/drawing21.xml"/><Relationship Id="rId2" Type="http://schemas.openxmlformats.org/officeDocument/2006/relationships/package" Target="../embeddings/Microsoft_Excel_Worksheet30.xlsx"/><Relationship Id="rId1" Type="http://schemas.openxmlformats.org/officeDocument/2006/relationships/themeOverride" Target="../theme/themeOverride11.xml"/></Relationships>
</file>

<file path=ppt/charts/_rels/chart31.xml.rels><?xml version="1.0" encoding="UTF-8" standalone="yes"?>
<Relationships xmlns="http://schemas.openxmlformats.org/package/2006/relationships"><Relationship Id="rId3" Type="http://schemas.openxmlformats.org/officeDocument/2006/relationships/chartUserShapes" Target="../drawings/drawing22.xml"/><Relationship Id="rId2" Type="http://schemas.openxmlformats.org/officeDocument/2006/relationships/package" Target="../embeddings/Microsoft_Excel_Worksheet31.xlsx"/><Relationship Id="rId1" Type="http://schemas.openxmlformats.org/officeDocument/2006/relationships/themeOverride" Target="../theme/themeOverride12.xml"/></Relationships>
</file>

<file path=ppt/charts/_rels/chart32.xml.rels><?xml version="1.0" encoding="UTF-8" standalone="yes"?>
<Relationships xmlns="http://schemas.openxmlformats.org/package/2006/relationships"><Relationship Id="rId3" Type="http://schemas.openxmlformats.org/officeDocument/2006/relationships/chartUserShapes" Target="../drawings/drawing23.xml"/><Relationship Id="rId2" Type="http://schemas.openxmlformats.org/officeDocument/2006/relationships/package" Target="../embeddings/Microsoft_Excel_Worksheet32.xlsx"/><Relationship Id="rId1" Type="http://schemas.openxmlformats.org/officeDocument/2006/relationships/themeOverride" Target="../theme/themeOverride13.xml"/></Relationships>
</file>

<file path=ppt/charts/_rels/chart33.xml.rels><?xml version="1.0" encoding="UTF-8" standalone="yes"?>
<Relationships xmlns="http://schemas.openxmlformats.org/package/2006/relationships"><Relationship Id="rId3" Type="http://schemas.openxmlformats.org/officeDocument/2006/relationships/chartUserShapes" Target="../drawings/drawing24.xml"/><Relationship Id="rId2" Type="http://schemas.openxmlformats.org/officeDocument/2006/relationships/package" Target="../embeddings/Microsoft_Excel_Worksheet33.xlsx"/><Relationship Id="rId1" Type="http://schemas.openxmlformats.org/officeDocument/2006/relationships/themeOverride" Target="../theme/themeOverride14.xml"/></Relationships>
</file>

<file path=ppt/charts/_rels/chart34.xml.rels><?xml version="1.0" encoding="UTF-8" standalone="yes"?>
<Relationships xmlns="http://schemas.openxmlformats.org/package/2006/relationships"><Relationship Id="rId3" Type="http://schemas.openxmlformats.org/officeDocument/2006/relationships/chartUserShapes" Target="../drawings/drawing25.xml"/><Relationship Id="rId2" Type="http://schemas.openxmlformats.org/officeDocument/2006/relationships/package" Target="../embeddings/Microsoft_Excel_Worksheet34.xlsx"/><Relationship Id="rId1" Type="http://schemas.openxmlformats.org/officeDocument/2006/relationships/themeOverride" Target="../theme/themeOverride15.xml"/></Relationships>
</file>

<file path=ppt/charts/_rels/chart35.xml.rels><?xml version="1.0" encoding="UTF-8" standalone="yes"?>
<Relationships xmlns="http://schemas.openxmlformats.org/package/2006/relationships"><Relationship Id="rId3" Type="http://schemas.openxmlformats.org/officeDocument/2006/relationships/chartUserShapes" Target="../drawings/drawing26.xml"/><Relationship Id="rId2" Type="http://schemas.openxmlformats.org/officeDocument/2006/relationships/package" Target="../embeddings/Microsoft_Excel_Worksheet35.xlsx"/><Relationship Id="rId1" Type="http://schemas.openxmlformats.org/officeDocument/2006/relationships/themeOverride" Target="../theme/themeOverride16.xml"/></Relationships>
</file>

<file path=ppt/charts/_rels/chart36.xml.rels><?xml version="1.0" encoding="UTF-8" standalone="yes"?>
<Relationships xmlns="http://schemas.openxmlformats.org/package/2006/relationships"><Relationship Id="rId3" Type="http://schemas.openxmlformats.org/officeDocument/2006/relationships/chartUserShapes" Target="../drawings/drawing27.xml"/><Relationship Id="rId2" Type="http://schemas.openxmlformats.org/officeDocument/2006/relationships/package" Target="../embeddings/Microsoft_Excel_Worksheet36.xlsx"/><Relationship Id="rId1" Type="http://schemas.openxmlformats.org/officeDocument/2006/relationships/themeOverride" Target="../theme/themeOverride17.xml"/></Relationships>
</file>

<file path=ppt/charts/_rels/chart37.xml.rels><?xml version="1.0" encoding="UTF-8" standalone="yes"?>
<Relationships xmlns="http://schemas.openxmlformats.org/package/2006/relationships"><Relationship Id="rId3" Type="http://schemas.openxmlformats.org/officeDocument/2006/relationships/chartUserShapes" Target="../drawings/drawing28.xml"/><Relationship Id="rId2" Type="http://schemas.openxmlformats.org/officeDocument/2006/relationships/package" Target="../embeddings/Microsoft_Excel_Worksheet37.xlsx"/><Relationship Id="rId1" Type="http://schemas.openxmlformats.org/officeDocument/2006/relationships/themeOverride" Target="../theme/themeOverride18.xml"/></Relationships>
</file>

<file path=ppt/charts/_rels/chart38.xml.rels><?xml version="1.0" encoding="UTF-8" standalone="yes"?>
<Relationships xmlns="http://schemas.openxmlformats.org/package/2006/relationships"><Relationship Id="rId3" Type="http://schemas.openxmlformats.org/officeDocument/2006/relationships/chartUserShapes" Target="../drawings/drawing29.xml"/><Relationship Id="rId2" Type="http://schemas.openxmlformats.org/officeDocument/2006/relationships/package" Target="../embeddings/Microsoft_Excel_Worksheet38.xlsx"/><Relationship Id="rId1" Type="http://schemas.openxmlformats.org/officeDocument/2006/relationships/themeOverride" Target="../theme/themeOverride19.xml"/></Relationships>
</file>

<file path=ppt/charts/_rels/chart39.xml.rels><?xml version="1.0" encoding="UTF-8" standalone="yes"?>
<Relationships xmlns="http://schemas.openxmlformats.org/package/2006/relationships"><Relationship Id="rId3" Type="http://schemas.openxmlformats.org/officeDocument/2006/relationships/chartUserShapes" Target="../drawings/drawing30.xml"/><Relationship Id="rId2" Type="http://schemas.openxmlformats.org/officeDocument/2006/relationships/package" Target="../embeddings/Microsoft_Excel_Worksheet39.xlsx"/><Relationship Id="rId1" Type="http://schemas.openxmlformats.org/officeDocument/2006/relationships/themeOverride" Target="../theme/themeOverride20.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4.xlsx"/></Relationships>
</file>

<file path=ppt/charts/_rels/chart40.xml.rels><?xml version="1.0" encoding="UTF-8" standalone="yes"?>
<Relationships xmlns="http://schemas.openxmlformats.org/package/2006/relationships"><Relationship Id="rId3" Type="http://schemas.openxmlformats.org/officeDocument/2006/relationships/chartUserShapes" Target="../drawings/drawing31.xml"/><Relationship Id="rId2" Type="http://schemas.openxmlformats.org/officeDocument/2006/relationships/package" Target="../embeddings/Microsoft_Excel_Worksheet40.xlsx"/><Relationship Id="rId1" Type="http://schemas.openxmlformats.org/officeDocument/2006/relationships/themeOverride" Target="../theme/themeOverride21.xml"/></Relationships>
</file>

<file path=ppt/charts/_rels/chart41.xml.rels><?xml version="1.0" encoding="UTF-8" standalone="yes"?>
<Relationships xmlns="http://schemas.openxmlformats.org/package/2006/relationships"><Relationship Id="rId3" Type="http://schemas.openxmlformats.org/officeDocument/2006/relationships/chartUserShapes" Target="../drawings/drawing32.xml"/><Relationship Id="rId2" Type="http://schemas.openxmlformats.org/officeDocument/2006/relationships/package" Target="../embeddings/Microsoft_Excel_Worksheet41.xlsx"/><Relationship Id="rId1" Type="http://schemas.openxmlformats.org/officeDocument/2006/relationships/themeOverride" Target="../theme/themeOverride22.xml"/></Relationships>
</file>

<file path=ppt/charts/_rels/chart42.xml.rels><?xml version="1.0" encoding="UTF-8" standalone="yes"?>
<Relationships xmlns="http://schemas.openxmlformats.org/package/2006/relationships"><Relationship Id="rId3" Type="http://schemas.openxmlformats.org/officeDocument/2006/relationships/chartUserShapes" Target="../drawings/drawing33.xml"/><Relationship Id="rId2" Type="http://schemas.openxmlformats.org/officeDocument/2006/relationships/package" Target="../embeddings/Microsoft_Excel_Worksheet42.xlsx"/><Relationship Id="rId1" Type="http://schemas.openxmlformats.org/officeDocument/2006/relationships/themeOverride" Target="../theme/themeOverride23.xml"/></Relationships>
</file>

<file path=ppt/charts/_rels/chart43.xml.rels><?xml version="1.0" encoding="UTF-8" standalone="yes"?>
<Relationships xmlns="http://schemas.openxmlformats.org/package/2006/relationships"><Relationship Id="rId3" Type="http://schemas.openxmlformats.org/officeDocument/2006/relationships/chartUserShapes" Target="../drawings/drawing34.xml"/><Relationship Id="rId2" Type="http://schemas.openxmlformats.org/officeDocument/2006/relationships/package" Target="../embeddings/Microsoft_Excel_Worksheet43.xlsx"/><Relationship Id="rId1" Type="http://schemas.openxmlformats.org/officeDocument/2006/relationships/themeOverride" Target="../theme/themeOverride24.xml"/></Relationships>
</file>

<file path=ppt/charts/_rels/chart44.xml.rels><?xml version="1.0" encoding="UTF-8" standalone="yes"?>
<Relationships xmlns="http://schemas.openxmlformats.org/package/2006/relationships"><Relationship Id="rId3" Type="http://schemas.openxmlformats.org/officeDocument/2006/relationships/chartUserShapes" Target="../drawings/drawing35.xml"/><Relationship Id="rId2" Type="http://schemas.openxmlformats.org/officeDocument/2006/relationships/package" Target="../embeddings/Microsoft_Excel_Worksheet44.xlsx"/><Relationship Id="rId1" Type="http://schemas.openxmlformats.org/officeDocument/2006/relationships/themeOverride" Target="../theme/themeOverride25.xml"/></Relationships>
</file>

<file path=ppt/charts/_rels/chart45.xml.rels><?xml version="1.0" encoding="UTF-8" standalone="yes"?>
<Relationships xmlns="http://schemas.openxmlformats.org/package/2006/relationships"><Relationship Id="rId3" Type="http://schemas.openxmlformats.org/officeDocument/2006/relationships/chartUserShapes" Target="../drawings/drawing36.xml"/><Relationship Id="rId2" Type="http://schemas.openxmlformats.org/officeDocument/2006/relationships/package" Target="../embeddings/Microsoft_Excel_Worksheet45.xlsx"/><Relationship Id="rId1" Type="http://schemas.openxmlformats.org/officeDocument/2006/relationships/themeOverride" Target="../theme/themeOverride26.xml"/></Relationships>
</file>

<file path=ppt/charts/_rels/chart46.xml.rels><?xml version="1.0" encoding="UTF-8" standalone="yes"?>
<Relationships xmlns="http://schemas.openxmlformats.org/package/2006/relationships"><Relationship Id="rId3" Type="http://schemas.openxmlformats.org/officeDocument/2006/relationships/chartUserShapes" Target="../drawings/drawing37.xml"/><Relationship Id="rId2" Type="http://schemas.openxmlformats.org/officeDocument/2006/relationships/package" Target="../embeddings/Microsoft_Excel_Worksheet46.xlsx"/><Relationship Id="rId1" Type="http://schemas.openxmlformats.org/officeDocument/2006/relationships/themeOverride" Target="../theme/themeOverride27.xml"/></Relationships>
</file>

<file path=ppt/charts/_rels/chart47.xml.rels><?xml version="1.0" encoding="UTF-8" standalone="yes"?>
<Relationships xmlns="http://schemas.openxmlformats.org/package/2006/relationships"><Relationship Id="rId3" Type="http://schemas.openxmlformats.org/officeDocument/2006/relationships/chartUserShapes" Target="../drawings/drawing38.xml"/><Relationship Id="rId2" Type="http://schemas.openxmlformats.org/officeDocument/2006/relationships/package" Target="../embeddings/Microsoft_Excel_Worksheet47.xlsx"/><Relationship Id="rId1" Type="http://schemas.openxmlformats.org/officeDocument/2006/relationships/themeOverride" Target="../theme/themeOverride28.xml"/></Relationships>
</file>

<file path=ppt/charts/_rels/chart48.xml.rels><?xml version="1.0" encoding="UTF-8" standalone="yes"?>
<Relationships xmlns="http://schemas.openxmlformats.org/package/2006/relationships"><Relationship Id="rId3" Type="http://schemas.openxmlformats.org/officeDocument/2006/relationships/chartUserShapes" Target="../drawings/drawing39.xml"/><Relationship Id="rId2" Type="http://schemas.openxmlformats.org/officeDocument/2006/relationships/package" Target="../embeddings/Microsoft_Excel_Worksheet48.xlsx"/><Relationship Id="rId1" Type="http://schemas.openxmlformats.org/officeDocument/2006/relationships/themeOverride" Target="../theme/themeOverride29.xml"/></Relationships>
</file>

<file path=ppt/charts/_rels/chart49.xml.rels><?xml version="1.0" encoding="UTF-8" standalone="yes"?>
<Relationships xmlns="http://schemas.openxmlformats.org/package/2006/relationships"><Relationship Id="rId3" Type="http://schemas.openxmlformats.org/officeDocument/2006/relationships/chartUserShapes" Target="../drawings/drawing40.xml"/><Relationship Id="rId2" Type="http://schemas.openxmlformats.org/officeDocument/2006/relationships/package" Target="../embeddings/Microsoft_Excel_Worksheet49.xlsx"/><Relationship Id="rId1" Type="http://schemas.openxmlformats.org/officeDocument/2006/relationships/themeOverride" Target="../theme/themeOverride30.xm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5.xlsx"/></Relationships>
</file>

<file path=ppt/charts/_rels/chart50.xml.rels><?xml version="1.0" encoding="UTF-8" standalone="yes"?>
<Relationships xmlns="http://schemas.openxmlformats.org/package/2006/relationships"><Relationship Id="rId3" Type="http://schemas.openxmlformats.org/officeDocument/2006/relationships/chartUserShapes" Target="../drawings/drawing41.xml"/><Relationship Id="rId2" Type="http://schemas.openxmlformats.org/officeDocument/2006/relationships/package" Target="../embeddings/Microsoft_Excel_Worksheet50.xlsx"/><Relationship Id="rId1" Type="http://schemas.openxmlformats.org/officeDocument/2006/relationships/themeOverride" Target="../theme/themeOverride31.xml"/></Relationships>
</file>

<file path=ppt/charts/_rels/chart51.xml.rels><?xml version="1.0" encoding="UTF-8" standalone="yes"?>
<Relationships xmlns="http://schemas.openxmlformats.org/package/2006/relationships"><Relationship Id="rId3" Type="http://schemas.openxmlformats.org/officeDocument/2006/relationships/chartUserShapes" Target="../drawings/drawing42.xml"/><Relationship Id="rId2" Type="http://schemas.openxmlformats.org/officeDocument/2006/relationships/package" Target="../embeddings/Microsoft_Excel_Worksheet51.xlsx"/><Relationship Id="rId1" Type="http://schemas.openxmlformats.org/officeDocument/2006/relationships/themeOverride" Target="../theme/themeOverride32.xml"/></Relationships>
</file>

<file path=ppt/charts/_rels/chart52.xml.rels><?xml version="1.0" encoding="UTF-8" standalone="yes"?>
<Relationships xmlns="http://schemas.openxmlformats.org/package/2006/relationships"><Relationship Id="rId3" Type="http://schemas.openxmlformats.org/officeDocument/2006/relationships/chartUserShapes" Target="../drawings/drawing43.xml"/><Relationship Id="rId2" Type="http://schemas.openxmlformats.org/officeDocument/2006/relationships/package" Target="../embeddings/Microsoft_Excel_Worksheet52.xlsx"/><Relationship Id="rId1" Type="http://schemas.openxmlformats.org/officeDocument/2006/relationships/themeOverride" Target="../theme/themeOverride33.xml"/></Relationships>
</file>

<file path=ppt/charts/_rels/chart53.xml.rels><?xml version="1.0" encoding="UTF-8" standalone="yes"?>
<Relationships xmlns="http://schemas.openxmlformats.org/package/2006/relationships"><Relationship Id="rId3" Type="http://schemas.openxmlformats.org/officeDocument/2006/relationships/chartUserShapes" Target="../drawings/drawing44.xml"/><Relationship Id="rId2" Type="http://schemas.openxmlformats.org/officeDocument/2006/relationships/package" Target="../embeddings/Microsoft_Excel_Worksheet53.xlsx"/><Relationship Id="rId1" Type="http://schemas.openxmlformats.org/officeDocument/2006/relationships/themeOverride" Target="../theme/themeOverride34.xml"/></Relationships>
</file>

<file path=ppt/charts/_rels/chart54.xml.rels><?xml version="1.0" encoding="UTF-8" standalone="yes"?>
<Relationships xmlns="http://schemas.openxmlformats.org/package/2006/relationships"><Relationship Id="rId3" Type="http://schemas.openxmlformats.org/officeDocument/2006/relationships/chartUserShapes" Target="../drawings/drawing45.xml"/><Relationship Id="rId2" Type="http://schemas.openxmlformats.org/officeDocument/2006/relationships/package" Target="../embeddings/Microsoft_Excel_Worksheet54.xlsx"/><Relationship Id="rId1" Type="http://schemas.openxmlformats.org/officeDocument/2006/relationships/themeOverride" Target="../theme/themeOverride35.xml"/></Relationships>
</file>

<file path=ppt/charts/_rels/chart55.xml.rels><?xml version="1.0" encoding="UTF-8" standalone="yes"?>
<Relationships xmlns="http://schemas.openxmlformats.org/package/2006/relationships"><Relationship Id="rId3" Type="http://schemas.openxmlformats.org/officeDocument/2006/relationships/chartUserShapes" Target="../drawings/drawing46.xml"/><Relationship Id="rId2" Type="http://schemas.openxmlformats.org/officeDocument/2006/relationships/package" Target="../embeddings/Microsoft_Excel_Worksheet55.xlsx"/><Relationship Id="rId1" Type="http://schemas.openxmlformats.org/officeDocument/2006/relationships/themeOverride" Target="../theme/themeOverride36.xml"/></Relationships>
</file>

<file path=ppt/charts/_rels/chart56.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6.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60.xlsx"/></Relationships>
</file>

<file path=ppt/charts/_rels/chart61.xml.rels><?xml version="1.0" encoding="UTF-8" standalone="yes"?>
<Relationships xmlns="http://schemas.openxmlformats.org/package/2006/relationships"><Relationship Id="rId1" Type="http://schemas.openxmlformats.org/officeDocument/2006/relationships/package" Target="../embeddings/Microsoft_Excel_Worksheet61.xlsx"/></Relationships>
</file>

<file path=ppt/charts/_rels/chart62.xml.rels><?xml version="1.0" encoding="UTF-8" standalone="yes"?>
<Relationships xmlns="http://schemas.openxmlformats.org/package/2006/relationships"><Relationship Id="rId1" Type="http://schemas.openxmlformats.org/officeDocument/2006/relationships/package" Target="../embeddings/Microsoft_Excel_Worksheet62.xlsx"/></Relationships>
</file>

<file path=ppt/charts/_rels/chart63.xml.rels><?xml version="1.0" encoding="UTF-8" standalone="yes"?>
<Relationships xmlns="http://schemas.openxmlformats.org/package/2006/relationships"><Relationship Id="rId1" Type="http://schemas.openxmlformats.org/officeDocument/2006/relationships/package" Target="../embeddings/Microsoft_Excel_Worksheet63.xlsx"/></Relationships>
</file>

<file path=ppt/charts/_rels/chart64.xml.rels><?xml version="1.0" encoding="UTF-8" standalone="yes"?>
<Relationships xmlns="http://schemas.openxmlformats.org/package/2006/relationships"><Relationship Id="rId1" Type="http://schemas.openxmlformats.org/officeDocument/2006/relationships/package" Target="../embeddings/Microsoft_Excel_Worksheet64.xlsx"/></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Worksheet65.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Worksheet66.xlsx"/></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1.xlsx"/></Relationships>
</file>

<file path=ppt/charts/_rels/chart72.xml.rels><?xml version="1.0" encoding="UTF-8" standalone="yes"?>
<Relationships xmlns="http://schemas.openxmlformats.org/package/2006/relationships"><Relationship Id="rId1" Type="http://schemas.openxmlformats.org/officeDocument/2006/relationships/package" Target="../embeddings/Microsoft_Excel_Worksheet72.xlsx"/></Relationships>
</file>

<file path=ppt/charts/_rels/chart73.xml.rels><?xml version="1.0" encoding="UTF-8" standalone="yes"?>
<Relationships xmlns="http://schemas.openxmlformats.org/package/2006/relationships"><Relationship Id="rId1" Type="http://schemas.openxmlformats.org/officeDocument/2006/relationships/package" Target="../embeddings/Microsoft_Excel_Worksheet73.xlsx"/></Relationships>
</file>

<file path=ppt/charts/_rels/chart74.xml.rels><?xml version="1.0" encoding="UTF-8" standalone="yes"?>
<Relationships xmlns="http://schemas.openxmlformats.org/package/2006/relationships"><Relationship Id="rId1" Type="http://schemas.openxmlformats.org/officeDocument/2006/relationships/package" Target="../embeddings/Microsoft_Excel_Worksheet74.xlsx"/></Relationships>
</file>

<file path=ppt/charts/_rels/chart75.xml.rels><?xml version="1.0" encoding="UTF-8" standalone="yes"?>
<Relationships xmlns="http://schemas.openxmlformats.org/package/2006/relationships"><Relationship Id="rId1" Type="http://schemas.openxmlformats.org/officeDocument/2006/relationships/package" Target="../embeddings/Microsoft_Excel_Worksheet75.xlsx"/></Relationships>
</file>

<file path=ppt/charts/_rels/chart76.xml.rels><?xml version="1.0" encoding="UTF-8" standalone="yes"?>
<Relationships xmlns="http://schemas.openxmlformats.org/package/2006/relationships"><Relationship Id="rId1" Type="http://schemas.openxmlformats.org/officeDocument/2006/relationships/package" Target="../embeddings/Microsoft_Excel_Worksheet76.xlsx"/></Relationships>
</file>

<file path=ppt/charts/_rels/chart77.xml.rels><?xml version="1.0" encoding="UTF-8" standalone="yes"?>
<Relationships xmlns="http://schemas.openxmlformats.org/package/2006/relationships"><Relationship Id="rId1" Type="http://schemas.openxmlformats.org/officeDocument/2006/relationships/package" Target="../embeddings/Microsoft_Excel_Worksheet77.xlsx"/></Relationships>
</file>

<file path=ppt/charts/_rels/chart78.xml.rels><?xml version="1.0" encoding="UTF-8" standalone="yes"?>
<Relationships xmlns="http://schemas.openxmlformats.org/package/2006/relationships"><Relationship Id="rId1" Type="http://schemas.openxmlformats.org/officeDocument/2006/relationships/package" Target="../embeddings/Microsoft_Excel_Worksheet78.xlsx"/></Relationships>
</file>

<file path=ppt/charts/_rels/chart79.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8.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1.xlsx"/></Relationships>
</file>

<file path=ppt/charts/_rels/chart82.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Excel_Worksheet9.xlsx"/></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3.xlsx"/></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6.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37.xml"/></Relationships>
</file>

<file path=ppt/charts/_rels/chart97.xml.rels><?xml version="1.0" encoding="UTF-8" standalone="yes"?>
<Relationships xmlns="http://schemas.openxmlformats.org/package/2006/relationships"><Relationship Id="rId2" Type="http://schemas.openxmlformats.org/officeDocument/2006/relationships/package" Target="../embeddings/Microsoft_Excel_Worksheet96.xlsx"/><Relationship Id="rId1" Type="http://schemas.openxmlformats.org/officeDocument/2006/relationships/themeOverride" Target="../theme/themeOverride38.xml"/></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oleObject" Target="../embeddings/oleObject2.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983571619916953"/>
          <c:y val="5.563120509719837E-2"/>
          <c:w val="0.35685952314793579"/>
          <c:h val="0.91546604069493698"/>
        </c:manualLayout>
      </c:layout>
      <c:barChart>
        <c:barDir val="bar"/>
        <c:grouping val="clustered"/>
        <c:varyColors val="0"/>
        <c:ser>
          <c:idx val="0"/>
          <c:order val="0"/>
          <c:tx>
            <c:strRef>
              <c:f>Sheet1!$B$1</c:f>
              <c:strCache>
                <c:ptCount val="1"/>
                <c:pt idx="0">
                  <c:v>Series 1</c:v>
                </c:pt>
              </c:strCache>
            </c:strRef>
          </c:tx>
          <c:spPr>
            <a:solidFill>
              <a:schemeClr val="accent6"/>
            </a:solidFill>
          </c:spPr>
          <c:invertIfNegative val="0"/>
          <c:dLbls>
            <c:numFmt formatCode="#,##0" sourceLinked="0"/>
            <c:spPr>
              <a:noFill/>
              <a:ln>
                <a:noFill/>
              </a:ln>
              <a:effectLst/>
            </c:spPr>
            <c:txPr>
              <a:bodyPr/>
              <a:lstStyle/>
              <a:p>
                <a:pPr>
                  <a:defRPr sz="7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Sheet1!$A$2:$A$18</c:f>
              <c:strCache>
                <c:ptCount val="17"/>
                <c:pt idx="0">
                  <c:v>1. Enjoy the beauty of the landscape</c:v>
                </c:pt>
                <c:pt idx="1">
                  <c:v>2. Have fun and laughter</c:v>
                </c:pt>
                <c:pt idx="2">
                  <c:v>3. See world famous sites and places</c:v>
                </c:pt>
                <c:pt idx="3">
                  <c:v>4. Experience things that are new to me</c:v>
                </c:pt>
                <c:pt idx="4">
                  <c:v>5. Soak up the atmosphere</c:v>
                </c:pt>
                <c:pt idx="5">
                  <c:v>6. Enjoy local specialities (food and drink)</c:v>
                </c:pt>
                <c:pt idx="6">
                  <c:v>7. Explore the place</c:v>
                </c:pt>
                <c:pt idx="7">
                  <c:v>8. Enjoy peace and quiet</c:v>
                </c:pt>
                <c:pt idx="8">
                  <c:v>9. Broaden my mind / stimulate my thinking</c:v>
                </c:pt>
                <c:pt idx="9">
                  <c:v>10. Be physically healthier</c:v>
                </c:pt>
                <c:pt idx="10">
                  <c:v>11. Experience activities / places with a wow factor</c:v>
                </c:pt>
                <c:pt idx="11">
                  <c:v>12. Chill / slow down to a different pace of life</c:v>
                </c:pt>
                <c:pt idx="12">
                  <c:v>13. Feel connected to nature</c:v>
                </c:pt>
                <c:pt idx="13">
                  <c:v>14. Visit a place with a lot of history / historic sites</c:v>
                </c:pt>
                <c:pt idx="14">
                  <c:v>15. Have dedicated time with my other half</c:v>
                </c:pt>
                <c:pt idx="15">
                  <c:v>16. Do what I want when I want spontaneously</c:v>
                </c:pt>
                <c:pt idx="16">
                  <c:v>17. Enjoy high quality food and drink (gourmet)</c:v>
                </c:pt>
              </c:strCache>
            </c:strRef>
          </c:cat>
          <c:val>
            <c:numRef>
              <c:f>Sheet1!$B$2:$B$18</c:f>
              <c:numCache>
                <c:formatCode>0</c:formatCode>
                <c:ptCount val="17"/>
                <c:pt idx="0">
                  <c:v>79</c:v>
                </c:pt>
                <c:pt idx="1">
                  <c:v>78</c:v>
                </c:pt>
                <c:pt idx="2">
                  <c:v>74</c:v>
                </c:pt>
                <c:pt idx="3">
                  <c:v>71</c:v>
                </c:pt>
                <c:pt idx="4">
                  <c:v>71</c:v>
                </c:pt>
                <c:pt idx="5">
                  <c:v>71</c:v>
                </c:pt>
                <c:pt idx="6">
                  <c:v>70</c:v>
                </c:pt>
                <c:pt idx="7">
                  <c:v>70</c:v>
                </c:pt>
                <c:pt idx="8">
                  <c:v>69</c:v>
                </c:pt>
                <c:pt idx="9">
                  <c:v>69</c:v>
                </c:pt>
                <c:pt idx="10">
                  <c:v>69</c:v>
                </c:pt>
                <c:pt idx="11">
                  <c:v>69</c:v>
                </c:pt>
                <c:pt idx="12">
                  <c:v>68</c:v>
                </c:pt>
                <c:pt idx="13">
                  <c:v>67</c:v>
                </c:pt>
                <c:pt idx="14">
                  <c:v>67</c:v>
                </c:pt>
                <c:pt idx="15">
                  <c:v>67</c:v>
                </c:pt>
                <c:pt idx="16">
                  <c:v>65</c:v>
                </c:pt>
              </c:numCache>
            </c:numRef>
          </c:val>
        </c:ser>
        <c:ser>
          <c:idx val="1"/>
          <c:order val="1"/>
          <c:tx>
            <c:strRef>
              <c:f>Sheet1!$C$1</c:f>
              <c:strCache>
                <c:ptCount val="1"/>
                <c:pt idx="0">
                  <c:v>Series 2</c:v>
                </c:pt>
              </c:strCache>
            </c:strRef>
          </c:tx>
          <c:spPr>
            <a:solidFill>
              <a:schemeClr val="accent4"/>
            </a:solidFill>
          </c:spPr>
          <c:invertIfNegative val="0"/>
          <c:dLbls>
            <c:spPr>
              <a:noFill/>
              <a:ln>
                <a:noFill/>
              </a:ln>
              <a:effectLst/>
            </c:spPr>
            <c:txPr>
              <a:bodyPr/>
              <a:lstStyle/>
              <a:p>
                <a:pPr>
                  <a:defRPr sz="7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Sheet1!$A$2:$A$18</c:f>
              <c:strCache>
                <c:ptCount val="17"/>
                <c:pt idx="0">
                  <c:v>1. Enjoy the beauty of the landscape</c:v>
                </c:pt>
                <c:pt idx="1">
                  <c:v>2. Have fun and laughter</c:v>
                </c:pt>
                <c:pt idx="2">
                  <c:v>3. See world famous sites and places</c:v>
                </c:pt>
                <c:pt idx="3">
                  <c:v>4. Experience things that are new to me</c:v>
                </c:pt>
                <c:pt idx="4">
                  <c:v>5. Soak up the atmosphere</c:v>
                </c:pt>
                <c:pt idx="5">
                  <c:v>6. Enjoy local specialities (food and drink)</c:v>
                </c:pt>
                <c:pt idx="6">
                  <c:v>7. Explore the place</c:v>
                </c:pt>
                <c:pt idx="7">
                  <c:v>8. Enjoy peace and quiet</c:v>
                </c:pt>
                <c:pt idx="8">
                  <c:v>9. Broaden my mind / stimulate my thinking</c:v>
                </c:pt>
                <c:pt idx="9">
                  <c:v>10. Be physically healthier</c:v>
                </c:pt>
                <c:pt idx="10">
                  <c:v>11. Experience activities / places with a wow factor</c:v>
                </c:pt>
                <c:pt idx="11">
                  <c:v>12. Chill / slow down to a different pace of life</c:v>
                </c:pt>
                <c:pt idx="12">
                  <c:v>13. Feel connected to nature</c:v>
                </c:pt>
                <c:pt idx="13">
                  <c:v>14. Visit a place with a lot of history / historic sites</c:v>
                </c:pt>
                <c:pt idx="14">
                  <c:v>15. Have dedicated time with my other half</c:v>
                </c:pt>
                <c:pt idx="15">
                  <c:v>16. Do what I want when I want spontaneously</c:v>
                </c:pt>
                <c:pt idx="16">
                  <c:v>17. Enjoy high quality food and drink (gourmet)</c:v>
                </c:pt>
              </c:strCache>
            </c:strRef>
          </c:cat>
          <c:val>
            <c:numRef>
              <c:f>Sheet1!$C$2:$C$18</c:f>
              <c:numCache>
                <c:formatCode>General</c:formatCode>
                <c:ptCount val="17"/>
                <c:pt idx="0">
                  <c:v>80</c:v>
                </c:pt>
                <c:pt idx="1">
                  <c:v>81</c:v>
                </c:pt>
                <c:pt idx="2">
                  <c:v>77</c:v>
                </c:pt>
                <c:pt idx="3">
                  <c:v>80</c:v>
                </c:pt>
                <c:pt idx="4">
                  <c:v>76</c:v>
                </c:pt>
                <c:pt idx="5">
                  <c:v>77</c:v>
                </c:pt>
                <c:pt idx="6">
                  <c:v>75</c:v>
                </c:pt>
                <c:pt idx="7">
                  <c:v>74</c:v>
                </c:pt>
                <c:pt idx="8">
                  <c:v>75</c:v>
                </c:pt>
                <c:pt idx="9">
                  <c:v>74</c:v>
                </c:pt>
                <c:pt idx="10">
                  <c:v>79</c:v>
                </c:pt>
                <c:pt idx="11">
                  <c:v>74</c:v>
                </c:pt>
                <c:pt idx="12">
                  <c:v>74</c:v>
                </c:pt>
                <c:pt idx="13">
                  <c:v>75</c:v>
                </c:pt>
                <c:pt idx="14">
                  <c:v>69</c:v>
                </c:pt>
                <c:pt idx="15">
                  <c:v>75</c:v>
                </c:pt>
                <c:pt idx="16">
                  <c:v>72</c:v>
                </c:pt>
              </c:numCache>
            </c:numRef>
          </c:val>
        </c:ser>
        <c:dLbls>
          <c:showLegendKey val="0"/>
          <c:showVal val="0"/>
          <c:showCatName val="0"/>
          <c:showSerName val="0"/>
          <c:showPercent val="0"/>
          <c:showBubbleSize val="0"/>
        </c:dLbls>
        <c:gapWidth val="60"/>
        <c:axId val="316809512"/>
        <c:axId val="316806768"/>
      </c:barChart>
      <c:catAx>
        <c:axId val="316809512"/>
        <c:scaling>
          <c:orientation val="maxMin"/>
        </c:scaling>
        <c:delete val="0"/>
        <c:axPos val="l"/>
        <c:numFmt formatCode="General" sourceLinked="0"/>
        <c:majorTickMark val="out"/>
        <c:minorTickMark val="none"/>
        <c:tickLblPos val="nextTo"/>
        <c:txPr>
          <a:bodyPr/>
          <a:lstStyle/>
          <a:p>
            <a:pPr>
              <a:defRPr sz="800">
                <a:latin typeface="+mn-lt"/>
                <a:cs typeface="Arial" pitchFamily="34" charset="0"/>
              </a:defRPr>
            </a:pPr>
            <a:endParaRPr lang="en-US"/>
          </a:p>
        </c:txPr>
        <c:crossAx val="316806768"/>
        <c:crosses val="autoZero"/>
        <c:auto val="1"/>
        <c:lblAlgn val="ctr"/>
        <c:lblOffset val="100"/>
        <c:noMultiLvlLbl val="0"/>
      </c:catAx>
      <c:valAx>
        <c:axId val="316806768"/>
        <c:scaling>
          <c:orientation val="minMax"/>
          <c:max val="85"/>
          <c:min val="20"/>
        </c:scaling>
        <c:delete val="1"/>
        <c:axPos val="t"/>
        <c:numFmt formatCode="0" sourceLinked="1"/>
        <c:majorTickMark val="out"/>
        <c:minorTickMark val="none"/>
        <c:tickLblPos val="nextTo"/>
        <c:crossAx val="316809512"/>
        <c:crosses val="autoZero"/>
        <c:crossBetween val="between"/>
      </c:valAx>
    </c:plotArea>
    <c:plotVisOnly val="1"/>
    <c:dispBlanksAs val="gap"/>
    <c:showDLblsOverMax val="0"/>
  </c:chart>
  <c:spPr>
    <a:ln>
      <a:solidFill>
        <a:schemeClr val="accent2"/>
      </a:solidFill>
    </a:ln>
  </c:sp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716211006491166"/>
          <c:y val="1.424845906931951E-2"/>
          <c:w val="0.63137033245847596"/>
          <c:h val="0.93319931948424073"/>
        </c:manualLayout>
      </c:layout>
      <c:barChart>
        <c:barDir val="bar"/>
        <c:grouping val="stacked"/>
        <c:varyColors val="0"/>
        <c:ser>
          <c:idx val="0"/>
          <c:order val="0"/>
          <c:tx>
            <c:strRef>
              <c:f>Sheet1!$B$1</c:f>
              <c:strCache>
                <c:ptCount val="1"/>
                <c:pt idx="0">
                  <c:v>Series 1</c:v>
                </c:pt>
              </c:strCache>
            </c:strRef>
          </c:tx>
          <c:spPr>
            <a:solidFill>
              <a:schemeClr val="accent4"/>
            </a:solidFill>
          </c:spPr>
          <c:invertIfNegative val="0"/>
          <c:dLbls>
            <c:numFmt formatCode="General\%" sourceLinked="0"/>
            <c:spPr>
              <a:noFill/>
              <a:ln>
                <a:noFill/>
              </a:ln>
              <a:effectLst/>
            </c:spPr>
            <c:txPr>
              <a:bodyPr/>
              <a:lstStyle/>
              <a:p>
                <a:pPr>
                  <a:defRPr sz="9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Sheet1!$A$2:$A$19</c:f>
              <c:strCache>
                <c:ptCount val="18"/>
                <c:pt idx="0">
                  <c:v>1. Beach holiday</c:v>
                </c:pt>
                <c:pt idx="1">
                  <c:v>2. City break to single destination</c:v>
                </c:pt>
                <c:pt idx="2">
                  <c:v>3. Holiday to visit friends / relatives</c:v>
                </c:pt>
                <c:pt idx="3">
                  <c:v>4. Touring holiday</c:v>
                </c:pt>
                <c:pt idx="4">
                  <c:v>5. City break to 2+ cities on single trip</c:v>
                </c:pt>
                <c:pt idx="5">
                  <c:v>6. Holiday in a rural destination</c:v>
                </c:pt>
                <c:pt idx="6">
                  <c:v>7. All-inclusive holiday package</c:v>
                </c:pt>
                <c:pt idx="7">
                  <c:v>8. Holiday to celebrate special occasion</c:v>
                </c:pt>
                <c:pt idx="8">
                  <c:v>9. Mainly to go shopping</c:v>
                </c:pt>
                <c:pt idx="9">
                  <c:v>10. Walking / hiking holiday</c:v>
                </c:pt>
                <c:pt idx="10">
                  <c:v>11. Adventure or activity holiday</c:v>
                </c:pt>
                <c:pt idx="11">
                  <c:v>12. Cruise (sea or river)</c:v>
                </c:pt>
                <c:pt idx="12">
                  <c:v>13. Camping holiday</c:v>
                </c:pt>
                <c:pt idx="13">
                  <c:v>14. Spa/ beauty/ wellness holiday</c:v>
                </c:pt>
                <c:pt idx="14">
                  <c:v>15. Mainly for self-development</c:v>
                </c:pt>
                <c:pt idx="15">
                  <c:v>16. Mainly to see concert / theatre show</c:v>
                </c:pt>
                <c:pt idx="16">
                  <c:v>17. Mainly to watch or play sport</c:v>
                </c:pt>
                <c:pt idx="17">
                  <c:v>18. Skiing holiday</c:v>
                </c:pt>
              </c:strCache>
            </c:strRef>
          </c:cat>
          <c:val>
            <c:numRef>
              <c:f>Sheet1!$B$2:$B$19</c:f>
              <c:numCache>
                <c:formatCode>0</c:formatCode>
                <c:ptCount val="18"/>
                <c:pt idx="0">
                  <c:v>46</c:v>
                </c:pt>
                <c:pt idx="1">
                  <c:v>42</c:v>
                </c:pt>
                <c:pt idx="2">
                  <c:v>42</c:v>
                </c:pt>
                <c:pt idx="3">
                  <c:v>43</c:v>
                </c:pt>
                <c:pt idx="4">
                  <c:v>40</c:v>
                </c:pt>
                <c:pt idx="5">
                  <c:v>29</c:v>
                </c:pt>
                <c:pt idx="6">
                  <c:v>28</c:v>
                </c:pt>
                <c:pt idx="7">
                  <c:v>24</c:v>
                </c:pt>
                <c:pt idx="8">
                  <c:v>28</c:v>
                </c:pt>
                <c:pt idx="9">
                  <c:v>29</c:v>
                </c:pt>
                <c:pt idx="10">
                  <c:v>21</c:v>
                </c:pt>
                <c:pt idx="11">
                  <c:v>16</c:v>
                </c:pt>
                <c:pt idx="12">
                  <c:v>19</c:v>
                </c:pt>
                <c:pt idx="13">
                  <c:v>17</c:v>
                </c:pt>
                <c:pt idx="14">
                  <c:v>15</c:v>
                </c:pt>
                <c:pt idx="15">
                  <c:v>14</c:v>
                </c:pt>
                <c:pt idx="16">
                  <c:v>14</c:v>
                </c:pt>
                <c:pt idx="17">
                  <c:v>13</c:v>
                </c:pt>
              </c:numCache>
            </c:numRef>
          </c:val>
        </c:ser>
        <c:ser>
          <c:idx val="1"/>
          <c:order val="1"/>
          <c:tx>
            <c:strRef>
              <c:f>Sheet1!$C$1</c:f>
              <c:strCache>
                <c:ptCount val="1"/>
                <c:pt idx="0">
                  <c:v>Series 2</c:v>
                </c:pt>
              </c:strCache>
            </c:strRef>
          </c:tx>
          <c:spPr>
            <a:solidFill>
              <a:schemeClr val="accent4">
                <a:lumMod val="60000"/>
                <a:lumOff val="40000"/>
              </a:schemeClr>
            </a:solidFill>
          </c:spPr>
          <c:invertIfNegative val="0"/>
          <c:cat>
            <c:strRef>
              <c:f>Sheet1!$A$2:$A$19</c:f>
              <c:strCache>
                <c:ptCount val="18"/>
                <c:pt idx="0">
                  <c:v>1. Beach holiday</c:v>
                </c:pt>
                <c:pt idx="1">
                  <c:v>2. City break to single destination</c:v>
                </c:pt>
                <c:pt idx="2">
                  <c:v>3. Holiday to visit friends / relatives</c:v>
                </c:pt>
                <c:pt idx="3">
                  <c:v>4. Touring holiday</c:v>
                </c:pt>
                <c:pt idx="4">
                  <c:v>5. City break to 2+ cities on single trip</c:v>
                </c:pt>
                <c:pt idx="5">
                  <c:v>6. Holiday in a rural destination</c:v>
                </c:pt>
                <c:pt idx="6">
                  <c:v>7. All-inclusive holiday package</c:v>
                </c:pt>
                <c:pt idx="7">
                  <c:v>8. Holiday to celebrate special occasion</c:v>
                </c:pt>
                <c:pt idx="8">
                  <c:v>9. Mainly to go shopping</c:v>
                </c:pt>
                <c:pt idx="9">
                  <c:v>10. Walking / hiking holiday</c:v>
                </c:pt>
                <c:pt idx="10">
                  <c:v>11. Adventure or activity holiday</c:v>
                </c:pt>
                <c:pt idx="11">
                  <c:v>12. Cruise (sea or river)</c:v>
                </c:pt>
                <c:pt idx="12">
                  <c:v>13. Camping holiday</c:v>
                </c:pt>
                <c:pt idx="13">
                  <c:v>14. Spa/ beauty/ wellness holiday</c:v>
                </c:pt>
                <c:pt idx="14">
                  <c:v>15. Mainly for self-development</c:v>
                </c:pt>
                <c:pt idx="15">
                  <c:v>16. Mainly to see concert / theatre show</c:v>
                </c:pt>
                <c:pt idx="16">
                  <c:v>17. Mainly to watch or play sport</c:v>
                </c:pt>
                <c:pt idx="17">
                  <c:v>18. Skiing holiday</c:v>
                </c:pt>
              </c:strCache>
            </c:strRef>
          </c:cat>
          <c:val>
            <c:numRef>
              <c:f>Sheet1!$C$2:$C$19</c:f>
              <c:numCache>
                <c:formatCode>General</c:formatCode>
                <c:ptCount val="18"/>
                <c:pt idx="0">
                  <c:v>31</c:v>
                </c:pt>
                <c:pt idx="1">
                  <c:v>33</c:v>
                </c:pt>
                <c:pt idx="2">
                  <c:v>29</c:v>
                </c:pt>
                <c:pt idx="3">
                  <c:v>27</c:v>
                </c:pt>
                <c:pt idx="4">
                  <c:v>28</c:v>
                </c:pt>
                <c:pt idx="5">
                  <c:v>32</c:v>
                </c:pt>
                <c:pt idx="6">
                  <c:v>31</c:v>
                </c:pt>
                <c:pt idx="7">
                  <c:v>35</c:v>
                </c:pt>
                <c:pt idx="8">
                  <c:v>28</c:v>
                </c:pt>
                <c:pt idx="9">
                  <c:v>26</c:v>
                </c:pt>
                <c:pt idx="10">
                  <c:v>27</c:v>
                </c:pt>
                <c:pt idx="11">
                  <c:v>28</c:v>
                </c:pt>
                <c:pt idx="12">
                  <c:v>23</c:v>
                </c:pt>
                <c:pt idx="13">
                  <c:v>23</c:v>
                </c:pt>
                <c:pt idx="14">
                  <c:v>23</c:v>
                </c:pt>
                <c:pt idx="15">
                  <c:v>23</c:v>
                </c:pt>
                <c:pt idx="16">
                  <c:v>22</c:v>
                </c:pt>
                <c:pt idx="17">
                  <c:v>21</c:v>
                </c:pt>
              </c:numCache>
            </c:numRef>
          </c:val>
        </c:ser>
        <c:ser>
          <c:idx val="2"/>
          <c:order val="2"/>
          <c:tx>
            <c:strRef>
              <c:f>Sheet1!$D$1</c:f>
              <c:strCache>
                <c:ptCount val="1"/>
                <c:pt idx="0">
                  <c:v>Series 3</c:v>
                </c:pt>
              </c:strCache>
            </c:strRef>
          </c:tx>
          <c:spPr>
            <a:noFill/>
          </c:spPr>
          <c:invertIfNegative val="0"/>
          <c:dPt>
            <c:idx val="1"/>
            <c:invertIfNegative val="0"/>
            <c:bubble3D val="0"/>
          </c:dPt>
          <c:dLbls>
            <c:numFmt formatCode="General\%" sourceLinked="0"/>
            <c:spPr>
              <a:noFill/>
              <a:ln>
                <a:noFill/>
              </a:ln>
              <a:effectLst/>
            </c:spPr>
            <c:txPr>
              <a:bodyPr/>
              <a:lstStyle/>
              <a:p>
                <a:pPr>
                  <a:defRPr sz="900"/>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Sheet1!$A$2:$A$19</c:f>
              <c:strCache>
                <c:ptCount val="18"/>
                <c:pt idx="0">
                  <c:v>1. Beach holiday</c:v>
                </c:pt>
                <c:pt idx="1">
                  <c:v>2. City break to single destination</c:v>
                </c:pt>
                <c:pt idx="2">
                  <c:v>3. Holiday to visit friends / relatives</c:v>
                </c:pt>
                <c:pt idx="3">
                  <c:v>4. Touring holiday</c:v>
                </c:pt>
                <c:pt idx="4">
                  <c:v>5. City break to 2+ cities on single trip</c:v>
                </c:pt>
                <c:pt idx="5">
                  <c:v>6. Holiday in a rural destination</c:v>
                </c:pt>
                <c:pt idx="6">
                  <c:v>7. All-inclusive holiday package</c:v>
                </c:pt>
                <c:pt idx="7">
                  <c:v>8. Holiday to celebrate special occasion</c:v>
                </c:pt>
                <c:pt idx="8">
                  <c:v>9. Mainly to go shopping</c:v>
                </c:pt>
                <c:pt idx="9">
                  <c:v>10. Walking / hiking holiday</c:v>
                </c:pt>
                <c:pt idx="10">
                  <c:v>11. Adventure or activity holiday</c:v>
                </c:pt>
                <c:pt idx="11">
                  <c:v>12. Cruise (sea or river)</c:v>
                </c:pt>
                <c:pt idx="12">
                  <c:v>13. Camping holiday</c:v>
                </c:pt>
                <c:pt idx="13">
                  <c:v>14. Spa/ beauty/ wellness holiday</c:v>
                </c:pt>
                <c:pt idx="14">
                  <c:v>15. Mainly for self-development</c:v>
                </c:pt>
                <c:pt idx="15">
                  <c:v>16. Mainly to see concert / theatre show</c:v>
                </c:pt>
                <c:pt idx="16">
                  <c:v>17. Mainly to watch or play sport</c:v>
                </c:pt>
                <c:pt idx="17">
                  <c:v>18. Skiing holiday</c:v>
                </c:pt>
              </c:strCache>
            </c:strRef>
          </c:cat>
          <c:val>
            <c:numRef>
              <c:f>Sheet1!$D$2:$D$19</c:f>
              <c:numCache>
                <c:formatCode>General</c:formatCode>
                <c:ptCount val="18"/>
                <c:pt idx="0">
                  <c:v>77</c:v>
                </c:pt>
                <c:pt idx="1">
                  <c:v>75</c:v>
                </c:pt>
                <c:pt idx="2">
                  <c:v>71</c:v>
                </c:pt>
                <c:pt idx="3">
                  <c:v>70</c:v>
                </c:pt>
                <c:pt idx="4">
                  <c:v>68</c:v>
                </c:pt>
                <c:pt idx="5">
                  <c:v>61</c:v>
                </c:pt>
                <c:pt idx="6">
                  <c:v>59</c:v>
                </c:pt>
                <c:pt idx="7">
                  <c:v>59</c:v>
                </c:pt>
                <c:pt idx="8">
                  <c:v>56</c:v>
                </c:pt>
                <c:pt idx="9">
                  <c:v>55</c:v>
                </c:pt>
                <c:pt idx="10">
                  <c:v>49</c:v>
                </c:pt>
                <c:pt idx="11">
                  <c:v>44</c:v>
                </c:pt>
                <c:pt idx="12">
                  <c:v>42</c:v>
                </c:pt>
                <c:pt idx="13">
                  <c:v>40</c:v>
                </c:pt>
                <c:pt idx="14">
                  <c:v>38</c:v>
                </c:pt>
                <c:pt idx="15">
                  <c:v>37</c:v>
                </c:pt>
                <c:pt idx="16">
                  <c:v>36</c:v>
                </c:pt>
                <c:pt idx="17">
                  <c:v>34</c:v>
                </c:pt>
              </c:numCache>
            </c:numRef>
          </c:val>
        </c:ser>
        <c:dLbls>
          <c:showLegendKey val="0"/>
          <c:showVal val="0"/>
          <c:showCatName val="0"/>
          <c:showSerName val="0"/>
          <c:showPercent val="0"/>
          <c:showBubbleSize val="0"/>
        </c:dLbls>
        <c:gapWidth val="50"/>
        <c:overlap val="100"/>
        <c:axId val="416862792"/>
        <c:axId val="417559320"/>
      </c:barChart>
      <c:catAx>
        <c:axId val="416862792"/>
        <c:scaling>
          <c:orientation val="maxMin"/>
        </c:scaling>
        <c:delete val="0"/>
        <c:axPos val="l"/>
        <c:numFmt formatCode="General" sourceLinked="0"/>
        <c:majorTickMark val="out"/>
        <c:minorTickMark val="none"/>
        <c:tickLblPos val="nextTo"/>
        <c:txPr>
          <a:bodyPr/>
          <a:lstStyle/>
          <a:p>
            <a:pPr>
              <a:defRPr sz="800">
                <a:latin typeface="+mn-lt"/>
                <a:cs typeface="Arial" pitchFamily="34" charset="0"/>
              </a:defRPr>
            </a:pPr>
            <a:endParaRPr lang="en-US"/>
          </a:p>
        </c:txPr>
        <c:crossAx val="417559320"/>
        <c:crosses val="autoZero"/>
        <c:auto val="1"/>
        <c:lblAlgn val="ctr"/>
        <c:lblOffset val="100"/>
        <c:noMultiLvlLbl val="0"/>
      </c:catAx>
      <c:valAx>
        <c:axId val="417559320"/>
        <c:scaling>
          <c:orientation val="minMax"/>
          <c:max val="100"/>
          <c:min val="0"/>
        </c:scaling>
        <c:delete val="1"/>
        <c:axPos val="t"/>
        <c:numFmt formatCode="0" sourceLinked="1"/>
        <c:majorTickMark val="out"/>
        <c:minorTickMark val="none"/>
        <c:tickLblPos val="nextTo"/>
        <c:crossAx val="416862792"/>
        <c:crosses val="autoZero"/>
        <c:crossBetween val="between"/>
      </c:valAx>
    </c:plotArea>
    <c:plotVisOnly val="1"/>
    <c:dispBlanksAs val="gap"/>
    <c:showDLblsOverMax val="0"/>
  </c:chart>
  <c:spPr>
    <a:ln>
      <a:solidFill>
        <a:schemeClr val="accent2"/>
      </a:solidFill>
    </a:ln>
  </c:spPr>
  <c:externalData r:id="rId1">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bar"/>
        <c:grouping val="clustered"/>
        <c:varyColors val="0"/>
        <c:ser>
          <c:idx val="0"/>
          <c:order val="0"/>
          <c:tx>
            <c:strRef>
              <c:f>Age!$J$2</c:f>
              <c:strCache>
                <c:ptCount val="1"/>
                <c:pt idx="0">
                  <c:v>18-29</c:v>
                </c:pt>
              </c:strCache>
            </c:strRef>
          </c:tx>
          <c:spPr>
            <a:solidFill>
              <a:srgbClr val="92D050"/>
            </a:solidFill>
          </c:spPr>
          <c:invertIfNegative val="0"/>
          <c:dLbls>
            <c:spPr>
              <a:noFill/>
              <a:ln>
                <a:noFill/>
              </a:ln>
              <a:effectLst/>
            </c:spPr>
            <c:txPr>
              <a:bodyPr/>
              <a:lstStyle/>
              <a:p>
                <a:pPr>
                  <a:defRPr sz="500">
                    <a:latin typeface="+mn-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Age!$K$1:$T$1</c:f>
              <c:strCache>
                <c:ptCount val="10"/>
                <c:pt idx="0">
                  <c:v>Rent a car and drive myself from place to place</c:v>
                </c:pt>
                <c:pt idx="1">
                  <c:v>Be on a fully-guided tour</c:v>
                </c:pt>
                <c:pt idx="2">
                  <c:v>Use a train to travel from place to place within Britain</c:v>
                </c:pt>
                <c:pt idx="3">
                  <c:v>Visit big cities</c:v>
                </c:pt>
                <c:pt idx="4">
                  <c:v>Visit the countryside</c:v>
                </c:pt>
                <c:pt idx="5">
                  <c:v>Stay in one place and take day trips to other locations in Britain</c:v>
                </c:pt>
                <c:pt idx="6">
                  <c:v>Have a planned itinerary</c:v>
                </c:pt>
                <c:pt idx="7">
                  <c:v>See lots of famous tourist attractions</c:v>
                </c:pt>
                <c:pt idx="8">
                  <c:v>See lots of places that are off the beaten track/path</c:v>
                </c:pt>
                <c:pt idx="9">
                  <c:v>Try local food and drink from the places I visited</c:v>
                </c:pt>
              </c:strCache>
            </c:strRef>
          </c:cat>
          <c:val>
            <c:numRef>
              <c:f>Age!$K$2:$T$2</c:f>
              <c:numCache>
                <c:formatCode>0%</c:formatCode>
                <c:ptCount val="10"/>
                <c:pt idx="0">
                  <c:v>0.54633882734396111</c:v>
                </c:pt>
                <c:pt idx="1">
                  <c:v>0.52079956780118852</c:v>
                </c:pt>
                <c:pt idx="2">
                  <c:v>0.61777417612101571</c:v>
                </c:pt>
                <c:pt idx="3">
                  <c:v>0.72555375472717454</c:v>
                </c:pt>
                <c:pt idx="4">
                  <c:v>0.62101566720691515</c:v>
                </c:pt>
                <c:pt idx="5">
                  <c:v>0.59308295055390436</c:v>
                </c:pt>
                <c:pt idx="6">
                  <c:v>0.54889249054565104</c:v>
                </c:pt>
                <c:pt idx="7">
                  <c:v>0.71725627869295161</c:v>
                </c:pt>
                <c:pt idx="8">
                  <c:v>0.66396542409508374</c:v>
                </c:pt>
                <c:pt idx="9">
                  <c:v>0.72331802215617402</c:v>
                </c:pt>
              </c:numCache>
            </c:numRef>
          </c:val>
        </c:ser>
        <c:ser>
          <c:idx val="1"/>
          <c:order val="1"/>
          <c:tx>
            <c:strRef>
              <c:f>Age!$J$3</c:f>
              <c:strCache>
                <c:ptCount val="1"/>
                <c:pt idx="0">
                  <c:v>30-39</c:v>
                </c:pt>
              </c:strCache>
            </c:strRef>
          </c:tx>
          <c:spPr>
            <a:solidFill>
              <a:srgbClr val="7030A0"/>
            </a:solidFill>
          </c:spPr>
          <c:invertIfNegative val="0"/>
          <c:dLbls>
            <c:spPr>
              <a:noFill/>
              <a:ln>
                <a:noFill/>
              </a:ln>
              <a:effectLst/>
            </c:spPr>
            <c:txPr>
              <a:bodyPr/>
              <a:lstStyle/>
              <a:p>
                <a:pPr>
                  <a:defRPr sz="500">
                    <a:latin typeface="+mn-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Age!$K$1:$T$1</c:f>
              <c:strCache>
                <c:ptCount val="10"/>
                <c:pt idx="0">
                  <c:v>Rent a car and drive myself from place to place</c:v>
                </c:pt>
                <c:pt idx="1">
                  <c:v>Be on a fully-guided tour</c:v>
                </c:pt>
                <c:pt idx="2">
                  <c:v>Use a train to travel from place to place within Britain</c:v>
                </c:pt>
                <c:pt idx="3">
                  <c:v>Visit big cities</c:v>
                </c:pt>
                <c:pt idx="4">
                  <c:v>Visit the countryside</c:v>
                </c:pt>
                <c:pt idx="5">
                  <c:v>Stay in one place and take day trips to other locations in Britain</c:v>
                </c:pt>
                <c:pt idx="6">
                  <c:v>Have a planned itinerary</c:v>
                </c:pt>
                <c:pt idx="7">
                  <c:v>See lots of famous tourist attractions</c:v>
                </c:pt>
                <c:pt idx="8">
                  <c:v>See lots of places that are off the beaten track/path</c:v>
                </c:pt>
                <c:pt idx="9">
                  <c:v>Try local food and drink from the places I visited</c:v>
                </c:pt>
              </c:strCache>
            </c:strRef>
          </c:cat>
          <c:val>
            <c:numRef>
              <c:f>Age!$K$3:$T$3</c:f>
              <c:numCache>
                <c:formatCode>0%</c:formatCode>
                <c:ptCount val="10"/>
                <c:pt idx="0">
                  <c:v>0.55612682090831189</c:v>
                </c:pt>
                <c:pt idx="1">
                  <c:v>0.5159908623643632</c:v>
                </c:pt>
                <c:pt idx="2">
                  <c:v>0.64695801199657244</c:v>
                </c:pt>
                <c:pt idx="3">
                  <c:v>0.70531125071387779</c:v>
                </c:pt>
                <c:pt idx="4">
                  <c:v>0.65209940017137957</c:v>
                </c:pt>
                <c:pt idx="5">
                  <c:v>0.58595088520845229</c:v>
                </c:pt>
                <c:pt idx="6">
                  <c:v>0.56453455168475153</c:v>
                </c:pt>
                <c:pt idx="7">
                  <c:v>0.72379320194230223</c:v>
                </c:pt>
                <c:pt idx="8">
                  <c:v>0.6710451170759566</c:v>
                </c:pt>
                <c:pt idx="9">
                  <c:v>0.74328954882924048</c:v>
                </c:pt>
              </c:numCache>
            </c:numRef>
          </c:val>
        </c:ser>
        <c:ser>
          <c:idx val="2"/>
          <c:order val="2"/>
          <c:tx>
            <c:strRef>
              <c:f>Age!$J$4</c:f>
              <c:strCache>
                <c:ptCount val="1"/>
                <c:pt idx="0">
                  <c:v>40-49</c:v>
                </c:pt>
              </c:strCache>
            </c:strRef>
          </c:tx>
          <c:spPr>
            <a:solidFill>
              <a:srgbClr val="FFFF00"/>
            </a:solidFill>
          </c:spPr>
          <c:invertIfNegative val="0"/>
          <c:dLbls>
            <c:spPr>
              <a:noFill/>
              <a:ln>
                <a:noFill/>
              </a:ln>
              <a:effectLst/>
            </c:spPr>
            <c:txPr>
              <a:bodyPr/>
              <a:lstStyle/>
              <a:p>
                <a:pPr>
                  <a:defRPr sz="500">
                    <a:latin typeface="+mn-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Age!$K$1:$T$1</c:f>
              <c:strCache>
                <c:ptCount val="10"/>
                <c:pt idx="0">
                  <c:v>Rent a car and drive myself from place to place</c:v>
                </c:pt>
                <c:pt idx="1">
                  <c:v>Be on a fully-guided tour</c:v>
                </c:pt>
                <c:pt idx="2">
                  <c:v>Use a train to travel from place to place within Britain</c:v>
                </c:pt>
                <c:pt idx="3">
                  <c:v>Visit big cities</c:v>
                </c:pt>
                <c:pt idx="4">
                  <c:v>Visit the countryside</c:v>
                </c:pt>
                <c:pt idx="5">
                  <c:v>Stay in one place and take day trips to other locations in Britain</c:v>
                </c:pt>
                <c:pt idx="6">
                  <c:v>Have a planned itinerary</c:v>
                </c:pt>
                <c:pt idx="7">
                  <c:v>See lots of famous tourist attractions</c:v>
                </c:pt>
                <c:pt idx="8">
                  <c:v>See lots of places that are off the beaten track/path</c:v>
                </c:pt>
                <c:pt idx="9">
                  <c:v>Try local food and drink from the places I visited</c:v>
                </c:pt>
              </c:strCache>
            </c:strRef>
          </c:cat>
          <c:val>
            <c:numRef>
              <c:f>Age!$K$4:$T$4</c:f>
              <c:numCache>
                <c:formatCode>0%</c:formatCode>
                <c:ptCount val="10"/>
                <c:pt idx="0">
                  <c:v>0.55706422018348623</c:v>
                </c:pt>
                <c:pt idx="1">
                  <c:v>0.50238532110091738</c:v>
                </c:pt>
                <c:pt idx="2">
                  <c:v>0.62715596330275225</c:v>
                </c:pt>
                <c:pt idx="3">
                  <c:v>0.69798165137614676</c:v>
                </c:pt>
                <c:pt idx="4">
                  <c:v>0.6891743119266055</c:v>
                </c:pt>
                <c:pt idx="5">
                  <c:v>0.58605504587155965</c:v>
                </c:pt>
                <c:pt idx="6">
                  <c:v>0.52422907488986781</c:v>
                </c:pt>
                <c:pt idx="7">
                  <c:v>0.71853211009174311</c:v>
                </c:pt>
                <c:pt idx="8">
                  <c:v>0.67926605504587156</c:v>
                </c:pt>
                <c:pt idx="9">
                  <c:v>0.74825688073394492</c:v>
                </c:pt>
              </c:numCache>
            </c:numRef>
          </c:val>
        </c:ser>
        <c:ser>
          <c:idx val="3"/>
          <c:order val="3"/>
          <c:tx>
            <c:strRef>
              <c:f>Age!$J$5</c:f>
              <c:strCache>
                <c:ptCount val="1"/>
                <c:pt idx="0">
                  <c:v>50-59</c:v>
                </c:pt>
              </c:strCache>
            </c:strRef>
          </c:tx>
          <c:spPr>
            <a:solidFill>
              <a:srgbClr val="0070C0"/>
            </a:solidFill>
          </c:spPr>
          <c:invertIfNegative val="0"/>
          <c:dLbls>
            <c:spPr>
              <a:noFill/>
              <a:ln>
                <a:noFill/>
              </a:ln>
              <a:effectLst/>
            </c:spPr>
            <c:txPr>
              <a:bodyPr/>
              <a:lstStyle/>
              <a:p>
                <a:pPr>
                  <a:defRPr sz="500">
                    <a:latin typeface="+mn-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Age!$K$1:$T$1</c:f>
              <c:strCache>
                <c:ptCount val="10"/>
                <c:pt idx="0">
                  <c:v>Rent a car and drive myself from place to place</c:v>
                </c:pt>
                <c:pt idx="1">
                  <c:v>Be on a fully-guided tour</c:v>
                </c:pt>
                <c:pt idx="2">
                  <c:v>Use a train to travel from place to place within Britain</c:v>
                </c:pt>
                <c:pt idx="3">
                  <c:v>Visit big cities</c:v>
                </c:pt>
                <c:pt idx="4">
                  <c:v>Visit the countryside</c:v>
                </c:pt>
                <c:pt idx="5">
                  <c:v>Stay in one place and take day trips to other locations in Britain</c:v>
                </c:pt>
                <c:pt idx="6">
                  <c:v>Have a planned itinerary</c:v>
                </c:pt>
                <c:pt idx="7">
                  <c:v>See lots of famous tourist attractions</c:v>
                </c:pt>
                <c:pt idx="8">
                  <c:v>See lots of places that are off the beaten track/path</c:v>
                </c:pt>
                <c:pt idx="9">
                  <c:v>Try local food and drink from the places I visited</c:v>
                </c:pt>
              </c:strCache>
            </c:strRef>
          </c:cat>
          <c:val>
            <c:numRef>
              <c:f>Age!$K$5:$T$5</c:f>
              <c:numCache>
                <c:formatCode>0%</c:formatCode>
                <c:ptCount val="10"/>
                <c:pt idx="0">
                  <c:v>0.52895220588235292</c:v>
                </c:pt>
                <c:pt idx="1">
                  <c:v>0.48299632352941174</c:v>
                </c:pt>
                <c:pt idx="2">
                  <c:v>0.60431985294117652</c:v>
                </c:pt>
                <c:pt idx="3">
                  <c:v>0.66911764705882348</c:v>
                </c:pt>
                <c:pt idx="4">
                  <c:v>0.73817179604960959</c:v>
                </c:pt>
                <c:pt idx="5">
                  <c:v>0.59026182820395035</c:v>
                </c:pt>
                <c:pt idx="6">
                  <c:v>0.4641544117647059</c:v>
                </c:pt>
                <c:pt idx="7">
                  <c:v>0.69806985294117652</c:v>
                </c:pt>
                <c:pt idx="8">
                  <c:v>0.69545245751033535</c:v>
                </c:pt>
                <c:pt idx="9">
                  <c:v>0.75229779411764708</c:v>
                </c:pt>
              </c:numCache>
            </c:numRef>
          </c:val>
        </c:ser>
        <c:ser>
          <c:idx val="4"/>
          <c:order val="4"/>
          <c:tx>
            <c:strRef>
              <c:f>Age!$J$6</c:f>
              <c:strCache>
                <c:ptCount val="1"/>
                <c:pt idx="0">
                  <c:v>60+</c:v>
                </c:pt>
              </c:strCache>
            </c:strRef>
          </c:tx>
          <c:spPr>
            <a:solidFill>
              <a:srgbClr val="FF0000"/>
            </a:solidFill>
          </c:spPr>
          <c:invertIfNegative val="0"/>
          <c:dLbls>
            <c:spPr>
              <a:noFill/>
              <a:ln>
                <a:noFill/>
              </a:ln>
              <a:effectLst/>
            </c:spPr>
            <c:txPr>
              <a:bodyPr/>
              <a:lstStyle/>
              <a:p>
                <a:pPr>
                  <a:defRPr sz="500">
                    <a:latin typeface="+mn-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Age!$K$1:$T$1</c:f>
              <c:strCache>
                <c:ptCount val="10"/>
                <c:pt idx="0">
                  <c:v>Rent a car and drive myself from place to place</c:v>
                </c:pt>
                <c:pt idx="1">
                  <c:v>Be on a fully-guided tour</c:v>
                </c:pt>
                <c:pt idx="2">
                  <c:v>Use a train to travel from place to place within Britain</c:v>
                </c:pt>
                <c:pt idx="3">
                  <c:v>Visit big cities</c:v>
                </c:pt>
                <c:pt idx="4">
                  <c:v>Visit the countryside</c:v>
                </c:pt>
                <c:pt idx="5">
                  <c:v>Stay in one place and take day trips to other locations in Britain</c:v>
                </c:pt>
                <c:pt idx="6">
                  <c:v>Have a planned itinerary</c:v>
                </c:pt>
                <c:pt idx="7">
                  <c:v>See lots of famous tourist attractions</c:v>
                </c:pt>
                <c:pt idx="8">
                  <c:v>See lots of places that are off the beaten track/path</c:v>
                </c:pt>
                <c:pt idx="9">
                  <c:v>Try local food and drink from the places I visited</c:v>
                </c:pt>
              </c:strCache>
            </c:strRef>
          </c:cat>
          <c:val>
            <c:numRef>
              <c:f>Age!$K$6:$T$6</c:f>
              <c:numCache>
                <c:formatCode>0%</c:formatCode>
                <c:ptCount val="10"/>
                <c:pt idx="0">
                  <c:v>0.50509164969450104</c:v>
                </c:pt>
                <c:pt idx="1">
                  <c:v>0.49864314789687925</c:v>
                </c:pt>
                <c:pt idx="2">
                  <c:v>0.62118126272912422</c:v>
                </c:pt>
                <c:pt idx="3">
                  <c:v>0.62686567164179108</c:v>
                </c:pt>
                <c:pt idx="4">
                  <c:v>0.74966078697421978</c:v>
                </c:pt>
                <c:pt idx="5">
                  <c:v>0.59023066485753051</c:v>
                </c:pt>
                <c:pt idx="6">
                  <c:v>0.47929395790902918</c:v>
                </c:pt>
                <c:pt idx="7">
                  <c:v>0.67774762550881951</c:v>
                </c:pt>
                <c:pt idx="8">
                  <c:v>0.70963364993215738</c:v>
                </c:pt>
                <c:pt idx="9">
                  <c:v>0.72165648336727761</c:v>
                </c:pt>
              </c:numCache>
            </c:numRef>
          </c:val>
        </c:ser>
        <c:dLbls>
          <c:showLegendKey val="0"/>
          <c:showVal val="0"/>
          <c:showCatName val="0"/>
          <c:showSerName val="0"/>
          <c:showPercent val="0"/>
          <c:showBubbleSize val="0"/>
        </c:dLbls>
        <c:gapWidth val="150"/>
        <c:axId val="495304840"/>
        <c:axId val="495298960"/>
      </c:barChart>
      <c:catAx>
        <c:axId val="495304840"/>
        <c:scaling>
          <c:orientation val="minMax"/>
        </c:scaling>
        <c:delete val="0"/>
        <c:axPos val="l"/>
        <c:numFmt formatCode="General" sourceLinked="0"/>
        <c:majorTickMark val="out"/>
        <c:minorTickMark val="none"/>
        <c:tickLblPos val="nextTo"/>
        <c:txPr>
          <a:bodyPr/>
          <a:lstStyle/>
          <a:p>
            <a:pPr>
              <a:defRPr sz="800">
                <a:latin typeface="+mn-lt"/>
              </a:defRPr>
            </a:pPr>
            <a:endParaRPr lang="en-US"/>
          </a:p>
        </c:txPr>
        <c:crossAx val="495298960"/>
        <c:crosses val="autoZero"/>
        <c:auto val="1"/>
        <c:lblAlgn val="ctr"/>
        <c:lblOffset val="100"/>
        <c:noMultiLvlLbl val="0"/>
      </c:catAx>
      <c:valAx>
        <c:axId val="495298960"/>
        <c:scaling>
          <c:orientation val="minMax"/>
          <c:max val="1"/>
        </c:scaling>
        <c:delete val="0"/>
        <c:axPos val="b"/>
        <c:numFmt formatCode="0%" sourceLinked="1"/>
        <c:majorTickMark val="out"/>
        <c:minorTickMark val="none"/>
        <c:tickLblPos val="nextTo"/>
        <c:txPr>
          <a:bodyPr/>
          <a:lstStyle/>
          <a:p>
            <a:pPr>
              <a:defRPr sz="600">
                <a:latin typeface="+mn-lt"/>
              </a:defRPr>
            </a:pPr>
            <a:endParaRPr lang="en-US"/>
          </a:p>
        </c:txPr>
        <c:crossAx val="495304840"/>
        <c:crosses val="autoZero"/>
        <c:crossBetween val="between"/>
      </c:valAx>
    </c:plotArea>
    <c:legend>
      <c:legendPos val="b"/>
      <c:layout/>
      <c:overlay val="0"/>
      <c:txPr>
        <a:bodyPr/>
        <a:lstStyle/>
        <a:p>
          <a:pPr>
            <a:defRPr sz="800">
              <a:latin typeface="+mn-lt"/>
            </a:defRPr>
          </a:pPr>
          <a:endParaRPr lang="en-US"/>
        </a:p>
      </c:txPr>
    </c:legend>
    <c:plotVisOnly val="1"/>
    <c:dispBlanksAs val="gap"/>
    <c:showDLblsOverMax val="0"/>
  </c:chart>
  <c:spPr>
    <a:ln>
      <a:solidFill>
        <a:srgbClr val="C00000"/>
      </a:solidFill>
    </a:ln>
  </c:spPr>
  <c:txPr>
    <a:bodyPr/>
    <a:lstStyle/>
    <a:p>
      <a:pPr>
        <a:defRPr sz="900">
          <a:latin typeface="KievitPro-Regular" pitchFamily="50" charset="0"/>
        </a:defRPr>
      </a:pPr>
      <a:endParaRPr lang="en-US"/>
    </a:p>
  </c:txPr>
  <c:externalData r:id="rId2">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strRef>
          <c:f>Country!$O$30</c:f>
          <c:strCache>
            <c:ptCount val="1"/>
            <c:pt idx="0">
              <c:v>Italy</c:v>
            </c:pt>
          </c:strCache>
        </c:strRef>
      </c:tx>
      <c:layout/>
      <c:overlay val="0"/>
      <c:txPr>
        <a:bodyPr/>
        <a:lstStyle/>
        <a:p>
          <a:pPr>
            <a:defRPr sz="800">
              <a:latin typeface="+mn-lt"/>
            </a:defRPr>
          </a:pPr>
          <a:endParaRPr lang="en-US"/>
        </a:p>
      </c:txPr>
    </c:title>
    <c:autoTitleDeleted val="0"/>
    <c:plotArea>
      <c:layout/>
      <c:barChart>
        <c:barDir val="bar"/>
        <c:grouping val="clustered"/>
        <c:varyColors val="0"/>
        <c:ser>
          <c:idx val="0"/>
          <c:order val="0"/>
          <c:tx>
            <c:strRef>
              <c:f>Country!$O$30</c:f>
              <c:strCache>
                <c:ptCount val="1"/>
                <c:pt idx="0">
                  <c:v>Italy</c:v>
                </c:pt>
              </c:strCache>
            </c:strRef>
          </c:tx>
          <c:spPr>
            <a:solidFill>
              <a:srgbClr val="0070C0"/>
            </a:solidFill>
          </c:spPr>
          <c:invertIfNegative val="0"/>
          <c:dLbls>
            <c:spPr>
              <a:noFill/>
              <a:ln>
                <a:noFill/>
              </a:ln>
              <a:effectLst/>
            </c:spPr>
            <c:txPr>
              <a:bodyPr/>
              <a:lstStyle/>
              <a:p>
                <a:pPr>
                  <a:defRPr sz="400">
                    <a:latin typeface="+mn-lt"/>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Country!$P$23:$Y$23</c:f>
              <c:strCache>
                <c:ptCount val="10"/>
                <c:pt idx="0">
                  <c:v>Rent a Car</c:v>
                </c:pt>
                <c:pt idx="1">
                  <c:v>Fully guided tour</c:v>
                </c:pt>
                <c:pt idx="2">
                  <c:v>Train to travel from place to place</c:v>
                </c:pt>
                <c:pt idx="3">
                  <c:v>Big City</c:v>
                </c:pt>
                <c:pt idx="4">
                  <c:v>Countryside</c:v>
                </c:pt>
                <c:pt idx="5">
                  <c:v>Day trips</c:v>
                </c:pt>
                <c:pt idx="6">
                  <c:v>Planned Itinerary</c:v>
                </c:pt>
                <c:pt idx="7">
                  <c:v>Famous Attractions</c:v>
                </c:pt>
                <c:pt idx="8">
                  <c:v>Off Beaten Track</c:v>
                </c:pt>
                <c:pt idx="9">
                  <c:v>Food and Drink</c:v>
                </c:pt>
              </c:strCache>
            </c:strRef>
          </c:cat>
          <c:val>
            <c:numRef>
              <c:f>Country!$P$30:$Y$30</c:f>
              <c:numCache>
                <c:formatCode>0%</c:formatCode>
                <c:ptCount val="10"/>
                <c:pt idx="0">
                  <c:v>0.52234359483614701</c:v>
                </c:pt>
                <c:pt idx="1">
                  <c:v>0.50148957298907648</c:v>
                </c:pt>
                <c:pt idx="2">
                  <c:v>0.60099502487562184</c:v>
                </c:pt>
                <c:pt idx="3">
                  <c:v>0.6676616915422886</c:v>
                </c:pt>
                <c:pt idx="4">
                  <c:v>0.6312127236580517</c:v>
                </c:pt>
                <c:pt idx="5">
                  <c:v>0.58109452736318412</c:v>
                </c:pt>
                <c:pt idx="6">
                  <c:v>0.59303482587064682</c:v>
                </c:pt>
                <c:pt idx="7">
                  <c:v>0.6676616915422886</c:v>
                </c:pt>
                <c:pt idx="8">
                  <c:v>0.70845771144278602</c:v>
                </c:pt>
                <c:pt idx="9">
                  <c:v>0.70903674280039719</c:v>
                </c:pt>
              </c:numCache>
            </c:numRef>
          </c:val>
        </c:ser>
        <c:ser>
          <c:idx val="1"/>
          <c:order val="1"/>
          <c:tx>
            <c:strRef>
              <c:f>Country!$O$38</c:f>
              <c:strCache>
                <c:ptCount val="1"/>
                <c:pt idx="0">
                  <c:v>Average score</c:v>
                </c:pt>
              </c:strCache>
            </c:strRef>
          </c:tx>
          <c:spPr>
            <a:solidFill>
              <a:srgbClr val="FF0000"/>
            </a:solidFill>
          </c:spPr>
          <c:invertIfNegative val="0"/>
          <c:dLbls>
            <c:dLbl>
              <c:idx val="0"/>
              <c:layout>
                <c:manualLayout>
                  <c:x val="-8.0547486025871311E-17"/>
                  <c:y val="-5.7245551412139573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3180649975558555E-2"/>
                  <c:y val="-5.7245551412140622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
                  <c:y val="-1.144911028242791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
                  <c:y val="-1.717366542364197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8.7870999837058109E-3"/>
                  <c:y val="-5.7245551412139573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1.6109497205174262E-16"/>
                  <c:y val="-1.144911028242791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8.7870999837058109E-3"/>
                  <c:y val="-1.7173665423641873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400">
                    <a:latin typeface="+mj-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Country!$P$38:$Y$38</c:f>
              <c:numCache>
                <c:formatCode>0%</c:formatCode>
                <c:ptCount val="10"/>
                <c:pt idx="0">
                  <c:v>0.54124224546420818</c:v>
                </c:pt>
                <c:pt idx="1">
                  <c:v>0.50496026359872037</c:v>
                </c:pt>
                <c:pt idx="2">
                  <c:v>0.62344602606879107</c:v>
                </c:pt>
                <c:pt idx="3">
                  <c:v>0.69545112533827347</c:v>
                </c:pt>
                <c:pt idx="4">
                  <c:v>0.67733604861017072</c:v>
                </c:pt>
                <c:pt idx="5">
                  <c:v>0.58452334536416006</c:v>
                </c:pt>
                <c:pt idx="6">
                  <c:v>0.5258480119300718</c:v>
                </c:pt>
                <c:pt idx="7">
                  <c:v>0.70830278642098377</c:v>
                </c:pt>
                <c:pt idx="8">
                  <c:v>0.6785934373481719</c:v>
                </c:pt>
                <c:pt idx="9">
                  <c:v>0.73680804968887892</c:v>
                </c:pt>
              </c:numCache>
            </c:numRef>
          </c:val>
        </c:ser>
        <c:dLbls>
          <c:showLegendKey val="0"/>
          <c:showVal val="0"/>
          <c:showCatName val="0"/>
          <c:showSerName val="0"/>
          <c:showPercent val="0"/>
          <c:showBubbleSize val="0"/>
        </c:dLbls>
        <c:gapWidth val="150"/>
        <c:axId val="495308760"/>
        <c:axId val="495300528"/>
      </c:barChart>
      <c:catAx>
        <c:axId val="495308760"/>
        <c:scaling>
          <c:orientation val="minMax"/>
        </c:scaling>
        <c:delete val="0"/>
        <c:axPos val="l"/>
        <c:numFmt formatCode="General" sourceLinked="0"/>
        <c:majorTickMark val="out"/>
        <c:minorTickMark val="none"/>
        <c:tickLblPos val="nextTo"/>
        <c:txPr>
          <a:bodyPr/>
          <a:lstStyle/>
          <a:p>
            <a:pPr>
              <a:defRPr sz="600">
                <a:latin typeface="+mn-lt"/>
              </a:defRPr>
            </a:pPr>
            <a:endParaRPr lang="en-US"/>
          </a:p>
        </c:txPr>
        <c:crossAx val="495300528"/>
        <c:crosses val="autoZero"/>
        <c:auto val="1"/>
        <c:lblAlgn val="ctr"/>
        <c:lblOffset val="100"/>
        <c:noMultiLvlLbl val="0"/>
      </c:catAx>
      <c:valAx>
        <c:axId val="495300528"/>
        <c:scaling>
          <c:orientation val="minMax"/>
          <c:max val="1"/>
        </c:scaling>
        <c:delete val="0"/>
        <c:axPos val="b"/>
        <c:numFmt formatCode="0%" sourceLinked="1"/>
        <c:majorTickMark val="out"/>
        <c:minorTickMark val="none"/>
        <c:tickLblPos val="nextTo"/>
        <c:txPr>
          <a:bodyPr/>
          <a:lstStyle/>
          <a:p>
            <a:pPr>
              <a:defRPr sz="600">
                <a:latin typeface="+mn-lt"/>
              </a:defRPr>
            </a:pPr>
            <a:endParaRPr lang="en-US"/>
          </a:p>
        </c:txPr>
        <c:crossAx val="495308760"/>
        <c:crosses val="autoZero"/>
        <c:crossBetween val="between"/>
      </c:valAx>
    </c:plotArea>
    <c:legend>
      <c:legendPos val="b"/>
      <c:layout/>
      <c:overlay val="0"/>
      <c:txPr>
        <a:bodyPr/>
        <a:lstStyle/>
        <a:p>
          <a:pPr>
            <a:defRPr sz="800">
              <a:latin typeface="+mn-lt"/>
            </a:defRPr>
          </a:pPr>
          <a:endParaRPr lang="en-US"/>
        </a:p>
      </c:txPr>
    </c:legend>
    <c:plotVisOnly val="1"/>
    <c:dispBlanksAs val="gap"/>
    <c:showDLblsOverMax val="0"/>
  </c:chart>
  <c:spPr>
    <a:ln>
      <a:solidFill>
        <a:srgbClr val="C00000"/>
      </a:solidFill>
    </a:ln>
  </c:spPr>
  <c:txPr>
    <a:bodyPr/>
    <a:lstStyle/>
    <a:p>
      <a:pPr>
        <a:defRPr sz="800">
          <a:latin typeface="KievitPro-Regular" pitchFamily="50" charset="0"/>
        </a:defRPr>
      </a:pPr>
      <a:endParaRPr lang="en-US"/>
    </a:p>
  </c:txPr>
  <c:externalData r:id="rId2">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Country!$O$28</c:f>
          <c:strCache>
            <c:ptCount val="1"/>
            <c:pt idx="0">
              <c:v>France</c:v>
            </c:pt>
          </c:strCache>
        </c:strRef>
      </c:tx>
      <c:layout/>
      <c:overlay val="0"/>
      <c:txPr>
        <a:bodyPr/>
        <a:lstStyle/>
        <a:p>
          <a:pPr>
            <a:defRPr sz="800">
              <a:latin typeface="+mn-lt"/>
            </a:defRPr>
          </a:pPr>
          <a:endParaRPr lang="en-US"/>
        </a:p>
      </c:txPr>
    </c:title>
    <c:autoTitleDeleted val="0"/>
    <c:plotArea>
      <c:layout/>
      <c:barChart>
        <c:barDir val="bar"/>
        <c:grouping val="clustered"/>
        <c:varyColors val="0"/>
        <c:ser>
          <c:idx val="0"/>
          <c:order val="0"/>
          <c:tx>
            <c:strRef>
              <c:f>Country!$O$28</c:f>
              <c:strCache>
                <c:ptCount val="1"/>
                <c:pt idx="0">
                  <c:v>France</c:v>
                </c:pt>
              </c:strCache>
            </c:strRef>
          </c:tx>
          <c:spPr>
            <a:solidFill>
              <a:srgbClr val="0070C0"/>
            </a:solidFill>
          </c:spPr>
          <c:invertIfNegative val="0"/>
          <c:dLbls>
            <c:spPr>
              <a:noFill/>
              <a:ln>
                <a:noFill/>
              </a:ln>
              <a:effectLst/>
            </c:spPr>
            <c:txPr>
              <a:bodyPr/>
              <a:lstStyle/>
              <a:p>
                <a:pPr>
                  <a:defRPr sz="400">
                    <a:latin typeface="+mn-lt"/>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Country!$P$23:$Y$23</c:f>
              <c:strCache>
                <c:ptCount val="10"/>
                <c:pt idx="0">
                  <c:v>Rent a Car</c:v>
                </c:pt>
                <c:pt idx="1">
                  <c:v>Fully guided tour</c:v>
                </c:pt>
                <c:pt idx="2">
                  <c:v>Train to travel from place to place</c:v>
                </c:pt>
                <c:pt idx="3">
                  <c:v>Big City</c:v>
                </c:pt>
                <c:pt idx="4">
                  <c:v>Countryside</c:v>
                </c:pt>
                <c:pt idx="5">
                  <c:v>Day trips</c:v>
                </c:pt>
                <c:pt idx="6">
                  <c:v>Planned Itinerary</c:v>
                </c:pt>
                <c:pt idx="7">
                  <c:v>Famous Attractions</c:v>
                </c:pt>
                <c:pt idx="8">
                  <c:v>Off Beaten Track</c:v>
                </c:pt>
                <c:pt idx="9">
                  <c:v>Food and Drink</c:v>
                </c:pt>
              </c:strCache>
            </c:strRef>
          </c:cat>
          <c:val>
            <c:numRef>
              <c:f>Country!$P$28:$Y$28</c:f>
              <c:numCache>
                <c:formatCode>0%</c:formatCode>
                <c:ptCount val="10"/>
                <c:pt idx="0">
                  <c:v>0.53777335984095431</c:v>
                </c:pt>
                <c:pt idx="1">
                  <c:v>0.44786494538232374</c:v>
                </c:pt>
                <c:pt idx="2">
                  <c:v>0.49751243781094528</c:v>
                </c:pt>
                <c:pt idx="3">
                  <c:v>0.73982125124131082</c:v>
                </c:pt>
                <c:pt idx="4">
                  <c:v>0.67793240556660039</c:v>
                </c:pt>
                <c:pt idx="5">
                  <c:v>0.60934393638170969</c:v>
                </c:pt>
                <c:pt idx="6">
                  <c:v>0.5173783515392254</c:v>
                </c:pt>
                <c:pt idx="7">
                  <c:v>0.69085487077534791</c:v>
                </c:pt>
                <c:pt idx="8">
                  <c:v>0.69253731343283587</c:v>
                </c:pt>
                <c:pt idx="9">
                  <c:v>0.65771144278606963</c:v>
                </c:pt>
              </c:numCache>
            </c:numRef>
          </c:val>
        </c:ser>
        <c:ser>
          <c:idx val="1"/>
          <c:order val="1"/>
          <c:tx>
            <c:strRef>
              <c:f>Country!$O$38</c:f>
              <c:strCache>
                <c:ptCount val="1"/>
                <c:pt idx="0">
                  <c:v>Average score</c:v>
                </c:pt>
              </c:strCache>
            </c:strRef>
          </c:tx>
          <c:spPr>
            <a:solidFill>
              <a:srgbClr val="FF0000"/>
            </a:solidFill>
          </c:spPr>
          <c:invertIfNegative val="0"/>
          <c:dLbls>
            <c:spPr>
              <a:noFill/>
              <a:ln>
                <a:noFill/>
              </a:ln>
              <a:effectLst/>
            </c:spPr>
            <c:txPr>
              <a:bodyPr/>
              <a:lstStyle/>
              <a:p>
                <a:pPr>
                  <a:defRPr sz="400">
                    <a:latin typeface="+mj-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Country!$P$38:$Y$38</c:f>
              <c:numCache>
                <c:formatCode>0%</c:formatCode>
                <c:ptCount val="10"/>
                <c:pt idx="0">
                  <c:v>0.54124224546420818</c:v>
                </c:pt>
                <c:pt idx="1">
                  <c:v>0.50496026359872037</c:v>
                </c:pt>
                <c:pt idx="2">
                  <c:v>0.62344602606879107</c:v>
                </c:pt>
                <c:pt idx="3">
                  <c:v>0.69545112533827347</c:v>
                </c:pt>
                <c:pt idx="4">
                  <c:v>0.67733604861017072</c:v>
                </c:pt>
                <c:pt idx="5">
                  <c:v>0.58452334536416006</c:v>
                </c:pt>
                <c:pt idx="6">
                  <c:v>0.5258480119300718</c:v>
                </c:pt>
                <c:pt idx="7">
                  <c:v>0.70830278642098377</c:v>
                </c:pt>
                <c:pt idx="8">
                  <c:v>0.6785934373481719</c:v>
                </c:pt>
                <c:pt idx="9">
                  <c:v>0.73680804968887892</c:v>
                </c:pt>
              </c:numCache>
            </c:numRef>
          </c:val>
        </c:ser>
        <c:dLbls>
          <c:showLegendKey val="0"/>
          <c:showVal val="0"/>
          <c:showCatName val="0"/>
          <c:showSerName val="0"/>
          <c:showPercent val="0"/>
          <c:showBubbleSize val="0"/>
        </c:dLbls>
        <c:gapWidth val="150"/>
        <c:axId val="495299352"/>
        <c:axId val="495306408"/>
      </c:barChart>
      <c:catAx>
        <c:axId val="495299352"/>
        <c:scaling>
          <c:orientation val="minMax"/>
        </c:scaling>
        <c:delete val="0"/>
        <c:axPos val="l"/>
        <c:numFmt formatCode="General" sourceLinked="0"/>
        <c:majorTickMark val="out"/>
        <c:minorTickMark val="none"/>
        <c:tickLblPos val="nextTo"/>
        <c:txPr>
          <a:bodyPr/>
          <a:lstStyle/>
          <a:p>
            <a:pPr>
              <a:defRPr sz="600">
                <a:latin typeface="+mn-lt"/>
              </a:defRPr>
            </a:pPr>
            <a:endParaRPr lang="en-US"/>
          </a:p>
        </c:txPr>
        <c:crossAx val="495306408"/>
        <c:crosses val="autoZero"/>
        <c:auto val="1"/>
        <c:lblAlgn val="ctr"/>
        <c:lblOffset val="100"/>
        <c:noMultiLvlLbl val="0"/>
      </c:catAx>
      <c:valAx>
        <c:axId val="495306408"/>
        <c:scaling>
          <c:orientation val="minMax"/>
          <c:max val="1"/>
        </c:scaling>
        <c:delete val="0"/>
        <c:axPos val="b"/>
        <c:numFmt formatCode="0%" sourceLinked="1"/>
        <c:majorTickMark val="out"/>
        <c:minorTickMark val="none"/>
        <c:tickLblPos val="nextTo"/>
        <c:txPr>
          <a:bodyPr/>
          <a:lstStyle/>
          <a:p>
            <a:pPr>
              <a:defRPr sz="600">
                <a:latin typeface="+mn-lt"/>
              </a:defRPr>
            </a:pPr>
            <a:endParaRPr lang="en-US"/>
          </a:p>
        </c:txPr>
        <c:crossAx val="495299352"/>
        <c:crosses val="autoZero"/>
        <c:crossBetween val="between"/>
      </c:valAx>
    </c:plotArea>
    <c:legend>
      <c:legendPos val="b"/>
      <c:layout/>
      <c:overlay val="0"/>
      <c:txPr>
        <a:bodyPr/>
        <a:lstStyle/>
        <a:p>
          <a:pPr>
            <a:defRPr>
              <a:latin typeface="+mn-lt"/>
            </a:defRPr>
          </a:pPr>
          <a:endParaRPr lang="en-US"/>
        </a:p>
      </c:txPr>
    </c:legend>
    <c:plotVisOnly val="1"/>
    <c:dispBlanksAs val="gap"/>
    <c:showDLblsOverMax val="0"/>
  </c:chart>
  <c:spPr>
    <a:ln>
      <a:solidFill>
        <a:srgbClr val="C00000"/>
      </a:solidFill>
    </a:ln>
  </c:spPr>
  <c:txPr>
    <a:bodyPr/>
    <a:lstStyle/>
    <a:p>
      <a:pPr>
        <a:defRPr sz="800">
          <a:latin typeface="KievitPro-Regular" pitchFamily="50" charset="0"/>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strRef>
          <c:f>Country!$O$29</c:f>
          <c:strCache>
            <c:ptCount val="1"/>
            <c:pt idx="0">
              <c:v>Germany</c:v>
            </c:pt>
          </c:strCache>
        </c:strRef>
      </c:tx>
      <c:layout/>
      <c:overlay val="0"/>
      <c:txPr>
        <a:bodyPr/>
        <a:lstStyle/>
        <a:p>
          <a:pPr>
            <a:defRPr sz="800">
              <a:latin typeface="+mn-lt"/>
            </a:defRPr>
          </a:pPr>
          <a:endParaRPr lang="en-US"/>
        </a:p>
      </c:txPr>
    </c:title>
    <c:autoTitleDeleted val="0"/>
    <c:plotArea>
      <c:layout/>
      <c:barChart>
        <c:barDir val="bar"/>
        <c:grouping val="clustered"/>
        <c:varyColors val="0"/>
        <c:ser>
          <c:idx val="0"/>
          <c:order val="0"/>
          <c:tx>
            <c:strRef>
              <c:f>Country!$O$29</c:f>
              <c:strCache>
                <c:ptCount val="1"/>
                <c:pt idx="0">
                  <c:v>Germany</c:v>
                </c:pt>
              </c:strCache>
            </c:strRef>
          </c:tx>
          <c:spPr>
            <a:solidFill>
              <a:srgbClr val="0070C0"/>
            </a:solidFill>
          </c:spPr>
          <c:invertIfNegative val="0"/>
          <c:dLbls>
            <c:spPr>
              <a:noFill/>
              <a:ln>
                <a:noFill/>
              </a:ln>
              <a:effectLst/>
            </c:spPr>
            <c:txPr>
              <a:bodyPr/>
              <a:lstStyle/>
              <a:p>
                <a:pPr>
                  <a:defRPr sz="400">
                    <a:latin typeface="+mn-lt"/>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Country!$P$23:$Y$23</c:f>
              <c:strCache>
                <c:ptCount val="10"/>
                <c:pt idx="0">
                  <c:v>Rent a Car</c:v>
                </c:pt>
                <c:pt idx="1">
                  <c:v>Fully guided tour</c:v>
                </c:pt>
                <c:pt idx="2">
                  <c:v>Train to travel from place to place</c:v>
                </c:pt>
                <c:pt idx="3">
                  <c:v>Big City</c:v>
                </c:pt>
                <c:pt idx="4">
                  <c:v>Countryside</c:v>
                </c:pt>
                <c:pt idx="5">
                  <c:v>Day trips</c:v>
                </c:pt>
                <c:pt idx="6">
                  <c:v>Planned Itinerary</c:v>
                </c:pt>
                <c:pt idx="7">
                  <c:v>Famous Attractions</c:v>
                </c:pt>
                <c:pt idx="8">
                  <c:v>Off Beaten Track</c:v>
                </c:pt>
                <c:pt idx="9">
                  <c:v>Food and Drink</c:v>
                </c:pt>
              </c:strCache>
            </c:strRef>
          </c:cat>
          <c:val>
            <c:numRef>
              <c:f>Country!$P$29:$Y$29</c:f>
              <c:numCache>
                <c:formatCode>0%</c:formatCode>
                <c:ptCount val="10"/>
                <c:pt idx="0">
                  <c:v>0.53379721669980118</c:v>
                </c:pt>
                <c:pt idx="1">
                  <c:v>0.38789682539682541</c:v>
                </c:pt>
                <c:pt idx="2">
                  <c:v>0.43880597014925371</c:v>
                </c:pt>
                <c:pt idx="3">
                  <c:v>0.66202783300198809</c:v>
                </c:pt>
                <c:pt idx="4">
                  <c:v>0.67395626242544726</c:v>
                </c:pt>
                <c:pt idx="5">
                  <c:v>0.65074626865671636</c:v>
                </c:pt>
                <c:pt idx="6">
                  <c:v>0.3990049751243781</c:v>
                </c:pt>
                <c:pt idx="7">
                  <c:v>0.62786069651741294</c:v>
                </c:pt>
                <c:pt idx="8">
                  <c:v>0.63853028798411127</c:v>
                </c:pt>
                <c:pt idx="9">
                  <c:v>0.66699801192842945</c:v>
                </c:pt>
              </c:numCache>
            </c:numRef>
          </c:val>
        </c:ser>
        <c:ser>
          <c:idx val="1"/>
          <c:order val="1"/>
          <c:tx>
            <c:strRef>
              <c:f>Country!$O$38</c:f>
              <c:strCache>
                <c:ptCount val="1"/>
                <c:pt idx="0">
                  <c:v>Average score</c:v>
                </c:pt>
              </c:strCache>
            </c:strRef>
          </c:tx>
          <c:spPr>
            <a:solidFill>
              <a:srgbClr val="FF0000"/>
            </a:solidFill>
          </c:spPr>
          <c:invertIfNegative val="0"/>
          <c:dLbls>
            <c:spPr>
              <a:noFill/>
              <a:ln>
                <a:noFill/>
              </a:ln>
              <a:effectLst/>
            </c:spPr>
            <c:txPr>
              <a:bodyPr/>
              <a:lstStyle/>
              <a:p>
                <a:pPr>
                  <a:defRPr sz="400">
                    <a:latin typeface="+mj-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Country!$P$38:$Y$38</c:f>
              <c:numCache>
                <c:formatCode>0%</c:formatCode>
                <c:ptCount val="10"/>
                <c:pt idx="0">
                  <c:v>0.54124224546420818</c:v>
                </c:pt>
                <c:pt idx="1">
                  <c:v>0.50496026359872037</c:v>
                </c:pt>
                <c:pt idx="2">
                  <c:v>0.62344602606879107</c:v>
                </c:pt>
                <c:pt idx="3">
                  <c:v>0.69545112533827347</c:v>
                </c:pt>
                <c:pt idx="4">
                  <c:v>0.67733604861017072</c:v>
                </c:pt>
                <c:pt idx="5">
                  <c:v>0.58452334536416006</c:v>
                </c:pt>
                <c:pt idx="6">
                  <c:v>0.5258480119300718</c:v>
                </c:pt>
                <c:pt idx="7">
                  <c:v>0.70830278642098377</c:v>
                </c:pt>
                <c:pt idx="8">
                  <c:v>0.6785934373481719</c:v>
                </c:pt>
                <c:pt idx="9">
                  <c:v>0.73680804968887892</c:v>
                </c:pt>
              </c:numCache>
            </c:numRef>
          </c:val>
        </c:ser>
        <c:dLbls>
          <c:showLegendKey val="0"/>
          <c:showVal val="0"/>
          <c:showCatName val="0"/>
          <c:showSerName val="0"/>
          <c:showPercent val="0"/>
          <c:showBubbleSize val="0"/>
        </c:dLbls>
        <c:gapWidth val="150"/>
        <c:axId val="495296608"/>
        <c:axId val="495301312"/>
      </c:barChart>
      <c:catAx>
        <c:axId val="495296608"/>
        <c:scaling>
          <c:orientation val="minMax"/>
        </c:scaling>
        <c:delete val="0"/>
        <c:axPos val="l"/>
        <c:numFmt formatCode="General" sourceLinked="0"/>
        <c:majorTickMark val="out"/>
        <c:minorTickMark val="none"/>
        <c:tickLblPos val="nextTo"/>
        <c:txPr>
          <a:bodyPr/>
          <a:lstStyle/>
          <a:p>
            <a:pPr>
              <a:defRPr sz="600">
                <a:latin typeface="+mn-lt"/>
              </a:defRPr>
            </a:pPr>
            <a:endParaRPr lang="en-US"/>
          </a:p>
        </c:txPr>
        <c:crossAx val="495301312"/>
        <c:crosses val="autoZero"/>
        <c:auto val="1"/>
        <c:lblAlgn val="ctr"/>
        <c:lblOffset val="100"/>
        <c:noMultiLvlLbl val="0"/>
      </c:catAx>
      <c:valAx>
        <c:axId val="495301312"/>
        <c:scaling>
          <c:orientation val="minMax"/>
          <c:max val="1"/>
        </c:scaling>
        <c:delete val="0"/>
        <c:axPos val="b"/>
        <c:numFmt formatCode="0%" sourceLinked="1"/>
        <c:majorTickMark val="out"/>
        <c:minorTickMark val="none"/>
        <c:tickLblPos val="nextTo"/>
        <c:txPr>
          <a:bodyPr/>
          <a:lstStyle/>
          <a:p>
            <a:pPr>
              <a:defRPr sz="600">
                <a:latin typeface="+mn-lt"/>
              </a:defRPr>
            </a:pPr>
            <a:endParaRPr lang="en-US"/>
          </a:p>
        </c:txPr>
        <c:crossAx val="495296608"/>
        <c:crosses val="autoZero"/>
        <c:crossBetween val="between"/>
      </c:valAx>
    </c:plotArea>
    <c:legend>
      <c:legendPos val="b"/>
      <c:layout/>
      <c:overlay val="0"/>
      <c:txPr>
        <a:bodyPr/>
        <a:lstStyle/>
        <a:p>
          <a:pPr>
            <a:defRPr>
              <a:latin typeface="+mn-lt"/>
            </a:defRPr>
          </a:pPr>
          <a:endParaRPr lang="en-US"/>
        </a:p>
      </c:txPr>
    </c:legend>
    <c:plotVisOnly val="1"/>
    <c:dispBlanksAs val="gap"/>
    <c:showDLblsOverMax val="0"/>
  </c:chart>
  <c:spPr>
    <a:ln>
      <a:solidFill>
        <a:srgbClr val="C00000"/>
      </a:solidFill>
    </a:ln>
  </c:spPr>
  <c:txPr>
    <a:bodyPr/>
    <a:lstStyle/>
    <a:p>
      <a:pPr>
        <a:defRPr sz="800">
          <a:latin typeface="KievitPro-Regular" pitchFamily="50" charset="0"/>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strRef>
          <c:f>Country!$O$35</c:f>
          <c:strCache>
            <c:ptCount val="1"/>
            <c:pt idx="0">
              <c:v>Spain (proprietary)</c:v>
            </c:pt>
          </c:strCache>
        </c:strRef>
      </c:tx>
      <c:layout/>
      <c:overlay val="0"/>
      <c:txPr>
        <a:bodyPr/>
        <a:lstStyle/>
        <a:p>
          <a:pPr>
            <a:defRPr sz="800">
              <a:latin typeface="+mn-lt"/>
            </a:defRPr>
          </a:pPr>
          <a:endParaRPr lang="en-US"/>
        </a:p>
      </c:txPr>
    </c:title>
    <c:autoTitleDeleted val="0"/>
    <c:plotArea>
      <c:layout/>
      <c:barChart>
        <c:barDir val="bar"/>
        <c:grouping val="clustered"/>
        <c:varyColors val="0"/>
        <c:ser>
          <c:idx val="0"/>
          <c:order val="0"/>
          <c:tx>
            <c:strRef>
              <c:f>Country!$O$35</c:f>
              <c:strCache>
                <c:ptCount val="1"/>
                <c:pt idx="0">
                  <c:v>Spain (proprietary)</c:v>
                </c:pt>
              </c:strCache>
            </c:strRef>
          </c:tx>
          <c:spPr>
            <a:solidFill>
              <a:srgbClr val="0070C0"/>
            </a:solidFill>
          </c:spPr>
          <c:invertIfNegative val="0"/>
          <c:dLbls>
            <c:spPr>
              <a:noFill/>
              <a:ln>
                <a:noFill/>
              </a:ln>
              <a:effectLst/>
            </c:spPr>
            <c:txPr>
              <a:bodyPr/>
              <a:lstStyle/>
              <a:p>
                <a:pPr>
                  <a:defRPr sz="400">
                    <a:latin typeface="+mn-lt"/>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Country!$P$23:$Y$23</c:f>
              <c:strCache>
                <c:ptCount val="10"/>
                <c:pt idx="0">
                  <c:v>Rent a Car</c:v>
                </c:pt>
                <c:pt idx="1">
                  <c:v>Fully guided tour</c:v>
                </c:pt>
                <c:pt idx="2">
                  <c:v>Train to travel from place to place</c:v>
                </c:pt>
                <c:pt idx="3">
                  <c:v>Big City</c:v>
                </c:pt>
                <c:pt idx="4">
                  <c:v>Countryside</c:v>
                </c:pt>
                <c:pt idx="5">
                  <c:v>Day trips</c:v>
                </c:pt>
                <c:pt idx="6">
                  <c:v>Planned Itinerary</c:v>
                </c:pt>
                <c:pt idx="7">
                  <c:v>Famous Attractions</c:v>
                </c:pt>
                <c:pt idx="8">
                  <c:v>Off Beaten Track</c:v>
                </c:pt>
                <c:pt idx="9">
                  <c:v>Food and Drink</c:v>
                </c:pt>
              </c:strCache>
            </c:strRef>
          </c:cat>
          <c:val>
            <c:numRef>
              <c:f>Country!$P$35:$Y$35</c:f>
              <c:numCache>
                <c:formatCode>0%</c:formatCode>
                <c:ptCount val="10"/>
                <c:pt idx="0">
                  <c:v>0.47704590818363274</c:v>
                </c:pt>
                <c:pt idx="1">
                  <c:v>0.43887775551102204</c:v>
                </c:pt>
                <c:pt idx="2">
                  <c:v>0.57684630738522957</c:v>
                </c:pt>
                <c:pt idx="3">
                  <c:v>0.70682730923694781</c:v>
                </c:pt>
                <c:pt idx="4">
                  <c:v>0.73</c:v>
                </c:pt>
                <c:pt idx="5">
                  <c:v>0.46</c:v>
                </c:pt>
                <c:pt idx="6">
                  <c:v>0.50300601202404804</c:v>
                </c:pt>
                <c:pt idx="7">
                  <c:v>0.6112224448897795</c:v>
                </c:pt>
                <c:pt idx="8">
                  <c:v>0.67200000000000004</c:v>
                </c:pt>
                <c:pt idx="9">
                  <c:v>0.70399999999999996</c:v>
                </c:pt>
              </c:numCache>
            </c:numRef>
          </c:val>
        </c:ser>
        <c:ser>
          <c:idx val="1"/>
          <c:order val="1"/>
          <c:tx>
            <c:strRef>
              <c:f>Country!$O$38</c:f>
              <c:strCache>
                <c:ptCount val="1"/>
                <c:pt idx="0">
                  <c:v>Average score</c:v>
                </c:pt>
              </c:strCache>
            </c:strRef>
          </c:tx>
          <c:spPr>
            <a:solidFill>
              <a:srgbClr val="FF0000"/>
            </a:solidFill>
          </c:spPr>
          <c:invertIfNegative val="0"/>
          <c:dLbls>
            <c:spPr>
              <a:noFill/>
              <a:ln>
                <a:noFill/>
              </a:ln>
              <a:effectLst/>
            </c:spPr>
            <c:txPr>
              <a:bodyPr/>
              <a:lstStyle/>
              <a:p>
                <a:pPr>
                  <a:defRPr sz="400">
                    <a:latin typeface="+mj-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Country!$P$38:$Y$38</c:f>
              <c:numCache>
                <c:formatCode>0%</c:formatCode>
                <c:ptCount val="10"/>
                <c:pt idx="0">
                  <c:v>0.54124224546420818</c:v>
                </c:pt>
                <c:pt idx="1">
                  <c:v>0.50496026359872037</c:v>
                </c:pt>
                <c:pt idx="2">
                  <c:v>0.62344602606879107</c:v>
                </c:pt>
                <c:pt idx="3">
                  <c:v>0.69545112533827347</c:v>
                </c:pt>
                <c:pt idx="4">
                  <c:v>0.67733604861017072</c:v>
                </c:pt>
                <c:pt idx="5">
                  <c:v>0.58452334536416006</c:v>
                </c:pt>
                <c:pt idx="6">
                  <c:v>0.5258480119300718</c:v>
                </c:pt>
                <c:pt idx="7">
                  <c:v>0.70830278642098377</c:v>
                </c:pt>
                <c:pt idx="8">
                  <c:v>0.6785934373481719</c:v>
                </c:pt>
                <c:pt idx="9">
                  <c:v>0.73680804968887892</c:v>
                </c:pt>
              </c:numCache>
            </c:numRef>
          </c:val>
        </c:ser>
        <c:dLbls>
          <c:showLegendKey val="0"/>
          <c:showVal val="0"/>
          <c:showCatName val="0"/>
          <c:showSerName val="0"/>
          <c:showPercent val="0"/>
          <c:showBubbleSize val="0"/>
        </c:dLbls>
        <c:gapWidth val="150"/>
        <c:axId val="495297784"/>
        <c:axId val="495299744"/>
      </c:barChart>
      <c:catAx>
        <c:axId val="495297784"/>
        <c:scaling>
          <c:orientation val="minMax"/>
        </c:scaling>
        <c:delete val="0"/>
        <c:axPos val="l"/>
        <c:numFmt formatCode="General" sourceLinked="0"/>
        <c:majorTickMark val="out"/>
        <c:minorTickMark val="none"/>
        <c:tickLblPos val="nextTo"/>
        <c:txPr>
          <a:bodyPr/>
          <a:lstStyle/>
          <a:p>
            <a:pPr>
              <a:defRPr sz="600">
                <a:latin typeface="+mn-lt"/>
              </a:defRPr>
            </a:pPr>
            <a:endParaRPr lang="en-US"/>
          </a:p>
        </c:txPr>
        <c:crossAx val="495299744"/>
        <c:crosses val="autoZero"/>
        <c:auto val="1"/>
        <c:lblAlgn val="ctr"/>
        <c:lblOffset val="100"/>
        <c:noMultiLvlLbl val="0"/>
      </c:catAx>
      <c:valAx>
        <c:axId val="495299744"/>
        <c:scaling>
          <c:orientation val="minMax"/>
          <c:max val="1"/>
        </c:scaling>
        <c:delete val="0"/>
        <c:axPos val="b"/>
        <c:numFmt formatCode="0%" sourceLinked="1"/>
        <c:majorTickMark val="out"/>
        <c:minorTickMark val="none"/>
        <c:tickLblPos val="nextTo"/>
        <c:txPr>
          <a:bodyPr/>
          <a:lstStyle/>
          <a:p>
            <a:pPr>
              <a:defRPr sz="600">
                <a:latin typeface="+mn-lt"/>
              </a:defRPr>
            </a:pPr>
            <a:endParaRPr lang="en-US"/>
          </a:p>
        </c:txPr>
        <c:crossAx val="495297784"/>
        <c:crosses val="autoZero"/>
        <c:crossBetween val="between"/>
      </c:valAx>
    </c:plotArea>
    <c:legend>
      <c:legendPos val="b"/>
      <c:layout/>
      <c:overlay val="0"/>
      <c:txPr>
        <a:bodyPr/>
        <a:lstStyle/>
        <a:p>
          <a:pPr>
            <a:defRPr>
              <a:latin typeface="+mn-lt"/>
            </a:defRPr>
          </a:pPr>
          <a:endParaRPr lang="en-US"/>
        </a:p>
      </c:txPr>
    </c:legend>
    <c:plotVisOnly val="1"/>
    <c:dispBlanksAs val="gap"/>
    <c:showDLblsOverMax val="0"/>
  </c:chart>
  <c:spPr>
    <a:ln>
      <a:solidFill>
        <a:srgbClr val="C00000"/>
      </a:solidFill>
    </a:ln>
  </c:spPr>
  <c:txPr>
    <a:bodyPr/>
    <a:lstStyle/>
    <a:p>
      <a:pPr>
        <a:defRPr sz="800">
          <a:latin typeface="KievitPro-Regular" pitchFamily="50" charset="0"/>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strRef>
          <c:f>Country!$O$37</c:f>
          <c:strCache>
            <c:ptCount val="1"/>
            <c:pt idx="0">
              <c:v>United States</c:v>
            </c:pt>
          </c:strCache>
        </c:strRef>
      </c:tx>
      <c:layout/>
      <c:overlay val="0"/>
      <c:txPr>
        <a:bodyPr/>
        <a:lstStyle/>
        <a:p>
          <a:pPr>
            <a:defRPr sz="800">
              <a:latin typeface="+mn-lt"/>
            </a:defRPr>
          </a:pPr>
          <a:endParaRPr lang="en-US"/>
        </a:p>
      </c:txPr>
    </c:title>
    <c:autoTitleDeleted val="0"/>
    <c:plotArea>
      <c:layout/>
      <c:barChart>
        <c:barDir val="bar"/>
        <c:grouping val="clustered"/>
        <c:varyColors val="0"/>
        <c:ser>
          <c:idx val="0"/>
          <c:order val="0"/>
          <c:tx>
            <c:strRef>
              <c:f>Country!$O$37</c:f>
              <c:strCache>
                <c:ptCount val="1"/>
                <c:pt idx="0">
                  <c:v>United States</c:v>
                </c:pt>
              </c:strCache>
            </c:strRef>
          </c:tx>
          <c:spPr>
            <a:solidFill>
              <a:srgbClr val="0070C0"/>
            </a:solidFill>
          </c:spPr>
          <c:invertIfNegative val="0"/>
          <c:dLbls>
            <c:spPr>
              <a:noFill/>
              <a:ln>
                <a:noFill/>
              </a:ln>
              <a:effectLst/>
            </c:spPr>
            <c:txPr>
              <a:bodyPr/>
              <a:lstStyle/>
              <a:p>
                <a:pPr>
                  <a:defRPr sz="400">
                    <a:latin typeface="+mn-lt"/>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Country!$P$23:$Y$23</c:f>
              <c:strCache>
                <c:ptCount val="10"/>
                <c:pt idx="0">
                  <c:v>Rent a Car</c:v>
                </c:pt>
                <c:pt idx="1">
                  <c:v>Fully guided tour</c:v>
                </c:pt>
                <c:pt idx="2">
                  <c:v>Train to travel from place to place</c:v>
                </c:pt>
                <c:pt idx="3">
                  <c:v>Big City</c:v>
                </c:pt>
                <c:pt idx="4">
                  <c:v>Countryside</c:v>
                </c:pt>
                <c:pt idx="5">
                  <c:v>Day trips</c:v>
                </c:pt>
                <c:pt idx="6">
                  <c:v>Planned Itinerary</c:v>
                </c:pt>
                <c:pt idx="7">
                  <c:v>Famous Attractions</c:v>
                </c:pt>
                <c:pt idx="8">
                  <c:v>Off Beaten Track</c:v>
                </c:pt>
                <c:pt idx="9">
                  <c:v>Food and Drink</c:v>
                </c:pt>
              </c:strCache>
            </c:strRef>
          </c:cat>
          <c:val>
            <c:numRef>
              <c:f>Country!$P$37:$Y$37</c:f>
              <c:numCache>
                <c:formatCode>0%</c:formatCode>
                <c:ptCount val="10"/>
                <c:pt idx="0">
                  <c:v>0.51741293532338306</c:v>
                </c:pt>
                <c:pt idx="1">
                  <c:v>0.5074478649453823</c:v>
                </c:pt>
                <c:pt idx="2">
                  <c:v>0.65705765407554673</c:v>
                </c:pt>
                <c:pt idx="3">
                  <c:v>0.66235059760956172</c:v>
                </c:pt>
                <c:pt idx="4">
                  <c:v>0.74950298210735589</c:v>
                </c:pt>
                <c:pt idx="5">
                  <c:v>0.63419483101391649</c:v>
                </c:pt>
                <c:pt idx="6">
                  <c:v>0.52876984126984128</c:v>
                </c:pt>
                <c:pt idx="7">
                  <c:v>0.67527308838133071</c:v>
                </c:pt>
                <c:pt idx="8">
                  <c:v>0.65970149253731347</c:v>
                </c:pt>
                <c:pt idx="9">
                  <c:v>0.75844930417495027</c:v>
                </c:pt>
              </c:numCache>
            </c:numRef>
          </c:val>
        </c:ser>
        <c:ser>
          <c:idx val="1"/>
          <c:order val="1"/>
          <c:tx>
            <c:strRef>
              <c:f>Country!$O$38</c:f>
              <c:strCache>
                <c:ptCount val="1"/>
                <c:pt idx="0">
                  <c:v>Average score</c:v>
                </c:pt>
              </c:strCache>
            </c:strRef>
          </c:tx>
          <c:spPr>
            <a:solidFill>
              <a:srgbClr val="FF0000"/>
            </a:solidFill>
          </c:spPr>
          <c:invertIfNegative val="0"/>
          <c:dLbls>
            <c:spPr>
              <a:noFill/>
              <a:ln>
                <a:noFill/>
              </a:ln>
              <a:effectLst/>
            </c:spPr>
            <c:txPr>
              <a:bodyPr/>
              <a:lstStyle/>
              <a:p>
                <a:pPr>
                  <a:defRPr sz="400">
                    <a:latin typeface="+mj-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Country!$P$38:$Y$38</c:f>
              <c:numCache>
                <c:formatCode>0%</c:formatCode>
                <c:ptCount val="10"/>
                <c:pt idx="0">
                  <c:v>0.54124224546420818</c:v>
                </c:pt>
                <c:pt idx="1">
                  <c:v>0.50496026359872037</c:v>
                </c:pt>
                <c:pt idx="2">
                  <c:v>0.62344602606879107</c:v>
                </c:pt>
                <c:pt idx="3">
                  <c:v>0.69545112533827347</c:v>
                </c:pt>
                <c:pt idx="4">
                  <c:v>0.67733604861017072</c:v>
                </c:pt>
                <c:pt idx="5">
                  <c:v>0.58452334536416006</c:v>
                </c:pt>
                <c:pt idx="6">
                  <c:v>0.5258480119300718</c:v>
                </c:pt>
                <c:pt idx="7">
                  <c:v>0.70830278642098377</c:v>
                </c:pt>
                <c:pt idx="8">
                  <c:v>0.6785934373481719</c:v>
                </c:pt>
                <c:pt idx="9">
                  <c:v>0.73680804968887892</c:v>
                </c:pt>
              </c:numCache>
            </c:numRef>
          </c:val>
        </c:ser>
        <c:dLbls>
          <c:showLegendKey val="0"/>
          <c:showVal val="0"/>
          <c:showCatName val="0"/>
          <c:showSerName val="0"/>
          <c:showPercent val="0"/>
          <c:showBubbleSize val="0"/>
        </c:dLbls>
        <c:gapWidth val="150"/>
        <c:axId val="495302488"/>
        <c:axId val="495300136"/>
      </c:barChart>
      <c:catAx>
        <c:axId val="495302488"/>
        <c:scaling>
          <c:orientation val="minMax"/>
        </c:scaling>
        <c:delete val="0"/>
        <c:axPos val="l"/>
        <c:numFmt formatCode="General" sourceLinked="0"/>
        <c:majorTickMark val="out"/>
        <c:minorTickMark val="none"/>
        <c:tickLblPos val="nextTo"/>
        <c:txPr>
          <a:bodyPr/>
          <a:lstStyle/>
          <a:p>
            <a:pPr>
              <a:defRPr sz="600">
                <a:latin typeface="+mn-lt"/>
              </a:defRPr>
            </a:pPr>
            <a:endParaRPr lang="en-US"/>
          </a:p>
        </c:txPr>
        <c:crossAx val="495300136"/>
        <c:crosses val="autoZero"/>
        <c:auto val="1"/>
        <c:lblAlgn val="ctr"/>
        <c:lblOffset val="100"/>
        <c:noMultiLvlLbl val="0"/>
      </c:catAx>
      <c:valAx>
        <c:axId val="495300136"/>
        <c:scaling>
          <c:orientation val="minMax"/>
          <c:max val="1"/>
        </c:scaling>
        <c:delete val="0"/>
        <c:axPos val="b"/>
        <c:numFmt formatCode="0%" sourceLinked="1"/>
        <c:majorTickMark val="out"/>
        <c:minorTickMark val="none"/>
        <c:tickLblPos val="nextTo"/>
        <c:txPr>
          <a:bodyPr/>
          <a:lstStyle/>
          <a:p>
            <a:pPr>
              <a:defRPr sz="600">
                <a:latin typeface="+mn-lt"/>
              </a:defRPr>
            </a:pPr>
            <a:endParaRPr lang="en-US"/>
          </a:p>
        </c:txPr>
        <c:crossAx val="495302488"/>
        <c:crosses val="autoZero"/>
        <c:crossBetween val="between"/>
      </c:valAx>
    </c:plotArea>
    <c:legend>
      <c:legendPos val="b"/>
      <c:layout/>
      <c:overlay val="0"/>
      <c:txPr>
        <a:bodyPr/>
        <a:lstStyle/>
        <a:p>
          <a:pPr>
            <a:defRPr>
              <a:latin typeface="+mn-lt"/>
            </a:defRPr>
          </a:pPr>
          <a:endParaRPr lang="en-US"/>
        </a:p>
      </c:txPr>
    </c:legend>
    <c:plotVisOnly val="1"/>
    <c:dispBlanksAs val="gap"/>
    <c:showDLblsOverMax val="0"/>
  </c:chart>
  <c:spPr>
    <a:ln>
      <a:solidFill>
        <a:srgbClr val="C00000"/>
      </a:solidFill>
    </a:ln>
  </c:spPr>
  <c:txPr>
    <a:bodyPr/>
    <a:lstStyle/>
    <a:p>
      <a:pPr>
        <a:defRPr sz="800">
          <a:latin typeface="KievitPro-Regular" pitchFamily="50" charset="0"/>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strRef>
          <c:f>Country!$O$25</c:f>
          <c:strCache>
            <c:ptCount val="1"/>
            <c:pt idx="0">
              <c:v>Australia</c:v>
            </c:pt>
          </c:strCache>
        </c:strRef>
      </c:tx>
      <c:layout/>
      <c:overlay val="0"/>
      <c:txPr>
        <a:bodyPr/>
        <a:lstStyle/>
        <a:p>
          <a:pPr>
            <a:defRPr sz="800">
              <a:latin typeface="+mn-lt"/>
            </a:defRPr>
          </a:pPr>
          <a:endParaRPr lang="en-US"/>
        </a:p>
      </c:txPr>
    </c:title>
    <c:autoTitleDeleted val="0"/>
    <c:plotArea>
      <c:layout/>
      <c:barChart>
        <c:barDir val="bar"/>
        <c:grouping val="clustered"/>
        <c:varyColors val="0"/>
        <c:ser>
          <c:idx val="0"/>
          <c:order val="0"/>
          <c:tx>
            <c:strRef>
              <c:f>Country!$O$25</c:f>
              <c:strCache>
                <c:ptCount val="1"/>
                <c:pt idx="0">
                  <c:v>Australia</c:v>
                </c:pt>
              </c:strCache>
            </c:strRef>
          </c:tx>
          <c:spPr>
            <a:solidFill>
              <a:srgbClr val="0070C0"/>
            </a:solidFill>
          </c:spPr>
          <c:invertIfNegative val="0"/>
          <c:dLbls>
            <c:spPr>
              <a:noFill/>
              <a:ln>
                <a:noFill/>
              </a:ln>
              <a:effectLst/>
            </c:spPr>
            <c:txPr>
              <a:bodyPr/>
              <a:lstStyle/>
              <a:p>
                <a:pPr>
                  <a:defRPr sz="400">
                    <a:latin typeface="+mn-lt"/>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Country!$P$23:$Y$23</c:f>
              <c:strCache>
                <c:ptCount val="10"/>
                <c:pt idx="0">
                  <c:v>Rent a Car</c:v>
                </c:pt>
                <c:pt idx="1">
                  <c:v>Fully guided tour</c:v>
                </c:pt>
                <c:pt idx="2">
                  <c:v>Train to travel from place to place</c:v>
                </c:pt>
                <c:pt idx="3">
                  <c:v>Big City</c:v>
                </c:pt>
                <c:pt idx="4">
                  <c:v>Countryside</c:v>
                </c:pt>
                <c:pt idx="5">
                  <c:v>Day trips</c:v>
                </c:pt>
                <c:pt idx="6">
                  <c:v>Planned Itinerary</c:v>
                </c:pt>
                <c:pt idx="7">
                  <c:v>Famous Attractions</c:v>
                </c:pt>
                <c:pt idx="8">
                  <c:v>Off Beaten Track</c:v>
                </c:pt>
                <c:pt idx="9">
                  <c:v>Food and Drink</c:v>
                </c:pt>
              </c:strCache>
            </c:strRef>
          </c:cat>
          <c:val>
            <c:numRef>
              <c:f>Country!$P$25:$Y$25</c:f>
              <c:numCache>
                <c:formatCode>0%</c:formatCode>
                <c:ptCount val="10"/>
                <c:pt idx="0">
                  <c:v>0.66302186878727631</c:v>
                </c:pt>
                <c:pt idx="1">
                  <c:v>0.45084409136047665</c:v>
                </c:pt>
                <c:pt idx="2">
                  <c:v>0.65243296921549154</c:v>
                </c:pt>
                <c:pt idx="3">
                  <c:v>0.7239324726911619</c:v>
                </c:pt>
                <c:pt idx="4">
                  <c:v>0.81827209533267131</c:v>
                </c:pt>
                <c:pt idx="5">
                  <c:v>0.56759443339960236</c:v>
                </c:pt>
                <c:pt idx="6">
                  <c:v>0.57057654075546715</c:v>
                </c:pt>
                <c:pt idx="7">
                  <c:v>0.76441351888667997</c:v>
                </c:pt>
                <c:pt idx="8">
                  <c:v>0.70746268656716416</c:v>
                </c:pt>
                <c:pt idx="9">
                  <c:v>0.80318091451292251</c:v>
                </c:pt>
              </c:numCache>
            </c:numRef>
          </c:val>
        </c:ser>
        <c:ser>
          <c:idx val="1"/>
          <c:order val="1"/>
          <c:tx>
            <c:strRef>
              <c:f>Country!$O$38</c:f>
              <c:strCache>
                <c:ptCount val="1"/>
                <c:pt idx="0">
                  <c:v>Average score</c:v>
                </c:pt>
              </c:strCache>
            </c:strRef>
          </c:tx>
          <c:spPr>
            <a:solidFill>
              <a:srgbClr val="FF0000"/>
            </a:solidFill>
          </c:spPr>
          <c:invertIfNegative val="0"/>
          <c:dLbls>
            <c:spPr>
              <a:noFill/>
              <a:ln>
                <a:noFill/>
              </a:ln>
              <a:effectLst/>
            </c:spPr>
            <c:txPr>
              <a:bodyPr/>
              <a:lstStyle/>
              <a:p>
                <a:pPr>
                  <a:defRPr sz="400">
                    <a:latin typeface="+mj-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Country!$P$38:$Y$38</c:f>
              <c:numCache>
                <c:formatCode>0%</c:formatCode>
                <c:ptCount val="10"/>
                <c:pt idx="0">
                  <c:v>0.54124224546420818</c:v>
                </c:pt>
                <c:pt idx="1">
                  <c:v>0.50496026359872037</c:v>
                </c:pt>
                <c:pt idx="2">
                  <c:v>0.62344602606879107</c:v>
                </c:pt>
                <c:pt idx="3">
                  <c:v>0.69545112533827347</c:v>
                </c:pt>
                <c:pt idx="4">
                  <c:v>0.67733604861017072</c:v>
                </c:pt>
                <c:pt idx="5">
                  <c:v>0.58452334536416006</c:v>
                </c:pt>
                <c:pt idx="6">
                  <c:v>0.5258480119300718</c:v>
                </c:pt>
                <c:pt idx="7">
                  <c:v>0.70830278642098377</c:v>
                </c:pt>
                <c:pt idx="8">
                  <c:v>0.6785934373481719</c:v>
                </c:pt>
                <c:pt idx="9">
                  <c:v>0.73680804968887892</c:v>
                </c:pt>
              </c:numCache>
            </c:numRef>
          </c:val>
        </c:ser>
        <c:dLbls>
          <c:showLegendKey val="0"/>
          <c:showVal val="0"/>
          <c:showCatName val="0"/>
          <c:showSerName val="0"/>
          <c:showPercent val="0"/>
          <c:showBubbleSize val="0"/>
        </c:dLbls>
        <c:gapWidth val="150"/>
        <c:axId val="495298176"/>
        <c:axId val="495303272"/>
      </c:barChart>
      <c:catAx>
        <c:axId val="495298176"/>
        <c:scaling>
          <c:orientation val="minMax"/>
        </c:scaling>
        <c:delete val="0"/>
        <c:axPos val="l"/>
        <c:numFmt formatCode="General" sourceLinked="0"/>
        <c:majorTickMark val="out"/>
        <c:minorTickMark val="none"/>
        <c:tickLblPos val="nextTo"/>
        <c:txPr>
          <a:bodyPr/>
          <a:lstStyle/>
          <a:p>
            <a:pPr>
              <a:defRPr sz="600">
                <a:latin typeface="+mn-lt"/>
              </a:defRPr>
            </a:pPr>
            <a:endParaRPr lang="en-US"/>
          </a:p>
        </c:txPr>
        <c:crossAx val="495303272"/>
        <c:crosses val="autoZero"/>
        <c:auto val="1"/>
        <c:lblAlgn val="ctr"/>
        <c:lblOffset val="100"/>
        <c:noMultiLvlLbl val="0"/>
      </c:catAx>
      <c:valAx>
        <c:axId val="495303272"/>
        <c:scaling>
          <c:orientation val="minMax"/>
          <c:max val="1"/>
        </c:scaling>
        <c:delete val="0"/>
        <c:axPos val="b"/>
        <c:numFmt formatCode="0%" sourceLinked="1"/>
        <c:majorTickMark val="out"/>
        <c:minorTickMark val="none"/>
        <c:tickLblPos val="nextTo"/>
        <c:txPr>
          <a:bodyPr/>
          <a:lstStyle/>
          <a:p>
            <a:pPr>
              <a:defRPr sz="600">
                <a:latin typeface="+mn-lt"/>
              </a:defRPr>
            </a:pPr>
            <a:endParaRPr lang="en-US"/>
          </a:p>
        </c:txPr>
        <c:crossAx val="495298176"/>
        <c:crosses val="autoZero"/>
        <c:crossBetween val="between"/>
      </c:valAx>
      <c:spPr>
        <a:noFill/>
        <a:ln w="25400">
          <a:noFill/>
        </a:ln>
      </c:spPr>
    </c:plotArea>
    <c:legend>
      <c:legendPos val="b"/>
      <c:layout/>
      <c:overlay val="0"/>
      <c:txPr>
        <a:bodyPr/>
        <a:lstStyle/>
        <a:p>
          <a:pPr>
            <a:defRPr>
              <a:latin typeface="+mn-lt"/>
            </a:defRPr>
          </a:pPr>
          <a:endParaRPr lang="en-US"/>
        </a:p>
      </c:txPr>
    </c:legend>
    <c:plotVisOnly val="1"/>
    <c:dispBlanksAs val="gap"/>
    <c:showDLblsOverMax val="0"/>
  </c:chart>
  <c:spPr>
    <a:ln>
      <a:solidFill>
        <a:srgbClr val="C00000"/>
      </a:solidFill>
    </a:ln>
  </c:spPr>
  <c:txPr>
    <a:bodyPr/>
    <a:lstStyle/>
    <a:p>
      <a:pPr>
        <a:defRPr sz="800">
          <a:latin typeface="KievitPro-Regular" pitchFamily="50" charset="0"/>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518663519205718"/>
          <c:y val="6.4341292963984276E-2"/>
          <c:w val="0.5522466964953795"/>
          <c:h val="0.91440685329253579"/>
        </c:manualLayout>
      </c:layout>
      <c:barChart>
        <c:barDir val="bar"/>
        <c:grouping val="clustered"/>
        <c:varyColors val="0"/>
        <c:ser>
          <c:idx val="0"/>
          <c:order val="0"/>
          <c:tx>
            <c:strRef>
              <c:f>Sheet1!$B$1</c:f>
              <c:strCache>
                <c:ptCount val="1"/>
                <c:pt idx="0">
                  <c:v>Series 3</c:v>
                </c:pt>
              </c:strCache>
            </c:strRef>
          </c:tx>
          <c:spPr>
            <a:solidFill>
              <a:schemeClr val="accent4">
                <a:lumMod val="60000"/>
                <a:lumOff val="40000"/>
              </a:schemeClr>
            </a:solidFill>
          </c:spPr>
          <c:invertIfNegative val="0"/>
          <c:dLbls>
            <c:numFmt formatCode="General\%" sourceLinked="0"/>
            <c:spPr>
              <a:noFill/>
              <a:ln>
                <a:noFill/>
              </a:ln>
              <a:effectLst/>
            </c:spPr>
            <c:txPr>
              <a:bodyPr/>
              <a:lstStyle/>
              <a:p>
                <a:pPr>
                  <a:defRPr sz="9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Sheet1!$A$2:$A$19</c:f>
              <c:strCache>
                <c:ptCount val="18"/>
                <c:pt idx="0">
                  <c:v>1. Beach holiday</c:v>
                </c:pt>
                <c:pt idx="1">
                  <c:v>2. City break to single destination</c:v>
                </c:pt>
                <c:pt idx="2">
                  <c:v>3. Holiday to visit friends / relatives</c:v>
                </c:pt>
                <c:pt idx="3">
                  <c:v>4. Touring holiday</c:v>
                </c:pt>
                <c:pt idx="4">
                  <c:v>5. City break to 2+ cities on single trip</c:v>
                </c:pt>
                <c:pt idx="5">
                  <c:v>6. Holiday in a rural destination</c:v>
                </c:pt>
                <c:pt idx="6">
                  <c:v>7. All-inclusive holiday package</c:v>
                </c:pt>
                <c:pt idx="7">
                  <c:v>8. Holiday to celebrate special occasion</c:v>
                </c:pt>
                <c:pt idx="8">
                  <c:v>9. Mainly to go shopping</c:v>
                </c:pt>
                <c:pt idx="9">
                  <c:v>10. Walking / hiking holiday</c:v>
                </c:pt>
                <c:pt idx="10">
                  <c:v>11. Adventure or activity holiday</c:v>
                </c:pt>
                <c:pt idx="11">
                  <c:v>13. Cruise (sea or river)</c:v>
                </c:pt>
                <c:pt idx="12">
                  <c:v>14. Camping holiday</c:v>
                </c:pt>
                <c:pt idx="13">
                  <c:v>15. Spa/ beauty/ wellness holiday</c:v>
                </c:pt>
                <c:pt idx="14">
                  <c:v>15. Mainly for self-development</c:v>
                </c:pt>
                <c:pt idx="15">
                  <c:v>16. Mainly to see concert / theatre show</c:v>
                </c:pt>
                <c:pt idx="16">
                  <c:v>17. Mainly to watch or play sport</c:v>
                </c:pt>
                <c:pt idx="17">
                  <c:v>18. Skiing holiday</c:v>
                </c:pt>
              </c:strCache>
            </c:strRef>
          </c:cat>
          <c:val>
            <c:numRef>
              <c:f>Sheet1!$B$2:$B$19</c:f>
              <c:numCache>
                <c:formatCode>General</c:formatCode>
                <c:ptCount val="18"/>
                <c:pt idx="0">
                  <c:v>77</c:v>
                </c:pt>
                <c:pt idx="1">
                  <c:v>75</c:v>
                </c:pt>
                <c:pt idx="2">
                  <c:v>71</c:v>
                </c:pt>
                <c:pt idx="3">
                  <c:v>70</c:v>
                </c:pt>
                <c:pt idx="4">
                  <c:v>68</c:v>
                </c:pt>
                <c:pt idx="5">
                  <c:v>61</c:v>
                </c:pt>
                <c:pt idx="6">
                  <c:v>59</c:v>
                </c:pt>
                <c:pt idx="7">
                  <c:v>59</c:v>
                </c:pt>
                <c:pt idx="8">
                  <c:v>56</c:v>
                </c:pt>
                <c:pt idx="9">
                  <c:v>55</c:v>
                </c:pt>
                <c:pt idx="10">
                  <c:v>49</c:v>
                </c:pt>
                <c:pt idx="11">
                  <c:v>44</c:v>
                </c:pt>
                <c:pt idx="12">
                  <c:v>42</c:v>
                </c:pt>
                <c:pt idx="13">
                  <c:v>40</c:v>
                </c:pt>
                <c:pt idx="14">
                  <c:v>38</c:v>
                </c:pt>
                <c:pt idx="15">
                  <c:v>37</c:v>
                </c:pt>
                <c:pt idx="16">
                  <c:v>36</c:v>
                </c:pt>
                <c:pt idx="17">
                  <c:v>34</c:v>
                </c:pt>
              </c:numCache>
            </c:numRef>
          </c:val>
        </c:ser>
        <c:dLbls>
          <c:showLegendKey val="0"/>
          <c:showVal val="0"/>
          <c:showCatName val="0"/>
          <c:showSerName val="0"/>
          <c:showPercent val="0"/>
          <c:showBubbleSize val="0"/>
        </c:dLbls>
        <c:gapWidth val="40"/>
        <c:axId val="417557752"/>
        <c:axId val="417562848"/>
      </c:barChart>
      <c:catAx>
        <c:axId val="417557752"/>
        <c:scaling>
          <c:orientation val="maxMin"/>
        </c:scaling>
        <c:delete val="0"/>
        <c:axPos val="l"/>
        <c:numFmt formatCode="General" sourceLinked="0"/>
        <c:majorTickMark val="out"/>
        <c:minorTickMark val="none"/>
        <c:tickLblPos val="nextTo"/>
        <c:txPr>
          <a:bodyPr/>
          <a:lstStyle/>
          <a:p>
            <a:pPr>
              <a:defRPr sz="800">
                <a:latin typeface="+mn-lt"/>
                <a:cs typeface="Arial" pitchFamily="34" charset="0"/>
              </a:defRPr>
            </a:pPr>
            <a:endParaRPr lang="en-US"/>
          </a:p>
        </c:txPr>
        <c:crossAx val="417562848"/>
        <c:crosses val="autoZero"/>
        <c:auto val="1"/>
        <c:lblAlgn val="ctr"/>
        <c:lblOffset val="100"/>
        <c:noMultiLvlLbl val="0"/>
      </c:catAx>
      <c:valAx>
        <c:axId val="417562848"/>
        <c:scaling>
          <c:orientation val="minMax"/>
          <c:max val="100"/>
          <c:min val="0"/>
        </c:scaling>
        <c:delete val="1"/>
        <c:axPos val="t"/>
        <c:numFmt formatCode="General" sourceLinked="1"/>
        <c:majorTickMark val="out"/>
        <c:minorTickMark val="none"/>
        <c:tickLblPos val="nextTo"/>
        <c:crossAx val="417557752"/>
        <c:crosses val="autoZero"/>
        <c:crossBetween val="between"/>
      </c:valAx>
    </c:plotArea>
    <c:plotVisOnly val="1"/>
    <c:dispBlanksAs val="gap"/>
    <c:showDLblsOverMax val="0"/>
  </c:chart>
  <c:spPr>
    <a:ln>
      <a:solidFill>
        <a:schemeClr val="accent2"/>
      </a:solidFill>
    </a:ln>
  </c:sp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334018596100738"/>
          <c:y val="2.2385325586565898E-2"/>
          <c:w val="0.60122193587839612"/>
          <c:h val="0.91440685329253579"/>
        </c:manualLayout>
      </c:layout>
      <c:barChart>
        <c:barDir val="bar"/>
        <c:grouping val="clustered"/>
        <c:varyColors val="0"/>
        <c:ser>
          <c:idx val="0"/>
          <c:order val="0"/>
          <c:tx>
            <c:strRef>
              <c:f>Sheet1!$B$1</c:f>
              <c:strCache>
                <c:ptCount val="1"/>
                <c:pt idx="0">
                  <c:v>Series 3</c:v>
                </c:pt>
              </c:strCache>
            </c:strRef>
          </c:tx>
          <c:spPr>
            <a:solidFill>
              <a:schemeClr val="accent6"/>
            </a:solidFill>
          </c:spPr>
          <c:invertIfNegative val="0"/>
          <c:dLbls>
            <c:numFmt formatCode="#,##0" sourceLinked="0"/>
            <c:spPr>
              <a:noFill/>
              <a:ln>
                <a:noFill/>
              </a:ln>
              <a:effectLst/>
            </c:spPr>
            <c:txPr>
              <a:bodyPr/>
              <a:lstStyle/>
              <a:p>
                <a:pPr>
                  <a:defRPr sz="7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Sheet1!$A$2:$A$19</c:f>
              <c:strCache>
                <c:ptCount val="18"/>
                <c:pt idx="0">
                  <c:v>1. Beach holiday</c:v>
                </c:pt>
                <c:pt idx="1">
                  <c:v>2. Touring holiday</c:v>
                </c:pt>
                <c:pt idx="2">
                  <c:v>3. Holiday to visit friends / relatives</c:v>
                </c:pt>
                <c:pt idx="3">
                  <c:v>4. City break to single destination</c:v>
                </c:pt>
                <c:pt idx="4">
                  <c:v>5. City break to 2+ cities on single trip</c:v>
                </c:pt>
                <c:pt idx="5">
                  <c:v>6. Walking / hiking holiday</c:v>
                </c:pt>
                <c:pt idx="6">
                  <c:v>7. Holiday in a rural destination</c:v>
                </c:pt>
                <c:pt idx="7">
                  <c:v>8. Mainly to go shopping</c:v>
                </c:pt>
                <c:pt idx="8">
                  <c:v>9. All-inclusive holiday package</c:v>
                </c:pt>
                <c:pt idx="9">
                  <c:v>10. Holiday to celebrate special occasion</c:v>
                </c:pt>
                <c:pt idx="10">
                  <c:v>11. Adventure or activity holiday</c:v>
                </c:pt>
                <c:pt idx="11">
                  <c:v>12. Camping holiday</c:v>
                </c:pt>
                <c:pt idx="12">
                  <c:v>13. Spa/ beauty/ wellness holiday</c:v>
                </c:pt>
                <c:pt idx="13">
                  <c:v>14. Cruise (sea or river)</c:v>
                </c:pt>
                <c:pt idx="14">
                  <c:v>15. Mainly for self-development</c:v>
                </c:pt>
                <c:pt idx="15">
                  <c:v>16. Mainly to see concert / theatre show</c:v>
                </c:pt>
                <c:pt idx="16">
                  <c:v>17. Mainly to watch or play sport</c:v>
                </c:pt>
                <c:pt idx="17">
                  <c:v>18. Skiing holiday</c:v>
                </c:pt>
              </c:strCache>
            </c:strRef>
          </c:cat>
          <c:val>
            <c:numRef>
              <c:f>Sheet1!$B$2:$B$19</c:f>
              <c:numCache>
                <c:formatCode>General</c:formatCode>
                <c:ptCount val="18"/>
                <c:pt idx="0">
                  <c:v>77</c:v>
                </c:pt>
                <c:pt idx="1">
                  <c:v>70</c:v>
                </c:pt>
                <c:pt idx="2">
                  <c:v>71</c:v>
                </c:pt>
                <c:pt idx="3">
                  <c:v>75</c:v>
                </c:pt>
                <c:pt idx="4">
                  <c:v>68</c:v>
                </c:pt>
                <c:pt idx="5">
                  <c:v>55</c:v>
                </c:pt>
                <c:pt idx="6">
                  <c:v>61</c:v>
                </c:pt>
                <c:pt idx="7">
                  <c:v>56</c:v>
                </c:pt>
                <c:pt idx="8">
                  <c:v>59</c:v>
                </c:pt>
                <c:pt idx="9">
                  <c:v>59</c:v>
                </c:pt>
                <c:pt idx="10">
                  <c:v>49</c:v>
                </c:pt>
                <c:pt idx="11">
                  <c:v>42</c:v>
                </c:pt>
                <c:pt idx="12">
                  <c:v>40</c:v>
                </c:pt>
                <c:pt idx="13">
                  <c:v>44</c:v>
                </c:pt>
                <c:pt idx="14">
                  <c:v>38</c:v>
                </c:pt>
                <c:pt idx="15">
                  <c:v>37</c:v>
                </c:pt>
                <c:pt idx="16">
                  <c:v>36</c:v>
                </c:pt>
                <c:pt idx="17">
                  <c:v>34</c:v>
                </c:pt>
              </c:numCache>
            </c:numRef>
          </c:val>
        </c:ser>
        <c:ser>
          <c:idx val="1"/>
          <c:order val="1"/>
          <c:tx>
            <c:strRef>
              <c:f>Sheet1!$C$1</c:f>
              <c:strCache>
                <c:ptCount val="1"/>
                <c:pt idx="0">
                  <c:v>Series 4</c:v>
                </c:pt>
              </c:strCache>
            </c:strRef>
          </c:tx>
          <c:invertIfNegative val="0"/>
          <c:dLbls>
            <c:numFmt formatCode="#,##0" sourceLinked="0"/>
            <c:spPr>
              <a:noFill/>
              <a:ln>
                <a:noFill/>
              </a:ln>
              <a:effectLst/>
            </c:spPr>
            <c:txPr>
              <a:bodyPr/>
              <a:lstStyle/>
              <a:p>
                <a:pPr>
                  <a:defRPr sz="7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Sheet1!$A$2:$A$19</c:f>
              <c:strCache>
                <c:ptCount val="18"/>
                <c:pt idx="0">
                  <c:v>1. Beach holiday</c:v>
                </c:pt>
                <c:pt idx="1">
                  <c:v>2. Touring holiday</c:v>
                </c:pt>
                <c:pt idx="2">
                  <c:v>3. Holiday to visit friends / relatives</c:v>
                </c:pt>
                <c:pt idx="3">
                  <c:v>4. City break to single destination</c:v>
                </c:pt>
                <c:pt idx="4">
                  <c:v>5. City break to 2+ cities on single trip</c:v>
                </c:pt>
                <c:pt idx="5">
                  <c:v>6. Walking / hiking holiday</c:v>
                </c:pt>
                <c:pt idx="6">
                  <c:v>7. Holiday in a rural destination</c:v>
                </c:pt>
                <c:pt idx="7">
                  <c:v>8. Mainly to go shopping</c:v>
                </c:pt>
                <c:pt idx="8">
                  <c:v>9. All-inclusive holiday package</c:v>
                </c:pt>
                <c:pt idx="9">
                  <c:v>10. Holiday to celebrate special occasion</c:v>
                </c:pt>
                <c:pt idx="10">
                  <c:v>11. Adventure or activity holiday</c:v>
                </c:pt>
                <c:pt idx="11">
                  <c:v>12. Camping holiday</c:v>
                </c:pt>
                <c:pt idx="12">
                  <c:v>13. Spa/ beauty/ wellness holiday</c:v>
                </c:pt>
                <c:pt idx="13">
                  <c:v>14. Cruise (sea or river)</c:v>
                </c:pt>
                <c:pt idx="14">
                  <c:v>15. Mainly for self-development</c:v>
                </c:pt>
                <c:pt idx="15">
                  <c:v>16. Mainly to see concert / theatre show</c:v>
                </c:pt>
                <c:pt idx="16">
                  <c:v>17. Mainly to watch or play sport</c:v>
                </c:pt>
                <c:pt idx="17">
                  <c:v>18. Skiing holiday</c:v>
                </c:pt>
              </c:strCache>
            </c:strRef>
          </c:cat>
          <c:val>
            <c:numRef>
              <c:f>Sheet1!$C$2:$C$19</c:f>
              <c:numCache>
                <c:formatCode>General</c:formatCode>
                <c:ptCount val="18"/>
                <c:pt idx="0">
                  <c:v>84</c:v>
                </c:pt>
                <c:pt idx="1">
                  <c:v>78</c:v>
                </c:pt>
                <c:pt idx="2">
                  <c:v>74</c:v>
                </c:pt>
                <c:pt idx="3">
                  <c:v>79</c:v>
                </c:pt>
                <c:pt idx="4">
                  <c:v>75</c:v>
                </c:pt>
                <c:pt idx="5">
                  <c:v>63</c:v>
                </c:pt>
                <c:pt idx="6">
                  <c:v>69</c:v>
                </c:pt>
                <c:pt idx="7">
                  <c:v>67</c:v>
                </c:pt>
                <c:pt idx="8">
                  <c:v>67</c:v>
                </c:pt>
                <c:pt idx="9">
                  <c:v>67</c:v>
                </c:pt>
                <c:pt idx="10">
                  <c:v>58</c:v>
                </c:pt>
                <c:pt idx="11">
                  <c:v>52</c:v>
                </c:pt>
                <c:pt idx="12">
                  <c:v>48</c:v>
                </c:pt>
                <c:pt idx="13">
                  <c:v>54</c:v>
                </c:pt>
                <c:pt idx="14">
                  <c:v>46</c:v>
                </c:pt>
                <c:pt idx="15">
                  <c:v>45</c:v>
                </c:pt>
                <c:pt idx="16">
                  <c:v>46</c:v>
                </c:pt>
                <c:pt idx="17">
                  <c:v>45</c:v>
                </c:pt>
              </c:numCache>
            </c:numRef>
          </c:val>
        </c:ser>
        <c:dLbls>
          <c:showLegendKey val="0"/>
          <c:showVal val="0"/>
          <c:showCatName val="0"/>
          <c:showSerName val="0"/>
          <c:showPercent val="0"/>
          <c:showBubbleSize val="0"/>
        </c:dLbls>
        <c:gapWidth val="40"/>
        <c:axId val="417558536"/>
        <c:axId val="417558928"/>
      </c:barChart>
      <c:catAx>
        <c:axId val="417558536"/>
        <c:scaling>
          <c:orientation val="maxMin"/>
        </c:scaling>
        <c:delete val="0"/>
        <c:axPos val="l"/>
        <c:numFmt formatCode="General" sourceLinked="0"/>
        <c:majorTickMark val="out"/>
        <c:minorTickMark val="none"/>
        <c:tickLblPos val="nextTo"/>
        <c:txPr>
          <a:bodyPr/>
          <a:lstStyle/>
          <a:p>
            <a:pPr>
              <a:defRPr sz="700">
                <a:latin typeface="+mn-lt"/>
                <a:cs typeface="Arial" pitchFamily="34" charset="0"/>
              </a:defRPr>
            </a:pPr>
            <a:endParaRPr lang="en-US"/>
          </a:p>
        </c:txPr>
        <c:crossAx val="417558928"/>
        <c:crosses val="autoZero"/>
        <c:auto val="1"/>
        <c:lblAlgn val="ctr"/>
        <c:lblOffset val="100"/>
        <c:noMultiLvlLbl val="0"/>
      </c:catAx>
      <c:valAx>
        <c:axId val="417558928"/>
        <c:scaling>
          <c:orientation val="minMax"/>
          <c:max val="100"/>
          <c:min val="0"/>
        </c:scaling>
        <c:delete val="1"/>
        <c:axPos val="t"/>
        <c:numFmt formatCode="General" sourceLinked="1"/>
        <c:majorTickMark val="out"/>
        <c:minorTickMark val="none"/>
        <c:tickLblPos val="nextTo"/>
        <c:crossAx val="417558536"/>
        <c:crosses val="autoZero"/>
        <c:crossBetween val="between"/>
      </c:valAx>
    </c:plotArea>
    <c:plotVisOnly val="1"/>
    <c:dispBlanksAs val="gap"/>
    <c:showDLblsOverMax val="0"/>
  </c:chart>
  <c:spPr>
    <a:ln>
      <a:solidFill>
        <a:schemeClr val="accent2"/>
      </a:solidFill>
    </a:ln>
  </c:sp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31917893809276"/>
          <c:y val="2.2385325586565898E-2"/>
          <c:w val="0.63137033245847596"/>
          <c:h val="0.91440685329253579"/>
        </c:manualLayout>
      </c:layout>
      <c:barChart>
        <c:barDir val="bar"/>
        <c:grouping val="clustered"/>
        <c:varyColors val="0"/>
        <c:ser>
          <c:idx val="0"/>
          <c:order val="0"/>
          <c:tx>
            <c:strRef>
              <c:f>Sheet1!$B$1</c:f>
              <c:strCache>
                <c:ptCount val="1"/>
                <c:pt idx="0">
                  <c:v>Series 3</c:v>
                </c:pt>
              </c:strCache>
            </c:strRef>
          </c:tx>
          <c:spPr>
            <a:solidFill>
              <a:schemeClr val="accent4"/>
            </a:solidFill>
          </c:spPr>
          <c:invertIfNegative val="0"/>
          <c:dLbls>
            <c:numFmt formatCode="#,##0" sourceLinked="0"/>
            <c:spPr>
              <a:noFill/>
              <a:ln>
                <a:noFill/>
              </a:ln>
              <a:effectLst/>
            </c:spPr>
            <c:txPr>
              <a:bodyPr/>
              <a:lstStyle/>
              <a:p>
                <a:pPr>
                  <a:defRPr sz="7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Sheet1!$A$2:$A$19</c:f>
              <c:strCache>
                <c:ptCount val="18"/>
                <c:pt idx="0">
                  <c:v>1. Beach holiday</c:v>
                </c:pt>
                <c:pt idx="1">
                  <c:v>2. Touring holiday</c:v>
                </c:pt>
                <c:pt idx="2">
                  <c:v>3. Holiday to visit friends / relatives</c:v>
                </c:pt>
                <c:pt idx="3">
                  <c:v>4. City break to single destination</c:v>
                </c:pt>
                <c:pt idx="4">
                  <c:v>5. City break to 2+ cities on single trip</c:v>
                </c:pt>
                <c:pt idx="5">
                  <c:v>6. Walking / hiking holiday</c:v>
                </c:pt>
                <c:pt idx="6">
                  <c:v>7. Holiday in a rural destination</c:v>
                </c:pt>
                <c:pt idx="7">
                  <c:v>8. Mainly to go shopping</c:v>
                </c:pt>
                <c:pt idx="8">
                  <c:v>9. All-inclusive holiday package</c:v>
                </c:pt>
                <c:pt idx="9">
                  <c:v>10. Holiday to celebrate special occasion</c:v>
                </c:pt>
                <c:pt idx="10">
                  <c:v>11. Adventure or activity holiday</c:v>
                </c:pt>
                <c:pt idx="11">
                  <c:v>12. Camping holiday</c:v>
                </c:pt>
                <c:pt idx="12">
                  <c:v>13. Spa/ beauty/ wellness holiday</c:v>
                </c:pt>
                <c:pt idx="13">
                  <c:v>14. Cruise (sea or river)</c:v>
                </c:pt>
                <c:pt idx="14">
                  <c:v>15. Mainly for self-development</c:v>
                </c:pt>
                <c:pt idx="15">
                  <c:v>16. Mainly to see concert / theatre show</c:v>
                </c:pt>
                <c:pt idx="16">
                  <c:v>17. Mainly to watch or play sport</c:v>
                </c:pt>
                <c:pt idx="17">
                  <c:v>18. Skiing holiday</c:v>
                </c:pt>
              </c:strCache>
            </c:strRef>
          </c:cat>
          <c:val>
            <c:numRef>
              <c:f>Sheet1!$B$2:$B$19</c:f>
              <c:numCache>
                <c:formatCode>General</c:formatCode>
                <c:ptCount val="18"/>
                <c:pt idx="0">
                  <c:v>80</c:v>
                </c:pt>
                <c:pt idx="1">
                  <c:v>70</c:v>
                </c:pt>
                <c:pt idx="2">
                  <c:v>76</c:v>
                </c:pt>
                <c:pt idx="3">
                  <c:v>77</c:v>
                </c:pt>
                <c:pt idx="4">
                  <c:v>72</c:v>
                </c:pt>
                <c:pt idx="5">
                  <c:v>61</c:v>
                </c:pt>
                <c:pt idx="6">
                  <c:v>64</c:v>
                </c:pt>
                <c:pt idx="7">
                  <c:v>60</c:v>
                </c:pt>
                <c:pt idx="8">
                  <c:v>59</c:v>
                </c:pt>
                <c:pt idx="9">
                  <c:v>64</c:v>
                </c:pt>
                <c:pt idx="10">
                  <c:v>59</c:v>
                </c:pt>
                <c:pt idx="11">
                  <c:v>51</c:v>
                </c:pt>
                <c:pt idx="12">
                  <c:v>45</c:v>
                </c:pt>
                <c:pt idx="13">
                  <c:v>50</c:v>
                </c:pt>
                <c:pt idx="14">
                  <c:v>48</c:v>
                </c:pt>
                <c:pt idx="15">
                  <c:v>44</c:v>
                </c:pt>
                <c:pt idx="16">
                  <c:v>43</c:v>
                </c:pt>
                <c:pt idx="17">
                  <c:v>42</c:v>
                </c:pt>
              </c:numCache>
            </c:numRef>
          </c:val>
        </c:ser>
        <c:ser>
          <c:idx val="1"/>
          <c:order val="1"/>
          <c:tx>
            <c:strRef>
              <c:f>Sheet1!$C$1</c:f>
              <c:strCache>
                <c:ptCount val="1"/>
                <c:pt idx="0">
                  <c:v>Series 4</c:v>
                </c:pt>
              </c:strCache>
            </c:strRef>
          </c:tx>
          <c:spPr>
            <a:solidFill>
              <a:schemeClr val="bg1">
                <a:lumMod val="50000"/>
              </a:schemeClr>
            </a:solidFill>
          </c:spPr>
          <c:invertIfNegative val="0"/>
          <c:dLbls>
            <c:spPr>
              <a:noFill/>
              <a:ln>
                <a:noFill/>
              </a:ln>
              <a:effectLst/>
            </c:spPr>
            <c:txPr>
              <a:bodyPr/>
              <a:lstStyle/>
              <a:p>
                <a:pPr>
                  <a:defRPr sz="7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Sheet1!$A$2:$A$19</c:f>
              <c:strCache>
                <c:ptCount val="18"/>
                <c:pt idx="0">
                  <c:v>1. Beach holiday</c:v>
                </c:pt>
                <c:pt idx="1">
                  <c:v>2. Touring holiday</c:v>
                </c:pt>
                <c:pt idx="2">
                  <c:v>3. Holiday to visit friends / relatives</c:v>
                </c:pt>
                <c:pt idx="3">
                  <c:v>4. City break to single destination</c:v>
                </c:pt>
                <c:pt idx="4">
                  <c:v>5. City break to 2+ cities on single trip</c:v>
                </c:pt>
                <c:pt idx="5">
                  <c:v>6. Walking / hiking holiday</c:v>
                </c:pt>
                <c:pt idx="6">
                  <c:v>7. Holiday in a rural destination</c:v>
                </c:pt>
                <c:pt idx="7">
                  <c:v>8. Mainly to go shopping</c:v>
                </c:pt>
                <c:pt idx="8">
                  <c:v>9. All-inclusive holiday package</c:v>
                </c:pt>
                <c:pt idx="9">
                  <c:v>10. Holiday to celebrate special occasion</c:v>
                </c:pt>
                <c:pt idx="10">
                  <c:v>11. Adventure or activity holiday</c:v>
                </c:pt>
                <c:pt idx="11">
                  <c:v>12. Camping holiday</c:v>
                </c:pt>
                <c:pt idx="12">
                  <c:v>13. Spa/ beauty/ wellness holiday</c:v>
                </c:pt>
                <c:pt idx="13">
                  <c:v>14. Cruise (sea or river)</c:v>
                </c:pt>
                <c:pt idx="14">
                  <c:v>15. Mainly for self-development</c:v>
                </c:pt>
                <c:pt idx="15">
                  <c:v>16. Mainly to see concert / theatre show</c:v>
                </c:pt>
                <c:pt idx="16">
                  <c:v>17. Mainly to watch or play sport</c:v>
                </c:pt>
                <c:pt idx="17">
                  <c:v>18. Skiing holiday</c:v>
                </c:pt>
              </c:strCache>
            </c:strRef>
          </c:cat>
          <c:val>
            <c:numRef>
              <c:f>Sheet1!$C$2:$C$19</c:f>
              <c:numCache>
                <c:formatCode>General</c:formatCode>
                <c:ptCount val="18"/>
                <c:pt idx="0">
                  <c:v>62</c:v>
                </c:pt>
                <c:pt idx="1">
                  <c:v>64</c:v>
                </c:pt>
                <c:pt idx="2">
                  <c:v>70</c:v>
                </c:pt>
                <c:pt idx="3">
                  <c:v>67</c:v>
                </c:pt>
                <c:pt idx="4">
                  <c:v>57</c:v>
                </c:pt>
                <c:pt idx="5">
                  <c:v>35</c:v>
                </c:pt>
                <c:pt idx="6">
                  <c:v>48</c:v>
                </c:pt>
                <c:pt idx="7">
                  <c:v>41</c:v>
                </c:pt>
                <c:pt idx="8">
                  <c:v>53</c:v>
                </c:pt>
                <c:pt idx="9">
                  <c:v>50</c:v>
                </c:pt>
                <c:pt idx="10">
                  <c:v>26</c:v>
                </c:pt>
                <c:pt idx="11">
                  <c:v>22</c:v>
                </c:pt>
                <c:pt idx="12">
                  <c:v>22</c:v>
                </c:pt>
                <c:pt idx="13">
                  <c:v>29</c:v>
                </c:pt>
                <c:pt idx="14">
                  <c:v>20</c:v>
                </c:pt>
                <c:pt idx="15">
                  <c:v>21</c:v>
                </c:pt>
                <c:pt idx="16">
                  <c:v>18</c:v>
                </c:pt>
                <c:pt idx="17">
                  <c:v>14</c:v>
                </c:pt>
              </c:numCache>
            </c:numRef>
          </c:val>
        </c:ser>
        <c:dLbls>
          <c:showLegendKey val="0"/>
          <c:showVal val="0"/>
          <c:showCatName val="0"/>
          <c:showSerName val="0"/>
          <c:showPercent val="0"/>
          <c:showBubbleSize val="0"/>
        </c:dLbls>
        <c:gapWidth val="40"/>
        <c:axId val="417562456"/>
        <c:axId val="417558144"/>
      </c:barChart>
      <c:catAx>
        <c:axId val="417562456"/>
        <c:scaling>
          <c:orientation val="maxMin"/>
        </c:scaling>
        <c:delete val="0"/>
        <c:axPos val="l"/>
        <c:numFmt formatCode="General" sourceLinked="0"/>
        <c:majorTickMark val="out"/>
        <c:minorTickMark val="none"/>
        <c:tickLblPos val="nextTo"/>
        <c:txPr>
          <a:bodyPr/>
          <a:lstStyle/>
          <a:p>
            <a:pPr>
              <a:defRPr sz="700">
                <a:latin typeface="+mn-lt"/>
                <a:cs typeface="Arial" pitchFamily="34" charset="0"/>
              </a:defRPr>
            </a:pPr>
            <a:endParaRPr lang="en-US"/>
          </a:p>
        </c:txPr>
        <c:crossAx val="417558144"/>
        <c:crosses val="autoZero"/>
        <c:auto val="1"/>
        <c:lblAlgn val="ctr"/>
        <c:lblOffset val="100"/>
        <c:noMultiLvlLbl val="0"/>
      </c:catAx>
      <c:valAx>
        <c:axId val="417558144"/>
        <c:scaling>
          <c:orientation val="minMax"/>
          <c:max val="100"/>
          <c:min val="0"/>
        </c:scaling>
        <c:delete val="1"/>
        <c:axPos val="t"/>
        <c:numFmt formatCode="General" sourceLinked="1"/>
        <c:majorTickMark val="out"/>
        <c:minorTickMark val="none"/>
        <c:tickLblPos val="nextTo"/>
        <c:crossAx val="417562456"/>
        <c:crosses val="autoZero"/>
        <c:crossBetween val="between"/>
      </c:valAx>
    </c:plotArea>
    <c:plotVisOnly val="1"/>
    <c:dispBlanksAs val="gap"/>
    <c:showDLblsOverMax val="0"/>
  </c:chart>
  <c:spPr>
    <a:ln>
      <a:solidFill>
        <a:schemeClr val="accent2"/>
      </a:solidFill>
    </a:ln>
  </c:sp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331513516747723"/>
          <c:y val="3.8423757117549223E-2"/>
          <c:w val="0.53757373798304409"/>
          <c:h val="0.88535300673055106"/>
        </c:manualLayout>
      </c:layout>
      <c:barChart>
        <c:barDir val="bar"/>
        <c:grouping val="clustered"/>
        <c:varyColors val="0"/>
        <c:ser>
          <c:idx val="0"/>
          <c:order val="0"/>
          <c:tx>
            <c:strRef>
              <c:f>Sheet1!$B$1</c:f>
              <c:strCache>
                <c:ptCount val="1"/>
                <c:pt idx="0">
                  <c:v>Series 1</c:v>
                </c:pt>
              </c:strCache>
            </c:strRef>
          </c:tx>
          <c:spPr>
            <a:solidFill>
              <a:schemeClr val="accent6"/>
            </a:solidFill>
          </c:spPr>
          <c:invertIfNegative val="0"/>
          <c:dLbls>
            <c:numFmt formatCode="General\%" sourceLinked="0"/>
            <c:spPr>
              <a:noFill/>
              <a:ln>
                <a:noFill/>
              </a:ln>
              <a:effectLst/>
            </c:spPr>
            <c:txPr>
              <a:bodyPr/>
              <a:lstStyle/>
              <a:p>
                <a:pPr>
                  <a:defRPr sz="9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Sheet1!$A$2:$A$21</c:f>
              <c:strCache>
                <c:ptCount val="20"/>
                <c:pt idx="0">
                  <c:v>1.  Visited an historic monument</c:v>
                </c:pt>
                <c:pt idx="1">
                  <c:v>2.  Walk / hike in countryside / coast</c:v>
                </c:pt>
                <c:pt idx="2">
                  <c:v>3.  Visited a park</c:v>
                </c:pt>
                <c:pt idx="3">
                  <c:v>4.  Shopped for clothes</c:v>
                </c:pt>
                <c:pt idx="4">
                  <c:v>5.  Tried new food for first time</c:v>
                </c:pt>
                <c:pt idx="5">
                  <c:v>6.  Shopped for locally made products</c:v>
                </c:pt>
                <c:pt idx="6">
                  <c:v>7.  Visited paid tourist attraction</c:v>
                </c:pt>
                <c:pt idx="7">
                  <c:v>8.  Visited museum</c:v>
                </c:pt>
                <c:pt idx="8">
                  <c:v>9. Sunbathed on beach / by pool</c:v>
                </c:pt>
                <c:pt idx="9">
                  <c:v>10. Had a gourmet meal</c:v>
                </c:pt>
                <c:pt idx="10">
                  <c:v>11. Visited a paid wildlife attraction</c:v>
                </c:pt>
                <c:pt idx="11">
                  <c:v>12.  Guided sightseeing tour</c:v>
                </c:pt>
                <c:pt idx="12">
                  <c:v>13. Visitied garden</c:v>
                </c:pt>
                <c:pt idx="13">
                  <c:v>14. Visited palace / stately home</c:v>
                </c:pt>
                <c:pt idx="14">
                  <c:v>15. Visited religious building</c:v>
                </c:pt>
                <c:pt idx="15">
                  <c:v>16. Visted theme park</c:v>
                </c:pt>
                <c:pt idx="16">
                  <c:v>17. Gone on scenic drive</c:v>
                </c:pt>
                <c:pt idx="17">
                  <c:v>18. Watched wildlife / birdlife</c:v>
                </c:pt>
                <c:pt idx="18">
                  <c:v>19. Visited castle</c:v>
                </c:pt>
                <c:pt idx="19">
                  <c:v>20. Visited art gallery</c:v>
                </c:pt>
              </c:strCache>
            </c:strRef>
          </c:cat>
          <c:val>
            <c:numRef>
              <c:f>Sheet1!$B$2:$B$21</c:f>
              <c:numCache>
                <c:formatCode>0</c:formatCode>
                <c:ptCount val="20"/>
                <c:pt idx="0">
                  <c:v>83</c:v>
                </c:pt>
                <c:pt idx="1">
                  <c:v>83</c:v>
                </c:pt>
                <c:pt idx="2">
                  <c:v>82</c:v>
                </c:pt>
                <c:pt idx="3">
                  <c:v>81</c:v>
                </c:pt>
                <c:pt idx="4">
                  <c:v>81</c:v>
                </c:pt>
                <c:pt idx="5">
                  <c:v>80</c:v>
                </c:pt>
                <c:pt idx="6">
                  <c:v>79</c:v>
                </c:pt>
                <c:pt idx="7">
                  <c:v>77</c:v>
                </c:pt>
                <c:pt idx="8">
                  <c:v>75</c:v>
                </c:pt>
                <c:pt idx="9">
                  <c:v>73</c:v>
                </c:pt>
                <c:pt idx="10">
                  <c:v>72</c:v>
                </c:pt>
                <c:pt idx="11">
                  <c:v>69</c:v>
                </c:pt>
                <c:pt idx="12">
                  <c:v>69</c:v>
                </c:pt>
                <c:pt idx="13">
                  <c:v>67</c:v>
                </c:pt>
                <c:pt idx="14">
                  <c:v>67</c:v>
                </c:pt>
                <c:pt idx="15">
                  <c:v>66</c:v>
                </c:pt>
                <c:pt idx="16">
                  <c:v>66</c:v>
                </c:pt>
                <c:pt idx="17">
                  <c:v>64</c:v>
                </c:pt>
                <c:pt idx="18">
                  <c:v>58</c:v>
                </c:pt>
                <c:pt idx="19">
                  <c:v>55</c:v>
                </c:pt>
              </c:numCache>
            </c:numRef>
          </c:val>
        </c:ser>
        <c:dLbls>
          <c:showLegendKey val="0"/>
          <c:showVal val="0"/>
          <c:showCatName val="0"/>
          <c:showSerName val="0"/>
          <c:showPercent val="0"/>
          <c:showBubbleSize val="0"/>
        </c:dLbls>
        <c:gapWidth val="50"/>
        <c:axId val="417557360"/>
        <c:axId val="417560888"/>
      </c:barChart>
      <c:catAx>
        <c:axId val="417557360"/>
        <c:scaling>
          <c:orientation val="maxMin"/>
        </c:scaling>
        <c:delete val="0"/>
        <c:axPos val="l"/>
        <c:numFmt formatCode="General" sourceLinked="0"/>
        <c:majorTickMark val="out"/>
        <c:minorTickMark val="none"/>
        <c:tickLblPos val="nextTo"/>
        <c:txPr>
          <a:bodyPr/>
          <a:lstStyle/>
          <a:p>
            <a:pPr>
              <a:defRPr sz="700">
                <a:latin typeface="+mn-lt"/>
                <a:cs typeface="Arial" pitchFamily="34" charset="0"/>
              </a:defRPr>
            </a:pPr>
            <a:endParaRPr lang="en-US"/>
          </a:p>
        </c:txPr>
        <c:crossAx val="417560888"/>
        <c:crosses val="autoZero"/>
        <c:auto val="1"/>
        <c:lblAlgn val="ctr"/>
        <c:lblOffset val="100"/>
        <c:noMultiLvlLbl val="0"/>
      </c:catAx>
      <c:valAx>
        <c:axId val="417560888"/>
        <c:scaling>
          <c:orientation val="minMax"/>
          <c:max val="100"/>
          <c:min val="0"/>
        </c:scaling>
        <c:delete val="1"/>
        <c:axPos val="t"/>
        <c:numFmt formatCode="0" sourceLinked="1"/>
        <c:majorTickMark val="out"/>
        <c:minorTickMark val="none"/>
        <c:tickLblPos val="nextTo"/>
        <c:crossAx val="417557360"/>
        <c:crosses val="autoZero"/>
        <c:crossBetween val="between"/>
      </c:valAx>
    </c:plotArea>
    <c:plotVisOnly val="1"/>
    <c:dispBlanksAs val="gap"/>
    <c:showDLblsOverMax val="0"/>
  </c:chart>
  <c:spPr>
    <a:ln>
      <a:solidFill>
        <a:schemeClr val="accent2"/>
      </a:solidFill>
    </a:ln>
  </c:sp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331513516747723"/>
          <c:y val="3.8423757117549223E-2"/>
          <c:w val="0.53757373798304409"/>
          <c:h val="0.88535300673055106"/>
        </c:manualLayout>
      </c:layout>
      <c:barChart>
        <c:barDir val="bar"/>
        <c:grouping val="clustered"/>
        <c:varyColors val="0"/>
        <c:ser>
          <c:idx val="0"/>
          <c:order val="0"/>
          <c:tx>
            <c:strRef>
              <c:f>Sheet1!$B$1</c:f>
              <c:strCache>
                <c:ptCount val="1"/>
                <c:pt idx="0">
                  <c:v>Series 1</c:v>
                </c:pt>
              </c:strCache>
            </c:strRef>
          </c:tx>
          <c:spPr>
            <a:solidFill>
              <a:schemeClr val="accent6"/>
            </a:solidFill>
          </c:spPr>
          <c:invertIfNegative val="0"/>
          <c:dLbls>
            <c:numFmt formatCode="General\%" sourceLinked="0"/>
            <c:spPr>
              <a:noFill/>
              <a:ln>
                <a:noFill/>
              </a:ln>
              <a:effectLst/>
            </c:spPr>
            <c:txPr>
              <a:bodyPr/>
              <a:lstStyle/>
              <a:p>
                <a:pPr>
                  <a:defRPr sz="9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Sheet1!$A$2:$A$21</c:f>
              <c:strCache>
                <c:ptCount val="19"/>
                <c:pt idx="0">
                  <c:v>21. Pursued hobby</c:v>
                </c:pt>
                <c:pt idx="1">
                  <c:v>22. Shopped for luxury / designer products</c:v>
                </c:pt>
                <c:pt idx="2">
                  <c:v>23. Gone for cycle ride</c:v>
                </c:pt>
                <c:pt idx="3">
                  <c:v>24. Gone to live music performance</c:v>
                </c:pt>
                <c:pt idx="4">
                  <c:v>25. Gone on scenic railway journey</c:v>
                </c:pt>
                <c:pt idx="5">
                  <c:v>26. Gone to craft fair</c:v>
                </c:pt>
                <c:pt idx="6">
                  <c:v>27. Sea or river fishing</c:v>
                </c:pt>
                <c:pt idx="7">
                  <c:v>28. Visited somewhere linked to film/TV/book</c:v>
                </c:pt>
                <c:pt idx="8">
                  <c:v>29. Had spa, wellness or beauty treatment</c:v>
                </c:pt>
                <c:pt idx="9">
                  <c:v>30. Gone to theatre</c:v>
                </c:pt>
                <c:pt idx="10">
                  <c:v>31. Tried adventure / adrenalin activity</c:v>
                </c:pt>
                <c:pt idx="11">
                  <c:v>32.  Gone to nightclub</c:v>
                </c:pt>
                <c:pt idx="12">
                  <c:v>33. Gone to arts, film or literature festival</c:v>
                </c:pt>
                <c:pt idx="13">
                  <c:v>34. Watched live sport</c:v>
                </c:pt>
                <c:pt idx="14">
                  <c:v>35. Gone horse riding</c:v>
                </c:pt>
                <c:pt idx="15">
                  <c:v>36. Gone to a casino</c:v>
                </c:pt>
                <c:pt idx="16">
                  <c:v>37. Played golf</c:v>
                </c:pt>
                <c:pt idx="17">
                  <c:v>38. Gone on a course</c:v>
                </c:pt>
                <c:pt idx="18">
                  <c:v>39. Researched ancestry</c:v>
                </c:pt>
              </c:strCache>
            </c:strRef>
          </c:cat>
          <c:val>
            <c:numRef>
              <c:f>Sheet1!$B$2:$B$21</c:f>
              <c:numCache>
                <c:formatCode>0</c:formatCode>
                <c:ptCount val="20"/>
                <c:pt idx="0">
                  <c:v>52</c:v>
                </c:pt>
                <c:pt idx="1">
                  <c:v>50</c:v>
                </c:pt>
                <c:pt idx="2">
                  <c:v>49</c:v>
                </c:pt>
                <c:pt idx="3">
                  <c:v>48</c:v>
                </c:pt>
                <c:pt idx="4">
                  <c:v>48</c:v>
                </c:pt>
                <c:pt idx="5">
                  <c:v>48</c:v>
                </c:pt>
                <c:pt idx="6">
                  <c:v>46</c:v>
                </c:pt>
                <c:pt idx="7">
                  <c:v>46</c:v>
                </c:pt>
                <c:pt idx="8">
                  <c:v>44</c:v>
                </c:pt>
                <c:pt idx="9">
                  <c:v>40</c:v>
                </c:pt>
                <c:pt idx="10">
                  <c:v>40</c:v>
                </c:pt>
                <c:pt idx="11">
                  <c:v>39</c:v>
                </c:pt>
                <c:pt idx="12">
                  <c:v>37</c:v>
                </c:pt>
                <c:pt idx="13">
                  <c:v>37</c:v>
                </c:pt>
                <c:pt idx="14">
                  <c:v>33</c:v>
                </c:pt>
                <c:pt idx="15">
                  <c:v>32</c:v>
                </c:pt>
                <c:pt idx="16">
                  <c:v>26</c:v>
                </c:pt>
                <c:pt idx="17">
                  <c:v>23</c:v>
                </c:pt>
                <c:pt idx="18">
                  <c:v>21</c:v>
                </c:pt>
              </c:numCache>
            </c:numRef>
          </c:val>
        </c:ser>
        <c:dLbls>
          <c:showLegendKey val="0"/>
          <c:showVal val="0"/>
          <c:showCatName val="0"/>
          <c:showSerName val="0"/>
          <c:showPercent val="0"/>
          <c:showBubbleSize val="0"/>
        </c:dLbls>
        <c:gapWidth val="50"/>
        <c:axId val="417563240"/>
        <c:axId val="417561280"/>
      </c:barChart>
      <c:catAx>
        <c:axId val="417563240"/>
        <c:scaling>
          <c:orientation val="maxMin"/>
        </c:scaling>
        <c:delete val="0"/>
        <c:axPos val="l"/>
        <c:numFmt formatCode="General" sourceLinked="0"/>
        <c:majorTickMark val="out"/>
        <c:minorTickMark val="none"/>
        <c:tickLblPos val="nextTo"/>
        <c:txPr>
          <a:bodyPr/>
          <a:lstStyle/>
          <a:p>
            <a:pPr>
              <a:defRPr sz="700">
                <a:latin typeface="+mn-lt"/>
                <a:cs typeface="Arial" pitchFamily="34" charset="0"/>
              </a:defRPr>
            </a:pPr>
            <a:endParaRPr lang="en-US"/>
          </a:p>
        </c:txPr>
        <c:crossAx val="417561280"/>
        <c:crosses val="autoZero"/>
        <c:auto val="1"/>
        <c:lblAlgn val="ctr"/>
        <c:lblOffset val="100"/>
        <c:noMultiLvlLbl val="0"/>
      </c:catAx>
      <c:valAx>
        <c:axId val="417561280"/>
        <c:scaling>
          <c:orientation val="minMax"/>
          <c:max val="100"/>
          <c:min val="0"/>
        </c:scaling>
        <c:delete val="1"/>
        <c:axPos val="t"/>
        <c:numFmt formatCode="0" sourceLinked="1"/>
        <c:majorTickMark val="out"/>
        <c:minorTickMark val="none"/>
        <c:tickLblPos val="nextTo"/>
        <c:crossAx val="417563240"/>
        <c:crosses val="autoZero"/>
        <c:crossBetween val="between"/>
      </c:valAx>
    </c:plotArea>
    <c:plotVisOnly val="1"/>
    <c:dispBlanksAs val="gap"/>
    <c:showDLblsOverMax val="0"/>
  </c:chart>
  <c:spPr>
    <a:ln>
      <a:solidFill>
        <a:schemeClr val="accent2"/>
      </a:solidFill>
    </a:ln>
  </c:sp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331513516747723"/>
          <c:y val="5.0586558008397092E-2"/>
          <c:w val="0.53757373798304409"/>
          <c:h val="0.92533340654401319"/>
        </c:manualLayout>
      </c:layout>
      <c:barChart>
        <c:barDir val="bar"/>
        <c:grouping val="clustered"/>
        <c:varyColors val="0"/>
        <c:ser>
          <c:idx val="0"/>
          <c:order val="0"/>
          <c:tx>
            <c:strRef>
              <c:f>Sheet1!$B$1</c:f>
              <c:strCache>
                <c:ptCount val="1"/>
                <c:pt idx="0">
                  <c:v>Series 1</c:v>
                </c:pt>
              </c:strCache>
            </c:strRef>
          </c:tx>
          <c:spPr>
            <a:solidFill>
              <a:schemeClr val="accent6"/>
            </a:solidFill>
          </c:spPr>
          <c:invertIfNegative val="0"/>
          <c:dLbls>
            <c:numFmt formatCode="General\%" sourceLinked="0"/>
            <c:spPr>
              <a:noFill/>
              <a:ln>
                <a:noFill/>
              </a:ln>
              <a:effectLst/>
            </c:spPr>
            <c:txPr>
              <a:bodyPr/>
              <a:lstStyle/>
              <a:p>
                <a:pPr>
                  <a:defRPr sz="9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Sheet1!$A$2:$A$21</c:f>
              <c:strCache>
                <c:ptCount val="20"/>
                <c:pt idx="0">
                  <c:v>1.  Visited an historic monument</c:v>
                </c:pt>
                <c:pt idx="1">
                  <c:v>2.  Walk / hike in countryside / coast</c:v>
                </c:pt>
                <c:pt idx="2">
                  <c:v>3.  Visited a park</c:v>
                </c:pt>
                <c:pt idx="3">
                  <c:v>4.  Shopped for clothes</c:v>
                </c:pt>
                <c:pt idx="4">
                  <c:v>5.  Tried new food for first time</c:v>
                </c:pt>
                <c:pt idx="5">
                  <c:v>6.  Shopped for locally made products</c:v>
                </c:pt>
                <c:pt idx="6">
                  <c:v>7.  Visited paid tourist attraction</c:v>
                </c:pt>
                <c:pt idx="7">
                  <c:v>8.  Visited museum</c:v>
                </c:pt>
                <c:pt idx="8">
                  <c:v>9. Sunbathed on beach / by pool</c:v>
                </c:pt>
                <c:pt idx="9">
                  <c:v>10. Had a gourmet meal</c:v>
                </c:pt>
                <c:pt idx="10">
                  <c:v>11. Visited a paid wildlife attraction</c:v>
                </c:pt>
                <c:pt idx="11">
                  <c:v>12.  Guided sightseeing tour</c:v>
                </c:pt>
                <c:pt idx="12">
                  <c:v>13. Visited garden</c:v>
                </c:pt>
                <c:pt idx="13">
                  <c:v>14. Visited palace / stately home</c:v>
                </c:pt>
                <c:pt idx="14">
                  <c:v>15. Visited religious building</c:v>
                </c:pt>
                <c:pt idx="15">
                  <c:v>16. Visited theme park</c:v>
                </c:pt>
                <c:pt idx="16">
                  <c:v>17. Gone on scenic drive</c:v>
                </c:pt>
                <c:pt idx="17">
                  <c:v>18. Watched wildlife / birdlife</c:v>
                </c:pt>
                <c:pt idx="18">
                  <c:v>19. Visited castle</c:v>
                </c:pt>
                <c:pt idx="19">
                  <c:v>20. Visited art gallery</c:v>
                </c:pt>
              </c:strCache>
            </c:strRef>
          </c:cat>
          <c:val>
            <c:numRef>
              <c:f>Sheet1!$B$2:$B$21</c:f>
              <c:numCache>
                <c:formatCode>0</c:formatCode>
                <c:ptCount val="20"/>
                <c:pt idx="0">
                  <c:v>83</c:v>
                </c:pt>
                <c:pt idx="1">
                  <c:v>83</c:v>
                </c:pt>
                <c:pt idx="2">
                  <c:v>82</c:v>
                </c:pt>
                <c:pt idx="3">
                  <c:v>81</c:v>
                </c:pt>
                <c:pt idx="4">
                  <c:v>81</c:v>
                </c:pt>
                <c:pt idx="5">
                  <c:v>80</c:v>
                </c:pt>
                <c:pt idx="6">
                  <c:v>79</c:v>
                </c:pt>
                <c:pt idx="7">
                  <c:v>77</c:v>
                </c:pt>
                <c:pt idx="8">
                  <c:v>75</c:v>
                </c:pt>
                <c:pt idx="9">
                  <c:v>73</c:v>
                </c:pt>
                <c:pt idx="10">
                  <c:v>72</c:v>
                </c:pt>
                <c:pt idx="11">
                  <c:v>69</c:v>
                </c:pt>
                <c:pt idx="12">
                  <c:v>69</c:v>
                </c:pt>
                <c:pt idx="13">
                  <c:v>67</c:v>
                </c:pt>
                <c:pt idx="14">
                  <c:v>67</c:v>
                </c:pt>
                <c:pt idx="15">
                  <c:v>66</c:v>
                </c:pt>
                <c:pt idx="16">
                  <c:v>66</c:v>
                </c:pt>
                <c:pt idx="17">
                  <c:v>64</c:v>
                </c:pt>
                <c:pt idx="18">
                  <c:v>58</c:v>
                </c:pt>
                <c:pt idx="19">
                  <c:v>55</c:v>
                </c:pt>
              </c:numCache>
            </c:numRef>
          </c:val>
        </c:ser>
        <c:dLbls>
          <c:showLegendKey val="0"/>
          <c:showVal val="0"/>
          <c:showCatName val="0"/>
          <c:showSerName val="0"/>
          <c:showPercent val="0"/>
          <c:showBubbleSize val="0"/>
        </c:dLbls>
        <c:gapWidth val="50"/>
        <c:axId val="417564024"/>
        <c:axId val="417562064"/>
      </c:barChart>
      <c:catAx>
        <c:axId val="417564024"/>
        <c:scaling>
          <c:orientation val="maxMin"/>
        </c:scaling>
        <c:delete val="0"/>
        <c:axPos val="l"/>
        <c:numFmt formatCode="General" sourceLinked="0"/>
        <c:majorTickMark val="out"/>
        <c:minorTickMark val="none"/>
        <c:tickLblPos val="nextTo"/>
        <c:txPr>
          <a:bodyPr/>
          <a:lstStyle/>
          <a:p>
            <a:pPr>
              <a:defRPr sz="700">
                <a:latin typeface="+mn-lt"/>
                <a:cs typeface="Arial" pitchFamily="34" charset="0"/>
              </a:defRPr>
            </a:pPr>
            <a:endParaRPr lang="en-US"/>
          </a:p>
        </c:txPr>
        <c:crossAx val="417562064"/>
        <c:crosses val="autoZero"/>
        <c:auto val="1"/>
        <c:lblAlgn val="ctr"/>
        <c:lblOffset val="100"/>
        <c:noMultiLvlLbl val="0"/>
      </c:catAx>
      <c:valAx>
        <c:axId val="417562064"/>
        <c:scaling>
          <c:orientation val="minMax"/>
          <c:max val="100"/>
          <c:min val="0"/>
        </c:scaling>
        <c:delete val="1"/>
        <c:axPos val="t"/>
        <c:numFmt formatCode="0" sourceLinked="1"/>
        <c:majorTickMark val="out"/>
        <c:minorTickMark val="none"/>
        <c:tickLblPos val="nextTo"/>
        <c:crossAx val="417564024"/>
        <c:crosses val="autoZero"/>
        <c:crossBetween val="between"/>
      </c:valAx>
    </c:plotArea>
    <c:plotVisOnly val="1"/>
    <c:dispBlanksAs val="gap"/>
    <c:showDLblsOverMax val="0"/>
  </c:chart>
  <c:spPr>
    <a:ln>
      <a:solidFill>
        <a:schemeClr val="accent2"/>
      </a:solidFill>
    </a:ln>
  </c:spPr>
  <c:externalData r:id="rId1">
    <c:autoUpdate val="0"/>
  </c:externalData>
  <c:userShapes r:id="rId2"/>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331513516747723"/>
          <c:y val="5.0586558008397092E-2"/>
          <c:w val="0.53757373798304409"/>
          <c:h val="0.92533340654401319"/>
        </c:manualLayout>
      </c:layout>
      <c:barChart>
        <c:barDir val="bar"/>
        <c:grouping val="clustered"/>
        <c:varyColors val="0"/>
        <c:ser>
          <c:idx val="0"/>
          <c:order val="0"/>
          <c:tx>
            <c:strRef>
              <c:f>Sheet1!$B$1</c:f>
              <c:strCache>
                <c:ptCount val="1"/>
                <c:pt idx="0">
                  <c:v>Series 1</c:v>
                </c:pt>
              </c:strCache>
            </c:strRef>
          </c:tx>
          <c:spPr>
            <a:solidFill>
              <a:schemeClr val="accent6"/>
            </a:solidFill>
          </c:spPr>
          <c:invertIfNegative val="0"/>
          <c:dLbls>
            <c:numFmt formatCode="General\%" sourceLinked="0"/>
            <c:spPr>
              <a:noFill/>
              <a:ln>
                <a:noFill/>
              </a:ln>
              <a:effectLst/>
            </c:spPr>
            <c:txPr>
              <a:bodyPr/>
              <a:lstStyle/>
              <a:p>
                <a:pPr>
                  <a:defRPr sz="9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Sheet1!$A$2:$A$20</c:f>
              <c:strCache>
                <c:ptCount val="19"/>
                <c:pt idx="0">
                  <c:v>21. Pursued hobby</c:v>
                </c:pt>
                <c:pt idx="1">
                  <c:v>22. Shopped for luxury / designer products</c:v>
                </c:pt>
                <c:pt idx="2">
                  <c:v>23. Gone for cycle ride</c:v>
                </c:pt>
                <c:pt idx="3">
                  <c:v>24. Gone to live music performance</c:v>
                </c:pt>
                <c:pt idx="4">
                  <c:v>25. Gone on scenic railway journey</c:v>
                </c:pt>
                <c:pt idx="5">
                  <c:v>26. Gone to craft fair</c:v>
                </c:pt>
                <c:pt idx="6">
                  <c:v>27. Sea or river fishing</c:v>
                </c:pt>
                <c:pt idx="7">
                  <c:v>28. Visited somewhere linked to film/TV/book</c:v>
                </c:pt>
                <c:pt idx="8">
                  <c:v>29. Had spa, wellness or beauty treatment</c:v>
                </c:pt>
                <c:pt idx="9">
                  <c:v>30. Gone to theatre</c:v>
                </c:pt>
                <c:pt idx="10">
                  <c:v>31. Tried adventure / adrenalin activity</c:v>
                </c:pt>
                <c:pt idx="11">
                  <c:v>32.  Gone to nightclub</c:v>
                </c:pt>
                <c:pt idx="12">
                  <c:v>33. Gone to arts, film or literature festival</c:v>
                </c:pt>
                <c:pt idx="13">
                  <c:v>34. Watched live sport</c:v>
                </c:pt>
                <c:pt idx="14">
                  <c:v>35. Gone horse riding</c:v>
                </c:pt>
                <c:pt idx="15">
                  <c:v>36. Gone to a casino</c:v>
                </c:pt>
                <c:pt idx="16">
                  <c:v>37. Played golf</c:v>
                </c:pt>
                <c:pt idx="17">
                  <c:v>38. Gone on a course</c:v>
                </c:pt>
                <c:pt idx="18">
                  <c:v>39. Researched ancestry</c:v>
                </c:pt>
              </c:strCache>
            </c:strRef>
          </c:cat>
          <c:val>
            <c:numRef>
              <c:f>Sheet1!$B$2:$B$20</c:f>
              <c:numCache>
                <c:formatCode>0</c:formatCode>
                <c:ptCount val="19"/>
                <c:pt idx="0">
                  <c:v>52</c:v>
                </c:pt>
                <c:pt idx="1">
                  <c:v>50</c:v>
                </c:pt>
                <c:pt idx="2">
                  <c:v>49</c:v>
                </c:pt>
                <c:pt idx="3">
                  <c:v>48</c:v>
                </c:pt>
                <c:pt idx="4">
                  <c:v>48</c:v>
                </c:pt>
                <c:pt idx="5">
                  <c:v>48</c:v>
                </c:pt>
                <c:pt idx="6">
                  <c:v>46</c:v>
                </c:pt>
                <c:pt idx="7">
                  <c:v>46</c:v>
                </c:pt>
                <c:pt idx="8">
                  <c:v>44</c:v>
                </c:pt>
                <c:pt idx="9">
                  <c:v>40</c:v>
                </c:pt>
                <c:pt idx="10">
                  <c:v>40</c:v>
                </c:pt>
                <c:pt idx="11">
                  <c:v>39</c:v>
                </c:pt>
                <c:pt idx="12">
                  <c:v>37</c:v>
                </c:pt>
                <c:pt idx="13">
                  <c:v>37</c:v>
                </c:pt>
                <c:pt idx="14">
                  <c:v>33</c:v>
                </c:pt>
                <c:pt idx="15">
                  <c:v>32</c:v>
                </c:pt>
                <c:pt idx="16">
                  <c:v>26</c:v>
                </c:pt>
                <c:pt idx="17">
                  <c:v>23</c:v>
                </c:pt>
                <c:pt idx="18">
                  <c:v>21</c:v>
                </c:pt>
              </c:numCache>
            </c:numRef>
          </c:val>
        </c:ser>
        <c:dLbls>
          <c:showLegendKey val="0"/>
          <c:showVal val="0"/>
          <c:showCatName val="0"/>
          <c:showSerName val="0"/>
          <c:showPercent val="0"/>
          <c:showBubbleSize val="0"/>
        </c:dLbls>
        <c:gapWidth val="50"/>
        <c:axId val="419075520"/>
        <c:axId val="419073952"/>
      </c:barChart>
      <c:catAx>
        <c:axId val="419075520"/>
        <c:scaling>
          <c:orientation val="maxMin"/>
        </c:scaling>
        <c:delete val="0"/>
        <c:axPos val="l"/>
        <c:numFmt formatCode="General" sourceLinked="0"/>
        <c:majorTickMark val="out"/>
        <c:minorTickMark val="none"/>
        <c:tickLblPos val="nextTo"/>
        <c:txPr>
          <a:bodyPr/>
          <a:lstStyle/>
          <a:p>
            <a:pPr>
              <a:defRPr sz="700">
                <a:latin typeface="+mn-lt"/>
                <a:cs typeface="Arial" pitchFamily="34" charset="0"/>
              </a:defRPr>
            </a:pPr>
            <a:endParaRPr lang="en-US"/>
          </a:p>
        </c:txPr>
        <c:crossAx val="419073952"/>
        <c:crosses val="autoZero"/>
        <c:auto val="1"/>
        <c:lblAlgn val="ctr"/>
        <c:lblOffset val="100"/>
        <c:noMultiLvlLbl val="0"/>
      </c:catAx>
      <c:valAx>
        <c:axId val="419073952"/>
        <c:scaling>
          <c:orientation val="minMax"/>
          <c:max val="100"/>
          <c:min val="0"/>
        </c:scaling>
        <c:delete val="1"/>
        <c:axPos val="t"/>
        <c:numFmt formatCode="0" sourceLinked="1"/>
        <c:majorTickMark val="out"/>
        <c:minorTickMark val="none"/>
        <c:tickLblPos val="nextTo"/>
        <c:crossAx val="419075520"/>
        <c:crosses val="autoZero"/>
        <c:crossBetween val="between"/>
      </c:valAx>
    </c:plotArea>
    <c:plotVisOnly val="1"/>
    <c:dispBlanksAs val="gap"/>
    <c:showDLblsOverMax val="0"/>
  </c:chart>
  <c:spPr>
    <a:ln>
      <a:solidFill>
        <a:schemeClr val="accent2"/>
      </a:solidFill>
    </a:ln>
  </c:spPr>
  <c:externalData r:id="rId1">
    <c:autoUpdate val="0"/>
  </c:externalData>
  <c:userShapes r:id="rId2"/>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903493672236175"/>
          <c:y val="4.103481071941513E-2"/>
          <c:w val="0.7109650632776382"/>
          <c:h val="0.92110506941809212"/>
        </c:manualLayout>
      </c:layout>
      <c:barChart>
        <c:barDir val="bar"/>
        <c:grouping val="clustered"/>
        <c:varyColors val="0"/>
        <c:ser>
          <c:idx val="0"/>
          <c:order val="0"/>
          <c:tx>
            <c:strRef>
              <c:f>Sheet1!$B$1</c:f>
              <c:strCache>
                <c:ptCount val="1"/>
                <c:pt idx="0">
                  <c:v>Series 1</c:v>
                </c:pt>
              </c:strCache>
            </c:strRef>
          </c:tx>
          <c:spPr>
            <a:solidFill>
              <a:srgbClr val="157EAB"/>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Sheet1!$A$2:$A$25</c:f>
              <c:strCache>
                <c:ptCount val="24"/>
                <c:pt idx="0">
                  <c:v>HERITAGE / CULTURE</c:v>
                </c:pt>
                <c:pt idx="1">
                  <c:v>Parks or gardens</c:v>
                </c:pt>
                <c:pt idx="2">
                  <c:v>Castles/Historic houses</c:v>
                </c:pt>
                <c:pt idx="3">
                  <c:v>Museums/ Galleries</c:v>
                </c:pt>
                <c:pt idx="4">
                  <c:v>Religious buildings</c:v>
                </c:pt>
                <c:pt idx="5">
                  <c:v>Theatre/ Musical </c:v>
                </c:pt>
                <c:pt idx="6">
                  <c:v>OUTDOOR ACTIVITIES</c:v>
                </c:pt>
                <c:pt idx="7">
                  <c:v>Walk, hike or ramble</c:v>
                </c:pt>
                <c:pt idx="8">
                  <c:v>Countryside / Villages</c:v>
                </c:pt>
                <c:pt idx="9">
                  <c:v>Coast or beaches</c:v>
                </c:pt>
                <c:pt idx="10">
                  <c:v>Walking along coast</c:v>
                </c:pt>
                <c:pt idx="11">
                  <c:v>National Park</c:v>
                </c:pt>
                <c:pt idx="12">
                  <c:v>LEISURE ACTIVITIES</c:v>
                </c:pt>
                <c:pt idx="13">
                  <c:v>Shopping</c:v>
                </c:pt>
                <c:pt idx="14">
                  <c:v>Going to the pub</c:v>
                </c:pt>
                <c:pt idx="15">
                  <c:v>Bars or nightclubs</c:v>
                </c:pt>
                <c:pt idx="16">
                  <c:v>Attending festival</c:v>
                </c:pt>
                <c:pt idx="17">
                  <c:v>SPORTING ACTIVITIES</c:v>
                </c:pt>
                <c:pt idx="18">
                  <c:v>Going to live sports events</c:v>
                </c:pt>
                <c:pt idx="19">
                  <c:v>     - attending live football</c:v>
                </c:pt>
                <c:pt idx="20">
                  <c:v>Taking part in sports activities</c:v>
                </c:pt>
                <c:pt idx="21">
                  <c:v>Mountaineering / hill walking</c:v>
                </c:pt>
                <c:pt idx="22">
                  <c:v>Water sports</c:v>
                </c:pt>
                <c:pt idx="23">
                  <c:v>Playing golf</c:v>
                </c:pt>
              </c:strCache>
            </c:strRef>
          </c:cat>
          <c:val>
            <c:numRef>
              <c:f>Sheet1!$B$2:$B$25</c:f>
              <c:numCache>
                <c:formatCode>0%</c:formatCode>
                <c:ptCount val="24"/>
                <c:pt idx="1">
                  <c:v>0.61</c:v>
                </c:pt>
                <c:pt idx="2">
                  <c:v>0.52</c:v>
                </c:pt>
                <c:pt idx="3">
                  <c:v>0.49</c:v>
                </c:pt>
                <c:pt idx="4">
                  <c:v>0.4</c:v>
                </c:pt>
                <c:pt idx="5">
                  <c:v>0.17</c:v>
                </c:pt>
                <c:pt idx="7">
                  <c:v>0.23</c:v>
                </c:pt>
                <c:pt idx="8">
                  <c:v>0.22</c:v>
                </c:pt>
                <c:pt idx="9">
                  <c:v>0.15</c:v>
                </c:pt>
                <c:pt idx="10">
                  <c:v>0.1</c:v>
                </c:pt>
                <c:pt idx="11">
                  <c:v>0.1</c:v>
                </c:pt>
                <c:pt idx="13">
                  <c:v>0.79</c:v>
                </c:pt>
                <c:pt idx="14">
                  <c:v>0.55000000000000004</c:v>
                </c:pt>
                <c:pt idx="15">
                  <c:v>0.16</c:v>
                </c:pt>
                <c:pt idx="16">
                  <c:v>0.04</c:v>
                </c:pt>
                <c:pt idx="18">
                  <c:v>0.04</c:v>
                </c:pt>
                <c:pt idx="19">
                  <c:v>0.02</c:v>
                </c:pt>
                <c:pt idx="20">
                  <c:v>0.03</c:v>
                </c:pt>
                <c:pt idx="21">
                  <c:v>0.03</c:v>
                </c:pt>
                <c:pt idx="22">
                  <c:v>0.01</c:v>
                </c:pt>
                <c:pt idx="23">
                  <c:v>0.01</c:v>
                </c:pt>
              </c:numCache>
            </c:numRef>
          </c:val>
        </c:ser>
        <c:dLbls>
          <c:showLegendKey val="0"/>
          <c:showVal val="0"/>
          <c:showCatName val="0"/>
          <c:showSerName val="0"/>
          <c:showPercent val="0"/>
          <c:showBubbleSize val="0"/>
        </c:dLbls>
        <c:gapWidth val="150"/>
        <c:axId val="419071208"/>
        <c:axId val="419074736"/>
      </c:barChart>
      <c:catAx>
        <c:axId val="419071208"/>
        <c:scaling>
          <c:orientation val="maxMin"/>
        </c:scaling>
        <c:delete val="0"/>
        <c:axPos val="l"/>
        <c:numFmt formatCode="General" sourceLinked="0"/>
        <c:majorTickMark val="out"/>
        <c:minorTickMark val="none"/>
        <c:tickLblPos val="nextTo"/>
        <c:txPr>
          <a:bodyPr/>
          <a:lstStyle/>
          <a:p>
            <a:pPr>
              <a:defRPr sz="800"/>
            </a:pPr>
            <a:endParaRPr lang="en-US"/>
          </a:p>
        </c:txPr>
        <c:crossAx val="419074736"/>
        <c:crosses val="autoZero"/>
        <c:auto val="1"/>
        <c:lblAlgn val="ctr"/>
        <c:lblOffset val="100"/>
        <c:noMultiLvlLbl val="0"/>
      </c:catAx>
      <c:valAx>
        <c:axId val="419074736"/>
        <c:scaling>
          <c:orientation val="minMax"/>
        </c:scaling>
        <c:delete val="1"/>
        <c:axPos val="t"/>
        <c:majorGridlines>
          <c:spPr>
            <a:ln>
              <a:noFill/>
            </a:ln>
          </c:spPr>
        </c:majorGridlines>
        <c:numFmt formatCode="0%" sourceLinked="1"/>
        <c:majorTickMark val="out"/>
        <c:minorTickMark val="none"/>
        <c:tickLblPos val="nextTo"/>
        <c:crossAx val="419071208"/>
        <c:crosses val="autoZero"/>
        <c:crossBetween val="between"/>
      </c:valAx>
    </c:plotArea>
    <c:plotVisOnly val="1"/>
    <c:dispBlanksAs val="gap"/>
    <c:showDLblsOverMax val="0"/>
  </c:chart>
  <c:spPr>
    <a:ln>
      <a:solidFill>
        <a:srgbClr val="C00000"/>
      </a:solidFill>
    </a:ln>
  </c:spPr>
  <c:txPr>
    <a:bodyPr/>
    <a:lstStyle/>
    <a:p>
      <a:pPr>
        <a:defRPr sz="1200"/>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903493672236175"/>
          <c:y val="4.103481071941513E-2"/>
          <c:w val="0.7109650632776382"/>
          <c:h val="0.92110506941809212"/>
        </c:manualLayout>
      </c:layout>
      <c:barChart>
        <c:barDir val="bar"/>
        <c:grouping val="clustered"/>
        <c:varyColors val="0"/>
        <c:ser>
          <c:idx val="0"/>
          <c:order val="0"/>
          <c:tx>
            <c:strRef>
              <c:f>Sheet1!$B$1</c:f>
              <c:strCache>
                <c:ptCount val="1"/>
                <c:pt idx="0">
                  <c:v>Series 1</c:v>
                </c:pt>
              </c:strCache>
            </c:strRef>
          </c:tx>
          <c:spPr>
            <a:solidFill>
              <a:srgbClr val="FF000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Sheet1!$A$2:$A$25</c:f>
              <c:strCache>
                <c:ptCount val="24"/>
                <c:pt idx="0">
                  <c:v>HERITAGE / CULTURE</c:v>
                </c:pt>
                <c:pt idx="1">
                  <c:v>Parks or gardens</c:v>
                </c:pt>
                <c:pt idx="2">
                  <c:v>Castles/Historic houses</c:v>
                </c:pt>
                <c:pt idx="3">
                  <c:v>Museums/ Galleries</c:v>
                </c:pt>
                <c:pt idx="4">
                  <c:v>Religious buildings</c:v>
                </c:pt>
                <c:pt idx="5">
                  <c:v>Theatre/ Musical </c:v>
                </c:pt>
                <c:pt idx="6">
                  <c:v>OUTDOOR ACTIVITIES</c:v>
                </c:pt>
                <c:pt idx="7">
                  <c:v>Walk, hike or ramble</c:v>
                </c:pt>
                <c:pt idx="8">
                  <c:v>Countryside / Villages</c:v>
                </c:pt>
                <c:pt idx="9">
                  <c:v>Coast or beaches</c:v>
                </c:pt>
                <c:pt idx="10">
                  <c:v>Walking along coast</c:v>
                </c:pt>
                <c:pt idx="11">
                  <c:v>National Park</c:v>
                </c:pt>
                <c:pt idx="12">
                  <c:v>LEISURE ACTIVITIES</c:v>
                </c:pt>
                <c:pt idx="13">
                  <c:v>Shopping</c:v>
                </c:pt>
                <c:pt idx="14">
                  <c:v>Going to the pub</c:v>
                </c:pt>
                <c:pt idx="15">
                  <c:v>Bars or nightclubs</c:v>
                </c:pt>
                <c:pt idx="16">
                  <c:v>Attending festival</c:v>
                </c:pt>
                <c:pt idx="17">
                  <c:v>SPORTING ACTIVITIES</c:v>
                </c:pt>
                <c:pt idx="18">
                  <c:v>Going to live sports events</c:v>
                </c:pt>
                <c:pt idx="19">
                  <c:v>     - attending live football</c:v>
                </c:pt>
                <c:pt idx="20">
                  <c:v>Taking part in sports activities</c:v>
                </c:pt>
                <c:pt idx="21">
                  <c:v>Mountaineering / hill walking</c:v>
                </c:pt>
                <c:pt idx="22">
                  <c:v>Water sports</c:v>
                </c:pt>
                <c:pt idx="23">
                  <c:v>Playing golf</c:v>
                </c:pt>
              </c:strCache>
            </c:strRef>
          </c:cat>
          <c:val>
            <c:numRef>
              <c:f>Sheet1!$B$2:$B$25</c:f>
              <c:numCache>
                <c:formatCode>0</c:formatCode>
                <c:ptCount val="24"/>
                <c:pt idx="1">
                  <c:v>64</c:v>
                </c:pt>
                <c:pt idx="2">
                  <c:v>51</c:v>
                </c:pt>
                <c:pt idx="3">
                  <c:v>54</c:v>
                </c:pt>
                <c:pt idx="4">
                  <c:v>40</c:v>
                </c:pt>
                <c:pt idx="5">
                  <c:v>20</c:v>
                </c:pt>
                <c:pt idx="7">
                  <c:v>16</c:v>
                </c:pt>
                <c:pt idx="8">
                  <c:v>8</c:v>
                </c:pt>
                <c:pt idx="9">
                  <c:v>3</c:v>
                </c:pt>
                <c:pt idx="10">
                  <c:v>2</c:v>
                </c:pt>
                <c:pt idx="11">
                  <c:v>4</c:v>
                </c:pt>
                <c:pt idx="13">
                  <c:v>81</c:v>
                </c:pt>
                <c:pt idx="14">
                  <c:v>53</c:v>
                </c:pt>
                <c:pt idx="15">
                  <c:v>17</c:v>
                </c:pt>
                <c:pt idx="16">
                  <c:v>3</c:v>
                </c:pt>
                <c:pt idx="18">
                  <c:v>3</c:v>
                </c:pt>
                <c:pt idx="19">
                  <c:v>2</c:v>
                </c:pt>
                <c:pt idx="20">
                  <c:v>1</c:v>
                </c:pt>
                <c:pt idx="21">
                  <c:v>1</c:v>
                </c:pt>
                <c:pt idx="22">
                  <c:v>1</c:v>
                </c:pt>
                <c:pt idx="23">
                  <c:v>1</c:v>
                </c:pt>
              </c:numCache>
            </c:numRef>
          </c:val>
        </c:ser>
        <c:ser>
          <c:idx val="1"/>
          <c:order val="1"/>
          <c:tx>
            <c:strRef>
              <c:f>Sheet1!$C$1</c:f>
              <c:strCache>
                <c:ptCount val="1"/>
                <c:pt idx="0">
                  <c:v>Series 2</c:v>
                </c:pt>
              </c:strCache>
            </c:strRef>
          </c:tx>
          <c:spPr>
            <a:solidFill>
              <a:schemeClr val="bg2"/>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Sheet1!$A$2:$A$25</c:f>
              <c:strCache>
                <c:ptCount val="24"/>
                <c:pt idx="0">
                  <c:v>HERITAGE / CULTURE</c:v>
                </c:pt>
                <c:pt idx="1">
                  <c:v>Parks or gardens</c:v>
                </c:pt>
                <c:pt idx="2">
                  <c:v>Castles/Historic houses</c:v>
                </c:pt>
                <c:pt idx="3">
                  <c:v>Museums/ Galleries</c:v>
                </c:pt>
                <c:pt idx="4">
                  <c:v>Religious buildings</c:v>
                </c:pt>
                <c:pt idx="5">
                  <c:v>Theatre/ Musical </c:v>
                </c:pt>
                <c:pt idx="6">
                  <c:v>OUTDOOR ACTIVITIES</c:v>
                </c:pt>
                <c:pt idx="7">
                  <c:v>Walk, hike or ramble</c:v>
                </c:pt>
                <c:pt idx="8">
                  <c:v>Countryside / Villages</c:v>
                </c:pt>
                <c:pt idx="9">
                  <c:v>Coast or beaches</c:v>
                </c:pt>
                <c:pt idx="10">
                  <c:v>Walking along coast</c:v>
                </c:pt>
                <c:pt idx="11">
                  <c:v>National Park</c:v>
                </c:pt>
                <c:pt idx="12">
                  <c:v>LEISURE ACTIVITIES</c:v>
                </c:pt>
                <c:pt idx="13">
                  <c:v>Shopping</c:v>
                </c:pt>
                <c:pt idx="14">
                  <c:v>Going to the pub</c:v>
                </c:pt>
                <c:pt idx="15">
                  <c:v>Bars or nightclubs</c:v>
                </c:pt>
                <c:pt idx="16">
                  <c:v>Attending festival</c:v>
                </c:pt>
                <c:pt idx="17">
                  <c:v>SPORTING ACTIVITIES</c:v>
                </c:pt>
                <c:pt idx="18">
                  <c:v>Going to live sports events</c:v>
                </c:pt>
                <c:pt idx="19">
                  <c:v>     - attending live football</c:v>
                </c:pt>
                <c:pt idx="20">
                  <c:v>Taking part in sports activities</c:v>
                </c:pt>
                <c:pt idx="21">
                  <c:v>Mountaineering / hill walking</c:v>
                </c:pt>
                <c:pt idx="22">
                  <c:v>Water sports</c:v>
                </c:pt>
                <c:pt idx="23">
                  <c:v>Playing golf</c:v>
                </c:pt>
              </c:strCache>
            </c:strRef>
          </c:cat>
          <c:val>
            <c:numRef>
              <c:f>Sheet1!$C$2:$C$25</c:f>
              <c:numCache>
                <c:formatCode>0</c:formatCode>
                <c:ptCount val="24"/>
                <c:pt idx="1">
                  <c:v>50</c:v>
                </c:pt>
                <c:pt idx="2">
                  <c:v>48</c:v>
                </c:pt>
                <c:pt idx="3">
                  <c:v>34</c:v>
                </c:pt>
                <c:pt idx="4">
                  <c:v>35</c:v>
                </c:pt>
                <c:pt idx="5">
                  <c:v>7</c:v>
                </c:pt>
                <c:pt idx="7">
                  <c:v>33</c:v>
                </c:pt>
                <c:pt idx="8">
                  <c:v>42</c:v>
                </c:pt>
                <c:pt idx="9">
                  <c:v>34</c:v>
                </c:pt>
                <c:pt idx="10">
                  <c:v>25</c:v>
                </c:pt>
                <c:pt idx="11">
                  <c:v>18</c:v>
                </c:pt>
                <c:pt idx="13">
                  <c:v>72</c:v>
                </c:pt>
                <c:pt idx="14">
                  <c:v>56</c:v>
                </c:pt>
                <c:pt idx="15">
                  <c:v>12</c:v>
                </c:pt>
                <c:pt idx="16">
                  <c:v>5</c:v>
                </c:pt>
                <c:pt idx="18">
                  <c:v>5</c:v>
                </c:pt>
                <c:pt idx="19">
                  <c:v>2</c:v>
                </c:pt>
                <c:pt idx="20">
                  <c:v>6</c:v>
                </c:pt>
                <c:pt idx="21">
                  <c:v>7</c:v>
                </c:pt>
                <c:pt idx="22">
                  <c:v>2</c:v>
                </c:pt>
                <c:pt idx="23">
                  <c:v>2</c:v>
                </c:pt>
              </c:numCache>
            </c:numRef>
          </c:val>
        </c:ser>
        <c:dLbls>
          <c:showLegendKey val="0"/>
          <c:showVal val="0"/>
          <c:showCatName val="0"/>
          <c:showSerName val="0"/>
          <c:showPercent val="0"/>
          <c:showBubbleSize val="0"/>
        </c:dLbls>
        <c:gapWidth val="150"/>
        <c:axId val="419076304"/>
        <c:axId val="419076696"/>
      </c:barChart>
      <c:catAx>
        <c:axId val="419076304"/>
        <c:scaling>
          <c:orientation val="maxMin"/>
        </c:scaling>
        <c:delete val="0"/>
        <c:axPos val="l"/>
        <c:numFmt formatCode="General" sourceLinked="0"/>
        <c:majorTickMark val="out"/>
        <c:minorTickMark val="none"/>
        <c:tickLblPos val="nextTo"/>
        <c:txPr>
          <a:bodyPr/>
          <a:lstStyle/>
          <a:p>
            <a:pPr>
              <a:defRPr sz="800"/>
            </a:pPr>
            <a:endParaRPr lang="en-US"/>
          </a:p>
        </c:txPr>
        <c:crossAx val="419076696"/>
        <c:crosses val="autoZero"/>
        <c:auto val="1"/>
        <c:lblAlgn val="ctr"/>
        <c:lblOffset val="100"/>
        <c:noMultiLvlLbl val="0"/>
      </c:catAx>
      <c:valAx>
        <c:axId val="419076696"/>
        <c:scaling>
          <c:orientation val="minMax"/>
        </c:scaling>
        <c:delete val="1"/>
        <c:axPos val="t"/>
        <c:majorGridlines>
          <c:spPr>
            <a:ln>
              <a:noFill/>
            </a:ln>
          </c:spPr>
        </c:majorGridlines>
        <c:numFmt formatCode="0" sourceLinked="1"/>
        <c:majorTickMark val="out"/>
        <c:minorTickMark val="none"/>
        <c:tickLblPos val="nextTo"/>
        <c:crossAx val="419076304"/>
        <c:crosses val="autoZero"/>
        <c:crossBetween val="between"/>
      </c:valAx>
    </c:plotArea>
    <c:plotVisOnly val="1"/>
    <c:dispBlanksAs val="gap"/>
    <c:showDLblsOverMax val="0"/>
  </c:chart>
  <c:spPr>
    <a:ln>
      <a:solidFill>
        <a:srgbClr val="C00000"/>
      </a:solidFill>
    </a:ln>
  </c:spPr>
  <c:txPr>
    <a:bodyPr/>
    <a:lstStyle/>
    <a:p>
      <a:pPr>
        <a:defRPr sz="12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983571619916953"/>
          <c:y val="5.563120509719837E-2"/>
          <c:w val="0.35685952314793579"/>
          <c:h val="0.91546604069493698"/>
        </c:manualLayout>
      </c:layout>
      <c:barChart>
        <c:barDir val="bar"/>
        <c:grouping val="clustered"/>
        <c:varyColors val="0"/>
        <c:ser>
          <c:idx val="0"/>
          <c:order val="0"/>
          <c:tx>
            <c:strRef>
              <c:f>Sheet1!$B$1</c:f>
              <c:strCache>
                <c:ptCount val="1"/>
                <c:pt idx="0">
                  <c:v>Series 1</c:v>
                </c:pt>
              </c:strCache>
            </c:strRef>
          </c:tx>
          <c:spPr>
            <a:solidFill>
              <a:schemeClr val="accent6"/>
            </a:solidFill>
          </c:spPr>
          <c:invertIfNegative val="0"/>
          <c:dLbls>
            <c:numFmt formatCode="#,##0" sourceLinked="0"/>
            <c:spPr>
              <a:noFill/>
              <a:ln>
                <a:noFill/>
              </a:ln>
              <a:effectLst/>
            </c:spPr>
            <c:txPr>
              <a:bodyPr/>
              <a:lstStyle/>
              <a:p>
                <a:pPr>
                  <a:defRPr sz="7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18. Get some sun</c:v>
                </c:pt>
                <c:pt idx="1">
                  <c:v>19. Feel special or spoilt</c:v>
                </c:pt>
                <c:pt idx="2">
                  <c:v>20. Good shopping</c:v>
                </c:pt>
                <c:pt idx="3">
                  <c:v>21. Revisit places of nostalgic importance to me</c:v>
                </c:pt>
                <c:pt idx="4">
                  <c:v>22. Get off the beaten track</c:v>
                </c:pt>
                <c:pt idx="5">
                  <c:v>23. Do something environmentally sustainable / green</c:v>
                </c:pt>
                <c:pt idx="6">
                  <c:v>24. Visit places important to my family’s history</c:v>
                </c:pt>
                <c:pt idx="7">
                  <c:v>25. Meet the locals</c:v>
                </c:pt>
                <c:pt idx="8">
                  <c:v>26. Meet and have fun with other tourists</c:v>
                </c:pt>
                <c:pt idx="9">
                  <c:v>27. Experience adrenalin filled adventures</c:v>
                </c:pt>
                <c:pt idx="10">
                  <c:v>28. Go somewhere that provided lots of laid on entertainment      </c:v>
                </c:pt>
                <c:pt idx="11">
                  <c:v>29. Do something the children would really enjoy</c:v>
                </c:pt>
                <c:pt idx="12">
                  <c:v>30. Party</c:v>
                </c:pt>
                <c:pt idx="13">
                  <c:v>31. To participate in an active pastime or sport</c:v>
                </c:pt>
                <c:pt idx="14">
                  <c:v>32. Watch a sporting event</c:v>
                </c:pt>
                <c:pt idx="15">
                  <c:v>33. Do something useful like volunteering to help on a project</c:v>
                </c:pt>
              </c:strCache>
            </c:strRef>
          </c:cat>
          <c:val>
            <c:numRef>
              <c:f>Sheet1!$B$2:$B$17</c:f>
              <c:numCache>
                <c:formatCode>0</c:formatCode>
                <c:ptCount val="16"/>
                <c:pt idx="0">
                  <c:v>62</c:v>
                </c:pt>
                <c:pt idx="1">
                  <c:v>56</c:v>
                </c:pt>
                <c:pt idx="2">
                  <c:v>55</c:v>
                </c:pt>
                <c:pt idx="3">
                  <c:v>55</c:v>
                </c:pt>
                <c:pt idx="4">
                  <c:v>52</c:v>
                </c:pt>
                <c:pt idx="5">
                  <c:v>48</c:v>
                </c:pt>
                <c:pt idx="6">
                  <c:v>48</c:v>
                </c:pt>
                <c:pt idx="7">
                  <c:v>48</c:v>
                </c:pt>
                <c:pt idx="8">
                  <c:v>46</c:v>
                </c:pt>
                <c:pt idx="9">
                  <c:v>43</c:v>
                </c:pt>
                <c:pt idx="10">
                  <c:v>42</c:v>
                </c:pt>
                <c:pt idx="11">
                  <c:v>41</c:v>
                </c:pt>
                <c:pt idx="12">
                  <c:v>40</c:v>
                </c:pt>
                <c:pt idx="13">
                  <c:v>38</c:v>
                </c:pt>
                <c:pt idx="14">
                  <c:v>37</c:v>
                </c:pt>
                <c:pt idx="15">
                  <c:v>36</c:v>
                </c:pt>
              </c:numCache>
            </c:numRef>
          </c:val>
        </c:ser>
        <c:ser>
          <c:idx val="1"/>
          <c:order val="1"/>
          <c:tx>
            <c:strRef>
              <c:f>Sheet1!$C$1</c:f>
              <c:strCache>
                <c:ptCount val="1"/>
                <c:pt idx="0">
                  <c:v>Series 2</c:v>
                </c:pt>
              </c:strCache>
            </c:strRef>
          </c:tx>
          <c:spPr>
            <a:solidFill>
              <a:schemeClr val="accent4"/>
            </a:solidFill>
          </c:spPr>
          <c:invertIfNegative val="0"/>
          <c:dLbls>
            <c:spPr>
              <a:noFill/>
              <a:ln>
                <a:noFill/>
              </a:ln>
              <a:effectLst/>
            </c:spPr>
            <c:txPr>
              <a:bodyPr/>
              <a:lstStyle/>
              <a:p>
                <a:pPr>
                  <a:defRPr sz="7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18. Get some sun</c:v>
                </c:pt>
                <c:pt idx="1">
                  <c:v>19. Feel special or spoilt</c:v>
                </c:pt>
                <c:pt idx="2">
                  <c:v>20. Good shopping</c:v>
                </c:pt>
                <c:pt idx="3">
                  <c:v>21. Revisit places of nostalgic importance to me</c:v>
                </c:pt>
                <c:pt idx="4">
                  <c:v>22. Get off the beaten track</c:v>
                </c:pt>
                <c:pt idx="5">
                  <c:v>23. Do something environmentally sustainable / green</c:v>
                </c:pt>
                <c:pt idx="6">
                  <c:v>24. Visit places important to my family’s history</c:v>
                </c:pt>
                <c:pt idx="7">
                  <c:v>25. Meet the locals</c:v>
                </c:pt>
                <c:pt idx="8">
                  <c:v>26. Meet and have fun with other tourists</c:v>
                </c:pt>
                <c:pt idx="9">
                  <c:v>27. Experience adrenalin filled adventures</c:v>
                </c:pt>
                <c:pt idx="10">
                  <c:v>28. Go somewhere that provided lots of laid on entertainment      </c:v>
                </c:pt>
                <c:pt idx="11">
                  <c:v>29. Do something the children would really enjoy</c:v>
                </c:pt>
                <c:pt idx="12">
                  <c:v>30. Party</c:v>
                </c:pt>
                <c:pt idx="13">
                  <c:v>31. To participate in an active pastime or sport</c:v>
                </c:pt>
                <c:pt idx="14">
                  <c:v>32. Watch a sporting event</c:v>
                </c:pt>
                <c:pt idx="15">
                  <c:v>33. Do something useful like volunteering to help on a project</c:v>
                </c:pt>
              </c:strCache>
            </c:strRef>
          </c:cat>
          <c:val>
            <c:numRef>
              <c:f>Sheet1!$C$2:$C$17</c:f>
              <c:numCache>
                <c:formatCode>General</c:formatCode>
                <c:ptCount val="16"/>
                <c:pt idx="0">
                  <c:v>66</c:v>
                </c:pt>
                <c:pt idx="1">
                  <c:v>67</c:v>
                </c:pt>
                <c:pt idx="2">
                  <c:v>67</c:v>
                </c:pt>
                <c:pt idx="3">
                  <c:v>64</c:v>
                </c:pt>
                <c:pt idx="4">
                  <c:v>66</c:v>
                </c:pt>
                <c:pt idx="5">
                  <c:v>62</c:v>
                </c:pt>
                <c:pt idx="6">
                  <c:v>58</c:v>
                </c:pt>
                <c:pt idx="7">
                  <c:v>60</c:v>
                </c:pt>
                <c:pt idx="8">
                  <c:v>58</c:v>
                </c:pt>
                <c:pt idx="9">
                  <c:v>56</c:v>
                </c:pt>
                <c:pt idx="10">
                  <c:v>54</c:v>
                </c:pt>
                <c:pt idx="11">
                  <c:v>54</c:v>
                </c:pt>
                <c:pt idx="12">
                  <c:v>56</c:v>
                </c:pt>
                <c:pt idx="13">
                  <c:v>54</c:v>
                </c:pt>
                <c:pt idx="14">
                  <c:v>51</c:v>
                </c:pt>
                <c:pt idx="15">
                  <c:v>49</c:v>
                </c:pt>
              </c:numCache>
            </c:numRef>
          </c:val>
        </c:ser>
        <c:dLbls>
          <c:showLegendKey val="0"/>
          <c:showVal val="0"/>
          <c:showCatName val="0"/>
          <c:showSerName val="0"/>
          <c:showPercent val="0"/>
          <c:showBubbleSize val="0"/>
        </c:dLbls>
        <c:gapWidth val="60"/>
        <c:axId val="316802064"/>
        <c:axId val="316802456"/>
      </c:barChart>
      <c:catAx>
        <c:axId val="316802064"/>
        <c:scaling>
          <c:orientation val="maxMin"/>
        </c:scaling>
        <c:delete val="0"/>
        <c:axPos val="l"/>
        <c:numFmt formatCode="General" sourceLinked="0"/>
        <c:majorTickMark val="out"/>
        <c:minorTickMark val="none"/>
        <c:tickLblPos val="nextTo"/>
        <c:txPr>
          <a:bodyPr/>
          <a:lstStyle/>
          <a:p>
            <a:pPr>
              <a:defRPr sz="800">
                <a:latin typeface="+mn-lt"/>
                <a:cs typeface="Arial" pitchFamily="34" charset="0"/>
              </a:defRPr>
            </a:pPr>
            <a:endParaRPr lang="en-US"/>
          </a:p>
        </c:txPr>
        <c:crossAx val="316802456"/>
        <c:crosses val="autoZero"/>
        <c:auto val="1"/>
        <c:lblAlgn val="ctr"/>
        <c:lblOffset val="100"/>
        <c:noMultiLvlLbl val="0"/>
      </c:catAx>
      <c:valAx>
        <c:axId val="316802456"/>
        <c:scaling>
          <c:orientation val="minMax"/>
          <c:max val="85"/>
          <c:min val="20"/>
        </c:scaling>
        <c:delete val="1"/>
        <c:axPos val="t"/>
        <c:numFmt formatCode="0" sourceLinked="1"/>
        <c:majorTickMark val="out"/>
        <c:minorTickMark val="none"/>
        <c:tickLblPos val="nextTo"/>
        <c:crossAx val="316802064"/>
        <c:crosses val="autoZero"/>
        <c:crossBetween val="between"/>
      </c:valAx>
    </c:plotArea>
    <c:plotVisOnly val="1"/>
    <c:dispBlanksAs val="gap"/>
    <c:showDLblsOverMax val="0"/>
  </c:chart>
  <c:spPr>
    <a:ln>
      <a:solidFill>
        <a:schemeClr val="accent2"/>
      </a:solidFill>
    </a:ln>
  </c:spPr>
  <c:externalData r:id="rId1">
    <c:autoUpdate val="0"/>
  </c:externalData>
  <c:userShapes r:id="rId2"/>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757619047619046"/>
          <c:y val="7.3072976975484857E-2"/>
          <c:w val="0.74242380952380949"/>
          <c:h val="0.89933699857250993"/>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7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HOL'!$B$2:$B$13</c:f>
              <c:strCache>
                <c:ptCount val="12"/>
                <c:pt idx="0">
                  <c:v>Locations 
(e.g. literary, film)</c:v>
                </c:pt>
                <c:pt idx="1">
                  <c:v>Festivals</c:v>
                </c:pt>
                <c:pt idx="2">
                  <c:v>Live music</c:v>
                </c:pt>
                <c:pt idx="3">
                  <c:v>Theatres</c:v>
                </c:pt>
                <c:pt idx="4">
                  <c:v>Art galleries</c:v>
                </c:pt>
                <c:pt idx="5">
                  <c:v>Museums</c:v>
                </c:pt>
                <c:pt idx="7">
                  <c:v>Historic houses</c:v>
                </c:pt>
                <c:pt idx="8">
                  <c:v>Religious buildings</c:v>
                </c:pt>
                <c:pt idx="9">
                  <c:v>Castles</c:v>
                </c:pt>
                <c:pt idx="10">
                  <c:v>Parks / gardens</c:v>
                </c:pt>
                <c:pt idx="11">
                  <c:v>Famous monuments
/ buildings</c:v>
                </c:pt>
              </c:strCache>
            </c:strRef>
          </c:cat>
          <c:val>
            <c:numRef>
              <c:f>'activ data HOL'!$C$2:$C$13</c:f>
              <c:numCache>
                <c:formatCode>0%</c:formatCode>
                <c:ptCount val="12"/>
                <c:pt idx="0">
                  <c:v>2.889740952024689E-2</c:v>
                </c:pt>
                <c:pt idx="1">
                  <c:v>3.8218273392396605E-2</c:v>
                </c:pt>
                <c:pt idx="2">
                  <c:v>0.10516548417499928</c:v>
                </c:pt>
                <c:pt idx="3">
                  <c:v>0.17807989528558935</c:v>
                </c:pt>
                <c:pt idx="4">
                  <c:v>0.25894506128135891</c:v>
                </c:pt>
                <c:pt idx="5">
                  <c:v>0.47962994321654712</c:v>
                </c:pt>
                <c:pt idx="7">
                  <c:v>0.29326626081949331</c:v>
                </c:pt>
                <c:pt idx="8">
                  <c:v>0.33290418656285004</c:v>
                </c:pt>
                <c:pt idx="9">
                  <c:v>0.33723276628209042</c:v>
                </c:pt>
                <c:pt idx="10">
                  <c:v>0.52162447569895531</c:v>
                </c:pt>
                <c:pt idx="11">
                  <c:v>0.64070824740795274</c:v>
                </c:pt>
              </c:numCache>
            </c:numRef>
          </c:val>
        </c:ser>
        <c:ser>
          <c:idx val="1"/>
          <c:order val="1"/>
          <c:tx>
            <c:strRef>
              <c:f>'activ data HOL'!$D$1</c:f>
              <c:strCache>
                <c:ptCount val="1"/>
                <c:pt idx="0">
                  <c:v>LONDON ONLY</c:v>
                </c:pt>
              </c:strCache>
            </c:strRef>
          </c:tx>
          <c:spPr>
            <a:solidFill>
              <a:schemeClr val="accent2"/>
            </a:solidFill>
            <a:ln w="28575">
              <a:noFill/>
            </a:ln>
          </c:spPr>
          <c:invertIfNegative val="0"/>
          <c:dLbls>
            <c:dLbl>
              <c:idx val="11"/>
              <c:spPr/>
              <c:txPr>
                <a:bodyPr/>
                <a:lstStyle/>
                <a:p>
                  <a:pPr>
                    <a:defRPr sz="800" b="1"/>
                  </a:pPr>
                  <a:endParaRPr lang="en-US"/>
                </a:p>
              </c:txPr>
              <c:dLblPos val="outEnd"/>
              <c:showLegendKey val="0"/>
              <c:showVal val="1"/>
              <c:showCatName val="0"/>
              <c:showSerName val="0"/>
              <c:showPercent val="0"/>
              <c:showBubbleSize val="0"/>
            </c:dLbl>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HOL'!$B$2:$B$13</c:f>
              <c:strCache>
                <c:ptCount val="12"/>
                <c:pt idx="0">
                  <c:v>Locations 
(e.g. literary, film)</c:v>
                </c:pt>
                <c:pt idx="1">
                  <c:v>Festivals</c:v>
                </c:pt>
                <c:pt idx="2">
                  <c:v>Live music</c:v>
                </c:pt>
                <c:pt idx="3">
                  <c:v>Theatres</c:v>
                </c:pt>
                <c:pt idx="4">
                  <c:v>Art galleries</c:v>
                </c:pt>
                <c:pt idx="5">
                  <c:v>Museums</c:v>
                </c:pt>
                <c:pt idx="7">
                  <c:v>Historic houses</c:v>
                </c:pt>
                <c:pt idx="8">
                  <c:v>Religious buildings</c:v>
                </c:pt>
                <c:pt idx="9">
                  <c:v>Castles</c:v>
                </c:pt>
                <c:pt idx="10">
                  <c:v>Parks / gardens</c:v>
                </c:pt>
                <c:pt idx="11">
                  <c:v>Famous monuments
/ buildings</c:v>
                </c:pt>
              </c:strCache>
            </c:strRef>
          </c:cat>
          <c:val>
            <c:numRef>
              <c:f>'activ data HOL'!$D$2:$D$13</c:f>
              <c:numCache>
                <c:formatCode>0%</c:formatCode>
                <c:ptCount val="12"/>
                <c:pt idx="0">
                  <c:v>2.923750643997939E-2</c:v>
                </c:pt>
                <c:pt idx="1">
                  <c:v>3.2166572984127374E-2</c:v>
                </c:pt>
                <c:pt idx="2">
                  <c:v>0.1093620350176641</c:v>
                </c:pt>
                <c:pt idx="3">
                  <c:v>0.24473029525065157</c:v>
                </c:pt>
                <c:pt idx="4">
                  <c:v>0.32036033244813455</c:v>
                </c:pt>
                <c:pt idx="5">
                  <c:v>0.54753837588775922</c:v>
                </c:pt>
                <c:pt idx="7">
                  <c:v>0.29574690546800153</c:v>
                </c:pt>
                <c:pt idx="8">
                  <c:v>0.39514254568021762</c:v>
                </c:pt>
                <c:pt idx="9">
                  <c:v>0.30259907707264011</c:v>
                </c:pt>
                <c:pt idx="10">
                  <c:v>0.63991046363224935</c:v>
                </c:pt>
                <c:pt idx="11">
                  <c:v>0.70136185893474134</c:v>
                </c:pt>
              </c:numCache>
            </c:numRef>
          </c:val>
        </c:ser>
        <c:dLbls>
          <c:dLblPos val="outEnd"/>
          <c:showLegendKey val="0"/>
          <c:showVal val="1"/>
          <c:showCatName val="0"/>
          <c:showSerName val="0"/>
          <c:showPercent val="0"/>
          <c:showBubbleSize val="0"/>
        </c:dLbls>
        <c:gapWidth val="100"/>
        <c:overlap val="15"/>
        <c:axId val="419075128"/>
        <c:axId val="419077088"/>
      </c:barChart>
      <c:catAx>
        <c:axId val="419075128"/>
        <c:scaling>
          <c:orientation val="minMax"/>
        </c:scaling>
        <c:delete val="0"/>
        <c:axPos val="l"/>
        <c:numFmt formatCode="General" sourceLinked="1"/>
        <c:majorTickMark val="none"/>
        <c:minorTickMark val="none"/>
        <c:tickLblPos val="nextTo"/>
        <c:txPr>
          <a:bodyPr/>
          <a:lstStyle/>
          <a:p>
            <a:pPr>
              <a:defRPr sz="700"/>
            </a:pPr>
            <a:endParaRPr lang="en-US"/>
          </a:p>
        </c:txPr>
        <c:crossAx val="419077088"/>
        <c:crosses val="autoZero"/>
        <c:auto val="1"/>
        <c:lblAlgn val="ctr"/>
        <c:lblOffset val="100"/>
        <c:noMultiLvlLbl val="0"/>
      </c:catAx>
      <c:valAx>
        <c:axId val="419077088"/>
        <c:scaling>
          <c:orientation val="minMax"/>
          <c:max val="0.9"/>
        </c:scaling>
        <c:delete val="1"/>
        <c:axPos val="b"/>
        <c:numFmt formatCode="0%" sourceLinked="1"/>
        <c:majorTickMark val="out"/>
        <c:minorTickMark val="none"/>
        <c:tickLblPos val="nextTo"/>
        <c:crossAx val="419075128"/>
        <c:crosses val="autoZero"/>
        <c:crossBetween val="between"/>
      </c:valAx>
    </c:plotArea>
    <c:legend>
      <c:legendPos val="r"/>
      <c:legendEntry>
        <c:idx val="0"/>
        <c:txPr>
          <a:bodyPr/>
          <a:lstStyle/>
          <a:p>
            <a:pPr>
              <a:defRPr sz="900" b="1"/>
            </a:pPr>
            <a:endParaRPr lang="en-US"/>
          </a:p>
        </c:txPr>
      </c:legendEntry>
      <c:legendEntry>
        <c:idx val="1"/>
        <c:txPr>
          <a:bodyPr/>
          <a:lstStyle/>
          <a:p>
            <a:pPr>
              <a:defRPr sz="700"/>
            </a:pPr>
            <a:endParaRPr lang="en-US"/>
          </a:p>
        </c:txPr>
      </c:legendEntry>
      <c:layout>
        <c:manualLayout>
          <c:xMode val="edge"/>
          <c:yMode val="edge"/>
          <c:x val="0.54406172839506184"/>
          <c:y val="0.9130505938990372"/>
          <c:w val="0.45041790123456787"/>
          <c:h val="8.3977380095383788E-2"/>
        </c:manualLayout>
      </c:layout>
      <c:overlay val="0"/>
      <c:txPr>
        <a:bodyPr/>
        <a:lstStyle/>
        <a:p>
          <a:pPr>
            <a:defRPr sz="900"/>
          </a:pPr>
          <a:endParaRPr lang="en-US"/>
        </a:p>
      </c:txPr>
    </c:legend>
    <c:plotVisOnly val="1"/>
    <c:dispBlanksAs val="gap"/>
    <c:showDLblsOverMax val="0"/>
  </c:chart>
  <c:spPr>
    <a:ln>
      <a:solidFill>
        <a:srgbClr val="C00000"/>
      </a:solidFill>
    </a:ln>
  </c:spPr>
  <c:txPr>
    <a:bodyPr/>
    <a:lstStyle/>
    <a:p>
      <a:pPr>
        <a:defRPr sz="1000" b="0">
          <a:latin typeface="+mn-lt"/>
        </a:defRPr>
      </a:pPr>
      <a:endParaRPr lang="en-US"/>
    </a:p>
  </c:txPr>
  <c:externalData r:id="rId2">
    <c:autoUpdate val="0"/>
  </c:externalData>
  <c:userShapes r:id="rId3"/>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524494853989757"/>
          <c:y val="8.9855605691989582E-2"/>
          <c:w val="0.8306743759825127"/>
          <c:h val="0.88714892725715577"/>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HOL'!$B$26:$B$33</c:f>
              <c:strCache>
                <c:ptCount val="8"/>
                <c:pt idx="0">
                  <c:v>Shopping for 
souvenirs</c:v>
                </c:pt>
                <c:pt idx="1">
                  <c:v>Shopping for clothes
/ accessories</c:v>
                </c:pt>
                <c:pt idx="2">
                  <c:v>Shopping</c:v>
                </c:pt>
                <c:pt idx="4">
                  <c:v>Going to bars 
/ nightclubs</c:v>
                </c:pt>
                <c:pt idx="5">
                  <c:v>Socialising with 
the locals</c:v>
                </c:pt>
                <c:pt idx="6">
                  <c:v>Going to pubs</c:v>
                </c:pt>
                <c:pt idx="7">
                  <c:v>Dining in restaurants</c:v>
                </c:pt>
              </c:strCache>
            </c:strRef>
          </c:cat>
          <c:val>
            <c:numRef>
              <c:f>'activ data HOL'!$C$26:$C$33</c:f>
              <c:numCache>
                <c:formatCode>0%</c:formatCode>
                <c:ptCount val="8"/>
                <c:pt idx="0">
                  <c:v>0.57957808414180112</c:v>
                </c:pt>
                <c:pt idx="1">
                  <c:v>0.66171679548989559</c:v>
                </c:pt>
                <c:pt idx="2">
                  <c:v>0.69493718727252474</c:v>
                </c:pt>
                <c:pt idx="4">
                  <c:v>0.14730067692726428</c:v>
                </c:pt>
                <c:pt idx="5">
                  <c:v>0.38265030875223965</c:v>
                </c:pt>
                <c:pt idx="6">
                  <c:v>0.48436226041394242</c:v>
                </c:pt>
                <c:pt idx="7">
                  <c:v>0.78684278716061684</c:v>
                </c:pt>
              </c:numCache>
            </c:numRef>
          </c:val>
        </c:ser>
        <c:ser>
          <c:idx val="1"/>
          <c:order val="1"/>
          <c:tx>
            <c:strRef>
              <c:f>'activ data HOL'!$D$1</c:f>
              <c:strCache>
                <c:ptCount val="1"/>
                <c:pt idx="0">
                  <c:v>LONDON ONLY</c:v>
                </c:pt>
              </c:strCache>
            </c:strRef>
          </c:tx>
          <c:spPr>
            <a:solidFill>
              <a:schemeClr val="accent3"/>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HOL'!$B$26:$B$33</c:f>
              <c:strCache>
                <c:ptCount val="8"/>
                <c:pt idx="0">
                  <c:v>Shopping for 
souvenirs</c:v>
                </c:pt>
                <c:pt idx="1">
                  <c:v>Shopping for clothes
/ accessories</c:v>
                </c:pt>
                <c:pt idx="2">
                  <c:v>Shopping</c:v>
                </c:pt>
                <c:pt idx="4">
                  <c:v>Going to bars 
/ nightclubs</c:v>
                </c:pt>
                <c:pt idx="5">
                  <c:v>Socialising with 
the locals</c:v>
                </c:pt>
                <c:pt idx="6">
                  <c:v>Going to pubs</c:v>
                </c:pt>
                <c:pt idx="7">
                  <c:v>Dining in restaurants</c:v>
                </c:pt>
              </c:strCache>
            </c:strRef>
          </c:cat>
          <c:val>
            <c:numRef>
              <c:f>'activ data HOL'!$D$26:$D$33</c:f>
              <c:numCache>
                <c:formatCode>###0%</c:formatCode>
                <c:ptCount val="8"/>
                <c:pt idx="0" formatCode="0%">
                  <c:v>0.59893605960213814</c:v>
                </c:pt>
                <c:pt idx="1">
                  <c:v>0.69519132856494381</c:v>
                </c:pt>
                <c:pt idx="2" formatCode="0%">
                  <c:v>0.81279835340333539</c:v>
                </c:pt>
                <c:pt idx="4" formatCode="0%">
                  <c:v>0.17071892192043808</c:v>
                </c:pt>
                <c:pt idx="5">
                  <c:v>0.30350329411476035</c:v>
                </c:pt>
                <c:pt idx="6" formatCode="0%">
                  <c:v>0.53218768064082189</c:v>
                </c:pt>
                <c:pt idx="7" formatCode="0%">
                  <c:v>0.83317002672271778</c:v>
                </c:pt>
              </c:numCache>
            </c:numRef>
          </c:val>
        </c:ser>
        <c:dLbls>
          <c:dLblPos val="outEnd"/>
          <c:showLegendKey val="0"/>
          <c:showVal val="1"/>
          <c:showCatName val="0"/>
          <c:showSerName val="0"/>
          <c:showPercent val="0"/>
          <c:showBubbleSize val="0"/>
        </c:dLbls>
        <c:gapWidth val="100"/>
        <c:overlap val="15"/>
        <c:axId val="419070424"/>
        <c:axId val="419070816"/>
      </c:barChart>
      <c:catAx>
        <c:axId val="419070424"/>
        <c:scaling>
          <c:orientation val="minMax"/>
        </c:scaling>
        <c:delete val="0"/>
        <c:axPos val="l"/>
        <c:numFmt formatCode="General" sourceLinked="1"/>
        <c:majorTickMark val="none"/>
        <c:minorTickMark val="none"/>
        <c:tickLblPos val="nextTo"/>
        <c:crossAx val="419070816"/>
        <c:crosses val="autoZero"/>
        <c:auto val="1"/>
        <c:lblAlgn val="ctr"/>
        <c:lblOffset val="100"/>
        <c:noMultiLvlLbl val="0"/>
      </c:catAx>
      <c:valAx>
        <c:axId val="419070816"/>
        <c:scaling>
          <c:orientation val="minMax"/>
          <c:max val="0.9"/>
        </c:scaling>
        <c:delete val="1"/>
        <c:axPos val="b"/>
        <c:numFmt formatCode="0%" sourceLinked="1"/>
        <c:majorTickMark val="out"/>
        <c:minorTickMark val="none"/>
        <c:tickLblPos val="nextTo"/>
        <c:crossAx val="419070424"/>
        <c:crosses val="autoZero"/>
        <c:crossBetween val="between"/>
      </c:valAx>
    </c:plotArea>
    <c:legend>
      <c:legendPos val="r"/>
      <c:legendEntry>
        <c:idx val="0"/>
        <c:txPr>
          <a:bodyPr/>
          <a:lstStyle/>
          <a:p>
            <a:pPr>
              <a:defRPr sz="900" b="1"/>
            </a:pPr>
            <a:endParaRPr lang="en-US"/>
          </a:p>
        </c:txPr>
      </c:legendEntry>
      <c:layout>
        <c:manualLayout>
          <c:xMode val="edge"/>
          <c:yMode val="edge"/>
          <c:x val="0.44196051629693023"/>
          <c:y val="0.54358533409986975"/>
          <c:w val="0.54203050248440698"/>
          <c:h val="0.10382011603553845"/>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002698412698413"/>
          <c:y val="6.5537861479993964E-2"/>
          <c:w val="0.8306743759825127"/>
          <c:h val="0.92276389658921065"/>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HOL'!$B$16:$B$24</c:f>
              <c:strCache>
                <c:ptCount val="9"/>
                <c:pt idx="0">
                  <c:v>Going cycling</c:v>
                </c:pt>
                <c:pt idx="1">
                  <c:v>Playing golf</c:v>
                </c:pt>
                <c:pt idx="2">
                  <c:v>Walking by coast</c:v>
                </c:pt>
                <c:pt idx="3">
                  <c:v>Walk in countryside</c:v>
                </c:pt>
                <c:pt idx="5">
                  <c:v>National parks</c:v>
                </c:pt>
                <c:pt idx="6">
                  <c:v>Coast / beaches</c:v>
                </c:pt>
                <c:pt idx="7">
                  <c:v>Villages</c:v>
                </c:pt>
                <c:pt idx="8">
                  <c:v>Countryside</c:v>
                </c:pt>
              </c:strCache>
            </c:strRef>
          </c:cat>
          <c:val>
            <c:numRef>
              <c:f>'activ data HOL'!$C$16:$C$24</c:f>
              <c:numCache>
                <c:formatCode>0%</c:formatCode>
                <c:ptCount val="9"/>
                <c:pt idx="0">
                  <c:v>1.3441045006771788E-2</c:v>
                </c:pt>
                <c:pt idx="1">
                  <c:v>1.8425729022266534E-2</c:v>
                </c:pt>
                <c:pt idx="2">
                  <c:v>8.401582425323674E-2</c:v>
                </c:pt>
                <c:pt idx="3">
                  <c:v>0.23565685716269077</c:v>
                </c:pt>
                <c:pt idx="5">
                  <c:v>7.3538970245028118E-2</c:v>
                </c:pt>
                <c:pt idx="6">
                  <c:v>0.11379831800158585</c:v>
                </c:pt>
                <c:pt idx="7">
                  <c:v>0.18938335239938797</c:v>
                </c:pt>
                <c:pt idx="8">
                  <c:v>0.20058397002840425</c:v>
                </c:pt>
              </c:numCache>
            </c:numRef>
          </c:val>
        </c:ser>
        <c:ser>
          <c:idx val="1"/>
          <c:order val="1"/>
          <c:tx>
            <c:strRef>
              <c:f>'activ data HOL'!$D$1</c:f>
              <c:strCache>
                <c:ptCount val="1"/>
                <c:pt idx="0">
                  <c:v>LONDON ONLY</c:v>
                </c:pt>
              </c:strCache>
            </c:strRef>
          </c:tx>
          <c:spPr>
            <a:solidFill>
              <a:schemeClr val="accent5"/>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HOL'!$B$16:$B$24</c:f>
              <c:strCache>
                <c:ptCount val="9"/>
                <c:pt idx="0">
                  <c:v>Going cycling</c:v>
                </c:pt>
                <c:pt idx="1">
                  <c:v>Playing golf</c:v>
                </c:pt>
                <c:pt idx="2">
                  <c:v>Walking by coast</c:v>
                </c:pt>
                <c:pt idx="3">
                  <c:v>Walk in countryside</c:v>
                </c:pt>
                <c:pt idx="5">
                  <c:v>National parks</c:v>
                </c:pt>
                <c:pt idx="6">
                  <c:v>Coast / beaches</c:v>
                </c:pt>
                <c:pt idx="7">
                  <c:v>Villages</c:v>
                </c:pt>
                <c:pt idx="8">
                  <c:v>Countryside</c:v>
                </c:pt>
              </c:strCache>
            </c:strRef>
          </c:cat>
          <c:val>
            <c:numRef>
              <c:f>'activ data HOL'!$D$16:$D$24</c:f>
              <c:numCache>
                <c:formatCode>###0%</c:formatCode>
                <c:ptCount val="9"/>
                <c:pt idx="0">
                  <c:v>5.5572583892047932E-3</c:v>
                </c:pt>
                <c:pt idx="1">
                  <c:v>4.090959280570244E-3</c:v>
                </c:pt>
                <c:pt idx="2" formatCode="0%">
                  <c:v>1.5622564753264456E-2</c:v>
                </c:pt>
                <c:pt idx="3">
                  <c:v>0.12286534352743388</c:v>
                </c:pt>
                <c:pt idx="5" formatCode="0%">
                  <c:v>3.555902589803283E-2</c:v>
                </c:pt>
                <c:pt idx="6" formatCode="0%">
                  <c:v>2.639254856506161E-2</c:v>
                </c:pt>
                <c:pt idx="7" formatCode="0%">
                  <c:v>8.5285229151434494E-2</c:v>
                </c:pt>
                <c:pt idx="8" formatCode="0%">
                  <c:v>8.5051755979507357E-2</c:v>
                </c:pt>
              </c:numCache>
            </c:numRef>
          </c:val>
        </c:ser>
        <c:dLbls>
          <c:dLblPos val="outEnd"/>
          <c:showLegendKey val="0"/>
          <c:showVal val="1"/>
          <c:showCatName val="0"/>
          <c:showSerName val="0"/>
          <c:showPercent val="0"/>
          <c:showBubbleSize val="0"/>
        </c:dLbls>
        <c:gapWidth val="100"/>
        <c:overlap val="15"/>
        <c:axId val="420651944"/>
        <c:axId val="420646848"/>
      </c:barChart>
      <c:catAx>
        <c:axId val="420651944"/>
        <c:scaling>
          <c:orientation val="minMax"/>
        </c:scaling>
        <c:delete val="0"/>
        <c:axPos val="l"/>
        <c:numFmt formatCode="General" sourceLinked="1"/>
        <c:majorTickMark val="none"/>
        <c:minorTickMark val="none"/>
        <c:tickLblPos val="nextTo"/>
        <c:crossAx val="420646848"/>
        <c:crosses val="autoZero"/>
        <c:auto val="1"/>
        <c:lblAlgn val="ctr"/>
        <c:lblOffset val="100"/>
        <c:noMultiLvlLbl val="0"/>
      </c:catAx>
      <c:valAx>
        <c:axId val="420646848"/>
        <c:scaling>
          <c:orientation val="minMax"/>
          <c:max val="0.9"/>
        </c:scaling>
        <c:delete val="1"/>
        <c:axPos val="b"/>
        <c:numFmt formatCode="0%" sourceLinked="1"/>
        <c:majorTickMark val="out"/>
        <c:minorTickMark val="none"/>
        <c:tickLblPos val="nextTo"/>
        <c:crossAx val="420651944"/>
        <c:crosses val="autoZero"/>
        <c:crossBetween val="between"/>
      </c:valAx>
    </c:plotArea>
    <c:legend>
      <c:legendPos val="r"/>
      <c:legendEntry>
        <c:idx val="0"/>
        <c:txPr>
          <a:bodyPr/>
          <a:lstStyle/>
          <a:p>
            <a:pPr>
              <a:defRPr sz="900" b="1"/>
            </a:pPr>
            <a:endParaRPr lang="en-US"/>
          </a:p>
        </c:txPr>
      </c:legendEntry>
      <c:layout>
        <c:manualLayout>
          <c:xMode val="edge"/>
          <c:yMode val="edge"/>
          <c:x val="0.55300666666666665"/>
          <c:y val="0.90543476717269977"/>
          <c:w val="0.44034444444444443"/>
          <c:h val="8.8167485066367027E-2"/>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797997173430243"/>
          <c:y val="9.916375036453777E-2"/>
          <c:w val="0.8306743759825127"/>
          <c:h val="0.88653944298629339"/>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HOL'!$B$35:$B$40</c:f>
              <c:strCache>
                <c:ptCount val="6"/>
                <c:pt idx="0">
                  <c:v>Going to watch live 
football (at a stadium)</c:v>
                </c:pt>
                <c:pt idx="1">
                  <c:v>Researching ancestry</c:v>
                </c:pt>
                <c:pt idx="2">
                  <c:v>Visiting a spa
/ beauty centre</c:v>
                </c:pt>
                <c:pt idx="3">
                  <c:v>Zoos, aquarium, 
other wildlife</c:v>
                </c:pt>
                <c:pt idx="4">
                  <c:v>Learning activities</c:v>
                </c:pt>
                <c:pt idx="5">
                  <c:v>Going on a tour</c:v>
                </c:pt>
              </c:strCache>
            </c:strRef>
          </c:cat>
          <c:val>
            <c:numRef>
              <c:f>'activ data HOL'!$C$35:$C$40</c:f>
              <c:numCache>
                <c:formatCode>0%</c:formatCode>
                <c:ptCount val="6"/>
                <c:pt idx="0">
                  <c:v>1.8637026392073607E-2</c:v>
                </c:pt>
                <c:pt idx="1">
                  <c:v>2.0776518494876717E-2</c:v>
                </c:pt>
                <c:pt idx="2">
                  <c:v>2.6589001815212163E-2</c:v>
                </c:pt>
                <c:pt idx="3">
                  <c:v>7.3786589357523621E-2</c:v>
                </c:pt>
                <c:pt idx="4">
                  <c:v>8.8113914991004821E-2</c:v>
                </c:pt>
                <c:pt idx="5">
                  <c:v>0.24787883182248494</c:v>
                </c:pt>
              </c:numCache>
            </c:numRef>
          </c:val>
        </c:ser>
        <c:ser>
          <c:idx val="1"/>
          <c:order val="1"/>
          <c:tx>
            <c:strRef>
              <c:f>'activ data HOL'!$D$1</c:f>
              <c:strCache>
                <c:ptCount val="1"/>
                <c:pt idx="0">
                  <c:v>LONDON ONLY</c:v>
                </c:pt>
              </c:strCache>
            </c:strRef>
          </c:tx>
          <c:spPr>
            <a:solidFill>
              <a:schemeClr val="accent4"/>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HOL'!$B$35:$B$40</c:f>
              <c:strCache>
                <c:ptCount val="6"/>
                <c:pt idx="0">
                  <c:v>Going to watch live 
football (at a stadium)</c:v>
                </c:pt>
                <c:pt idx="1">
                  <c:v>Researching ancestry</c:v>
                </c:pt>
                <c:pt idx="2">
                  <c:v>Visiting a spa
/ beauty centre</c:v>
                </c:pt>
                <c:pt idx="3">
                  <c:v>Zoos, aquarium, 
other wildlife</c:v>
                </c:pt>
                <c:pt idx="4">
                  <c:v>Learning activities</c:v>
                </c:pt>
                <c:pt idx="5">
                  <c:v>Going on a tour</c:v>
                </c:pt>
              </c:strCache>
            </c:strRef>
          </c:cat>
          <c:val>
            <c:numRef>
              <c:f>'activ data HOL'!$D$35:$D$40</c:f>
              <c:numCache>
                <c:formatCode>###0%</c:formatCode>
                <c:ptCount val="6"/>
                <c:pt idx="0" formatCode="0%">
                  <c:v>2.0319696289024032E-2</c:v>
                </c:pt>
                <c:pt idx="1">
                  <c:v>1.6739047888566928E-2</c:v>
                </c:pt>
                <c:pt idx="2">
                  <c:v>2.3194166697338127E-2</c:v>
                </c:pt>
                <c:pt idx="3" formatCode="0%">
                  <c:v>7.6764554353426065E-2</c:v>
                </c:pt>
                <c:pt idx="4">
                  <c:v>7.8299124432066811E-2</c:v>
                </c:pt>
                <c:pt idx="5" formatCode="0%">
                  <c:v>0.25714771097955319</c:v>
                </c:pt>
              </c:numCache>
            </c:numRef>
          </c:val>
        </c:ser>
        <c:dLbls>
          <c:dLblPos val="outEnd"/>
          <c:showLegendKey val="0"/>
          <c:showVal val="1"/>
          <c:showCatName val="0"/>
          <c:showSerName val="0"/>
          <c:showPercent val="0"/>
          <c:showBubbleSize val="0"/>
        </c:dLbls>
        <c:gapWidth val="100"/>
        <c:overlap val="15"/>
        <c:axId val="420649200"/>
        <c:axId val="420653120"/>
      </c:barChart>
      <c:catAx>
        <c:axId val="420649200"/>
        <c:scaling>
          <c:orientation val="minMax"/>
        </c:scaling>
        <c:delete val="0"/>
        <c:axPos val="l"/>
        <c:numFmt formatCode="General" sourceLinked="1"/>
        <c:majorTickMark val="none"/>
        <c:minorTickMark val="none"/>
        <c:tickLblPos val="nextTo"/>
        <c:crossAx val="420653120"/>
        <c:crosses val="autoZero"/>
        <c:auto val="1"/>
        <c:lblAlgn val="ctr"/>
        <c:lblOffset val="100"/>
        <c:noMultiLvlLbl val="0"/>
      </c:catAx>
      <c:valAx>
        <c:axId val="420653120"/>
        <c:scaling>
          <c:orientation val="minMax"/>
          <c:max val="0.9"/>
        </c:scaling>
        <c:delete val="1"/>
        <c:axPos val="b"/>
        <c:numFmt formatCode="0%" sourceLinked="1"/>
        <c:majorTickMark val="out"/>
        <c:minorTickMark val="none"/>
        <c:tickLblPos val="nextTo"/>
        <c:crossAx val="420649200"/>
        <c:crosses val="autoZero"/>
        <c:crossBetween val="between"/>
      </c:valAx>
    </c:plotArea>
    <c:legend>
      <c:legendPos val="r"/>
      <c:legendEntry>
        <c:idx val="0"/>
        <c:txPr>
          <a:bodyPr/>
          <a:lstStyle/>
          <a:p>
            <a:pPr>
              <a:defRPr sz="900" b="1"/>
            </a:pPr>
            <a:endParaRPr lang="en-US"/>
          </a:p>
        </c:txPr>
      </c:legendEntry>
      <c:layout>
        <c:manualLayout>
          <c:xMode val="edge"/>
          <c:yMode val="edge"/>
          <c:x val="0.4807184126984127"/>
          <c:y val="0.82295811894502735"/>
          <c:w val="0.50996825396825396"/>
          <c:h val="0.16528593090816279"/>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757619047619046"/>
          <c:y val="7.3072976975484857E-2"/>
          <c:w val="0.74242380952380949"/>
          <c:h val="0.89933699857250993"/>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7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HOL'!$B$2:$B$13</c:f>
              <c:strCache>
                <c:ptCount val="12"/>
                <c:pt idx="0">
                  <c:v>Locations 
(e.g. literary, film)</c:v>
                </c:pt>
                <c:pt idx="1">
                  <c:v>Festivals</c:v>
                </c:pt>
                <c:pt idx="2">
                  <c:v>Live music</c:v>
                </c:pt>
                <c:pt idx="3">
                  <c:v>Theatres</c:v>
                </c:pt>
                <c:pt idx="4">
                  <c:v>Art galleries</c:v>
                </c:pt>
                <c:pt idx="5">
                  <c:v>Museums</c:v>
                </c:pt>
                <c:pt idx="7">
                  <c:v>Historic houses</c:v>
                </c:pt>
                <c:pt idx="8">
                  <c:v>Religious buildings</c:v>
                </c:pt>
                <c:pt idx="9">
                  <c:v>Castles</c:v>
                </c:pt>
                <c:pt idx="10">
                  <c:v>Parks / gardens</c:v>
                </c:pt>
                <c:pt idx="11">
                  <c:v>Famous monuments
/ buildings</c:v>
                </c:pt>
              </c:strCache>
            </c:strRef>
          </c:cat>
          <c:val>
            <c:numRef>
              <c:f>'activ data HOL'!$C$2:$C$13</c:f>
              <c:numCache>
                <c:formatCode>0%</c:formatCode>
                <c:ptCount val="12"/>
                <c:pt idx="0">
                  <c:v>2.889740952024689E-2</c:v>
                </c:pt>
                <c:pt idx="1">
                  <c:v>3.8218273392396605E-2</c:v>
                </c:pt>
                <c:pt idx="2">
                  <c:v>0.10516548417499928</c:v>
                </c:pt>
                <c:pt idx="3">
                  <c:v>0.17807989528558935</c:v>
                </c:pt>
                <c:pt idx="4">
                  <c:v>0.25894506128135891</c:v>
                </c:pt>
                <c:pt idx="5">
                  <c:v>0.47962994321654712</c:v>
                </c:pt>
                <c:pt idx="7">
                  <c:v>0.29326626081949331</c:v>
                </c:pt>
                <c:pt idx="8">
                  <c:v>0.33290418656285004</c:v>
                </c:pt>
                <c:pt idx="9">
                  <c:v>0.33723276628209042</c:v>
                </c:pt>
                <c:pt idx="10">
                  <c:v>0.52162447569895531</c:v>
                </c:pt>
                <c:pt idx="11">
                  <c:v>0.64070824740795274</c:v>
                </c:pt>
              </c:numCache>
            </c:numRef>
          </c:val>
        </c:ser>
        <c:ser>
          <c:idx val="1"/>
          <c:order val="1"/>
          <c:tx>
            <c:strRef>
              <c:f>'activ data HOL'!$M$1</c:f>
              <c:strCache>
                <c:ptCount val="1"/>
                <c:pt idx="0">
                  <c:v>SOUTH WEST ONLY</c:v>
                </c:pt>
              </c:strCache>
            </c:strRef>
          </c:tx>
          <c:spPr>
            <a:solidFill>
              <a:schemeClr val="accent2"/>
            </a:solidFill>
            <a:ln w="28575">
              <a:noFill/>
            </a:ln>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HOL'!$B$2:$B$13</c:f>
              <c:strCache>
                <c:ptCount val="12"/>
                <c:pt idx="0">
                  <c:v>Locations 
(e.g. literary, film)</c:v>
                </c:pt>
                <c:pt idx="1">
                  <c:v>Festivals</c:v>
                </c:pt>
                <c:pt idx="2">
                  <c:v>Live music</c:v>
                </c:pt>
                <c:pt idx="3">
                  <c:v>Theatres</c:v>
                </c:pt>
                <c:pt idx="4">
                  <c:v>Art galleries</c:v>
                </c:pt>
                <c:pt idx="5">
                  <c:v>Museums</c:v>
                </c:pt>
                <c:pt idx="7">
                  <c:v>Historic houses</c:v>
                </c:pt>
                <c:pt idx="8">
                  <c:v>Religious buildings</c:v>
                </c:pt>
                <c:pt idx="9">
                  <c:v>Castles</c:v>
                </c:pt>
                <c:pt idx="10">
                  <c:v>Parks / gardens</c:v>
                </c:pt>
                <c:pt idx="11">
                  <c:v>Famous monuments
/ buildings</c:v>
                </c:pt>
              </c:strCache>
            </c:strRef>
          </c:cat>
          <c:val>
            <c:numRef>
              <c:f>'activ data HOL'!$M$2:$M$13</c:f>
              <c:numCache>
                <c:formatCode>0%</c:formatCode>
                <c:ptCount val="12"/>
                <c:pt idx="0">
                  <c:v>3.5714285714285719E-2</c:v>
                </c:pt>
                <c:pt idx="1">
                  <c:v>5.2617617979695677E-2</c:v>
                </c:pt>
                <c:pt idx="2">
                  <c:v>8.0260453947216509E-2</c:v>
                </c:pt>
                <c:pt idx="3">
                  <c:v>7.0386640190260683E-2</c:v>
                </c:pt>
                <c:pt idx="4">
                  <c:v>0.10903334179962595</c:v>
                </c:pt>
                <c:pt idx="5">
                  <c:v>0.31598224387540697</c:v>
                </c:pt>
                <c:pt idx="7">
                  <c:v>0.35568242166755176</c:v>
                </c:pt>
                <c:pt idx="8">
                  <c:v>0.38008043491657761</c:v>
                </c:pt>
                <c:pt idx="9">
                  <c:v>0.38128044979103648</c:v>
                </c:pt>
                <c:pt idx="10">
                  <c:v>0.58998178018326985</c:v>
                </c:pt>
                <c:pt idx="11">
                  <c:v>0.54783860399960294</c:v>
                </c:pt>
              </c:numCache>
            </c:numRef>
          </c:val>
        </c:ser>
        <c:dLbls>
          <c:dLblPos val="outEnd"/>
          <c:showLegendKey val="0"/>
          <c:showVal val="1"/>
          <c:showCatName val="0"/>
          <c:showSerName val="0"/>
          <c:showPercent val="0"/>
          <c:showBubbleSize val="0"/>
        </c:dLbls>
        <c:gapWidth val="100"/>
        <c:overlap val="15"/>
        <c:axId val="420649592"/>
        <c:axId val="420648024"/>
      </c:barChart>
      <c:catAx>
        <c:axId val="420649592"/>
        <c:scaling>
          <c:orientation val="minMax"/>
        </c:scaling>
        <c:delete val="0"/>
        <c:axPos val="l"/>
        <c:numFmt formatCode="General" sourceLinked="1"/>
        <c:majorTickMark val="none"/>
        <c:minorTickMark val="none"/>
        <c:tickLblPos val="nextTo"/>
        <c:txPr>
          <a:bodyPr/>
          <a:lstStyle/>
          <a:p>
            <a:pPr>
              <a:defRPr sz="700"/>
            </a:pPr>
            <a:endParaRPr lang="en-US"/>
          </a:p>
        </c:txPr>
        <c:crossAx val="420648024"/>
        <c:crosses val="autoZero"/>
        <c:auto val="1"/>
        <c:lblAlgn val="ctr"/>
        <c:lblOffset val="100"/>
        <c:noMultiLvlLbl val="0"/>
      </c:catAx>
      <c:valAx>
        <c:axId val="420648024"/>
        <c:scaling>
          <c:orientation val="minMax"/>
          <c:max val="0.9"/>
        </c:scaling>
        <c:delete val="1"/>
        <c:axPos val="b"/>
        <c:numFmt formatCode="0%" sourceLinked="1"/>
        <c:majorTickMark val="out"/>
        <c:minorTickMark val="none"/>
        <c:tickLblPos val="nextTo"/>
        <c:crossAx val="420649592"/>
        <c:crosses val="autoZero"/>
        <c:crossBetween val="between"/>
      </c:valAx>
    </c:plotArea>
    <c:legend>
      <c:legendPos val="r"/>
      <c:legendEntry>
        <c:idx val="0"/>
        <c:txPr>
          <a:bodyPr/>
          <a:lstStyle/>
          <a:p>
            <a:pPr>
              <a:defRPr sz="900" b="1"/>
            </a:pPr>
            <a:endParaRPr lang="en-US"/>
          </a:p>
        </c:txPr>
      </c:legendEntry>
      <c:layout>
        <c:manualLayout>
          <c:xMode val="edge"/>
          <c:yMode val="edge"/>
          <c:x val="0.54406171350883303"/>
          <c:y val="0.88215688907205136"/>
          <c:w val="0.45041790123456787"/>
          <c:h val="8.5301231250738921E-2"/>
        </c:manualLayout>
      </c:layout>
      <c:overlay val="0"/>
      <c:txPr>
        <a:bodyPr/>
        <a:lstStyle/>
        <a:p>
          <a:pPr>
            <a:defRPr sz="700"/>
          </a:pPr>
          <a:endParaRPr lang="en-US"/>
        </a:p>
      </c:txPr>
    </c:legend>
    <c:plotVisOnly val="1"/>
    <c:dispBlanksAs val="gap"/>
    <c:showDLblsOverMax val="0"/>
  </c:chart>
  <c:spPr>
    <a:ln>
      <a:solidFill>
        <a:srgbClr val="C00000"/>
      </a:solidFill>
    </a:ln>
  </c:spPr>
  <c:txPr>
    <a:bodyPr/>
    <a:lstStyle/>
    <a:p>
      <a:pPr>
        <a:defRPr sz="1000" b="0">
          <a:latin typeface="+mn-lt"/>
          <a:cs typeface="Arial" pitchFamily="34" charset="0"/>
        </a:defRPr>
      </a:pPr>
      <a:endParaRPr lang="en-US"/>
    </a:p>
  </c:txPr>
  <c:externalData r:id="rId2">
    <c:autoUpdate val="0"/>
  </c:externalData>
  <c:userShapes r:id="rId3"/>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002698412698413"/>
          <c:y val="6.5537861479993964E-2"/>
          <c:w val="0.8306743759825127"/>
          <c:h val="0.92276389658921065"/>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7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HOL'!$B$16:$B$24</c:f>
              <c:strCache>
                <c:ptCount val="9"/>
                <c:pt idx="0">
                  <c:v>Going cycling</c:v>
                </c:pt>
                <c:pt idx="1">
                  <c:v>Playing golf</c:v>
                </c:pt>
                <c:pt idx="2">
                  <c:v>Walking by coast</c:v>
                </c:pt>
                <c:pt idx="3">
                  <c:v>Walk in countryside</c:v>
                </c:pt>
                <c:pt idx="5">
                  <c:v>National parks</c:v>
                </c:pt>
                <c:pt idx="6">
                  <c:v>Coast / beaches</c:v>
                </c:pt>
                <c:pt idx="7">
                  <c:v>Villages</c:v>
                </c:pt>
                <c:pt idx="8">
                  <c:v>Countryside</c:v>
                </c:pt>
              </c:strCache>
            </c:strRef>
          </c:cat>
          <c:val>
            <c:numRef>
              <c:f>'activ data HOL'!$C$16:$C$24</c:f>
              <c:numCache>
                <c:formatCode>0%</c:formatCode>
                <c:ptCount val="9"/>
                <c:pt idx="0">
                  <c:v>1.3441045006771788E-2</c:v>
                </c:pt>
                <c:pt idx="1">
                  <c:v>1.8425729022266534E-2</c:v>
                </c:pt>
                <c:pt idx="2">
                  <c:v>8.401582425323674E-2</c:v>
                </c:pt>
                <c:pt idx="3">
                  <c:v>0.23565685716269077</c:v>
                </c:pt>
                <c:pt idx="5">
                  <c:v>7.3538970245028118E-2</c:v>
                </c:pt>
                <c:pt idx="6">
                  <c:v>0.11379831800158585</c:v>
                </c:pt>
                <c:pt idx="7">
                  <c:v>0.18938335239938797</c:v>
                </c:pt>
                <c:pt idx="8">
                  <c:v>0.20058397002840425</c:v>
                </c:pt>
              </c:numCache>
            </c:numRef>
          </c:val>
        </c:ser>
        <c:ser>
          <c:idx val="1"/>
          <c:order val="1"/>
          <c:tx>
            <c:strRef>
              <c:f>'activ data HOL'!$M$1</c:f>
              <c:strCache>
                <c:ptCount val="1"/>
                <c:pt idx="0">
                  <c:v>SOUTH WEST ONLY</c:v>
                </c:pt>
              </c:strCache>
            </c:strRef>
          </c:tx>
          <c:spPr>
            <a:solidFill>
              <a:schemeClr val="accent5"/>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HOL'!$B$16:$B$24</c:f>
              <c:strCache>
                <c:ptCount val="9"/>
                <c:pt idx="0">
                  <c:v>Going cycling</c:v>
                </c:pt>
                <c:pt idx="1">
                  <c:v>Playing golf</c:v>
                </c:pt>
                <c:pt idx="2">
                  <c:v>Walking by coast</c:v>
                </c:pt>
                <c:pt idx="3">
                  <c:v>Walk in countryside</c:v>
                </c:pt>
                <c:pt idx="5">
                  <c:v>National parks</c:v>
                </c:pt>
                <c:pt idx="6">
                  <c:v>Coast / beaches</c:v>
                </c:pt>
                <c:pt idx="7">
                  <c:v>Villages</c:v>
                </c:pt>
                <c:pt idx="8">
                  <c:v>Countryside</c:v>
                </c:pt>
              </c:strCache>
            </c:strRef>
          </c:cat>
          <c:val>
            <c:numRef>
              <c:f>'activ data HOL'!$M$16:$M$24</c:f>
              <c:numCache>
                <c:formatCode>###0%</c:formatCode>
                <c:ptCount val="9"/>
                <c:pt idx="0">
                  <c:v>7.0247205275593319E-2</c:v>
                </c:pt>
                <c:pt idx="1">
                  <c:v>3.2360239287523324E-2</c:v>
                </c:pt>
                <c:pt idx="2" formatCode="0%">
                  <c:v>0.37293037253294409</c:v>
                </c:pt>
                <c:pt idx="3">
                  <c:v>0.57539103700545313</c:v>
                </c:pt>
                <c:pt idx="5" formatCode="0%">
                  <c:v>0.25966511111722107</c:v>
                </c:pt>
                <c:pt idx="6" formatCode="0%">
                  <c:v>0.48110765768179625</c:v>
                </c:pt>
                <c:pt idx="7" formatCode="0%">
                  <c:v>0.55040234131473831</c:v>
                </c:pt>
                <c:pt idx="8" formatCode="0%">
                  <c:v>0.50963425615922786</c:v>
                </c:pt>
              </c:numCache>
            </c:numRef>
          </c:val>
        </c:ser>
        <c:dLbls>
          <c:dLblPos val="outEnd"/>
          <c:showLegendKey val="0"/>
          <c:showVal val="1"/>
          <c:showCatName val="0"/>
          <c:showSerName val="0"/>
          <c:showPercent val="0"/>
          <c:showBubbleSize val="0"/>
        </c:dLbls>
        <c:gapWidth val="100"/>
        <c:overlap val="15"/>
        <c:axId val="420653512"/>
        <c:axId val="420650376"/>
      </c:barChart>
      <c:catAx>
        <c:axId val="420653512"/>
        <c:scaling>
          <c:orientation val="minMax"/>
        </c:scaling>
        <c:delete val="0"/>
        <c:axPos val="l"/>
        <c:numFmt formatCode="General" sourceLinked="1"/>
        <c:majorTickMark val="none"/>
        <c:minorTickMark val="none"/>
        <c:tickLblPos val="nextTo"/>
        <c:txPr>
          <a:bodyPr/>
          <a:lstStyle/>
          <a:p>
            <a:pPr>
              <a:defRPr sz="700"/>
            </a:pPr>
            <a:endParaRPr lang="en-US"/>
          </a:p>
        </c:txPr>
        <c:crossAx val="420650376"/>
        <c:crosses val="autoZero"/>
        <c:auto val="1"/>
        <c:lblAlgn val="ctr"/>
        <c:lblOffset val="100"/>
        <c:noMultiLvlLbl val="0"/>
      </c:catAx>
      <c:valAx>
        <c:axId val="420650376"/>
        <c:scaling>
          <c:orientation val="minMax"/>
          <c:max val="0.9"/>
        </c:scaling>
        <c:delete val="1"/>
        <c:axPos val="b"/>
        <c:numFmt formatCode="0%" sourceLinked="1"/>
        <c:majorTickMark val="out"/>
        <c:minorTickMark val="none"/>
        <c:tickLblPos val="nextTo"/>
        <c:crossAx val="420653512"/>
        <c:crosses val="autoZero"/>
        <c:crossBetween val="between"/>
      </c:valAx>
    </c:plotArea>
    <c:legend>
      <c:legendPos val="r"/>
      <c:legendEntry>
        <c:idx val="0"/>
        <c:txPr>
          <a:bodyPr/>
          <a:lstStyle/>
          <a:p>
            <a:pPr>
              <a:defRPr sz="900" b="1"/>
            </a:pPr>
            <a:endParaRPr lang="en-US"/>
          </a:p>
        </c:txPr>
      </c:legendEntry>
      <c:legendEntry>
        <c:idx val="1"/>
        <c:txPr>
          <a:bodyPr/>
          <a:lstStyle/>
          <a:p>
            <a:pPr>
              <a:defRPr sz="700"/>
            </a:pPr>
            <a:endParaRPr lang="en-US"/>
          </a:p>
        </c:txPr>
      </c:legendEntry>
      <c:layout>
        <c:manualLayout>
          <c:xMode val="edge"/>
          <c:yMode val="edge"/>
          <c:x val="0.46564808895290966"/>
          <c:y val="0.90070445715509961"/>
          <c:w val="0.52770310186046887"/>
          <c:h val="9.2898105074322071E-2"/>
        </c:manualLayout>
      </c:layout>
      <c:overlay val="0"/>
      <c:txPr>
        <a:bodyPr/>
        <a:lstStyle/>
        <a:p>
          <a:pPr>
            <a:defRPr sz="700"/>
          </a:pPr>
          <a:endParaRPr lang="en-US"/>
        </a:p>
      </c:txPr>
    </c:legend>
    <c:plotVisOnly val="1"/>
    <c:dispBlanksAs val="gap"/>
    <c:showDLblsOverMax val="0"/>
  </c:chart>
  <c:spPr>
    <a:ln>
      <a:solidFill>
        <a:srgbClr val="C00000"/>
      </a:solidFill>
    </a:ln>
  </c:spPr>
  <c:txPr>
    <a:bodyPr/>
    <a:lstStyle/>
    <a:p>
      <a:pPr>
        <a:defRPr sz="1000" b="0">
          <a:latin typeface="+mn-lt"/>
        </a:defRPr>
      </a:pPr>
      <a:endParaRPr lang="en-US"/>
    </a:p>
  </c:txPr>
  <c:externalData r:id="rId2">
    <c:autoUpdate val="0"/>
  </c:externalData>
  <c:userShapes r:id="rId3"/>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524494853989757"/>
          <c:y val="8.9855605691989582E-2"/>
          <c:w val="0.8306743759825127"/>
          <c:h val="0.88714892725715577"/>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HOL'!$B$26:$B$33</c:f>
              <c:strCache>
                <c:ptCount val="8"/>
                <c:pt idx="0">
                  <c:v>Shopping for 
souvenirs</c:v>
                </c:pt>
                <c:pt idx="1">
                  <c:v>Shopping for clothes
/ accessories</c:v>
                </c:pt>
                <c:pt idx="2">
                  <c:v>Shopping</c:v>
                </c:pt>
                <c:pt idx="4">
                  <c:v>Going to bars 
/ nightclubs</c:v>
                </c:pt>
                <c:pt idx="5">
                  <c:v>Socialising with 
the locals</c:v>
                </c:pt>
                <c:pt idx="6">
                  <c:v>Going to pubs</c:v>
                </c:pt>
                <c:pt idx="7">
                  <c:v>Dining in restaurants</c:v>
                </c:pt>
              </c:strCache>
            </c:strRef>
          </c:cat>
          <c:val>
            <c:numRef>
              <c:f>'activ data HOL'!$C$26:$C$33</c:f>
              <c:numCache>
                <c:formatCode>0%</c:formatCode>
                <c:ptCount val="8"/>
                <c:pt idx="0">
                  <c:v>0.57957808414180112</c:v>
                </c:pt>
                <c:pt idx="1">
                  <c:v>0.66171679548989559</c:v>
                </c:pt>
                <c:pt idx="2">
                  <c:v>0.69493718727252474</c:v>
                </c:pt>
                <c:pt idx="4">
                  <c:v>0.14730067692726428</c:v>
                </c:pt>
                <c:pt idx="5">
                  <c:v>0.38265030875223965</c:v>
                </c:pt>
                <c:pt idx="6">
                  <c:v>0.48436226041394242</c:v>
                </c:pt>
                <c:pt idx="7">
                  <c:v>0.78684278716061684</c:v>
                </c:pt>
              </c:numCache>
            </c:numRef>
          </c:val>
        </c:ser>
        <c:ser>
          <c:idx val="1"/>
          <c:order val="1"/>
          <c:tx>
            <c:strRef>
              <c:f>'activ data HOL'!$M$1</c:f>
              <c:strCache>
                <c:ptCount val="1"/>
                <c:pt idx="0">
                  <c:v>SOUTH WEST ONLY</c:v>
                </c:pt>
              </c:strCache>
            </c:strRef>
          </c:tx>
          <c:spPr>
            <a:solidFill>
              <a:schemeClr val="accent3"/>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HOL'!$B$26:$B$33</c:f>
              <c:strCache>
                <c:ptCount val="8"/>
                <c:pt idx="0">
                  <c:v>Shopping for 
souvenirs</c:v>
                </c:pt>
                <c:pt idx="1">
                  <c:v>Shopping for clothes
/ accessories</c:v>
                </c:pt>
                <c:pt idx="2">
                  <c:v>Shopping</c:v>
                </c:pt>
                <c:pt idx="4">
                  <c:v>Going to bars 
/ nightclubs</c:v>
                </c:pt>
                <c:pt idx="5">
                  <c:v>Socialising with 
the locals</c:v>
                </c:pt>
                <c:pt idx="6">
                  <c:v>Going to pubs</c:v>
                </c:pt>
                <c:pt idx="7">
                  <c:v>Dining in restaurants</c:v>
                </c:pt>
              </c:strCache>
            </c:strRef>
          </c:cat>
          <c:val>
            <c:numRef>
              <c:f>'activ data HOL'!$M$26:$M$33</c:f>
              <c:numCache>
                <c:formatCode>###0%</c:formatCode>
                <c:ptCount val="8"/>
                <c:pt idx="0" formatCode="0%">
                  <c:v>0.53664959725565786</c:v>
                </c:pt>
                <c:pt idx="1">
                  <c:v>0.63999794823131129</c:v>
                </c:pt>
                <c:pt idx="2" formatCode="0%">
                  <c:v>0.6854509404640694</c:v>
                </c:pt>
                <c:pt idx="4" formatCode="0%">
                  <c:v>6.8000107175392538E-2</c:v>
                </c:pt>
                <c:pt idx="5">
                  <c:v>0.5441194385847925</c:v>
                </c:pt>
                <c:pt idx="6" formatCode="0%">
                  <c:v>0.53429344622474684</c:v>
                </c:pt>
                <c:pt idx="7" formatCode="0%">
                  <c:v>0.70555403888737223</c:v>
                </c:pt>
              </c:numCache>
            </c:numRef>
          </c:val>
        </c:ser>
        <c:dLbls>
          <c:dLblPos val="outEnd"/>
          <c:showLegendKey val="0"/>
          <c:showVal val="1"/>
          <c:showCatName val="0"/>
          <c:showSerName val="0"/>
          <c:showPercent val="0"/>
          <c:showBubbleSize val="0"/>
        </c:dLbls>
        <c:gapWidth val="100"/>
        <c:overlap val="15"/>
        <c:axId val="420647632"/>
        <c:axId val="420647240"/>
      </c:barChart>
      <c:catAx>
        <c:axId val="420647632"/>
        <c:scaling>
          <c:orientation val="minMax"/>
        </c:scaling>
        <c:delete val="0"/>
        <c:axPos val="l"/>
        <c:numFmt formatCode="General" sourceLinked="1"/>
        <c:majorTickMark val="none"/>
        <c:minorTickMark val="none"/>
        <c:tickLblPos val="nextTo"/>
        <c:crossAx val="420647240"/>
        <c:crosses val="autoZero"/>
        <c:auto val="1"/>
        <c:lblAlgn val="ctr"/>
        <c:lblOffset val="100"/>
        <c:noMultiLvlLbl val="0"/>
      </c:catAx>
      <c:valAx>
        <c:axId val="420647240"/>
        <c:scaling>
          <c:orientation val="minMax"/>
          <c:max val="0.9"/>
        </c:scaling>
        <c:delete val="1"/>
        <c:axPos val="b"/>
        <c:numFmt formatCode="0%" sourceLinked="1"/>
        <c:majorTickMark val="out"/>
        <c:minorTickMark val="none"/>
        <c:tickLblPos val="nextTo"/>
        <c:crossAx val="420647632"/>
        <c:crosses val="autoZero"/>
        <c:crossBetween val="between"/>
      </c:valAx>
    </c:plotArea>
    <c:legend>
      <c:legendPos val="r"/>
      <c:legendEntry>
        <c:idx val="0"/>
        <c:txPr>
          <a:bodyPr/>
          <a:lstStyle/>
          <a:p>
            <a:pPr>
              <a:defRPr sz="900" b="1"/>
            </a:pPr>
            <a:endParaRPr lang="en-US"/>
          </a:p>
        </c:txPr>
      </c:legendEntry>
      <c:layout>
        <c:manualLayout>
          <c:xMode val="edge"/>
          <c:yMode val="edge"/>
          <c:x val="0.53579541432385425"/>
          <c:y val="0.51554229194509971"/>
          <c:w val="0.46420458567614581"/>
          <c:h val="0.11883745013656064"/>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9516269998624273"/>
          <c:y val="9.916375036453777E-2"/>
          <c:w val="0.70483730001375733"/>
          <c:h val="0.88653944298629339"/>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HOL'!$B$35:$B$40</c:f>
              <c:strCache>
                <c:ptCount val="6"/>
                <c:pt idx="0">
                  <c:v>Going to watch live 
football (at a stadium)</c:v>
                </c:pt>
                <c:pt idx="1">
                  <c:v>Researching ancestry</c:v>
                </c:pt>
                <c:pt idx="2">
                  <c:v>Visiting a spa
/ beauty centre</c:v>
                </c:pt>
                <c:pt idx="3">
                  <c:v>Zoos, aquarium, 
other wildlife</c:v>
                </c:pt>
                <c:pt idx="4">
                  <c:v>Learning activities</c:v>
                </c:pt>
                <c:pt idx="5">
                  <c:v>Going on a tour</c:v>
                </c:pt>
              </c:strCache>
            </c:strRef>
          </c:cat>
          <c:val>
            <c:numRef>
              <c:f>'activ data HOL'!$C$35:$C$40</c:f>
              <c:numCache>
                <c:formatCode>0%</c:formatCode>
                <c:ptCount val="6"/>
                <c:pt idx="0">
                  <c:v>1.8637026392073607E-2</c:v>
                </c:pt>
                <c:pt idx="1">
                  <c:v>2.0776518494876717E-2</c:v>
                </c:pt>
                <c:pt idx="2">
                  <c:v>2.6589001815212163E-2</c:v>
                </c:pt>
                <c:pt idx="3">
                  <c:v>7.3786589357523621E-2</c:v>
                </c:pt>
                <c:pt idx="4">
                  <c:v>8.8113914991004821E-2</c:v>
                </c:pt>
                <c:pt idx="5">
                  <c:v>0.24787883182248494</c:v>
                </c:pt>
              </c:numCache>
            </c:numRef>
          </c:val>
        </c:ser>
        <c:ser>
          <c:idx val="1"/>
          <c:order val="1"/>
          <c:tx>
            <c:strRef>
              <c:f>'activ data HOL'!$M$1</c:f>
              <c:strCache>
                <c:ptCount val="1"/>
                <c:pt idx="0">
                  <c:v>SOUTH WEST ONLY</c:v>
                </c:pt>
              </c:strCache>
            </c:strRef>
          </c:tx>
          <c:spPr>
            <a:solidFill>
              <a:schemeClr val="accent4"/>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HOL'!$B$35:$B$40</c:f>
              <c:strCache>
                <c:ptCount val="6"/>
                <c:pt idx="0">
                  <c:v>Going to watch live 
football (at a stadium)</c:v>
                </c:pt>
                <c:pt idx="1">
                  <c:v>Researching ancestry</c:v>
                </c:pt>
                <c:pt idx="2">
                  <c:v>Visiting a spa
/ beauty centre</c:v>
                </c:pt>
                <c:pt idx="3">
                  <c:v>Zoos, aquarium, 
other wildlife</c:v>
                </c:pt>
                <c:pt idx="4">
                  <c:v>Learning activities</c:v>
                </c:pt>
                <c:pt idx="5">
                  <c:v>Going on a tour</c:v>
                </c:pt>
              </c:strCache>
            </c:strRef>
          </c:cat>
          <c:val>
            <c:numRef>
              <c:f>'activ data HOL'!$M$35:$M$40</c:f>
              <c:numCache>
                <c:formatCode>###0%</c:formatCode>
                <c:ptCount val="6"/>
                <c:pt idx="0" formatCode="0%">
                  <c:v>1.0481753389421788E-2</c:v>
                </c:pt>
                <c:pt idx="1">
                  <c:v>6.7579914531284572E-3</c:v>
                </c:pt>
                <c:pt idx="2">
                  <c:v>5.7596994158871012E-2</c:v>
                </c:pt>
                <c:pt idx="3" formatCode="0%">
                  <c:v>9.4155844155844159E-2</c:v>
                </c:pt>
                <c:pt idx="4">
                  <c:v>0.19674217602892996</c:v>
                </c:pt>
                <c:pt idx="5" formatCode="0%">
                  <c:v>0.22533890733407602</c:v>
                </c:pt>
              </c:numCache>
            </c:numRef>
          </c:val>
        </c:ser>
        <c:dLbls>
          <c:dLblPos val="outEnd"/>
          <c:showLegendKey val="0"/>
          <c:showVal val="1"/>
          <c:showCatName val="0"/>
          <c:showSerName val="0"/>
          <c:showPercent val="0"/>
          <c:showBubbleSize val="0"/>
        </c:dLbls>
        <c:gapWidth val="100"/>
        <c:overlap val="15"/>
        <c:axId val="420650768"/>
        <c:axId val="420652336"/>
      </c:barChart>
      <c:catAx>
        <c:axId val="420650768"/>
        <c:scaling>
          <c:orientation val="minMax"/>
        </c:scaling>
        <c:delete val="0"/>
        <c:axPos val="l"/>
        <c:numFmt formatCode="General" sourceLinked="1"/>
        <c:majorTickMark val="none"/>
        <c:minorTickMark val="none"/>
        <c:tickLblPos val="nextTo"/>
        <c:crossAx val="420652336"/>
        <c:crosses val="autoZero"/>
        <c:auto val="1"/>
        <c:lblAlgn val="ctr"/>
        <c:lblOffset val="100"/>
        <c:noMultiLvlLbl val="0"/>
      </c:catAx>
      <c:valAx>
        <c:axId val="420652336"/>
        <c:scaling>
          <c:orientation val="minMax"/>
          <c:max val="0.9"/>
        </c:scaling>
        <c:delete val="1"/>
        <c:axPos val="b"/>
        <c:numFmt formatCode="0%" sourceLinked="1"/>
        <c:majorTickMark val="out"/>
        <c:minorTickMark val="none"/>
        <c:tickLblPos val="nextTo"/>
        <c:crossAx val="420650768"/>
        <c:crosses val="autoZero"/>
        <c:crossBetween val="between"/>
      </c:valAx>
    </c:plotArea>
    <c:legend>
      <c:legendPos val="r"/>
      <c:legendEntry>
        <c:idx val="0"/>
        <c:txPr>
          <a:bodyPr/>
          <a:lstStyle/>
          <a:p>
            <a:pPr>
              <a:defRPr sz="900" b="1"/>
            </a:pPr>
            <a:endParaRPr lang="en-US"/>
          </a:p>
        </c:txPr>
      </c:legendEntry>
      <c:layout>
        <c:manualLayout>
          <c:xMode val="edge"/>
          <c:yMode val="edge"/>
          <c:x val="0.4807184126984127"/>
          <c:y val="0.86451663336781381"/>
          <c:w val="0.50996825396825396"/>
          <c:h val="0.12372738692782179"/>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757619047619046"/>
          <c:y val="7.3072976975484857E-2"/>
          <c:w val="0.74242380952380949"/>
          <c:h val="0.89933699857250993"/>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HOL'!$B$2:$B$13</c:f>
              <c:strCache>
                <c:ptCount val="12"/>
                <c:pt idx="0">
                  <c:v>Locations 
(e.g. literary, film)</c:v>
                </c:pt>
                <c:pt idx="1">
                  <c:v>Festivals</c:v>
                </c:pt>
                <c:pt idx="2">
                  <c:v>Live music</c:v>
                </c:pt>
                <c:pt idx="3">
                  <c:v>Theatres</c:v>
                </c:pt>
                <c:pt idx="4">
                  <c:v>Art galleries</c:v>
                </c:pt>
                <c:pt idx="5">
                  <c:v>Museums</c:v>
                </c:pt>
                <c:pt idx="7">
                  <c:v>Historic houses</c:v>
                </c:pt>
                <c:pt idx="8">
                  <c:v>Religious buildings</c:v>
                </c:pt>
                <c:pt idx="9">
                  <c:v>Castles</c:v>
                </c:pt>
                <c:pt idx="10">
                  <c:v>Parks / gardens</c:v>
                </c:pt>
                <c:pt idx="11">
                  <c:v>Famous monuments
/ buildings</c:v>
                </c:pt>
              </c:strCache>
            </c:strRef>
          </c:cat>
          <c:val>
            <c:numRef>
              <c:f>'activ data HOL'!$C$2:$C$13</c:f>
              <c:numCache>
                <c:formatCode>0%</c:formatCode>
                <c:ptCount val="12"/>
                <c:pt idx="0">
                  <c:v>2.889740952024689E-2</c:v>
                </c:pt>
                <c:pt idx="1">
                  <c:v>3.8218273392396605E-2</c:v>
                </c:pt>
                <c:pt idx="2">
                  <c:v>0.10516548417499928</c:v>
                </c:pt>
                <c:pt idx="3">
                  <c:v>0.17807989528558935</c:v>
                </c:pt>
                <c:pt idx="4">
                  <c:v>0.25894506128135891</c:v>
                </c:pt>
                <c:pt idx="5">
                  <c:v>0.47962994321654712</c:v>
                </c:pt>
                <c:pt idx="7">
                  <c:v>0.29326626081949331</c:v>
                </c:pt>
                <c:pt idx="8">
                  <c:v>0.33290418656285004</c:v>
                </c:pt>
                <c:pt idx="9">
                  <c:v>0.33723276628209042</c:v>
                </c:pt>
                <c:pt idx="10">
                  <c:v>0.52162447569895531</c:v>
                </c:pt>
                <c:pt idx="11">
                  <c:v>0.64070824740795274</c:v>
                </c:pt>
              </c:numCache>
            </c:numRef>
          </c:val>
        </c:ser>
        <c:ser>
          <c:idx val="1"/>
          <c:order val="1"/>
          <c:tx>
            <c:strRef>
              <c:f>'activ data HOL'!$N$1</c:f>
              <c:strCache>
                <c:ptCount val="1"/>
                <c:pt idx="0">
                  <c:v>SOUTH EAST ONLY</c:v>
                </c:pt>
              </c:strCache>
            </c:strRef>
          </c:tx>
          <c:spPr>
            <a:solidFill>
              <a:schemeClr val="accent2"/>
            </a:solidFill>
            <a:ln w="28575">
              <a:noFill/>
            </a:ln>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HOL'!$B$2:$B$13</c:f>
              <c:strCache>
                <c:ptCount val="12"/>
                <c:pt idx="0">
                  <c:v>Locations 
(e.g. literary, film)</c:v>
                </c:pt>
                <c:pt idx="1">
                  <c:v>Festivals</c:v>
                </c:pt>
                <c:pt idx="2">
                  <c:v>Live music</c:v>
                </c:pt>
                <c:pt idx="3">
                  <c:v>Theatres</c:v>
                </c:pt>
                <c:pt idx="4">
                  <c:v>Art galleries</c:v>
                </c:pt>
                <c:pt idx="5">
                  <c:v>Museums</c:v>
                </c:pt>
                <c:pt idx="7">
                  <c:v>Historic houses</c:v>
                </c:pt>
                <c:pt idx="8">
                  <c:v>Religious buildings</c:v>
                </c:pt>
                <c:pt idx="9">
                  <c:v>Castles</c:v>
                </c:pt>
                <c:pt idx="10">
                  <c:v>Parks / gardens</c:v>
                </c:pt>
                <c:pt idx="11">
                  <c:v>Famous monuments
/ buildings</c:v>
                </c:pt>
              </c:strCache>
            </c:strRef>
          </c:cat>
          <c:val>
            <c:numRef>
              <c:f>'activ data HOL'!$N$2:$N$13</c:f>
              <c:numCache>
                <c:formatCode>0%</c:formatCode>
                <c:ptCount val="12"/>
                <c:pt idx="0">
                  <c:v>1.7492711370262391E-2</c:v>
                </c:pt>
                <c:pt idx="1">
                  <c:v>3.5971223021582732E-2</c:v>
                </c:pt>
                <c:pt idx="2">
                  <c:v>5.6489142333443647E-2</c:v>
                </c:pt>
                <c:pt idx="3">
                  <c:v>6.0451540882944826E-2</c:v>
                </c:pt>
                <c:pt idx="4">
                  <c:v>0.15220717395178329</c:v>
                </c:pt>
                <c:pt idx="5">
                  <c:v>0.41566533438558084</c:v>
                </c:pt>
                <c:pt idx="7">
                  <c:v>0.33526641378783639</c:v>
                </c:pt>
                <c:pt idx="8">
                  <c:v>0.37242993156219273</c:v>
                </c:pt>
                <c:pt idx="9">
                  <c:v>0.41696441413862412</c:v>
                </c:pt>
                <c:pt idx="10">
                  <c:v>0.52244608886438892</c:v>
                </c:pt>
                <c:pt idx="11">
                  <c:v>0.5744765021220567</c:v>
                </c:pt>
              </c:numCache>
            </c:numRef>
          </c:val>
        </c:ser>
        <c:dLbls>
          <c:dLblPos val="outEnd"/>
          <c:showLegendKey val="0"/>
          <c:showVal val="1"/>
          <c:showCatName val="0"/>
          <c:showSerName val="0"/>
          <c:showPercent val="0"/>
          <c:showBubbleSize val="0"/>
        </c:dLbls>
        <c:gapWidth val="100"/>
        <c:overlap val="15"/>
        <c:axId val="420652728"/>
        <c:axId val="420646456"/>
      </c:barChart>
      <c:catAx>
        <c:axId val="420652728"/>
        <c:scaling>
          <c:orientation val="minMax"/>
        </c:scaling>
        <c:delete val="0"/>
        <c:axPos val="l"/>
        <c:numFmt formatCode="General" sourceLinked="1"/>
        <c:majorTickMark val="none"/>
        <c:minorTickMark val="none"/>
        <c:tickLblPos val="nextTo"/>
        <c:crossAx val="420646456"/>
        <c:crosses val="autoZero"/>
        <c:auto val="1"/>
        <c:lblAlgn val="ctr"/>
        <c:lblOffset val="100"/>
        <c:noMultiLvlLbl val="0"/>
      </c:catAx>
      <c:valAx>
        <c:axId val="420646456"/>
        <c:scaling>
          <c:orientation val="minMax"/>
          <c:max val="0.9"/>
        </c:scaling>
        <c:delete val="1"/>
        <c:axPos val="b"/>
        <c:numFmt formatCode="0%" sourceLinked="1"/>
        <c:majorTickMark val="out"/>
        <c:minorTickMark val="none"/>
        <c:tickLblPos val="nextTo"/>
        <c:crossAx val="420652728"/>
        <c:crosses val="autoZero"/>
        <c:crossBetween val="between"/>
      </c:valAx>
    </c:plotArea>
    <c:legend>
      <c:legendPos val="r"/>
      <c:legendEntry>
        <c:idx val="0"/>
        <c:txPr>
          <a:bodyPr/>
          <a:lstStyle/>
          <a:p>
            <a:pPr>
              <a:defRPr sz="900" b="1"/>
            </a:pPr>
            <a:endParaRPr lang="en-US"/>
          </a:p>
        </c:txPr>
      </c:legendEntry>
      <c:layout>
        <c:manualLayout>
          <c:xMode val="edge"/>
          <c:yMode val="edge"/>
          <c:x val="0.54406172839506184"/>
          <c:y val="0.92158334798817165"/>
          <c:w val="0.45041790123456787"/>
          <c:h val="7.5444528966421676E-2"/>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524494853989757"/>
          <c:y val="8.9855605691989582E-2"/>
          <c:w val="0.8306743759825127"/>
          <c:h val="0.88714892725715577"/>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HOL'!$B$26:$B$33</c:f>
              <c:strCache>
                <c:ptCount val="8"/>
                <c:pt idx="0">
                  <c:v>Shopping for 
souvenirs</c:v>
                </c:pt>
                <c:pt idx="1">
                  <c:v>Shopping for clothes
/ accessories</c:v>
                </c:pt>
                <c:pt idx="2">
                  <c:v>Shopping</c:v>
                </c:pt>
                <c:pt idx="4">
                  <c:v>Going to bars 
/ nightclubs</c:v>
                </c:pt>
                <c:pt idx="5">
                  <c:v>Socialising with 
the locals</c:v>
                </c:pt>
                <c:pt idx="6">
                  <c:v>Going to pubs</c:v>
                </c:pt>
                <c:pt idx="7">
                  <c:v>Dining in restaurants</c:v>
                </c:pt>
              </c:strCache>
            </c:strRef>
          </c:cat>
          <c:val>
            <c:numRef>
              <c:f>'activ data HOL'!$C$26:$C$33</c:f>
              <c:numCache>
                <c:formatCode>0%</c:formatCode>
                <c:ptCount val="8"/>
                <c:pt idx="0">
                  <c:v>0.57957808414180112</c:v>
                </c:pt>
                <c:pt idx="1">
                  <c:v>0.66171679548989559</c:v>
                </c:pt>
                <c:pt idx="2">
                  <c:v>0.69493718727252474</c:v>
                </c:pt>
                <c:pt idx="4">
                  <c:v>0.14730067692726428</c:v>
                </c:pt>
                <c:pt idx="5">
                  <c:v>0.38265030875223965</c:v>
                </c:pt>
                <c:pt idx="6">
                  <c:v>0.48436226041394242</c:v>
                </c:pt>
                <c:pt idx="7">
                  <c:v>0.78684278716061684</c:v>
                </c:pt>
              </c:numCache>
            </c:numRef>
          </c:val>
        </c:ser>
        <c:ser>
          <c:idx val="1"/>
          <c:order val="1"/>
          <c:tx>
            <c:strRef>
              <c:f>'activ data HOL'!$N$1</c:f>
              <c:strCache>
                <c:ptCount val="1"/>
                <c:pt idx="0">
                  <c:v>SOUTH EAST ONLY</c:v>
                </c:pt>
              </c:strCache>
            </c:strRef>
          </c:tx>
          <c:spPr>
            <a:solidFill>
              <a:schemeClr val="accent3"/>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HOL'!$B$26:$B$33</c:f>
              <c:strCache>
                <c:ptCount val="8"/>
                <c:pt idx="0">
                  <c:v>Shopping for 
souvenirs</c:v>
                </c:pt>
                <c:pt idx="1">
                  <c:v>Shopping for clothes
/ accessories</c:v>
                </c:pt>
                <c:pt idx="2">
                  <c:v>Shopping</c:v>
                </c:pt>
                <c:pt idx="4">
                  <c:v>Going to bars 
/ nightclubs</c:v>
                </c:pt>
                <c:pt idx="5">
                  <c:v>Socialising with 
the locals</c:v>
                </c:pt>
                <c:pt idx="6">
                  <c:v>Going to pubs</c:v>
                </c:pt>
                <c:pt idx="7">
                  <c:v>Dining in restaurants</c:v>
                </c:pt>
              </c:strCache>
            </c:strRef>
          </c:cat>
          <c:val>
            <c:numRef>
              <c:f>'activ data HOL'!$N$26:$N$33</c:f>
              <c:numCache>
                <c:formatCode>###0%</c:formatCode>
                <c:ptCount val="8"/>
                <c:pt idx="0" formatCode="0%">
                  <c:v>0.57008673324674941</c:v>
                </c:pt>
                <c:pt idx="1">
                  <c:v>0.59852024435644058</c:v>
                </c:pt>
                <c:pt idx="2" formatCode="0%">
                  <c:v>0.71807040664712352</c:v>
                </c:pt>
                <c:pt idx="4" formatCode="0%">
                  <c:v>5.715839852805351E-2</c:v>
                </c:pt>
                <c:pt idx="5">
                  <c:v>0.46874419287388519</c:v>
                </c:pt>
                <c:pt idx="6" formatCode="0%">
                  <c:v>0.41878486385451857</c:v>
                </c:pt>
                <c:pt idx="7" formatCode="0%">
                  <c:v>0.58740054040336187</c:v>
                </c:pt>
              </c:numCache>
            </c:numRef>
          </c:val>
        </c:ser>
        <c:dLbls>
          <c:dLblPos val="outEnd"/>
          <c:showLegendKey val="0"/>
          <c:showVal val="1"/>
          <c:showCatName val="0"/>
          <c:showSerName val="0"/>
          <c:showPercent val="0"/>
          <c:showBubbleSize val="0"/>
        </c:dLbls>
        <c:gapWidth val="100"/>
        <c:overlap val="15"/>
        <c:axId val="422947632"/>
        <c:axId val="422946064"/>
      </c:barChart>
      <c:catAx>
        <c:axId val="422947632"/>
        <c:scaling>
          <c:orientation val="minMax"/>
        </c:scaling>
        <c:delete val="0"/>
        <c:axPos val="l"/>
        <c:numFmt formatCode="General" sourceLinked="1"/>
        <c:majorTickMark val="none"/>
        <c:minorTickMark val="none"/>
        <c:tickLblPos val="nextTo"/>
        <c:crossAx val="422946064"/>
        <c:crosses val="autoZero"/>
        <c:auto val="1"/>
        <c:lblAlgn val="ctr"/>
        <c:lblOffset val="100"/>
        <c:noMultiLvlLbl val="0"/>
      </c:catAx>
      <c:valAx>
        <c:axId val="422946064"/>
        <c:scaling>
          <c:orientation val="minMax"/>
          <c:max val="0.9"/>
        </c:scaling>
        <c:delete val="1"/>
        <c:axPos val="b"/>
        <c:numFmt formatCode="0%" sourceLinked="1"/>
        <c:majorTickMark val="out"/>
        <c:minorTickMark val="none"/>
        <c:tickLblPos val="nextTo"/>
        <c:crossAx val="422947632"/>
        <c:crosses val="autoZero"/>
        <c:crossBetween val="between"/>
      </c:valAx>
    </c:plotArea>
    <c:legend>
      <c:legendPos val="r"/>
      <c:legendEntry>
        <c:idx val="0"/>
        <c:txPr>
          <a:bodyPr/>
          <a:lstStyle/>
          <a:p>
            <a:pPr>
              <a:defRPr sz="900" b="1"/>
            </a:pPr>
            <a:endParaRPr lang="en-US"/>
          </a:p>
        </c:txPr>
      </c:legendEntry>
      <c:layout>
        <c:manualLayout>
          <c:xMode val="edge"/>
          <c:yMode val="edge"/>
          <c:x val="0.53579541432385425"/>
          <c:y val="0.53398801742919388"/>
          <c:w val="0.46420458567614581"/>
          <c:h val="0.1003914306463326"/>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983571619916953"/>
          <c:y val="5.563120509719837E-2"/>
          <c:w val="0.35685952314793579"/>
          <c:h val="0.91546604069493698"/>
        </c:manualLayout>
      </c:layout>
      <c:barChart>
        <c:barDir val="bar"/>
        <c:grouping val="clustered"/>
        <c:varyColors val="0"/>
        <c:ser>
          <c:idx val="0"/>
          <c:order val="0"/>
          <c:tx>
            <c:strRef>
              <c:f>Sheet1!$B$1</c:f>
              <c:strCache>
                <c:ptCount val="1"/>
                <c:pt idx="0">
                  <c:v>Series 1</c:v>
                </c:pt>
              </c:strCache>
            </c:strRef>
          </c:tx>
          <c:spPr>
            <a:solidFill>
              <a:schemeClr val="accent6"/>
            </a:solidFill>
          </c:spPr>
          <c:invertIfNegative val="0"/>
          <c:dLbls>
            <c:numFmt formatCode="#,##0" sourceLinked="0"/>
            <c:spPr>
              <a:noFill/>
              <a:ln>
                <a:noFill/>
              </a:ln>
              <a:effectLst/>
            </c:spPr>
            <c:txPr>
              <a:bodyPr/>
              <a:lstStyle/>
              <a:p>
                <a:pPr>
                  <a:defRPr sz="7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Sheet1!$A$2:$A$18</c:f>
              <c:strCache>
                <c:ptCount val="17"/>
                <c:pt idx="0">
                  <c:v>1. Enjoy the beauty of the landscape</c:v>
                </c:pt>
                <c:pt idx="1">
                  <c:v>2. Have fun and laughter</c:v>
                </c:pt>
                <c:pt idx="2">
                  <c:v>3. See world famous sites and places</c:v>
                </c:pt>
                <c:pt idx="3">
                  <c:v>4. Experience things that are new to me</c:v>
                </c:pt>
                <c:pt idx="4">
                  <c:v>5. Soak up the atmosphere</c:v>
                </c:pt>
                <c:pt idx="5">
                  <c:v>6. Enjoy local specialities (food and drink)</c:v>
                </c:pt>
                <c:pt idx="6">
                  <c:v>7. Explore the place</c:v>
                </c:pt>
                <c:pt idx="7">
                  <c:v>8. Enjoy peace and quiet</c:v>
                </c:pt>
                <c:pt idx="8">
                  <c:v>9. Broaden my mind / stimulate my thinking</c:v>
                </c:pt>
                <c:pt idx="9">
                  <c:v>10. Be physically healthier</c:v>
                </c:pt>
                <c:pt idx="10">
                  <c:v>11. Experience activities / places with a wow factor</c:v>
                </c:pt>
                <c:pt idx="11">
                  <c:v>12. Chill / slow down to a different pace of life</c:v>
                </c:pt>
                <c:pt idx="12">
                  <c:v>13. Feel connected to nature</c:v>
                </c:pt>
                <c:pt idx="13">
                  <c:v>14. Visit a place with a lot of history / historic sites</c:v>
                </c:pt>
                <c:pt idx="14">
                  <c:v>15. Have dedicated time with my other half</c:v>
                </c:pt>
                <c:pt idx="15">
                  <c:v>16. Do what I want when I want spontaneously</c:v>
                </c:pt>
                <c:pt idx="16">
                  <c:v>17. Enjoy high quality food and drink (gourmet)</c:v>
                </c:pt>
              </c:strCache>
            </c:strRef>
          </c:cat>
          <c:val>
            <c:numRef>
              <c:f>Sheet1!$B$2:$B$18</c:f>
              <c:numCache>
                <c:formatCode>0</c:formatCode>
                <c:ptCount val="17"/>
                <c:pt idx="0">
                  <c:v>79</c:v>
                </c:pt>
                <c:pt idx="1">
                  <c:v>78</c:v>
                </c:pt>
                <c:pt idx="2">
                  <c:v>74</c:v>
                </c:pt>
                <c:pt idx="3">
                  <c:v>71</c:v>
                </c:pt>
                <c:pt idx="4">
                  <c:v>71</c:v>
                </c:pt>
                <c:pt idx="5">
                  <c:v>71</c:v>
                </c:pt>
                <c:pt idx="6">
                  <c:v>70</c:v>
                </c:pt>
                <c:pt idx="7">
                  <c:v>70</c:v>
                </c:pt>
                <c:pt idx="8">
                  <c:v>69</c:v>
                </c:pt>
                <c:pt idx="9">
                  <c:v>69</c:v>
                </c:pt>
                <c:pt idx="10">
                  <c:v>69</c:v>
                </c:pt>
                <c:pt idx="11">
                  <c:v>69</c:v>
                </c:pt>
                <c:pt idx="12">
                  <c:v>68</c:v>
                </c:pt>
                <c:pt idx="13">
                  <c:v>67</c:v>
                </c:pt>
                <c:pt idx="14">
                  <c:v>67</c:v>
                </c:pt>
                <c:pt idx="15">
                  <c:v>67</c:v>
                </c:pt>
                <c:pt idx="16">
                  <c:v>65</c:v>
                </c:pt>
              </c:numCache>
            </c:numRef>
          </c:val>
        </c:ser>
        <c:ser>
          <c:idx val="1"/>
          <c:order val="1"/>
          <c:tx>
            <c:strRef>
              <c:f>Sheet1!$C$1</c:f>
              <c:strCache>
                <c:ptCount val="1"/>
                <c:pt idx="0">
                  <c:v>Series 2</c:v>
                </c:pt>
              </c:strCache>
            </c:strRef>
          </c:tx>
          <c:invertIfNegative val="0"/>
          <c:dLbls>
            <c:spPr>
              <a:noFill/>
              <a:ln>
                <a:noFill/>
              </a:ln>
              <a:effectLst/>
            </c:spPr>
            <c:txPr>
              <a:bodyPr/>
              <a:lstStyle/>
              <a:p>
                <a:pPr>
                  <a:defRPr sz="7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Sheet1!$A$2:$A$18</c:f>
              <c:strCache>
                <c:ptCount val="17"/>
                <c:pt idx="0">
                  <c:v>1. Enjoy the beauty of the landscape</c:v>
                </c:pt>
                <c:pt idx="1">
                  <c:v>2. Have fun and laughter</c:v>
                </c:pt>
                <c:pt idx="2">
                  <c:v>3. See world famous sites and places</c:v>
                </c:pt>
                <c:pt idx="3">
                  <c:v>4. Experience things that are new to me</c:v>
                </c:pt>
                <c:pt idx="4">
                  <c:v>5. Soak up the atmosphere</c:v>
                </c:pt>
                <c:pt idx="5">
                  <c:v>6. Enjoy local specialities (food and drink)</c:v>
                </c:pt>
                <c:pt idx="6">
                  <c:v>7. Explore the place</c:v>
                </c:pt>
                <c:pt idx="7">
                  <c:v>8. Enjoy peace and quiet</c:v>
                </c:pt>
                <c:pt idx="8">
                  <c:v>9. Broaden my mind / stimulate my thinking</c:v>
                </c:pt>
                <c:pt idx="9">
                  <c:v>10. Be physically healthier</c:v>
                </c:pt>
                <c:pt idx="10">
                  <c:v>11. Experience activities / places with a wow factor</c:v>
                </c:pt>
                <c:pt idx="11">
                  <c:v>12. Chill / slow down to a different pace of life</c:v>
                </c:pt>
                <c:pt idx="12">
                  <c:v>13. Feel connected to nature</c:v>
                </c:pt>
                <c:pt idx="13">
                  <c:v>14. Visit a place with a lot of history / historic sites</c:v>
                </c:pt>
                <c:pt idx="14">
                  <c:v>15. Have dedicated time with my other half</c:v>
                </c:pt>
                <c:pt idx="15">
                  <c:v>16. Do what I want when I want spontaneously</c:v>
                </c:pt>
                <c:pt idx="16">
                  <c:v>17. Enjoy high quality food and drink (gourmet)</c:v>
                </c:pt>
              </c:strCache>
            </c:strRef>
          </c:cat>
          <c:val>
            <c:numRef>
              <c:f>Sheet1!$C$2:$C$18</c:f>
              <c:numCache>
                <c:formatCode>General</c:formatCode>
                <c:ptCount val="17"/>
                <c:pt idx="0">
                  <c:v>81</c:v>
                </c:pt>
                <c:pt idx="1">
                  <c:v>81</c:v>
                </c:pt>
                <c:pt idx="2">
                  <c:v>76</c:v>
                </c:pt>
                <c:pt idx="3">
                  <c:v>75</c:v>
                </c:pt>
                <c:pt idx="4">
                  <c:v>74</c:v>
                </c:pt>
                <c:pt idx="5">
                  <c:v>74</c:v>
                </c:pt>
                <c:pt idx="6">
                  <c:v>72</c:v>
                </c:pt>
                <c:pt idx="7">
                  <c:v>73</c:v>
                </c:pt>
                <c:pt idx="8">
                  <c:v>73</c:v>
                </c:pt>
                <c:pt idx="9">
                  <c:v>75</c:v>
                </c:pt>
                <c:pt idx="10">
                  <c:v>73</c:v>
                </c:pt>
                <c:pt idx="11">
                  <c:v>72</c:v>
                </c:pt>
                <c:pt idx="12">
                  <c:v>73</c:v>
                </c:pt>
                <c:pt idx="13">
                  <c:v>72</c:v>
                </c:pt>
                <c:pt idx="14">
                  <c:v>72</c:v>
                </c:pt>
                <c:pt idx="15">
                  <c:v>71</c:v>
                </c:pt>
                <c:pt idx="16">
                  <c:v>71</c:v>
                </c:pt>
              </c:numCache>
            </c:numRef>
          </c:val>
        </c:ser>
        <c:dLbls>
          <c:showLegendKey val="0"/>
          <c:showVal val="0"/>
          <c:showCatName val="0"/>
          <c:showSerName val="0"/>
          <c:showPercent val="0"/>
          <c:showBubbleSize val="0"/>
        </c:dLbls>
        <c:gapWidth val="60"/>
        <c:axId val="316802848"/>
        <c:axId val="246766248"/>
      </c:barChart>
      <c:catAx>
        <c:axId val="316802848"/>
        <c:scaling>
          <c:orientation val="maxMin"/>
        </c:scaling>
        <c:delete val="0"/>
        <c:axPos val="l"/>
        <c:numFmt formatCode="General" sourceLinked="0"/>
        <c:majorTickMark val="out"/>
        <c:minorTickMark val="none"/>
        <c:tickLblPos val="nextTo"/>
        <c:txPr>
          <a:bodyPr/>
          <a:lstStyle/>
          <a:p>
            <a:pPr>
              <a:defRPr sz="800">
                <a:latin typeface="+mn-lt"/>
                <a:cs typeface="Arial" pitchFamily="34" charset="0"/>
              </a:defRPr>
            </a:pPr>
            <a:endParaRPr lang="en-US"/>
          </a:p>
        </c:txPr>
        <c:crossAx val="246766248"/>
        <c:crosses val="autoZero"/>
        <c:auto val="1"/>
        <c:lblAlgn val="ctr"/>
        <c:lblOffset val="100"/>
        <c:noMultiLvlLbl val="0"/>
      </c:catAx>
      <c:valAx>
        <c:axId val="246766248"/>
        <c:scaling>
          <c:orientation val="minMax"/>
          <c:max val="85"/>
          <c:min val="20"/>
        </c:scaling>
        <c:delete val="1"/>
        <c:axPos val="t"/>
        <c:numFmt formatCode="0" sourceLinked="1"/>
        <c:majorTickMark val="out"/>
        <c:minorTickMark val="none"/>
        <c:tickLblPos val="nextTo"/>
        <c:crossAx val="316802848"/>
        <c:crosses val="autoZero"/>
        <c:crossBetween val="between"/>
      </c:valAx>
    </c:plotArea>
    <c:plotVisOnly val="1"/>
    <c:dispBlanksAs val="gap"/>
    <c:showDLblsOverMax val="0"/>
  </c:chart>
  <c:spPr>
    <a:ln>
      <a:solidFill>
        <a:schemeClr val="accent2"/>
      </a:solidFill>
    </a:ln>
  </c:spPr>
  <c:externalData r:id="rId1">
    <c:autoUpdate val="0"/>
  </c:externalData>
  <c:userShapes r:id="rId2"/>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002698412698413"/>
          <c:y val="6.5537861479993964E-2"/>
          <c:w val="0.8306743759825127"/>
          <c:h val="0.92276389658921065"/>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HOL'!$B$16:$B$24</c:f>
              <c:strCache>
                <c:ptCount val="9"/>
                <c:pt idx="0">
                  <c:v>Going cycling</c:v>
                </c:pt>
                <c:pt idx="1">
                  <c:v>Playing golf</c:v>
                </c:pt>
                <c:pt idx="2">
                  <c:v>Walking by coast</c:v>
                </c:pt>
                <c:pt idx="3">
                  <c:v>Walk in countryside</c:v>
                </c:pt>
                <c:pt idx="5">
                  <c:v>National parks</c:v>
                </c:pt>
                <c:pt idx="6">
                  <c:v>Coast / beaches</c:v>
                </c:pt>
                <c:pt idx="7">
                  <c:v>Villages</c:v>
                </c:pt>
                <c:pt idx="8">
                  <c:v>Countryside</c:v>
                </c:pt>
              </c:strCache>
            </c:strRef>
          </c:cat>
          <c:val>
            <c:numRef>
              <c:f>'activ data HOL'!$C$16:$C$24</c:f>
              <c:numCache>
                <c:formatCode>0%</c:formatCode>
                <c:ptCount val="9"/>
                <c:pt idx="0">
                  <c:v>1.3441045006771788E-2</c:v>
                </c:pt>
                <c:pt idx="1">
                  <c:v>1.8425729022266534E-2</c:v>
                </c:pt>
                <c:pt idx="2">
                  <c:v>8.401582425323674E-2</c:v>
                </c:pt>
                <c:pt idx="3">
                  <c:v>0.23565685716269077</c:v>
                </c:pt>
                <c:pt idx="5">
                  <c:v>7.3538970245028118E-2</c:v>
                </c:pt>
                <c:pt idx="6">
                  <c:v>0.11379831800158585</c:v>
                </c:pt>
                <c:pt idx="7">
                  <c:v>0.18938335239938797</c:v>
                </c:pt>
                <c:pt idx="8">
                  <c:v>0.20058397002840425</c:v>
                </c:pt>
              </c:numCache>
            </c:numRef>
          </c:val>
        </c:ser>
        <c:ser>
          <c:idx val="1"/>
          <c:order val="1"/>
          <c:tx>
            <c:strRef>
              <c:f>'activ data HOL'!$N$1</c:f>
              <c:strCache>
                <c:ptCount val="1"/>
                <c:pt idx="0">
                  <c:v>SOUTH EAST ONLY</c:v>
                </c:pt>
              </c:strCache>
            </c:strRef>
          </c:tx>
          <c:spPr>
            <a:solidFill>
              <a:schemeClr val="accent5"/>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HOL'!$B$16:$B$24</c:f>
              <c:strCache>
                <c:ptCount val="9"/>
                <c:pt idx="0">
                  <c:v>Going cycling</c:v>
                </c:pt>
                <c:pt idx="1">
                  <c:v>Playing golf</c:v>
                </c:pt>
                <c:pt idx="2">
                  <c:v>Walking by coast</c:v>
                </c:pt>
                <c:pt idx="3">
                  <c:v>Walk in countryside</c:v>
                </c:pt>
                <c:pt idx="5">
                  <c:v>National parks</c:v>
                </c:pt>
                <c:pt idx="6">
                  <c:v>Coast / beaches</c:v>
                </c:pt>
                <c:pt idx="7">
                  <c:v>Villages</c:v>
                </c:pt>
                <c:pt idx="8">
                  <c:v>Countryside</c:v>
                </c:pt>
              </c:strCache>
            </c:strRef>
          </c:cat>
          <c:val>
            <c:numRef>
              <c:f>'activ data HOL'!$N$16:$N$24</c:f>
              <c:numCache>
                <c:formatCode>###0%</c:formatCode>
                <c:ptCount val="9"/>
                <c:pt idx="0">
                  <c:v>2.4957212637575426E-2</c:v>
                </c:pt>
                <c:pt idx="1">
                  <c:v>4.2287589966535338E-2</c:v>
                </c:pt>
                <c:pt idx="2" formatCode="0%">
                  <c:v>0.24597781933234716</c:v>
                </c:pt>
                <c:pt idx="3">
                  <c:v>0.4520890851624671</c:v>
                </c:pt>
                <c:pt idx="5" formatCode="0%">
                  <c:v>0.10717611328328179</c:v>
                </c:pt>
                <c:pt idx="6" formatCode="0%">
                  <c:v>0.36819394281597723</c:v>
                </c:pt>
                <c:pt idx="7" formatCode="0%">
                  <c:v>0.38834247047876774</c:v>
                </c:pt>
                <c:pt idx="8" formatCode="0%">
                  <c:v>0.37945523350317772</c:v>
                </c:pt>
              </c:numCache>
            </c:numRef>
          </c:val>
        </c:ser>
        <c:dLbls>
          <c:dLblPos val="outEnd"/>
          <c:showLegendKey val="0"/>
          <c:showVal val="1"/>
          <c:showCatName val="0"/>
          <c:showSerName val="0"/>
          <c:showPercent val="0"/>
          <c:showBubbleSize val="0"/>
        </c:dLbls>
        <c:gapWidth val="100"/>
        <c:overlap val="15"/>
        <c:axId val="422948024"/>
        <c:axId val="422948808"/>
      </c:barChart>
      <c:catAx>
        <c:axId val="422948024"/>
        <c:scaling>
          <c:orientation val="minMax"/>
        </c:scaling>
        <c:delete val="0"/>
        <c:axPos val="l"/>
        <c:numFmt formatCode="General" sourceLinked="1"/>
        <c:majorTickMark val="none"/>
        <c:minorTickMark val="none"/>
        <c:tickLblPos val="nextTo"/>
        <c:crossAx val="422948808"/>
        <c:crosses val="autoZero"/>
        <c:auto val="1"/>
        <c:lblAlgn val="ctr"/>
        <c:lblOffset val="100"/>
        <c:noMultiLvlLbl val="0"/>
      </c:catAx>
      <c:valAx>
        <c:axId val="422948808"/>
        <c:scaling>
          <c:orientation val="minMax"/>
          <c:max val="0.9"/>
        </c:scaling>
        <c:delete val="1"/>
        <c:axPos val="b"/>
        <c:numFmt formatCode="0%" sourceLinked="1"/>
        <c:majorTickMark val="out"/>
        <c:minorTickMark val="none"/>
        <c:tickLblPos val="nextTo"/>
        <c:crossAx val="422948024"/>
        <c:crosses val="autoZero"/>
        <c:crossBetween val="between"/>
      </c:valAx>
    </c:plotArea>
    <c:legend>
      <c:legendPos val="r"/>
      <c:legendEntry>
        <c:idx val="0"/>
        <c:txPr>
          <a:bodyPr/>
          <a:lstStyle/>
          <a:p>
            <a:pPr>
              <a:defRPr sz="900" b="1"/>
            </a:pPr>
            <a:endParaRPr lang="en-US"/>
          </a:p>
        </c:txPr>
      </c:legendEntry>
      <c:layout>
        <c:manualLayout>
          <c:xMode val="edge"/>
          <c:yMode val="edge"/>
          <c:x val="0.55300666666666665"/>
          <c:y val="0.87917844349692842"/>
          <c:w val="0.44034444444444443"/>
          <c:h val="0.11442388525953907"/>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948702086365842"/>
          <c:y val="9.916375036453777E-2"/>
          <c:w val="0.7051297913634158"/>
          <c:h val="0.88653944298629339"/>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HOL'!$B$35:$B$40</c:f>
              <c:strCache>
                <c:ptCount val="6"/>
                <c:pt idx="0">
                  <c:v>Going to watch live 
football (at a stadium)</c:v>
                </c:pt>
                <c:pt idx="1">
                  <c:v>Researching ancestry</c:v>
                </c:pt>
                <c:pt idx="2">
                  <c:v>Visiting a spa
/ beauty centre</c:v>
                </c:pt>
                <c:pt idx="3">
                  <c:v>Zoos, aquarium, 
other wildlife</c:v>
                </c:pt>
                <c:pt idx="4">
                  <c:v>Learning activities</c:v>
                </c:pt>
                <c:pt idx="5">
                  <c:v>Going on a tour</c:v>
                </c:pt>
              </c:strCache>
            </c:strRef>
          </c:cat>
          <c:val>
            <c:numRef>
              <c:f>'activ data HOL'!$C$35:$C$40</c:f>
              <c:numCache>
                <c:formatCode>0%</c:formatCode>
                <c:ptCount val="6"/>
                <c:pt idx="0">
                  <c:v>1.8637026392073607E-2</c:v>
                </c:pt>
                <c:pt idx="1">
                  <c:v>2.0776518494876717E-2</c:v>
                </c:pt>
                <c:pt idx="2">
                  <c:v>2.6589001815212163E-2</c:v>
                </c:pt>
                <c:pt idx="3">
                  <c:v>7.3786589357523621E-2</c:v>
                </c:pt>
                <c:pt idx="4">
                  <c:v>8.8113914991004821E-2</c:v>
                </c:pt>
                <c:pt idx="5">
                  <c:v>0.24787883182248494</c:v>
                </c:pt>
              </c:numCache>
            </c:numRef>
          </c:val>
        </c:ser>
        <c:ser>
          <c:idx val="1"/>
          <c:order val="1"/>
          <c:tx>
            <c:strRef>
              <c:f>'activ data HOL'!$N$1</c:f>
              <c:strCache>
                <c:ptCount val="1"/>
                <c:pt idx="0">
                  <c:v>SOUTH EAST ONLY</c:v>
                </c:pt>
              </c:strCache>
            </c:strRef>
          </c:tx>
          <c:spPr>
            <a:solidFill>
              <a:schemeClr val="accent4"/>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HOL'!$B$35:$B$40</c:f>
              <c:strCache>
                <c:ptCount val="6"/>
                <c:pt idx="0">
                  <c:v>Going to watch live 
football (at a stadium)</c:v>
                </c:pt>
                <c:pt idx="1">
                  <c:v>Researching ancestry</c:v>
                </c:pt>
                <c:pt idx="2">
                  <c:v>Visiting a spa
/ beauty centre</c:v>
                </c:pt>
                <c:pt idx="3">
                  <c:v>Zoos, aquarium, 
other wildlife</c:v>
                </c:pt>
                <c:pt idx="4">
                  <c:v>Learning activities</c:v>
                </c:pt>
                <c:pt idx="5">
                  <c:v>Going on a tour</c:v>
                </c:pt>
              </c:strCache>
            </c:strRef>
          </c:cat>
          <c:val>
            <c:numRef>
              <c:f>'activ data HOL'!$N$35:$N$40</c:f>
              <c:numCache>
                <c:formatCode>###0%</c:formatCode>
                <c:ptCount val="6"/>
                <c:pt idx="0" formatCode="0%">
                  <c:v>6.1525805913827366E-3</c:v>
                </c:pt>
                <c:pt idx="1">
                  <c:v>2.8680025485027544E-2</c:v>
                </c:pt>
                <c:pt idx="2">
                  <c:v>1.7992554374305095E-2</c:v>
                </c:pt>
                <c:pt idx="3" formatCode="0%">
                  <c:v>7.1428571428571438E-2</c:v>
                </c:pt>
                <c:pt idx="4">
                  <c:v>0.17178969855210063</c:v>
                </c:pt>
                <c:pt idx="5" formatCode="0%">
                  <c:v>0.22981175451953365</c:v>
                </c:pt>
              </c:numCache>
            </c:numRef>
          </c:val>
        </c:ser>
        <c:dLbls>
          <c:dLblPos val="outEnd"/>
          <c:showLegendKey val="0"/>
          <c:showVal val="1"/>
          <c:showCatName val="0"/>
          <c:showSerName val="0"/>
          <c:showPercent val="0"/>
          <c:showBubbleSize val="0"/>
        </c:dLbls>
        <c:gapWidth val="100"/>
        <c:overlap val="15"/>
        <c:axId val="422949200"/>
        <c:axId val="422944888"/>
      </c:barChart>
      <c:catAx>
        <c:axId val="422949200"/>
        <c:scaling>
          <c:orientation val="minMax"/>
        </c:scaling>
        <c:delete val="0"/>
        <c:axPos val="l"/>
        <c:numFmt formatCode="General" sourceLinked="1"/>
        <c:majorTickMark val="none"/>
        <c:minorTickMark val="none"/>
        <c:tickLblPos val="nextTo"/>
        <c:crossAx val="422944888"/>
        <c:crosses val="autoZero"/>
        <c:auto val="1"/>
        <c:lblAlgn val="ctr"/>
        <c:lblOffset val="100"/>
        <c:noMultiLvlLbl val="0"/>
      </c:catAx>
      <c:valAx>
        <c:axId val="422944888"/>
        <c:scaling>
          <c:orientation val="minMax"/>
          <c:max val="0.9"/>
        </c:scaling>
        <c:delete val="1"/>
        <c:axPos val="b"/>
        <c:numFmt formatCode="0%" sourceLinked="1"/>
        <c:majorTickMark val="out"/>
        <c:minorTickMark val="none"/>
        <c:tickLblPos val="nextTo"/>
        <c:crossAx val="422949200"/>
        <c:crosses val="autoZero"/>
        <c:crossBetween val="between"/>
      </c:valAx>
    </c:plotArea>
    <c:legend>
      <c:legendPos val="r"/>
      <c:legendEntry>
        <c:idx val="0"/>
        <c:txPr>
          <a:bodyPr/>
          <a:lstStyle/>
          <a:p>
            <a:pPr>
              <a:defRPr sz="900" b="1"/>
            </a:pPr>
            <a:endParaRPr lang="en-US"/>
          </a:p>
        </c:txPr>
      </c:legendEntry>
      <c:layout>
        <c:manualLayout>
          <c:xMode val="edge"/>
          <c:yMode val="edge"/>
          <c:x val="0.4807184126984127"/>
          <c:y val="0.86451663336781381"/>
          <c:w val="0.50996825396825396"/>
          <c:h val="0.12372738692782179"/>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757619047619046"/>
          <c:y val="7.3072976975484857E-2"/>
          <c:w val="0.74242380952380949"/>
          <c:h val="0.89933699857250993"/>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HOL'!$B$2:$B$13</c:f>
              <c:strCache>
                <c:ptCount val="12"/>
                <c:pt idx="0">
                  <c:v>Locations 
(e.g. literary, film)</c:v>
                </c:pt>
                <c:pt idx="1">
                  <c:v>Festivals</c:v>
                </c:pt>
                <c:pt idx="2">
                  <c:v>Live music</c:v>
                </c:pt>
                <c:pt idx="3">
                  <c:v>Theatres</c:v>
                </c:pt>
                <c:pt idx="4">
                  <c:v>Art galleries</c:v>
                </c:pt>
                <c:pt idx="5">
                  <c:v>Museums</c:v>
                </c:pt>
                <c:pt idx="7">
                  <c:v>Historic houses</c:v>
                </c:pt>
                <c:pt idx="8">
                  <c:v>Religious buildings</c:v>
                </c:pt>
                <c:pt idx="9">
                  <c:v>Castles</c:v>
                </c:pt>
                <c:pt idx="10">
                  <c:v>Parks / gardens</c:v>
                </c:pt>
                <c:pt idx="11">
                  <c:v>Famous monuments
/ buildings</c:v>
                </c:pt>
              </c:strCache>
            </c:strRef>
          </c:cat>
          <c:val>
            <c:numRef>
              <c:f>'activ data HOL'!$C$2:$C$13</c:f>
              <c:numCache>
                <c:formatCode>0%</c:formatCode>
                <c:ptCount val="12"/>
                <c:pt idx="0">
                  <c:v>2.889740952024689E-2</c:v>
                </c:pt>
                <c:pt idx="1">
                  <c:v>3.8218273392396605E-2</c:v>
                </c:pt>
                <c:pt idx="2">
                  <c:v>0.10516548417499928</c:v>
                </c:pt>
                <c:pt idx="3">
                  <c:v>0.17807989528558935</c:v>
                </c:pt>
                <c:pt idx="4">
                  <c:v>0.25894506128135891</c:v>
                </c:pt>
                <c:pt idx="5">
                  <c:v>0.47962994321654712</c:v>
                </c:pt>
                <c:pt idx="7">
                  <c:v>0.29326626081949331</c:v>
                </c:pt>
                <c:pt idx="8">
                  <c:v>0.33290418656285004</c:v>
                </c:pt>
                <c:pt idx="9">
                  <c:v>0.33723276628209042</c:v>
                </c:pt>
                <c:pt idx="10">
                  <c:v>0.52162447569895531</c:v>
                </c:pt>
                <c:pt idx="11">
                  <c:v>0.64070824740795274</c:v>
                </c:pt>
              </c:numCache>
            </c:numRef>
          </c:val>
        </c:ser>
        <c:ser>
          <c:idx val="1"/>
          <c:order val="1"/>
          <c:tx>
            <c:strRef>
              <c:f>'activ data HOL'!$L$1</c:f>
              <c:strCache>
                <c:ptCount val="1"/>
                <c:pt idx="0">
                  <c:v>EAST OF ENGLAND ONLY</c:v>
                </c:pt>
              </c:strCache>
            </c:strRef>
          </c:tx>
          <c:spPr>
            <a:solidFill>
              <a:schemeClr val="accent2"/>
            </a:solidFill>
            <a:ln w="28575">
              <a:noFill/>
            </a:ln>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HOL'!$B$2:$B$13</c:f>
              <c:strCache>
                <c:ptCount val="12"/>
                <c:pt idx="0">
                  <c:v>Locations 
(e.g. literary, film)</c:v>
                </c:pt>
                <c:pt idx="1">
                  <c:v>Festivals</c:v>
                </c:pt>
                <c:pt idx="2">
                  <c:v>Live music</c:v>
                </c:pt>
                <c:pt idx="3">
                  <c:v>Theatres</c:v>
                </c:pt>
                <c:pt idx="4">
                  <c:v>Art galleries</c:v>
                </c:pt>
                <c:pt idx="5">
                  <c:v>Museums</c:v>
                </c:pt>
                <c:pt idx="7">
                  <c:v>Historic houses</c:v>
                </c:pt>
                <c:pt idx="8">
                  <c:v>Religious buildings</c:v>
                </c:pt>
                <c:pt idx="9">
                  <c:v>Castles</c:v>
                </c:pt>
                <c:pt idx="10">
                  <c:v>Parks / gardens</c:v>
                </c:pt>
                <c:pt idx="11">
                  <c:v>Famous monuments
/ buildings</c:v>
                </c:pt>
              </c:strCache>
            </c:strRef>
          </c:cat>
          <c:val>
            <c:numRef>
              <c:f>'activ data HOL'!$L$2:$L$13</c:f>
              <c:numCache>
                <c:formatCode>0%</c:formatCode>
                <c:ptCount val="12"/>
                <c:pt idx="0">
                  <c:v>4.4897959183673466E-2</c:v>
                </c:pt>
                <c:pt idx="1">
                  <c:v>5.7780292619836714E-2</c:v>
                </c:pt>
                <c:pt idx="2">
                  <c:v>7.1226138892141938E-2</c:v>
                </c:pt>
                <c:pt idx="3">
                  <c:v>7.7586610721861973E-2</c:v>
                </c:pt>
                <c:pt idx="4">
                  <c:v>0.11159181706851901</c:v>
                </c:pt>
                <c:pt idx="5">
                  <c:v>0.38760514745738894</c:v>
                </c:pt>
                <c:pt idx="7">
                  <c:v>0.28478744583674903</c:v>
                </c:pt>
                <c:pt idx="8">
                  <c:v>0.34509880001131682</c:v>
                </c:pt>
                <c:pt idx="9">
                  <c:v>0.24424740267344788</c:v>
                </c:pt>
                <c:pt idx="10">
                  <c:v>0.48342090372645707</c:v>
                </c:pt>
                <c:pt idx="11">
                  <c:v>0.483919436550105</c:v>
                </c:pt>
              </c:numCache>
            </c:numRef>
          </c:val>
        </c:ser>
        <c:dLbls>
          <c:dLblPos val="outEnd"/>
          <c:showLegendKey val="0"/>
          <c:showVal val="1"/>
          <c:showCatName val="0"/>
          <c:showSerName val="0"/>
          <c:showPercent val="0"/>
          <c:showBubbleSize val="0"/>
        </c:dLbls>
        <c:gapWidth val="100"/>
        <c:overlap val="15"/>
        <c:axId val="422951944"/>
        <c:axId val="422946456"/>
      </c:barChart>
      <c:catAx>
        <c:axId val="422951944"/>
        <c:scaling>
          <c:orientation val="minMax"/>
        </c:scaling>
        <c:delete val="0"/>
        <c:axPos val="l"/>
        <c:numFmt formatCode="General" sourceLinked="1"/>
        <c:majorTickMark val="none"/>
        <c:minorTickMark val="none"/>
        <c:tickLblPos val="nextTo"/>
        <c:crossAx val="422946456"/>
        <c:crosses val="autoZero"/>
        <c:auto val="1"/>
        <c:lblAlgn val="ctr"/>
        <c:lblOffset val="100"/>
        <c:noMultiLvlLbl val="0"/>
      </c:catAx>
      <c:valAx>
        <c:axId val="422946456"/>
        <c:scaling>
          <c:orientation val="minMax"/>
          <c:max val="0.9"/>
        </c:scaling>
        <c:delete val="1"/>
        <c:axPos val="b"/>
        <c:numFmt formatCode="0%" sourceLinked="1"/>
        <c:majorTickMark val="out"/>
        <c:minorTickMark val="none"/>
        <c:tickLblPos val="nextTo"/>
        <c:crossAx val="422951944"/>
        <c:crosses val="autoZero"/>
        <c:crossBetween val="between"/>
      </c:valAx>
    </c:plotArea>
    <c:legend>
      <c:legendPos val="r"/>
      <c:legendEntry>
        <c:idx val="0"/>
        <c:txPr>
          <a:bodyPr/>
          <a:lstStyle/>
          <a:p>
            <a:pPr>
              <a:defRPr sz="900" b="1"/>
            </a:pPr>
            <a:endParaRPr lang="en-US"/>
          </a:p>
        </c:txPr>
      </c:legendEntry>
      <c:layout>
        <c:manualLayout>
          <c:xMode val="edge"/>
          <c:yMode val="edge"/>
          <c:x val="0.45138087065559834"/>
          <c:y val="0.92158334798817165"/>
          <c:w val="0.5430988831004252"/>
          <c:h val="7.5444528966421676E-2"/>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002698412698413"/>
          <c:y val="6.5537861479993964E-2"/>
          <c:w val="0.8306743759825127"/>
          <c:h val="0.92276389658921065"/>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HOL'!$B$16:$B$24</c:f>
              <c:strCache>
                <c:ptCount val="9"/>
                <c:pt idx="0">
                  <c:v>Going cycling</c:v>
                </c:pt>
                <c:pt idx="1">
                  <c:v>Playing golf</c:v>
                </c:pt>
                <c:pt idx="2">
                  <c:v>Walking by coast</c:v>
                </c:pt>
                <c:pt idx="3">
                  <c:v>Walk in countryside</c:v>
                </c:pt>
                <c:pt idx="5">
                  <c:v>National parks</c:v>
                </c:pt>
                <c:pt idx="6">
                  <c:v>Coast / beaches</c:v>
                </c:pt>
                <c:pt idx="7">
                  <c:v>Villages</c:v>
                </c:pt>
                <c:pt idx="8">
                  <c:v>Countryside</c:v>
                </c:pt>
              </c:strCache>
            </c:strRef>
          </c:cat>
          <c:val>
            <c:numRef>
              <c:f>'activ data HOL'!$C$16:$C$24</c:f>
              <c:numCache>
                <c:formatCode>0%</c:formatCode>
                <c:ptCount val="9"/>
                <c:pt idx="0">
                  <c:v>1.3441045006771788E-2</c:v>
                </c:pt>
                <c:pt idx="1">
                  <c:v>1.8425729022266534E-2</c:v>
                </c:pt>
                <c:pt idx="2">
                  <c:v>8.401582425323674E-2</c:v>
                </c:pt>
                <c:pt idx="3">
                  <c:v>0.23565685716269077</c:v>
                </c:pt>
                <c:pt idx="5">
                  <c:v>7.3538970245028118E-2</c:v>
                </c:pt>
                <c:pt idx="6">
                  <c:v>0.11379831800158585</c:v>
                </c:pt>
                <c:pt idx="7">
                  <c:v>0.18938335239938797</c:v>
                </c:pt>
                <c:pt idx="8">
                  <c:v>0.20058397002840425</c:v>
                </c:pt>
              </c:numCache>
            </c:numRef>
          </c:val>
        </c:ser>
        <c:ser>
          <c:idx val="1"/>
          <c:order val="1"/>
          <c:tx>
            <c:strRef>
              <c:f>'activ data HOL'!$L$1</c:f>
              <c:strCache>
                <c:ptCount val="1"/>
                <c:pt idx="0">
                  <c:v>EAST OF ENGLAND ONLY</c:v>
                </c:pt>
              </c:strCache>
            </c:strRef>
          </c:tx>
          <c:spPr>
            <a:solidFill>
              <a:schemeClr val="accent5"/>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HOL'!$B$16:$B$24</c:f>
              <c:strCache>
                <c:ptCount val="9"/>
                <c:pt idx="0">
                  <c:v>Going cycling</c:v>
                </c:pt>
                <c:pt idx="1">
                  <c:v>Playing golf</c:v>
                </c:pt>
                <c:pt idx="2">
                  <c:v>Walking by coast</c:v>
                </c:pt>
                <c:pt idx="3">
                  <c:v>Walk in countryside</c:v>
                </c:pt>
                <c:pt idx="5">
                  <c:v>National parks</c:v>
                </c:pt>
                <c:pt idx="6">
                  <c:v>Coast / beaches</c:v>
                </c:pt>
                <c:pt idx="7">
                  <c:v>Villages</c:v>
                </c:pt>
                <c:pt idx="8">
                  <c:v>Countryside</c:v>
                </c:pt>
              </c:strCache>
            </c:strRef>
          </c:cat>
          <c:val>
            <c:numRef>
              <c:f>'activ data HOL'!$L$16:$L$24</c:f>
              <c:numCache>
                <c:formatCode>###0%</c:formatCode>
                <c:ptCount val="9"/>
                <c:pt idx="0">
                  <c:v>3.3322329603448345E-2</c:v>
                </c:pt>
                <c:pt idx="1">
                  <c:v>3.2445702490627892E-2</c:v>
                </c:pt>
                <c:pt idx="2" formatCode="0%">
                  <c:v>8.887294476949989E-2</c:v>
                </c:pt>
                <c:pt idx="3">
                  <c:v>0.27395389075234872</c:v>
                </c:pt>
                <c:pt idx="5" formatCode="0%">
                  <c:v>3.7128280670118641E-2</c:v>
                </c:pt>
                <c:pt idx="6" formatCode="0%">
                  <c:v>0.15827742300541589</c:v>
                </c:pt>
                <c:pt idx="7" formatCode="0%">
                  <c:v>0.32287822260887028</c:v>
                </c:pt>
                <c:pt idx="8" formatCode="0%">
                  <c:v>0.30989911833101902</c:v>
                </c:pt>
              </c:numCache>
            </c:numRef>
          </c:val>
        </c:ser>
        <c:dLbls>
          <c:dLblPos val="outEnd"/>
          <c:showLegendKey val="0"/>
          <c:showVal val="1"/>
          <c:showCatName val="0"/>
          <c:showSerName val="0"/>
          <c:showPercent val="0"/>
          <c:showBubbleSize val="0"/>
        </c:dLbls>
        <c:gapWidth val="100"/>
        <c:overlap val="15"/>
        <c:axId val="422950376"/>
        <c:axId val="422945672"/>
      </c:barChart>
      <c:catAx>
        <c:axId val="422950376"/>
        <c:scaling>
          <c:orientation val="minMax"/>
        </c:scaling>
        <c:delete val="0"/>
        <c:axPos val="l"/>
        <c:numFmt formatCode="General" sourceLinked="1"/>
        <c:majorTickMark val="none"/>
        <c:minorTickMark val="none"/>
        <c:tickLblPos val="nextTo"/>
        <c:crossAx val="422945672"/>
        <c:crosses val="autoZero"/>
        <c:auto val="1"/>
        <c:lblAlgn val="ctr"/>
        <c:lblOffset val="100"/>
        <c:noMultiLvlLbl val="0"/>
      </c:catAx>
      <c:valAx>
        <c:axId val="422945672"/>
        <c:scaling>
          <c:orientation val="minMax"/>
          <c:max val="0.9"/>
        </c:scaling>
        <c:delete val="1"/>
        <c:axPos val="b"/>
        <c:numFmt formatCode="0%" sourceLinked="1"/>
        <c:majorTickMark val="out"/>
        <c:minorTickMark val="none"/>
        <c:tickLblPos val="nextTo"/>
        <c:crossAx val="422950376"/>
        <c:crosses val="autoZero"/>
        <c:crossBetween val="between"/>
      </c:valAx>
    </c:plotArea>
    <c:legend>
      <c:legendPos val="r"/>
      <c:legendEntry>
        <c:idx val="0"/>
        <c:txPr>
          <a:bodyPr/>
          <a:lstStyle/>
          <a:p>
            <a:pPr>
              <a:defRPr sz="900" b="1"/>
            </a:pPr>
            <a:endParaRPr lang="en-US"/>
          </a:p>
        </c:txPr>
      </c:legendEntry>
      <c:layout>
        <c:manualLayout>
          <c:xMode val="edge"/>
          <c:yMode val="edge"/>
          <c:x val="0.42046000102469838"/>
          <c:y val="0.87917844349692842"/>
          <c:w val="0.57289116121731631"/>
          <c:h val="0.11442388525953907"/>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524494853989757"/>
          <c:y val="8.9855605691989582E-2"/>
          <c:w val="0.8306743759825127"/>
          <c:h val="0.88714892725715577"/>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HOL'!$B$26:$B$33</c:f>
              <c:strCache>
                <c:ptCount val="8"/>
                <c:pt idx="0">
                  <c:v>Shopping for 
souvenirs</c:v>
                </c:pt>
                <c:pt idx="1">
                  <c:v>Shopping for clothes
/ accessories</c:v>
                </c:pt>
                <c:pt idx="2">
                  <c:v>Shopping</c:v>
                </c:pt>
                <c:pt idx="4">
                  <c:v>Going to bars 
/ nightclubs</c:v>
                </c:pt>
                <c:pt idx="5">
                  <c:v>Socialising with 
the locals</c:v>
                </c:pt>
                <c:pt idx="6">
                  <c:v>Going to pubs</c:v>
                </c:pt>
                <c:pt idx="7">
                  <c:v>Dining in restaurants</c:v>
                </c:pt>
              </c:strCache>
            </c:strRef>
          </c:cat>
          <c:val>
            <c:numRef>
              <c:f>'activ data HOL'!$C$26:$C$33</c:f>
              <c:numCache>
                <c:formatCode>0%</c:formatCode>
                <c:ptCount val="8"/>
                <c:pt idx="0">
                  <c:v>0.57957808414180112</c:v>
                </c:pt>
                <c:pt idx="1">
                  <c:v>0.66171679548989559</c:v>
                </c:pt>
                <c:pt idx="2">
                  <c:v>0.69493718727252474</c:v>
                </c:pt>
                <c:pt idx="4">
                  <c:v>0.14730067692726428</c:v>
                </c:pt>
                <c:pt idx="5">
                  <c:v>0.38265030875223965</c:v>
                </c:pt>
                <c:pt idx="6">
                  <c:v>0.48436226041394242</c:v>
                </c:pt>
                <c:pt idx="7">
                  <c:v>0.78684278716061684</c:v>
                </c:pt>
              </c:numCache>
            </c:numRef>
          </c:val>
        </c:ser>
        <c:ser>
          <c:idx val="1"/>
          <c:order val="1"/>
          <c:tx>
            <c:strRef>
              <c:f>'activ data HOL'!$L$1</c:f>
              <c:strCache>
                <c:ptCount val="1"/>
                <c:pt idx="0">
                  <c:v>EAST OF ENGLAND ONLY</c:v>
                </c:pt>
              </c:strCache>
            </c:strRef>
          </c:tx>
          <c:spPr>
            <a:solidFill>
              <a:schemeClr val="accent3"/>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HOL'!$B$26:$B$33</c:f>
              <c:strCache>
                <c:ptCount val="8"/>
                <c:pt idx="0">
                  <c:v>Shopping for 
souvenirs</c:v>
                </c:pt>
                <c:pt idx="1">
                  <c:v>Shopping for clothes
/ accessories</c:v>
                </c:pt>
                <c:pt idx="2">
                  <c:v>Shopping</c:v>
                </c:pt>
                <c:pt idx="4">
                  <c:v>Going to bars 
/ nightclubs</c:v>
                </c:pt>
                <c:pt idx="5">
                  <c:v>Socialising with 
the locals</c:v>
                </c:pt>
                <c:pt idx="6">
                  <c:v>Going to pubs</c:v>
                </c:pt>
                <c:pt idx="7">
                  <c:v>Dining in restaurants</c:v>
                </c:pt>
              </c:strCache>
            </c:strRef>
          </c:cat>
          <c:val>
            <c:numRef>
              <c:f>'activ data HOL'!$L$26:$L$33</c:f>
              <c:numCache>
                <c:formatCode>###0%</c:formatCode>
                <c:ptCount val="8"/>
                <c:pt idx="0" formatCode="0%">
                  <c:v>0.42031879401952305</c:v>
                </c:pt>
                <c:pt idx="1">
                  <c:v>0.53131118430039304</c:v>
                </c:pt>
                <c:pt idx="2" formatCode="0%">
                  <c:v>0.68225156515869845</c:v>
                </c:pt>
                <c:pt idx="4" formatCode="0%">
                  <c:v>8.329998908733767E-2</c:v>
                </c:pt>
                <c:pt idx="5">
                  <c:v>0.46595686554251975</c:v>
                </c:pt>
                <c:pt idx="6" formatCode="0%">
                  <c:v>0.4518268531242422</c:v>
                </c:pt>
                <c:pt idx="7" formatCode="0%">
                  <c:v>0.68573334980847644</c:v>
                </c:pt>
              </c:numCache>
            </c:numRef>
          </c:val>
        </c:ser>
        <c:dLbls>
          <c:dLblPos val="outEnd"/>
          <c:showLegendKey val="0"/>
          <c:showVal val="1"/>
          <c:showCatName val="0"/>
          <c:showSerName val="0"/>
          <c:showPercent val="0"/>
          <c:showBubbleSize val="0"/>
        </c:dLbls>
        <c:gapWidth val="100"/>
        <c:overlap val="15"/>
        <c:axId val="422949592"/>
        <c:axId val="422949984"/>
      </c:barChart>
      <c:catAx>
        <c:axId val="422949592"/>
        <c:scaling>
          <c:orientation val="minMax"/>
        </c:scaling>
        <c:delete val="0"/>
        <c:axPos val="l"/>
        <c:numFmt formatCode="General" sourceLinked="1"/>
        <c:majorTickMark val="none"/>
        <c:minorTickMark val="none"/>
        <c:tickLblPos val="nextTo"/>
        <c:crossAx val="422949984"/>
        <c:crosses val="autoZero"/>
        <c:auto val="1"/>
        <c:lblAlgn val="ctr"/>
        <c:lblOffset val="100"/>
        <c:noMultiLvlLbl val="0"/>
      </c:catAx>
      <c:valAx>
        <c:axId val="422949984"/>
        <c:scaling>
          <c:orientation val="minMax"/>
          <c:max val="0.9"/>
        </c:scaling>
        <c:delete val="1"/>
        <c:axPos val="b"/>
        <c:numFmt formatCode="0%" sourceLinked="1"/>
        <c:majorTickMark val="out"/>
        <c:minorTickMark val="none"/>
        <c:tickLblPos val="nextTo"/>
        <c:crossAx val="422949592"/>
        <c:crosses val="autoZero"/>
        <c:crossBetween val="between"/>
      </c:valAx>
    </c:plotArea>
    <c:legend>
      <c:legendPos val="r"/>
      <c:legendEntry>
        <c:idx val="0"/>
        <c:txPr>
          <a:bodyPr/>
          <a:lstStyle/>
          <a:p>
            <a:pPr>
              <a:defRPr sz="900" b="1"/>
            </a:pPr>
            <a:endParaRPr lang="en-US"/>
          </a:p>
        </c:txPr>
      </c:legendEntry>
      <c:layout>
        <c:manualLayout>
          <c:xMode val="edge"/>
          <c:yMode val="edge"/>
          <c:x val="0.46355167418389226"/>
          <c:y val="0.53859949164851129"/>
          <c:w val="0.5364483258161078"/>
          <c:h val="9.5779956427015256E-2"/>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948702086365842"/>
          <c:y val="9.916375036453777E-2"/>
          <c:w val="0.7051297913634158"/>
          <c:h val="0.88653944298629339"/>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HOL'!$B$35:$B$40</c:f>
              <c:strCache>
                <c:ptCount val="6"/>
                <c:pt idx="0">
                  <c:v>Going to watch live 
football (at a stadium)</c:v>
                </c:pt>
                <c:pt idx="1">
                  <c:v>Researching ancestry</c:v>
                </c:pt>
                <c:pt idx="2">
                  <c:v>Visiting a spa
/ beauty centre</c:v>
                </c:pt>
                <c:pt idx="3">
                  <c:v>Zoos, aquarium, 
other wildlife</c:v>
                </c:pt>
                <c:pt idx="4">
                  <c:v>Learning activities</c:v>
                </c:pt>
                <c:pt idx="5">
                  <c:v>Going on a tour</c:v>
                </c:pt>
              </c:strCache>
            </c:strRef>
          </c:cat>
          <c:val>
            <c:numRef>
              <c:f>'activ data HOL'!$C$35:$C$40</c:f>
              <c:numCache>
                <c:formatCode>0%</c:formatCode>
                <c:ptCount val="6"/>
                <c:pt idx="0">
                  <c:v>1.8637026392073607E-2</c:v>
                </c:pt>
                <c:pt idx="1">
                  <c:v>2.0776518494876717E-2</c:v>
                </c:pt>
                <c:pt idx="2">
                  <c:v>2.6589001815212163E-2</c:v>
                </c:pt>
                <c:pt idx="3">
                  <c:v>7.3786589357523621E-2</c:v>
                </c:pt>
                <c:pt idx="4">
                  <c:v>8.8113914991004821E-2</c:v>
                </c:pt>
                <c:pt idx="5">
                  <c:v>0.24787883182248494</c:v>
                </c:pt>
              </c:numCache>
            </c:numRef>
          </c:val>
        </c:ser>
        <c:ser>
          <c:idx val="1"/>
          <c:order val="1"/>
          <c:tx>
            <c:strRef>
              <c:f>'activ data HOL'!$L$1</c:f>
              <c:strCache>
                <c:ptCount val="1"/>
                <c:pt idx="0">
                  <c:v>EAST OF ENGLAND ONLY</c:v>
                </c:pt>
              </c:strCache>
            </c:strRef>
          </c:tx>
          <c:spPr>
            <a:solidFill>
              <a:schemeClr val="accent4"/>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HOL'!$B$35:$B$40</c:f>
              <c:strCache>
                <c:ptCount val="6"/>
                <c:pt idx="0">
                  <c:v>Going to watch live 
football (at a stadium)</c:v>
                </c:pt>
                <c:pt idx="1">
                  <c:v>Researching ancestry</c:v>
                </c:pt>
                <c:pt idx="2">
                  <c:v>Visiting a spa
/ beauty centre</c:v>
                </c:pt>
                <c:pt idx="3">
                  <c:v>Zoos, aquarium, 
other wildlife</c:v>
                </c:pt>
                <c:pt idx="4">
                  <c:v>Learning activities</c:v>
                </c:pt>
                <c:pt idx="5">
                  <c:v>Going on a tour</c:v>
                </c:pt>
              </c:strCache>
            </c:strRef>
          </c:cat>
          <c:val>
            <c:numRef>
              <c:f>'activ data HOL'!$L$35:$L$40</c:f>
              <c:numCache>
                <c:formatCode>###0%</c:formatCode>
                <c:ptCount val="6"/>
                <c:pt idx="0" formatCode="0%">
                  <c:v>2.7633286045129921E-2</c:v>
                </c:pt>
                <c:pt idx="1">
                  <c:v>1.016896416957886E-2</c:v>
                </c:pt>
                <c:pt idx="2">
                  <c:v>2.7945679518264294E-2</c:v>
                </c:pt>
                <c:pt idx="3" formatCode="0%">
                  <c:v>5.3061224489795916E-2</c:v>
                </c:pt>
                <c:pt idx="4">
                  <c:v>5.7325638311193063E-2</c:v>
                </c:pt>
                <c:pt idx="5" formatCode="0%">
                  <c:v>0.1400420116149759</c:v>
                </c:pt>
              </c:numCache>
            </c:numRef>
          </c:val>
        </c:ser>
        <c:dLbls>
          <c:dLblPos val="outEnd"/>
          <c:showLegendKey val="0"/>
          <c:showVal val="1"/>
          <c:showCatName val="0"/>
          <c:showSerName val="0"/>
          <c:showPercent val="0"/>
          <c:showBubbleSize val="0"/>
        </c:dLbls>
        <c:gapWidth val="100"/>
        <c:overlap val="15"/>
        <c:axId val="422947240"/>
        <c:axId val="475292144"/>
      </c:barChart>
      <c:catAx>
        <c:axId val="422947240"/>
        <c:scaling>
          <c:orientation val="minMax"/>
        </c:scaling>
        <c:delete val="0"/>
        <c:axPos val="l"/>
        <c:numFmt formatCode="General" sourceLinked="1"/>
        <c:majorTickMark val="none"/>
        <c:minorTickMark val="none"/>
        <c:tickLblPos val="nextTo"/>
        <c:crossAx val="475292144"/>
        <c:crosses val="autoZero"/>
        <c:auto val="1"/>
        <c:lblAlgn val="ctr"/>
        <c:lblOffset val="100"/>
        <c:noMultiLvlLbl val="0"/>
      </c:catAx>
      <c:valAx>
        <c:axId val="475292144"/>
        <c:scaling>
          <c:orientation val="minMax"/>
          <c:max val="0.9"/>
        </c:scaling>
        <c:delete val="1"/>
        <c:axPos val="b"/>
        <c:numFmt formatCode="0%" sourceLinked="1"/>
        <c:majorTickMark val="out"/>
        <c:minorTickMark val="none"/>
        <c:tickLblPos val="nextTo"/>
        <c:crossAx val="422947240"/>
        <c:crosses val="autoZero"/>
        <c:crossBetween val="between"/>
      </c:valAx>
    </c:plotArea>
    <c:legend>
      <c:legendPos val="r"/>
      <c:legendEntry>
        <c:idx val="0"/>
        <c:txPr>
          <a:bodyPr/>
          <a:lstStyle/>
          <a:p>
            <a:pPr>
              <a:defRPr sz="900" b="1"/>
            </a:pPr>
            <a:endParaRPr lang="en-US"/>
          </a:p>
        </c:txPr>
      </c:legendEntry>
      <c:layout>
        <c:manualLayout>
          <c:xMode val="edge"/>
          <c:yMode val="edge"/>
          <c:x val="0.45641517062914444"/>
          <c:y val="0.86451663336781381"/>
          <c:w val="0.53427138929322338"/>
          <c:h val="0.12372738692782179"/>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757619047619046"/>
          <c:y val="7.3072976975484857E-2"/>
          <c:w val="0.74242380952380949"/>
          <c:h val="0.89933699857250993"/>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HOL'!$B$2:$B$13</c:f>
              <c:strCache>
                <c:ptCount val="12"/>
                <c:pt idx="0">
                  <c:v>Locations 
(e.g. literary, film)</c:v>
                </c:pt>
                <c:pt idx="1">
                  <c:v>Festivals</c:v>
                </c:pt>
                <c:pt idx="2">
                  <c:v>Live music</c:v>
                </c:pt>
                <c:pt idx="3">
                  <c:v>Theatres</c:v>
                </c:pt>
                <c:pt idx="4">
                  <c:v>Art galleries</c:v>
                </c:pt>
                <c:pt idx="5">
                  <c:v>Museums</c:v>
                </c:pt>
                <c:pt idx="7">
                  <c:v>Historic houses</c:v>
                </c:pt>
                <c:pt idx="8">
                  <c:v>Religious buildings</c:v>
                </c:pt>
                <c:pt idx="9">
                  <c:v>Castles</c:v>
                </c:pt>
                <c:pt idx="10">
                  <c:v>Parks / gardens</c:v>
                </c:pt>
                <c:pt idx="11">
                  <c:v>Famous monuments
/ buildings</c:v>
                </c:pt>
              </c:strCache>
            </c:strRef>
          </c:cat>
          <c:val>
            <c:numRef>
              <c:f>'activ data HOL'!$C$2:$C$13</c:f>
              <c:numCache>
                <c:formatCode>0%</c:formatCode>
                <c:ptCount val="12"/>
                <c:pt idx="0">
                  <c:v>2.889740952024689E-2</c:v>
                </c:pt>
                <c:pt idx="1">
                  <c:v>3.8218273392396605E-2</c:v>
                </c:pt>
                <c:pt idx="2">
                  <c:v>0.10516548417499928</c:v>
                </c:pt>
                <c:pt idx="3">
                  <c:v>0.17807989528558935</c:v>
                </c:pt>
                <c:pt idx="4">
                  <c:v>0.25894506128135891</c:v>
                </c:pt>
                <c:pt idx="5">
                  <c:v>0.47962994321654712</c:v>
                </c:pt>
                <c:pt idx="7">
                  <c:v>0.29326626081949331</c:v>
                </c:pt>
                <c:pt idx="8">
                  <c:v>0.33290418656285004</c:v>
                </c:pt>
                <c:pt idx="9">
                  <c:v>0.33723276628209042</c:v>
                </c:pt>
                <c:pt idx="10">
                  <c:v>0.52162447569895531</c:v>
                </c:pt>
                <c:pt idx="11">
                  <c:v>0.64070824740795274</c:v>
                </c:pt>
              </c:numCache>
            </c:numRef>
          </c:val>
        </c:ser>
        <c:ser>
          <c:idx val="1"/>
          <c:order val="1"/>
          <c:tx>
            <c:strRef>
              <c:f>'activ data HOL'!$J$1</c:f>
              <c:strCache>
                <c:ptCount val="1"/>
                <c:pt idx="0">
                  <c:v>WEST MIDLANDS ONLY</c:v>
                </c:pt>
              </c:strCache>
            </c:strRef>
          </c:tx>
          <c:spPr>
            <a:solidFill>
              <a:schemeClr val="accent2"/>
            </a:solidFill>
            <a:ln w="28575">
              <a:noFill/>
            </a:ln>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HOL'!$B$2:$B$13</c:f>
              <c:strCache>
                <c:ptCount val="12"/>
                <c:pt idx="0">
                  <c:v>Locations 
(e.g. literary, film)</c:v>
                </c:pt>
                <c:pt idx="1">
                  <c:v>Festivals</c:v>
                </c:pt>
                <c:pt idx="2">
                  <c:v>Live music</c:v>
                </c:pt>
                <c:pt idx="3">
                  <c:v>Theatres</c:v>
                </c:pt>
                <c:pt idx="4">
                  <c:v>Art galleries</c:v>
                </c:pt>
                <c:pt idx="5">
                  <c:v>Museums</c:v>
                </c:pt>
                <c:pt idx="7">
                  <c:v>Historic houses</c:v>
                </c:pt>
                <c:pt idx="8">
                  <c:v>Religious buildings</c:v>
                </c:pt>
                <c:pt idx="9">
                  <c:v>Castles</c:v>
                </c:pt>
                <c:pt idx="10">
                  <c:v>Parks / gardens</c:v>
                </c:pt>
                <c:pt idx="11">
                  <c:v>Famous monuments
/ buildings</c:v>
                </c:pt>
              </c:strCache>
            </c:strRef>
          </c:cat>
          <c:val>
            <c:numRef>
              <c:f>'activ data HOL'!$J$2:$J$13</c:f>
              <c:numCache>
                <c:formatCode>0%</c:formatCode>
                <c:ptCount val="12"/>
                <c:pt idx="0">
                  <c:v>2.3076923076923075E-2</c:v>
                </c:pt>
                <c:pt idx="1">
                  <c:v>6.1084368418790565E-2</c:v>
                </c:pt>
                <c:pt idx="2">
                  <c:v>6.5952950931485968E-2</c:v>
                </c:pt>
                <c:pt idx="3">
                  <c:v>9.330301915811294E-2</c:v>
                </c:pt>
                <c:pt idx="4">
                  <c:v>0.14195058343642381</c:v>
                </c:pt>
                <c:pt idx="5">
                  <c:v>0.26290414256578287</c:v>
                </c:pt>
                <c:pt idx="7">
                  <c:v>0.22929399649606139</c:v>
                </c:pt>
                <c:pt idx="8">
                  <c:v>0.18119644344158811</c:v>
                </c:pt>
                <c:pt idx="9">
                  <c:v>0.20782373198702733</c:v>
                </c:pt>
                <c:pt idx="10">
                  <c:v>0.366731851979198</c:v>
                </c:pt>
                <c:pt idx="11">
                  <c:v>0.45322141236288921</c:v>
                </c:pt>
              </c:numCache>
            </c:numRef>
          </c:val>
        </c:ser>
        <c:dLbls>
          <c:dLblPos val="outEnd"/>
          <c:showLegendKey val="0"/>
          <c:showVal val="1"/>
          <c:showCatName val="0"/>
          <c:showSerName val="0"/>
          <c:showPercent val="0"/>
          <c:showBubbleSize val="0"/>
        </c:dLbls>
        <c:gapWidth val="100"/>
        <c:overlap val="15"/>
        <c:axId val="475290968"/>
        <c:axId val="475290184"/>
      </c:barChart>
      <c:catAx>
        <c:axId val="475290968"/>
        <c:scaling>
          <c:orientation val="minMax"/>
        </c:scaling>
        <c:delete val="0"/>
        <c:axPos val="l"/>
        <c:numFmt formatCode="General" sourceLinked="1"/>
        <c:majorTickMark val="none"/>
        <c:minorTickMark val="none"/>
        <c:tickLblPos val="nextTo"/>
        <c:crossAx val="475290184"/>
        <c:crosses val="autoZero"/>
        <c:auto val="1"/>
        <c:lblAlgn val="ctr"/>
        <c:lblOffset val="100"/>
        <c:noMultiLvlLbl val="0"/>
      </c:catAx>
      <c:valAx>
        <c:axId val="475290184"/>
        <c:scaling>
          <c:orientation val="minMax"/>
          <c:max val="0.9"/>
        </c:scaling>
        <c:delete val="1"/>
        <c:axPos val="b"/>
        <c:numFmt formatCode="0%" sourceLinked="1"/>
        <c:majorTickMark val="out"/>
        <c:minorTickMark val="none"/>
        <c:tickLblPos val="nextTo"/>
        <c:crossAx val="475290968"/>
        <c:crosses val="autoZero"/>
        <c:crossBetween val="between"/>
      </c:valAx>
    </c:plotArea>
    <c:legend>
      <c:legendPos val="r"/>
      <c:legendEntry>
        <c:idx val="0"/>
        <c:txPr>
          <a:bodyPr/>
          <a:lstStyle/>
          <a:p>
            <a:pPr>
              <a:defRPr sz="900" b="1"/>
            </a:pPr>
            <a:endParaRPr lang="en-US"/>
          </a:p>
        </c:txPr>
      </c:legendEntry>
      <c:layout>
        <c:manualLayout>
          <c:xMode val="edge"/>
          <c:yMode val="edge"/>
          <c:x val="0.427203220133066"/>
          <c:y val="0.92158334798817165"/>
          <c:w val="0.5672765336229576"/>
          <c:h val="7.5444528966421676E-2"/>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524494853989757"/>
          <c:y val="8.9855605691989582E-2"/>
          <c:w val="0.8306743759825127"/>
          <c:h val="0.88714892725715577"/>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HOL'!$B$26:$B$33</c:f>
              <c:strCache>
                <c:ptCount val="8"/>
                <c:pt idx="0">
                  <c:v>Shopping for 
souvenirs</c:v>
                </c:pt>
                <c:pt idx="1">
                  <c:v>Shopping for clothes
/ accessories</c:v>
                </c:pt>
                <c:pt idx="2">
                  <c:v>Shopping</c:v>
                </c:pt>
                <c:pt idx="4">
                  <c:v>Going to bars 
/ nightclubs</c:v>
                </c:pt>
                <c:pt idx="5">
                  <c:v>Socialising with 
the locals</c:v>
                </c:pt>
                <c:pt idx="6">
                  <c:v>Going to pubs</c:v>
                </c:pt>
                <c:pt idx="7">
                  <c:v>Dining in restaurants</c:v>
                </c:pt>
              </c:strCache>
            </c:strRef>
          </c:cat>
          <c:val>
            <c:numRef>
              <c:f>'activ data HOL'!$C$26:$C$33</c:f>
              <c:numCache>
                <c:formatCode>0%</c:formatCode>
                <c:ptCount val="8"/>
                <c:pt idx="0">
                  <c:v>0.57957808414180112</c:v>
                </c:pt>
                <c:pt idx="1">
                  <c:v>0.66171679548989559</c:v>
                </c:pt>
                <c:pt idx="2">
                  <c:v>0.69493718727252474</c:v>
                </c:pt>
                <c:pt idx="4">
                  <c:v>0.14730067692726428</c:v>
                </c:pt>
                <c:pt idx="5">
                  <c:v>0.38265030875223965</c:v>
                </c:pt>
                <c:pt idx="6">
                  <c:v>0.48436226041394242</c:v>
                </c:pt>
                <c:pt idx="7">
                  <c:v>0.78684278716061684</c:v>
                </c:pt>
              </c:numCache>
            </c:numRef>
          </c:val>
        </c:ser>
        <c:ser>
          <c:idx val="1"/>
          <c:order val="1"/>
          <c:tx>
            <c:strRef>
              <c:f>'activ data HOL'!$J$1</c:f>
              <c:strCache>
                <c:ptCount val="1"/>
                <c:pt idx="0">
                  <c:v>WEST MIDLANDS ONLY</c:v>
                </c:pt>
              </c:strCache>
            </c:strRef>
          </c:tx>
          <c:spPr>
            <a:solidFill>
              <a:schemeClr val="accent3"/>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HOL'!$B$26:$B$33</c:f>
              <c:strCache>
                <c:ptCount val="8"/>
                <c:pt idx="0">
                  <c:v>Shopping for 
souvenirs</c:v>
                </c:pt>
                <c:pt idx="1">
                  <c:v>Shopping for clothes
/ accessories</c:v>
                </c:pt>
                <c:pt idx="2">
                  <c:v>Shopping</c:v>
                </c:pt>
                <c:pt idx="4">
                  <c:v>Going to bars 
/ nightclubs</c:v>
                </c:pt>
                <c:pt idx="5">
                  <c:v>Socialising with 
the locals</c:v>
                </c:pt>
                <c:pt idx="6">
                  <c:v>Going to pubs</c:v>
                </c:pt>
                <c:pt idx="7">
                  <c:v>Dining in restaurants</c:v>
                </c:pt>
              </c:strCache>
            </c:strRef>
          </c:cat>
          <c:val>
            <c:numRef>
              <c:f>'activ data HOL'!$J$26:$J$33</c:f>
              <c:numCache>
                <c:formatCode>###0%</c:formatCode>
                <c:ptCount val="8"/>
                <c:pt idx="0" formatCode="0%">
                  <c:v>0.4899641740193369</c:v>
                </c:pt>
                <c:pt idx="1">
                  <c:v>0.50611897663237748</c:v>
                </c:pt>
                <c:pt idx="2" formatCode="0%">
                  <c:v>0.68594299836140438</c:v>
                </c:pt>
                <c:pt idx="4" formatCode="0%">
                  <c:v>0.14780053294365411</c:v>
                </c:pt>
                <c:pt idx="5">
                  <c:v>0.58622761968687076</c:v>
                </c:pt>
                <c:pt idx="6" formatCode="0%">
                  <c:v>0.54853735192199204</c:v>
                </c:pt>
                <c:pt idx="7" formatCode="0%">
                  <c:v>0.5783522649692131</c:v>
                </c:pt>
              </c:numCache>
            </c:numRef>
          </c:val>
        </c:ser>
        <c:dLbls>
          <c:dLblPos val="outEnd"/>
          <c:showLegendKey val="0"/>
          <c:showVal val="1"/>
          <c:showCatName val="0"/>
          <c:showSerName val="0"/>
          <c:showPercent val="0"/>
          <c:showBubbleSize val="0"/>
        </c:dLbls>
        <c:gapWidth val="100"/>
        <c:overlap val="15"/>
        <c:axId val="475286656"/>
        <c:axId val="475288616"/>
      </c:barChart>
      <c:catAx>
        <c:axId val="475286656"/>
        <c:scaling>
          <c:orientation val="minMax"/>
        </c:scaling>
        <c:delete val="0"/>
        <c:axPos val="l"/>
        <c:numFmt formatCode="General" sourceLinked="1"/>
        <c:majorTickMark val="none"/>
        <c:minorTickMark val="none"/>
        <c:tickLblPos val="nextTo"/>
        <c:crossAx val="475288616"/>
        <c:crosses val="autoZero"/>
        <c:auto val="1"/>
        <c:lblAlgn val="ctr"/>
        <c:lblOffset val="100"/>
        <c:noMultiLvlLbl val="0"/>
      </c:catAx>
      <c:valAx>
        <c:axId val="475288616"/>
        <c:scaling>
          <c:orientation val="minMax"/>
          <c:max val="0.9"/>
        </c:scaling>
        <c:delete val="1"/>
        <c:axPos val="b"/>
        <c:numFmt formatCode="0%" sourceLinked="1"/>
        <c:majorTickMark val="out"/>
        <c:minorTickMark val="none"/>
        <c:tickLblPos val="nextTo"/>
        <c:crossAx val="475286656"/>
        <c:crosses val="autoZero"/>
        <c:crossBetween val="between"/>
      </c:valAx>
    </c:plotArea>
    <c:legend>
      <c:legendPos val="r"/>
      <c:legendEntry>
        <c:idx val="0"/>
        <c:txPr>
          <a:bodyPr/>
          <a:lstStyle/>
          <a:p>
            <a:pPr>
              <a:defRPr sz="900" b="1"/>
            </a:pPr>
            <a:endParaRPr lang="en-US"/>
          </a:p>
        </c:txPr>
      </c:legendEntry>
      <c:layout>
        <c:manualLayout>
          <c:xMode val="edge"/>
          <c:yMode val="edge"/>
          <c:x val="0.42742980411391124"/>
          <c:y val="0.53079476839821726"/>
          <c:w val="0.57257019588608871"/>
          <c:h val="0.1035851868695138"/>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002698412698413"/>
          <c:y val="6.5537861479993964E-2"/>
          <c:w val="0.8306743759825127"/>
          <c:h val="0.92276389658921065"/>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HOL'!$B$16:$B$24</c:f>
              <c:strCache>
                <c:ptCount val="9"/>
                <c:pt idx="0">
                  <c:v>Going cycling</c:v>
                </c:pt>
                <c:pt idx="1">
                  <c:v>Playing golf</c:v>
                </c:pt>
                <c:pt idx="2">
                  <c:v>Walking by coast</c:v>
                </c:pt>
                <c:pt idx="3">
                  <c:v>Walk in countryside</c:v>
                </c:pt>
                <c:pt idx="5">
                  <c:v>National parks</c:v>
                </c:pt>
                <c:pt idx="6">
                  <c:v>Coast / beaches</c:v>
                </c:pt>
                <c:pt idx="7">
                  <c:v>Villages</c:v>
                </c:pt>
                <c:pt idx="8">
                  <c:v>Countryside</c:v>
                </c:pt>
              </c:strCache>
            </c:strRef>
          </c:cat>
          <c:val>
            <c:numRef>
              <c:f>'activ data HOL'!$C$16:$C$24</c:f>
              <c:numCache>
                <c:formatCode>0%</c:formatCode>
                <c:ptCount val="9"/>
                <c:pt idx="0">
                  <c:v>1.3441045006771788E-2</c:v>
                </c:pt>
                <c:pt idx="1">
                  <c:v>1.8425729022266534E-2</c:v>
                </c:pt>
                <c:pt idx="2">
                  <c:v>8.401582425323674E-2</c:v>
                </c:pt>
                <c:pt idx="3">
                  <c:v>0.23565685716269077</c:v>
                </c:pt>
                <c:pt idx="5">
                  <c:v>7.3538970245028118E-2</c:v>
                </c:pt>
                <c:pt idx="6">
                  <c:v>0.11379831800158585</c:v>
                </c:pt>
                <c:pt idx="7">
                  <c:v>0.18938335239938797</c:v>
                </c:pt>
                <c:pt idx="8">
                  <c:v>0.20058397002840425</c:v>
                </c:pt>
              </c:numCache>
            </c:numRef>
          </c:val>
        </c:ser>
        <c:ser>
          <c:idx val="1"/>
          <c:order val="1"/>
          <c:tx>
            <c:strRef>
              <c:f>'activ data HOL'!$J$1</c:f>
              <c:strCache>
                <c:ptCount val="1"/>
                <c:pt idx="0">
                  <c:v>WEST MIDLANDS ONLY</c:v>
                </c:pt>
              </c:strCache>
            </c:strRef>
          </c:tx>
          <c:spPr>
            <a:solidFill>
              <a:schemeClr val="accent5"/>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HOL'!$B$16:$B$24</c:f>
              <c:strCache>
                <c:ptCount val="9"/>
                <c:pt idx="0">
                  <c:v>Going cycling</c:v>
                </c:pt>
                <c:pt idx="1">
                  <c:v>Playing golf</c:v>
                </c:pt>
                <c:pt idx="2">
                  <c:v>Walking by coast</c:v>
                </c:pt>
                <c:pt idx="3">
                  <c:v>Walk in countryside</c:v>
                </c:pt>
                <c:pt idx="5">
                  <c:v>National parks</c:v>
                </c:pt>
                <c:pt idx="6">
                  <c:v>Coast / beaches</c:v>
                </c:pt>
                <c:pt idx="7">
                  <c:v>Villages</c:v>
                </c:pt>
                <c:pt idx="8">
                  <c:v>Countryside</c:v>
                </c:pt>
              </c:strCache>
            </c:strRef>
          </c:cat>
          <c:val>
            <c:numRef>
              <c:f>'activ data HOL'!$J$16:$J$24</c:f>
              <c:numCache>
                <c:formatCode>###0%</c:formatCode>
                <c:ptCount val="9"/>
                <c:pt idx="0">
                  <c:v>1.9519999999999999E-2</c:v>
                </c:pt>
                <c:pt idx="1">
                  <c:v>2.6122722944601405E-2</c:v>
                </c:pt>
                <c:pt idx="2" formatCode="0%">
                  <c:v>3.9066577741692282E-2</c:v>
                </c:pt>
                <c:pt idx="3">
                  <c:v>0.33259447731139657</c:v>
                </c:pt>
                <c:pt idx="5" formatCode="0%">
                  <c:v>7.8452125500202974E-2</c:v>
                </c:pt>
                <c:pt idx="6" formatCode="0%">
                  <c:v>9.2002621738943566E-2</c:v>
                </c:pt>
                <c:pt idx="7" formatCode="0%">
                  <c:v>0.26004707581613684</c:v>
                </c:pt>
                <c:pt idx="8" formatCode="0%">
                  <c:v>0.25428296310165432</c:v>
                </c:pt>
              </c:numCache>
            </c:numRef>
          </c:val>
        </c:ser>
        <c:dLbls>
          <c:dLblPos val="outEnd"/>
          <c:showLegendKey val="0"/>
          <c:showVal val="1"/>
          <c:showCatName val="0"/>
          <c:showSerName val="0"/>
          <c:showPercent val="0"/>
          <c:showBubbleSize val="0"/>
        </c:dLbls>
        <c:gapWidth val="100"/>
        <c:overlap val="15"/>
        <c:axId val="475291360"/>
        <c:axId val="475287048"/>
      </c:barChart>
      <c:catAx>
        <c:axId val="475291360"/>
        <c:scaling>
          <c:orientation val="minMax"/>
        </c:scaling>
        <c:delete val="0"/>
        <c:axPos val="l"/>
        <c:numFmt formatCode="General" sourceLinked="1"/>
        <c:majorTickMark val="none"/>
        <c:minorTickMark val="none"/>
        <c:tickLblPos val="nextTo"/>
        <c:crossAx val="475287048"/>
        <c:crosses val="autoZero"/>
        <c:auto val="1"/>
        <c:lblAlgn val="ctr"/>
        <c:lblOffset val="100"/>
        <c:noMultiLvlLbl val="0"/>
      </c:catAx>
      <c:valAx>
        <c:axId val="475287048"/>
        <c:scaling>
          <c:orientation val="minMax"/>
          <c:max val="0.9"/>
        </c:scaling>
        <c:delete val="1"/>
        <c:axPos val="b"/>
        <c:numFmt formatCode="0%" sourceLinked="1"/>
        <c:majorTickMark val="out"/>
        <c:minorTickMark val="none"/>
        <c:tickLblPos val="nextTo"/>
        <c:crossAx val="475291360"/>
        <c:crosses val="autoZero"/>
        <c:crossBetween val="between"/>
      </c:valAx>
    </c:plotArea>
    <c:legend>
      <c:legendPos val="r"/>
      <c:legendEntry>
        <c:idx val="0"/>
        <c:txPr>
          <a:bodyPr/>
          <a:lstStyle/>
          <a:p>
            <a:pPr>
              <a:defRPr sz="900" b="1"/>
            </a:pPr>
            <a:endParaRPr lang="en-US"/>
          </a:p>
        </c:txPr>
      </c:legendEntry>
      <c:layout>
        <c:manualLayout>
          <c:xMode val="edge"/>
          <c:yMode val="edge"/>
          <c:x val="0.40841030694777136"/>
          <c:y val="0.87917844349692842"/>
          <c:w val="0.58494085529424333"/>
          <c:h val="0.11442388525953907"/>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2917596635937246"/>
          <c:y val="9.916375036453777E-2"/>
          <c:w val="0.79986414361960212"/>
          <c:h val="0.88653944298629339"/>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HOL'!$B$35:$B$40</c:f>
              <c:strCache>
                <c:ptCount val="6"/>
                <c:pt idx="0">
                  <c:v>Going to watch live 
football (at a stadium)</c:v>
                </c:pt>
                <c:pt idx="1">
                  <c:v>Researching ancestry</c:v>
                </c:pt>
                <c:pt idx="2">
                  <c:v>Visiting a spa
/ beauty centre</c:v>
                </c:pt>
                <c:pt idx="3">
                  <c:v>Zoos, aquarium, 
other wildlife</c:v>
                </c:pt>
                <c:pt idx="4">
                  <c:v>Learning activities</c:v>
                </c:pt>
                <c:pt idx="5">
                  <c:v>Going on a tour</c:v>
                </c:pt>
              </c:strCache>
            </c:strRef>
          </c:cat>
          <c:val>
            <c:numRef>
              <c:f>'activ data HOL'!$C$35:$C$40</c:f>
              <c:numCache>
                <c:formatCode>0%</c:formatCode>
                <c:ptCount val="6"/>
                <c:pt idx="0">
                  <c:v>1.8637026392073607E-2</c:v>
                </c:pt>
                <c:pt idx="1">
                  <c:v>2.0776518494876717E-2</c:v>
                </c:pt>
                <c:pt idx="2">
                  <c:v>2.6589001815212163E-2</c:v>
                </c:pt>
                <c:pt idx="3">
                  <c:v>7.3786589357523621E-2</c:v>
                </c:pt>
                <c:pt idx="4">
                  <c:v>8.8113914991004821E-2</c:v>
                </c:pt>
                <c:pt idx="5">
                  <c:v>0.24787883182248494</c:v>
                </c:pt>
              </c:numCache>
            </c:numRef>
          </c:val>
        </c:ser>
        <c:ser>
          <c:idx val="1"/>
          <c:order val="1"/>
          <c:tx>
            <c:strRef>
              <c:f>'activ data HOL'!$J$1</c:f>
              <c:strCache>
                <c:ptCount val="1"/>
                <c:pt idx="0">
                  <c:v>WEST MIDLANDS ONLY</c:v>
                </c:pt>
              </c:strCache>
            </c:strRef>
          </c:tx>
          <c:spPr>
            <a:solidFill>
              <a:schemeClr val="accent4"/>
            </a:soli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HOL'!$B$35:$B$40</c:f>
              <c:strCache>
                <c:ptCount val="6"/>
                <c:pt idx="0">
                  <c:v>Going to watch live 
football (at a stadium)</c:v>
                </c:pt>
                <c:pt idx="1">
                  <c:v>Researching ancestry</c:v>
                </c:pt>
                <c:pt idx="2">
                  <c:v>Visiting a spa
/ beauty centre</c:v>
                </c:pt>
                <c:pt idx="3">
                  <c:v>Zoos, aquarium, 
other wildlife</c:v>
                </c:pt>
                <c:pt idx="4">
                  <c:v>Learning activities</c:v>
                </c:pt>
                <c:pt idx="5">
                  <c:v>Going on a tour</c:v>
                </c:pt>
              </c:strCache>
            </c:strRef>
          </c:cat>
          <c:val>
            <c:numRef>
              <c:f>'activ data HOL'!$J$35:$J$40</c:f>
              <c:numCache>
                <c:formatCode>###0%</c:formatCode>
                <c:ptCount val="6"/>
                <c:pt idx="0" formatCode="0%">
                  <c:v>2.6539876971015661E-2</c:v>
                </c:pt>
                <c:pt idx="1">
                  <c:v>1.8411563617064454E-2</c:v>
                </c:pt>
                <c:pt idx="2">
                  <c:v>2.5584190562415121E-2</c:v>
                </c:pt>
                <c:pt idx="3" formatCode="0%">
                  <c:v>5.3846153846153849E-2</c:v>
                </c:pt>
                <c:pt idx="4">
                  <c:v>3.4754850693848247E-2</c:v>
                </c:pt>
                <c:pt idx="5" formatCode="0%">
                  <c:v>0.13396142992756732</c:v>
                </c:pt>
              </c:numCache>
            </c:numRef>
          </c:val>
        </c:ser>
        <c:dLbls>
          <c:dLblPos val="outEnd"/>
          <c:showLegendKey val="0"/>
          <c:showVal val="1"/>
          <c:showCatName val="0"/>
          <c:showSerName val="0"/>
          <c:showPercent val="0"/>
          <c:showBubbleSize val="0"/>
        </c:dLbls>
        <c:gapWidth val="100"/>
        <c:overlap val="15"/>
        <c:axId val="475294104"/>
        <c:axId val="475289008"/>
      </c:barChart>
      <c:catAx>
        <c:axId val="475294104"/>
        <c:scaling>
          <c:orientation val="minMax"/>
        </c:scaling>
        <c:delete val="0"/>
        <c:axPos val="l"/>
        <c:numFmt formatCode="General" sourceLinked="1"/>
        <c:majorTickMark val="none"/>
        <c:minorTickMark val="none"/>
        <c:tickLblPos val="nextTo"/>
        <c:crossAx val="475289008"/>
        <c:crosses val="autoZero"/>
        <c:auto val="1"/>
        <c:lblAlgn val="ctr"/>
        <c:lblOffset val="100"/>
        <c:noMultiLvlLbl val="0"/>
      </c:catAx>
      <c:valAx>
        <c:axId val="475289008"/>
        <c:scaling>
          <c:orientation val="minMax"/>
          <c:max val="0.9"/>
        </c:scaling>
        <c:delete val="1"/>
        <c:axPos val="b"/>
        <c:numFmt formatCode="0%" sourceLinked="1"/>
        <c:majorTickMark val="out"/>
        <c:minorTickMark val="none"/>
        <c:tickLblPos val="nextTo"/>
        <c:crossAx val="475294104"/>
        <c:crosses val="autoZero"/>
        <c:crossBetween val="between"/>
      </c:valAx>
    </c:plotArea>
    <c:legend>
      <c:legendPos val="r"/>
      <c:legendEntry>
        <c:idx val="0"/>
        <c:txPr>
          <a:bodyPr/>
          <a:lstStyle/>
          <a:p>
            <a:pPr>
              <a:defRPr sz="900" b="1"/>
            </a:pPr>
            <a:endParaRPr lang="en-US"/>
          </a:p>
        </c:txPr>
      </c:legendEntry>
      <c:layout>
        <c:manualLayout>
          <c:xMode val="edge"/>
          <c:yMode val="edge"/>
          <c:x val="0.4807184126984127"/>
          <c:y val="0.86451663336781381"/>
          <c:w val="0.50996825396825396"/>
          <c:h val="0.12372738692782179"/>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983571619916953"/>
          <c:y val="5.563120509719837E-2"/>
          <c:w val="0.35685952314793579"/>
          <c:h val="0.91546604069493698"/>
        </c:manualLayout>
      </c:layout>
      <c:barChart>
        <c:barDir val="bar"/>
        <c:grouping val="clustered"/>
        <c:varyColors val="0"/>
        <c:ser>
          <c:idx val="0"/>
          <c:order val="0"/>
          <c:tx>
            <c:strRef>
              <c:f>Sheet1!$B$1</c:f>
              <c:strCache>
                <c:ptCount val="1"/>
                <c:pt idx="0">
                  <c:v>Series 1</c:v>
                </c:pt>
              </c:strCache>
            </c:strRef>
          </c:tx>
          <c:spPr>
            <a:solidFill>
              <a:schemeClr val="accent6"/>
            </a:solidFill>
          </c:spPr>
          <c:invertIfNegative val="0"/>
          <c:dLbls>
            <c:numFmt formatCode="#,##0" sourceLinked="0"/>
            <c:spPr>
              <a:noFill/>
              <a:ln>
                <a:noFill/>
              </a:ln>
              <a:effectLst/>
            </c:spPr>
            <c:txPr>
              <a:bodyPr/>
              <a:lstStyle/>
              <a:p>
                <a:pPr>
                  <a:defRPr sz="7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18. Get some sun</c:v>
                </c:pt>
                <c:pt idx="1">
                  <c:v>19. Feel special or spoilt</c:v>
                </c:pt>
                <c:pt idx="2">
                  <c:v>20. Good shopping</c:v>
                </c:pt>
                <c:pt idx="3">
                  <c:v>21. Revisit places of nostalgic importance to me</c:v>
                </c:pt>
                <c:pt idx="4">
                  <c:v>22. Get off the beaten track</c:v>
                </c:pt>
                <c:pt idx="5">
                  <c:v>23. Do something environmentally sustainable / green</c:v>
                </c:pt>
                <c:pt idx="6">
                  <c:v>24. Visit places important to my family’s history</c:v>
                </c:pt>
                <c:pt idx="7">
                  <c:v>25. Meet the locals</c:v>
                </c:pt>
                <c:pt idx="8">
                  <c:v>26. Meet and have fun with other tourists</c:v>
                </c:pt>
                <c:pt idx="9">
                  <c:v>27. Experience adrenalin filled adventures</c:v>
                </c:pt>
                <c:pt idx="10">
                  <c:v>28. Go somewhere that provided lots of laid on entertainment      </c:v>
                </c:pt>
                <c:pt idx="11">
                  <c:v>29. Do something the children would really enjoy</c:v>
                </c:pt>
                <c:pt idx="12">
                  <c:v>30. Party</c:v>
                </c:pt>
                <c:pt idx="13">
                  <c:v>31. To participate in an active pastime or sport</c:v>
                </c:pt>
                <c:pt idx="14">
                  <c:v>32. Watch a sporting event</c:v>
                </c:pt>
                <c:pt idx="15">
                  <c:v>33. Do something useful like volunteering to help on a project</c:v>
                </c:pt>
              </c:strCache>
            </c:strRef>
          </c:cat>
          <c:val>
            <c:numRef>
              <c:f>Sheet1!$B$2:$B$17</c:f>
              <c:numCache>
                <c:formatCode>0</c:formatCode>
                <c:ptCount val="16"/>
                <c:pt idx="0">
                  <c:v>62</c:v>
                </c:pt>
                <c:pt idx="1">
                  <c:v>56</c:v>
                </c:pt>
                <c:pt idx="2">
                  <c:v>55</c:v>
                </c:pt>
                <c:pt idx="3">
                  <c:v>55</c:v>
                </c:pt>
                <c:pt idx="4">
                  <c:v>52</c:v>
                </c:pt>
                <c:pt idx="5">
                  <c:v>48</c:v>
                </c:pt>
                <c:pt idx="6">
                  <c:v>48</c:v>
                </c:pt>
                <c:pt idx="7">
                  <c:v>48</c:v>
                </c:pt>
                <c:pt idx="8">
                  <c:v>46</c:v>
                </c:pt>
                <c:pt idx="9">
                  <c:v>43</c:v>
                </c:pt>
                <c:pt idx="10">
                  <c:v>42</c:v>
                </c:pt>
                <c:pt idx="11">
                  <c:v>41</c:v>
                </c:pt>
                <c:pt idx="12">
                  <c:v>40</c:v>
                </c:pt>
                <c:pt idx="13">
                  <c:v>38</c:v>
                </c:pt>
                <c:pt idx="14">
                  <c:v>37</c:v>
                </c:pt>
                <c:pt idx="15">
                  <c:v>36</c:v>
                </c:pt>
              </c:numCache>
            </c:numRef>
          </c:val>
        </c:ser>
        <c:ser>
          <c:idx val="1"/>
          <c:order val="1"/>
          <c:tx>
            <c:strRef>
              <c:f>Sheet1!$C$1</c:f>
              <c:strCache>
                <c:ptCount val="1"/>
                <c:pt idx="0">
                  <c:v>Series 2</c:v>
                </c:pt>
              </c:strCache>
            </c:strRef>
          </c:tx>
          <c:invertIfNegative val="0"/>
          <c:dLbls>
            <c:spPr>
              <a:noFill/>
              <a:ln>
                <a:noFill/>
              </a:ln>
              <a:effectLst/>
            </c:spPr>
            <c:txPr>
              <a:bodyPr/>
              <a:lstStyle/>
              <a:p>
                <a:pPr>
                  <a:defRPr sz="7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18. Get some sun</c:v>
                </c:pt>
                <c:pt idx="1">
                  <c:v>19. Feel special or spoilt</c:v>
                </c:pt>
                <c:pt idx="2">
                  <c:v>20. Good shopping</c:v>
                </c:pt>
                <c:pt idx="3">
                  <c:v>21. Revisit places of nostalgic importance to me</c:v>
                </c:pt>
                <c:pt idx="4">
                  <c:v>22. Get off the beaten track</c:v>
                </c:pt>
                <c:pt idx="5">
                  <c:v>23. Do something environmentally sustainable / green</c:v>
                </c:pt>
                <c:pt idx="6">
                  <c:v>24. Visit places important to my family’s history</c:v>
                </c:pt>
                <c:pt idx="7">
                  <c:v>25. Meet the locals</c:v>
                </c:pt>
                <c:pt idx="8">
                  <c:v>26. Meet and have fun with other tourists</c:v>
                </c:pt>
                <c:pt idx="9">
                  <c:v>27. Experience adrenalin filled adventures</c:v>
                </c:pt>
                <c:pt idx="10">
                  <c:v>28. Go somewhere that provided lots of laid on entertainment      </c:v>
                </c:pt>
                <c:pt idx="11">
                  <c:v>29. Do something the children would really enjoy</c:v>
                </c:pt>
                <c:pt idx="12">
                  <c:v>30. Party</c:v>
                </c:pt>
                <c:pt idx="13">
                  <c:v>31. To participate in an active pastime or sport</c:v>
                </c:pt>
                <c:pt idx="14">
                  <c:v>32. Watch a sporting event</c:v>
                </c:pt>
                <c:pt idx="15">
                  <c:v>33. Do something useful like volunteering to help on a project</c:v>
                </c:pt>
              </c:strCache>
            </c:strRef>
          </c:cat>
          <c:val>
            <c:numRef>
              <c:f>Sheet1!$C$2:$C$17</c:f>
              <c:numCache>
                <c:formatCode>General</c:formatCode>
                <c:ptCount val="16"/>
                <c:pt idx="0">
                  <c:v>68</c:v>
                </c:pt>
                <c:pt idx="1">
                  <c:v>63</c:v>
                </c:pt>
                <c:pt idx="2">
                  <c:v>64</c:v>
                </c:pt>
                <c:pt idx="3">
                  <c:v>59</c:v>
                </c:pt>
                <c:pt idx="4">
                  <c:v>56</c:v>
                </c:pt>
                <c:pt idx="5">
                  <c:v>57</c:v>
                </c:pt>
                <c:pt idx="6">
                  <c:v>54</c:v>
                </c:pt>
                <c:pt idx="7">
                  <c:v>52</c:v>
                </c:pt>
                <c:pt idx="8">
                  <c:v>54</c:v>
                </c:pt>
                <c:pt idx="9">
                  <c:v>50</c:v>
                </c:pt>
                <c:pt idx="10">
                  <c:v>48</c:v>
                </c:pt>
                <c:pt idx="11">
                  <c:v>73</c:v>
                </c:pt>
                <c:pt idx="12">
                  <c:v>48</c:v>
                </c:pt>
                <c:pt idx="13">
                  <c:v>46</c:v>
                </c:pt>
                <c:pt idx="14">
                  <c:v>44</c:v>
                </c:pt>
                <c:pt idx="15">
                  <c:v>44</c:v>
                </c:pt>
              </c:numCache>
            </c:numRef>
          </c:val>
        </c:ser>
        <c:dLbls>
          <c:showLegendKey val="0"/>
          <c:showVal val="0"/>
          <c:showCatName val="0"/>
          <c:showSerName val="0"/>
          <c:showPercent val="0"/>
          <c:showBubbleSize val="0"/>
        </c:dLbls>
        <c:gapWidth val="60"/>
        <c:axId val="416857304"/>
        <c:axId val="416856912"/>
      </c:barChart>
      <c:catAx>
        <c:axId val="416857304"/>
        <c:scaling>
          <c:orientation val="maxMin"/>
        </c:scaling>
        <c:delete val="0"/>
        <c:axPos val="l"/>
        <c:numFmt formatCode="General" sourceLinked="0"/>
        <c:majorTickMark val="out"/>
        <c:minorTickMark val="none"/>
        <c:tickLblPos val="nextTo"/>
        <c:txPr>
          <a:bodyPr/>
          <a:lstStyle/>
          <a:p>
            <a:pPr>
              <a:defRPr sz="800">
                <a:latin typeface="+mn-lt"/>
                <a:cs typeface="Arial" pitchFamily="34" charset="0"/>
              </a:defRPr>
            </a:pPr>
            <a:endParaRPr lang="en-US"/>
          </a:p>
        </c:txPr>
        <c:crossAx val="416856912"/>
        <c:crosses val="autoZero"/>
        <c:auto val="1"/>
        <c:lblAlgn val="ctr"/>
        <c:lblOffset val="100"/>
        <c:noMultiLvlLbl val="0"/>
      </c:catAx>
      <c:valAx>
        <c:axId val="416856912"/>
        <c:scaling>
          <c:orientation val="minMax"/>
          <c:max val="85"/>
          <c:min val="20"/>
        </c:scaling>
        <c:delete val="1"/>
        <c:axPos val="t"/>
        <c:numFmt formatCode="0" sourceLinked="1"/>
        <c:majorTickMark val="out"/>
        <c:minorTickMark val="none"/>
        <c:tickLblPos val="nextTo"/>
        <c:crossAx val="416857304"/>
        <c:crosses val="autoZero"/>
        <c:crossBetween val="between"/>
      </c:valAx>
    </c:plotArea>
    <c:plotVisOnly val="1"/>
    <c:dispBlanksAs val="gap"/>
    <c:showDLblsOverMax val="0"/>
  </c:chart>
  <c:spPr>
    <a:ln>
      <a:solidFill>
        <a:schemeClr val="accent2"/>
      </a:solidFill>
    </a:ln>
  </c:spPr>
  <c:externalData r:id="rId1">
    <c:autoUpdate val="0"/>
  </c:externalData>
  <c:userShapes r:id="rId2"/>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757619047619046"/>
          <c:y val="7.3072976975484857E-2"/>
          <c:w val="0.74242380952380949"/>
          <c:h val="0.89933699857250993"/>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HOL'!$B$2:$B$13</c:f>
              <c:strCache>
                <c:ptCount val="12"/>
                <c:pt idx="0">
                  <c:v>Locations 
(e.g. literary, film)</c:v>
                </c:pt>
                <c:pt idx="1">
                  <c:v>Festivals</c:v>
                </c:pt>
                <c:pt idx="2">
                  <c:v>Live music</c:v>
                </c:pt>
                <c:pt idx="3">
                  <c:v>Theatres</c:v>
                </c:pt>
                <c:pt idx="4">
                  <c:v>Art galleries</c:v>
                </c:pt>
                <c:pt idx="5">
                  <c:v>Museums</c:v>
                </c:pt>
                <c:pt idx="7">
                  <c:v>Historic houses</c:v>
                </c:pt>
                <c:pt idx="8">
                  <c:v>Religious buildings</c:v>
                </c:pt>
                <c:pt idx="9">
                  <c:v>Castles</c:v>
                </c:pt>
                <c:pt idx="10">
                  <c:v>Parks / gardens</c:v>
                </c:pt>
                <c:pt idx="11">
                  <c:v>Famous monuments
/ buildings</c:v>
                </c:pt>
              </c:strCache>
            </c:strRef>
          </c:cat>
          <c:val>
            <c:numRef>
              <c:f>'activ data HOL'!$C$2:$C$13</c:f>
              <c:numCache>
                <c:formatCode>0%</c:formatCode>
                <c:ptCount val="12"/>
                <c:pt idx="0">
                  <c:v>2.889740952024689E-2</c:v>
                </c:pt>
                <c:pt idx="1">
                  <c:v>3.8218273392396605E-2</c:v>
                </c:pt>
                <c:pt idx="2">
                  <c:v>0.10516548417499928</c:v>
                </c:pt>
                <c:pt idx="3">
                  <c:v>0.17807989528558935</c:v>
                </c:pt>
                <c:pt idx="4">
                  <c:v>0.25894506128135891</c:v>
                </c:pt>
                <c:pt idx="5">
                  <c:v>0.47962994321654712</c:v>
                </c:pt>
                <c:pt idx="7">
                  <c:v>0.29326626081949331</c:v>
                </c:pt>
                <c:pt idx="8">
                  <c:v>0.33290418656285004</c:v>
                </c:pt>
                <c:pt idx="9">
                  <c:v>0.33723276628209042</c:v>
                </c:pt>
                <c:pt idx="10">
                  <c:v>0.52162447569895531</c:v>
                </c:pt>
                <c:pt idx="11">
                  <c:v>0.64070824740795274</c:v>
                </c:pt>
              </c:numCache>
            </c:numRef>
          </c:val>
        </c:ser>
        <c:ser>
          <c:idx val="1"/>
          <c:order val="1"/>
          <c:tx>
            <c:strRef>
              <c:f>'activ data HOL'!$K$1</c:f>
              <c:strCache>
                <c:ptCount val="1"/>
                <c:pt idx="0">
                  <c:v>EAST MIDLANDS ONLY</c:v>
                </c:pt>
              </c:strCache>
            </c:strRef>
          </c:tx>
          <c:spPr>
            <a:solidFill>
              <a:schemeClr val="accent2"/>
            </a:solidFill>
            <a:ln w="28575">
              <a:noFill/>
            </a:ln>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HOL'!$B$2:$B$13</c:f>
              <c:strCache>
                <c:ptCount val="12"/>
                <c:pt idx="0">
                  <c:v>Locations 
(e.g. literary, film)</c:v>
                </c:pt>
                <c:pt idx="1">
                  <c:v>Festivals</c:v>
                </c:pt>
                <c:pt idx="2">
                  <c:v>Live music</c:v>
                </c:pt>
                <c:pt idx="3">
                  <c:v>Theatres</c:v>
                </c:pt>
                <c:pt idx="4">
                  <c:v>Art galleries</c:v>
                </c:pt>
                <c:pt idx="5">
                  <c:v>Museums</c:v>
                </c:pt>
                <c:pt idx="7">
                  <c:v>Historic houses</c:v>
                </c:pt>
                <c:pt idx="8">
                  <c:v>Religious buildings</c:v>
                </c:pt>
                <c:pt idx="9">
                  <c:v>Castles</c:v>
                </c:pt>
                <c:pt idx="10">
                  <c:v>Parks / gardens</c:v>
                </c:pt>
                <c:pt idx="11">
                  <c:v>Famous monuments
/ buildings</c:v>
                </c:pt>
              </c:strCache>
            </c:strRef>
          </c:cat>
          <c:val>
            <c:numRef>
              <c:f>'activ data HOL'!$K$2:$K$13</c:f>
              <c:numCache>
                <c:formatCode>0%</c:formatCode>
                <c:ptCount val="12"/>
                <c:pt idx="0">
                  <c:v>2.2988505747126436E-2</c:v>
                </c:pt>
                <c:pt idx="1">
                  <c:v>5.6002266665363988E-2</c:v>
                </c:pt>
                <c:pt idx="2">
                  <c:v>8.9462429757819886E-2</c:v>
                </c:pt>
                <c:pt idx="3">
                  <c:v>3.9484807797503609E-2</c:v>
                </c:pt>
                <c:pt idx="4">
                  <c:v>3.0744940076582624E-2</c:v>
                </c:pt>
                <c:pt idx="5">
                  <c:v>0.16348401213387043</c:v>
                </c:pt>
                <c:pt idx="7">
                  <c:v>0.18049132229350043</c:v>
                </c:pt>
                <c:pt idx="8">
                  <c:v>0.20176252772268521</c:v>
                </c:pt>
                <c:pt idx="9">
                  <c:v>0.17062012034412452</c:v>
                </c:pt>
                <c:pt idx="10">
                  <c:v>0.4605434134807968</c:v>
                </c:pt>
                <c:pt idx="11">
                  <c:v>0.38418420056667657</c:v>
                </c:pt>
              </c:numCache>
            </c:numRef>
          </c:val>
        </c:ser>
        <c:dLbls>
          <c:dLblPos val="outEnd"/>
          <c:showLegendKey val="0"/>
          <c:showVal val="1"/>
          <c:showCatName val="0"/>
          <c:showSerName val="0"/>
          <c:showPercent val="0"/>
          <c:showBubbleSize val="0"/>
        </c:dLbls>
        <c:gapWidth val="100"/>
        <c:overlap val="15"/>
        <c:axId val="475287440"/>
        <c:axId val="475292928"/>
      </c:barChart>
      <c:catAx>
        <c:axId val="475287440"/>
        <c:scaling>
          <c:orientation val="minMax"/>
        </c:scaling>
        <c:delete val="0"/>
        <c:axPos val="l"/>
        <c:numFmt formatCode="General" sourceLinked="1"/>
        <c:majorTickMark val="none"/>
        <c:minorTickMark val="none"/>
        <c:tickLblPos val="nextTo"/>
        <c:crossAx val="475292928"/>
        <c:crosses val="autoZero"/>
        <c:auto val="1"/>
        <c:lblAlgn val="ctr"/>
        <c:lblOffset val="100"/>
        <c:noMultiLvlLbl val="0"/>
      </c:catAx>
      <c:valAx>
        <c:axId val="475292928"/>
        <c:scaling>
          <c:orientation val="minMax"/>
          <c:max val="0.9"/>
        </c:scaling>
        <c:delete val="1"/>
        <c:axPos val="b"/>
        <c:numFmt formatCode="0%" sourceLinked="1"/>
        <c:majorTickMark val="out"/>
        <c:minorTickMark val="none"/>
        <c:tickLblPos val="nextTo"/>
        <c:crossAx val="475287440"/>
        <c:crosses val="autoZero"/>
        <c:crossBetween val="between"/>
      </c:valAx>
    </c:plotArea>
    <c:legend>
      <c:legendPos val="r"/>
      <c:legendEntry>
        <c:idx val="0"/>
        <c:txPr>
          <a:bodyPr/>
          <a:lstStyle/>
          <a:p>
            <a:pPr>
              <a:defRPr sz="900" b="1"/>
            </a:pPr>
            <a:endParaRPr lang="en-US"/>
          </a:p>
        </c:txPr>
      </c:legendEntry>
      <c:layout>
        <c:manualLayout>
          <c:xMode val="edge"/>
          <c:yMode val="edge"/>
          <c:x val="0.43526243697391009"/>
          <c:y val="0.92158334798817165"/>
          <c:w val="0.55921731678211339"/>
          <c:h val="7.5444528966421676E-2"/>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524494853989757"/>
          <c:y val="8.9855605691989582E-2"/>
          <c:w val="0.8306743759825127"/>
          <c:h val="0.88714892725715577"/>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HOL'!$B$26:$B$33</c:f>
              <c:strCache>
                <c:ptCount val="8"/>
                <c:pt idx="0">
                  <c:v>Shopping for 
souvenirs</c:v>
                </c:pt>
                <c:pt idx="1">
                  <c:v>Shopping for clothes
/ accessories</c:v>
                </c:pt>
                <c:pt idx="2">
                  <c:v>Shopping</c:v>
                </c:pt>
                <c:pt idx="4">
                  <c:v>Going to bars 
/ nightclubs</c:v>
                </c:pt>
                <c:pt idx="5">
                  <c:v>Socialising with 
the locals</c:v>
                </c:pt>
                <c:pt idx="6">
                  <c:v>Going to pubs</c:v>
                </c:pt>
                <c:pt idx="7">
                  <c:v>Dining in restaurants</c:v>
                </c:pt>
              </c:strCache>
            </c:strRef>
          </c:cat>
          <c:val>
            <c:numRef>
              <c:f>'activ data HOL'!$C$26:$C$33</c:f>
              <c:numCache>
                <c:formatCode>0%</c:formatCode>
                <c:ptCount val="8"/>
                <c:pt idx="0">
                  <c:v>0.57957808414180112</c:v>
                </c:pt>
                <c:pt idx="1">
                  <c:v>0.66171679548989559</c:v>
                </c:pt>
                <c:pt idx="2">
                  <c:v>0.69493718727252474</c:v>
                </c:pt>
                <c:pt idx="4">
                  <c:v>0.14730067692726428</c:v>
                </c:pt>
                <c:pt idx="5">
                  <c:v>0.38265030875223965</c:v>
                </c:pt>
                <c:pt idx="6">
                  <c:v>0.48436226041394242</c:v>
                </c:pt>
                <c:pt idx="7">
                  <c:v>0.78684278716061684</c:v>
                </c:pt>
              </c:numCache>
            </c:numRef>
          </c:val>
        </c:ser>
        <c:ser>
          <c:idx val="1"/>
          <c:order val="1"/>
          <c:tx>
            <c:strRef>
              <c:f>'activ data HOL'!$K$1</c:f>
              <c:strCache>
                <c:ptCount val="1"/>
                <c:pt idx="0">
                  <c:v>EAST MIDLANDS ONLY</c:v>
                </c:pt>
              </c:strCache>
            </c:strRef>
          </c:tx>
          <c:spPr>
            <a:solidFill>
              <a:schemeClr val="accent3"/>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HOL'!$B$26:$B$33</c:f>
              <c:strCache>
                <c:ptCount val="8"/>
                <c:pt idx="0">
                  <c:v>Shopping for 
souvenirs</c:v>
                </c:pt>
                <c:pt idx="1">
                  <c:v>Shopping for clothes
/ accessories</c:v>
                </c:pt>
                <c:pt idx="2">
                  <c:v>Shopping</c:v>
                </c:pt>
                <c:pt idx="4">
                  <c:v>Going to bars 
/ nightclubs</c:v>
                </c:pt>
                <c:pt idx="5">
                  <c:v>Socialising with 
the locals</c:v>
                </c:pt>
                <c:pt idx="6">
                  <c:v>Going to pubs</c:v>
                </c:pt>
                <c:pt idx="7">
                  <c:v>Dining in restaurants</c:v>
                </c:pt>
              </c:strCache>
            </c:strRef>
          </c:cat>
          <c:val>
            <c:numRef>
              <c:f>'activ data HOL'!$K$26:$K$33</c:f>
              <c:numCache>
                <c:formatCode>###0%</c:formatCode>
                <c:ptCount val="8"/>
                <c:pt idx="0" formatCode="0%">
                  <c:v>0.44857461411781552</c:v>
                </c:pt>
                <c:pt idx="1">
                  <c:v>0.51959827033059003</c:v>
                </c:pt>
                <c:pt idx="2" formatCode="0%">
                  <c:v>0.71643234687796153</c:v>
                </c:pt>
                <c:pt idx="4" formatCode="0%">
                  <c:v>0.1112620050218362</c:v>
                </c:pt>
                <c:pt idx="5">
                  <c:v>0.56865206676895896</c:v>
                </c:pt>
                <c:pt idx="6" formatCode="0%">
                  <c:v>0.61022148837845491</c:v>
                </c:pt>
                <c:pt idx="7" formatCode="0%">
                  <c:v>0.8014688583615478</c:v>
                </c:pt>
              </c:numCache>
            </c:numRef>
          </c:val>
        </c:ser>
        <c:dLbls>
          <c:dLblPos val="outEnd"/>
          <c:showLegendKey val="0"/>
          <c:showVal val="1"/>
          <c:showCatName val="0"/>
          <c:showSerName val="0"/>
          <c:showPercent val="0"/>
          <c:showBubbleSize val="0"/>
        </c:dLbls>
        <c:gapWidth val="100"/>
        <c:overlap val="15"/>
        <c:axId val="475293320"/>
        <c:axId val="475289400"/>
      </c:barChart>
      <c:catAx>
        <c:axId val="475293320"/>
        <c:scaling>
          <c:orientation val="minMax"/>
        </c:scaling>
        <c:delete val="0"/>
        <c:axPos val="l"/>
        <c:numFmt formatCode="General" sourceLinked="1"/>
        <c:majorTickMark val="none"/>
        <c:minorTickMark val="none"/>
        <c:tickLblPos val="nextTo"/>
        <c:crossAx val="475289400"/>
        <c:crosses val="autoZero"/>
        <c:auto val="1"/>
        <c:lblAlgn val="ctr"/>
        <c:lblOffset val="100"/>
        <c:noMultiLvlLbl val="0"/>
      </c:catAx>
      <c:valAx>
        <c:axId val="475289400"/>
        <c:scaling>
          <c:orientation val="minMax"/>
          <c:max val="0.9"/>
        </c:scaling>
        <c:delete val="1"/>
        <c:axPos val="b"/>
        <c:numFmt formatCode="0%" sourceLinked="1"/>
        <c:majorTickMark val="out"/>
        <c:minorTickMark val="none"/>
        <c:tickLblPos val="nextTo"/>
        <c:crossAx val="475293320"/>
        <c:crosses val="autoZero"/>
        <c:crossBetween val="between"/>
      </c:valAx>
    </c:plotArea>
    <c:legend>
      <c:legendPos val="r"/>
      <c:legendEntry>
        <c:idx val="0"/>
        <c:txPr>
          <a:bodyPr/>
          <a:lstStyle/>
          <a:p>
            <a:pPr>
              <a:defRPr sz="900" b="1"/>
            </a:pPr>
            <a:endParaRPr lang="en-US"/>
          </a:p>
        </c:txPr>
      </c:legendEntry>
      <c:layout>
        <c:manualLayout>
          <c:xMode val="edge"/>
          <c:yMode val="edge"/>
          <c:x val="0.4715787564216658"/>
          <c:y val="0.52476506899055919"/>
          <c:w val="0.5284212435783342"/>
          <c:h val="0.10961437908496732"/>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002698412698413"/>
          <c:y val="6.5537861479993964E-2"/>
          <c:w val="0.8306743759825127"/>
          <c:h val="0.92276389658921065"/>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HOL'!$B$16:$B$24</c:f>
              <c:strCache>
                <c:ptCount val="9"/>
                <c:pt idx="0">
                  <c:v>Going cycling</c:v>
                </c:pt>
                <c:pt idx="1">
                  <c:v>Playing golf</c:v>
                </c:pt>
                <c:pt idx="2">
                  <c:v>Walking by coast</c:v>
                </c:pt>
                <c:pt idx="3">
                  <c:v>Walk in countryside</c:v>
                </c:pt>
                <c:pt idx="5">
                  <c:v>National parks</c:v>
                </c:pt>
                <c:pt idx="6">
                  <c:v>Coast / beaches</c:v>
                </c:pt>
                <c:pt idx="7">
                  <c:v>Villages</c:v>
                </c:pt>
                <c:pt idx="8">
                  <c:v>Countryside</c:v>
                </c:pt>
              </c:strCache>
            </c:strRef>
          </c:cat>
          <c:val>
            <c:numRef>
              <c:f>'activ data HOL'!$C$16:$C$24</c:f>
              <c:numCache>
                <c:formatCode>0%</c:formatCode>
                <c:ptCount val="9"/>
                <c:pt idx="0">
                  <c:v>1.3441045006771788E-2</c:v>
                </c:pt>
                <c:pt idx="1">
                  <c:v>1.8425729022266534E-2</c:v>
                </c:pt>
                <c:pt idx="2">
                  <c:v>8.401582425323674E-2</c:v>
                </c:pt>
                <c:pt idx="3">
                  <c:v>0.23565685716269077</c:v>
                </c:pt>
                <c:pt idx="5">
                  <c:v>7.3538970245028118E-2</c:v>
                </c:pt>
                <c:pt idx="6">
                  <c:v>0.11379831800158585</c:v>
                </c:pt>
                <c:pt idx="7">
                  <c:v>0.18938335239938797</c:v>
                </c:pt>
                <c:pt idx="8">
                  <c:v>0.20058397002840425</c:v>
                </c:pt>
              </c:numCache>
            </c:numRef>
          </c:val>
        </c:ser>
        <c:ser>
          <c:idx val="1"/>
          <c:order val="1"/>
          <c:tx>
            <c:strRef>
              <c:f>'activ data HOL'!$K$1</c:f>
              <c:strCache>
                <c:ptCount val="1"/>
                <c:pt idx="0">
                  <c:v>EAST MIDLANDS ONLY</c:v>
                </c:pt>
              </c:strCache>
            </c:strRef>
          </c:tx>
          <c:spPr>
            <a:solidFill>
              <a:schemeClr val="accent5"/>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HOL'!$B$16:$B$24</c:f>
              <c:strCache>
                <c:ptCount val="9"/>
                <c:pt idx="0">
                  <c:v>Going cycling</c:v>
                </c:pt>
                <c:pt idx="1">
                  <c:v>Playing golf</c:v>
                </c:pt>
                <c:pt idx="2">
                  <c:v>Walking by coast</c:v>
                </c:pt>
                <c:pt idx="3">
                  <c:v>Walk in countryside</c:v>
                </c:pt>
                <c:pt idx="5">
                  <c:v>National parks</c:v>
                </c:pt>
                <c:pt idx="6">
                  <c:v>Coast / beaches</c:v>
                </c:pt>
                <c:pt idx="7">
                  <c:v>Villages</c:v>
                </c:pt>
                <c:pt idx="8">
                  <c:v>Countryside</c:v>
                </c:pt>
              </c:strCache>
            </c:strRef>
          </c:cat>
          <c:val>
            <c:numRef>
              <c:f>'activ data HOL'!$K$16:$K$24</c:f>
              <c:numCache>
                <c:formatCode>###0%</c:formatCode>
                <c:ptCount val="9"/>
                <c:pt idx="0">
                  <c:v>2.4759380666759659E-2</c:v>
                </c:pt>
                <c:pt idx="1">
                  <c:v>2.8234993258009024E-2</c:v>
                </c:pt>
                <c:pt idx="2" formatCode="0%">
                  <c:v>4.4091040046096222E-2</c:v>
                </c:pt>
                <c:pt idx="3">
                  <c:v>0.31538568838052727</c:v>
                </c:pt>
                <c:pt idx="5" formatCode="0%">
                  <c:v>8.007006707078157E-2</c:v>
                </c:pt>
                <c:pt idx="6" formatCode="0%">
                  <c:v>0.1427803777124266</c:v>
                </c:pt>
                <c:pt idx="7" formatCode="0%">
                  <c:v>0.20058182903177679</c:v>
                </c:pt>
                <c:pt idx="8" formatCode="0%">
                  <c:v>0.3436520960763837</c:v>
                </c:pt>
              </c:numCache>
            </c:numRef>
          </c:val>
        </c:ser>
        <c:dLbls>
          <c:dLblPos val="outEnd"/>
          <c:showLegendKey val="0"/>
          <c:showVal val="1"/>
          <c:showCatName val="0"/>
          <c:showSerName val="0"/>
          <c:showPercent val="0"/>
          <c:showBubbleSize val="0"/>
        </c:dLbls>
        <c:gapWidth val="100"/>
        <c:overlap val="15"/>
        <c:axId val="480464216"/>
        <c:axId val="480463432"/>
      </c:barChart>
      <c:catAx>
        <c:axId val="480464216"/>
        <c:scaling>
          <c:orientation val="minMax"/>
        </c:scaling>
        <c:delete val="0"/>
        <c:axPos val="l"/>
        <c:numFmt formatCode="General" sourceLinked="1"/>
        <c:majorTickMark val="none"/>
        <c:minorTickMark val="none"/>
        <c:tickLblPos val="nextTo"/>
        <c:crossAx val="480463432"/>
        <c:crosses val="autoZero"/>
        <c:auto val="1"/>
        <c:lblAlgn val="ctr"/>
        <c:lblOffset val="100"/>
        <c:noMultiLvlLbl val="0"/>
      </c:catAx>
      <c:valAx>
        <c:axId val="480463432"/>
        <c:scaling>
          <c:orientation val="minMax"/>
          <c:max val="0.9"/>
        </c:scaling>
        <c:delete val="1"/>
        <c:axPos val="b"/>
        <c:numFmt formatCode="0%" sourceLinked="1"/>
        <c:majorTickMark val="out"/>
        <c:minorTickMark val="none"/>
        <c:tickLblPos val="nextTo"/>
        <c:crossAx val="480464216"/>
        <c:crosses val="autoZero"/>
        <c:crossBetween val="between"/>
      </c:valAx>
    </c:plotArea>
    <c:legend>
      <c:legendPos val="r"/>
      <c:legendEntry>
        <c:idx val="0"/>
        <c:txPr>
          <a:bodyPr/>
          <a:lstStyle/>
          <a:p>
            <a:pPr>
              <a:defRPr sz="900" b="1"/>
            </a:pPr>
            <a:endParaRPr lang="en-US"/>
          </a:p>
        </c:txPr>
      </c:legendEntry>
      <c:layout>
        <c:manualLayout>
          <c:xMode val="edge"/>
          <c:yMode val="edge"/>
          <c:x val="0.4325096951016254"/>
          <c:y val="0.87917844349692842"/>
          <c:w val="0.56084146714038929"/>
          <c:h val="0.11442388525953907"/>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4240533601630635"/>
          <c:y val="9.916375036453777E-2"/>
          <c:w val="0.78485817187728601"/>
          <c:h val="0.88653944298629339"/>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HOL'!$B$35:$B$40</c:f>
              <c:strCache>
                <c:ptCount val="6"/>
                <c:pt idx="0">
                  <c:v>Going to watch live 
football (at a stadium)</c:v>
                </c:pt>
                <c:pt idx="1">
                  <c:v>Researching ancestry</c:v>
                </c:pt>
                <c:pt idx="2">
                  <c:v>Visiting a spa
/ beauty centre</c:v>
                </c:pt>
                <c:pt idx="3">
                  <c:v>Zoos, aquarium, 
other wildlife</c:v>
                </c:pt>
                <c:pt idx="4">
                  <c:v>Learning activities</c:v>
                </c:pt>
                <c:pt idx="5">
                  <c:v>Going on a tour</c:v>
                </c:pt>
              </c:strCache>
            </c:strRef>
          </c:cat>
          <c:val>
            <c:numRef>
              <c:f>'activ data HOL'!$C$35:$C$40</c:f>
              <c:numCache>
                <c:formatCode>0%</c:formatCode>
                <c:ptCount val="6"/>
                <c:pt idx="0">
                  <c:v>1.8637026392073607E-2</c:v>
                </c:pt>
                <c:pt idx="1">
                  <c:v>2.0776518494876717E-2</c:v>
                </c:pt>
                <c:pt idx="2">
                  <c:v>2.6589001815212163E-2</c:v>
                </c:pt>
                <c:pt idx="3">
                  <c:v>7.3786589357523621E-2</c:v>
                </c:pt>
                <c:pt idx="4">
                  <c:v>8.8113914991004821E-2</c:v>
                </c:pt>
                <c:pt idx="5">
                  <c:v>0.24787883182248494</c:v>
                </c:pt>
              </c:numCache>
            </c:numRef>
          </c:val>
        </c:ser>
        <c:ser>
          <c:idx val="1"/>
          <c:order val="1"/>
          <c:tx>
            <c:strRef>
              <c:f>'activ data HOL'!$K$1</c:f>
              <c:strCache>
                <c:ptCount val="1"/>
                <c:pt idx="0">
                  <c:v>EAST MIDLANDS ONLY</c:v>
                </c:pt>
              </c:strCache>
            </c:strRef>
          </c:tx>
          <c:spPr>
            <a:solidFill>
              <a:schemeClr val="accent4"/>
            </a:soli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HOL'!$B$35:$B$40</c:f>
              <c:strCache>
                <c:ptCount val="6"/>
                <c:pt idx="0">
                  <c:v>Going to watch live 
football (at a stadium)</c:v>
                </c:pt>
                <c:pt idx="1">
                  <c:v>Researching ancestry</c:v>
                </c:pt>
                <c:pt idx="2">
                  <c:v>Visiting a spa
/ beauty centre</c:v>
                </c:pt>
                <c:pt idx="3">
                  <c:v>Zoos, aquarium, 
other wildlife</c:v>
                </c:pt>
                <c:pt idx="4">
                  <c:v>Learning activities</c:v>
                </c:pt>
                <c:pt idx="5">
                  <c:v>Going on a tour</c:v>
                </c:pt>
              </c:strCache>
            </c:strRef>
          </c:cat>
          <c:val>
            <c:numRef>
              <c:f>'activ data HOL'!$K$35:$K$40</c:f>
              <c:numCache>
                <c:formatCode>###0%</c:formatCode>
                <c:ptCount val="6"/>
                <c:pt idx="0" formatCode="0%">
                  <c:v>3.2583314607290456E-2</c:v>
                </c:pt>
                <c:pt idx="1">
                  <c:v>9.9153763890826238E-3</c:v>
                </c:pt>
                <c:pt idx="2">
                  <c:v>3.7208815734412051E-2</c:v>
                </c:pt>
                <c:pt idx="3" formatCode="0%">
                  <c:v>8.0459770114942528E-2</c:v>
                </c:pt>
                <c:pt idx="4">
                  <c:v>3.6999581531594362E-2</c:v>
                </c:pt>
                <c:pt idx="5" formatCode="0%">
                  <c:v>0.19044014606753065</c:v>
                </c:pt>
              </c:numCache>
            </c:numRef>
          </c:val>
        </c:ser>
        <c:dLbls>
          <c:dLblPos val="outEnd"/>
          <c:showLegendKey val="0"/>
          <c:showVal val="1"/>
          <c:showCatName val="0"/>
          <c:showSerName val="0"/>
          <c:showPercent val="0"/>
          <c:showBubbleSize val="0"/>
        </c:dLbls>
        <c:gapWidth val="100"/>
        <c:overlap val="15"/>
        <c:axId val="480465784"/>
        <c:axId val="480472448"/>
      </c:barChart>
      <c:catAx>
        <c:axId val="480465784"/>
        <c:scaling>
          <c:orientation val="minMax"/>
        </c:scaling>
        <c:delete val="0"/>
        <c:axPos val="l"/>
        <c:numFmt formatCode="General" sourceLinked="1"/>
        <c:majorTickMark val="none"/>
        <c:minorTickMark val="none"/>
        <c:tickLblPos val="nextTo"/>
        <c:crossAx val="480472448"/>
        <c:crosses val="autoZero"/>
        <c:auto val="1"/>
        <c:lblAlgn val="ctr"/>
        <c:lblOffset val="100"/>
        <c:noMultiLvlLbl val="0"/>
      </c:catAx>
      <c:valAx>
        <c:axId val="480472448"/>
        <c:scaling>
          <c:orientation val="minMax"/>
          <c:max val="0.9"/>
        </c:scaling>
        <c:delete val="1"/>
        <c:axPos val="b"/>
        <c:numFmt formatCode="0%" sourceLinked="1"/>
        <c:majorTickMark val="out"/>
        <c:minorTickMark val="none"/>
        <c:tickLblPos val="nextTo"/>
        <c:crossAx val="480465784"/>
        <c:crosses val="autoZero"/>
        <c:crossBetween val="between"/>
      </c:valAx>
    </c:plotArea>
    <c:legend>
      <c:legendPos val="r"/>
      <c:legendEntry>
        <c:idx val="0"/>
        <c:txPr>
          <a:bodyPr/>
          <a:lstStyle/>
          <a:p>
            <a:pPr>
              <a:defRPr sz="900" b="1"/>
            </a:pPr>
            <a:endParaRPr lang="en-US"/>
          </a:p>
        </c:txPr>
      </c:legendEntry>
      <c:layout>
        <c:manualLayout>
          <c:xMode val="edge"/>
          <c:yMode val="edge"/>
          <c:x val="0.4807184126984127"/>
          <c:y val="0.86451663336781381"/>
          <c:w val="0.50996825396825396"/>
          <c:h val="0.12372738692782179"/>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757619047619046"/>
          <c:y val="7.3072976975484857E-2"/>
          <c:w val="0.74242380952380949"/>
          <c:h val="0.89933699857250993"/>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HOL'!$B$2:$B$13</c:f>
              <c:strCache>
                <c:ptCount val="12"/>
                <c:pt idx="0">
                  <c:v>Locations 
(e.g. literary, film)</c:v>
                </c:pt>
                <c:pt idx="1">
                  <c:v>Festivals</c:v>
                </c:pt>
                <c:pt idx="2">
                  <c:v>Live music</c:v>
                </c:pt>
                <c:pt idx="3">
                  <c:v>Theatres</c:v>
                </c:pt>
                <c:pt idx="4">
                  <c:v>Art galleries</c:v>
                </c:pt>
                <c:pt idx="5">
                  <c:v>Museums</c:v>
                </c:pt>
                <c:pt idx="7">
                  <c:v>Historic houses</c:v>
                </c:pt>
                <c:pt idx="8">
                  <c:v>Religious buildings</c:v>
                </c:pt>
                <c:pt idx="9">
                  <c:v>Castles</c:v>
                </c:pt>
                <c:pt idx="10">
                  <c:v>Parks / gardens</c:v>
                </c:pt>
                <c:pt idx="11">
                  <c:v>Famous monuments
/ buildings</c:v>
                </c:pt>
              </c:strCache>
            </c:strRef>
          </c:cat>
          <c:val>
            <c:numRef>
              <c:f>'activ data HOL'!$C$2:$C$13</c:f>
              <c:numCache>
                <c:formatCode>0%</c:formatCode>
                <c:ptCount val="12"/>
                <c:pt idx="0">
                  <c:v>2.889740952024689E-2</c:v>
                </c:pt>
                <c:pt idx="1">
                  <c:v>3.8218273392396605E-2</c:v>
                </c:pt>
                <c:pt idx="2">
                  <c:v>0.10516548417499928</c:v>
                </c:pt>
                <c:pt idx="3">
                  <c:v>0.17807989528558935</c:v>
                </c:pt>
                <c:pt idx="4">
                  <c:v>0.25894506128135891</c:v>
                </c:pt>
                <c:pt idx="5">
                  <c:v>0.47962994321654712</c:v>
                </c:pt>
                <c:pt idx="7">
                  <c:v>0.29326626081949331</c:v>
                </c:pt>
                <c:pt idx="8">
                  <c:v>0.33290418656285004</c:v>
                </c:pt>
                <c:pt idx="9">
                  <c:v>0.33723276628209042</c:v>
                </c:pt>
                <c:pt idx="10">
                  <c:v>0.52162447569895531</c:v>
                </c:pt>
                <c:pt idx="11">
                  <c:v>0.64070824740795274</c:v>
                </c:pt>
              </c:numCache>
            </c:numRef>
          </c:val>
        </c:ser>
        <c:ser>
          <c:idx val="1"/>
          <c:order val="1"/>
          <c:tx>
            <c:strRef>
              <c:f>'activ data HOL'!$I$1</c:f>
              <c:strCache>
                <c:ptCount val="1"/>
                <c:pt idx="0">
                  <c:v>YORKSHIRE</c:v>
                </c:pt>
              </c:strCache>
            </c:strRef>
          </c:tx>
          <c:spPr>
            <a:solidFill>
              <a:schemeClr val="accent2"/>
            </a:solidFill>
            <a:ln w="28575">
              <a:noFill/>
            </a:ln>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HOL'!$B$2:$B$13</c:f>
              <c:strCache>
                <c:ptCount val="12"/>
                <c:pt idx="0">
                  <c:v>Locations 
(e.g. literary, film)</c:v>
                </c:pt>
                <c:pt idx="1">
                  <c:v>Festivals</c:v>
                </c:pt>
                <c:pt idx="2">
                  <c:v>Live music</c:v>
                </c:pt>
                <c:pt idx="3">
                  <c:v>Theatres</c:v>
                </c:pt>
                <c:pt idx="4">
                  <c:v>Art galleries</c:v>
                </c:pt>
                <c:pt idx="5">
                  <c:v>Museums</c:v>
                </c:pt>
                <c:pt idx="7">
                  <c:v>Historic houses</c:v>
                </c:pt>
                <c:pt idx="8">
                  <c:v>Religious buildings</c:v>
                </c:pt>
                <c:pt idx="9">
                  <c:v>Castles</c:v>
                </c:pt>
                <c:pt idx="10">
                  <c:v>Parks / gardens</c:v>
                </c:pt>
                <c:pt idx="11">
                  <c:v>Famous monuments
/ buildings</c:v>
                </c:pt>
              </c:strCache>
            </c:strRef>
          </c:cat>
          <c:val>
            <c:numRef>
              <c:f>'activ data HOL'!$I$2:$I$13</c:f>
              <c:numCache>
                <c:formatCode>0%</c:formatCode>
                <c:ptCount val="12"/>
                <c:pt idx="0">
                  <c:v>6.25E-2</c:v>
                </c:pt>
                <c:pt idx="1">
                  <c:v>4.7082897630981141E-2</c:v>
                </c:pt>
                <c:pt idx="2">
                  <c:v>9.0449431611548448E-2</c:v>
                </c:pt>
                <c:pt idx="3">
                  <c:v>2.9234757921657417E-2</c:v>
                </c:pt>
                <c:pt idx="4">
                  <c:v>0.15357633063901174</c:v>
                </c:pt>
                <c:pt idx="5">
                  <c:v>0.36821914594087279</c:v>
                </c:pt>
                <c:pt idx="7">
                  <c:v>0.27952511115542988</c:v>
                </c:pt>
                <c:pt idx="8">
                  <c:v>0.35108895539609852</c:v>
                </c:pt>
                <c:pt idx="9">
                  <c:v>0.35645236977944628</c:v>
                </c:pt>
                <c:pt idx="10">
                  <c:v>0.38061154581184875</c:v>
                </c:pt>
                <c:pt idx="11">
                  <c:v>0.43539101295974808</c:v>
                </c:pt>
              </c:numCache>
            </c:numRef>
          </c:val>
        </c:ser>
        <c:dLbls>
          <c:dLblPos val="outEnd"/>
          <c:showLegendKey val="0"/>
          <c:showVal val="1"/>
          <c:showCatName val="0"/>
          <c:showSerName val="0"/>
          <c:showPercent val="0"/>
          <c:showBubbleSize val="0"/>
        </c:dLbls>
        <c:gapWidth val="100"/>
        <c:overlap val="15"/>
        <c:axId val="480464608"/>
        <c:axId val="480467744"/>
      </c:barChart>
      <c:catAx>
        <c:axId val="480464608"/>
        <c:scaling>
          <c:orientation val="minMax"/>
        </c:scaling>
        <c:delete val="0"/>
        <c:axPos val="l"/>
        <c:numFmt formatCode="General" sourceLinked="1"/>
        <c:majorTickMark val="none"/>
        <c:minorTickMark val="none"/>
        <c:tickLblPos val="nextTo"/>
        <c:crossAx val="480467744"/>
        <c:crosses val="autoZero"/>
        <c:auto val="1"/>
        <c:lblAlgn val="ctr"/>
        <c:lblOffset val="100"/>
        <c:noMultiLvlLbl val="0"/>
      </c:catAx>
      <c:valAx>
        <c:axId val="480467744"/>
        <c:scaling>
          <c:orientation val="minMax"/>
          <c:max val="0.9"/>
        </c:scaling>
        <c:delete val="1"/>
        <c:axPos val="b"/>
        <c:numFmt formatCode="0%" sourceLinked="1"/>
        <c:majorTickMark val="out"/>
        <c:minorTickMark val="none"/>
        <c:tickLblPos val="nextTo"/>
        <c:crossAx val="480464608"/>
        <c:crosses val="autoZero"/>
        <c:crossBetween val="between"/>
      </c:valAx>
    </c:plotArea>
    <c:legend>
      <c:legendPos val="r"/>
      <c:legendEntry>
        <c:idx val="0"/>
        <c:txPr>
          <a:bodyPr/>
          <a:lstStyle/>
          <a:p>
            <a:pPr>
              <a:defRPr sz="900" b="1"/>
            </a:pPr>
            <a:endParaRPr lang="en-US"/>
          </a:p>
        </c:txPr>
      </c:legendEntry>
      <c:layout>
        <c:manualLayout>
          <c:xMode val="edge"/>
          <c:yMode val="edge"/>
          <c:x val="0.54406172839506184"/>
          <c:y val="0.92158334798817165"/>
          <c:w val="0.45041790123456787"/>
          <c:h val="7.5444528966421676E-2"/>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524494853989757"/>
          <c:y val="8.9855605691989582E-2"/>
          <c:w val="0.8306743759825127"/>
          <c:h val="0.88714892725715577"/>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HOL'!$B$26:$B$33</c:f>
              <c:strCache>
                <c:ptCount val="8"/>
                <c:pt idx="0">
                  <c:v>Shopping for 
souvenirs</c:v>
                </c:pt>
                <c:pt idx="1">
                  <c:v>Shopping for clothes
/ accessories</c:v>
                </c:pt>
                <c:pt idx="2">
                  <c:v>Shopping</c:v>
                </c:pt>
                <c:pt idx="4">
                  <c:v>Going to bars 
/ nightclubs</c:v>
                </c:pt>
                <c:pt idx="5">
                  <c:v>Socialising with 
the locals</c:v>
                </c:pt>
                <c:pt idx="6">
                  <c:v>Going to pubs</c:v>
                </c:pt>
                <c:pt idx="7">
                  <c:v>Dining in restaurants</c:v>
                </c:pt>
              </c:strCache>
            </c:strRef>
          </c:cat>
          <c:val>
            <c:numRef>
              <c:f>'activ data HOL'!$C$26:$C$33</c:f>
              <c:numCache>
                <c:formatCode>0%</c:formatCode>
                <c:ptCount val="8"/>
                <c:pt idx="0">
                  <c:v>0.57957808414180112</c:v>
                </c:pt>
                <c:pt idx="1">
                  <c:v>0.66171679548989559</c:v>
                </c:pt>
                <c:pt idx="2">
                  <c:v>0.69493718727252474</c:v>
                </c:pt>
                <c:pt idx="4">
                  <c:v>0.14730067692726428</c:v>
                </c:pt>
                <c:pt idx="5">
                  <c:v>0.38265030875223965</c:v>
                </c:pt>
                <c:pt idx="6">
                  <c:v>0.48436226041394242</c:v>
                </c:pt>
                <c:pt idx="7">
                  <c:v>0.78684278716061684</c:v>
                </c:pt>
              </c:numCache>
            </c:numRef>
          </c:val>
        </c:ser>
        <c:ser>
          <c:idx val="1"/>
          <c:order val="1"/>
          <c:tx>
            <c:strRef>
              <c:f>'activ data HOL'!$I$1</c:f>
              <c:strCache>
                <c:ptCount val="1"/>
                <c:pt idx="0">
                  <c:v>YORKSHIRE</c:v>
                </c:pt>
              </c:strCache>
            </c:strRef>
          </c:tx>
          <c:spPr>
            <a:solidFill>
              <a:schemeClr val="accent3"/>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HOL'!$B$26:$B$33</c:f>
              <c:strCache>
                <c:ptCount val="8"/>
                <c:pt idx="0">
                  <c:v>Shopping for 
souvenirs</c:v>
                </c:pt>
                <c:pt idx="1">
                  <c:v>Shopping for clothes
/ accessories</c:v>
                </c:pt>
                <c:pt idx="2">
                  <c:v>Shopping</c:v>
                </c:pt>
                <c:pt idx="4">
                  <c:v>Going to bars 
/ nightclubs</c:v>
                </c:pt>
                <c:pt idx="5">
                  <c:v>Socialising with 
the locals</c:v>
                </c:pt>
                <c:pt idx="6">
                  <c:v>Going to pubs</c:v>
                </c:pt>
                <c:pt idx="7">
                  <c:v>Dining in restaurants</c:v>
                </c:pt>
              </c:strCache>
            </c:strRef>
          </c:cat>
          <c:val>
            <c:numRef>
              <c:f>'activ data HOL'!$I$26:$I$33</c:f>
              <c:numCache>
                <c:formatCode>###0%</c:formatCode>
                <c:ptCount val="8"/>
                <c:pt idx="0" formatCode="0%">
                  <c:v>0.55101579406349932</c:v>
                </c:pt>
                <c:pt idx="1">
                  <c:v>0.63281034957335536</c:v>
                </c:pt>
                <c:pt idx="2" formatCode="0%">
                  <c:v>0.69384848375581443</c:v>
                </c:pt>
                <c:pt idx="4" formatCode="0%">
                  <c:v>0.23188079183644036</c:v>
                </c:pt>
                <c:pt idx="5">
                  <c:v>0.39276517909467068</c:v>
                </c:pt>
                <c:pt idx="6" formatCode="0%">
                  <c:v>0.56057765117369196</c:v>
                </c:pt>
                <c:pt idx="7" formatCode="0%">
                  <c:v>0.69815251445366755</c:v>
                </c:pt>
              </c:numCache>
            </c:numRef>
          </c:val>
        </c:ser>
        <c:dLbls>
          <c:dLblPos val="outEnd"/>
          <c:showLegendKey val="0"/>
          <c:showVal val="1"/>
          <c:showCatName val="0"/>
          <c:showSerName val="0"/>
          <c:showPercent val="0"/>
          <c:showBubbleSize val="0"/>
        </c:dLbls>
        <c:gapWidth val="100"/>
        <c:overlap val="15"/>
        <c:axId val="480468136"/>
        <c:axId val="480472840"/>
      </c:barChart>
      <c:catAx>
        <c:axId val="480468136"/>
        <c:scaling>
          <c:orientation val="minMax"/>
        </c:scaling>
        <c:delete val="0"/>
        <c:axPos val="l"/>
        <c:numFmt formatCode="General" sourceLinked="1"/>
        <c:majorTickMark val="none"/>
        <c:minorTickMark val="none"/>
        <c:tickLblPos val="nextTo"/>
        <c:crossAx val="480472840"/>
        <c:crosses val="autoZero"/>
        <c:auto val="1"/>
        <c:lblAlgn val="ctr"/>
        <c:lblOffset val="100"/>
        <c:noMultiLvlLbl val="0"/>
      </c:catAx>
      <c:valAx>
        <c:axId val="480472840"/>
        <c:scaling>
          <c:orientation val="minMax"/>
          <c:max val="0.9"/>
        </c:scaling>
        <c:delete val="1"/>
        <c:axPos val="b"/>
        <c:numFmt formatCode="0%" sourceLinked="1"/>
        <c:majorTickMark val="out"/>
        <c:minorTickMark val="none"/>
        <c:tickLblPos val="nextTo"/>
        <c:crossAx val="480468136"/>
        <c:crosses val="autoZero"/>
        <c:crossBetween val="between"/>
      </c:valAx>
    </c:plotArea>
    <c:legend>
      <c:legendPos val="r"/>
      <c:legendEntry>
        <c:idx val="0"/>
        <c:txPr>
          <a:bodyPr/>
          <a:lstStyle/>
          <a:p>
            <a:pPr>
              <a:defRPr sz="900" b="1"/>
            </a:pPr>
            <a:endParaRPr lang="en-US"/>
          </a:p>
        </c:txPr>
      </c:legendEntry>
      <c:layout>
        <c:manualLayout>
          <c:xMode val="edge"/>
          <c:yMode val="edge"/>
          <c:x val="0.53579541432385425"/>
          <c:y val="0.52937654320987659"/>
          <c:w val="0.46420458567614581"/>
          <c:h val="0.10500290486564996"/>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4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002698412698413"/>
          <c:y val="6.5537861479993964E-2"/>
          <c:w val="0.8306743759825127"/>
          <c:h val="0.92276389658921065"/>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HOL'!$B$16:$B$24</c:f>
              <c:strCache>
                <c:ptCount val="9"/>
                <c:pt idx="0">
                  <c:v>Going cycling</c:v>
                </c:pt>
                <c:pt idx="1">
                  <c:v>Playing golf</c:v>
                </c:pt>
                <c:pt idx="2">
                  <c:v>Walking by coast</c:v>
                </c:pt>
                <c:pt idx="3">
                  <c:v>Walk in countryside</c:v>
                </c:pt>
                <c:pt idx="5">
                  <c:v>National parks</c:v>
                </c:pt>
                <c:pt idx="6">
                  <c:v>Coast / beaches</c:v>
                </c:pt>
                <c:pt idx="7">
                  <c:v>Villages</c:v>
                </c:pt>
                <c:pt idx="8">
                  <c:v>Countryside</c:v>
                </c:pt>
              </c:strCache>
            </c:strRef>
          </c:cat>
          <c:val>
            <c:numRef>
              <c:f>'activ data HOL'!$C$16:$C$24</c:f>
              <c:numCache>
                <c:formatCode>0%</c:formatCode>
                <c:ptCount val="9"/>
                <c:pt idx="0">
                  <c:v>1.3441045006771788E-2</c:v>
                </c:pt>
                <c:pt idx="1">
                  <c:v>1.8425729022266534E-2</c:v>
                </c:pt>
                <c:pt idx="2">
                  <c:v>8.401582425323674E-2</c:v>
                </c:pt>
                <c:pt idx="3">
                  <c:v>0.23565685716269077</c:v>
                </c:pt>
                <c:pt idx="5">
                  <c:v>7.3538970245028118E-2</c:v>
                </c:pt>
                <c:pt idx="6">
                  <c:v>0.11379831800158585</c:v>
                </c:pt>
                <c:pt idx="7">
                  <c:v>0.18938335239938797</c:v>
                </c:pt>
                <c:pt idx="8">
                  <c:v>0.20058397002840425</c:v>
                </c:pt>
              </c:numCache>
            </c:numRef>
          </c:val>
        </c:ser>
        <c:ser>
          <c:idx val="1"/>
          <c:order val="1"/>
          <c:tx>
            <c:strRef>
              <c:f>'activ data HOL'!$I$1</c:f>
              <c:strCache>
                <c:ptCount val="1"/>
                <c:pt idx="0">
                  <c:v>YORKSHIRE</c:v>
                </c:pt>
              </c:strCache>
            </c:strRef>
          </c:tx>
          <c:spPr>
            <a:solidFill>
              <a:schemeClr val="accent5"/>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HOL'!$B$16:$B$24</c:f>
              <c:strCache>
                <c:ptCount val="9"/>
                <c:pt idx="0">
                  <c:v>Going cycling</c:v>
                </c:pt>
                <c:pt idx="1">
                  <c:v>Playing golf</c:v>
                </c:pt>
                <c:pt idx="2">
                  <c:v>Walking by coast</c:v>
                </c:pt>
                <c:pt idx="3">
                  <c:v>Walk in countryside</c:v>
                </c:pt>
                <c:pt idx="5">
                  <c:v>National parks</c:v>
                </c:pt>
                <c:pt idx="6">
                  <c:v>Coast / beaches</c:v>
                </c:pt>
                <c:pt idx="7">
                  <c:v>Villages</c:v>
                </c:pt>
                <c:pt idx="8">
                  <c:v>Countryside</c:v>
                </c:pt>
              </c:strCache>
            </c:strRef>
          </c:cat>
          <c:val>
            <c:numRef>
              <c:f>'activ data HOL'!$I$16:$I$24</c:f>
              <c:numCache>
                <c:formatCode>###0%</c:formatCode>
                <c:ptCount val="9"/>
                <c:pt idx="0">
                  <c:v>2.1318913543414756E-2</c:v>
                </c:pt>
                <c:pt idx="1">
                  <c:v>4.6704491977659982E-2</c:v>
                </c:pt>
                <c:pt idx="2" formatCode="0%">
                  <c:v>0.14908187025338221</c:v>
                </c:pt>
                <c:pt idx="3">
                  <c:v>0.36520959306713552</c:v>
                </c:pt>
                <c:pt idx="5" formatCode="0%">
                  <c:v>0.2570738033482669</c:v>
                </c:pt>
                <c:pt idx="6" formatCode="0%">
                  <c:v>0.22037824973857859</c:v>
                </c:pt>
                <c:pt idx="7" formatCode="0%">
                  <c:v>0.43550638777114303</c:v>
                </c:pt>
                <c:pt idx="8" formatCode="0%">
                  <c:v>0.55130746941026032</c:v>
                </c:pt>
              </c:numCache>
            </c:numRef>
          </c:val>
        </c:ser>
        <c:dLbls>
          <c:dLblPos val="outEnd"/>
          <c:showLegendKey val="0"/>
          <c:showVal val="1"/>
          <c:showCatName val="0"/>
          <c:showSerName val="0"/>
          <c:showPercent val="0"/>
          <c:showBubbleSize val="0"/>
        </c:dLbls>
        <c:gapWidth val="100"/>
        <c:overlap val="15"/>
        <c:axId val="480469704"/>
        <c:axId val="480468528"/>
      </c:barChart>
      <c:catAx>
        <c:axId val="480469704"/>
        <c:scaling>
          <c:orientation val="minMax"/>
        </c:scaling>
        <c:delete val="0"/>
        <c:axPos val="l"/>
        <c:numFmt formatCode="General" sourceLinked="1"/>
        <c:majorTickMark val="none"/>
        <c:minorTickMark val="none"/>
        <c:tickLblPos val="nextTo"/>
        <c:crossAx val="480468528"/>
        <c:crosses val="autoZero"/>
        <c:auto val="1"/>
        <c:lblAlgn val="ctr"/>
        <c:lblOffset val="100"/>
        <c:noMultiLvlLbl val="0"/>
      </c:catAx>
      <c:valAx>
        <c:axId val="480468528"/>
        <c:scaling>
          <c:orientation val="minMax"/>
          <c:max val="0.9"/>
        </c:scaling>
        <c:delete val="1"/>
        <c:axPos val="b"/>
        <c:numFmt formatCode="0%" sourceLinked="1"/>
        <c:majorTickMark val="out"/>
        <c:minorTickMark val="none"/>
        <c:tickLblPos val="nextTo"/>
        <c:crossAx val="480469704"/>
        <c:crosses val="autoZero"/>
        <c:crossBetween val="between"/>
      </c:valAx>
    </c:plotArea>
    <c:legend>
      <c:legendPos val="r"/>
      <c:legendEntry>
        <c:idx val="0"/>
        <c:txPr>
          <a:bodyPr/>
          <a:lstStyle/>
          <a:p>
            <a:pPr>
              <a:defRPr sz="900" b="1"/>
            </a:pPr>
            <a:endParaRPr lang="en-US"/>
          </a:p>
        </c:txPr>
      </c:legendEntry>
      <c:layout>
        <c:manualLayout>
          <c:xMode val="edge"/>
          <c:yMode val="edge"/>
          <c:x val="0.55300666666666665"/>
          <c:y val="0.87917844349692842"/>
          <c:w val="0.44034444444444443"/>
          <c:h val="0.11442388525953907"/>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4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338508814491347"/>
          <c:y val="9.916375036453777E-2"/>
          <c:w val="0.8152692867540029"/>
          <c:h val="0.88653944298629339"/>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HOL'!$B$35:$B$40</c:f>
              <c:strCache>
                <c:ptCount val="6"/>
                <c:pt idx="0">
                  <c:v>Going to watch live 
football (at a stadium)</c:v>
                </c:pt>
                <c:pt idx="1">
                  <c:v>Researching ancestry</c:v>
                </c:pt>
                <c:pt idx="2">
                  <c:v>Visiting a spa
/ beauty centre</c:v>
                </c:pt>
                <c:pt idx="3">
                  <c:v>Zoos, aquarium, 
other wildlife</c:v>
                </c:pt>
                <c:pt idx="4">
                  <c:v>Learning activities</c:v>
                </c:pt>
                <c:pt idx="5">
                  <c:v>Going on a tour</c:v>
                </c:pt>
              </c:strCache>
            </c:strRef>
          </c:cat>
          <c:val>
            <c:numRef>
              <c:f>'activ data HOL'!$C$35:$C$40</c:f>
              <c:numCache>
                <c:formatCode>0%</c:formatCode>
                <c:ptCount val="6"/>
                <c:pt idx="0">
                  <c:v>1.8637026392073607E-2</c:v>
                </c:pt>
                <c:pt idx="1">
                  <c:v>2.0776518494876717E-2</c:v>
                </c:pt>
                <c:pt idx="2">
                  <c:v>2.6589001815212163E-2</c:v>
                </c:pt>
                <c:pt idx="3">
                  <c:v>7.3786589357523621E-2</c:v>
                </c:pt>
                <c:pt idx="4">
                  <c:v>8.8113914991004821E-2</c:v>
                </c:pt>
                <c:pt idx="5">
                  <c:v>0.24787883182248494</c:v>
                </c:pt>
              </c:numCache>
            </c:numRef>
          </c:val>
        </c:ser>
        <c:ser>
          <c:idx val="1"/>
          <c:order val="1"/>
          <c:tx>
            <c:strRef>
              <c:f>'activ data HOL'!$I$1</c:f>
              <c:strCache>
                <c:ptCount val="1"/>
                <c:pt idx="0">
                  <c:v>YORKSHIRE</c:v>
                </c:pt>
              </c:strCache>
            </c:strRef>
          </c:tx>
          <c:spPr>
            <a:solidFill>
              <a:schemeClr val="accent4"/>
            </a:soli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HOL'!$B$35:$B$40</c:f>
              <c:strCache>
                <c:ptCount val="6"/>
                <c:pt idx="0">
                  <c:v>Going to watch live 
football (at a stadium)</c:v>
                </c:pt>
                <c:pt idx="1">
                  <c:v>Researching ancestry</c:v>
                </c:pt>
                <c:pt idx="2">
                  <c:v>Visiting a spa
/ beauty centre</c:v>
                </c:pt>
                <c:pt idx="3">
                  <c:v>Zoos, aquarium, 
other wildlife</c:v>
                </c:pt>
                <c:pt idx="4">
                  <c:v>Learning activities</c:v>
                </c:pt>
                <c:pt idx="5">
                  <c:v>Going on a tour</c:v>
                </c:pt>
              </c:strCache>
            </c:strRef>
          </c:cat>
          <c:val>
            <c:numRef>
              <c:f>'activ data HOL'!$I$35:$I$40</c:f>
              <c:numCache>
                <c:formatCode>###0%</c:formatCode>
                <c:ptCount val="6"/>
                <c:pt idx="0" formatCode="0%">
                  <c:v>2.3086214978545416E-2</c:v>
                </c:pt>
                <c:pt idx="1">
                  <c:v>4.2549035276986051E-2</c:v>
                </c:pt>
                <c:pt idx="2">
                  <c:v>4.9963151398914968E-2</c:v>
                </c:pt>
                <c:pt idx="3" formatCode="0%">
                  <c:v>0.10714285714285714</c:v>
                </c:pt>
                <c:pt idx="4">
                  <c:v>3.8313665947453009E-2</c:v>
                </c:pt>
                <c:pt idx="5" formatCode="0%">
                  <c:v>0.18056441519641489</c:v>
                </c:pt>
              </c:numCache>
            </c:numRef>
          </c:val>
        </c:ser>
        <c:dLbls>
          <c:dLblPos val="outEnd"/>
          <c:showLegendKey val="0"/>
          <c:showVal val="1"/>
          <c:showCatName val="0"/>
          <c:showSerName val="0"/>
          <c:showPercent val="0"/>
          <c:showBubbleSize val="0"/>
        </c:dLbls>
        <c:gapWidth val="100"/>
        <c:overlap val="15"/>
        <c:axId val="480463824"/>
        <c:axId val="480466568"/>
      </c:barChart>
      <c:catAx>
        <c:axId val="480463824"/>
        <c:scaling>
          <c:orientation val="minMax"/>
        </c:scaling>
        <c:delete val="0"/>
        <c:axPos val="l"/>
        <c:numFmt formatCode="General" sourceLinked="1"/>
        <c:majorTickMark val="none"/>
        <c:minorTickMark val="none"/>
        <c:tickLblPos val="nextTo"/>
        <c:crossAx val="480466568"/>
        <c:crosses val="autoZero"/>
        <c:auto val="1"/>
        <c:lblAlgn val="ctr"/>
        <c:lblOffset val="100"/>
        <c:noMultiLvlLbl val="0"/>
      </c:catAx>
      <c:valAx>
        <c:axId val="480466568"/>
        <c:scaling>
          <c:orientation val="minMax"/>
          <c:max val="0.9"/>
        </c:scaling>
        <c:delete val="1"/>
        <c:axPos val="b"/>
        <c:numFmt formatCode="0%" sourceLinked="1"/>
        <c:majorTickMark val="out"/>
        <c:minorTickMark val="none"/>
        <c:tickLblPos val="nextTo"/>
        <c:crossAx val="480463824"/>
        <c:crosses val="autoZero"/>
        <c:crossBetween val="between"/>
      </c:valAx>
    </c:plotArea>
    <c:legend>
      <c:legendPos val="r"/>
      <c:legendEntry>
        <c:idx val="0"/>
        <c:txPr>
          <a:bodyPr/>
          <a:lstStyle/>
          <a:p>
            <a:pPr>
              <a:defRPr sz="900" b="1"/>
            </a:pPr>
            <a:endParaRPr lang="en-US"/>
          </a:p>
        </c:txPr>
      </c:legendEntry>
      <c:layout>
        <c:manualLayout>
          <c:xMode val="edge"/>
          <c:yMode val="edge"/>
          <c:x val="0.4807184126984127"/>
          <c:y val="0.86451663336781381"/>
          <c:w val="0.50996825396825396"/>
          <c:h val="0.12372738692782179"/>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4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757619047619046"/>
          <c:y val="7.3072976975484857E-2"/>
          <c:w val="0.74242380952380949"/>
          <c:h val="0.89933699857250993"/>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HOL'!$B$2:$B$13</c:f>
              <c:strCache>
                <c:ptCount val="12"/>
                <c:pt idx="0">
                  <c:v>Locations 
(e.g. literary, film)</c:v>
                </c:pt>
                <c:pt idx="1">
                  <c:v>Festivals</c:v>
                </c:pt>
                <c:pt idx="2">
                  <c:v>Live music</c:v>
                </c:pt>
                <c:pt idx="3">
                  <c:v>Theatres</c:v>
                </c:pt>
                <c:pt idx="4">
                  <c:v>Art galleries</c:v>
                </c:pt>
                <c:pt idx="5">
                  <c:v>Museums</c:v>
                </c:pt>
                <c:pt idx="7">
                  <c:v>Historic houses</c:v>
                </c:pt>
                <c:pt idx="8">
                  <c:v>Religious buildings</c:v>
                </c:pt>
                <c:pt idx="9">
                  <c:v>Castles</c:v>
                </c:pt>
                <c:pt idx="10">
                  <c:v>Parks / gardens</c:v>
                </c:pt>
                <c:pt idx="11">
                  <c:v>Famous monuments
/ buildings</c:v>
                </c:pt>
              </c:strCache>
            </c:strRef>
          </c:cat>
          <c:val>
            <c:numRef>
              <c:f>'activ data HOL'!$C$2:$C$13</c:f>
              <c:numCache>
                <c:formatCode>0%</c:formatCode>
                <c:ptCount val="12"/>
                <c:pt idx="0">
                  <c:v>2.889740952024689E-2</c:v>
                </c:pt>
                <c:pt idx="1">
                  <c:v>3.8218273392396605E-2</c:v>
                </c:pt>
                <c:pt idx="2">
                  <c:v>0.10516548417499928</c:v>
                </c:pt>
                <c:pt idx="3">
                  <c:v>0.17807989528558935</c:v>
                </c:pt>
                <c:pt idx="4">
                  <c:v>0.25894506128135891</c:v>
                </c:pt>
                <c:pt idx="5">
                  <c:v>0.47962994321654712</c:v>
                </c:pt>
                <c:pt idx="7">
                  <c:v>0.29326626081949331</c:v>
                </c:pt>
                <c:pt idx="8">
                  <c:v>0.33290418656285004</c:v>
                </c:pt>
                <c:pt idx="9">
                  <c:v>0.33723276628209042</c:v>
                </c:pt>
                <c:pt idx="10">
                  <c:v>0.52162447569895531</c:v>
                </c:pt>
                <c:pt idx="11">
                  <c:v>0.64070824740795274</c:v>
                </c:pt>
              </c:numCache>
            </c:numRef>
          </c:val>
        </c:ser>
        <c:ser>
          <c:idx val="1"/>
          <c:order val="1"/>
          <c:tx>
            <c:strRef>
              <c:f>'activ data HOL'!$H$1</c:f>
              <c:strCache>
                <c:ptCount val="1"/>
                <c:pt idx="0">
                  <c:v>NORTH WEST ONLY</c:v>
                </c:pt>
              </c:strCache>
            </c:strRef>
          </c:tx>
          <c:spPr>
            <a:solidFill>
              <a:schemeClr val="accent2"/>
            </a:solidFill>
            <a:ln w="28575">
              <a:noFill/>
            </a:ln>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HOL'!$B$2:$B$13</c:f>
              <c:strCache>
                <c:ptCount val="12"/>
                <c:pt idx="0">
                  <c:v>Locations 
(e.g. literary, film)</c:v>
                </c:pt>
                <c:pt idx="1">
                  <c:v>Festivals</c:v>
                </c:pt>
                <c:pt idx="2">
                  <c:v>Live music</c:v>
                </c:pt>
                <c:pt idx="3">
                  <c:v>Theatres</c:v>
                </c:pt>
                <c:pt idx="4">
                  <c:v>Art galleries</c:v>
                </c:pt>
                <c:pt idx="5">
                  <c:v>Museums</c:v>
                </c:pt>
                <c:pt idx="7">
                  <c:v>Historic houses</c:v>
                </c:pt>
                <c:pt idx="8">
                  <c:v>Religious buildings</c:v>
                </c:pt>
                <c:pt idx="9">
                  <c:v>Castles</c:v>
                </c:pt>
                <c:pt idx="10">
                  <c:v>Parks / gardens</c:v>
                </c:pt>
                <c:pt idx="11">
                  <c:v>Famous monuments
/ buildings</c:v>
                </c:pt>
              </c:strCache>
            </c:strRef>
          </c:cat>
          <c:val>
            <c:numRef>
              <c:f>'activ data HOL'!$H$2:$H$13</c:f>
              <c:numCache>
                <c:formatCode>0%</c:formatCode>
                <c:ptCount val="12"/>
                <c:pt idx="0">
                  <c:v>1.8181818181818181E-2</c:v>
                </c:pt>
                <c:pt idx="1">
                  <c:v>8.5444149069569153E-2</c:v>
                </c:pt>
                <c:pt idx="2">
                  <c:v>0.18618980754935163</c:v>
                </c:pt>
                <c:pt idx="3">
                  <c:v>9.2252415957710415E-2</c:v>
                </c:pt>
                <c:pt idx="4">
                  <c:v>0.14339225241595771</c:v>
                </c:pt>
                <c:pt idx="5">
                  <c:v>0.28480631039894277</c:v>
                </c:pt>
                <c:pt idx="7">
                  <c:v>0.14675394399933922</c:v>
                </c:pt>
                <c:pt idx="8">
                  <c:v>0.20205522395545969</c:v>
                </c:pt>
                <c:pt idx="9">
                  <c:v>7.7504749318576038E-2</c:v>
                </c:pt>
                <c:pt idx="10">
                  <c:v>0.24964575914129508</c:v>
                </c:pt>
                <c:pt idx="11">
                  <c:v>0.36419764965488932</c:v>
                </c:pt>
              </c:numCache>
            </c:numRef>
          </c:val>
        </c:ser>
        <c:dLbls>
          <c:dLblPos val="outEnd"/>
          <c:showLegendKey val="0"/>
          <c:showVal val="1"/>
          <c:showCatName val="0"/>
          <c:showSerName val="0"/>
          <c:showPercent val="0"/>
          <c:showBubbleSize val="0"/>
        </c:dLbls>
        <c:gapWidth val="100"/>
        <c:overlap val="15"/>
        <c:axId val="480470488"/>
        <c:axId val="480466960"/>
      </c:barChart>
      <c:catAx>
        <c:axId val="480470488"/>
        <c:scaling>
          <c:orientation val="minMax"/>
        </c:scaling>
        <c:delete val="0"/>
        <c:axPos val="l"/>
        <c:numFmt formatCode="General" sourceLinked="1"/>
        <c:majorTickMark val="none"/>
        <c:minorTickMark val="none"/>
        <c:tickLblPos val="nextTo"/>
        <c:crossAx val="480466960"/>
        <c:crosses val="autoZero"/>
        <c:auto val="1"/>
        <c:lblAlgn val="ctr"/>
        <c:lblOffset val="100"/>
        <c:noMultiLvlLbl val="0"/>
      </c:catAx>
      <c:valAx>
        <c:axId val="480466960"/>
        <c:scaling>
          <c:orientation val="minMax"/>
          <c:max val="0.9"/>
        </c:scaling>
        <c:delete val="1"/>
        <c:axPos val="b"/>
        <c:numFmt formatCode="0%" sourceLinked="1"/>
        <c:majorTickMark val="out"/>
        <c:minorTickMark val="none"/>
        <c:tickLblPos val="nextTo"/>
        <c:crossAx val="480470488"/>
        <c:crosses val="autoZero"/>
        <c:crossBetween val="between"/>
      </c:valAx>
    </c:plotArea>
    <c:legend>
      <c:legendPos val="r"/>
      <c:legendEntry>
        <c:idx val="0"/>
        <c:txPr>
          <a:bodyPr/>
          <a:lstStyle/>
          <a:p>
            <a:pPr>
              <a:defRPr sz="900" b="1"/>
            </a:pPr>
            <a:endParaRPr lang="en-US"/>
          </a:p>
        </c:txPr>
      </c:legendEntry>
      <c:layout>
        <c:manualLayout>
          <c:xMode val="edge"/>
          <c:yMode val="edge"/>
          <c:x val="0.54406172839506184"/>
          <c:y val="0.92158334798817165"/>
          <c:w val="0.45041790123456787"/>
          <c:h val="7.5444528966421676E-2"/>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4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524494853989757"/>
          <c:y val="8.9855605691989582E-2"/>
          <c:w val="0.8306743759825127"/>
          <c:h val="0.88714892725715577"/>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HOL'!$B$26:$B$33</c:f>
              <c:strCache>
                <c:ptCount val="8"/>
                <c:pt idx="0">
                  <c:v>Shopping for 
souvenirs</c:v>
                </c:pt>
                <c:pt idx="1">
                  <c:v>Shopping for clothes
/ accessories</c:v>
                </c:pt>
                <c:pt idx="2">
                  <c:v>Shopping</c:v>
                </c:pt>
                <c:pt idx="4">
                  <c:v>Going to bars 
/ nightclubs</c:v>
                </c:pt>
                <c:pt idx="5">
                  <c:v>Socialising with 
the locals</c:v>
                </c:pt>
                <c:pt idx="6">
                  <c:v>Going to pubs</c:v>
                </c:pt>
                <c:pt idx="7">
                  <c:v>Dining in restaurants</c:v>
                </c:pt>
              </c:strCache>
            </c:strRef>
          </c:cat>
          <c:val>
            <c:numRef>
              <c:f>'activ data HOL'!$C$26:$C$33</c:f>
              <c:numCache>
                <c:formatCode>0%</c:formatCode>
                <c:ptCount val="8"/>
                <c:pt idx="0">
                  <c:v>0.57957808414180112</c:v>
                </c:pt>
                <c:pt idx="1">
                  <c:v>0.66171679548989559</c:v>
                </c:pt>
                <c:pt idx="2">
                  <c:v>0.69493718727252474</c:v>
                </c:pt>
                <c:pt idx="4">
                  <c:v>0.14730067692726428</c:v>
                </c:pt>
                <c:pt idx="5">
                  <c:v>0.38265030875223965</c:v>
                </c:pt>
                <c:pt idx="6">
                  <c:v>0.48436226041394242</c:v>
                </c:pt>
                <c:pt idx="7">
                  <c:v>0.78684278716061684</c:v>
                </c:pt>
              </c:numCache>
            </c:numRef>
          </c:val>
        </c:ser>
        <c:ser>
          <c:idx val="1"/>
          <c:order val="1"/>
          <c:tx>
            <c:strRef>
              <c:f>'activ data HOL'!$H$1</c:f>
              <c:strCache>
                <c:ptCount val="1"/>
                <c:pt idx="0">
                  <c:v>NORTH WEST ONLY</c:v>
                </c:pt>
              </c:strCache>
            </c:strRef>
          </c:tx>
          <c:spPr>
            <a:solidFill>
              <a:schemeClr val="accent3"/>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HOL'!$B$26:$B$33</c:f>
              <c:strCache>
                <c:ptCount val="8"/>
                <c:pt idx="0">
                  <c:v>Shopping for 
souvenirs</c:v>
                </c:pt>
                <c:pt idx="1">
                  <c:v>Shopping for clothes
/ accessories</c:v>
                </c:pt>
                <c:pt idx="2">
                  <c:v>Shopping</c:v>
                </c:pt>
                <c:pt idx="4">
                  <c:v>Going to bars 
/ nightclubs</c:v>
                </c:pt>
                <c:pt idx="5">
                  <c:v>Socialising with 
the locals</c:v>
                </c:pt>
                <c:pt idx="6">
                  <c:v>Going to pubs</c:v>
                </c:pt>
                <c:pt idx="7">
                  <c:v>Dining in restaurants</c:v>
                </c:pt>
              </c:strCache>
            </c:strRef>
          </c:cat>
          <c:val>
            <c:numRef>
              <c:f>'activ data HOL'!$H$26:$H$33</c:f>
              <c:numCache>
                <c:formatCode>###0%</c:formatCode>
                <c:ptCount val="8"/>
                <c:pt idx="0" formatCode="0%">
                  <c:v>0.43046468067636567</c:v>
                </c:pt>
                <c:pt idx="1">
                  <c:v>0.5974629446160421</c:v>
                </c:pt>
                <c:pt idx="2" formatCode="0%">
                  <c:v>0.70623087726337974</c:v>
                </c:pt>
                <c:pt idx="4" formatCode="0%">
                  <c:v>0.30032414606008928</c:v>
                </c:pt>
                <c:pt idx="5">
                  <c:v>0.60960428929424793</c:v>
                </c:pt>
                <c:pt idx="6" formatCode="0%">
                  <c:v>0.65735817826152387</c:v>
                </c:pt>
                <c:pt idx="7" formatCode="0%">
                  <c:v>0.68166743643034922</c:v>
                </c:pt>
              </c:numCache>
            </c:numRef>
          </c:val>
        </c:ser>
        <c:dLbls>
          <c:dLblPos val="outEnd"/>
          <c:showLegendKey val="0"/>
          <c:showVal val="1"/>
          <c:showCatName val="0"/>
          <c:showSerName val="0"/>
          <c:showPercent val="0"/>
          <c:showBubbleSize val="0"/>
        </c:dLbls>
        <c:gapWidth val="100"/>
        <c:overlap val="15"/>
        <c:axId val="480468920"/>
        <c:axId val="480471272"/>
      </c:barChart>
      <c:catAx>
        <c:axId val="480468920"/>
        <c:scaling>
          <c:orientation val="minMax"/>
        </c:scaling>
        <c:delete val="0"/>
        <c:axPos val="l"/>
        <c:numFmt formatCode="General" sourceLinked="1"/>
        <c:majorTickMark val="none"/>
        <c:minorTickMark val="none"/>
        <c:tickLblPos val="nextTo"/>
        <c:crossAx val="480471272"/>
        <c:crosses val="autoZero"/>
        <c:auto val="1"/>
        <c:lblAlgn val="ctr"/>
        <c:lblOffset val="100"/>
        <c:noMultiLvlLbl val="0"/>
      </c:catAx>
      <c:valAx>
        <c:axId val="480471272"/>
        <c:scaling>
          <c:orientation val="minMax"/>
          <c:max val="0.9"/>
        </c:scaling>
        <c:delete val="1"/>
        <c:axPos val="b"/>
        <c:numFmt formatCode="0%" sourceLinked="1"/>
        <c:majorTickMark val="out"/>
        <c:minorTickMark val="none"/>
        <c:tickLblPos val="nextTo"/>
        <c:crossAx val="480468920"/>
        <c:crosses val="autoZero"/>
        <c:crossBetween val="between"/>
      </c:valAx>
    </c:plotArea>
    <c:legend>
      <c:legendPos val="r"/>
      <c:legendEntry>
        <c:idx val="0"/>
        <c:txPr>
          <a:bodyPr/>
          <a:lstStyle/>
          <a:p>
            <a:pPr>
              <a:defRPr sz="900" b="1"/>
            </a:pPr>
            <a:endParaRPr lang="en-US"/>
          </a:p>
        </c:txPr>
      </c:legendEntry>
      <c:layout>
        <c:manualLayout>
          <c:xMode val="edge"/>
          <c:yMode val="edge"/>
          <c:x val="0.53579541432385425"/>
          <c:y val="0.52937654320987659"/>
          <c:w val="0.46420458567614581"/>
          <c:h val="0.10500290486564996"/>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983571619916953"/>
          <c:y val="5.563120509719837E-2"/>
          <c:w val="0.35685952314793579"/>
          <c:h val="0.91546604069493698"/>
        </c:manualLayout>
      </c:layout>
      <c:barChart>
        <c:barDir val="bar"/>
        <c:grouping val="clustered"/>
        <c:varyColors val="0"/>
        <c:ser>
          <c:idx val="0"/>
          <c:order val="0"/>
          <c:tx>
            <c:strRef>
              <c:f>Sheet1!$B$1</c:f>
              <c:strCache>
                <c:ptCount val="1"/>
                <c:pt idx="0">
                  <c:v>Series 1</c:v>
                </c:pt>
              </c:strCache>
            </c:strRef>
          </c:tx>
          <c:spPr>
            <a:solidFill>
              <a:srgbClr val="FFC000"/>
            </a:solidFill>
          </c:spPr>
          <c:invertIfNegative val="0"/>
          <c:dLbls>
            <c:numFmt formatCode="#,##0" sourceLinked="0"/>
            <c:spPr>
              <a:noFill/>
              <a:ln>
                <a:noFill/>
              </a:ln>
              <a:effectLst/>
            </c:spPr>
            <c:txPr>
              <a:bodyPr/>
              <a:lstStyle/>
              <a:p>
                <a:pPr>
                  <a:defRPr sz="7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Sheet1!$A$2:$A$18</c:f>
              <c:strCache>
                <c:ptCount val="17"/>
                <c:pt idx="0">
                  <c:v>1. Enjoy the beauty of the landscape</c:v>
                </c:pt>
                <c:pt idx="1">
                  <c:v>2. Have fun and laughter</c:v>
                </c:pt>
                <c:pt idx="2">
                  <c:v>3. See world famous sites and places</c:v>
                </c:pt>
                <c:pt idx="3">
                  <c:v>4. Experience things that are new to me</c:v>
                </c:pt>
                <c:pt idx="4">
                  <c:v>5. Soak up the atmosphere</c:v>
                </c:pt>
                <c:pt idx="5">
                  <c:v>6. Enjoy local specialities (food and drink)</c:v>
                </c:pt>
                <c:pt idx="6">
                  <c:v>7. Explore the place</c:v>
                </c:pt>
                <c:pt idx="7">
                  <c:v>8. Enjoy peace and quiet</c:v>
                </c:pt>
                <c:pt idx="8">
                  <c:v>9. Broaden my mind / stimulate my thinking</c:v>
                </c:pt>
                <c:pt idx="9">
                  <c:v>10. Be physically healthier</c:v>
                </c:pt>
                <c:pt idx="10">
                  <c:v>11. Experience activities / places with a wow factor</c:v>
                </c:pt>
                <c:pt idx="11">
                  <c:v>12. Chill / slow down to a different pace of life</c:v>
                </c:pt>
                <c:pt idx="12">
                  <c:v>13. Feel connected to nature</c:v>
                </c:pt>
                <c:pt idx="13">
                  <c:v>14. Visit a place with a lot of history / historic sites</c:v>
                </c:pt>
                <c:pt idx="14">
                  <c:v>15. Have dedicated time with my other half</c:v>
                </c:pt>
                <c:pt idx="15">
                  <c:v>16. Do what I want when I want spontaneously</c:v>
                </c:pt>
                <c:pt idx="16">
                  <c:v>17. Enjoy high quality food and drink (gourmet)</c:v>
                </c:pt>
              </c:strCache>
            </c:strRef>
          </c:cat>
          <c:val>
            <c:numRef>
              <c:f>Sheet1!$B$2:$B$18</c:f>
              <c:numCache>
                <c:formatCode>0</c:formatCode>
                <c:ptCount val="17"/>
                <c:pt idx="0">
                  <c:v>76</c:v>
                </c:pt>
                <c:pt idx="1">
                  <c:v>80</c:v>
                </c:pt>
                <c:pt idx="2">
                  <c:v>72</c:v>
                </c:pt>
                <c:pt idx="3">
                  <c:v>73</c:v>
                </c:pt>
                <c:pt idx="4">
                  <c:v>69</c:v>
                </c:pt>
                <c:pt idx="5">
                  <c:v>71</c:v>
                </c:pt>
                <c:pt idx="6">
                  <c:v>68</c:v>
                </c:pt>
                <c:pt idx="7">
                  <c:v>69</c:v>
                </c:pt>
                <c:pt idx="8">
                  <c:v>69</c:v>
                </c:pt>
                <c:pt idx="9">
                  <c:v>66</c:v>
                </c:pt>
                <c:pt idx="10">
                  <c:v>73</c:v>
                </c:pt>
                <c:pt idx="11">
                  <c:v>67</c:v>
                </c:pt>
                <c:pt idx="12">
                  <c:v>65</c:v>
                </c:pt>
                <c:pt idx="13">
                  <c:v>63</c:v>
                </c:pt>
                <c:pt idx="14">
                  <c:v>68</c:v>
                </c:pt>
                <c:pt idx="15">
                  <c:v>67</c:v>
                </c:pt>
                <c:pt idx="16">
                  <c:v>67</c:v>
                </c:pt>
              </c:numCache>
            </c:numRef>
          </c:val>
        </c:ser>
        <c:ser>
          <c:idx val="1"/>
          <c:order val="1"/>
          <c:tx>
            <c:strRef>
              <c:f>Sheet1!$C$1</c:f>
              <c:strCache>
                <c:ptCount val="1"/>
                <c:pt idx="0">
                  <c:v>Series 2</c:v>
                </c:pt>
              </c:strCache>
            </c:strRef>
          </c:tx>
          <c:spPr>
            <a:solidFill>
              <a:schemeClr val="bg1">
                <a:lumMod val="50000"/>
              </a:schemeClr>
            </a:solidFill>
          </c:spPr>
          <c:invertIfNegative val="0"/>
          <c:dLbls>
            <c:spPr>
              <a:noFill/>
              <a:ln>
                <a:noFill/>
              </a:ln>
              <a:effectLst/>
            </c:spPr>
            <c:txPr>
              <a:bodyPr/>
              <a:lstStyle/>
              <a:p>
                <a:pPr>
                  <a:defRPr sz="7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Sheet1!$A$2:$A$18</c:f>
              <c:strCache>
                <c:ptCount val="17"/>
                <c:pt idx="0">
                  <c:v>1. Enjoy the beauty of the landscape</c:v>
                </c:pt>
                <c:pt idx="1">
                  <c:v>2. Have fun and laughter</c:v>
                </c:pt>
                <c:pt idx="2">
                  <c:v>3. See world famous sites and places</c:v>
                </c:pt>
                <c:pt idx="3">
                  <c:v>4. Experience things that are new to me</c:v>
                </c:pt>
                <c:pt idx="4">
                  <c:v>5. Soak up the atmosphere</c:v>
                </c:pt>
                <c:pt idx="5">
                  <c:v>6. Enjoy local specialities (food and drink)</c:v>
                </c:pt>
                <c:pt idx="6">
                  <c:v>7. Explore the place</c:v>
                </c:pt>
                <c:pt idx="7">
                  <c:v>8. Enjoy peace and quiet</c:v>
                </c:pt>
                <c:pt idx="8">
                  <c:v>9. Broaden my mind / stimulate my thinking</c:v>
                </c:pt>
                <c:pt idx="9">
                  <c:v>10. Be physically healthier</c:v>
                </c:pt>
                <c:pt idx="10">
                  <c:v>11. Experience activities / places with a wow factor</c:v>
                </c:pt>
                <c:pt idx="11">
                  <c:v>12. Chill / slow down to a different pace of life</c:v>
                </c:pt>
                <c:pt idx="12">
                  <c:v>13. Feel connected to nature</c:v>
                </c:pt>
                <c:pt idx="13">
                  <c:v>14. Visit a place with a lot of history / historic sites</c:v>
                </c:pt>
                <c:pt idx="14">
                  <c:v>15. Have dedicated time with my other half</c:v>
                </c:pt>
                <c:pt idx="15">
                  <c:v>16. Do what I want when I want spontaneously</c:v>
                </c:pt>
                <c:pt idx="16">
                  <c:v>17. Enjoy high quality food and drink (gourmet)</c:v>
                </c:pt>
              </c:strCache>
            </c:strRef>
          </c:cat>
          <c:val>
            <c:numRef>
              <c:f>Sheet1!$C$2:$C$18</c:f>
              <c:numCache>
                <c:formatCode>General</c:formatCode>
                <c:ptCount val="17"/>
                <c:pt idx="0">
                  <c:v>82</c:v>
                </c:pt>
                <c:pt idx="1">
                  <c:v>72</c:v>
                </c:pt>
                <c:pt idx="2">
                  <c:v>76</c:v>
                </c:pt>
                <c:pt idx="3">
                  <c:v>68</c:v>
                </c:pt>
                <c:pt idx="4">
                  <c:v>70</c:v>
                </c:pt>
                <c:pt idx="5">
                  <c:v>68</c:v>
                </c:pt>
                <c:pt idx="6">
                  <c:v>70</c:v>
                </c:pt>
                <c:pt idx="7">
                  <c:v>69</c:v>
                </c:pt>
                <c:pt idx="8">
                  <c:v>66</c:v>
                </c:pt>
                <c:pt idx="9">
                  <c:v>69</c:v>
                </c:pt>
                <c:pt idx="10">
                  <c:v>61</c:v>
                </c:pt>
                <c:pt idx="11">
                  <c:v>66</c:v>
                </c:pt>
                <c:pt idx="12">
                  <c:v>68</c:v>
                </c:pt>
                <c:pt idx="13">
                  <c:v>71</c:v>
                </c:pt>
                <c:pt idx="14">
                  <c:v>61</c:v>
                </c:pt>
                <c:pt idx="15">
                  <c:v>61</c:v>
                </c:pt>
                <c:pt idx="16">
                  <c:v>59</c:v>
                </c:pt>
              </c:numCache>
            </c:numRef>
          </c:val>
        </c:ser>
        <c:dLbls>
          <c:showLegendKey val="0"/>
          <c:showVal val="0"/>
          <c:showCatName val="0"/>
          <c:showSerName val="0"/>
          <c:showPercent val="0"/>
          <c:showBubbleSize val="0"/>
        </c:dLbls>
        <c:gapWidth val="60"/>
        <c:axId val="416863184"/>
        <c:axId val="416857696"/>
      </c:barChart>
      <c:catAx>
        <c:axId val="416863184"/>
        <c:scaling>
          <c:orientation val="maxMin"/>
        </c:scaling>
        <c:delete val="0"/>
        <c:axPos val="l"/>
        <c:numFmt formatCode="General" sourceLinked="0"/>
        <c:majorTickMark val="out"/>
        <c:minorTickMark val="none"/>
        <c:tickLblPos val="nextTo"/>
        <c:txPr>
          <a:bodyPr/>
          <a:lstStyle/>
          <a:p>
            <a:pPr>
              <a:defRPr sz="800">
                <a:latin typeface="+mn-lt"/>
                <a:cs typeface="Arial" pitchFamily="34" charset="0"/>
              </a:defRPr>
            </a:pPr>
            <a:endParaRPr lang="en-US"/>
          </a:p>
        </c:txPr>
        <c:crossAx val="416857696"/>
        <c:crosses val="autoZero"/>
        <c:auto val="1"/>
        <c:lblAlgn val="ctr"/>
        <c:lblOffset val="100"/>
        <c:noMultiLvlLbl val="0"/>
      </c:catAx>
      <c:valAx>
        <c:axId val="416857696"/>
        <c:scaling>
          <c:orientation val="minMax"/>
          <c:max val="85"/>
          <c:min val="20"/>
        </c:scaling>
        <c:delete val="1"/>
        <c:axPos val="t"/>
        <c:numFmt formatCode="0" sourceLinked="1"/>
        <c:majorTickMark val="out"/>
        <c:minorTickMark val="none"/>
        <c:tickLblPos val="nextTo"/>
        <c:crossAx val="416863184"/>
        <c:crosses val="autoZero"/>
        <c:crossBetween val="between"/>
      </c:valAx>
    </c:plotArea>
    <c:plotVisOnly val="1"/>
    <c:dispBlanksAs val="gap"/>
    <c:showDLblsOverMax val="0"/>
  </c:chart>
  <c:spPr>
    <a:ln>
      <a:solidFill>
        <a:schemeClr val="accent2"/>
      </a:solidFill>
    </a:ln>
  </c:spPr>
  <c:externalData r:id="rId1">
    <c:autoUpdate val="0"/>
  </c:externalData>
  <c:userShapes r:id="rId2"/>
</c:chartSpace>
</file>

<file path=ppt/charts/chart5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002698412698413"/>
          <c:y val="6.5537861479993964E-2"/>
          <c:w val="0.8306743759825127"/>
          <c:h val="0.92276389658921065"/>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HOL'!$B$16:$B$24</c:f>
              <c:strCache>
                <c:ptCount val="9"/>
                <c:pt idx="0">
                  <c:v>Going cycling</c:v>
                </c:pt>
                <c:pt idx="1">
                  <c:v>Playing golf</c:v>
                </c:pt>
                <c:pt idx="2">
                  <c:v>Walking by coast</c:v>
                </c:pt>
                <c:pt idx="3">
                  <c:v>Walk in countryside</c:v>
                </c:pt>
                <c:pt idx="5">
                  <c:v>National parks</c:v>
                </c:pt>
                <c:pt idx="6">
                  <c:v>Coast / beaches</c:v>
                </c:pt>
                <c:pt idx="7">
                  <c:v>Villages</c:v>
                </c:pt>
                <c:pt idx="8">
                  <c:v>Countryside</c:v>
                </c:pt>
              </c:strCache>
            </c:strRef>
          </c:cat>
          <c:val>
            <c:numRef>
              <c:f>'activ data HOL'!$C$16:$C$24</c:f>
              <c:numCache>
                <c:formatCode>0%</c:formatCode>
                <c:ptCount val="9"/>
                <c:pt idx="0">
                  <c:v>1.3441045006771788E-2</c:v>
                </c:pt>
                <c:pt idx="1">
                  <c:v>1.8425729022266534E-2</c:v>
                </c:pt>
                <c:pt idx="2">
                  <c:v>8.401582425323674E-2</c:v>
                </c:pt>
                <c:pt idx="3">
                  <c:v>0.23565685716269077</c:v>
                </c:pt>
                <c:pt idx="5">
                  <c:v>7.3538970245028118E-2</c:v>
                </c:pt>
                <c:pt idx="6">
                  <c:v>0.11379831800158585</c:v>
                </c:pt>
                <c:pt idx="7">
                  <c:v>0.18938335239938797</c:v>
                </c:pt>
                <c:pt idx="8">
                  <c:v>0.20058397002840425</c:v>
                </c:pt>
              </c:numCache>
            </c:numRef>
          </c:val>
        </c:ser>
        <c:ser>
          <c:idx val="1"/>
          <c:order val="1"/>
          <c:tx>
            <c:strRef>
              <c:f>'activ data HOL'!$H$1</c:f>
              <c:strCache>
                <c:ptCount val="1"/>
                <c:pt idx="0">
                  <c:v>NORTH WEST ONLY</c:v>
                </c:pt>
              </c:strCache>
            </c:strRef>
          </c:tx>
          <c:spPr>
            <a:solidFill>
              <a:schemeClr val="accent5"/>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HOL'!$B$16:$B$24</c:f>
              <c:strCache>
                <c:ptCount val="9"/>
                <c:pt idx="0">
                  <c:v>Going cycling</c:v>
                </c:pt>
                <c:pt idx="1">
                  <c:v>Playing golf</c:v>
                </c:pt>
                <c:pt idx="2">
                  <c:v>Walking by coast</c:v>
                </c:pt>
                <c:pt idx="3">
                  <c:v>Walk in countryside</c:v>
                </c:pt>
                <c:pt idx="5">
                  <c:v>National parks</c:v>
                </c:pt>
                <c:pt idx="6">
                  <c:v>Coast / beaches</c:v>
                </c:pt>
                <c:pt idx="7">
                  <c:v>Villages</c:v>
                </c:pt>
                <c:pt idx="8">
                  <c:v>Countryside</c:v>
                </c:pt>
              </c:strCache>
            </c:strRef>
          </c:cat>
          <c:val>
            <c:numRef>
              <c:f>'activ data HOL'!$H$16:$H$24</c:f>
              <c:numCache>
                <c:formatCode>###0%</c:formatCode>
                <c:ptCount val="9"/>
                <c:pt idx="1">
                  <c:v>1.2121918526720671E-2</c:v>
                </c:pt>
                <c:pt idx="2" formatCode="0%">
                  <c:v>7.896036733343928E-2</c:v>
                </c:pt>
                <c:pt idx="3">
                  <c:v>0.24395749558055055</c:v>
                </c:pt>
                <c:pt idx="5" formatCode="0%">
                  <c:v>8.9603717989467993E-2</c:v>
                </c:pt>
                <c:pt idx="6" formatCode="0%">
                  <c:v>0.13604729899182424</c:v>
                </c:pt>
                <c:pt idx="7" formatCode="0%">
                  <c:v>0.16305856116296358</c:v>
                </c:pt>
                <c:pt idx="8" formatCode="0%">
                  <c:v>0.21566449161642026</c:v>
                </c:pt>
              </c:numCache>
            </c:numRef>
          </c:val>
        </c:ser>
        <c:dLbls>
          <c:dLblPos val="outEnd"/>
          <c:showLegendKey val="0"/>
          <c:showVal val="1"/>
          <c:showCatName val="0"/>
          <c:showSerName val="0"/>
          <c:showPercent val="0"/>
          <c:showBubbleSize val="0"/>
        </c:dLbls>
        <c:gapWidth val="100"/>
        <c:overlap val="15"/>
        <c:axId val="480461472"/>
        <c:axId val="480471664"/>
      </c:barChart>
      <c:catAx>
        <c:axId val="480461472"/>
        <c:scaling>
          <c:orientation val="minMax"/>
        </c:scaling>
        <c:delete val="0"/>
        <c:axPos val="l"/>
        <c:numFmt formatCode="General" sourceLinked="1"/>
        <c:majorTickMark val="none"/>
        <c:minorTickMark val="none"/>
        <c:tickLblPos val="nextTo"/>
        <c:crossAx val="480471664"/>
        <c:crosses val="autoZero"/>
        <c:auto val="1"/>
        <c:lblAlgn val="ctr"/>
        <c:lblOffset val="100"/>
        <c:noMultiLvlLbl val="0"/>
      </c:catAx>
      <c:valAx>
        <c:axId val="480471664"/>
        <c:scaling>
          <c:orientation val="minMax"/>
          <c:max val="0.9"/>
        </c:scaling>
        <c:delete val="1"/>
        <c:axPos val="b"/>
        <c:numFmt formatCode="0%" sourceLinked="1"/>
        <c:majorTickMark val="out"/>
        <c:minorTickMark val="none"/>
        <c:tickLblPos val="nextTo"/>
        <c:crossAx val="480461472"/>
        <c:crosses val="autoZero"/>
        <c:crossBetween val="between"/>
      </c:valAx>
    </c:plotArea>
    <c:legend>
      <c:legendPos val="r"/>
      <c:legendEntry>
        <c:idx val="0"/>
        <c:txPr>
          <a:bodyPr/>
          <a:lstStyle/>
          <a:p>
            <a:pPr>
              <a:defRPr sz="900" b="1"/>
            </a:pPr>
            <a:endParaRPr lang="en-US"/>
          </a:p>
        </c:txPr>
      </c:legendEntry>
      <c:layout>
        <c:manualLayout>
          <c:xMode val="edge"/>
          <c:yMode val="edge"/>
          <c:x val="0.5067912016820314"/>
          <c:y val="0.90076839385284913"/>
          <c:w val="0.48655992236778262"/>
          <c:h val="9.283421732626139E-2"/>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5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34052242437689"/>
          <c:y val="9.916375036453777E-2"/>
          <c:w val="0.81524899734650069"/>
          <c:h val="0.88653944298629339"/>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HOL'!$B$35:$B$40</c:f>
              <c:strCache>
                <c:ptCount val="6"/>
                <c:pt idx="0">
                  <c:v>Going to watch live 
football (at a stadium)</c:v>
                </c:pt>
                <c:pt idx="1">
                  <c:v>Researching ancestry</c:v>
                </c:pt>
                <c:pt idx="2">
                  <c:v>Visiting a spa
/ beauty centre</c:v>
                </c:pt>
                <c:pt idx="3">
                  <c:v>Zoos, aquarium, 
other wildlife</c:v>
                </c:pt>
                <c:pt idx="4">
                  <c:v>Learning activities</c:v>
                </c:pt>
                <c:pt idx="5">
                  <c:v>Going on a tour</c:v>
                </c:pt>
              </c:strCache>
            </c:strRef>
          </c:cat>
          <c:val>
            <c:numRef>
              <c:f>'activ data HOL'!$C$35:$C$40</c:f>
              <c:numCache>
                <c:formatCode>0%</c:formatCode>
                <c:ptCount val="6"/>
                <c:pt idx="0">
                  <c:v>1.8637026392073607E-2</c:v>
                </c:pt>
                <c:pt idx="1">
                  <c:v>2.0776518494876717E-2</c:v>
                </c:pt>
                <c:pt idx="2">
                  <c:v>2.6589001815212163E-2</c:v>
                </c:pt>
                <c:pt idx="3">
                  <c:v>7.3786589357523621E-2</c:v>
                </c:pt>
                <c:pt idx="4">
                  <c:v>8.8113914991004821E-2</c:v>
                </c:pt>
                <c:pt idx="5">
                  <c:v>0.24787883182248494</c:v>
                </c:pt>
              </c:numCache>
            </c:numRef>
          </c:val>
        </c:ser>
        <c:ser>
          <c:idx val="1"/>
          <c:order val="1"/>
          <c:tx>
            <c:strRef>
              <c:f>'activ data HOL'!$H$1</c:f>
              <c:strCache>
                <c:ptCount val="1"/>
                <c:pt idx="0">
                  <c:v>NORTH WEST ONLY</c:v>
                </c:pt>
              </c:strCache>
            </c:strRef>
          </c:tx>
          <c:spPr>
            <a:solidFill>
              <a:schemeClr val="accent4"/>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HOL'!$B$35:$B$40</c:f>
              <c:strCache>
                <c:ptCount val="6"/>
                <c:pt idx="0">
                  <c:v>Going to watch live 
football (at a stadium)</c:v>
                </c:pt>
                <c:pt idx="1">
                  <c:v>Researching ancestry</c:v>
                </c:pt>
                <c:pt idx="2">
                  <c:v>Visiting a spa
/ beauty centre</c:v>
                </c:pt>
                <c:pt idx="3">
                  <c:v>Zoos, aquarium, 
other wildlife</c:v>
                </c:pt>
                <c:pt idx="4">
                  <c:v>Learning activities</c:v>
                </c:pt>
                <c:pt idx="5">
                  <c:v>Going on a tour</c:v>
                </c:pt>
              </c:strCache>
            </c:strRef>
          </c:cat>
          <c:val>
            <c:numRef>
              <c:f>'activ data HOL'!$H$35:$H$40</c:f>
              <c:numCache>
                <c:formatCode>###0%</c:formatCode>
                <c:ptCount val="6"/>
                <c:pt idx="0" formatCode="0%">
                  <c:v>7.9484751968701403E-2</c:v>
                </c:pt>
                <c:pt idx="1">
                  <c:v>4.9925209316782253E-3</c:v>
                </c:pt>
                <c:pt idx="2">
                  <c:v>3.9233055539367095E-2</c:v>
                </c:pt>
                <c:pt idx="3" formatCode="0%">
                  <c:v>7.2727272727272724E-2</c:v>
                </c:pt>
                <c:pt idx="4">
                  <c:v>9.6385167687191131E-2</c:v>
                </c:pt>
                <c:pt idx="5" formatCode="0%">
                  <c:v>0.19005083631348527</c:v>
                </c:pt>
              </c:numCache>
            </c:numRef>
          </c:val>
        </c:ser>
        <c:dLbls>
          <c:dLblPos val="outEnd"/>
          <c:showLegendKey val="0"/>
          <c:showVal val="1"/>
          <c:showCatName val="0"/>
          <c:showSerName val="0"/>
          <c:showPercent val="0"/>
          <c:showBubbleSize val="0"/>
        </c:dLbls>
        <c:gapWidth val="100"/>
        <c:overlap val="15"/>
        <c:axId val="480473232"/>
        <c:axId val="480472056"/>
      </c:barChart>
      <c:catAx>
        <c:axId val="480473232"/>
        <c:scaling>
          <c:orientation val="minMax"/>
        </c:scaling>
        <c:delete val="0"/>
        <c:axPos val="l"/>
        <c:numFmt formatCode="General" sourceLinked="1"/>
        <c:majorTickMark val="none"/>
        <c:minorTickMark val="none"/>
        <c:tickLblPos val="nextTo"/>
        <c:crossAx val="480472056"/>
        <c:crosses val="autoZero"/>
        <c:auto val="1"/>
        <c:lblAlgn val="ctr"/>
        <c:lblOffset val="100"/>
        <c:noMultiLvlLbl val="0"/>
      </c:catAx>
      <c:valAx>
        <c:axId val="480472056"/>
        <c:scaling>
          <c:orientation val="minMax"/>
          <c:max val="0.9"/>
        </c:scaling>
        <c:delete val="1"/>
        <c:axPos val="b"/>
        <c:numFmt formatCode="0%" sourceLinked="1"/>
        <c:majorTickMark val="out"/>
        <c:minorTickMark val="none"/>
        <c:tickLblPos val="nextTo"/>
        <c:crossAx val="480473232"/>
        <c:crosses val="autoZero"/>
        <c:crossBetween val="between"/>
      </c:valAx>
    </c:plotArea>
    <c:legend>
      <c:legendPos val="r"/>
      <c:legendEntry>
        <c:idx val="0"/>
        <c:txPr>
          <a:bodyPr/>
          <a:lstStyle/>
          <a:p>
            <a:pPr>
              <a:defRPr sz="900" b="1"/>
            </a:pPr>
            <a:endParaRPr lang="en-US"/>
          </a:p>
        </c:txPr>
      </c:legendEntry>
      <c:layout>
        <c:manualLayout>
          <c:xMode val="edge"/>
          <c:yMode val="edge"/>
          <c:x val="0.4807184126984127"/>
          <c:y val="0.86451663336781381"/>
          <c:w val="0.50996825396825396"/>
          <c:h val="0.12372738692782179"/>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5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757619047619046"/>
          <c:y val="7.3072976975484857E-2"/>
          <c:w val="0.74242380952380949"/>
          <c:h val="0.89933699857250993"/>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HOL'!$B$2:$B$13</c:f>
              <c:strCache>
                <c:ptCount val="12"/>
                <c:pt idx="0">
                  <c:v>Locations 
(e.g. literary, film)</c:v>
                </c:pt>
                <c:pt idx="1">
                  <c:v>Festivals</c:v>
                </c:pt>
                <c:pt idx="2">
                  <c:v>Live music</c:v>
                </c:pt>
                <c:pt idx="3">
                  <c:v>Theatres</c:v>
                </c:pt>
                <c:pt idx="4">
                  <c:v>Art galleries</c:v>
                </c:pt>
                <c:pt idx="5">
                  <c:v>Museums</c:v>
                </c:pt>
                <c:pt idx="7">
                  <c:v>Historic houses</c:v>
                </c:pt>
                <c:pt idx="8">
                  <c:v>Religious buildings</c:v>
                </c:pt>
                <c:pt idx="9">
                  <c:v>Castles</c:v>
                </c:pt>
                <c:pt idx="10">
                  <c:v>Parks / gardens</c:v>
                </c:pt>
                <c:pt idx="11">
                  <c:v>Famous monuments
/ buildings</c:v>
                </c:pt>
              </c:strCache>
            </c:strRef>
          </c:cat>
          <c:val>
            <c:numRef>
              <c:f>'activ data HOL'!$C$2:$C$13</c:f>
              <c:numCache>
                <c:formatCode>0%</c:formatCode>
                <c:ptCount val="12"/>
                <c:pt idx="0">
                  <c:v>2.889740952024689E-2</c:v>
                </c:pt>
                <c:pt idx="1">
                  <c:v>3.8218273392396605E-2</c:v>
                </c:pt>
                <c:pt idx="2">
                  <c:v>0.10516548417499928</c:v>
                </c:pt>
                <c:pt idx="3">
                  <c:v>0.17807989528558935</c:v>
                </c:pt>
                <c:pt idx="4">
                  <c:v>0.25894506128135891</c:v>
                </c:pt>
                <c:pt idx="5">
                  <c:v>0.47962994321654712</c:v>
                </c:pt>
                <c:pt idx="7">
                  <c:v>0.29326626081949331</c:v>
                </c:pt>
                <c:pt idx="8">
                  <c:v>0.33290418656285004</c:v>
                </c:pt>
                <c:pt idx="9">
                  <c:v>0.33723276628209042</c:v>
                </c:pt>
                <c:pt idx="10">
                  <c:v>0.52162447569895531</c:v>
                </c:pt>
                <c:pt idx="11">
                  <c:v>0.64070824740795274</c:v>
                </c:pt>
              </c:numCache>
            </c:numRef>
          </c:val>
        </c:ser>
        <c:ser>
          <c:idx val="1"/>
          <c:order val="1"/>
          <c:tx>
            <c:strRef>
              <c:f>'activ data HOL'!$G$1</c:f>
              <c:strCache>
                <c:ptCount val="1"/>
                <c:pt idx="0">
                  <c:v>NORTH EAST ONLY</c:v>
                </c:pt>
              </c:strCache>
            </c:strRef>
          </c:tx>
          <c:spPr>
            <a:solidFill>
              <a:schemeClr val="accent2"/>
            </a:solidFill>
            <a:ln w="28575">
              <a:noFill/>
            </a:ln>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HOL'!$B$2:$B$13</c:f>
              <c:strCache>
                <c:ptCount val="12"/>
                <c:pt idx="0">
                  <c:v>Locations 
(e.g. literary, film)</c:v>
                </c:pt>
                <c:pt idx="1">
                  <c:v>Festivals</c:v>
                </c:pt>
                <c:pt idx="2">
                  <c:v>Live music</c:v>
                </c:pt>
                <c:pt idx="3">
                  <c:v>Theatres</c:v>
                </c:pt>
                <c:pt idx="4">
                  <c:v>Art galleries</c:v>
                </c:pt>
                <c:pt idx="5">
                  <c:v>Museums</c:v>
                </c:pt>
                <c:pt idx="7">
                  <c:v>Historic houses</c:v>
                </c:pt>
                <c:pt idx="8">
                  <c:v>Religious buildings</c:v>
                </c:pt>
                <c:pt idx="9">
                  <c:v>Castles</c:v>
                </c:pt>
                <c:pt idx="10">
                  <c:v>Parks / gardens</c:v>
                </c:pt>
                <c:pt idx="11">
                  <c:v>Famous monuments
/ buildings</c:v>
                </c:pt>
              </c:strCache>
            </c:strRef>
          </c:cat>
          <c:val>
            <c:numRef>
              <c:f>'activ data HOL'!$G$2:$G$13</c:f>
              <c:numCache>
                <c:formatCode>0%</c:formatCode>
                <c:ptCount val="12"/>
                <c:pt idx="0">
                  <c:v>1.2195121951219513E-2</c:v>
                </c:pt>
                <c:pt idx="1">
                  <c:v>1.5098007008322383E-2</c:v>
                </c:pt>
                <c:pt idx="2">
                  <c:v>0.13680641913898264</c:v>
                </c:pt>
                <c:pt idx="3">
                  <c:v>3.8061259234037512E-2</c:v>
                </c:pt>
                <c:pt idx="4">
                  <c:v>7.033516906496122E-2</c:v>
                </c:pt>
                <c:pt idx="5">
                  <c:v>0.14320187126191747</c:v>
                </c:pt>
                <c:pt idx="7">
                  <c:v>0.11744241132231893</c:v>
                </c:pt>
                <c:pt idx="8">
                  <c:v>0.15888029566764766</c:v>
                </c:pt>
                <c:pt idx="9">
                  <c:v>0.29506425060697578</c:v>
                </c:pt>
                <c:pt idx="10">
                  <c:v>0.23389227294504142</c:v>
                </c:pt>
                <c:pt idx="11">
                  <c:v>0.41288467403459345</c:v>
                </c:pt>
              </c:numCache>
            </c:numRef>
          </c:val>
        </c:ser>
        <c:dLbls>
          <c:dLblPos val="outEnd"/>
          <c:showLegendKey val="0"/>
          <c:showVal val="1"/>
          <c:showCatName val="0"/>
          <c:showSerName val="0"/>
          <c:showPercent val="0"/>
          <c:showBubbleSize val="0"/>
        </c:dLbls>
        <c:gapWidth val="100"/>
        <c:overlap val="15"/>
        <c:axId val="480462256"/>
        <c:axId val="480463040"/>
      </c:barChart>
      <c:catAx>
        <c:axId val="480462256"/>
        <c:scaling>
          <c:orientation val="minMax"/>
        </c:scaling>
        <c:delete val="0"/>
        <c:axPos val="l"/>
        <c:numFmt formatCode="General" sourceLinked="1"/>
        <c:majorTickMark val="none"/>
        <c:minorTickMark val="none"/>
        <c:tickLblPos val="nextTo"/>
        <c:crossAx val="480463040"/>
        <c:crosses val="autoZero"/>
        <c:auto val="1"/>
        <c:lblAlgn val="ctr"/>
        <c:lblOffset val="100"/>
        <c:noMultiLvlLbl val="0"/>
      </c:catAx>
      <c:valAx>
        <c:axId val="480463040"/>
        <c:scaling>
          <c:orientation val="minMax"/>
          <c:max val="0.9"/>
        </c:scaling>
        <c:delete val="1"/>
        <c:axPos val="b"/>
        <c:numFmt formatCode="0%" sourceLinked="1"/>
        <c:majorTickMark val="out"/>
        <c:minorTickMark val="none"/>
        <c:tickLblPos val="nextTo"/>
        <c:crossAx val="480462256"/>
        <c:crosses val="autoZero"/>
        <c:crossBetween val="between"/>
      </c:valAx>
    </c:plotArea>
    <c:legend>
      <c:legendPos val="r"/>
      <c:legendEntry>
        <c:idx val="0"/>
        <c:txPr>
          <a:bodyPr/>
          <a:lstStyle/>
          <a:p>
            <a:pPr>
              <a:defRPr sz="900" b="1"/>
            </a:pPr>
            <a:endParaRPr lang="en-US"/>
          </a:p>
        </c:txPr>
      </c:legendEntry>
      <c:layout>
        <c:manualLayout>
          <c:xMode val="edge"/>
          <c:yMode val="edge"/>
          <c:x val="0.54406172839506184"/>
          <c:y val="0.92158334798817165"/>
          <c:w val="0.45041790123456787"/>
          <c:h val="7.5444528966421676E-2"/>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5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524494853989757"/>
          <c:y val="8.9855605691989582E-2"/>
          <c:w val="0.8306743759825127"/>
          <c:h val="0.88714892725715577"/>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HOL'!$B$26:$B$33</c:f>
              <c:strCache>
                <c:ptCount val="8"/>
                <c:pt idx="0">
                  <c:v>Shopping for 
souvenirs</c:v>
                </c:pt>
                <c:pt idx="1">
                  <c:v>Shopping for clothes
/ accessories</c:v>
                </c:pt>
                <c:pt idx="2">
                  <c:v>Shopping</c:v>
                </c:pt>
                <c:pt idx="4">
                  <c:v>Going to bars 
/ nightclubs</c:v>
                </c:pt>
                <c:pt idx="5">
                  <c:v>Socialising with 
the locals</c:v>
                </c:pt>
                <c:pt idx="6">
                  <c:v>Going to pubs</c:v>
                </c:pt>
                <c:pt idx="7">
                  <c:v>Dining in restaurants</c:v>
                </c:pt>
              </c:strCache>
            </c:strRef>
          </c:cat>
          <c:val>
            <c:numRef>
              <c:f>'activ data HOL'!$C$26:$C$33</c:f>
              <c:numCache>
                <c:formatCode>0%</c:formatCode>
                <c:ptCount val="8"/>
                <c:pt idx="0">
                  <c:v>0.57957808414180112</c:v>
                </c:pt>
                <c:pt idx="1">
                  <c:v>0.66171679548989559</c:v>
                </c:pt>
                <c:pt idx="2">
                  <c:v>0.69493718727252474</c:v>
                </c:pt>
                <c:pt idx="4">
                  <c:v>0.14730067692726428</c:v>
                </c:pt>
                <c:pt idx="5">
                  <c:v>0.38265030875223965</c:v>
                </c:pt>
                <c:pt idx="6">
                  <c:v>0.48436226041394242</c:v>
                </c:pt>
                <c:pt idx="7">
                  <c:v>0.78684278716061684</c:v>
                </c:pt>
              </c:numCache>
            </c:numRef>
          </c:val>
        </c:ser>
        <c:ser>
          <c:idx val="1"/>
          <c:order val="1"/>
          <c:tx>
            <c:strRef>
              <c:f>'activ data HOL'!$G$1</c:f>
              <c:strCache>
                <c:ptCount val="1"/>
                <c:pt idx="0">
                  <c:v>NORTH EAST ONLY</c:v>
                </c:pt>
              </c:strCache>
            </c:strRef>
          </c:tx>
          <c:spPr>
            <a:solidFill>
              <a:schemeClr val="accent3"/>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HOL'!$B$26:$B$33</c:f>
              <c:strCache>
                <c:ptCount val="8"/>
                <c:pt idx="0">
                  <c:v>Shopping for 
souvenirs</c:v>
                </c:pt>
                <c:pt idx="1">
                  <c:v>Shopping for clothes
/ accessories</c:v>
                </c:pt>
                <c:pt idx="2">
                  <c:v>Shopping</c:v>
                </c:pt>
                <c:pt idx="4">
                  <c:v>Going to bars 
/ nightclubs</c:v>
                </c:pt>
                <c:pt idx="5">
                  <c:v>Socialising with 
the locals</c:v>
                </c:pt>
                <c:pt idx="6">
                  <c:v>Going to pubs</c:v>
                </c:pt>
                <c:pt idx="7">
                  <c:v>Dining in restaurants</c:v>
                </c:pt>
              </c:strCache>
            </c:strRef>
          </c:cat>
          <c:val>
            <c:numRef>
              <c:f>'activ data HOL'!$G$26:$G$33</c:f>
              <c:numCache>
                <c:formatCode>###0%</c:formatCode>
                <c:ptCount val="8"/>
                <c:pt idx="0" formatCode="0%">
                  <c:v>0.65728974541440965</c:v>
                </c:pt>
                <c:pt idx="1">
                  <c:v>0.59598795249190206</c:v>
                </c:pt>
                <c:pt idx="2" formatCode="0%">
                  <c:v>0.61951954007254806</c:v>
                </c:pt>
                <c:pt idx="4" formatCode="0%">
                  <c:v>0.35871603586339063</c:v>
                </c:pt>
                <c:pt idx="5">
                  <c:v>0.37948513951241686</c:v>
                </c:pt>
                <c:pt idx="6" formatCode="0%">
                  <c:v>0.76955718294435693</c:v>
                </c:pt>
                <c:pt idx="7" formatCode="0%">
                  <c:v>0.79105669803648193</c:v>
                </c:pt>
              </c:numCache>
            </c:numRef>
          </c:val>
        </c:ser>
        <c:dLbls>
          <c:dLblPos val="outEnd"/>
          <c:showLegendKey val="0"/>
          <c:showVal val="1"/>
          <c:showCatName val="0"/>
          <c:showSerName val="0"/>
          <c:showPercent val="0"/>
          <c:showBubbleSize val="0"/>
        </c:dLbls>
        <c:gapWidth val="100"/>
        <c:overlap val="15"/>
        <c:axId val="480474408"/>
        <c:axId val="480476760"/>
      </c:barChart>
      <c:catAx>
        <c:axId val="480474408"/>
        <c:scaling>
          <c:orientation val="minMax"/>
        </c:scaling>
        <c:delete val="0"/>
        <c:axPos val="l"/>
        <c:numFmt formatCode="General" sourceLinked="1"/>
        <c:majorTickMark val="none"/>
        <c:minorTickMark val="none"/>
        <c:tickLblPos val="nextTo"/>
        <c:crossAx val="480476760"/>
        <c:crosses val="autoZero"/>
        <c:auto val="1"/>
        <c:lblAlgn val="ctr"/>
        <c:lblOffset val="100"/>
        <c:noMultiLvlLbl val="0"/>
      </c:catAx>
      <c:valAx>
        <c:axId val="480476760"/>
        <c:scaling>
          <c:orientation val="minMax"/>
          <c:max val="0.9"/>
        </c:scaling>
        <c:delete val="1"/>
        <c:axPos val="b"/>
        <c:numFmt formatCode="0%" sourceLinked="1"/>
        <c:majorTickMark val="out"/>
        <c:minorTickMark val="none"/>
        <c:tickLblPos val="nextTo"/>
        <c:crossAx val="480474408"/>
        <c:crosses val="autoZero"/>
        <c:crossBetween val="between"/>
      </c:valAx>
    </c:plotArea>
    <c:legend>
      <c:legendPos val="r"/>
      <c:legendEntry>
        <c:idx val="0"/>
        <c:txPr>
          <a:bodyPr/>
          <a:lstStyle/>
          <a:p>
            <a:pPr>
              <a:defRPr sz="900" b="1"/>
            </a:pPr>
            <a:endParaRPr lang="en-US"/>
          </a:p>
        </c:txPr>
      </c:legendEntry>
      <c:layout>
        <c:manualLayout>
          <c:xMode val="edge"/>
          <c:yMode val="edge"/>
          <c:x val="0.53579541432385425"/>
          <c:y val="0.51554229194509971"/>
          <c:w val="0.46420458567614581"/>
          <c:h val="0.11883745013656064"/>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5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3386143060697449"/>
          <c:y val="5.5939972445316163E-2"/>
          <c:w val="0.8306743759825127"/>
          <c:h val="0.87709755232731368"/>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HOL'!$B$16:$B$24</c:f>
              <c:strCache>
                <c:ptCount val="9"/>
                <c:pt idx="0">
                  <c:v>Going cycling</c:v>
                </c:pt>
                <c:pt idx="1">
                  <c:v>Playing golf</c:v>
                </c:pt>
                <c:pt idx="2">
                  <c:v>Walking by coast</c:v>
                </c:pt>
                <c:pt idx="3">
                  <c:v>Walk in countryside</c:v>
                </c:pt>
                <c:pt idx="5">
                  <c:v>National parks</c:v>
                </c:pt>
                <c:pt idx="6">
                  <c:v>Coast / beaches</c:v>
                </c:pt>
                <c:pt idx="7">
                  <c:v>Villages</c:v>
                </c:pt>
                <c:pt idx="8">
                  <c:v>Countryside</c:v>
                </c:pt>
              </c:strCache>
            </c:strRef>
          </c:cat>
          <c:val>
            <c:numRef>
              <c:f>'activ data HOL'!$C$16:$C$24</c:f>
              <c:numCache>
                <c:formatCode>0%</c:formatCode>
                <c:ptCount val="9"/>
                <c:pt idx="0">
                  <c:v>1.3441045006771788E-2</c:v>
                </c:pt>
                <c:pt idx="1">
                  <c:v>1.8425729022266534E-2</c:v>
                </c:pt>
                <c:pt idx="2">
                  <c:v>8.401582425323674E-2</c:v>
                </c:pt>
                <c:pt idx="3">
                  <c:v>0.23565685716269077</c:v>
                </c:pt>
                <c:pt idx="5">
                  <c:v>7.3538970245028118E-2</c:v>
                </c:pt>
                <c:pt idx="6">
                  <c:v>0.11379831800158585</c:v>
                </c:pt>
                <c:pt idx="7">
                  <c:v>0.18938335239938797</c:v>
                </c:pt>
                <c:pt idx="8">
                  <c:v>0.20058397002840425</c:v>
                </c:pt>
              </c:numCache>
            </c:numRef>
          </c:val>
        </c:ser>
        <c:ser>
          <c:idx val="1"/>
          <c:order val="1"/>
          <c:tx>
            <c:strRef>
              <c:f>'activ data HOL'!$G$1</c:f>
              <c:strCache>
                <c:ptCount val="1"/>
                <c:pt idx="0">
                  <c:v>NORTH EAST ONLY</c:v>
                </c:pt>
              </c:strCache>
            </c:strRef>
          </c:tx>
          <c:spPr>
            <a:solidFill>
              <a:schemeClr val="accent5"/>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HOL'!$B$16:$B$24</c:f>
              <c:strCache>
                <c:ptCount val="9"/>
                <c:pt idx="0">
                  <c:v>Going cycling</c:v>
                </c:pt>
                <c:pt idx="1">
                  <c:v>Playing golf</c:v>
                </c:pt>
                <c:pt idx="2">
                  <c:v>Walking by coast</c:v>
                </c:pt>
                <c:pt idx="3">
                  <c:v>Walk in countryside</c:v>
                </c:pt>
                <c:pt idx="5">
                  <c:v>National parks</c:v>
                </c:pt>
                <c:pt idx="6">
                  <c:v>Coast / beaches</c:v>
                </c:pt>
                <c:pt idx="7">
                  <c:v>Villages</c:v>
                </c:pt>
                <c:pt idx="8">
                  <c:v>Countryside</c:v>
                </c:pt>
              </c:strCache>
            </c:strRef>
          </c:cat>
          <c:val>
            <c:numRef>
              <c:f>'activ data HOL'!$G$16:$G$24</c:f>
              <c:numCache>
                <c:formatCode>###0%</c:formatCode>
                <c:ptCount val="9"/>
                <c:pt idx="0">
                  <c:v>4.2495879979541969E-2</c:v>
                </c:pt>
                <c:pt idx="1">
                  <c:v>0</c:v>
                </c:pt>
                <c:pt idx="2" formatCode="0%">
                  <c:v>0.34538723913289471</c:v>
                </c:pt>
                <c:pt idx="3">
                  <c:v>0.25709772009183279</c:v>
                </c:pt>
                <c:pt idx="5" formatCode="0%">
                  <c:v>0.15568775157207287</c:v>
                </c:pt>
                <c:pt idx="6" formatCode="0%">
                  <c:v>0.31314334209373629</c:v>
                </c:pt>
                <c:pt idx="7" formatCode="0%">
                  <c:v>0.27824658020962872</c:v>
                </c:pt>
                <c:pt idx="8" formatCode="0%">
                  <c:v>0.23709066145555752</c:v>
                </c:pt>
              </c:numCache>
            </c:numRef>
          </c:val>
        </c:ser>
        <c:dLbls>
          <c:dLblPos val="outEnd"/>
          <c:showLegendKey val="0"/>
          <c:showVal val="1"/>
          <c:showCatName val="0"/>
          <c:showSerName val="0"/>
          <c:showPercent val="0"/>
          <c:showBubbleSize val="0"/>
        </c:dLbls>
        <c:gapWidth val="100"/>
        <c:overlap val="15"/>
        <c:axId val="480475584"/>
        <c:axId val="480474800"/>
      </c:barChart>
      <c:catAx>
        <c:axId val="480475584"/>
        <c:scaling>
          <c:orientation val="minMax"/>
        </c:scaling>
        <c:delete val="0"/>
        <c:axPos val="l"/>
        <c:numFmt formatCode="General" sourceLinked="1"/>
        <c:majorTickMark val="none"/>
        <c:minorTickMark val="none"/>
        <c:tickLblPos val="nextTo"/>
        <c:crossAx val="480474800"/>
        <c:crosses val="autoZero"/>
        <c:auto val="1"/>
        <c:lblAlgn val="ctr"/>
        <c:lblOffset val="100"/>
        <c:noMultiLvlLbl val="0"/>
      </c:catAx>
      <c:valAx>
        <c:axId val="480474800"/>
        <c:scaling>
          <c:orientation val="minMax"/>
          <c:max val="0.9"/>
        </c:scaling>
        <c:delete val="1"/>
        <c:axPos val="b"/>
        <c:numFmt formatCode="0%" sourceLinked="1"/>
        <c:majorTickMark val="out"/>
        <c:minorTickMark val="none"/>
        <c:tickLblPos val="nextTo"/>
        <c:crossAx val="480475584"/>
        <c:crosses val="autoZero"/>
        <c:crossBetween val="between"/>
      </c:valAx>
    </c:plotArea>
    <c:legend>
      <c:legendPos val="r"/>
      <c:legendEntry>
        <c:idx val="0"/>
        <c:txPr>
          <a:bodyPr/>
          <a:lstStyle/>
          <a:p>
            <a:pPr>
              <a:defRPr sz="900" b="1"/>
            </a:pPr>
            <a:endParaRPr lang="en-US"/>
          </a:p>
        </c:txPr>
      </c:legendEntry>
      <c:layout>
        <c:manualLayout>
          <c:xMode val="edge"/>
          <c:yMode val="edge"/>
          <c:x val="0.5016561539705644"/>
          <c:y val="0.88349653202774381"/>
          <c:w val="0.49169497007924956"/>
          <c:h val="0.11010607915136679"/>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5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2353388322820636"/>
          <c:y val="9.916375036453777E-2"/>
          <c:w val="0.80499919133106901"/>
          <c:h val="0.88653944298629339"/>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HOL'!$B$35:$B$40</c:f>
              <c:strCache>
                <c:ptCount val="6"/>
                <c:pt idx="0">
                  <c:v>Going to watch live 
football (at a stadium)</c:v>
                </c:pt>
                <c:pt idx="1">
                  <c:v>Researching ancestry</c:v>
                </c:pt>
                <c:pt idx="2">
                  <c:v>Visiting a spa
/ beauty centre</c:v>
                </c:pt>
                <c:pt idx="3">
                  <c:v>Zoos, aquarium, 
other wildlife</c:v>
                </c:pt>
                <c:pt idx="4">
                  <c:v>Learning activities</c:v>
                </c:pt>
                <c:pt idx="5">
                  <c:v>Going on a tour</c:v>
                </c:pt>
              </c:strCache>
            </c:strRef>
          </c:cat>
          <c:val>
            <c:numRef>
              <c:f>'activ data HOL'!$C$35:$C$40</c:f>
              <c:numCache>
                <c:formatCode>0%</c:formatCode>
                <c:ptCount val="6"/>
                <c:pt idx="0">
                  <c:v>1.8637026392073607E-2</c:v>
                </c:pt>
                <c:pt idx="1">
                  <c:v>2.0776518494876717E-2</c:v>
                </c:pt>
                <c:pt idx="2">
                  <c:v>2.6589001815212163E-2</c:v>
                </c:pt>
                <c:pt idx="3">
                  <c:v>7.3786589357523621E-2</c:v>
                </c:pt>
                <c:pt idx="4">
                  <c:v>8.8113914991004821E-2</c:v>
                </c:pt>
                <c:pt idx="5">
                  <c:v>0.24787883182248494</c:v>
                </c:pt>
              </c:numCache>
            </c:numRef>
          </c:val>
        </c:ser>
        <c:ser>
          <c:idx val="1"/>
          <c:order val="1"/>
          <c:tx>
            <c:strRef>
              <c:f>'activ data HOL'!$G$1</c:f>
              <c:strCache>
                <c:ptCount val="1"/>
                <c:pt idx="0">
                  <c:v>NORTH EAST ONLY</c:v>
                </c:pt>
              </c:strCache>
            </c:strRef>
          </c:tx>
          <c:spPr>
            <a:solidFill>
              <a:schemeClr val="accent4"/>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HOL'!$B$35:$B$40</c:f>
              <c:strCache>
                <c:ptCount val="6"/>
                <c:pt idx="0">
                  <c:v>Going to watch live 
football (at a stadium)</c:v>
                </c:pt>
                <c:pt idx="1">
                  <c:v>Researching ancestry</c:v>
                </c:pt>
                <c:pt idx="2">
                  <c:v>Visiting a spa
/ beauty centre</c:v>
                </c:pt>
                <c:pt idx="3">
                  <c:v>Zoos, aquarium, 
other wildlife</c:v>
                </c:pt>
                <c:pt idx="4">
                  <c:v>Learning activities</c:v>
                </c:pt>
                <c:pt idx="5">
                  <c:v>Going on a tour</c:v>
                </c:pt>
              </c:strCache>
            </c:strRef>
          </c:cat>
          <c:val>
            <c:numRef>
              <c:f>'activ data HOL'!$G$35:$G$40</c:f>
              <c:numCache>
                <c:formatCode>###0%</c:formatCode>
                <c:ptCount val="6"/>
                <c:pt idx="0" formatCode="0%">
                  <c:v>0.19245773732119636</c:v>
                </c:pt>
                <c:pt idx="1">
                  <c:v>2.8141160425072455E-2</c:v>
                </c:pt>
                <c:pt idx="2">
                  <c:v>6.8420753537534809E-3</c:v>
                </c:pt>
                <c:pt idx="3" formatCode="0%">
                  <c:v>1.2195121951219513E-2</c:v>
                </c:pt>
                <c:pt idx="4">
                  <c:v>0.11600841052452121</c:v>
                </c:pt>
                <c:pt idx="5" formatCode="0%">
                  <c:v>7.6565586150807483E-2</c:v>
                </c:pt>
              </c:numCache>
            </c:numRef>
          </c:val>
        </c:ser>
        <c:dLbls>
          <c:dLblPos val="outEnd"/>
          <c:showLegendKey val="0"/>
          <c:showVal val="1"/>
          <c:showCatName val="0"/>
          <c:showSerName val="0"/>
          <c:showPercent val="0"/>
          <c:showBubbleSize val="0"/>
        </c:dLbls>
        <c:gapWidth val="100"/>
        <c:overlap val="15"/>
        <c:axId val="480475976"/>
        <c:axId val="480476368"/>
      </c:barChart>
      <c:catAx>
        <c:axId val="480475976"/>
        <c:scaling>
          <c:orientation val="minMax"/>
        </c:scaling>
        <c:delete val="0"/>
        <c:axPos val="l"/>
        <c:numFmt formatCode="General" sourceLinked="1"/>
        <c:majorTickMark val="none"/>
        <c:minorTickMark val="none"/>
        <c:tickLblPos val="nextTo"/>
        <c:crossAx val="480476368"/>
        <c:crosses val="autoZero"/>
        <c:auto val="1"/>
        <c:lblAlgn val="ctr"/>
        <c:lblOffset val="100"/>
        <c:noMultiLvlLbl val="0"/>
      </c:catAx>
      <c:valAx>
        <c:axId val="480476368"/>
        <c:scaling>
          <c:orientation val="minMax"/>
          <c:max val="0.9"/>
        </c:scaling>
        <c:delete val="1"/>
        <c:axPos val="b"/>
        <c:numFmt formatCode="0%" sourceLinked="1"/>
        <c:majorTickMark val="out"/>
        <c:minorTickMark val="none"/>
        <c:tickLblPos val="nextTo"/>
        <c:crossAx val="480475976"/>
        <c:crosses val="autoZero"/>
        <c:crossBetween val="between"/>
      </c:valAx>
    </c:plotArea>
    <c:legend>
      <c:legendPos val="r"/>
      <c:legendEntry>
        <c:idx val="0"/>
        <c:txPr>
          <a:bodyPr/>
          <a:lstStyle/>
          <a:p>
            <a:pPr>
              <a:defRPr sz="900" b="1"/>
            </a:pPr>
            <a:endParaRPr lang="en-US"/>
          </a:p>
        </c:txPr>
      </c:legendEntry>
      <c:layout>
        <c:manualLayout>
          <c:xMode val="edge"/>
          <c:yMode val="edge"/>
          <c:x val="0.48473475659065179"/>
          <c:y val="0.74437602627257793"/>
          <c:w val="0.50996825396825396"/>
          <c:h val="0.12372738692782179"/>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5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baseline="0" dirty="0" smtClean="0"/>
              <a:t>Visiting heritage / culture attractions (%)</a:t>
            </a:r>
            <a:endParaRPr lang="en-US" sz="800" dirty="0"/>
          </a:p>
        </c:rich>
      </c:tx>
      <c:layout/>
      <c:overlay val="0"/>
    </c:title>
    <c:autoTitleDeleted val="0"/>
    <c:plotArea>
      <c:layout>
        <c:manualLayout>
          <c:layoutTarget val="inner"/>
          <c:xMode val="edge"/>
          <c:yMode val="edge"/>
          <c:x val="6.8954444074772345E-2"/>
          <c:y val="0.161256107427833"/>
          <c:w val="0.89661676093305243"/>
          <c:h val="0.6618450507320337"/>
        </c:manualLayout>
      </c:layout>
      <c:barChart>
        <c:barDir val="col"/>
        <c:grouping val="clustered"/>
        <c:varyColors val="0"/>
        <c:ser>
          <c:idx val="0"/>
          <c:order val="0"/>
          <c:tx>
            <c:strRef>
              <c:f>Sheet1!$B$1</c:f>
              <c:strCache>
                <c:ptCount val="1"/>
                <c:pt idx="0">
                  <c:v>Series 1</c:v>
                </c:pt>
              </c:strCache>
            </c:strRef>
          </c:tx>
          <c:spPr>
            <a:solidFill>
              <a:schemeClr val="accent5">
                <a:lumMod val="75000"/>
              </a:schemeClr>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Parks/gardens</c:v>
                </c:pt>
                <c:pt idx="1">
                  <c:v>Castles/hist. houses</c:v>
                </c:pt>
                <c:pt idx="2">
                  <c:v>Museums/galleries</c:v>
                </c:pt>
                <c:pt idx="3">
                  <c:v>Religious buildings</c:v>
                </c:pt>
                <c:pt idx="4">
                  <c:v>Theatre/musicals</c:v>
                </c:pt>
              </c:strCache>
            </c:strRef>
          </c:cat>
          <c:val>
            <c:numRef>
              <c:f>Sheet1!$B$2:$B$6</c:f>
              <c:numCache>
                <c:formatCode>0</c:formatCode>
                <c:ptCount val="5"/>
                <c:pt idx="0">
                  <c:v>61</c:v>
                </c:pt>
                <c:pt idx="1">
                  <c:v>52</c:v>
                </c:pt>
                <c:pt idx="2">
                  <c:v>49</c:v>
                </c:pt>
                <c:pt idx="3">
                  <c:v>40</c:v>
                </c:pt>
                <c:pt idx="4">
                  <c:v>17</c:v>
                </c:pt>
              </c:numCache>
            </c:numRef>
          </c:val>
        </c:ser>
        <c:ser>
          <c:idx val="1"/>
          <c:order val="1"/>
          <c:tx>
            <c:strRef>
              <c:f>Sheet1!$C$1</c:f>
              <c:strCache>
                <c:ptCount val="1"/>
                <c:pt idx="0">
                  <c:v>Series 2</c:v>
                </c:pt>
              </c:strCache>
            </c:strRef>
          </c:tx>
          <c:spPr>
            <a:solidFill>
              <a:schemeClr val="accent5">
                <a:lumMod val="40000"/>
                <a:lumOff val="60000"/>
              </a:schemeClr>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Parks/gardens</c:v>
                </c:pt>
                <c:pt idx="1">
                  <c:v>Castles/hist. houses</c:v>
                </c:pt>
                <c:pt idx="2">
                  <c:v>Museums/galleries</c:v>
                </c:pt>
                <c:pt idx="3">
                  <c:v>Religious buildings</c:v>
                </c:pt>
                <c:pt idx="4">
                  <c:v>Theatre/musicals</c:v>
                </c:pt>
              </c:strCache>
            </c:strRef>
          </c:cat>
          <c:val>
            <c:numRef>
              <c:f>Sheet1!$C$2:$C$6</c:f>
              <c:numCache>
                <c:formatCode>General</c:formatCode>
                <c:ptCount val="5"/>
                <c:pt idx="0">
                  <c:v>58</c:v>
                </c:pt>
                <c:pt idx="1">
                  <c:v>47</c:v>
                </c:pt>
                <c:pt idx="2">
                  <c:v>50</c:v>
                </c:pt>
                <c:pt idx="3">
                  <c:v>37</c:v>
                </c:pt>
                <c:pt idx="4">
                  <c:v>8</c:v>
                </c:pt>
              </c:numCache>
            </c:numRef>
          </c:val>
        </c:ser>
        <c:dLbls>
          <c:showLegendKey val="0"/>
          <c:showVal val="0"/>
          <c:showCatName val="0"/>
          <c:showSerName val="0"/>
          <c:showPercent val="0"/>
          <c:showBubbleSize val="0"/>
        </c:dLbls>
        <c:gapWidth val="150"/>
        <c:axId val="485582512"/>
        <c:axId val="485581336"/>
      </c:barChart>
      <c:catAx>
        <c:axId val="485582512"/>
        <c:scaling>
          <c:orientation val="minMax"/>
        </c:scaling>
        <c:delete val="0"/>
        <c:axPos val="b"/>
        <c:numFmt formatCode="General" sourceLinked="0"/>
        <c:majorTickMark val="out"/>
        <c:minorTickMark val="none"/>
        <c:tickLblPos val="nextTo"/>
        <c:txPr>
          <a:bodyPr/>
          <a:lstStyle/>
          <a:p>
            <a:pPr>
              <a:defRPr sz="700"/>
            </a:pPr>
            <a:endParaRPr lang="en-US"/>
          </a:p>
        </c:txPr>
        <c:crossAx val="485581336"/>
        <c:crosses val="autoZero"/>
        <c:auto val="1"/>
        <c:lblAlgn val="ctr"/>
        <c:lblOffset val="100"/>
        <c:noMultiLvlLbl val="0"/>
      </c:catAx>
      <c:valAx>
        <c:axId val="485581336"/>
        <c:scaling>
          <c:orientation val="minMax"/>
          <c:max val="90"/>
          <c:min val="0"/>
        </c:scaling>
        <c:delete val="0"/>
        <c:axPos val="l"/>
        <c:majorGridlines>
          <c:spPr>
            <a:ln>
              <a:noFill/>
            </a:ln>
          </c:spPr>
        </c:majorGridlines>
        <c:numFmt formatCode="0" sourceLinked="1"/>
        <c:majorTickMark val="out"/>
        <c:minorTickMark val="none"/>
        <c:tickLblPos val="nextTo"/>
        <c:txPr>
          <a:bodyPr/>
          <a:lstStyle/>
          <a:p>
            <a:pPr>
              <a:defRPr sz="800"/>
            </a:pPr>
            <a:endParaRPr lang="en-US"/>
          </a:p>
        </c:txPr>
        <c:crossAx val="485582512"/>
        <c:crosses val="autoZero"/>
        <c:crossBetween val="between"/>
      </c:valAx>
    </c:plotArea>
    <c:plotVisOnly val="1"/>
    <c:dispBlanksAs val="gap"/>
    <c:showDLblsOverMax val="0"/>
  </c:chart>
  <c:spPr>
    <a:ln>
      <a:solidFill>
        <a:schemeClr val="accent2"/>
      </a:solidFill>
    </a:ln>
  </c:spPr>
  <c:txPr>
    <a:bodyPr/>
    <a:lstStyle/>
    <a:p>
      <a:pPr>
        <a:defRPr sz="1200"/>
      </a:pPr>
      <a:endParaRPr lang="en-US"/>
    </a:p>
  </c:txPr>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baseline="0" dirty="0" smtClean="0"/>
              <a:t>Outdoor activities (%)</a:t>
            </a:r>
            <a:endParaRPr lang="en-US" sz="800" dirty="0"/>
          </a:p>
        </c:rich>
      </c:tx>
      <c:layout/>
      <c:overlay val="0"/>
    </c:title>
    <c:autoTitleDeleted val="0"/>
    <c:plotArea>
      <c:layout>
        <c:manualLayout>
          <c:layoutTarget val="inner"/>
          <c:xMode val="edge"/>
          <c:yMode val="edge"/>
          <c:x val="6.8954444074772345E-2"/>
          <c:y val="0.161256107427833"/>
          <c:w val="0.89661676093305243"/>
          <c:h val="0.6618450507320337"/>
        </c:manualLayout>
      </c:layout>
      <c:barChart>
        <c:barDir val="col"/>
        <c:grouping val="clustered"/>
        <c:varyColors val="0"/>
        <c:ser>
          <c:idx val="0"/>
          <c:order val="0"/>
          <c:tx>
            <c:strRef>
              <c:f>Sheet1!$B$1</c:f>
              <c:strCache>
                <c:ptCount val="1"/>
                <c:pt idx="0">
                  <c:v>Series 1</c:v>
                </c:pt>
              </c:strCache>
            </c:strRef>
          </c:tx>
          <c:spPr>
            <a:solidFill>
              <a:schemeClr val="bg2"/>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Walk/ramble</c:v>
                </c:pt>
                <c:pt idx="1">
                  <c:v>Country/village</c:v>
                </c:pt>
                <c:pt idx="2">
                  <c:v>Coast/beach</c:v>
                </c:pt>
                <c:pt idx="3">
                  <c:v>Coastal walk</c:v>
                </c:pt>
                <c:pt idx="4">
                  <c:v>National Park</c:v>
                </c:pt>
              </c:strCache>
            </c:strRef>
          </c:cat>
          <c:val>
            <c:numRef>
              <c:f>Sheet1!$B$2:$B$6</c:f>
              <c:numCache>
                <c:formatCode>0</c:formatCode>
                <c:ptCount val="5"/>
                <c:pt idx="0">
                  <c:v>23</c:v>
                </c:pt>
                <c:pt idx="1">
                  <c:v>22</c:v>
                </c:pt>
                <c:pt idx="2">
                  <c:v>15</c:v>
                </c:pt>
                <c:pt idx="3">
                  <c:v>10</c:v>
                </c:pt>
                <c:pt idx="4">
                  <c:v>10</c:v>
                </c:pt>
              </c:numCache>
            </c:numRef>
          </c:val>
        </c:ser>
        <c:ser>
          <c:idx val="1"/>
          <c:order val="1"/>
          <c:tx>
            <c:strRef>
              <c:f>Sheet1!$C$1</c:f>
              <c:strCache>
                <c:ptCount val="1"/>
                <c:pt idx="0">
                  <c:v>Series 2</c:v>
                </c:pt>
              </c:strCache>
            </c:strRef>
          </c:tx>
          <c:spPr>
            <a:solidFill>
              <a:schemeClr val="accent5">
                <a:lumMod val="40000"/>
                <a:lumOff val="60000"/>
              </a:schemeClr>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Walk/ramble</c:v>
                </c:pt>
                <c:pt idx="1">
                  <c:v>Country/village</c:v>
                </c:pt>
                <c:pt idx="2">
                  <c:v>Coast/beach</c:v>
                </c:pt>
                <c:pt idx="3">
                  <c:v>Coastal walk</c:v>
                </c:pt>
                <c:pt idx="4">
                  <c:v>National Park</c:v>
                </c:pt>
              </c:strCache>
            </c:strRef>
          </c:cat>
          <c:val>
            <c:numRef>
              <c:f>Sheet1!$C$2:$C$6</c:f>
              <c:numCache>
                <c:formatCode>General</c:formatCode>
                <c:ptCount val="5"/>
                <c:pt idx="0">
                  <c:v>16</c:v>
                </c:pt>
                <c:pt idx="1">
                  <c:v>19</c:v>
                </c:pt>
                <c:pt idx="2">
                  <c:v>14</c:v>
                </c:pt>
                <c:pt idx="3">
                  <c:v>9</c:v>
                </c:pt>
                <c:pt idx="4">
                  <c:v>7</c:v>
                </c:pt>
              </c:numCache>
            </c:numRef>
          </c:val>
        </c:ser>
        <c:dLbls>
          <c:showLegendKey val="0"/>
          <c:showVal val="0"/>
          <c:showCatName val="0"/>
          <c:showSerName val="0"/>
          <c:showPercent val="0"/>
          <c:showBubbleSize val="0"/>
        </c:dLbls>
        <c:gapWidth val="150"/>
        <c:axId val="485583296"/>
        <c:axId val="485583688"/>
      </c:barChart>
      <c:catAx>
        <c:axId val="485583296"/>
        <c:scaling>
          <c:orientation val="minMax"/>
        </c:scaling>
        <c:delete val="0"/>
        <c:axPos val="b"/>
        <c:numFmt formatCode="General" sourceLinked="0"/>
        <c:majorTickMark val="out"/>
        <c:minorTickMark val="none"/>
        <c:tickLblPos val="nextTo"/>
        <c:txPr>
          <a:bodyPr/>
          <a:lstStyle/>
          <a:p>
            <a:pPr>
              <a:defRPr sz="700"/>
            </a:pPr>
            <a:endParaRPr lang="en-US"/>
          </a:p>
        </c:txPr>
        <c:crossAx val="485583688"/>
        <c:crosses val="autoZero"/>
        <c:auto val="1"/>
        <c:lblAlgn val="ctr"/>
        <c:lblOffset val="100"/>
        <c:noMultiLvlLbl val="0"/>
      </c:catAx>
      <c:valAx>
        <c:axId val="485583688"/>
        <c:scaling>
          <c:orientation val="minMax"/>
          <c:max val="90"/>
          <c:min val="0"/>
        </c:scaling>
        <c:delete val="0"/>
        <c:axPos val="l"/>
        <c:majorGridlines>
          <c:spPr>
            <a:ln>
              <a:noFill/>
            </a:ln>
          </c:spPr>
        </c:majorGridlines>
        <c:numFmt formatCode="0" sourceLinked="1"/>
        <c:majorTickMark val="out"/>
        <c:minorTickMark val="none"/>
        <c:tickLblPos val="nextTo"/>
        <c:txPr>
          <a:bodyPr/>
          <a:lstStyle/>
          <a:p>
            <a:pPr>
              <a:defRPr sz="800"/>
            </a:pPr>
            <a:endParaRPr lang="en-US"/>
          </a:p>
        </c:txPr>
        <c:crossAx val="485583296"/>
        <c:crosses val="autoZero"/>
        <c:crossBetween val="between"/>
      </c:valAx>
    </c:plotArea>
    <c:plotVisOnly val="1"/>
    <c:dispBlanksAs val="gap"/>
    <c:showDLblsOverMax val="0"/>
  </c:chart>
  <c:spPr>
    <a:ln>
      <a:solidFill>
        <a:schemeClr val="accent2"/>
      </a:solidFill>
    </a:ln>
  </c:spPr>
  <c:txPr>
    <a:bodyPr/>
    <a:lstStyle/>
    <a:p>
      <a:pPr>
        <a:defRPr sz="12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baseline="0" dirty="0" smtClean="0"/>
              <a:t>Leisure activities (%)</a:t>
            </a:r>
            <a:endParaRPr lang="en-US" sz="800" dirty="0"/>
          </a:p>
        </c:rich>
      </c:tx>
      <c:layout/>
      <c:overlay val="0"/>
    </c:title>
    <c:autoTitleDeleted val="0"/>
    <c:plotArea>
      <c:layout>
        <c:manualLayout>
          <c:layoutTarget val="inner"/>
          <c:xMode val="edge"/>
          <c:yMode val="edge"/>
          <c:x val="6.8954444074772345E-2"/>
          <c:y val="0.161256107427833"/>
          <c:w val="0.89661676093305243"/>
          <c:h val="0.6618450507320337"/>
        </c:manualLayout>
      </c:layout>
      <c:barChart>
        <c:barDir val="col"/>
        <c:grouping val="clustered"/>
        <c:varyColors val="0"/>
        <c:ser>
          <c:idx val="0"/>
          <c:order val="0"/>
          <c:tx>
            <c:strRef>
              <c:f>Sheet1!$B$1</c:f>
              <c:strCache>
                <c:ptCount val="1"/>
                <c:pt idx="0">
                  <c:v>Series 1</c:v>
                </c:pt>
              </c:strCache>
            </c:strRef>
          </c:tx>
          <c:spPr>
            <a:solidFill>
              <a:srgbClr val="FFC00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Sheet1!$A$2:$A$5</c:f>
              <c:strCache>
                <c:ptCount val="4"/>
                <c:pt idx="0">
                  <c:v>Shopping</c:v>
                </c:pt>
                <c:pt idx="1">
                  <c:v>Going to pub</c:v>
                </c:pt>
                <c:pt idx="2">
                  <c:v>Bars/nightclubs</c:v>
                </c:pt>
                <c:pt idx="3">
                  <c:v>Festivals</c:v>
                </c:pt>
              </c:strCache>
            </c:strRef>
          </c:cat>
          <c:val>
            <c:numRef>
              <c:f>Sheet1!$B$2:$B$5</c:f>
              <c:numCache>
                <c:formatCode>0</c:formatCode>
                <c:ptCount val="4"/>
                <c:pt idx="0">
                  <c:v>79</c:v>
                </c:pt>
                <c:pt idx="1">
                  <c:v>55</c:v>
                </c:pt>
                <c:pt idx="2">
                  <c:v>16</c:v>
                </c:pt>
                <c:pt idx="3">
                  <c:v>4</c:v>
                </c:pt>
              </c:numCache>
            </c:numRef>
          </c:val>
        </c:ser>
        <c:ser>
          <c:idx val="1"/>
          <c:order val="1"/>
          <c:tx>
            <c:strRef>
              <c:f>Sheet1!$C$1</c:f>
              <c:strCache>
                <c:ptCount val="1"/>
                <c:pt idx="0">
                  <c:v>Series 2</c:v>
                </c:pt>
              </c:strCache>
            </c:strRef>
          </c:tx>
          <c:spPr>
            <a:solidFill>
              <a:schemeClr val="accent5">
                <a:lumMod val="40000"/>
                <a:lumOff val="60000"/>
              </a:schemeClr>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Sheet1!$A$2:$A$5</c:f>
              <c:strCache>
                <c:ptCount val="4"/>
                <c:pt idx="0">
                  <c:v>Shopping</c:v>
                </c:pt>
                <c:pt idx="1">
                  <c:v>Going to pub</c:v>
                </c:pt>
                <c:pt idx="2">
                  <c:v>Bars/nightclubs</c:v>
                </c:pt>
                <c:pt idx="3">
                  <c:v>Festivals</c:v>
                </c:pt>
              </c:strCache>
            </c:strRef>
          </c:cat>
          <c:val>
            <c:numRef>
              <c:f>Sheet1!$C$2:$C$5</c:f>
              <c:numCache>
                <c:formatCode>General</c:formatCode>
                <c:ptCount val="4"/>
                <c:pt idx="0">
                  <c:v>78</c:v>
                </c:pt>
                <c:pt idx="1">
                  <c:v>46</c:v>
                </c:pt>
                <c:pt idx="2">
                  <c:v>13</c:v>
                </c:pt>
                <c:pt idx="3">
                  <c:v>4</c:v>
                </c:pt>
              </c:numCache>
            </c:numRef>
          </c:val>
        </c:ser>
        <c:dLbls>
          <c:showLegendKey val="0"/>
          <c:showVal val="0"/>
          <c:showCatName val="0"/>
          <c:showSerName val="0"/>
          <c:showPercent val="0"/>
          <c:showBubbleSize val="0"/>
        </c:dLbls>
        <c:gapWidth val="150"/>
        <c:axId val="485581728"/>
        <c:axId val="485584080"/>
      </c:barChart>
      <c:catAx>
        <c:axId val="485581728"/>
        <c:scaling>
          <c:orientation val="minMax"/>
        </c:scaling>
        <c:delete val="0"/>
        <c:axPos val="b"/>
        <c:numFmt formatCode="General" sourceLinked="0"/>
        <c:majorTickMark val="out"/>
        <c:minorTickMark val="none"/>
        <c:tickLblPos val="nextTo"/>
        <c:txPr>
          <a:bodyPr/>
          <a:lstStyle/>
          <a:p>
            <a:pPr>
              <a:defRPr sz="700"/>
            </a:pPr>
            <a:endParaRPr lang="en-US"/>
          </a:p>
        </c:txPr>
        <c:crossAx val="485584080"/>
        <c:crosses val="autoZero"/>
        <c:auto val="1"/>
        <c:lblAlgn val="ctr"/>
        <c:lblOffset val="100"/>
        <c:noMultiLvlLbl val="0"/>
      </c:catAx>
      <c:valAx>
        <c:axId val="485584080"/>
        <c:scaling>
          <c:orientation val="minMax"/>
          <c:max val="90"/>
          <c:min val="0"/>
        </c:scaling>
        <c:delete val="0"/>
        <c:axPos val="l"/>
        <c:majorGridlines>
          <c:spPr>
            <a:ln>
              <a:noFill/>
            </a:ln>
          </c:spPr>
        </c:majorGridlines>
        <c:numFmt formatCode="0" sourceLinked="1"/>
        <c:majorTickMark val="out"/>
        <c:minorTickMark val="none"/>
        <c:tickLblPos val="nextTo"/>
        <c:txPr>
          <a:bodyPr/>
          <a:lstStyle/>
          <a:p>
            <a:pPr>
              <a:defRPr sz="800"/>
            </a:pPr>
            <a:endParaRPr lang="en-US"/>
          </a:p>
        </c:txPr>
        <c:crossAx val="485581728"/>
        <c:crosses val="autoZero"/>
        <c:crossBetween val="between"/>
      </c:valAx>
    </c:plotArea>
    <c:plotVisOnly val="1"/>
    <c:dispBlanksAs val="gap"/>
    <c:showDLblsOverMax val="0"/>
  </c:chart>
  <c:spPr>
    <a:ln>
      <a:solidFill>
        <a:schemeClr val="accent2"/>
      </a:solidFill>
    </a:ln>
  </c:spPr>
  <c:txPr>
    <a:bodyPr/>
    <a:lstStyle/>
    <a:p>
      <a:pPr>
        <a:defRPr sz="12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baseline="0" dirty="0" smtClean="0"/>
              <a:t>Sporting activities (%)</a:t>
            </a:r>
            <a:endParaRPr lang="en-US" sz="800" dirty="0"/>
          </a:p>
        </c:rich>
      </c:tx>
      <c:layout/>
      <c:overlay val="0"/>
    </c:title>
    <c:autoTitleDeleted val="0"/>
    <c:plotArea>
      <c:layout>
        <c:manualLayout>
          <c:layoutTarget val="inner"/>
          <c:xMode val="edge"/>
          <c:yMode val="edge"/>
          <c:x val="6.8954444074772345E-2"/>
          <c:y val="0.161256107427833"/>
          <c:w val="0.89661676093305243"/>
          <c:h val="0.6618450507320337"/>
        </c:manualLayout>
      </c:layout>
      <c:barChart>
        <c:barDir val="col"/>
        <c:grouping val="clustered"/>
        <c:varyColors val="0"/>
        <c:ser>
          <c:idx val="0"/>
          <c:order val="0"/>
          <c:tx>
            <c:strRef>
              <c:f>Sheet1!$B$1</c:f>
              <c:strCache>
                <c:ptCount val="1"/>
                <c:pt idx="0">
                  <c:v>Series 1</c:v>
                </c:pt>
              </c:strCache>
            </c:strRef>
          </c:tx>
          <c:spPr>
            <a:solidFill>
              <a:schemeClr val="accent2"/>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Sheet1!$A$2:$A$7</c:f>
              <c:strCache>
                <c:ptCount val="6"/>
                <c:pt idx="0">
                  <c:v>Live sport event</c:v>
                </c:pt>
                <c:pt idx="1">
                  <c:v>Watch football</c:v>
                </c:pt>
                <c:pt idx="2">
                  <c:v>Take part sport</c:v>
                </c:pt>
                <c:pt idx="3">
                  <c:v>Mount./hill walk</c:v>
                </c:pt>
                <c:pt idx="4">
                  <c:v>Play golf</c:v>
                </c:pt>
                <c:pt idx="5">
                  <c:v>Water sports</c:v>
                </c:pt>
              </c:strCache>
            </c:strRef>
          </c:cat>
          <c:val>
            <c:numRef>
              <c:f>Sheet1!$B$2:$B$7</c:f>
              <c:numCache>
                <c:formatCode>0</c:formatCode>
                <c:ptCount val="6"/>
                <c:pt idx="0">
                  <c:v>4</c:v>
                </c:pt>
                <c:pt idx="1">
                  <c:v>2</c:v>
                </c:pt>
                <c:pt idx="2">
                  <c:v>3</c:v>
                </c:pt>
                <c:pt idx="3">
                  <c:v>3</c:v>
                </c:pt>
                <c:pt idx="4">
                  <c:v>1</c:v>
                </c:pt>
                <c:pt idx="5">
                  <c:v>1</c:v>
                </c:pt>
              </c:numCache>
            </c:numRef>
          </c:val>
        </c:ser>
        <c:ser>
          <c:idx val="1"/>
          <c:order val="1"/>
          <c:tx>
            <c:strRef>
              <c:f>Sheet1!$C$1</c:f>
              <c:strCache>
                <c:ptCount val="1"/>
                <c:pt idx="0">
                  <c:v>Series 2</c:v>
                </c:pt>
              </c:strCache>
            </c:strRef>
          </c:tx>
          <c:spPr>
            <a:solidFill>
              <a:schemeClr val="accent5">
                <a:lumMod val="40000"/>
                <a:lumOff val="60000"/>
              </a:schemeClr>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Sheet1!$A$2:$A$7</c:f>
              <c:strCache>
                <c:ptCount val="6"/>
                <c:pt idx="0">
                  <c:v>Live sport event</c:v>
                </c:pt>
                <c:pt idx="1">
                  <c:v>Watch football</c:v>
                </c:pt>
                <c:pt idx="2">
                  <c:v>Take part sport</c:v>
                </c:pt>
                <c:pt idx="3">
                  <c:v>Mount./hill walk</c:v>
                </c:pt>
                <c:pt idx="4">
                  <c:v>Play golf</c:v>
                </c:pt>
                <c:pt idx="5">
                  <c:v>Water sports</c:v>
                </c:pt>
              </c:strCache>
            </c:strRef>
          </c:cat>
          <c:val>
            <c:numRef>
              <c:f>Sheet1!$C$2:$C$7</c:f>
              <c:numCache>
                <c:formatCode>General</c:formatCode>
                <c:ptCount val="6"/>
                <c:pt idx="0">
                  <c:v>2</c:v>
                </c:pt>
                <c:pt idx="1">
                  <c:v>1</c:v>
                </c:pt>
                <c:pt idx="2">
                  <c:v>4</c:v>
                </c:pt>
                <c:pt idx="3">
                  <c:v>3</c:v>
                </c:pt>
                <c:pt idx="4">
                  <c:v>1</c:v>
                </c:pt>
                <c:pt idx="5">
                  <c:v>1</c:v>
                </c:pt>
              </c:numCache>
            </c:numRef>
          </c:val>
        </c:ser>
        <c:dLbls>
          <c:showLegendKey val="0"/>
          <c:showVal val="0"/>
          <c:showCatName val="0"/>
          <c:showSerName val="0"/>
          <c:showPercent val="0"/>
          <c:showBubbleSize val="0"/>
        </c:dLbls>
        <c:gapWidth val="150"/>
        <c:axId val="485575456"/>
        <c:axId val="485578984"/>
      </c:barChart>
      <c:catAx>
        <c:axId val="485575456"/>
        <c:scaling>
          <c:orientation val="minMax"/>
        </c:scaling>
        <c:delete val="0"/>
        <c:axPos val="b"/>
        <c:numFmt formatCode="General" sourceLinked="0"/>
        <c:majorTickMark val="out"/>
        <c:minorTickMark val="none"/>
        <c:tickLblPos val="nextTo"/>
        <c:txPr>
          <a:bodyPr/>
          <a:lstStyle/>
          <a:p>
            <a:pPr>
              <a:defRPr sz="700"/>
            </a:pPr>
            <a:endParaRPr lang="en-US"/>
          </a:p>
        </c:txPr>
        <c:crossAx val="485578984"/>
        <c:crosses val="autoZero"/>
        <c:auto val="1"/>
        <c:lblAlgn val="ctr"/>
        <c:lblOffset val="100"/>
        <c:noMultiLvlLbl val="0"/>
      </c:catAx>
      <c:valAx>
        <c:axId val="485578984"/>
        <c:scaling>
          <c:orientation val="minMax"/>
          <c:max val="90"/>
          <c:min val="0"/>
        </c:scaling>
        <c:delete val="0"/>
        <c:axPos val="l"/>
        <c:majorGridlines>
          <c:spPr>
            <a:ln>
              <a:noFill/>
            </a:ln>
          </c:spPr>
        </c:majorGridlines>
        <c:numFmt formatCode="0" sourceLinked="1"/>
        <c:majorTickMark val="out"/>
        <c:minorTickMark val="none"/>
        <c:tickLblPos val="nextTo"/>
        <c:txPr>
          <a:bodyPr/>
          <a:lstStyle/>
          <a:p>
            <a:pPr>
              <a:defRPr sz="800"/>
            </a:pPr>
            <a:endParaRPr lang="en-US"/>
          </a:p>
        </c:txPr>
        <c:crossAx val="485575456"/>
        <c:crosses val="autoZero"/>
        <c:crossBetween val="between"/>
      </c:valAx>
    </c:plotArea>
    <c:plotVisOnly val="1"/>
    <c:dispBlanksAs val="gap"/>
    <c:showDLblsOverMax val="0"/>
  </c:chart>
  <c:spPr>
    <a:ln>
      <a:solidFill>
        <a:schemeClr val="accent2"/>
      </a:solidFill>
    </a:ln>
  </c:spPr>
  <c:txPr>
    <a:bodyPr/>
    <a:lstStyle/>
    <a:p>
      <a:pPr>
        <a:defRPr sz="12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983571619916953"/>
          <c:y val="5.563120509719837E-2"/>
          <c:w val="0.35685952314793579"/>
          <c:h val="0.91546604069493698"/>
        </c:manualLayout>
      </c:layout>
      <c:barChart>
        <c:barDir val="bar"/>
        <c:grouping val="clustered"/>
        <c:varyColors val="0"/>
        <c:ser>
          <c:idx val="0"/>
          <c:order val="0"/>
          <c:tx>
            <c:strRef>
              <c:f>Sheet1!$B$1</c:f>
              <c:strCache>
                <c:ptCount val="1"/>
                <c:pt idx="0">
                  <c:v>Series 1</c:v>
                </c:pt>
              </c:strCache>
            </c:strRef>
          </c:tx>
          <c:spPr>
            <a:solidFill>
              <a:schemeClr val="accent4"/>
            </a:solidFill>
          </c:spPr>
          <c:invertIfNegative val="0"/>
          <c:dLbls>
            <c:numFmt formatCode="#,##0" sourceLinked="0"/>
            <c:spPr>
              <a:noFill/>
              <a:ln>
                <a:noFill/>
              </a:ln>
              <a:effectLst/>
            </c:spPr>
            <c:txPr>
              <a:bodyPr/>
              <a:lstStyle/>
              <a:p>
                <a:pPr>
                  <a:defRPr sz="7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18. Get some sun</c:v>
                </c:pt>
                <c:pt idx="1">
                  <c:v>19. Feel special or spoilt</c:v>
                </c:pt>
                <c:pt idx="2">
                  <c:v>20. Good shopping</c:v>
                </c:pt>
                <c:pt idx="3">
                  <c:v>21. Revisit places of nostalgic importance to me</c:v>
                </c:pt>
                <c:pt idx="4">
                  <c:v>22. Get off the beaten track</c:v>
                </c:pt>
                <c:pt idx="5">
                  <c:v>23. Do something environmentally sustainable / green</c:v>
                </c:pt>
                <c:pt idx="6">
                  <c:v>24. Visit places important to my family’s history</c:v>
                </c:pt>
                <c:pt idx="7">
                  <c:v>25. Meet the locals</c:v>
                </c:pt>
                <c:pt idx="8">
                  <c:v>26. Meet and have fun with other tourists</c:v>
                </c:pt>
                <c:pt idx="9">
                  <c:v>27. Experience adrenalin filled adventures</c:v>
                </c:pt>
                <c:pt idx="10">
                  <c:v>28. Go somewhere that provided lots of laid on entertainment      </c:v>
                </c:pt>
                <c:pt idx="11">
                  <c:v>29. Do something the children would really enjoy</c:v>
                </c:pt>
                <c:pt idx="12">
                  <c:v>30. Party</c:v>
                </c:pt>
                <c:pt idx="13">
                  <c:v>31. To participate in an active pastime or sport</c:v>
                </c:pt>
                <c:pt idx="14">
                  <c:v>32. Watch a sporting event</c:v>
                </c:pt>
                <c:pt idx="15">
                  <c:v>33. Do something useful like volunteering to help on a project</c:v>
                </c:pt>
              </c:strCache>
            </c:strRef>
          </c:cat>
          <c:val>
            <c:numRef>
              <c:f>Sheet1!$B$2:$B$17</c:f>
              <c:numCache>
                <c:formatCode>0</c:formatCode>
                <c:ptCount val="16"/>
                <c:pt idx="0">
                  <c:v>63</c:v>
                </c:pt>
                <c:pt idx="1">
                  <c:v>57</c:v>
                </c:pt>
                <c:pt idx="2">
                  <c:v>59</c:v>
                </c:pt>
                <c:pt idx="3">
                  <c:v>54</c:v>
                </c:pt>
                <c:pt idx="4">
                  <c:v>53</c:v>
                </c:pt>
                <c:pt idx="5">
                  <c:v>48</c:v>
                </c:pt>
                <c:pt idx="6">
                  <c:v>47</c:v>
                </c:pt>
                <c:pt idx="7">
                  <c:v>48</c:v>
                </c:pt>
                <c:pt idx="8">
                  <c:v>47</c:v>
                </c:pt>
                <c:pt idx="9">
                  <c:v>52</c:v>
                </c:pt>
                <c:pt idx="10">
                  <c:v>47</c:v>
                </c:pt>
                <c:pt idx="11">
                  <c:v>39</c:v>
                </c:pt>
                <c:pt idx="12">
                  <c:v>46</c:v>
                </c:pt>
                <c:pt idx="13">
                  <c:v>45</c:v>
                </c:pt>
                <c:pt idx="14">
                  <c:v>40</c:v>
                </c:pt>
                <c:pt idx="15">
                  <c:v>39</c:v>
                </c:pt>
              </c:numCache>
            </c:numRef>
          </c:val>
        </c:ser>
        <c:ser>
          <c:idx val="1"/>
          <c:order val="1"/>
          <c:tx>
            <c:strRef>
              <c:f>Sheet1!$C$1</c:f>
              <c:strCache>
                <c:ptCount val="1"/>
                <c:pt idx="0">
                  <c:v>Series 2</c:v>
                </c:pt>
              </c:strCache>
            </c:strRef>
          </c:tx>
          <c:spPr>
            <a:solidFill>
              <a:schemeClr val="bg1">
                <a:lumMod val="50000"/>
              </a:schemeClr>
            </a:solidFill>
          </c:spPr>
          <c:invertIfNegative val="0"/>
          <c:dLbls>
            <c:spPr>
              <a:noFill/>
              <a:ln>
                <a:noFill/>
              </a:ln>
              <a:effectLst/>
            </c:spPr>
            <c:txPr>
              <a:bodyPr/>
              <a:lstStyle/>
              <a:p>
                <a:pPr>
                  <a:defRPr sz="7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18. Get some sun</c:v>
                </c:pt>
                <c:pt idx="1">
                  <c:v>19. Feel special or spoilt</c:v>
                </c:pt>
                <c:pt idx="2">
                  <c:v>20. Good shopping</c:v>
                </c:pt>
                <c:pt idx="3">
                  <c:v>21. Revisit places of nostalgic importance to me</c:v>
                </c:pt>
                <c:pt idx="4">
                  <c:v>22. Get off the beaten track</c:v>
                </c:pt>
                <c:pt idx="5">
                  <c:v>23. Do something environmentally sustainable / green</c:v>
                </c:pt>
                <c:pt idx="6">
                  <c:v>24. Visit places important to my family’s history</c:v>
                </c:pt>
                <c:pt idx="7">
                  <c:v>25. Meet the locals</c:v>
                </c:pt>
                <c:pt idx="8">
                  <c:v>26. Meet and have fun with other tourists</c:v>
                </c:pt>
                <c:pt idx="9">
                  <c:v>27. Experience adrenalin filled adventures</c:v>
                </c:pt>
                <c:pt idx="10">
                  <c:v>28. Go somewhere that provided lots of laid on entertainment      </c:v>
                </c:pt>
                <c:pt idx="11">
                  <c:v>29. Do something the children would really enjoy</c:v>
                </c:pt>
                <c:pt idx="12">
                  <c:v>30. Party</c:v>
                </c:pt>
                <c:pt idx="13">
                  <c:v>31. To participate in an active pastime or sport</c:v>
                </c:pt>
                <c:pt idx="14">
                  <c:v>32. Watch a sporting event</c:v>
                </c:pt>
                <c:pt idx="15">
                  <c:v>33. Do something useful like volunteering to help on a project</c:v>
                </c:pt>
              </c:strCache>
            </c:strRef>
          </c:cat>
          <c:val>
            <c:numRef>
              <c:f>Sheet1!$C$2:$C$17</c:f>
              <c:numCache>
                <c:formatCode>General</c:formatCode>
                <c:ptCount val="16"/>
                <c:pt idx="0">
                  <c:v>55</c:v>
                </c:pt>
                <c:pt idx="1">
                  <c:v>48</c:v>
                </c:pt>
                <c:pt idx="2">
                  <c:v>42</c:v>
                </c:pt>
                <c:pt idx="3">
                  <c:v>53</c:v>
                </c:pt>
                <c:pt idx="4">
                  <c:v>48</c:v>
                </c:pt>
                <c:pt idx="5">
                  <c:v>44</c:v>
                </c:pt>
                <c:pt idx="6">
                  <c:v>46</c:v>
                </c:pt>
                <c:pt idx="7">
                  <c:v>44</c:v>
                </c:pt>
                <c:pt idx="8">
                  <c:v>37</c:v>
                </c:pt>
                <c:pt idx="9">
                  <c:v>23</c:v>
                </c:pt>
                <c:pt idx="10">
                  <c:v>29</c:v>
                </c:pt>
                <c:pt idx="11">
                  <c:v>20</c:v>
                </c:pt>
                <c:pt idx="12">
                  <c:v>24</c:v>
                </c:pt>
                <c:pt idx="13">
                  <c:v>21</c:v>
                </c:pt>
                <c:pt idx="14">
                  <c:v>27</c:v>
                </c:pt>
                <c:pt idx="15">
                  <c:v>23</c:v>
                </c:pt>
              </c:numCache>
            </c:numRef>
          </c:val>
        </c:ser>
        <c:dLbls>
          <c:showLegendKey val="0"/>
          <c:showVal val="0"/>
          <c:showCatName val="0"/>
          <c:showSerName val="0"/>
          <c:showPercent val="0"/>
          <c:showBubbleSize val="0"/>
        </c:dLbls>
        <c:gapWidth val="60"/>
        <c:axId val="416860832"/>
        <c:axId val="416858480"/>
      </c:barChart>
      <c:catAx>
        <c:axId val="416860832"/>
        <c:scaling>
          <c:orientation val="maxMin"/>
        </c:scaling>
        <c:delete val="0"/>
        <c:axPos val="l"/>
        <c:numFmt formatCode="General" sourceLinked="0"/>
        <c:majorTickMark val="out"/>
        <c:minorTickMark val="none"/>
        <c:tickLblPos val="nextTo"/>
        <c:txPr>
          <a:bodyPr/>
          <a:lstStyle/>
          <a:p>
            <a:pPr>
              <a:defRPr sz="800">
                <a:latin typeface="+mn-lt"/>
                <a:cs typeface="Arial" pitchFamily="34" charset="0"/>
              </a:defRPr>
            </a:pPr>
            <a:endParaRPr lang="en-US"/>
          </a:p>
        </c:txPr>
        <c:crossAx val="416858480"/>
        <c:crosses val="autoZero"/>
        <c:auto val="1"/>
        <c:lblAlgn val="ctr"/>
        <c:lblOffset val="100"/>
        <c:noMultiLvlLbl val="0"/>
      </c:catAx>
      <c:valAx>
        <c:axId val="416858480"/>
        <c:scaling>
          <c:orientation val="minMax"/>
          <c:max val="85"/>
          <c:min val="20"/>
        </c:scaling>
        <c:delete val="1"/>
        <c:axPos val="t"/>
        <c:numFmt formatCode="0" sourceLinked="1"/>
        <c:majorTickMark val="out"/>
        <c:minorTickMark val="none"/>
        <c:tickLblPos val="nextTo"/>
        <c:crossAx val="416860832"/>
        <c:crosses val="autoZero"/>
        <c:crossBetween val="between"/>
      </c:valAx>
    </c:plotArea>
    <c:plotVisOnly val="1"/>
    <c:dispBlanksAs val="gap"/>
    <c:showDLblsOverMax val="0"/>
  </c:chart>
  <c:spPr>
    <a:ln>
      <a:solidFill>
        <a:schemeClr val="accent2"/>
      </a:solidFill>
    </a:ln>
  </c:spPr>
  <c:externalData r:id="rId1">
    <c:autoUpdate val="0"/>
  </c:externalData>
  <c:userShapes r:id="rId2"/>
</c:chartSpace>
</file>

<file path=ppt/charts/chart6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baseline="0" dirty="0" smtClean="0"/>
              <a:t>Visiting heritage / culture attractions (%)</a:t>
            </a:r>
            <a:endParaRPr lang="en-US" sz="800" dirty="0"/>
          </a:p>
        </c:rich>
      </c:tx>
      <c:layout/>
      <c:overlay val="0"/>
    </c:title>
    <c:autoTitleDeleted val="0"/>
    <c:plotArea>
      <c:layout>
        <c:manualLayout>
          <c:layoutTarget val="inner"/>
          <c:xMode val="edge"/>
          <c:yMode val="edge"/>
          <c:x val="6.8954444074772345E-2"/>
          <c:y val="0.161256107427833"/>
          <c:w val="0.89661676093305243"/>
          <c:h val="0.6618450507320337"/>
        </c:manualLayout>
      </c:layout>
      <c:barChart>
        <c:barDir val="col"/>
        <c:grouping val="clustered"/>
        <c:varyColors val="0"/>
        <c:ser>
          <c:idx val="0"/>
          <c:order val="0"/>
          <c:tx>
            <c:strRef>
              <c:f>Sheet1!$B$1</c:f>
              <c:strCache>
                <c:ptCount val="1"/>
                <c:pt idx="0">
                  <c:v>Series 1</c:v>
                </c:pt>
              </c:strCache>
            </c:strRef>
          </c:tx>
          <c:spPr>
            <a:solidFill>
              <a:schemeClr val="accent5">
                <a:lumMod val="75000"/>
              </a:schemeClr>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Parks/gardens</c:v>
                </c:pt>
                <c:pt idx="1">
                  <c:v>Castles/hist. houses</c:v>
                </c:pt>
                <c:pt idx="2">
                  <c:v>Museums/galleries</c:v>
                </c:pt>
                <c:pt idx="3">
                  <c:v>Religious buildings</c:v>
                </c:pt>
                <c:pt idx="4">
                  <c:v>Theatre/musicals</c:v>
                </c:pt>
              </c:strCache>
            </c:strRef>
          </c:cat>
          <c:val>
            <c:numRef>
              <c:f>Sheet1!$B$2:$B$6</c:f>
              <c:numCache>
                <c:formatCode>0</c:formatCode>
                <c:ptCount val="5"/>
                <c:pt idx="0">
                  <c:v>61</c:v>
                </c:pt>
                <c:pt idx="1">
                  <c:v>52</c:v>
                </c:pt>
                <c:pt idx="2">
                  <c:v>49</c:v>
                </c:pt>
                <c:pt idx="3">
                  <c:v>40</c:v>
                </c:pt>
                <c:pt idx="4">
                  <c:v>17</c:v>
                </c:pt>
              </c:numCache>
            </c:numRef>
          </c:val>
        </c:ser>
        <c:ser>
          <c:idx val="1"/>
          <c:order val="1"/>
          <c:tx>
            <c:strRef>
              <c:f>Sheet1!$C$1</c:f>
              <c:strCache>
                <c:ptCount val="1"/>
                <c:pt idx="0">
                  <c:v>Series 2</c:v>
                </c:pt>
              </c:strCache>
            </c:strRef>
          </c:tx>
          <c:spPr>
            <a:solidFill>
              <a:schemeClr val="tx1"/>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Parks/gardens</c:v>
                </c:pt>
                <c:pt idx="1">
                  <c:v>Castles/hist. houses</c:v>
                </c:pt>
                <c:pt idx="2">
                  <c:v>Museums/galleries</c:v>
                </c:pt>
                <c:pt idx="3">
                  <c:v>Religious buildings</c:v>
                </c:pt>
                <c:pt idx="4">
                  <c:v>Theatre/musicals</c:v>
                </c:pt>
              </c:strCache>
            </c:strRef>
          </c:cat>
          <c:val>
            <c:numRef>
              <c:f>Sheet1!$C$2:$C$6</c:f>
              <c:numCache>
                <c:formatCode>General</c:formatCode>
                <c:ptCount val="5"/>
                <c:pt idx="0">
                  <c:v>54</c:v>
                </c:pt>
                <c:pt idx="1">
                  <c:v>52</c:v>
                </c:pt>
                <c:pt idx="2">
                  <c:v>44</c:v>
                </c:pt>
                <c:pt idx="3">
                  <c:v>40</c:v>
                </c:pt>
                <c:pt idx="4">
                  <c:v>12</c:v>
                </c:pt>
              </c:numCache>
            </c:numRef>
          </c:val>
        </c:ser>
        <c:dLbls>
          <c:showLegendKey val="0"/>
          <c:showVal val="0"/>
          <c:showCatName val="0"/>
          <c:showSerName val="0"/>
          <c:showPercent val="0"/>
          <c:showBubbleSize val="0"/>
        </c:dLbls>
        <c:gapWidth val="150"/>
        <c:axId val="485570360"/>
        <c:axId val="485569576"/>
      </c:barChart>
      <c:catAx>
        <c:axId val="485570360"/>
        <c:scaling>
          <c:orientation val="minMax"/>
        </c:scaling>
        <c:delete val="0"/>
        <c:axPos val="b"/>
        <c:numFmt formatCode="General" sourceLinked="0"/>
        <c:majorTickMark val="out"/>
        <c:minorTickMark val="none"/>
        <c:tickLblPos val="nextTo"/>
        <c:txPr>
          <a:bodyPr/>
          <a:lstStyle/>
          <a:p>
            <a:pPr>
              <a:defRPr sz="700"/>
            </a:pPr>
            <a:endParaRPr lang="en-US"/>
          </a:p>
        </c:txPr>
        <c:crossAx val="485569576"/>
        <c:crosses val="autoZero"/>
        <c:auto val="1"/>
        <c:lblAlgn val="ctr"/>
        <c:lblOffset val="100"/>
        <c:noMultiLvlLbl val="0"/>
      </c:catAx>
      <c:valAx>
        <c:axId val="485569576"/>
        <c:scaling>
          <c:orientation val="minMax"/>
          <c:max val="90"/>
          <c:min val="0"/>
        </c:scaling>
        <c:delete val="0"/>
        <c:axPos val="l"/>
        <c:majorGridlines>
          <c:spPr>
            <a:ln>
              <a:noFill/>
            </a:ln>
          </c:spPr>
        </c:majorGridlines>
        <c:numFmt formatCode="0" sourceLinked="1"/>
        <c:majorTickMark val="out"/>
        <c:minorTickMark val="none"/>
        <c:tickLblPos val="nextTo"/>
        <c:txPr>
          <a:bodyPr/>
          <a:lstStyle/>
          <a:p>
            <a:pPr>
              <a:defRPr sz="800"/>
            </a:pPr>
            <a:endParaRPr lang="en-US"/>
          </a:p>
        </c:txPr>
        <c:crossAx val="485570360"/>
        <c:crosses val="autoZero"/>
        <c:crossBetween val="between"/>
      </c:valAx>
    </c:plotArea>
    <c:plotVisOnly val="1"/>
    <c:dispBlanksAs val="gap"/>
    <c:showDLblsOverMax val="0"/>
  </c:chart>
  <c:spPr>
    <a:ln>
      <a:solidFill>
        <a:schemeClr val="accent2"/>
      </a:solidFill>
    </a:ln>
  </c:spPr>
  <c:txPr>
    <a:bodyPr/>
    <a:lstStyle/>
    <a:p>
      <a:pPr>
        <a:defRPr sz="12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baseline="0" dirty="0" smtClean="0"/>
              <a:t>Outdoor activities (%)</a:t>
            </a:r>
            <a:endParaRPr lang="en-US" sz="800" dirty="0"/>
          </a:p>
        </c:rich>
      </c:tx>
      <c:layout/>
      <c:overlay val="0"/>
    </c:title>
    <c:autoTitleDeleted val="0"/>
    <c:plotArea>
      <c:layout>
        <c:manualLayout>
          <c:layoutTarget val="inner"/>
          <c:xMode val="edge"/>
          <c:yMode val="edge"/>
          <c:x val="6.8954444074772345E-2"/>
          <c:y val="0.161256107427833"/>
          <c:w val="0.89661676093305243"/>
          <c:h val="0.6618450507320337"/>
        </c:manualLayout>
      </c:layout>
      <c:barChart>
        <c:barDir val="col"/>
        <c:grouping val="clustered"/>
        <c:varyColors val="0"/>
        <c:ser>
          <c:idx val="0"/>
          <c:order val="0"/>
          <c:tx>
            <c:strRef>
              <c:f>Sheet1!$B$1</c:f>
              <c:strCache>
                <c:ptCount val="1"/>
                <c:pt idx="0">
                  <c:v>Series 1</c:v>
                </c:pt>
              </c:strCache>
            </c:strRef>
          </c:tx>
          <c:spPr>
            <a:solidFill>
              <a:schemeClr val="bg2"/>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Walk/ramble</c:v>
                </c:pt>
                <c:pt idx="1">
                  <c:v>Country/village</c:v>
                </c:pt>
                <c:pt idx="2">
                  <c:v>Coast/beach</c:v>
                </c:pt>
                <c:pt idx="3">
                  <c:v>Coastal walk</c:v>
                </c:pt>
                <c:pt idx="4">
                  <c:v>National Park</c:v>
                </c:pt>
              </c:strCache>
            </c:strRef>
          </c:cat>
          <c:val>
            <c:numRef>
              <c:f>Sheet1!$B$2:$B$6</c:f>
              <c:numCache>
                <c:formatCode>0</c:formatCode>
                <c:ptCount val="5"/>
                <c:pt idx="0">
                  <c:v>23</c:v>
                </c:pt>
                <c:pt idx="1">
                  <c:v>22</c:v>
                </c:pt>
                <c:pt idx="2">
                  <c:v>15</c:v>
                </c:pt>
                <c:pt idx="3">
                  <c:v>10</c:v>
                </c:pt>
                <c:pt idx="4">
                  <c:v>10</c:v>
                </c:pt>
              </c:numCache>
            </c:numRef>
          </c:val>
        </c:ser>
        <c:ser>
          <c:idx val="1"/>
          <c:order val="1"/>
          <c:tx>
            <c:strRef>
              <c:f>Sheet1!$C$1</c:f>
              <c:strCache>
                <c:ptCount val="1"/>
                <c:pt idx="0">
                  <c:v>Series 2</c:v>
                </c:pt>
              </c:strCache>
            </c:strRef>
          </c:tx>
          <c:spPr>
            <a:solidFill>
              <a:schemeClr val="tx1"/>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Walk/ramble</c:v>
                </c:pt>
                <c:pt idx="1">
                  <c:v>Country/village</c:v>
                </c:pt>
                <c:pt idx="2">
                  <c:v>Coast/beach</c:v>
                </c:pt>
                <c:pt idx="3">
                  <c:v>Coastal walk</c:v>
                </c:pt>
                <c:pt idx="4">
                  <c:v>National Park</c:v>
                </c:pt>
              </c:strCache>
            </c:strRef>
          </c:cat>
          <c:val>
            <c:numRef>
              <c:f>Sheet1!$C$2:$C$6</c:f>
              <c:numCache>
                <c:formatCode>General</c:formatCode>
                <c:ptCount val="5"/>
                <c:pt idx="0">
                  <c:v>25</c:v>
                </c:pt>
                <c:pt idx="1">
                  <c:v>30</c:v>
                </c:pt>
                <c:pt idx="2">
                  <c:v>20</c:v>
                </c:pt>
                <c:pt idx="3">
                  <c:v>15</c:v>
                </c:pt>
                <c:pt idx="4">
                  <c:v>12</c:v>
                </c:pt>
              </c:numCache>
            </c:numRef>
          </c:val>
        </c:ser>
        <c:dLbls>
          <c:showLegendKey val="0"/>
          <c:showVal val="0"/>
          <c:showCatName val="0"/>
          <c:showSerName val="0"/>
          <c:showPercent val="0"/>
          <c:showBubbleSize val="0"/>
        </c:dLbls>
        <c:gapWidth val="150"/>
        <c:axId val="485580944"/>
        <c:axId val="485574280"/>
      </c:barChart>
      <c:catAx>
        <c:axId val="485580944"/>
        <c:scaling>
          <c:orientation val="minMax"/>
        </c:scaling>
        <c:delete val="0"/>
        <c:axPos val="b"/>
        <c:numFmt formatCode="General" sourceLinked="0"/>
        <c:majorTickMark val="out"/>
        <c:minorTickMark val="none"/>
        <c:tickLblPos val="nextTo"/>
        <c:txPr>
          <a:bodyPr/>
          <a:lstStyle/>
          <a:p>
            <a:pPr>
              <a:defRPr sz="700"/>
            </a:pPr>
            <a:endParaRPr lang="en-US"/>
          </a:p>
        </c:txPr>
        <c:crossAx val="485574280"/>
        <c:crosses val="autoZero"/>
        <c:auto val="1"/>
        <c:lblAlgn val="ctr"/>
        <c:lblOffset val="100"/>
        <c:noMultiLvlLbl val="0"/>
      </c:catAx>
      <c:valAx>
        <c:axId val="485574280"/>
        <c:scaling>
          <c:orientation val="minMax"/>
          <c:max val="90"/>
          <c:min val="0"/>
        </c:scaling>
        <c:delete val="0"/>
        <c:axPos val="l"/>
        <c:majorGridlines>
          <c:spPr>
            <a:ln>
              <a:noFill/>
            </a:ln>
          </c:spPr>
        </c:majorGridlines>
        <c:numFmt formatCode="0" sourceLinked="1"/>
        <c:majorTickMark val="out"/>
        <c:minorTickMark val="none"/>
        <c:tickLblPos val="nextTo"/>
        <c:txPr>
          <a:bodyPr/>
          <a:lstStyle/>
          <a:p>
            <a:pPr>
              <a:defRPr sz="800"/>
            </a:pPr>
            <a:endParaRPr lang="en-US"/>
          </a:p>
        </c:txPr>
        <c:crossAx val="485580944"/>
        <c:crosses val="autoZero"/>
        <c:crossBetween val="between"/>
      </c:valAx>
    </c:plotArea>
    <c:plotVisOnly val="1"/>
    <c:dispBlanksAs val="gap"/>
    <c:showDLblsOverMax val="0"/>
  </c:chart>
  <c:spPr>
    <a:ln>
      <a:solidFill>
        <a:schemeClr val="accent2"/>
      </a:solidFill>
    </a:ln>
  </c:spPr>
  <c:txPr>
    <a:bodyPr/>
    <a:lstStyle/>
    <a:p>
      <a:pPr>
        <a:defRPr sz="1200"/>
      </a:pPr>
      <a:endParaRPr lang="en-US"/>
    </a:p>
  </c:txPr>
  <c:externalData r:id="rId1">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baseline="0" dirty="0" smtClean="0"/>
              <a:t>Leisure activities (%)</a:t>
            </a:r>
            <a:endParaRPr lang="en-US" sz="800" dirty="0"/>
          </a:p>
        </c:rich>
      </c:tx>
      <c:layout/>
      <c:overlay val="0"/>
    </c:title>
    <c:autoTitleDeleted val="0"/>
    <c:plotArea>
      <c:layout>
        <c:manualLayout>
          <c:layoutTarget val="inner"/>
          <c:xMode val="edge"/>
          <c:yMode val="edge"/>
          <c:x val="6.8954444074772345E-2"/>
          <c:y val="0.161256107427833"/>
          <c:w val="0.89661676093305243"/>
          <c:h val="0.6618450507320337"/>
        </c:manualLayout>
      </c:layout>
      <c:barChart>
        <c:barDir val="col"/>
        <c:grouping val="clustered"/>
        <c:varyColors val="0"/>
        <c:ser>
          <c:idx val="0"/>
          <c:order val="0"/>
          <c:tx>
            <c:strRef>
              <c:f>Sheet1!$B$1</c:f>
              <c:strCache>
                <c:ptCount val="1"/>
                <c:pt idx="0">
                  <c:v>Series 1</c:v>
                </c:pt>
              </c:strCache>
            </c:strRef>
          </c:tx>
          <c:spPr>
            <a:solidFill>
              <a:srgbClr val="FFC00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Sheet1!$A$2:$A$5</c:f>
              <c:strCache>
                <c:ptCount val="4"/>
                <c:pt idx="0">
                  <c:v>Shopping</c:v>
                </c:pt>
                <c:pt idx="1">
                  <c:v>Going to pub</c:v>
                </c:pt>
                <c:pt idx="2">
                  <c:v>Bars/nightclubs</c:v>
                </c:pt>
                <c:pt idx="3">
                  <c:v>Festivals</c:v>
                </c:pt>
              </c:strCache>
            </c:strRef>
          </c:cat>
          <c:val>
            <c:numRef>
              <c:f>Sheet1!$B$2:$B$5</c:f>
              <c:numCache>
                <c:formatCode>0</c:formatCode>
                <c:ptCount val="4"/>
                <c:pt idx="0">
                  <c:v>79</c:v>
                </c:pt>
                <c:pt idx="1">
                  <c:v>55</c:v>
                </c:pt>
                <c:pt idx="2">
                  <c:v>16</c:v>
                </c:pt>
                <c:pt idx="3">
                  <c:v>4</c:v>
                </c:pt>
              </c:numCache>
            </c:numRef>
          </c:val>
        </c:ser>
        <c:ser>
          <c:idx val="1"/>
          <c:order val="1"/>
          <c:tx>
            <c:strRef>
              <c:f>Sheet1!$C$1</c:f>
              <c:strCache>
                <c:ptCount val="1"/>
                <c:pt idx="0">
                  <c:v>Series 2</c:v>
                </c:pt>
              </c:strCache>
            </c:strRef>
          </c:tx>
          <c:spPr>
            <a:solidFill>
              <a:schemeClr val="tx1"/>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Sheet1!$A$2:$A$5</c:f>
              <c:strCache>
                <c:ptCount val="4"/>
                <c:pt idx="0">
                  <c:v>Shopping</c:v>
                </c:pt>
                <c:pt idx="1">
                  <c:v>Going to pub</c:v>
                </c:pt>
                <c:pt idx="2">
                  <c:v>Bars/nightclubs</c:v>
                </c:pt>
                <c:pt idx="3">
                  <c:v>Festivals</c:v>
                </c:pt>
              </c:strCache>
            </c:strRef>
          </c:cat>
          <c:val>
            <c:numRef>
              <c:f>Sheet1!$C$2:$C$5</c:f>
              <c:numCache>
                <c:formatCode>General</c:formatCode>
                <c:ptCount val="4"/>
                <c:pt idx="0">
                  <c:v>74</c:v>
                </c:pt>
                <c:pt idx="1">
                  <c:v>54</c:v>
                </c:pt>
                <c:pt idx="2">
                  <c:v>10</c:v>
                </c:pt>
                <c:pt idx="3">
                  <c:v>5</c:v>
                </c:pt>
              </c:numCache>
            </c:numRef>
          </c:val>
        </c:ser>
        <c:dLbls>
          <c:showLegendKey val="0"/>
          <c:showVal val="0"/>
          <c:showCatName val="0"/>
          <c:showSerName val="0"/>
          <c:showPercent val="0"/>
          <c:showBubbleSize val="0"/>
        </c:dLbls>
        <c:gapWidth val="150"/>
        <c:axId val="485570752"/>
        <c:axId val="485573104"/>
      </c:barChart>
      <c:catAx>
        <c:axId val="485570752"/>
        <c:scaling>
          <c:orientation val="minMax"/>
        </c:scaling>
        <c:delete val="0"/>
        <c:axPos val="b"/>
        <c:numFmt formatCode="General" sourceLinked="0"/>
        <c:majorTickMark val="out"/>
        <c:minorTickMark val="none"/>
        <c:tickLblPos val="nextTo"/>
        <c:txPr>
          <a:bodyPr/>
          <a:lstStyle/>
          <a:p>
            <a:pPr>
              <a:defRPr sz="700"/>
            </a:pPr>
            <a:endParaRPr lang="en-US"/>
          </a:p>
        </c:txPr>
        <c:crossAx val="485573104"/>
        <c:crosses val="autoZero"/>
        <c:auto val="1"/>
        <c:lblAlgn val="ctr"/>
        <c:lblOffset val="100"/>
        <c:noMultiLvlLbl val="0"/>
      </c:catAx>
      <c:valAx>
        <c:axId val="485573104"/>
        <c:scaling>
          <c:orientation val="minMax"/>
          <c:max val="90"/>
          <c:min val="0"/>
        </c:scaling>
        <c:delete val="0"/>
        <c:axPos val="l"/>
        <c:majorGridlines>
          <c:spPr>
            <a:ln>
              <a:noFill/>
            </a:ln>
          </c:spPr>
        </c:majorGridlines>
        <c:numFmt formatCode="0" sourceLinked="1"/>
        <c:majorTickMark val="out"/>
        <c:minorTickMark val="none"/>
        <c:tickLblPos val="nextTo"/>
        <c:txPr>
          <a:bodyPr/>
          <a:lstStyle/>
          <a:p>
            <a:pPr>
              <a:defRPr sz="800"/>
            </a:pPr>
            <a:endParaRPr lang="en-US"/>
          </a:p>
        </c:txPr>
        <c:crossAx val="485570752"/>
        <c:crosses val="autoZero"/>
        <c:crossBetween val="between"/>
      </c:valAx>
    </c:plotArea>
    <c:plotVisOnly val="1"/>
    <c:dispBlanksAs val="gap"/>
    <c:showDLblsOverMax val="0"/>
  </c:chart>
  <c:spPr>
    <a:ln>
      <a:solidFill>
        <a:schemeClr val="accent2"/>
      </a:solidFill>
    </a:ln>
  </c:spPr>
  <c:txPr>
    <a:bodyPr/>
    <a:lstStyle/>
    <a:p>
      <a:pPr>
        <a:defRPr sz="1200"/>
      </a:pPr>
      <a:endParaRPr lang="en-US"/>
    </a:p>
  </c:txPr>
  <c:externalData r:id="rId1">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baseline="0" dirty="0" smtClean="0"/>
              <a:t>Sporting activities (%)</a:t>
            </a:r>
            <a:endParaRPr lang="en-US" sz="800" dirty="0"/>
          </a:p>
        </c:rich>
      </c:tx>
      <c:layout/>
      <c:overlay val="0"/>
    </c:title>
    <c:autoTitleDeleted val="0"/>
    <c:plotArea>
      <c:layout>
        <c:manualLayout>
          <c:layoutTarget val="inner"/>
          <c:xMode val="edge"/>
          <c:yMode val="edge"/>
          <c:x val="6.8954444074772345E-2"/>
          <c:y val="0.161256107427833"/>
          <c:w val="0.89661676093305243"/>
          <c:h val="0.6618450507320337"/>
        </c:manualLayout>
      </c:layout>
      <c:barChart>
        <c:barDir val="col"/>
        <c:grouping val="clustered"/>
        <c:varyColors val="0"/>
        <c:ser>
          <c:idx val="0"/>
          <c:order val="0"/>
          <c:tx>
            <c:strRef>
              <c:f>Sheet1!$B$1</c:f>
              <c:strCache>
                <c:ptCount val="1"/>
                <c:pt idx="0">
                  <c:v>Series 1</c:v>
                </c:pt>
              </c:strCache>
            </c:strRef>
          </c:tx>
          <c:spPr>
            <a:solidFill>
              <a:schemeClr val="accent2"/>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Sheet1!$A$2:$A$7</c:f>
              <c:strCache>
                <c:ptCount val="6"/>
                <c:pt idx="0">
                  <c:v>Live sport event</c:v>
                </c:pt>
                <c:pt idx="1">
                  <c:v>Watch football</c:v>
                </c:pt>
                <c:pt idx="2">
                  <c:v>Take part sport</c:v>
                </c:pt>
                <c:pt idx="3">
                  <c:v>Mount./hill walk</c:v>
                </c:pt>
                <c:pt idx="4">
                  <c:v>Play golf</c:v>
                </c:pt>
                <c:pt idx="5">
                  <c:v>Water sports</c:v>
                </c:pt>
              </c:strCache>
            </c:strRef>
          </c:cat>
          <c:val>
            <c:numRef>
              <c:f>Sheet1!$B$2:$B$7</c:f>
              <c:numCache>
                <c:formatCode>0</c:formatCode>
                <c:ptCount val="6"/>
                <c:pt idx="0">
                  <c:v>4</c:v>
                </c:pt>
                <c:pt idx="1">
                  <c:v>2</c:v>
                </c:pt>
                <c:pt idx="2">
                  <c:v>3</c:v>
                </c:pt>
                <c:pt idx="3">
                  <c:v>3</c:v>
                </c:pt>
                <c:pt idx="4">
                  <c:v>1</c:v>
                </c:pt>
                <c:pt idx="5">
                  <c:v>1</c:v>
                </c:pt>
              </c:numCache>
            </c:numRef>
          </c:val>
        </c:ser>
        <c:ser>
          <c:idx val="1"/>
          <c:order val="1"/>
          <c:tx>
            <c:strRef>
              <c:f>Sheet1!$C$1</c:f>
              <c:strCache>
                <c:ptCount val="1"/>
                <c:pt idx="0">
                  <c:v>Series 2</c:v>
                </c:pt>
              </c:strCache>
            </c:strRef>
          </c:tx>
          <c:spPr>
            <a:solidFill>
              <a:schemeClr val="tx1"/>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Sheet1!$A$2:$A$7</c:f>
              <c:strCache>
                <c:ptCount val="6"/>
                <c:pt idx="0">
                  <c:v>Live sport event</c:v>
                </c:pt>
                <c:pt idx="1">
                  <c:v>Watch football</c:v>
                </c:pt>
                <c:pt idx="2">
                  <c:v>Take part sport</c:v>
                </c:pt>
                <c:pt idx="3">
                  <c:v>Mount./hill walk</c:v>
                </c:pt>
                <c:pt idx="4">
                  <c:v>Play golf</c:v>
                </c:pt>
                <c:pt idx="5">
                  <c:v>Water sports</c:v>
                </c:pt>
              </c:strCache>
            </c:strRef>
          </c:cat>
          <c:val>
            <c:numRef>
              <c:f>Sheet1!$C$2:$C$7</c:f>
              <c:numCache>
                <c:formatCode>General</c:formatCode>
                <c:ptCount val="6"/>
                <c:pt idx="0">
                  <c:v>2</c:v>
                </c:pt>
                <c:pt idx="1">
                  <c:v>1</c:v>
                </c:pt>
                <c:pt idx="2">
                  <c:v>4</c:v>
                </c:pt>
                <c:pt idx="3">
                  <c:v>5</c:v>
                </c:pt>
                <c:pt idx="4">
                  <c:v>1</c:v>
                </c:pt>
                <c:pt idx="5">
                  <c:v>1</c:v>
                </c:pt>
              </c:numCache>
            </c:numRef>
          </c:val>
        </c:ser>
        <c:dLbls>
          <c:showLegendKey val="0"/>
          <c:showVal val="0"/>
          <c:showCatName val="0"/>
          <c:showSerName val="0"/>
          <c:showPercent val="0"/>
          <c:showBubbleSize val="0"/>
        </c:dLbls>
        <c:gapWidth val="150"/>
        <c:axId val="485574672"/>
        <c:axId val="485579768"/>
      </c:barChart>
      <c:catAx>
        <c:axId val="485574672"/>
        <c:scaling>
          <c:orientation val="minMax"/>
        </c:scaling>
        <c:delete val="0"/>
        <c:axPos val="b"/>
        <c:numFmt formatCode="General" sourceLinked="0"/>
        <c:majorTickMark val="out"/>
        <c:minorTickMark val="none"/>
        <c:tickLblPos val="nextTo"/>
        <c:txPr>
          <a:bodyPr/>
          <a:lstStyle/>
          <a:p>
            <a:pPr>
              <a:defRPr sz="700"/>
            </a:pPr>
            <a:endParaRPr lang="en-US"/>
          </a:p>
        </c:txPr>
        <c:crossAx val="485579768"/>
        <c:crosses val="autoZero"/>
        <c:auto val="1"/>
        <c:lblAlgn val="ctr"/>
        <c:lblOffset val="100"/>
        <c:noMultiLvlLbl val="0"/>
      </c:catAx>
      <c:valAx>
        <c:axId val="485579768"/>
        <c:scaling>
          <c:orientation val="minMax"/>
          <c:max val="90"/>
          <c:min val="0"/>
        </c:scaling>
        <c:delete val="0"/>
        <c:axPos val="l"/>
        <c:majorGridlines>
          <c:spPr>
            <a:ln>
              <a:noFill/>
            </a:ln>
          </c:spPr>
        </c:majorGridlines>
        <c:numFmt formatCode="0" sourceLinked="1"/>
        <c:majorTickMark val="out"/>
        <c:minorTickMark val="none"/>
        <c:tickLblPos val="nextTo"/>
        <c:txPr>
          <a:bodyPr/>
          <a:lstStyle/>
          <a:p>
            <a:pPr>
              <a:defRPr sz="800"/>
            </a:pPr>
            <a:endParaRPr lang="en-US"/>
          </a:p>
        </c:txPr>
        <c:crossAx val="485574672"/>
        <c:crosses val="autoZero"/>
        <c:crossBetween val="between"/>
      </c:valAx>
    </c:plotArea>
    <c:plotVisOnly val="1"/>
    <c:dispBlanksAs val="gap"/>
    <c:showDLblsOverMax val="0"/>
  </c:chart>
  <c:spPr>
    <a:ln>
      <a:solidFill>
        <a:schemeClr val="accent2"/>
      </a:solidFill>
    </a:ln>
  </c:spPr>
  <c:txPr>
    <a:bodyPr/>
    <a:lstStyle/>
    <a:p>
      <a:pPr>
        <a:defRPr sz="1200"/>
      </a:pPr>
      <a:endParaRPr lang="en-US"/>
    </a:p>
  </c:txPr>
  <c:externalData r:id="rId1">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baseline="0" dirty="0" smtClean="0"/>
              <a:t>Visiting heritage / culture attractions (%)</a:t>
            </a:r>
            <a:endParaRPr lang="en-US" sz="800" dirty="0"/>
          </a:p>
        </c:rich>
      </c:tx>
      <c:layout/>
      <c:overlay val="0"/>
    </c:title>
    <c:autoTitleDeleted val="0"/>
    <c:plotArea>
      <c:layout>
        <c:manualLayout>
          <c:layoutTarget val="inner"/>
          <c:xMode val="edge"/>
          <c:yMode val="edge"/>
          <c:x val="6.8954444074772345E-2"/>
          <c:y val="0.161256107427833"/>
          <c:w val="0.89661676093305243"/>
          <c:h val="0.6618450507320337"/>
        </c:manualLayout>
      </c:layout>
      <c:barChart>
        <c:barDir val="col"/>
        <c:grouping val="clustered"/>
        <c:varyColors val="0"/>
        <c:ser>
          <c:idx val="0"/>
          <c:order val="0"/>
          <c:tx>
            <c:strRef>
              <c:f>Sheet1!$B$1</c:f>
              <c:strCache>
                <c:ptCount val="1"/>
                <c:pt idx="0">
                  <c:v>Series 1</c:v>
                </c:pt>
              </c:strCache>
            </c:strRef>
          </c:tx>
          <c:spPr>
            <a:solidFill>
              <a:schemeClr val="accent5">
                <a:lumMod val="75000"/>
              </a:schemeClr>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Parks/gardens</c:v>
                </c:pt>
                <c:pt idx="1">
                  <c:v>Castles/hist. houses</c:v>
                </c:pt>
                <c:pt idx="2">
                  <c:v>Museums/galleries</c:v>
                </c:pt>
                <c:pt idx="3">
                  <c:v>Religious buildings</c:v>
                </c:pt>
                <c:pt idx="4">
                  <c:v>Theatre/musicals</c:v>
                </c:pt>
              </c:strCache>
            </c:strRef>
          </c:cat>
          <c:val>
            <c:numRef>
              <c:f>Sheet1!$B$2:$B$6</c:f>
              <c:numCache>
                <c:formatCode>0</c:formatCode>
                <c:ptCount val="5"/>
                <c:pt idx="0">
                  <c:v>61</c:v>
                </c:pt>
                <c:pt idx="1">
                  <c:v>52</c:v>
                </c:pt>
                <c:pt idx="2">
                  <c:v>49</c:v>
                </c:pt>
                <c:pt idx="3">
                  <c:v>40</c:v>
                </c:pt>
                <c:pt idx="4">
                  <c:v>17</c:v>
                </c:pt>
              </c:numCache>
            </c:numRef>
          </c:val>
        </c:ser>
        <c:ser>
          <c:idx val="1"/>
          <c:order val="1"/>
          <c:tx>
            <c:strRef>
              <c:f>Sheet1!$C$1</c:f>
              <c:strCache>
                <c:ptCount val="1"/>
                <c:pt idx="0">
                  <c:v>Series 2</c:v>
                </c:pt>
              </c:strCache>
            </c:strRef>
          </c:tx>
          <c:spPr>
            <a:solidFill>
              <a:schemeClr val="accent2"/>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Parks/gardens</c:v>
                </c:pt>
                <c:pt idx="1">
                  <c:v>Castles/hist. houses</c:v>
                </c:pt>
                <c:pt idx="2">
                  <c:v>Museums/galleries</c:v>
                </c:pt>
                <c:pt idx="3">
                  <c:v>Religious buildings</c:v>
                </c:pt>
                <c:pt idx="4">
                  <c:v>Theatre/musicals</c:v>
                </c:pt>
              </c:strCache>
            </c:strRef>
          </c:cat>
          <c:val>
            <c:numRef>
              <c:f>Sheet1!$C$2:$C$6</c:f>
              <c:numCache>
                <c:formatCode>General</c:formatCode>
                <c:ptCount val="5"/>
                <c:pt idx="0">
                  <c:v>67</c:v>
                </c:pt>
                <c:pt idx="1">
                  <c:v>65</c:v>
                </c:pt>
                <c:pt idx="2">
                  <c:v>48</c:v>
                </c:pt>
                <c:pt idx="3">
                  <c:v>46</c:v>
                </c:pt>
                <c:pt idx="4">
                  <c:v>12</c:v>
                </c:pt>
              </c:numCache>
            </c:numRef>
          </c:val>
        </c:ser>
        <c:dLbls>
          <c:showLegendKey val="0"/>
          <c:showVal val="0"/>
          <c:showCatName val="0"/>
          <c:showSerName val="0"/>
          <c:showPercent val="0"/>
          <c:showBubbleSize val="0"/>
        </c:dLbls>
        <c:gapWidth val="150"/>
        <c:axId val="485572320"/>
        <c:axId val="485571536"/>
      </c:barChart>
      <c:catAx>
        <c:axId val="485572320"/>
        <c:scaling>
          <c:orientation val="minMax"/>
        </c:scaling>
        <c:delete val="0"/>
        <c:axPos val="b"/>
        <c:numFmt formatCode="General" sourceLinked="0"/>
        <c:majorTickMark val="out"/>
        <c:minorTickMark val="none"/>
        <c:tickLblPos val="nextTo"/>
        <c:txPr>
          <a:bodyPr/>
          <a:lstStyle/>
          <a:p>
            <a:pPr>
              <a:defRPr sz="700"/>
            </a:pPr>
            <a:endParaRPr lang="en-US"/>
          </a:p>
        </c:txPr>
        <c:crossAx val="485571536"/>
        <c:crosses val="autoZero"/>
        <c:auto val="1"/>
        <c:lblAlgn val="ctr"/>
        <c:lblOffset val="100"/>
        <c:noMultiLvlLbl val="0"/>
      </c:catAx>
      <c:valAx>
        <c:axId val="485571536"/>
        <c:scaling>
          <c:orientation val="minMax"/>
          <c:max val="90"/>
          <c:min val="0"/>
        </c:scaling>
        <c:delete val="0"/>
        <c:axPos val="l"/>
        <c:majorGridlines>
          <c:spPr>
            <a:ln>
              <a:noFill/>
            </a:ln>
          </c:spPr>
        </c:majorGridlines>
        <c:numFmt formatCode="0" sourceLinked="1"/>
        <c:majorTickMark val="out"/>
        <c:minorTickMark val="none"/>
        <c:tickLblPos val="nextTo"/>
        <c:txPr>
          <a:bodyPr/>
          <a:lstStyle/>
          <a:p>
            <a:pPr>
              <a:defRPr sz="800"/>
            </a:pPr>
            <a:endParaRPr lang="en-US"/>
          </a:p>
        </c:txPr>
        <c:crossAx val="485572320"/>
        <c:crosses val="autoZero"/>
        <c:crossBetween val="between"/>
      </c:valAx>
    </c:plotArea>
    <c:plotVisOnly val="1"/>
    <c:dispBlanksAs val="gap"/>
    <c:showDLblsOverMax val="0"/>
  </c:chart>
  <c:spPr>
    <a:ln>
      <a:solidFill>
        <a:schemeClr val="accent2"/>
      </a:solidFill>
    </a:ln>
  </c:spPr>
  <c:txPr>
    <a:bodyPr/>
    <a:lstStyle/>
    <a:p>
      <a:pPr>
        <a:defRPr sz="1200"/>
      </a:pPr>
      <a:endParaRPr lang="en-US"/>
    </a:p>
  </c:txPr>
  <c:externalData r:id="rId1">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baseline="0" dirty="0" smtClean="0"/>
              <a:t>Outdoor activities (%)</a:t>
            </a:r>
            <a:endParaRPr lang="en-US" sz="800" dirty="0"/>
          </a:p>
        </c:rich>
      </c:tx>
      <c:layout/>
      <c:overlay val="0"/>
    </c:title>
    <c:autoTitleDeleted val="0"/>
    <c:plotArea>
      <c:layout>
        <c:manualLayout>
          <c:layoutTarget val="inner"/>
          <c:xMode val="edge"/>
          <c:yMode val="edge"/>
          <c:x val="6.8954444074772345E-2"/>
          <c:y val="0.161256107427833"/>
          <c:w val="0.89661676093305243"/>
          <c:h val="0.6618450507320337"/>
        </c:manualLayout>
      </c:layout>
      <c:barChart>
        <c:barDir val="col"/>
        <c:grouping val="clustered"/>
        <c:varyColors val="0"/>
        <c:ser>
          <c:idx val="0"/>
          <c:order val="0"/>
          <c:tx>
            <c:strRef>
              <c:f>Sheet1!$B$1</c:f>
              <c:strCache>
                <c:ptCount val="1"/>
                <c:pt idx="0">
                  <c:v>Series 1</c:v>
                </c:pt>
              </c:strCache>
            </c:strRef>
          </c:tx>
          <c:spPr>
            <a:solidFill>
              <a:schemeClr val="bg2"/>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Walk/ramble</c:v>
                </c:pt>
                <c:pt idx="1">
                  <c:v>Country/village</c:v>
                </c:pt>
                <c:pt idx="2">
                  <c:v>Coast/beach</c:v>
                </c:pt>
                <c:pt idx="3">
                  <c:v>Coastal walk</c:v>
                </c:pt>
                <c:pt idx="4">
                  <c:v>National Park</c:v>
                </c:pt>
              </c:strCache>
            </c:strRef>
          </c:cat>
          <c:val>
            <c:numRef>
              <c:f>Sheet1!$B$2:$B$6</c:f>
              <c:numCache>
                <c:formatCode>0</c:formatCode>
                <c:ptCount val="5"/>
                <c:pt idx="0">
                  <c:v>23</c:v>
                </c:pt>
                <c:pt idx="1">
                  <c:v>22</c:v>
                </c:pt>
                <c:pt idx="2">
                  <c:v>15</c:v>
                </c:pt>
                <c:pt idx="3">
                  <c:v>10</c:v>
                </c:pt>
                <c:pt idx="4">
                  <c:v>10</c:v>
                </c:pt>
              </c:numCache>
            </c:numRef>
          </c:val>
        </c:ser>
        <c:ser>
          <c:idx val="1"/>
          <c:order val="1"/>
          <c:tx>
            <c:strRef>
              <c:f>Sheet1!$C$1</c:f>
              <c:strCache>
                <c:ptCount val="1"/>
                <c:pt idx="0">
                  <c:v>Series 2</c:v>
                </c:pt>
              </c:strCache>
            </c:strRef>
          </c:tx>
          <c:spPr>
            <a:solidFill>
              <a:schemeClr val="accent2"/>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Walk/ramble</c:v>
                </c:pt>
                <c:pt idx="1">
                  <c:v>Country/village</c:v>
                </c:pt>
                <c:pt idx="2">
                  <c:v>Coast/beach</c:v>
                </c:pt>
                <c:pt idx="3">
                  <c:v>Coastal walk</c:v>
                </c:pt>
                <c:pt idx="4">
                  <c:v>National Park</c:v>
                </c:pt>
              </c:strCache>
            </c:strRef>
          </c:cat>
          <c:val>
            <c:numRef>
              <c:f>Sheet1!$C$2:$C$6</c:f>
              <c:numCache>
                <c:formatCode>General</c:formatCode>
                <c:ptCount val="5"/>
                <c:pt idx="0">
                  <c:v>25</c:v>
                </c:pt>
                <c:pt idx="1">
                  <c:v>27</c:v>
                </c:pt>
                <c:pt idx="2">
                  <c:v>27</c:v>
                </c:pt>
                <c:pt idx="3">
                  <c:v>21</c:v>
                </c:pt>
                <c:pt idx="4">
                  <c:v>14</c:v>
                </c:pt>
              </c:numCache>
            </c:numRef>
          </c:val>
        </c:ser>
        <c:dLbls>
          <c:showLegendKey val="0"/>
          <c:showVal val="0"/>
          <c:showCatName val="0"/>
          <c:showSerName val="0"/>
          <c:showPercent val="0"/>
          <c:showBubbleSize val="0"/>
        </c:dLbls>
        <c:gapWidth val="150"/>
        <c:axId val="485577024"/>
        <c:axId val="485571928"/>
      </c:barChart>
      <c:catAx>
        <c:axId val="485577024"/>
        <c:scaling>
          <c:orientation val="minMax"/>
        </c:scaling>
        <c:delete val="0"/>
        <c:axPos val="b"/>
        <c:numFmt formatCode="General" sourceLinked="0"/>
        <c:majorTickMark val="out"/>
        <c:minorTickMark val="none"/>
        <c:tickLblPos val="nextTo"/>
        <c:txPr>
          <a:bodyPr/>
          <a:lstStyle/>
          <a:p>
            <a:pPr>
              <a:defRPr sz="700"/>
            </a:pPr>
            <a:endParaRPr lang="en-US"/>
          </a:p>
        </c:txPr>
        <c:crossAx val="485571928"/>
        <c:crosses val="autoZero"/>
        <c:auto val="1"/>
        <c:lblAlgn val="ctr"/>
        <c:lblOffset val="100"/>
        <c:noMultiLvlLbl val="0"/>
      </c:catAx>
      <c:valAx>
        <c:axId val="485571928"/>
        <c:scaling>
          <c:orientation val="minMax"/>
          <c:max val="90"/>
          <c:min val="0"/>
        </c:scaling>
        <c:delete val="0"/>
        <c:axPos val="l"/>
        <c:majorGridlines>
          <c:spPr>
            <a:ln>
              <a:noFill/>
            </a:ln>
          </c:spPr>
        </c:majorGridlines>
        <c:numFmt formatCode="0" sourceLinked="1"/>
        <c:majorTickMark val="out"/>
        <c:minorTickMark val="none"/>
        <c:tickLblPos val="nextTo"/>
        <c:txPr>
          <a:bodyPr/>
          <a:lstStyle/>
          <a:p>
            <a:pPr>
              <a:defRPr sz="800"/>
            </a:pPr>
            <a:endParaRPr lang="en-US"/>
          </a:p>
        </c:txPr>
        <c:crossAx val="485577024"/>
        <c:crosses val="autoZero"/>
        <c:crossBetween val="between"/>
      </c:valAx>
    </c:plotArea>
    <c:plotVisOnly val="1"/>
    <c:dispBlanksAs val="gap"/>
    <c:showDLblsOverMax val="0"/>
  </c:chart>
  <c:spPr>
    <a:ln>
      <a:solidFill>
        <a:schemeClr val="accent2"/>
      </a:solidFill>
    </a:ln>
  </c:spPr>
  <c:txPr>
    <a:bodyPr/>
    <a:lstStyle/>
    <a:p>
      <a:pPr>
        <a:defRPr sz="1200"/>
      </a:pPr>
      <a:endParaRPr lang="en-US"/>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baseline="0" dirty="0" smtClean="0"/>
              <a:t>Leisure activities (%)</a:t>
            </a:r>
            <a:endParaRPr lang="en-US" sz="800" dirty="0"/>
          </a:p>
        </c:rich>
      </c:tx>
      <c:layout/>
      <c:overlay val="0"/>
    </c:title>
    <c:autoTitleDeleted val="0"/>
    <c:plotArea>
      <c:layout>
        <c:manualLayout>
          <c:layoutTarget val="inner"/>
          <c:xMode val="edge"/>
          <c:yMode val="edge"/>
          <c:x val="6.8954444074772345E-2"/>
          <c:y val="0.161256107427833"/>
          <c:w val="0.89661676093305243"/>
          <c:h val="0.6618450507320337"/>
        </c:manualLayout>
      </c:layout>
      <c:barChart>
        <c:barDir val="col"/>
        <c:grouping val="clustered"/>
        <c:varyColors val="0"/>
        <c:ser>
          <c:idx val="0"/>
          <c:order val="0"/>
          <c:tx>
            <c:strRef>
              <c:f>Sheet1!$B$1</c:f>
              <c:strCache>
                <c:ptCount val="1"/>
                <c:pt idx="0">
                  <c:v>Series 1</c:v>
                </c:pt>
              </c:strCache>
            </c:strRef>
          </c:tx>
          <c:spPr>
            <a:solidFill>
              <a:srgbClr val="FFC00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Sheet1!$A$2:$A$5</c:f>
              <c:strCache>
                <c:ptCount val="4"/>
                <c:pt idx="0">
                  <c:v>Shopping</c:v>
                </c:pt>
                <c:pt idx="1">
                  <c:v>Going to pub</c:v>
                </c:pt>
                <c:pt idx="2">
                  <c:v>Bars/nightclubs</c:v>
                </c:pt>
                <c:pt idx="3">
                  <c:v>Festivals</c:v>
                </c:pt>
              </c:strCache>
            </c:strRef>
          </c:cat>
          <c:val>
            <c:numRef>
              <c:f>Sheet1!$B$2:$B$5</c:f>
              <c:numCache>
                <c:formatCode>0</c:formatCode>
                <c:ptCount val="4"/>
                <c:pt idx="0">
                  <c:v>79</c:v>
                </c:pt>
                <c:pt idx="1">
                  <c:v>55</c:v>
                </c:pt>
                <c:pt idx="2">
                  <c:v>16</c:v>
                </c:pt>
                <c:pt idx="3">
                  <c:v>4</c:v>
                </c:pt>
              </c:numCache>
            </c:numRef>
          </c:val>
        </c:ser>
        <c:ser>
          <c:idx val="1"/>
          <c:order val="1"/>
          <c:tx>
            <c:strRef>
              <c:f>Sheet1!$C$1</c:f>
              <c:strCache>
                <c:ptCount val="1"/>
                <c:pt idx="0">
                  <c:v>Series 2</c:v>
                </c:pt>
              </c:strCache>
            </c:strRef>
          </c:tx>
          <c:spPr>
            <a:solidFill>
              <a:schemeClr val="accent2"/>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Sheet1!$A$2:$A$5</c:f>
              <c:strCache>
                <c:ptCount val="4"/>
                <c:pt idx="0">
                  <c:v>Shopping</c:v>
                </c:pt>
                <c:pt idx="1">
                  <c:v>Going to pub</c:v>
                </c:pt>
                <c:pt idx="2">
                  <c:v>Bars/nightclubs</c:v>
                </c:pt>
                <c:pt idx="3">
                  <c:v>Festivals</c:v>
                </c:pt>
              </c:strCache>
            </c:strRef>
          </c:cat>
          <c:val>
            <c:numRef>
              <c:f>Sheet1!$C$2:$C$5</c:f>
              <c:numCache>
                <c:formatCode>General</c:formatCode>
                <c:ptCount val="4"/>
                <c:pt idx="0">
                  <c:v>80</c:v>
                </c:pt>
                <c:pt idx="1">
                  <c:v>57</c:v>
                </c:pt>
                <c:pt idx="2">
                  <c:v>12</c:v>
                </c:pt>
                <c:pt idx="3">
                  <c:v>3</c:v>
                </c:pt>
              </c:numCache>
            </c:numRef>
          </c:val>
        </c:ser>
        <c:dLbls>
          <c:showLegendKey val="0"/>
          <c:showVal val="0"/>
          <c:showCatName val="0"/>
          <c:showSerName val="0"/>
          <c:showPercent val="0"/>
          <c:showBubbleSize val="0"/>
        </c:dLbls>
        <c:gapWidth val="150"/>
        <c:axId val="485576632"/>
        <c:axId val="485577416"/>
      </c:barChart>
      <c:catAx>
        <c:axId val="485576632"/>
        <c:scaling>
          <c:orientation val="minMax"/>
        </c:scaling>
        <c:delete val="0"/>
        <c:axPos val="b"/>
        <c:numFmt formatCode="General" sourceLinked="0"/>
        <c:majorTickMark val="out"/>
        <c:minorTickMark val="none"/>
        <c:tickLblPos val="nextTo"/>
        <c:txPr>
          <a:bodyPr/>
          <a:lstStyle/>
          <a:p>
            <a:pPr>
              <a:defRPr sz="700"/>
            </a:pPr>
            <a:endParaRPr lang="en-US"/>
          </a:p>
        </c:txPr>
        <c:crossAx val="485577416"/>
        <c:crosses val="autoZero"/>
        <c:auto val="1"/>
        <c:lblAlgn val="ctr"/>
        <c:lblOffset val="100"/>
        <c:noMultiLvlLbl val="0"/>
      </c:catAx>
      <c:valAx>
        <c:axId val="485577416"/>
        <c:scaling>
          <c:orientation val="minMax"/>
          <c:max val="90"/>
          <c:min val="0"/>
        </c:scaling>
        <c:delete val="0"/>
        <c:axPos val="l"/>
        <c:majorGridlines>
          <c:spPr>
            <a:ln>
              <a:noFill/>
            </a:ln>
          </c:spPr>
        </c:majorGridlines>
        <c:numFmt formatCode="0" sourceLinked="1"/>
        <c:majorTickMark val="out"/>
        <c:minorTickMark val="none"/>
        <c:tickLblPos val="nextTo"/>
        <c:txPr>
          <a:bodyPr/>
          <a:lstStyle/>
          <a:p>
            <a:pPr>
              <a:defRPr sz="800"/>
            </a:pPr>
            <a:endParaRPr lang="en-US"/>
          </a:p>
        </c:txPr>
        <c:crossAx val="485576632"/>
        <c:crosses val="autoZero"/>
        <c:crossBetween val="between"/>
      </c:valAx>
    </c:plotArea>
    <c:plotVisOnly val="1"/>
    <c:dispBlanksAs val="gap"/>
    <c:showDLblsOverMax val="0"/>
  </c:chart>
  <c:spPr>
    <a:ln>
      <a:solidFill>
        <a:schemeClr val="accent2"/>
      </a:solidFill>
    </a:ln>
  </c:spPr>
  <c:txPr>
    <a:bodyPr/>
    <a:lstStyle/>
    <a:p>
      <a:pPr>
        <a:defRPr sz="1200"/>
      </a:pPr>
      <a:endParaRPr lang="en-US"/>
    </a:p>
  </c:tx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baseline="0" dirty="0" smtClean="0"/>
              <a:t>Sporting activities (%)</a:t>
            </a:r>
            <a:endParaRPr lang="en-US" sz="800" dirty="0"/>
          </a:p>
        </c:rich>
      </c:tx>
      <c:layout/>
      <c:overlay val="0"/>
    </c:title>
    <c:autoTitleDeleted val="0"/>
    <c:plotArea>
      <c:layout>
        <c:manualLayout>
          <c:layoutTarget val="inner"/>
          <c:xMode val="edge"/>
          <c:yMode val="edge"/>
          <c:x val="6.8954444074772345E-2"/>
          <c:y val="0.161256107427833"/>
          <c:w val="0.89661676093305243"/>
          <c:h val="0.6618450507320337"/>
        </c:manualLayout>
      </c:layout>
      <c:barChart>
        <c:barDir val="col"/>
        <c:grouping val="clustered"/>
        <c:varyColors val="0"/>
        <c:ser>
          <c:idx val="0"/>
          <c:order val="0"/>
          <c:tx>
            <c:strRef>
              <c:f>Sheet1!$B$1</c:f>
              <c:strCache>
                <c:ptCount val="1"/>
                <c:pt idx="0">
                  <c:v>Series 1</c:v>
                </c:pt>
              </c:strCache>
            </c:strRef>
          </c:tx>
          <c:spPr>
            <a:solidFill>
              <a:schemeClr val="accent2"/>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Sheet1!$A$2:$A$7</c:f>
              <c:strCache>
                <c:ptCount val="6"/>
                <c:pt idx="0">
                  <c:v>Live sport event</c:v>
                </c:pt>
                <c:pt idx="1">
                  <c:v>Watch football</c:v>
                </c:pt>
                <c:pt idx="2">
                  <c:v>Take part sport</c:v>
                </c:pt>
                <c:pt idx="3">
                  <c:v>Mount./hill walk</c:v>
                </c:pt>
                <c:pt idx="4">
                  <c:v>Play golf</c:v>
                </c:pt>
                <c:pt idx="5">
                  <c:v>Water sports</c:v>
                </c:pt>
              </c:strCache>
            </c:strRef>
          </c:cat>
          <c:val>
            <c:numRef>
              <c:f>Sheet1!$B$2:$B$7</c:f>
              <c:numCache>
                <c:formatCode>0</c:formatCode>
                <c:ptCount val="6"/>
                <c:pt idx="0">
                  <c:v>4</c:v>
                </c:pt>
                <c:pt idx="1">
                  <c:v>2</c:v>
                </c:pt>
                <c:pt idx="2">
                  <c:v>3</c:v>
                </c:pt>
                <c:pt idx="3">
                  <c:v>3</c:v>
                </c:pt>
                <c:pt idx="4">
                  <c:v>1</c:v>
                </c:pt>
                <c:pt idx="5">
                  <c:v>1</c:v>
                </c:pt>
              </c:numCache>
            </c:numRef>
          </c:val>
        </c:ser>
        <c:ser>
          <c:idx val="1"/>
          <c:order val="1"/>
          <c:tx>
            <c:strRef>
              <c:f>Sheet1!$C$1</c:f>
              <c:strCache>
                <c:ptCount val="1"/>
                <c:pt idx="0">
                  <c:v>Series 2</c:v>
                </c:pt>
              </c:strCache>
            </c:strRef>
          </c:tx>
          <c:spPr>
            <a:solidFill>
              <a:schemeClr val="accent2"/>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Sheet1!$A$2:$A$7</c:f>
              <c:strCache>
                <c:ptCount val="6"/>
                <c:pt idx="0">
                  <c:v>Live sport event</c:v>
                </c:pt>
                <c:pt idx="1">
                  <c:v>Watch football</c:v>
                </c:pt>
                <c:pt idx="2">
                  <c:v>Take part sport</c:v>
                </c:pt>
                <c:pt idx="3">
                  <c:v>Mount./hill walk</c:v>
                </c:pt>
                <c:pt idx="4">
                  <c:v>Play golf</c:v>
                </c:pt>
                <c:pt idx="5">
                  <c:v>Water sports</c:v>
                </c:pt>
              </c:strCache>
            </c:strRef>
          </c:cat>
          <c:val>
            <c:numRef>
              <c:f>Sheet1!$C$2:$C$7</c:f>
              <c:numCache>
                <c:formatCode>General</c:formatCode>
                <c:ptCount val="6"/>
                <c:pt idx="0">
                  <c:v>2</c:v>
                </c:pt>
                <c:pt idx="1">
                  <c:v>1</c:v>
                </c:pt>
                <c:pt idx="2">
                  <c:v>3</c:v>
                </c:pt>
                <c:pt idx="3">
                  <c:v>5</c:v>
                </c:pt>
                <c:pt idx="4">
                  <c:v>1</c:v>
                </c:pt>
                <c:pt idx="5">
                  <c:v>2</c:v>
                </c:pt>
              </c:numCache>
            </c:numRef>
          </c:val>
        </c:ser>
        <c:dLbls>
          <c:showLegendKey val="0"/>
          <c:showVal val="0"/>
          <c:showCatName val="0"/>
          <c:showSerName val="0"/>
          <c:showPercent val="0"/>
          <c:showBubbleSize val="0"/>
        </c:dLbls>
        <c:gapWidth val="150"/>
        <c:axId val="485573888"/>
        <c:axId val="485580552"/>
      </c:barChart>
      <c:catAx>
        <c:axId val="485573888"/>
        <c:scaling>
          <c:orientation val="minMax"/>
        </c:scaling>
        <c:delete val="0"/>
        <c:axPos val="b"/>
        <c:numFmt formatCode="General" sourceLinked="0"/>
        <c:majorTickMark val="out"/>
        <c:minorTickMark val="none"/>
        <c:tickLblPos val="nextTo"/>
        <c:txPr>
          <a:bodyPr/>
          <a:lstStyle/>
          <a:p>
            <a:pPr>
              <a:defRPr sz="700"/>
            </a:pPr>
            <a:endParaRPr lang="en-US"/>
          </a:p>
        </c:txPr>
        <c:crossAx val="485580552"/>
        <c:crosses val="autoZero"/>
        <c:auto val="1"/>
        <c:lblAlgn val="ctr"/>
        <c:lblOffset val="100"/>
        <c:noMultiLvlLbl val="0"/>
      </c:catAx>
      <c:valAx>
        <c:axId val="485580552"/>
        <c:scaling>
          <c:orientation val="minMax"/>
          <c:max val="90"/>
          <c:min val="0"/>
        </c:scaling>
        <c:delete val="0"/>
        <c:axPos val="l"/>
        <c:majorGridlines>
          <c:spPr>
            <a:ln>
              <a:noFill/>
            </a:ln>
          </c:spPr>
        </c:majorGridlines>
        <c:numFmt formatCode="0" sourceLinked="1"/>
        <c:majorTickMark val="out"/>
        <c:minorTickMark val="none"/>
        <c:tickLblPos val="nextTo"/>
        <c:txPr>
          <a:bodyPr/>
          <a:lstStyle/>
          <a:p>
            <a:pPr>
              <a:defRPr sz="800"/>
            </a:pPr>
            <a:endParaRPr lang="en-US"/>
          </a:p>
        </c:txPr>
        <c:crossAx val="485573888"/>
        <c:crosses val="autoZero"/>
        <c:crossBetween val="between"/>
      </c:valAx>
    </c:plotArea>
    <c:plotVisOnly val="1"/>
    <c:dispBlanksAs val="gap"/>
    <c:showDLblsOverMax val="0"/>
  </c:chart>
  <c:spPr>
    <a:ln>
      <a:solidFill>
        <a:schemeClr val="accent2"/>
      </a:solidFill>
    </a:ln>
  </c:spPr>
  <c:txPr>
    <a:bodyPr/>
    <a:lstStyle/>
    <a:p>
      <a:pPr>
        <a:defRPr sz="1200"/>
      </a:pPr>
      <a:endParaRPr lang="en-US"/>
    </a:p>
  </c:txPr>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baseline="0" dirty="0" smtClean="0"/>
              <a:t>Visiting heritage / culture attractions (%)</a:t>
            </a:r>
            <a:endParaRPr lang="en-US" sz="800" dirty="0"/>
          </a:p>
        </c:rich>
      </c:tx>
      <c:layout/>
      <c:overlay val="0"/>
    </c:title>
    <c:autoTitleDeleted val="0"/>
    <c:plotArea>
      <c:layout>
        <c:manualLayout>
          <c:layoutTarget val="inner"/>
          <c:xMode val="edge"/>
          <c:yMode val="edge"/>
          <c:x val="6.8954444074772345E-2"/>
          <c:y val="0.161256107427833"/>
          <c:w val="0.89661676093305243"/>
          <c:h val="0.6618450507320337"/>
        </c:manualLayout>
      </c:layout>
      <c:barChart>
        <c:barDir val="col"/>
        <c:grouping val="clustered"/>
        <c:varyColors val="0"/>
        <c:ser>
          <c:idx val="0"/>
          <c:order val="0"/>
          <c:tx>
            <c:strRef>
              <c:f>Sheet1!$B$1</c:f>
              <c:strCache>
                <c:ptCount val="1"/>
                <c:pt idx="0">
                  <c:v>Series 1</c:v>
                </c:pt>
              </c:strCache>
            </c:strRef>
          </c:tx>
          <c:spPr>
            <a:solidFill>
              <a:schemeClr val="accent5">
                <a:lumMod val="75000"/>
              </a:schemeClr>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Parks/gardens</c:v>
                </c:pt>
                <c:pt idx="1">
                  <c:v>Castles/hist. houses</c:v>
                </c:pt>
                <c:pt idx="2">
                  <c:v>Museums/galleries</c:v>
                </c:pt>
                <c:pt idx="3">
                  <c:v>Religious buildings</c:v>
                </c:pt>
                <c:pt idx="4">
                  <c:v>Theatre/musicals</c:v>
                </c:pt>
              </c:strCache>
            </c:strRef>
          </c:cat>
          <c:val>
            <c:numRef>
              <c:f>Sheet1!$B$2:$B$6</c:f>
              <c:numCache>
                <c:formatCode>0</c:formatCode>
                <c:ptCount val="5"/>
                <c:pt idx="0">
                  <c:v>61</c:v>
                </c:pt>
                <c:pt idx="1">
                  <c:v>52</c:v>
                </c:pt>
                <c:pt idx="2">
                  <c:v>49</c:v>
                </c:pt>
                <c:pt idx="3">
                  <c:v>40</c:v>
                </c:pt>
                <c:pt idx="4">
                  <c:v>17</c:v>
                </c:pt>
              </c:numCache>
            </c:numRef>
          </c:val>
        </c:ser>
        <c:ser>
          <c:idx val="1"/>
          <c:order val="1"/>
          <c:tx>
            <c:strRef>
              <c:f>Sheet1!$C$1</c:f>
              <c:strCache>
                <c:ptCount val="1"/>
                <c:pt idx="0">
                  <c:v>Series 2</c:v>
                </c:pt>
              </c:strCache>
            </c:strRef>
          </c:tx>
          <c:spPr>
            <a:solidFill>
              <a:srgbClr val="FF000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Parks/gardens</c:v>
                </c:pt>
                <c:pt idx="1">
                  <c:v>Castles/hist. houses</c:v>
                </c:pt>
                <c:pt idx="2">
                  <c:v>Museums/galleries</c:v>
                </c:pt>
                <c:pt idx="3">
                  <c:v>Religious buildings</c:v>
                </c:pt>
                <c:pt idx="4">
                  <c:v>Theatre/musicals</c:v>
                </c:pt>
              </c:strCache>
            </c:strRef>
          </c:cat>
          <c:val>
            <c:numRef>
              <c:f>Sheet1!$C$2:$C$6</c:f>
              <c:numCache>
                <c:formatCode>General</c:formatCode>
                <c:ptCount val="5"/>
                <c:pt idx="0">
                  <c:v>69</c:v>
                </c:pt>
                <c:pt idx="1">
                  <c:v>64</c:v>
                </c:pt>
                <c:pt idx="2">
                  <c:v>52</c:v>
                </c:pt>
                <c:pt idx="3">
                  <c:v>52</c:v>
                </c:pt>
                <c:pt idx="4">
                  <c:v>26</c:v>
                </c:pt>
              </c:numCache>
            </c:numRef>
          </c:val>
        </c:ser>
        <c:dLbls>
          <c:showLegendKey val="0"/>
          <c:showVal val="0"/>
          <c:showCatName val="0"/>
          <c:showSerName val="0"/>
          <c:showPercent val="0"/>
          <c:showBubbleSize val="0"/>
        </c:dLbls>
        <c:gapWidth val="150"/>
        <c:axId val="485568792"/>
        <c:axId val="485578200"/>
      </c:barChart>
      <c:catAx>
        <c:axId val="485568792"/>
        <c:scaling>
          <c:orientation val="minMax"/>
        </c:scaling>
        <c:delete val="0"/>
        <c:axPos val="b"/>
        <c:numFmt formatCode="General" sourceLinked="0"/>
        <c:majorTickMark val="out"/>
        <c:minorTickMark val="none"/>
        <c:tickLblPos val="nextTo"/>
        <c:txPr>
          <a:bodyPr/>
          <a:lstStyle/>
          <a:p>
            <a:pPr>
              <a:defRPr sz="700"/>
            </a:pPr>
            <a:endParaRPr lang="en-US"/>
          </a:p>
        </c:txPr>
        <c:crossAx val="485578200"/>
        <c:crosses val="autoZero"/>
        <c:auto val="1"/>
        <c:lblAlgn val="ctr"/>
        <c:lblOffset val="100"/>
        <c:noMultiLvlLbl val="0"/>
      </c:catAx>
      <c:valAx>
        <c:axId val="485578200"/>
        <c:scaling>
          <c:orientation val="minMax"/>
          <c:max val="90"/>
          <c:min val="0"/>
        </c:scaling>
        <c:delete val="0"/>
        <c:axPos val="l"/>
        <c:majorGridlines>
          <c:spPr>
            <a:ln>
              <a:noFill/>
            </a:ln>
          </c:spPr>
        </c:majorGridlines>
        <c:numFmt formatCode="0" sourceLinked="1"/>
        <c:majorTickMark val="out"/>
        <c:minorTickMark val="none"/>
        <c:tickLblPos val="nextTo"/>
        <c:txPr>
          <a:bodyPr/>
          <a:lstStyle/>
          <a:p>
            <a:pPr>
              <a:defRPr sz="800"/>
            </a:pPr>
            <a:endParaRPr lang="en-US"/>
          </a:p>
        </c:txPr>
        <c:crossAx val="485568792"/>
        <c:crosses val="autoZero"/>
        <c:crossBetween val="between"/>
      </c:valAx>
    </c:plotArea>
    <c:plotVisOnly val="1"/>
    <c:dispBlanksAs val="gap"/>
    <c:showDLblsOverMax val="0"/>
  </c:chart>
  <c:spPr>
    <a:ln>
      <a:solidFill>
        <a:schemeClr val="accent2"/>
      </a:solidFill>
    </a:ln>
  </c:spPr>
  <c:txPr>
    <a:bodyPr/>
    <a:lstStyle/>
    <a:p>
      <a:pPr>
        <a:defRPr sz="12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baseline="0" dirty="0" smtClean="0"/>
              <a:t>Outdoor activities (%)</a:t>
            </a:r>
            <a:endParaRPr lang="en-US" sz="800" dirty="0"/>
          </a:p>
        </c:rich>
      </c:tx>
      <c:layout/>
      <c:overlay val="0"/>
    </c:title>
    <c:autoTitleDeleted val="0"/>
    <c:plotArea>
      <c:layout>
        <c:manualLayout>
          <c:layoutTarget val="inner"/>
          <c:xMode val="edge"/>
          <c:yMode val="edge"/>
          <c:x val="6.8954444074772345E-2"/>
          <c:y val="0.161256107427833"/>
          <c:w val="0.89661676093305243"/>
          <c:h val="0.6618450507320337"/>
        </c:manualLayout>
      </c:layout>
      <c:barChart>
        <c:barDir val="col"/>
        <c:grouping val="clustered"/>
        <c:varyColors val="0"/>
        <c:ser>
          <c:idx val="0"/>
          <c:order val="0"/>
          <c:tx>
            <c:strRef>
              <c:f>Sheet1!$B$1</c:f>
              <c:strCache>
                <c:ptCount val="1"/>
                <c:pt idx="0">
                  <c:v>Series 1</c:v>
                </c:pt>
              </c:strCache>
            </c:strRef>
          </c:tx>
          <c:spPr>
            <a:solidFill>
              <a:schemeClr val="bg2"/>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Walk/ramble</c:v>
                </c:pt>
                <c:pt idx="1">
                  <c:v>Country/village</c:v>
                </c:pt>
                <c:pt idx="2">
                  <c:v>Coast/beach</c:v>
                </c:pt>
                <c:pt idx="3">
                  <c:v>Coastal walk</c:v>
                </c:pt>
                <c:pt idx="4">
                  <c:v>National Park</c:v>
                </c:pt>
              </c:strCache>
            </c:strRef>
          </c:cat>
          <c:val>
            <c:numRef>
              <c:f>Sheet1!$B$2:$B$6</c:f>
              <c:numCache>
                <c:formatCode>0</c:formatCode>
                <c:ptCount val="5"/>
                <c:pt idx="0">
                  <c:v>23</c:v>
                </c:pt>
                <c:pt idx="1">
                  <c:v>22</c:v>
                </c:pt>
                <c:pt idx="2">
                  <c:v>15</c:v>
                </c:pt>
                <c:pt idx="3">
                  <c:v>10</c:v>
                </c:pt>
                <c:pt idx="4">
                  <c:v>10</c:v>
                </c:pt>
              </c:numCache>
            </c:numRef>
          </c:val>
        </c:ser>
        <c:ser>
          <c:idx val="1"/>
          <c:order val="1"/>
          <c:tx>
            <c:strRef>
              <c:f>Sheet1!$C$1</c:f>
              <c:strCache>
                <c:ptCount val="1"/>
                <c:pt idx="0">
                  <c:v>Series 2</c:v>
                </c:pt>
              </c:strCache>
            </c:strRef>
          </c:tx>
          <c:spPr>
            <a:solidFill>
              <a:srgbClr val="FF000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Walk/ramble</c:v>
                </c:pt>
                <c:pt idx="1">
                  <c:v>Country/village</c:v>
                </c:pt>
                <c:pt idx="2">
                  <c:v>Coast/beach</c:v>
                </c:pt>
                <c:pt idx="3">
                  <c:v>Coastal walk</c:v>
                </c:pt>
                <c:pt idx="4">
                  <c:v>National Park</c:v>
                </c:pt>
              </c:strCache>
            </c:strRef>
          </c:cat>
          <c:val>
            <c:numRef>
              <c:f>Sheet1!$C$2:$C$6</c:f>
              <c:numCache>
                <c:formatCode>General</c:formatCode>
                <c:ptCount val="5"/>
                <c:pt idx="0">
                  <c:v>31</c:v>
                </c:pt>
                <c:pt idx="1">
                  <c:v>42</c:v>
                </c:pt>
                <c:pt idx="2">
                  <c:v>25</c:v>
                </c:pt>
                <c:pt idx="3">
                  <c:v>16</c:v>
                </c:pt>
                <c:pt idx="4">
                  <c:v>17</c:v>
                </c:pt>
              </c:numCache>
            </c:numRef>
          </c:val>
        </c:ser>
        <c:dLbls>
          <c:showLegendKey val="0"/>
          <c:showVal val="0"/>
          <c:showCatName val="0"/>
          <c:showSerName val="0"/>
          <c:showPercent val="0"/>
          <c:showBubbleSize val="0"/>
        </c:dLbls>
        <c:gapWidth val="150"/>
        <c:axId val="485579376"/>
        <c:axId val="491316872"/>
      </c:barChart>
      <c:catAx>
        <c:axId val="485579376"/>
        <c:scaling>
          <c:orientation val="minMax"/>
        </c:scaling>
        <c:delete val="0"/>
        <c:axPos val="b"/>
        <c:numFmt formatCode="General" sourceLinked="0"/>
        <c:majorTickMark val="out"/>
        <c:minorTickMark val="none"/>
        <c:tickLblPos val="nextTo"/>
        <c:txPr>
          <a:bodyPr/>
          <a:lstStyle/>
          <a:p>
            <a:pPr>
              <a:defRPr sz="700"/>
            </a:pPr>
            <a:endParaRPr lang="en-US"/>
          </a:p>
        </c:txPr>
        <c:crossAx val="491316872"/>
        <c:crosses val="autoZero"/>
        <c:auto val="1"/>
        <c:lblAlgn val="ctr"/>
        <c:lblOffset val="100"/>
        <c:noMultiLvlLbl val="0"/>
      </c:catAx>
      <c:valAx>
        <c:axId val="491316872"/>
        <c:scaling>
          <c:orientation val="minMax"/>
          <c:max val="90"/>
          <c:min val="0"/>
        </c:scaling>
        <c:delete val="0"/>
        <c:axPos val="l"/>
        <c:majorGridlines>
          <c:spPr>
            <a:ln>
              <a:noFill/>
            </a:ln>
          </c:spPr>
        </c:majorGridlines>
        <c:numFmt formatCode="0" sourceLinked="1"/>
        <c:majorTickMark val="out"/>
        <c:minorTickMark val="none"/>
        <c:tickLblPos val="nextTo"/>
        <c:txPr>
          <a:bodyPr/>
          <a:lstStyle/>
          <a:p>
            <a:pPr>
              <a:defRPr sz="800"/>
            </a:pPr>
            <a:endParaRPr lang="en-US"/>
          </a:p>
        </c:txPr>
        <c:crossAx val="485579376"/>
        <c:crosses val="autoZero"/>
        <c:crossBetween val="between"/>
      </c:valAx>
    </c:plotArea>
    <c:plotVisOnly val="1"/>
    <c:dispBlanksAs val="gap"/>
    <c:showDLblsOverMax val="0"/>
  </c:chart>
  <c:spPr>
    <a:ln>
      <a:solidFill>
        <a:schemeClr val="accent2"/>
      </a:solidFill>
    </a:ln>
  </c:spPr>
  <c:txPr>
    <a:bodyPr/>
    <a:lstStyle/>
    <a:p>
      <a:pPr>
        <a:defRPr sz="12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684725270789526"/>
          <c:y val="6.8536791081935222E-2"/>
          <c:w val="0.64302619977112296"/>
          <c:h val="0.88535300673055106"/>
        </c:manualLayout>
      </c:layout>
      <c:barChart>
        <c:barDir val="bar"/>
        <c:grouping val="clustered"/>
        <c:varyColors val="0"/>
        <c:ser>
          <c:idx val="0"/>
          <c:order val="0"/>
          <c:tx>
            <c:strRef>
              <c:f>Sheet1!$B$1</c:f>
              <c:strCache>
                <c:ptCount val="1"/>
                <c:pt idx="0">
                  <c:v>Series 1</c:v>
                </c:pt>
              </c:strCache>
            </c:strRef>
          </c:tx>
          <c:spPr>
            <a:solidFill>
              <a:schemeClr val="accent4"/>
            </a:solidFill>
          </c:spPr>
          <c:invertIfNegative val="0"/>
          <c:dLbls>
            <c:numFmt formatCode="General\%" sourceLinked="0"/>
            <c:spPr>
              <a:noFill/>
              <a:ln>
                <a:noFill/>
              </a:ln>
              <a:effectLst/>
            </c:spPr>
            <c:txPr>
              <a:bodyPr/>
              <a:lstStyle/>
              <a:p>
                <a:pPr>
                  <a:defRPr sz="9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1.  City</c:v>
                </c:pt>
                <c:pt idx="1">
                  <c:v>2.  Beach / seaside resort</c:v>
                </c:pt>
                <c:pt idx="2">
                  <c:v>3.  Touring holiday</c:v>
                </c:pt>
                <c:pt idx="3">
                  <c:v>4.  Coastal area</c:v>
                </c:pt>
                <c:pt idx="4">
                  <c:v>5.  Mountain area</c:v>
                </c:pt>
                <c:pt idx="5">
                  <c:v>6.  Rural area</c:v>
                </c:pt>
                <c:pt idx="6">
                  <c:v>7.  Holiday centre</c:v>
                </c:pt>
                <c:pt idx="7">
                  <c:v>8.  Cruise</c:v>
                </c:pt>
                <c:pt idx="8">
                  <c:v>9.  Theme park</c:v>
                </c:pt>
                <c:pt idx="9">
                  <c:v>10. Spa resort</c:v>
                </c:pt>
              </c:strCache>
            </c:strRef>
          </c:cat>
          <c:val>
            <c:numRef>
              <c:f>Sheet1!$B$2:$B$11</c:f>
              <c:numCache>
                <c:formatCode>0</c:formatCode>
                <c:ptCount val="10"/>
                <c:pt idx="0">
                  <c:v>40</c:v>
                </c:pt>
                <c:pt idx="1">
                  <c:v>25</c:v>
                </c:pt>
                <c:pt idx="2">
                  <c:v>10</c:v>
                </c:pt>
                <c:pt idx="3">
                  <c:v>6</c:v>
                </c:pt>
                <c:pt idx="4">
                  <c:v>5</c:v>
                </c:pt>
                <c:pt idx="5">
                  <c:v>4</c:v>
                </c:pt>
                <c:pt idx="6">
                  <c:v>4</c:v>
                </c:pt>
                <c:pt idx="7">
                  <c:v>2</c:v>
                </c:pt>
                <c:pt idx="8">
                  <c:v>2</c:v>
                </c:pt>
                <c:pt idx="9">
                  <c:v>1</c:v>
                </c:pt>
              </c:numCache>
            </c:numRef>
          </c:val>
        </c:ser>
        <c:dLbls>
          <c:showLegendKey val="0"/>
          <c:showVal val="0"/>
          <c:showCatName val="0"/>
          <c:showSerName val="0"/>
          <c:showPercent val="0"/>
          <c:showBubbleSize val="0"/>
        </c:dLbls>
        <c:gapWidth val="50"/>
        <c:axId val="416863576"/>
        <c:axId val="416858088"/>
      </c:barChart>
      <c:catAx>
        <c:axId val="416863576"/>
        <c:scaling>
          <c:orientation val="maxMin"/>
        </c:scaling>
        <c:delete val="0"/>
        <c:axPos val="l"/>
        <c:numFmt formatCode="General" sourceLinked="0"/>
        <c:majorTickMark val="out"/>
        <c:minorTickMark val="none"/>
        <c:tickLblPos val="nextTo"/>
        <c:txPr>
          <a:bodyPr/>
          <a:lstStyle/>
          <a:p>
            <a:pPr>
              <a:defRPr sz="800">
                <a:latin typeface="+mn-lt"/>
                <a:cs typeface="Arial" pitchFamily="34" charset="0"/>
              </a:defRPr>
            </a:pPr>
            <a:endParaRPr lang="en-US"/>
          </a:p>
        </c:txPr>
        <c:crossAx val="416858088"/>
        <c:crosses val="autoZero"/>
        <c:auto val="1"/>
        <c:lblAlgn val="ctr"/>
        <c:lblOffset val="100"/>
        <c:noMultiLvlLbl val="0"/>
      </c:catAx>
      <c:valAx>
        <c:axId val="416858088"/>
        <c:scaling>
          <c:orientation val="minMax"/>
          <c:max val="50"/>
          <c:min val="0"/>
        </c:scaling>
        <c:delete val="1"/>
        <c:axPos val="t"/>
        <c:numFmt formatCode="0" sourceLinked="1"/>
        <c:majorTickMark val="out"/>
        <c:minorTickMark val="none"/>
        <c:tickLblPos val="nextTo"/>
        <c:crossAx val="416863576"/>
        <c:crosses val="autoZero"/>
        <c:crossBetween val="between"/>
      </c:valAx>
    </c:plotArea>
    <c:plotVisOnly val="1"/>
    <c:dispBlanksAs val="gap"/>
    <c:showDLblsOverMax val="0"/>
  </c:chart>
  <c:spPr>
    <a:ln>
      <a:solidFill>
        <a:schemeClr val="accent2"/>
      </a:solidFill>
    </a:ln>
  </c:sp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baseline="0" dirty="0" smtClean="0"/>
              <a:t>Leisure activities (%)</a:t>
            </a:r>
            <a:endParaRPr lang="en-US" sz="800" dirty="0"/>
          </a:p>
        </c:rich>
      </c:tx>
      <c:layout/>
      <c:overlay val="0"/>
    </c:title>
    <c:autoTitleDeleted val="0"/>
    <c:plotArea>
      <c:layout>
        <c:manualLayout>
          <c:layoutTarget val="inner"/>
          <c:xMode val="edge"/>
          <c:yMode val="edge"/>
          <c:x val="6.8954444074772345E-2"/>
          <c:y val="0.161256107427833"/>
          <c:w val="0.89661676093305243"/>
          <c:h val="0.6618450507320337"/>
        </c:manualLayout>
      </c:layout>
      <c:barChart>
        <c:barDir val="col"/>
        <c:grouping val="clustered"/>
        <c:varyColors val="0"/>
        <c:ser>
          <c:idx val="0"/>
          <c:order val="0"/>
          <c:tx>
            <c:strRef>
              <c:f>Sheet1!$B$1</c:f>
              <c:strCache>
                <c:ptCount val="1"/>
                <c:pt idx="0">
                  <c:v>Series 1</c:v>
                </c:pt>
              </c:strCache>
            </c:strRef>
          </c:tx>
          <c:spPr>
            <a:solidFill>
              <a:srgbClr val="FFC00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Sheet1!$A$2:$A$5</c:f>
              <c:strCache>
                <c:ptCount val="4"/>
                <c:pt idx="0">
                  <c:v>Shopping</c:v>
                </c:pt>
                <c:pt idx="1">
                  <c:v>Going to pub</c:v>
                </c:pt>
                <c:pt idx="2">
                  <c:v>Bars/nightclubs</c:v>
                </c:pt>
                <c:pt idx="3">
                  <c:v>Festivals</c:v>
                </c:pt>
              </c:strCache>
            </c:strRef>
          </c:cat>
          <c:val>
            <c:numRef>
              <c:f>Sheet1!$B$2:$B$5</c:f>
              <c:numCache>
                <c:formatCode>0</c:formatCode>
                <c:ptCount val="4"/>
                <c:pt idx="0">
                  <c:v>79</c:v>
                </c:pt>
                <c:pt idx="1">
                  <c:v>55</c:v>
                </c:pt>
                <c:pt idx="2">
                  <c:v>16</c:v>
                </c:pt>
                <c:pt idx="3">
                  <c:v>4</c:v>
                </c:pt>
              </c:numCache>
            </c:numRef>
          </c:val>
        </c:ser>
        <c:ser>
          <c:idx val="1"/>
          <c:order val="1"/>
          <c:tx>
            <c:strRef>
              <c:f>Sheet1!$C$1</c:f>
              <c:strCache>
                <c:ptCount val="1"/>
                <c:pt idx="0">
                  <c:v>Series 2</c:v>
                </c:pt>
              </c:strCache>
            </c:strRef>
          </c:tx>
          <c:spPr>
            <a:solidFill>
              <a:srgbClr val="FF000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Sheet1!$A$2:$A$5</c:f>
              <c:strCache>
                <c:ptCount val="4"/>
                <c:pt idx="0">
                  <c:v>Shopping</c:v>
                </c:pt>
                <c:pt idx="1">
                  <c:v>Going to pub</c:v>
                </c:pt>
                <c:pt idx="2">
                  <c:v>Bars/nightclubs</c:v>
                </c:pt>
                <c:pt idx="3">
                  <c:v>Festivals</c:v>
                </c:pt>
              </c:strCache>
            </c:strRef>
          </c:cat>
          <c:val>
            <c:numRef>
              <c:f>Sheet1!$C$2:$C$5</c:f>
              <c:numCache>
                <c:formatCode>General</c:formatCode>
                <c:ptCount val="4"/>
                <c:pt idx="0">
                  <c:v>80</c:v>
                </c:pt>
                <c:pt idx="1">
                  <c:v>78</c:v>
                </c:pt>
                <c:pt idx="2">
                  <c:v>24</c:v>
                </c:pt>
                <c:pt idx="3">
                  <c:v>8</c:v>
                </c:pt>
              </c:numCache>
            </c:numRef>
          </c:val>
        </c:ser>
        <c:dLbls>
          <c:showLegendKey val="0"/>
          <c:showVal val="0"/>
          <c:showCatName val="0"/>
          <c:showSerName val="0"/>
          <c:showPercent val="0"/>
          <c:showBubbleSize val="0"/>
        </c:dLbls>
        <c:gapWidth val="150"/>
        <c:axId val="491309424"/>
        <c:axId val="491315304"/>
      </c:barChart>
      <c:catAx>
        <c:axId val="491309424"/>
        <c:scaling>
          <c:orientation val="minMax"/>
        </c:scaling>
        <c:delete val="0"/>
        <c:axPos val="b"/>
        <c:numFmt formatCode="General" sourceLinked="0"/>
        <c:majorTickMark val="out"/>
        <c:minorTickMark val="none"/>
        <c:tickLblPos val="nextTo"/>
        <c:txPr>
          <a:bodyPr/>
          <a:lstStyle/>
          <a:p>
            <a:pPr>
              <a:defRPr sz="700"/>
            </a:pPr>
            <a:endParaRPr lang="en-US"/>
          </a:p>
        </c:txPr>
        <c:crossAx val="491315304"/>
        <c:crosses val="autoZero"/>
        <c:auto val="1"/>
        <c:lblAlgn val="ctr"/>
        <c:lblOffset val="100"/>
        <c:noMultiLvlLbl val="0"/>
      </c:catAx>
      <c:valAx>
        <c:axId val="491315304"/>
        <c:scaling>
          <c:orientation val="minMax"/>
          <c:max val="90"/>
          <c:min val="0"/>
        </c:scaling>
        <c:delete val="0"/>
        <c:axPos val="l"/>
        <c:majorGridlines>
          <c:spPr>
            <a:ln>
              <a:noFill/>
            </a:ln>
          </c:spPr>
        </c:majorGridlines>
        <c:numFmt formatCode="0" sourceLinked="1"/>
        <c:majorTickMark val="out"/>
        <c:minorTickMark val="none"/>
        <c:tickLblPos val="nextTo"/>
        <c:txPr>
          <a:bodyPr/>
          <a:lstStyle/>
          <a:p>
            <a:pPr>
              <a:defRPr sz="800"/>
            </a:pPr>
            <a:endParaRPr lang="en-US"/>
          </a:p>
        </c:txPr>
        <c:crossAx val="491309424"/>
        <c:crosses val="autoZero"/>
        <c:crossBetween val="between"/>
      </c:valAx>
    </c:plotArea>
    <c:plotVisOnly val="1"/>
    <c:dispBlanksAs val="gap"/>
    <c:showDLblsOverMax val="0"/>
  </c:chart>
  <c:spPr>
    <a:ln>
      <a:solidFill>
        <a:schemeClr val="accent2"/>
      </a:solidFill>
    </a:ln>
  </c:spPr>
  <c:txPr>
    <a:bodyPr/>
    <a:lstStyle/>
    <a:p>
      <a:pPr>
        <a:defRPr sz="12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baseline="0" dirty="0" smtClean="0"/>
              <a:t>Sporting activities (%)</a:t>
            </a:r>
            <a:endParaRPr lang="en-US" sz="800" dirty="0"/>
          </a:p>
        </c:rich>
      </c:tx>
      <c:layout/>
      <c:overlay val="0"/>
    </c:title>
    <c:autoTitleDeleted val="0"/>
    <c:plotArea>
      <c:layout>
        <c:manualLayout>
          <c:layoutTarget val="inner"/>
          <c:xMode val="edge"/>
          <c:yMode val="edge"/>
          <c:x val="6.8954444074772345E-2"/>
          <c:y val="0.161256107427833"/>
          <c:w val="0.89661676093305243"/>
          <c:h val="0.6618450507320337"/>
        </c:manualLayout>
      </c:layout>
      <c:barChart>
        <c:barDir val="col"/>
        <c:grouping val="clustered"/>
        <c:varyColors val="0"/>
        <c:ser>
          <c:idx val="0"/>
          <c:order val="0"/>
          <c:tx>
            <c:strRef>
              <c:f>Sheet1!$B$1</c:f>
              <c:strCache>
                <c:ptCount val="1"/>
                <c:pt idx="0">
                  <c:v>Series 1</c:v>
                </c:pt>
              </c:strCache>
            </c:strRef>
          </c:tx>
          <c:spPr>
            <a:solidFill>
              <a:schemeClr val="accent2"/>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Sheet1!$A$2:$A$7</c:f>
              <c:strCache>
                <c:ptCount val="6"/>
                <c:pt idx="0">
                  <c:v>Live sport event</c:v>
                </c:pt>
                <c:pt idx="1">
                  <c:v>Watch football</c:v>
                </c:pt>
                <c:pt idx="2">
                  <c:v>Take part sport</c:v>
                </c:pt>
                <c:pt idx="3">
                  <c:v>Mount./hill walk</c:v>
                </c:pt>
                <c:pt idx="4">
                  <c:v>Play golf</c:v>
                </c:pt>
                <c:pt idx="5">
                  <c:v>Water sports</c:v>
                </c:pt>
              </c:strCache>
            </c:strRef>
          </c:cat>
          <c:val>
            <c:numRef>
              <c:f>Sheet1!$B$2:$B$7</c:f>
              <c:numCache>
                <c:formatCode>0</c:formatCode>
                <c:ptCount val="6"/>
                <c:pt idx="0">
                  <c:v>4</c:v>
                </c:pt>
                <c:pt idx="1">
                  <c:v>2</c:v>
                </c:pt>
                <c:pt idx="2">
                  <c:v>3</c:v>
                </c:pt>
                <c:pt idx="3">
                  <c:v>3</c:v>
                </c:pt>
                <c:pt idx="4">
                  <c:v>1</c:v>
                </c:pt>
                <c:pt idx="5">
                  <c:v>1</c:v>
                </c:pt>
              </c:numCache>
            </c:numRef>
          </c:val>
        </c:ser>
        <c:ser>
          <c:idx val="1"/>
          <c:order val="1"/>
          <c:tx>
            <c:strRef>
              <c:f>Sheet1!$C$1</c:f>
              <c:strCache>
                <c:ptCount val="1"/>
                <c:pt idx="0">
                  <c:v>Series 2</c:v>
                </c:pt>
              </c:strCache>
            </c:strRef>
          </c:tx>
          <c:spPr>
            <a:solidFill>
              <a:srgbClr val="FF000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Sheet1!$A$2:$A$7</c:f>
              <c:strCache>
                <c:ptCount val="6"/>
                <c:pt idx="0">
                  <c:v>Live sport event</c:v>
                </c:pt>
                <c:pt idx="1">
                  <c:v>Watch football</c:v>
                </c:pt>
                <c:pt idx="2">
                  <c:v>Take part sport</c:v>
                </c:pt>
                <c:pt idx="3">
                  <c:v>Mount./hill walk</c:v>
                </c:pt>
                <c:pt idx="4">
                  <c:v>Play golf</c:v>
                </c:pt>
                <c:pt idx="5">
                  <c:v>Water sports</c:v>
                </c:pt>
              </c:strCache>
            </c:strRef>
          </c:cat>
          <c:val>
            <c:numRef>
              <c:f>Sheet1!$C$2:$C$7</c:f>
              <c:numCache>
                <c:formatCode>General</c:formatCode>
                <c:ptCount val="6"/>
                <c:pt idx="0">
                  <c:v>7</c:v>
                </c:pt>
                <c:pt idx="1">
                  <c:v>3</c:v>
                </c:pt>
                <c:pt idx="2">
                  <c:v>3</c:v>
                </c:pt>
                <c:pt idx="3">
                  <c:v>6</c:v>
                </c:pt>
                <c:pt idx="4">
                  <c:v>2</c:v>
                </c:pt>
                <c:pt idx="5">
                  <c:v>1</c:v>
                </c:pt>
              </c:numCache>
            </c:numRef>
          </c:val>
        </c:ser>
        <c:dLbls>
          <c:showLegendKey val="0"/>
          <c:showVal val="0"/>
          <c:showCatName val="0"/>
          <c:showSerName val="0"/>
          <c:showPercent val="0"/>
          <c:showBubbleSize val="0"/>
        </c:dLbls>
        <c:gapWidth val="150"/>
        <c:axId val="491309816"/>
        <c:axId val="491313736"/>
      </c:barChart>
      <c:catAx>
        <c:axId val="491309816"/>
        <c:scaling>
          <c:orientation val="minMax"/>
        </c:scaling>
        <c:delete val="0"/>
        <c:axPos val="b"/>
        <c:numFmt formatCode="General" sourceLinked="0"/>
        <c:majorTickMark val="out"/>
        <c:minorTickMark val="none"/>
        <c:tickLblPos val="nextTo"/>
        <c:txPr>
          <a:bodyPr/>
          <a:lstStyle/>
          <a:p>
            <a:pPr>
              <a:defRPr sz="700"/>
            </a:pPr>
            <a:endParaRPr lang="en-US"/>
          </a:p>
        </c:txPr>
        <c:crossAx val="491313736"/>
        <c:crosses val="autoZero"/>
        <c:auto val="1"/>
        <c:lblAlgn val="ctr"/>
        <c:lblOffset val="100"/>
        <c:noMultiLvlLbl val="0"/>
      </c:catAx>
      <c:valAx>
        <c:axId val="491313736"/>
        <c:scaling>
          <c:orientation val="minMax"/>
          <c:max val="90"/>
          <c:min val="0"/>
        </c:scaling>
        <c:delete val="0"/>
        <c:axPos val="l"/>
        <c:majorGridlines>
          <c:spPr>
            <a:ln>
              <a:noFill/>
            </a:ln>
          </c:spPr>
        </c:majorGridlines>
        <c:numFmt formatCode="0" sourceLinked="1"/>
        <c:majorTickMark val="out"/>
        <c:minorTickMark val="none"/>
        <c:tickLblPos val="nextTo"/>
        <c:txPr>
          <a:bodyPr/>
          <a:lstStyle/>
          <a:p>
            <a:pPr>
              <a:defRPr sz="800"/>
            </a:pPr>
            <a:endParaRPr lang="en-US"/>
          </a:p>
        </c:txPr>
        <c:crossAx val="491309816"/>
        <c:crosses val="autoZero"/>
        <c:crossBetween val="between"/>
      </c:valAx>
    </c:plotArea>
    <c:plotVisOnly val="1"/>
    <c:dispBlanksAs val="gap"/>
    <c:showDLblsOverMax val="0"/>
  </c:chart>
  <c:spPr>
    <a:ln>
      <a:solidFill>
        <a:schemeClr val="accent2"/>
      </a:solidFill>
    </a:ln>
  </c:spPr>
  <c:txPr>
    <a:bodyPr/>
    <a:lstStyle/>
    <a:p>
      <a:pPr>
        <a:defRPr sz="12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baseline="0" dirty="0" smtClean="0"/>
              <a:t>Visiting heritage / culture attractions (%)</a:t>
            </a:r>
            <a:endParaRPr lang="en-US" sz="800" dirty="0"/>
          </a:p>
        </c:rich>
      </c:tx>
      <c:layout/>
      <c:overlay val="0"/>
    </c:title>
    <c:autoTitleDeleted val="0"/>
    <c:plotArea>
      <c:layout>
        <c:manualLayout>
          <c:layoutTarget val="inner"/>
          <c:xMode val="edge"/>
          <c:yMode val="edge"/>
          <c:x val="6.8954444074772345E-2"/>
          <c:y val="0.161256107427833"/>
          <c:w val="0.89661676093305243"/>
          <c:h val="0.6618450507320337"/>
        </c:manualLayout>
      </c:layout>
      <c:barChart>
        <c:barDir val="col"/>
        <c:grouping val="clustered"/>
        <c:varyColors val="0"/>
        <c:ser>
          <c:idx val="0"/>
          <c:order val="0"/>
          <c:tx>
            <c:strRef>
              <c:f>Sheet1!$B$1</c:f>
              <c:strCache>
                <c:ptCount val="1"/>
                <c:pt idx="0">
                  <c:v>Series 1</c:v>
                </c:pt>
              </c:strCache>
            </c:strRef>
          </c:tx>
          <c:spPr>
            <a:solidFill>
              <a:schemeClr val="accent5">
                <a:lumMod val="75000"/>
              </a:schemeClr>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Parks/gardens</c:v>
                </c:pt>
                <c:pt idx="1">
                  <c:v>Castles/hist. houses</c:v>
                </c:pt>
                <c:pt idx="2">
                  <c:v>Museums/galleries</c:v>
                </c:pt>
                <c:pt idx="3">
                  <c:v>Religious buildings</c:v>
                </c:pt>
                <c:pt idx="4">
                  <c:v>Theatre/musicals</c:v>
                </c:pt>
              </c:strCache>
            </c:strRef>
          </c:cat>
          <c:val>
            <c:numRef>
              <c:f>Sheet1!$B$2:$B$6</c:f>
              <c:numCache>
                <c:formatCode>0</c:formatCode>
                <c:ptCount val="5"/>
                <c:pt idx="0">
                  <c:v>61</c:v>
                </c:pt>
                <c:pt idx="1">
                  <c:v>52</c:v>
                </c:pt>
                <c:pt idx="2">
                  <c:v>49</c:v>
                </c:pt>
                <c:pt idx="3">
                  <c:v>40</c:v>
                </c:pt>
                <c:pt idx="4">
                  <c:v>17</c:v>
                </c:pt>
              </c:numCache>
            </c:numRef>
          </c:val>
        </c:ser>
        <c:ser>
          <c:idx val="1"/>
          <c:order val="1"/>
          <c:tx>
            <c:strRef>
              <c:f>Sheet1!$C$1</c:f>
              <c:strCache>
                <c:ptCount val="1"/>
                <c:pt idx="0">
                  <c:v>Series 2</c:v>
                </c:pt>
              </c:strCache>
            </c:strRef>
          </c:tx>
          <c:spPr>
            <a:solidFill>
              <a:srgbClr val="92D05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Parks/gardens</c:v>
                </c:pt>
                <c:pt idx="1">
                  <c:v>Castles/hist. houses</c:v>
                </c:pt>
                <c:pt idx="2">
                  <c:v>Museums/galleries</c:v>
                </c:pt>
                <c:pt idx="3">
                  <c:v>Religious buildings</c:v>
                </c:pt>
                <c:pt idx="4">
                  <c:v>Theatre/musicals</c:v>
                </c:pt>
              </c:strCache>
            </c:strRef>
          </c:cat>
          <c:val>
            <c:numRef>
              <c:f>Sheet1!$C$2:$C$6</c:f>
              <c:numCache>
                <c:formatCode>General</c:formatCode>
                <c:ptCount val="5"/>
                <c:pt idx="0">
                  <c:v>66</c:v>
                </c:pt>
                <c:pt idx="1">
                  <c:v>62</c:v>
                </c:pt>
                <c:pt idx="2">
                  <c:v>57</c:v>
                </c:pt>
                <c:pt idx="3">
                  <c:v>52</c:v>
                </c:pt>
                <c:pt idx="4">
                  <c:v>26</c:v>
                </c:pt>
              </c:numCache>
            </c:numRef>
          </c:val>
        </c:ser>
        <c:dLbls>
          <c:showLegendKey val="0"/>
          <c:showVal val="0"/>
          <c:showCatName val="0"/>
          <c:showSerName val="0"/>
          <c:showPercent val="0"/>
          <c:showBubbleSize val="0"/>
        </c:dLbls>
        <c:gapWidth val="150"/>
        <c:axId val="491317264"/>
        <c:axId val="491307072"/>
      </c:barChart>
      <c:catAx>
        <c:axId val="491317264"/>
        <c:scaling>
          <c:orientation val="minMax"/>
        </c:scaling>
        <c:delete val="0"/>
        <c:axPos val="b"/>
        <c:numFmt formatCode="General" sourceLinked="0"/>
        <c:majorTickMark val="out"/>
        <c:minorTickMark val="none"/>
        <c:tickLblPos val="nextTo"/>
        <c:txPr>
          <a:bodyPr/>
          <a:lstStyle/>
          <a:p>
            <a:pPr>
              <a:defRPr sz="700"/>
            </a:pPr>
            <a:endParaRPr lang="en-US"/>
          </a:p>
        </c:txPr>
        <c:crossAx val="491307072"/>
        <c:crosses val="autoZero"/>
        <c:auto val="1"/>
        <c:lblAlgn val="ctr"/>
        <c:lblOffset val="100"/>
        <c:noMultiLvlLbl val="0"/>
      </c:catAx>
      <c:valAx>
        <c:axId val="491307072"/>
        <c:scaling>
          <c:orientation val="minMax"/>
          <c:max val="90"/>
          <c:min val="0"/>
        </c:scaling>
        <c:delete val="0"/>
        <c:axPos val="l"/>
        <c:majorGridlines>
          <c:spPr>
            <a:ln>
              <a:noFill/>
            </a:ln>
          </c:spPr>
        </c:majorGridlines>
        <c:numFmt formatCode="0" sourceLinked="1"/>
        <c:majorTickMark val="out"/>
        <c:minorTickMark val="none"/>
        <c:tickLblPos val="nextTo"/>
        <c:txPr>
          <a:bodyPr/>
          <a:lstStyle/>
          <a:p>
            <a:pPr>
              <a:defRPr sz="800"/>
            </a:pPr>
            <a:endParaRPr lang="en-US"/>
          </a:p>
        </c:txPr>
        <c:crossAx val="491317264"/>
        <c:crosses val="autoZero"/>
        <c:crossBetween val="between"/>
      </c:valAx>
    </c:plotArea>
    <c:plotVisOnly val="1"/>
    <c:dispBlanksAs val="gap"/>
    <c:showDLblsOverMax val="0"/>
  </c:chart>
  <c:spPr>
    <a:ln>
      <a:solidFill>
        <a:schemeClr val="accent2"/>
      </a:solidFill>
    </a:ln>
  </c:spPr>
  <c:txPr>
    <a:bodyPr/>
    <a:lstStyle/>
    <a:p>
      <a:pPr>
        <a:defRPr sz="1200"/>
      </a:pPr>
      <a:endParaRPr lang="en-US"/>
    </a:p>
  </c:txPr>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baseline="0" dirty="0" smtClean="0"/>
              <a:t>Outdoor activities (%)</a:t>
            </a:r>
            <a:endParaRPr lang="en-US" sz="800" dirty="0"/>
          </a:p>
        </c:rich>
      </c:tx>
      <c:layout/>
      <c:overlay val="0"/>
    </c:title>
    <c:autoTitleDeleted val="0"/>
    <c:plotArea>
      <c:layout>
        <c:manualLayout>
          <c:layoutTarget val="inner"/>
          <c:xMode val="edge"/>
          <c:yMode val="edge"/>
          <c:x val="6.8954444074772345E-2"/>
          <c:y val="0.161256107427833"/>
          <c:w val="0.89661676093305243"/>
          <c:h val="0.6618450507320337"/>
        </c:manualLayout>
      </c:layout>
      <c:barChart>
        <c:barDir val="col"/>
        <c:grouping val="clustered"/>
        <c:varyColors val="0"/>
        <c:ser>
          <c:idx val="0"/>
          <c:order val="0"/>
          <c:tx>
            <c:strRef>
              <c:f>Sheet1!$B$1</c:f>
              <c:strCache>
                <c:ptCount val="1"/>
                <c:pt idx="0">
                  <c:v>Series 1</c:v>
                </c:pt>
              </c:strCache>
            </c:strRef>
          </c:tx>
          <c:spPr>
            <a:solidFill>
              <a:schemeClr val="bg2"/>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Walk/ramble</c:v>
                </c:pt>
                <c:pt idx="1">
                  <c:v>Country/village</c:v>
                </c:pt>
                <c:pt idx="2">
                  <c:v>Coast/beach</c:v>
                </c:pt>
                <c:pt idx="3">
                  <c:v>Coastal walk</c:v>
                </c:pt>
                <c:pt idx="4">
                  <c:v>National Park</c:v>
                </c:pt>
              </c:strCache>
            </c:strRef>
          </c:cat>
          <c:val>
            <c:numRef>
              <c:f>Sheet1!$B$2:$B$6</c:f>
              <c:numCache>
                <c:formatCode>0</c:formatCode>
                <c:ptCount val="5"/>
                <c:pt idx="0">
                  <c:v>23</c:v>
                </c:pt>
                <c:pt idx="1">
                  <c:v>22</c:v>
                </c:pt>
                <c:pt idx="2">
                  <c:v>15</c:v>
                </c:pt>
                <c:pt idx="3">
                  <c:v>10</c:v>
                </c:pt>
                <c:pt idx="4">
                  <c:v>10</c:v>
                </c:pt>
              </c:numCache>
            </c:numRef>
          </c:val>
        </c:ser>
        <c:ser>
          <c:idx val="1"/>
          <c:order val="1"/>
          <c:tx>
            <c:strRef>
              <c:f>Sheet1!$C$1</c:f>
              <c:strCache>
                <c:ptCount val="1"/>
                <c:pt idx="0">
                  <c:v>Series 2</c:v>
                </c:pt>
              </c:strCache>
            </c:strRef>
          </c:tx>
          <c:spPr>
            <a:solidFill>
              <a:srgbClr val="92D05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Walk/ramble</c:v>
                </c:pt>
                <c:pt idx="1">
                  <c:v>Country/village</c:v>
                </c:pt>
                <c:pt idx="2">
                  <c:v>Coast/beach</c:v>
                </c:pt>
                <c:pt idx="3">
                  <c:v>Coastal walk</c:v>
                </c:pt>
                <c:pt idx="4">
                  <c:v>National Park</c:v>
                </c:pt>
              </c:strCache>
            </c:strRef>
          </c:cat>
          <c:val>
            <c:numRef>
              <c:f>Sheet1!$C$2:$C$6</c:f>
              <c:numCache>
                <c:formatCode>General</c:formatCode>
                <c:ptCount val="5"/>
                <c:pt idx="0">
                  <c:v>35</c:v>
                </c:pt>
                <c:pt idx="1">
                  <c:v>28</c:v>
                </c:pt>
                <c:pt idx="2">
                  <c:v>14</c:v>
                </c:pt>
                <c:pt idx="3">
                  <c:v>9</c:v>
                </c:pt>
                <c:pt idx="4">
                  <c:v>10</c:v>
                </c:pt>
              </c:numCache>
            </c:numRef>
          </c:val>
        </c:ser>
        <c:dLbls>
          <c:showLegendKey val="0"/>
          <c:showVal val="0"/>
          <c:showCatName val="0"/>
          <c:showSerName val="0"/>
          <c:showPercent val="0"/>
          <c:showBubbleSize val="0"/>
        </c:dLbls>
        <c:gapWidth val="150"/>
        <c:axId val="491307856"/>
        <c:axId val="491308640"/>
      </c:barChart>
      <c:catAx>
        <c:axId val="491307856"/>
        <c:scaling>
          <c:orientation val="minMax"/>
        </c:scaling>
        <c:delete val="0"/>
        <c:axPos val="b"/>
        <c:numFmt formatCode="General" sourceLinked="0"/>
        <c:majorTickMark val="out"/>
        <c:minorTickMark val="none"/>
        <c:tickLblPos val="nextTo"/>
        <c:txPr>
          <a:bodyPr/>
          <a:lstStyle/>
          <a:p>
            <a:pPr>
              <a:defRPr sz="700"/>
            </a:pPr>
            <a:endParaRPr lang="en-US"/>
          </a:p>
        </c:txPr>
        <c:crossAx val="491308640"/>
        <c:crosses val="autoZero"/>
        <c:auto val="1"/>
        <c:lblAlgn val="ctr"/>
        <c:lblOffset val="100"/>
        <c:noMultiLvlLbl val="0"/>
      </c:catAx>
      <c:valAx>
        <c:axId val="491308640"/>
        <c:scaling>
          <c:orientation val="minMax"/>
          <c:max val="90"/>
          <c:min val="0"/>
        </c:scaling>
        <c:delete val="0"/>
        <c:axPos val="l"/>
        <c:majorGridlines>
          <c:spPr>
            <a:ln>
              <a:noFill/>
            </a:ln>
          </c:spPr>
        </c:majorGridlines>
        <c:numFmt formatCode="0" sourceLinked="1"/>
        <c:majorTickMark val="out"/>
        <c:minorTickMark val="none"/>
        <c:tickLblPos val="nextTo"/>
        <c:txPr>
          <a:bodyPr/>
          <a:lstStyle/>
          <a:p>
            <a:pPr>
              <a:defRPr sz="800"/>
            </a:pPr>
            <a:endParaRPr lang="en-US"/>
          </a:p>
        </c:txPr>
        <c:crossAx val="491307856"/>
        <c:crosses val="autoZero"/>
        <c:crossBetween val="between"/>
      </c:valAx>
    </c:plotArea>
    <c:plotVisOnly val="1"/>
    <c:dispBlanksAs val="gap"/>
    <c:showDLblsOverMax val="0"/>
  </c:chart>
  <c:spPr>
    <a:ln>
      <a:solidFill>
        <a:schemeClr val="accent2"/>
      </a:solidFill>
    </a:ln>
  </c:spPr>
  <c:txPr>
    <a:bodyPr/>
    <a:lstStyle/>
    <a:p>
      <a:pPr>
        <a:defRPr sz="1200"/>
      </a:pPr>
      <a:endParaRPr lang="en-US"/>
    </a:p>
  </c:txPr>
  <c:externalData r:id="rId1">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baseline="0" dirty="0" smtClean="0"/>
              <a:t>Leisure activities (%)</a:t>
            </a:r>
            <a:endParaRPr lang="en-US" sz="800" dirty="0"/>
          </a:p>
        </c:rich>
      </c:tx>
      <c:layout/>
      <c:overlay val="0"/>
    </c:title>
    <c:autoTitleDeleted val="0"/>
    <c:plotArea>
      <c:layout>
        <c:manualLayout>
          <c:layoutTarget val="inner"/>
          <c:xMode val="edge"/>
          <c:yMode val="edge"/>
          <c:x val="6.8954444074772345E-2"/>
          <c:y val="0.161256107427833"/>
          <c:w val="0.89661676093305243"/>
          <c:h val="0.6618450507320337"/>
        </c:manualLayout>
      </c:layout>
      <c:barChart>
        <c:barDir val="col"/>
        <c:grouping val="clustered"/>
        <c:varyColors val="0"/>
        <c:ser>
          <c:idx val="0"/>
          <c:order val="0"/>
          <c:tx>
            <c:strRef>
              <c:f>Sheet1!$B$1</c:f>
              <c:strCache>
                <c:ptCount val="1"/>
                <c:pt idx="0">
                  <c:v>Series 1</c:v>
                </c:pt>
              </c:strCache>
            </c:strRef>
          </c:tx>
          <c:spPr>
            <a:solidFill>
              <a:srgbClr val="FFC00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Sheet1!$A$2:$A$5</c:f>
              <c:strCache>
                <c:ptCount val="4"/>
                <c:pt idx="0">
                  <c:v>Shopping</c:v>
                </c:pt>
                <c:pt idx="1">
                  <c:v>Going to pub</c:v>
                </c:pt>
                <c:pt idx="2">
                  <c:v>Bars/nightclubs</c:v>
                </c:pt>
                <c:pt idx="3">
                  <c:v>Festivals</c:v>
                </c:pt>
              </c:strCache>
            </c:strRef>
          </c:cat>
          <c:val>
            <c:numRef>
              <c:f>Sheet1!$B$2:$B$5</c:f>
              <c:numCache>
                <c:formatCode>0</c:formatCode>
                <c:ptCount val="4"/>
                <c:pt idx="0">
                  <c:v>79</c:v>
                </c:pt>
                <c:pt idx="1">
                  <c:v>55</c:v>
                </c:pt>
                <c:pt idx="2">
                  <c:v>16</c:v>
                </c:pt>
                <c:pt idx="3">
                  <c:v>4</c:v>
                </c:pt>
              </c:numCache>
            </c:numRef>
          </c:val>
        </c:ser>
        <c:ser>
          <c:idx val="1"/>
          <c:order val="1"/>
          <c:tx>
            <c:strRef>
              <c:f>Sheet1!$C$1</c:f>
              <c:strCache>
                <c:ptCount val="1"/>
                <c:pt idx="0">
                  <c:v>Series 2</c:v>
                </c:pt>
              </c:strCache>
            </c:strRef>
          </c:tx>
          <c:spPr>
            <a:solidFill>
              <a:srgbClr val="92D05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Sheet1!$A$2:$A$5</c:f>
              <c:strCache>
                <c:ptCount val="4"/>
                <c:pt idx="0">
                  <c:v>Shopping</c:v>
                </c:pt>
                <c:pt idx="1">
                  <c:v>Going to pub</c:v>
                </c:pt>
                <c:pt idx="2">
                  <c:v>Bars/nightclubs</c:v>
                </c:pt>
                <c:pt idx="3">
                  <c:v>Festivals</c:v>
                </c:pt>
              </c:strCache>
            </c:strRef>
          </c:cat>
          <c:val>
            <c:numRef>
              <c:f>Sheet1!$C$2:$C$5</c:f>
              <c:numCache>
                <c:formatCode>General</c:formatCode>
                <c:ptCount val="4"/>
                <c:pt idx="0">
                  <c:v>73</c:v>
                </c:pt>
                <c:pt idx="1">
                  <c:v>64</c:v>
                </c:pt>
                <c:pt idx="2">
                  <c:v>19</c:v>
                </c:pt>
                <c:pt idx="3">
                  <c:v>7</c:v>
                </c:pt>
              </c:numCache>
            </c:numRef>
          </c:val>
        </c:ser>
        <c:dLbls>
          <c:showLegendKey val="0"/>
          <c:showVal val="0"/>
          <c:showCatName val="0"/>
          <c:showSerName val="0"/>
          <c:showPercent val="0"/>
          <c:showBubbleSize val="0"/>
        </c:dLbls>
        <c:gapWidth val="150"/>
        <c:axId val="491307464"/>
        <c:axId val="491312560"/>
      </c:barChart>
      <c:catAx>
        <c:axId val="491307464"/>
        <c:scaling>
          <c:orientation val="minMax"/>
        </c:scaling>
        <c:delete val="0"/>
        <c:axPos val="b"/>
        <c:numFmt formatCode="General" sourceLinked="0"/>
        <c:majorTickMark val="out"/>
        <c:minorTickMark val="none"/>
        <c:tickLblPos val="nextTo"/>
        <c:txPr>
          <a:bodyPr/>
          <a:lstStyle/>
          <a:p>
            <a:pPr>
              <a:defRPr sz="700"/>
            </a:pPr>
            <a:endParaRPr lang="en-US"/>
          </a:p>
        </c:txPr>
        <c:crossAx val="491312560"/>
        <c:crosses val="autoZero"/>
        <c:auto val="1"/>
        <c:lblAlgn val="ctr"/>
        <c:lblOffset val="100"/>
        <c:noMultiLvlLbl val="0"/>
      </c:catAx>
      <c:valAx>
        <c:axId val="491312560"/>
        <c:scaling>
          <c:orientation val="minMax"/>
          <c:max val="90"/>
          <c:min val="0"/>
        </c:scaling>
        <c:delete val="0"/>
        <c:axPos val="l"/>
        <c:majorGridlines>
          <c:spPr>
            <a:ln>
              <a:noFill/>
            </a:ln>
          </c:spPr>
        </c:majorGridlines>
        <c:numFmt formatCode="0" sourceLinked="1"/>
        <c:majorTickMark val="out"/>
        <c:minorTickMark val="none"/>
        <c:tickLblPos val="nextTo"/>
        <c:txPr>
          <a:bodyPr/>
          <a:lstStyle/>
          <a:p>
            <a:pPr>
              <a:defRPr sz="800"/>
            </a:pPr>
            <a:endParaRPr lang="en-US"/>
          </a:p>
        </c:txPr>
        <c:crossAx val="491307464"/>
        <c:crosses val="autoZero"/>
        <c:crossBetween val="between"/>
      </c:valAx>
    </c:plotArea>
    <c:plotVisOnly val="1"/>
    <c:dispBlanksAs val="gap"/>
    <c:showDLblsOverMax val="0"/>
  </c:chart>
  <c:spPr>
    <a:ln>
      <a:solidFill>
        <a:schemeClr val="accent2"/>
      </a:solidFill>
    </a:ln>
  </c:spPr>
  <c:txPr>
    <a:bodyPr/>
    <a:lstStyle/>
    <a:p>
      <a:pPr>
        <a:defRPr sz="1200"/>
      </a:pPr>
      <a:endParaRPr lang="en-US"/>
    </a:p>
  </c:txPr>
  <c:externalData r:id="rId1">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baseline="0" dirty="0" smtClean="0"/>
              <a:t>Sporting activities (%)</a:t>
            </a:r>
            <a:endParaRPr lang="en-US" sz="800" dirty="0"/>
          </a:p>
        </c:rich>
      </c:tx>
      <c:layout/>
      <c:overlay val="0"/>
    </c:title>
    <c:autoTitleDeleted val="0"/>
    <c:plotArea>
      <c:layout>
        <c:manualLayout>
          <c:layoutTarget val="inner"/>
          <c:xMode val="edge"/>
          <c:yMode val="edge"/>
          <c:x val="6.8954444074772345E-2"/>
          <c:y val="0.161256107427833"/>
          <c:w val="0.89661676093305243"/>
          <c:h val="0.6618450507320337"/>
        </c:manualLayout>
      </c:layout>
      <c:barChart>
        <c:barDir val="col"/>
        <c:grouping val="clustered"/>
        <c:varyColors val="0"/>
        <c:ser>
          <c:idx val="0"/>
          <c:order val="0"/>
          <c:tx>
            <c:strRef>
              <c:f>Sheet1!$B$1</c:f>
              <c:strCache>
                <c:ptCount val="1"/>
                <c:pt idx="0">
                  <c:v>Series 1</c:v>
                </c:pt>
              </c:strCache>
            </c:strRef>
          </c:tx>
          <c:spPr>
            <a:solidFill>
              <a:schemeClr val="accent2"/>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Sheet1!$A$2:$A$7</c:f>
              <c:strCache>
                <c:ptCount val="6"/>
                <c:pt idx="0">
                  <c:v>Live sport event</c:v>
                </c:pt>
                <c:pt idx="1">
                  <c:v>Watch football</c:v>
                </c:pt>
                <c:pt idx="2">
                  <c:v>Take part sport</c:v>
                </c:pt>
                <c:pt idx="3">
                  <c:v>Mount./hill walk</c:v>
                </c:pt>
                <c:pt idx="4">
                  <c:v>Play golf</c:v>
                </c:pt>
                <c:pt idx="5">
                  <c:v>Water sports</c:v>
                </c:pt>
              </c:strCache>
            </c:strRef>
          </c:cat>
          <c:val>
            <c:numRef>
              <c:f>Sheet1!$B$2:$B$7</c:f>
              <c:numCache>
                <c:formatCode>0</c:formatCode>
                <c:ptCount val="6"/>
                <c:pt idx="0">
                  <c:v>4</c:v>
                </c:pt>
                <c:pt idx="1">
                  <c:v>2</c:v>
                </c:pt>
                <c:pt idx="2">
                  <c:v>3</c:v>
                </c:pt>
                <c:pt idx="3">
                  <c:v>3</c:v>
                </c:pt>
                <c:pt idx="4">
                  <c:v>1</c:v>
                </c:pt>
                <c:pt idx="5">
                  <c:v>1</c:v>
                </c:pt>
              </c:numCache>
            </c:numRef>
          </c:val>
        </c:ser>
        <c:ser>
          <c:idx val="1"/>
          <c:order val="1"/>
          <c:tx>
            <c:strRef>
              <c:f>Sheet1!$C$1</c:f>
              <c:strCache>
                <c:ptCount val="1"/>
                <c:pt idx="0">
                  <c:v>Series 2</c:v>
                </c:pt>
              </c:strCache>
            </c:strRef>
          </c:tx>
          <c:spPr>
            <a:solidFill>
              <a:srgbClr val="92D05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Sheet1!$A$2:$A$7</c:f>
              <c:strCache>
                <c:ptCount val="6"/>
                <c:pt idx="0">
                  <c:v>Live sport event</c:v>
                </c:pt>
                <c:pt idx="1">
                  <c:v>Watch football</c:v>
                </c:pt>
                <c:pt idx="2">
                  <c:v>Take part sport</c:v>
                </c:pt>
                <c:pt idx="3">
                  <c:v>Mount./hill walk</c:v>
                </c:pt>
                <c:pt idx="4">
                  <c:v>Play golf</c:v>
                </c:pt>
                <c:pt idx="5">
                  <c:v>Water sports</c:v>
                </c:pt>
              </c:strCache>
            </c:strRef>
          </c:cat>
          <c:val>
            <c:numRef>
              <c:f>Sheet1!$C$2:$C$7</c:f>
              <c:numCache>
                <c:formatCode>General</c:formatCode>
                <c:ptCount val="6"/>
                <c:pt idx="0">
                  <c:v>3</c:v>
                </c:pt>
                <c:pt idx="1">
                  <c:v>2</c:v>
                </c:pt>
                <c:pt idx="2">
                  <c:v>2</c:v>
                </c:pt>
                <c:pt idx="3">
                  <c:v>5</c:v>
                </c:pt>
                <c:pt idx="4">
                  <c:v>1</c:v>
                </c:pt>
                <c:pt idx="5">
                  <c:v>1</c:v>
                </c:pt>
              </c:numCache>
            </c:numRef>
          </c:val>
        </c:ser>
        <c:dLbls>
          <c:showLegendKey val="0"/>
          <c:showVal val="0"/>
          <c:showCatName val="0"/>
          <c:showSerName val="0"/>
          <c:showPercent val="0"/>
          <c:showBubbleSize val="0"/>
        </c:dLbls>
        <c:gapWidth val="150"/>
        <c:axId val="491314128"/>
        <c:axId val="491310992"/>
      </c:barChart>
      <c:catAx>
        <c:axId val="491314128"/>
        <c:scaling>
          <c:orientation val="minMax"/>
        </c:scaling>
        <c:delete val="0"/>
        <c:axPos val="b"/>
        <c:numFmt formatCode="General" sourceLinked="0"/>
        <c:majorTickMark val="out"/>
        <c:minorTickMark val="none"/>
        <c:tickLblPos val="nextTo"/>
        <c:txPr>
          <a:bodyPr/>
          <a:lstStyle/>
          <a:p>
            <a:pPr>
              <a:defRPr sz="700"/>
            </a:pPr>
            <a:endParaRPr lang="en-US"/>
          </a:p>
        </c:txPr>
        <c:crossAx val="491310992"/>
        <c:crosses val="autoZero"/>
        <c:auto val="1"/>
        <c:lblAlgn val="ctr"/>
        <c:lblOffset val="100"/>
        <c:noMultiLvlLbl val="0"/>
      </c:catAx>
      <c:valAx>
        <c:axId val="491310992"/>
        <c:scaling>
          <c:orientation val="minMax"/>
          <c:max val="90"/>
          <c:min val="0"/>
        </c:scaling>
        <c:delete val="0"/>
        <c:axPos val="l"/>
        <c:majorGridlines>
          <c:spPr>
            <a:ln>
              <a:noFill/>
            </a:ln>
          </c:spPr>
        </c:majorGridlines>
        <c:numFmt formatCode="0" sourceLinked="1"/>
        <c:majorTickMark val="out"/>
        <c:minorTickMark val="none"/>
        <c:tickLblPos val="nextTo"/>
        <c:txPr>
          <a:bodyPr/>
          <a:lstStyle/>
          <a:p>
            <a:pPr>
              <a:defRPr sz="800"/>
            </a:pPr>
            <a:endParaRPr lang="en-US"/>
          </a:p>
        </c:txPr>
        <c:crossAx val="491314128"/>
        <c:crosses val="autoZero"/>
        <c:crossBetween val="between"/>
      </c:valAx>
    </c:plotArea>
    <c:plotVisOnly val="1"/>
    <c:dispBlanksAs val="gap"/>
    <c:showDLblsOverMax val="0"/>
  </c:chart>
  <c:spPr>
    <a:ln>
      <a:solidFill>
        <a:schemeClr val="accent2"/>
      </a:solidFill>
    </a:ln>
  </c:spPr>
  <c:txPr>
    <a:bodyPr/>
    <a:lstStyle/>
    <a:p>
      <a:pPr>
        <a:defRPr sz="1200"/>
      </a:pPr>
      <a:endParaRPr lang="en-US"/>
    </a:p>
  </c:txPr>
  <c:externalData r:id="rId1">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baseline="0" dirty="0" smtClean="0"/>
              <a:t>Visiting heritage / culture attractions (%)</a:t>
            </a:r>
            <a:endParaRPr lang="en-US" sz="800" dirty="0"/>
          </a:p>
        </c:rich>
      </c:tx>
      <c:layout/>
      <c:overlay val="0"/>
    </c:title>
    <c:autoTitleDeleted val="0"/>
    <c:plotArea>
      <c:layout>
        <c:manualLayout>
          <c:layoutTarget val="inner"/>
          <c:xMode val="edge"/>
          <c:yMode val="edge"/>
          <c:x val="6.8954444074772345E-2"/>
          <c:y val="0.161256107427833"/>
          <c:w val="0.89661676093305243"/>
          <c:h val="0.6618450507320337"/>
        </c:manualLayout>
      </c:layout>
      <c:barChart>
        <c:barDir val="col"/>
        <c:grouping val="clustered"/>
        <c:varyColors val="0"/>
        <c:ser>
          <c:idx val="0"/>
          <c:order val="0"/>
          <c:tx>
            <c:strRef>
              <c:f>Sheet1!$B$1</c:f>
              <c:strCache>
                <c:ptCount val="1"/>
                <c:pt idx="0">
                  <c:v>Series 1</c:v>
                </c:pt>
              </c:strCache>
            </c:strRef>
          </c:tx>
          <c:spPr>
            <a:solidFill>
              <a:schemeClr val="accent5">
                <a:lumMod val="75000"/>
              </a:schemeClr>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Parks/gardens</c:v>
                </c:pt>
                <c:pt idx="1">
                  <c:v>Castles/hist. houses</c:v>
                </c:pt>
                <c:pt idx="2">
                  <c:v>Museums/galleries</c:v>
                </c:pt>
                <c:pt idx="3">
                  <c:v>Religious buildings</c:v>
                </c:pt>
                <c:pt idx="4">
                  <c:v>Theatre/musicals</c:v>
                </c:pt>
              </c:strCache>
            </c:strRef>
          </c:cat>
          <c:val>
            <c:numRef>
              <c:f>Sheet1!$B$2:$B$6</c:f>
              <c:numCache>
                <c:formatCode>0</c:formatCode>
                <c:ptCount val="5"/>
                <c:pt idx="0">
                  <c:v>61</c:v>
                </c:pt>
                <c:pt idx="1">
                  <c:v>52</c:v>
                </c:pt>
                <c:pt idx="2">
                  <c:v>49</c:v>
                </c:pt>
                <c:pt idx="3">
                  <c:v>40</c:v>
                </c:pt>
                <c:pt idx="4">
                  <c:v>17</c:v>
                </c:pt>
              </c:numCache>
            </c:numRef>
          </c:val>
        </c:ser>
        <c:ser>
          <c:idx val="1"/>
          <c:order val="1"/>
          <c:tx>
            <c:strRef>
              <c:f>Sheet1!$C$1</c:f>
              <c:strCache>
                <c:ptCount val="1"/>
                <c:pt idx="0">
                  <c:v>Series 2</c:v>
                </c:pt>
              </c:strCache>
            </c:strRef>
          </c:tx>
          <c:spPr>
            <a:solidFill>
              <a:schemeClr val="bg1">
                <a:lumMod val="75000"/>
              </a:schemeClr>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Parks/gardens</c:v>
                </c:pt>
                <c:pt idx="1">
                  <c:v>Castles/hist. houses</c:v>
                </c:pt>
                <c:pt idx="2">
                  <c:v>Museums/galleries</c:v>
                </c:pt>
                <c:pt idx="3">
                  <c:v>Religious buildings</c:v>
                </c:pt>
                <c:pt idx="4">
                  <c:v>Theatre/musicals</c:v>
                </c:pt>
              </c:strCache>
            </c:strRef>
          </c:cat>
          <c:val>
            <c:numRef>
              <c:f>Sheet1!$C$2:$C$6</c:f>
              <c:numCache>
                <c:formatCode>General</c:formatCode>
                <c:ptCount val="5"/>
                <c:pt idx="0">
                  <c:v>69</c:v>
                </c:pt>
                <c:pt idx="1">
                  <c:v>66</c:v>
                </c:pt>
                <c:pt idx="2">
                  <c:v>62</c:v>
                </c:pt>
                <c:pt idx="3">
                  <c:v>56</c:v>
                </c:pt>
                <c:pt idx="4">
                  <c:v>11</c:v>
                </c:pt>
              </c:numCache>
            </c:numRef>
          </c:val>
        </c:ser>
        <c:dLbls>
          <c:showLegendKey val="0"/>
          <c:showVal val="0"/>
          <c:showCatName val="0"/>
          <c:showSerName val="0"/>
          <c:showPercent val="0"/>
          <c:showBubbleSize val="0"/>
        </c:dLbls>
        <c:gapWidth val="150"/>
        <c:axId val="491318048"/>
        <c:axId val="491313344"/>
      </c:barChart>
      <c:catAx>
        <c:axId val="491318048"/>
        <c:scaling>
          <c:orientation val="minMax"/>
        </c:scaling>
        <c:delete val="0"/>
        <c:axPos val="b"/>
        <c:numFmt formatCode="General" sourceLinked="0"/>
        <c:majorTickMark val="out"/>
        <c:minorTickMark val="none"/>
        <c:tickLblPos val="nextTo"/>
        <c:txPr>
          <a:bodyPr/>
          <a:lstStyle/>
          <a:p>
            <a:pPr>
              <a:defRPr sz="700"/>
            </a:pPr>
            <a:endParaRPr lang="en-US"/>
          </a:p>
        </c:txPr>
        <c:crossAx val="491313344"/>
        <c:crosses val="autoZero"/>
        <c:auto val="1"/>
        <c:lblAlgn val="ctr"/>
        <c:lblOffset val="100"/>
        <c:noMultiLvlLbl val="0"/>
      </c:catAx>
      <c:valAx>
        <c:axId val="491313344"/>
        <c:scaling>
          <c:orientation val="minMax"/>
          <c:max val="90"/>
          <c:min val="0"/>
        </c:scaling>
        <c:delete val="0"/>
        <c:axPos val="l"/>
        <c:majorGridlines>
          <c:spPr>
            <a:ln>
              <a:noFill/>
            </a:ln>
          </c:spPr>
        </c:majorGridlines>
        <c:numFmt formatCode="0" sourceLinked="1"/>
        <c:majorTickMark val="out"/>
        <c:minorTickMark val="none"/>
        <c:tickLblPos val="nextTo"/>
        <c:txPr>
          <a:bodyPr/>
          <a:lstStyle/>
          <a:p>
            <a:pPr>
              <a:defRPr sz="800"/>
            </a:pPr>
            <a:endParaRPr lang="en-US"/>
          </a:p>
        </c:txPr>
        <c:crossAx val="491318048"/>
        <c:crosses val="autoZero"/>
        <c:crossBetween val="between"/>
      </c:valAx>
    </c:plotArea>
    <c:plotVisOnly val="1"/>
    <c:dispBlanksAs val="gap"/>
    <c:showDLblsOverMax val="0"/>
  </c:chart>
  <c:spPr>
    <a:ln>
      <a:solidFill>
        <a:schemeClr val="accent2"/>
      </a:solidFill>
    </a:ln>
  </c:spPr>
  <c:txPr>
    <a:bodyPr/>
    <a:lstStyle/>
    <a:p>
      <a:pPr>
        <a:defRPr sz="1200"/>
      </a:pPr>
      <a:endParaRPr lang="en-US"/>
    </a:p>
  </c:txPr>
  <c:externalData r:id="rId1">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baseline="0" dirty="0" smtClean="0"/>
              <a:t>Outdoor activities (%)</a:t>
            </a:r>
            <a:endParaRPr lang="en-US" sz="800" dirty="0"/>
          </a:p>
        </c:rich>
      </c:tx>
      <c:layout/>
      <c:overlay val="0"/>
    </c:title>
    <c:autoTitleDeleted val="0"/>
    <c:plotArea>
      <c:layout>
        <c:manualLayout>
          <c:layoutTarget val="inner"/>
          <c:xMode val="edge"/>
          <c:yMode val="edge"/>
          <c:x val="6.8954444074772345E-2"/>
          <c:y val="0.161256107427833"/>
          <c:w val="0.89661676093305243"/>
          <c:h val="0.6618450507320337"/>
        </c:manualLayout>
      </c:layout>
      <c:barChart>
        <c:barDir val="col"/>
        <c:grouping val="clustered"/>
        <c:varyColors val="0"/>
        <c:ser>
          <c:idx val="0"/>
          <c:order val="0"/>
          <c:tx>
            <c:strRef>
              <c:f>Sheet1!$B$1</c:f>
              <c:strCache>
                <c:ptCount val="1"/>
                <c:pt idx="0">
                  <c:v>Series 1</c:v>
                </c:pt>
              </c:strCache>
            </c:strRef>
          </c:tx>
          <c:spPr>
            <a:solidFill>
              <a:schemeClr val="bg2"/>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Walk/ramble</c:v>
                </c:pt>
                <c:pt idx="1">
                  <c:v>Country/village</c:v>
                </c:pt>
                <c:pt idx="2">
                  <c:v>Coast/beach</c:v>
                </c:pt>
                <c:pt idx="3">
                  <c:v>Coastal walk</c:v>
                </c:pt>
                <c:pt idx="4">
                  <c:v>National Park</c:v>
                </c:pt>
              </c:strCache>
            </c:strRef>
          </c:cat>
          <c:val>
            <c:numRef>
              <c:f>Sheet1!$B$2:$B$6</c:f>
              <c:numCache>
                <c:formatCode>0</c:formatCode>
                <c:ptCount val="5"/>
                <c:pt idx="0">
                  <c:v>23</c:v>
                </c:pt>
                <c:pt idx="1">
                  <c:v>22</c:v>
                </c:pt>
                <c:pt idx="2">
                  <c:v>15</c:v>
                </c:pt>
                <c:pt idx="3">
                  <c:v>10</c:v>
                </c:pt>
                <c:pt idx="4">
                  <c:v>10</c:v>
                </c:pt>
              </c:numCache>
            </c:numRef>
          </c:val>
        </c:ser>
        <c:ser>
          <c:idx val="1"/>
          <c:order val="1"/>
          <c:tx>
            <c:strRef>
              <c:f>Sheet1!$C$1</c:f>
              <c:strCache>
                <c:ptCount val="1"/>
                <c:pt idx="0">
                  <c:v>Series 2</c:v>
                </c:pt>
              </c:strCache>
            </c:strRef>
          </c:tx>
          <c:spPr>
            <a:solidFill>
              <a:schemeClr val="bg1">
                <a:lumMod val="75000"/>
              </a:schemeClr>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Walk/ramble</c:v>
                </c:pt>
                <c:pt idx="1">
                  <c:v>Country/village</c:v>
                </c:pt>
                <c:pt idx="2">
                  <c:v>Coast/beach</c:v>
                </c:pt>
                <c:pt idx="3">
                  <c:v>Coastal walk</c:v>
                </c:pt>
                <c:pt idx="4">
                  <c:v>National Park</c:v>
                </c:pt>
              </c:strCache>
            </c:strRef>
          </c:cat>
          <c:val>
            <c:numRef>
              <c:f>Sheet1!$C$2:$C$6</c:f>
              <c:numCache>
                <c:formatCode>General</c:formatCode>
                <c:ptCount val="5"/>
                <c:pt idx="0">
                  <c:v>18</c:v>
                </c:pt>
                <c:pt idx="1">
                  <c:v>40</c:v>
                </c:pt>
                <c:pt idx="2">
                  <c:v>25</c:v>
                </c:pt>
                <c:pt idx="3">
                  <c:v>17</c:v>
                </c:pt>
                <c:pt idx="4">
                  <c:v>11</c:v>
                </c:pt>
              </c:numCache>
            </c:numRef>
          </c:val>
        </c:ser>
        <c:dLbls>
          <c:showLegendKey val="0"/>
          <c:showVal val="0"/>
          <c:showCatName val="0"/>
          <c:showSerName val="0"/>
          <c:showPercent val="0"/>
          <c:showBubbleSize val="0"/>
        </c:dLbls>
        <c:gapWidth val="150"/>
        <c:axId val="491318440"/>
        <c:axId val="491316088"/>
      </c:barChart>
      <c:catAx>
        <c:axId val="491318440"/>
        <c:scaling>
          <c:orientation val="minMax"/>
        </c:scaling>
        <c:delete val="0"/>
        <c:axPos val="b"/>
        <c:numFmt formatCode="General" sourceLinked="0"/>
        <c:majorTickMark val="out"/>
        <c:minorTickMark val="none"/>
        <c:tickLblPos val="nextTo"/>
        <c:txPr>
          <a:bodyPr/>
          <a:lstStyle/>
          <a:p>
            <a:pPr>
              <a:defRPr sz="700"/>
            </a:pPr>
            <a:endParaRPr lang="en-US"/>
          </a:p>
        </c:txPr>
        <c:crossAx val="491316088"/>
        <c:crosses val="autoZero"/>
        <c:auto val="1"/>
        <c:lblAlgn val="ctr"/>
        <c:lblOffset val="100"/>
        <c:noMultiLvlLbl val="0"/>
      </c:catAx>
      <c:valAx>
        <c:axId val="491316088"/>
        <c:scaling>
          <c:orientation val="minMax"/>
          <c:max val="90"/>
          <c:min val="0"/>
        </c:scaling>
        <c:delete val="0"/>
        <c:axPos val="l"/>
        <c:majorGridlines>
          <c:spPr>
            <a:ln>
              <a:noFill/>
            </a:ln>
          </c:spPr>
        </c:majorGridlines>
        <c:numFmt formatCode="0" sourceLinked="1"/>
        <c:majorTickMark val="out"/>
        <c:minorTickMark val="none"/>
        <c:tickLblPos val="nextTo"/>
        <c:txPr>
          <a:bodyPr/>
          <a:lstStyle/>
          <a:p>
            <a:pPr>
              <a:defRPr sz="800"/>
            </a:pPr>
            <a:endParaRPr lang="en-US"/>
          </a:p>
        </c:txPr>
        <c:crossAx val="491318440"/>
        <c:crosses val="autoZero"/>
        <c:crossBetween val="between"/>
      </c:valAx>
    </c:plotArea>
    <c:plotVisOnly val="1"/>
    <c:dispBlanksAs val="gap"/>
    <c:showDLblsOverMax val="0"/>
  </c:chart>
  <c:spPr>
    <a:ln>
      <a:solidFill>
        <a:schemeClr val="accent2"/>
      </a:solidFill>
    </a:ln>
  </c:spPr>
  <c:txPr>
    <a:bodyPr/>
    <a:lstStyle/>
    <a:p>
      <a:pPr>
        <a:defRPr sz="1200"/>
      </a:pPr>
      <a:endParaRPr lang="en-US"/>
    </a:p>
  </c:txPr>
  <c:externalData r:id="rId1">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baseline="0" dirty="0" smtClean="0"/>
              <a:t>Leisure activities (%)</a:t>
            </a:r>
            <a:endParaRPr lang="en-US" sz="800" dirty="0"/>
          </a:p>
        </c:rich>
      </c:tx>
      <c:layout/>
      <c:overlay val="0"/>
    </c:title>
    <c:autoTitleDeleted val="0"/>
    <c:plotArea>
      <c:layout>
        <c:manualLayout>
          <c:layoutTarget val="inner"/>
          <c:xMode val="edge"/>
          <c:yMode val="edge"/>
          <c:x val="6.8954444074772345E-2"/>
          <c:y val="0.161256107427833"/>
          <c:w val="0.89661676093305243"/>
          <c:h val="0.6618450507320337"/>
        </c:manualLayout>
      </c:layout>
      <c:barChart>
        <c:barDir val="col"/>
        <c:grouping val="clustered"/>
        <c:varyColors val="0"/>
        <c:ser>
          <c:idx val="0"/>
          <c:order val="0"/>
          <c:tx>
            <c:strRef>
              <c:f>Sheet1!$B$1</c:f>
              <c:strCache>
                <c:ptCount val="1"/>
                <c:pt idx="0">
                  <c:v>Series 1</c:v>
                </c:pt>
              </c:strCache>
            </c:strRef>
          </c:tx>
          <c:spPr>
            <a:solidFill>
              <a:srgbClr val="FFC00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Sheet1!$A$2:$A$5</c:f>
              <c:strCache>
                <c:ptCount val="4"/>
                <c:pt idx="0">
                  <c:v>Shopping</c:v>
                </c:pt>
                <c:pt idx="1">
                  <c:v>Going to pub</c:v>
                </c:pt>
                <c:pt idx="2">
                  <c:v>Bars/nightclubs</c:v>
                </c:pt>
                <c:pt idx="3">
                  <c:v>Festivals</c:v>
                </c:pt>
              </c:strCache>
            </c:strRef>
          </c:cat>
          <c:val>
            <c:numRef>
              <c:f>Sheet1!$B$2:$B$5</c:f>
              <c:numCache>
                <c:formatCode>0</c:formatCode>
                <c:ptCount val="4"/>
                <c:pt idx="0">
                  <c:v>79</c:v>
                </c:pt>
                <c:pt idx="1">
                  <c:v>55</c:v>
                </c:pt>
                <c:pt idx="2">
                  <c:v>16</c:v>
                </c:pt>
                <c:pt idx="3">
                  <c:v>4</c:v>
                </c:pt>
              </c:numCache>
            </c:numRef>
          </c:val>
        </c:ser>
        <c:ser>
          <c:idx val="1"/>
          <c:order val="1"/>
          <c:tx>
            <c:strRef>
              <c:f>Sheet1!$C$1</c:f>
              <c:strCache>
                <c:ptCount val="1"/>
                <c:pt idx="0">
                  <c:v>Series 2</c:v>
                </c:pt>
              </c:strCache>
            </c:strRef>
          </c:tx>
          <c:spPr>
            <a:solidFill>
              <a:schemeClr val="bg1">
                <a:lumMod val="75000"/>
              </a:schemeClr>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Sheet1!$A$2:$A$5</c:f>
              <c:strCache>
                <c:ptCount val="4"/>
                <c:pt idx="0">
                  <c:v>Shopping</c:v>
                </c:pt>
                <c:pt idx="1">
                  <c:v>Going to pub</c:v>
                </c:pt>
                <c:pt idx="2">
                  <c:v>Bars/nightclubs</c:v>
                </c:pt>
                <c:pt idx="3">
                  <c:v>Festivals</c:v>
                </c:pt>
              </c:strCache>
            </c:strRef>
          </c:cat>
          <c:val>
            <c:numRef>
              <c:f>Sheet1!$C$2:$C$5</c:f>
              <c:numCache>
                <c:formatCode>General</c:formatCode>
                <c:ptCount val="4"/>
                <c:pt idx="0">
                  <c:v>75</c:v>
                </c:pt>
                <c:pt idx="1">
                  <c:v>34</c:v>
                </c:pt>
                <c:pt idx="2">
                  <c:v>16</c:v>
                </c:pt>
                <c:pt idx="3">
                  <c:v>2</c:v>
                </c:pt>
              </c:numCache>
            </c:numRef>
          </c:val>
        </c:ser>
        <c:dLbls>
          <c:showLegendKey val="0"/>
          <c:showVal val="0"/>
          <c:showCatName val="0"/>
          <c:showSerName val="0"/>
          <c:showPercent val="0"/>
          <c:showBubbleSize val="0"/>
        </c:dLbls>
        <c:gapWidth val="150"/>
        <c:axId val="491316480"/>
        <c:axId val="491318832"/>
      </c:barChart>
      <c:catAx>
        <c:axId val="491316480"/>
        <c:scaling>
          <c:orientation val="minMax"/>
        </c:scaling>
        <c:delete val="0"/>
        <c:axPos val="b"/>
        <c:numFmt formatCode="General" sourceLinked="0"/>
        <c:majorTickMark val="out"/>
        <c:minorTickMark val="none"/>
        <c:tickLblPos val="nextTo"/>
        <c:txPr>
          <a:bodyPr/>
          <a:lstStyle/>
          <a:p>
            <a:pPr>
              <a:defRPr sz="700"/>
            </a:pPr>
            <a:endParaRPr lang="en-US"/>
          </a:p>
        </c:txPr>
        <c:crossAx val="491318832"/>
        <c:crosses val="autoZero"/>
        <c:auto val="1"/>
        <c:lblAlgn val="ctr"/>
        <c:lblOffset val="100"/>
        <c:noMultiLvlLbl val="0"/>
      </c:catAx>
      <c:valAx>
        <c:axId val="491318832"/>
        <c:scaling>
          <c:orientation val="minMax"/>
          <c:max val="90"/>
          <c:min val="0"/>
        </c:scaling>
        <c:delete val="0"/>
        <c:axPos val="l"/>
        <c:majorGridlines>
          <c:spPr>
            <a:ln>
              <a:noFill/>
            </a:ln>
          </c:spPr>
        </c:majorGridlines>
        <c:numFmt formatCode="0" sourceLinked="1"/>
        <c:majorTickMark val="out"/>
        <c:minorTickMark val="none"/>
        <c:tickLblPos val="nextTo"/>
        <c:txPr>
          <a:bodyPr/>
          <a:lstStyle/>
          <a:p>
            <a:pPr>
              <a:defRPr sz="800"/>
            </a:pPr>
            <a:endParaRPr lang="en-US"/>
          </a:p>
        </c:txPr>
        <c:crossAx val="491316480"/>
        <c:crosses val="autoZero"/>
        <c:crossBetween val="between"/>
      </c:valAx>
    </c:plotArea>
    <c:plotVisOnly val="1"/>
    <c:dispBlanksAs val="gap"/>
    <c:showDLblsOverMax val="0"/>
  </c:chart>
  <c:spPr>
    <a:ln>
      <a:solidFill>
        <a:schemeClr val="accent2"/>
      </a:solidFill>
    </a:ln>
  </c:spPr>
  <c:txPr>
    <a:bodyPr/>
    <a:lstStyle/>
    <a:p>
      <a:pPr>
        <a:defRPr sz="1200"/>
      </a:pPr>
      <a:endParaRPr lang="en-US"/>
    </a:p>
  </c:txPr>
  <c:externalData r:id="rId1">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baseline="0" dirty="0" smtClean="0"/>
              <a:t>Sporting activities (%)</a:t>
            </a:r>
            <a:endParaRPr lang="en-US" sz="800" dirty="0"/>
          </a:p>
        </c:rich>
      </c:tx>
      <c:layout/>
      <c:overlay val="0"/>
    </c:title>
    <c:autoTitleDeleted val="0"/>
    <c:plotArea>
      <c:layout>
        <c:manualLayout>
          <c:layoutTarget val="inner"/>
          <c:xMode val="edge"/>
          <c:yMode val="edge"/>
          <c:x val="6.8954444074772345E-2"/>
          <c:y val="0.161256107427833"/>
          <c:w val="0.89661676093305243"/>
          <c:h val="0.6618450507320337"/>
        </c:manualLayout>
      </c:layout>
      <c:barChart>
        <c:barDir val="col"/>
        <c:grouping val="clustered"/>
        <c:varyColors val="0"/>
        <c:ser>
          <c:idx val="0"/>
          <c:order val="0"/>
          <c:tx>
            <c:strRef>
              <c:f>Sheet1!$B$1</c:f>
              <c:strCache>
                <c:ptCount val="1"/>
                <c:pt idx="0">
                  <c:v>Series 1</c:v>
                </c:pt>
              </c:strCache>
            </c:strRef>
          </c:tx>
          <c:spPr>
            <a:solidFill>
              <a:schemeClr val="accent2"/>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Sheet1!$A$2:$A$7</c:f>
              <c:strCache>
                <c:ptCount val="6"/>
                <c:pt idx="0">
                  <c:v>Live sport event</c:v>
                </c:pt>
                <c:pt idx="1">
                  <c:v>Watch football</c:v>
                </c:pt>
                <c:pt idx="2">
                  <c:v>Take part sport</c:v>
                </c:pt>
                <c:pt idx="3">
                  <c:v>Mount./hill walk</c:v>
                </c:pt>
                <c:pt idx="4">
                  <c:v>Play golf</c:v>
                </c:pt>
                <c:pt idx="5">
                  <c:v>Water sports</c:v>
                </c:pt>
              </c:strCache>
            </c:strRef>
          </c:cat>
          <c:val>
            <c:numRef>
              <c:f>Sheet1!$B$2:$B$7</c:f>
              <c:numCache>
                <c:formatCode>0</c:formatCode>
                <c:ptCount val="6"/>
                <c:pt idx="0">
                  <c:v>4</c:v>
                </c:pt>
                <c:pt idx="1">
                  <c:v>2</c:v>
                </c:pt>
                <c:pt idx="2">
                  <c:v>3</c:v>
                </c:pt>
                <c:pt idx="3">
                  <c:v>3</c:v>
                </c:pt>
                <c:pt idx="4">
                  <c:v>1</c:v>
                </c:pt>
                <c:pt idx="5">
                  <c:v>1</c:v>
                </c:pt>
              </c:numCache>
            </c:numRef>
          </c:val>
        </c:ser>
        <c:ser>
          <c:idx val="1"/>
          <c:order val="1"/>
          <c:tx>
            <c:strRef>
              <c:f>Sheet1!$C$1</c:f>
              <c:strCache>
                <c:ptCount val="1"/>
                <c:pt idx="0">
                  <c:v>Series 2</c:v>
                </c:pt>
              </c:strCache>
            </c:strRef>
          </c:tx>
          <c:spPr>
            <a:solidFill>
              <a:schemeClr val="bg1">
                <a:lumMod val="75000"/>
              </a:schemeClr>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Sheet1!$A$2:$A$7</c:f>
              <c:strCache>
                <c:ptCount val="6"/>
                <c:pt idx="0">
                  <c:v>Live sport event</c:v>
                </c:pt>
                <c:pt idx="1">
                  <c:v>Watch football</c:v>
                </c:pt>
                <c:pt idx="2">
                  <c:v>Take part sport</c:v>
                </c:pt>
                <c:pt idx="3">
                  <c:v>Mount./hill walk</c:v>
                </c:pt>
                <c:pt idx="4">
                  <c:v>Play golf</c:v>
                </c:pt>
                <c:pt idx="5">
                  <c:v>Water sports</c:v>
                </c:pt>
              </c:strCache>
            </c:strRef>
          </c:cat>
          <c:val>
            <c:numRef>
              <c:f>Sheet1!$C$2:$C$7</c:f>
              <c:numCache>
                <c:formatCode>General</c:formatCode>
                <c:ptCount val="6"/>
                <c:pt idx="0">
                  <c:v>6</c:v>
                </c:pt>
                <c:pt idx="1">
                  <c:v>1</c:v>
                </c:pt>
                <c:pt idx="2">
                  <c:v>3</c:v>
                </c:pt>
                <c:pt idx="3">
                  <c:v>4</c:v>
                </c:pt>
                <c:pt idx="4">
                  <c:v>0</c:v>
                </c:pt>
                <c:pt idx="5">
                  <c:v>1</c:v>
                </c:pt>
              </c:numCache>
            </c:numRef>
          </c:val>
        </c:ser>
        <c:dLbls>
          <c:showLegendKey val="0"/>
          <c:showVal val="0"/>
          <c:showCatName val="0"/>
          <c:showSerName val="0"/>
          <c:showPercent val="0"/>
          <c:showBubbleSize val="0"/>
        </c:dLbls>
        <c:gapWidth val="150"/>
        <c:axId val="491311776"/>
        <c:axId val="491312168"/>
      </c:barChart>
      <c:catAx>
        <c:axId val="491311776"/>
        <c:scaling>
          <c:orientation val="minMax"/>
        </c:scaling>
        <c:delete val="0"/>
        <c:axPos val="b"/>
        <c:numFmt formatCode="General" sourceLinked="0"/>
        <c:majorTickMark val="out"/>
        <c:minorTickMark val="none"/>
        <c:tickLblPos val="nextTo"/>
        <c:txPr>
          <a:bodyPr/>
          <a:lstStyle/>
          <a:p>
            <a:pPr>
              <a:defRPr sz="700"/>
            </a:pPr>
            <a:endParaRPr lang="en-US"/>
          </a:p>
        </c:txPr>
        <c:crossAx val="491312168"/>
        <c:crosses val="autoZero"/>
        <c:auto val="1"/>
        <c:lblAlgn val="ctr"/>
        <c:lblOffset val="100"/>
        <c:noMultiLvlLbl val="0"/>
      </c:catAx>
      <c:valAx>
        <c:axId val="491312168"/>
        <c:scaling>
          <c:orientation val="minMax"/>
          <c:max val="90"/>
          <c:min val="0"/>
        </c:scaling>
        <c:delete val="0"/>
        <c:axPos val="l"/>
        <c:majorGridlines>
          <c:spPr>
            <a:ln>
              <a:noFill/>
            </a:ln>
          </c:spPr>
        </c:majorGridlines>
        <c:numFmt formatCode="0" sourceLinked="1"/>
        <c:majorTickMark val="out"/>
        <c:minorTickMark val="none"/>
        <c:tickLblPos val="nextTo"/>
        <c:txPr>
          <a:bodyPr/>
          <a:lstStyle/>
          <a:p>
            <a:pPr>
              <a:defRPr sz="800"/>
            </a:pPr>
            <a:endParaRPr lang="en-US"/>
          </a:p>
        </c:txPr>
        <c:crossAx val="491311776"/>
        <c:crosses val="autoZero"/>
        <c:crossBetween val="between"/>
      </c:valAx>
    </c:plotArea>
    <c:plotVisOnly val="1"/>
    <c:dispBlanksAs val="gap"/>
    <c:showDLblsOverMax val="0"/>
  </c:chart>
  <c:spPr>
    <a:ln>
      <a:solidFill>
        <a:schemeClr val="accent2"/>
      </a:solidFill>
    </a:ln>
  </c:spPr>
  <c:txPr>
    <a:bodyPr/>
    <a:lstStyle/>
    <a:p>
      <a:pPr>
        <a:defRPr sz="12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684720745054322"/>
          <c:y val="3.8423757117549223E-2"/>
          <c:w val="0.64302619977112296"/>
          <c:h val="0.88535300673055106"/>
        </c:manualLayout>
      </c:layout>
      <c:barChart>
        <c:barDir val="bar"/>
        <c:grouping val="clustered"/>
        <c:varyColors val="0"/>
        <c:ser>
          <c:idx val="0"/>
          <c:order val="0"/>
          <c:tx>
            <c:strRef>
              <c:f>Sheet1!$B$1</c:f>
              <c:strCache>
                <c:ptCount val="1"/>
                <c:pt idx="0">
                  <c:v>Series 1</c:v>
                </c:pt>
              </c:strCache>
            </c:strRef>
          </c:tx>
          <c:spPr>
            <a:solidFill>
              <a:schemeClr val="accent6"/>
            </a:solidFill>
          </c:spPr>
          <c:invertIfNegative val="0"/>
          <c:dLbls>
            <c:numFmt formatCode="General\%" sourceLinked="0"/>
            <c:spPr>
              <a:noFill/>
              <a:ln>
                <a:noFill/>
              </a:ln>
              <a:effectLst/>
            </c:spPr>
            <c:txPr>
              <a:bodyPr/>
              <a:lstStyle/>
              <a:p>
                <a:pPr>
                  <a:defRPr sz="9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1.  City</c:v>
                </c:pt>
                <c:pt idx="1">
                  <c:v>2.  Beach / seaside resort</c:v>
                </c:pt>
                <c:pt idx="2">
                  <c:v>3.  Touring holiday</c:v>
                </c:pt>
                <c:pt idx="3">
                  <c:v>4.  Coastal area</c:v>
                </c:pt>
                <c:pt idx="4">
                  <c:v>5.  Mountain area</c:v>
                </c:pt>
                <c:pt idx="5">
                  <c:v>6.  Holiday centre</c:v>
                </c:pt>
                <c:pt idx="6">
                  <c:v>7.  Cruise</c:v>
                </c:pt>
                <c:pt idx="7">
                  <c:v>8.  Theme park</c:v>
                </c:pt>
                <c:pt idx="8">
                  <c:v>9.  Spa resort</c:v>
                </c:pt>
              </c:strCache>
            </c:strRef>
          </c:cat>
          <c:val>
            <c:numRef>
              <c:f>Sheet1!$B$2:$B$10</c:f>
              <c:numCache>
                <c:formatCode>0</c:formatCode>
                <c:ptCount val="9"/>
                <c:pt idx="0">
                  <c:v>40</c:v>
                </c:pt>
                <c:pt idx="1">
                  <c:v>25</c:v>
                </c:pt>
                <c:pt idx="2">
                  <c:v>10</c:v>
                </c:pt>
                <c:pt idx="3">
                  <c:v>6</c:v>
                </c:pt>
                <c:pt idx="4">
                  <c:v>5</c:v>
                </c:pt>
                <c:pt idx="5">
                  <c:v>4</c:v>
                </c:pt>
                <c:pt idx="6">
                  <c:v>2</c:v>
                </c:pt>
                <c:pt idx="7">
                  <c:v>2</c:v>
                </c:pt>
                <c:pt idx="8">
                  <c:v>1</c:v>
                </c:pt>
              </c:numCache>
            </c:numRef>
          </c:val>
        </c:ser>
        <c:ser>
          <c:idx val="1"/>
          <c:order val="1"/>
          <c:tx>
            <c:strRef>
              <c:f>Sheet1!$C$1</c:f>
              <c:strCache>
                <c:ptCount val="1"/>
                <c:pt idx="0">
                  <c:v>Series 2</c:v>
                </c:pt>
              </c:strCache>
            </c:strRef>
          </c:tx>
          <c:invertIfNegative val="0"/>
          <c:dLbls>
            <c:numFmt formatCode="General\%" sourceLinked="0"/>
            <c:spPr>
              <a:noFill/>
              <a:ln>
                <a:noFill/>
              </a:ln>
              <a:effectLst/>
            </c:spPr>
            <c:txPr>
              <a:bodyPr/>
              <a:lstStyle/>
              <a:p>
                <a:pPr>
                  <a:defRPr sz="9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1.  City</c:v>
                </c:pt>
                <c:pt idx="1">
                  <c:v>2.  Beach / seaside resort</c:v>
                </c:pt>
                <c:pt idx="2">
                  <c:v>3.  Touring holiday</c:v>
                </c:pt>
                <c:pt idx="3">
                  <c:v>4.  Coastal area</c:v>
                </c:pt>
                <c:pt idx="4">
                  <c:v>5.  Mountain area</c:v>
                </c:pt>
                <c:pt idx="5">
                  <c:v>6.  Holiday centre</c:v>
                </c:pt>
                <c:pt idx="6">
                  <c:v>7.  Cruise</c:v>
                </c:pt>
                <c:pt idx="7">
                  <c:v>8.  Theme park</c:v>
                </c:pt>
                <c:pt idx="8">
                  <c:v>9.  Spa resort</c:v>
                </c:pt>
              </c:strCache>
            </c:strRef>
          </c:cat>
          <c:val>
            <c:numRef>
              <c:f>Sheet1!$C$2:$C$10</c:f>
              <c:numCache>
                <c:formatCode>General</c:formatCode>
                <c:ptCount val="9"/>
                <c:pt idx="0">
                  <c:v>41</c:v>
                </c:pt>
                <c:pt idx="1">
                  <c:v>28</c:v>
                </c:pt>
                <c:pt idx="2">
                  <c:v>9</c:v>
                </c:pt>
                <c:pt idx="3">
                  <c:v>5</c:v>
                </c:pt>
                <c:pt idx="4">
                  <c:v>5</c:v>
                </c:pt>
                <c:pt idx="5">
                  <c:v>3</c:v>
                </c:pt>
                <c:pt idx="6">
                  <c:v>2</c:v>
                </c:pt>
                <c:pt idx="7">
                  <c:v>2</c:v>
                </c:pt>
                <c:pt idx="8">
                  <c:v>1</c:v>
                </c:pt>
              </c:numCache>
            </c:numRef>
          </c:val>
        </c:ser>
        <c:dLbls>
          <c:showLegendKey val="0"/>
          <c:showVal val="0"/>
          <c:showCatName val="0"/>
          <c:showSerName val="0"/>
          <c:showPercent val="0"/>
          <c:showBubbleSize val="0"/>
        </c:dLbls>
        <c:gapWidth val="50"/>
        <c:axId val="416859264"/>
        <c:axId val="416859656"/>
      </c:barChart>
      <c:catAx>
        <c:axId val="416859264"/>
        <c:scaling>
          <c:orientation val="maxMin"/>
        </c:scaling>
        <c:delete val="0"/>
        <c:axPos val="l"/>
        <c:numFmt formatCode="General" sourceLinked="0"/>
        <c:majorTickMark val="out"/>
        <c:minorTickMark val="none"/>
        <c:tickLblPos val="nextTo"/>
        <c:txPr>
          <a:bodyPr/>
          <a:lstStyle/>
          <a:p>
            <a:pPr>
              <a:defRPr sz="800">
                <a:latin typeface="+mn-lt"/>
                <a:cs typeface="Arial" pitchFamily="34" charset="0"/>
              </a:defRPr>
            </a:pPr>
            <a:endParaRPr lang="en-US"/>
          </a:p>
        </c:txPr>
        <c:crossAx val="416859656"/>
        <c:crosses val="autoZero"/>
        <c:auto val="1"/>
        <c:lblAlgn val="ctr"/>
        <c:lblOffset val="100"/>
        <c:noMultiLvlLbl val="0"/>
      </c:catAx>
      <c:valAx>
        <c:axId val="416859656"/>
        <c:scaling>
          <c:orientation val="minMax"/>
          <c:max val="50"/>
          <c:min val="0"/>
        </c:scaling>
        <c:delete val="1"/>
        <c:axPos val="t"/>
        <c:numFmt formatCode="0" sourceLinked="1"/>
        <c:majorTickMark val="out"/>
        <c:minorTickMark val="none"/>
        <c:tickLblPos val="nextTo"/>
        <c:crossAx val="416859264"/>
        <c:crosses val="autoZero"/>
        <c:crossBetween val="between"/>
      </c:valAx>
    </c:plotArea>
    <c:plotVisOnly val="1"/>
    <c:dispBlanksAs val="gap"/>
    <c:showDLblsOverMax val="0"/>
  </c:chart>
  <c:spPr>
    <a:ln>
      <a:solidFill>
        <a:schemeClr val="accent2"/>
      </a:solidFill>
    </a:ln>
  </c:spPr>
  <c:externalData r:id="rId1">
    <c:autoUpdate val="0"/>
  </c:externalData>
  <c:userShapes r:id="rId2"/>
</c:chartSpace>
</file>

<file path=ppt/charts/chart8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baseline="0" dirty="0" smtClean="0"/>
              <a:t>Visiting heritage / culture attractions (%)</a:t>
            </a:r>
            <a:endParaRPr lang="en-US" sz="800" dirty="0"/>
          </a:p>
        </c:rich>
      </c:tx>
      <c:layout/>
      <c:overlay val="0"/>
    </c:title>
    <c:autoTitleDeleted val="0"/>
    <c:plotArea>
      <c:layout>
        <c:manualLayout>
          <c:layoutTarget val="inner"/>
          <c:xMode val="edge"/>
          <c:yMode val="edge"/>
          <c:x val="6.8954444074772345E-2"/>
          <c:y val="0.161256107427833"/>
          <c:w val="0.89661676093305243"/>
          <c:h val="0.6618450507320337"/>
        </c:manualLayout>
      </c:layout>
      <c:barChart>
        <c:barDir val="col"/>
        <c:grouping val="clustered"/>
        <c:varyColors val="0"/>
        <c:ser>
          <c:idx val="0"/>
          <c:order val="0"/>
          <c:tx>
            <c:strRef>
              <c:f>Sheet1!$B$1</c:f>
              <c:strCache>
                <c:ptCount val="1"/>
                <c:pt idx="0">
                  <c:v>Series 1</c:v>
                </c:pt>
              </c:strCache>
            </c:strRef>
          </c:tx>
          <c:spPr>
            <a:solidFill>
              <a:schemeClr val="accent5">
                <a:lumMod val="75000"/>
              </a:schemeClr>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Parks/gardens</c:v>
                </c:pt>
                <c:pt idx="1">
                  <c:v>Castles/hist. houses</c:v>
                </c:pt>
                <c:pt idx="2">
                  <c:v>Museums/galleries</c:v>
                </c:pt>
                <c:pt idx="3">
                  <c:v>Religious buildings</c:v>
                </c:pt>
                <c:pt idx="4">
                  <c:v>Theatre/musicals</c:v>
                </c:pt>
              </c:strCache>
            </c:strRef>
          </c:cat>
          <c:val>
            <c:numRef>
              <c:f>Sheet1!$B$2:$B$6</c:f>
              <c:numCache>
                <c:formatCode>0</c:formatCode>
                <c:ptCount val="5"/>
                <c:pt idx="0">
                  <c:v>61</c:v>
                </c:pt>
                <c:pt idx="1">
                  <c:v>52</c:v>
                </c:pt>
                <c:pt idx="2">
                  <c:v>49</c:v>
                </c:pt>
                <c:pt idx="3">
                  <c:v>40</c:v>
                </c:pt>
                <c:pt idx="4">
                  <c:v>17</c:v>
                </c:pt>
              </c:numCache>
            </c:numRef>
          </c:val>
        </c:ser>
        <c:ser>
          <c:idx val="1"/>
          <c:order val="1"/>
          <c:tx>
            <c:strRef>
              <c:f>Sheet1!$C$1</c:f>
              <c:strCache>
                <c:ptCount val="1"/>
                <c:pt idx="0">
                  <c:v>Series 2</c:v>
                </c:pt>
              </c:strCache>
            </c:strRef>
          </c:tx>
          <c:spPr>
            <a:solidFill>
              <a:srgbClr val="FFFF0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Parks/gardens</c:v>
                </c:pt>
                <c:pt idx="1">
                  <c:v>Castles/hist. houses</c:v>
                </c:pt>
                <c:pt idx="2">
                  <c:v>Museums/galleries</c:v>
                </c:pt>
                <c:pt idx="3">
                  <c:v>Religious buildings</c:v>
                </c:pt>
                <c:pt idx="4">
                  <c:v>Theatre/musicals</c:v>
                </c:pt>
              </c:strCache>
            </c:strRef>
          </c:cat>
          <c:val>
            <c:numRef>
              <c:f>Sheet1!$C$2:$C$6</c:f>
              <c:numCache>
                <c:formatCode>General</c:formatCode>
                <c:ptCount val="5"/>
                <c:pt idx="0">
                  <c:v>65</c:v>
                </c:pt>
                <c:pt idx="1">
                  <c:v>55</c:v>
                </c:pt>
                <c:pt idx="2">
                  <c:v>57</c:v>
                </c:pt>
                <c:pt idx="3">
                  <c:v>43</c:v>
                </c:pt>
                <c:pt idx="4">
                  <c:v>13</c:v>
                </c:pt>
              </c:numCache>
            </c:numRef>
          </c:val>
        </c:ser>
        <c:dLbls>
          <c:showLegendKey val="0"/>
          <c:showVal val="0"/>
          <c:showCatName val="0"/>
          <c:showSerName val="0"/>
          <c:showPercent val="0"/>
          <c:showBubbleSize val="0"/>
        </c:dLbls>
        <c:gapWidth val="150"/>
        <c:axId val="491321184"/>
        <c:axId val="491319616"/>
      </c:barChart>
      <c:catAx>
        <c:axId val="491321184"/>
        <c:scaling>
          <c:orientation val="minMax"/>
        </c:scaling>
        <c:delete val="0"/>
        <c:axPos val="b"/>
        <c:numFmt formatCode="General" sourceLinked="0"/>
        <c:majorTickMark val="out"/>
        <c:minorTickMark val="none"/>
        <c:tickLblPos val="nextTo"/>
        <c:txPr>
          <a:bodyPr/>
          <a:lstStyle/>
          <a:p>
            <a:pPr>
              <a:defRPr sz="700"/>
            </a:pPr>
            <a:endParaRPr lang="en-US"/>
          </a:p>
        </c:txPr>
        <c:crossAx val="491319616"/>
        <c:crosses val="autoZero"/>
        <c:auto val="1"/>
        <c:lblAlgn val="ctr"/>
        <c:lblOffset val="100"/>
        <c:noMultiLvlLbl val="0"/>
      </c:catAx>
      <c:valAx>
        <c:axId val="491319616"/>
        <c:scaling>
          <c:orientation val="minMax"/>
          <c:max val="90"/>
          <c:min val="0"/>
        </c:scaling>
        <c:delete val="0"/>
        <c:axPos val="l"/>
        <c:majorGridlines>
          <c:spPr>
            <a:ln>
              <a:noFill/>
            </a:ln>
          </c:spPr>
        </c:majorGridlines>
        <c:numFmt formatCode="0" sourceLinked="1"/>
        <c:majorTickMark val="out"/>
        <c:minorTickMark val="none"/>
        <c:tickLblPos val="nextTo"/>
        <c:txPr>
          <a:bodyPr/>
          <a:lstStyle/>
          <a:p>
            <a:pPr>
              <a:defRPr sz="800"/>
            </a:pPr>
            <a:endParaRPr lang="en-US"/>
          </a:p>
        </c:txPr>
        <c:crossAx val="491321184"/>
        <c:crosses val="autoZero"/>
        <c:crossBetween val="between"/>
      </c:valAx>
    </c:plotArea>
    <c:plotVisOnly val="1"/>
    <c:dispBlanksAs val="gap"/>
    <c:showDLblsOverMax val="0"/>
  </c:chart>
  <c:spPr>
    <a:ln>
      <a:solidFill>
        <a:schemeClr val="accent2"/>
      </a:solidFill>
    </a:ln>
  </c:spPr>
  <c:txPr>
    <a:bodyPr/>
    <a:lstStyle/>
    <a:p>
      <a:pPr>
        <a:defRPr sz="12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baseline="0" dirty="0" smtClean="0"/>
              <a:t>Outdoor activities (%)</a:t>
            </a:r>
            <a:endParaRPr lang="en-US" sz="800" dirty="0"/>
          </a:p>
        </c:rich>
      </c:tx>
      <c:layout/>
      <c:overlay val="0"/>
    </c:title>
    <c:autoTitleDeleted val="0"/>
    <c:plotArea>
      <c:layout>
        <c:manualLayout>
          <c:layoutTarget val="inner"/>
          <c:xMode val="edge"/>
          <c:yMode val="edge"/>
          <c:x val="6.8954444074772345E-2"/>
          <c:y val="0.161256107427833"/>
          <c:w val="0.89661676093305243"/>
          <c:h val="0.6618450507320337"/>
        </c:manualLayout>
      </c:layout>
      <c:barChart>
        <c:barDir val="col"/>
        <c:grouping val="clustered"/>
        <c:varyColors val="0"/>
        <c:ser>
          <c:idx val="0"/>
          <c:order val="0"/>
          <c:tx>
            <c:strRef>
              <c:f>Sheet1!$B$1</c:f>
              <c:strCache>
                <c:ptCount val="1"/>
                <c:pt idx="0">
                  <c:v>Series 1</c:v>
                </c:pt>
              </c:strCache>
            </c:strRef>
          </c:tx>
          <c:spPr>
            <a:solidFill>
              <a:schemeClr val="bg2"/>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Walk/ramble</c:v>
                </c:pt>
                <c:pt idx="1">
                  <c:v>Country/village</c:v>
                </c:pt>
                <c:pt idx="2">
                  <c:v>Coast/beach</c:v>
                </c:pt>
                <c:pt idx="3">
                  <c:v>Coastal walk</c:v>
                </c:pt>
                <c:pt idx="4">
                  <c:v>National Park</c:v>
                </c:pt>
              </c:strCache>
            </c:strRef>
          </c:cat>
          <c:val>
            <c:numRef>
              <c:f>Sheet1!$B$2:$B$6</c:f>
              <c:numCache>
                <c:formatCode>0</c:formatCode>
                <c:ptCount val="5"/>
                <c:pt idx="0">
                  <c:v>23</c:v>
                </c:pt>
                <c:pt idx="1">
                  <c:v>22</c:v>
                </c:pt>
                <c:pt idx="2">
                  <c:v>15</c:v>
                </c:pt>
                <c:pt idx="3">
                  <c:v>10</c:v>
                </c:pt>
                <c:pt idx="4">
                  <c:v>10</c:v>
                </c:pt>
              </c:numCache>
            </c:numRef>
          </c:val>
        </c:ser>
        <c:ser>
          <c:idx val="1"/>
          <c:order val="1"/>
          <c:tx>
            <c:strRef>
              <c:f>Sheet1!$C$1</c:f>
              <c:strCache>
                <c:ptCount val="1"/>
                <c:pt idx="0">
                  <c:v>Series 2</c:v>
                </c:pt>
              </c:strCache>
            </c:strRef>
          </c:tx>
          <c:spPr>
            <a:solidFill>
              <a:srgbClr val="FFFF0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Walk/ramble</c:v>
                </c:pt>
                <c:pt idx="1">
                  <c:v>Country/village</c:v>
                </c:pt>
                <c:pt idx="2">
                  <c:v>Coast/beach</c:v>
                </c:pt>
                <c:pt idx="3">
                  <c:v>Coastal walk</c:v>
                </c:pt>
                <c:pt idx="4">
                  <c:v>National Park</c:v>
                </c:pt>
              </c:strCache>
            </c:strRef>
          </c:cat>
          <c:val>
            <c:numRef>
              <c:f>Sheet1!$C$2:$C$6</c:f>
              <c:numCache>
                <c:formatCode>General</c:formatCode>
                <c:ptCount val="5"/>
                <c:pt idx="0">
                  <c:v>24</c:v>
                </c:pt>
                <c:pt idx="1">
                  <c:v>14</c:v>
                </c:pt>
                <c:pt idx="2">
                  <c:v>7</c:v>
                </c:pt>
                <c:pt idx="3">
                  <c:v>6</c:v>
                </c:pt>
                <c:pt idx="4">
                  <c:v>5</c:v>
                </c:pt>
              </c:numCache>
            </c:numRef>
          </c:val>
        </c:ser>
        <c:dLbls>
          <c:showLegendKey val="0"/>
          <c:showVal val="0"/>
          <c:showCatName val="0"/>
          <c:showSerName val="0"/>
          <c:showPercent val="0"/>
          <c:showBubbleSize val="0"/>
        </c:dLbls>
        <c:gapWidth val="150"/>
        <c:axId val="491322360"/>
        <c:axId val="491320008"/>
      </c:barChart>
      <c:catAx>
        <c:axId val="491322360"/>
        <c:scaling>
          <c:orientation val="minMax"/>
        </c:scaling>
        <c:delete val="0"/>
        <c:axPos val="b"/>
        <c:numFmt formatCode="General" sourceLinked="0"/>
        <c:majorTickMark val="out"/>
        <c:minorTickMark val="none"/>
        <c:tickLblPos val="nextTo"/>
        <c:txPr>
          <a:bodyPr/>
          <a:lstStyle/>
          <a:p>
            <a:pPr>
              <a:defRPr sz="700"/>
            </a:pPr>
            <a:endParaRPr lang="en-US"/>
          </a:p>
        </c:txPr>
        <c:crossAx val="491320008"/>
        <c:crosses val="autoZero"/>
        <c:auto val="1"/>
        <c:lblAlgn val="ctr"/>
        <c:lblOffset val="100"/>
        <c:noMultiLvlLbl val="0"/>
      </c:catAx>
      <c:valAx>
        <c:axId val="491320008"/>
        <c:scaling>
          <c:orientation val="minMax"/>
          <c:max val="90"/>
          <c:min val="0"/>
        </c:scaling>
        <c:delete val="0"/>
        <c:axPos val="l"/>
        <c:majorGridlines>
          <c:spPr>
            <a:ln>
              <a:noFill/>
            </a:ln>
          </c:spPr>
        </c:majorGridlines>
        <c:numFmt formatCode="0" sourceLinked="1"/>
        <c:majorTickMark val="out"/>
        <c:minorTickMark val="none"/>
        <c:tickLblPos val="nextTo"/>
        <c:txPr>
          <a:bodyPr/>
          <a:lstStyle/>
          <a:p>
            <a:pPr>
              <a:defRPr sz="800"/>
            </a:pPr>
            <a:endParaRPr lang="en-US"/>
          </a:p>
        </c:txPr>
        <c:crossAx val="491322360"/>
        <c:crosses val="autoZero"/>
        <c:crossBetween val="between"/>
      </c:valAx>
    </c:plotArea>
    <c:plotVisOnly val="1"/>
    <c:dispBlanksAs val="gap"/>
    <c:showDLblsOverMax val="0"/>
  </c:chart>
  <c:spPr>
    <a:ln>
      <a:solidFill>
        <a:schemeClr val="accent2"/>
      </a:solidFill>
    </a:ln>
  </c:spPr>
  <c:txPr>
    <a:bodyPr/>
    <a:lstStyle/>
    <a:p>
      <a:pPr>
        <a:defRPr sz="12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baseline="0" dirty="0" smtClean="0"/>
              <a:t>Leisure activities (%)</a:t>
            </a:r>
            <a:endParaRPr lang="en-US" sz="800" dirty="0"/>
          </a:p>
        </c:rich>
      </c:tx>
      <c:layout/>
      <c:overlay val="0"/>
    </c:title>
    <c:autoTitleDeleted val="0"/>
    <c:plotArea>
      <c:layout>
        <c:manualLayout>
          <c:layoutTarget val="inner"/>
          <c:xMode val="edge"/>
          <c:yMode val="edge"/>
          <c:x val="6.8954444074772345E-2"/>
          <c:y val="0.161256107427833"/>
          <c:w val="0.89661676093305243"/>
          <c:h val="0.6618450507320337"/>
        </c:manualLayout>
      </c:layout>
      <c:barChart>
        <c:barDir val="col"/>
        <c:grouping val="clustered"/>
        <c:varyColors val="0"/>
        <c:ser>
          <c:idx val="0"/>
          <c:order val="0"/>
          <c:tx>
            <c:strRef>
              <c:f>Sheet1!$B$1</c:f>
              <c:strCache>
                <c:ptCount val="1"/>
                <c:pt idx="0">
                  <c:v>Series 1</c:v>
                </c:pt>
              </c:strCache>
            </c:strRef>
          </c:tx>
          <c:spPr>
            <a:solidFill>
              <a:srgbClr val="FFC00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Sheet1!$A$2:$A$5</c:f>
              <c:strCache>
                <c:ptCount val="4"/>
                <c:pt idx="0">
                  <c:v>Shopping</c:v>
                </c:pt>
                <c:pt idx="1">
                  <c:v>Going to pub</c:v>
                </c:pt>
                <c:pt idx="2">
                  <c:v>Bars/nightclubs</c:v>
                </c:pt>
                <c:pt idx="3">
                  <c:v>Festivals</c:v>
                </c:pt>
              </c:strCache>
            </c:strRef>
          </c:cat>
          <c:val>
            <c:numRef>
              <c:f>Sheet1!$B$2:$B$5</c:f>
              <c:numCache>
                <c:formatCode>0</c:formatCode>
                <c:ptCount val="4"/>
                <c:pt idx="0">
                  <c:v>79</c:v>
                </c:pt>
                <c:pt idx="1">
                  <c:v>55</c:v>
                </c:pt>
                <c:pt idx="2">
                  <c:v>16</c:v>
                </c:pt>
                <c:pt idx="3">
                  <c:v>4</c:v>
                </c:pt>
              </c:numCache>
            </c:numRef>
          </c:val>
        </c:ser>
        <c:ser>
          <c:idx val="1"/>
          <c:order val="1"/>
          <c:tx>
            <c:strRef>
              <c:f>Sheet1!$C$1</c:f>
              <c:strCache>
                <c:ptCount val="1"/>
                <c:pt idx="0">
                  <c:v>Series 2</c:v>
                </c:pt>
              </c:strCache>
            </c:strRef>
          </c:tx>
          <c:spPr>
            <a:solidFill>
              <a:srgbClr val="FFFF0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Sheet1!$A$2:$A$5</c:f>
              <c:strCache>
                <c:ptCount val="4"/>
                <c:pt idx="0">
                  <c:v>Shopping</c:v>
                </c:pt>
                <c:pt idx="1">
                  <c:v>Going to pub</c:v>
                </c:pt>
                <c:pt idx="2">
                  <c:v>Bars/nightclubs</c:v>
                </c:pt>
                <c:pt idx="3">
                  <c:v>Festivals</c:v>
                </c:pt>
              </c:strCache>
            </c:strRef>
          </c:cat>
          <c:val>
            <c:numRef>
              <c:f>Sheet1!$C$2:$C$5</c:f>
              <c:numCache>
                <c:formatCode>General</c:formatCode>
                <c:ptCount val="4"/>
                <c:pt idx="0">
                  <c:v>83</c:v>
                </c:pt>
                <c:pt idx="1">
                  <c:v>56</c:v>
                </c:pt>
                <c:pt idx="2">
                  <c:v>18</c:v>
                </c:pt>
                <c:pt idx="3">
                  <c:v>3</c:v>
                </c:pt>
              </c:numCache>
            </c:numRef>
          </c:val>
        </c:ser>
        <c:dLbls>
          <c:showLegendKey val="0"/>
          <c:showVal val="0"/>
          <c:showCatName val="0"/>
          <c:showSerName val="0"/>
          <c:showPercent val="0"/>
          <c:showBubbleSize val="0"/>
        </c:dLbls>
        <c:gapWidth val="150"/>
        <c:axId val="491321968"/>
        <c:axId val="491320792"/>
      </c:barChart>
      <c:catAx>
        <c:axId val="491321968"/>
        <c:scaling>
          <c:orientation val="minMax"/>
        </c:scaling>
        <c:delete val="0"/>
        <c:axPos val="b"/>
        <c:numFmt formatCode="General" sourceLinked="0"/>
        <c:majorTickMark val="out"/>
        <c:minorTickMark val="none"/>
        <c:tickLblPos val="nextTo"/>
        <c:txPr>
          <a:bodyPr/>
          <a:lstStyle/>
          <a:p>
            <a:pPr>
              <a:defRPr sz="700"/>
            </a:pPr>
            <a:endParaRPr lang="en-US"/>
          </a:p>
        </c:txPr>
        <c:crossAx val="491320792"/>
        <c:crosses val="autoZero"/>
        <c:auto val="1"/>
        <c:lblAlgn val="ctr"/>
        <c:lblOffset val="100"/>
        <c:noMultiLvlLbl val="0"/>
      </c:catAx>
      <c:valAx>
        <c:axId val="491320792"/>
        <c:scaling>
          <c:orientation val="minMax"/>
          <c:max val="90"/>
          <c:min val="0"/>
        </c:scaling>
        <c:delete val="0"/>
        <c:axPos val="l"/>
        <c:majorGridlines>
          <c:spPr>
            <a:ln>
              <a:noFill/>
            </a:ln>
          </c:spPr>
        </c:majorGridlines>
        <c:numFmt formatCode="0" sourceLinked="1"/>
        <c:majorTickMark val="out"/>
        <c:minorTickMark val="none"/>
        <c:tickLblPos val="nextTo"/>
        <c:txPr>
          <a:bodyPr/>
          <a:lstStyle/>
          <a:p>
            <a:pPr>
              <a:defRPr sz="800"/>
            </a:pPr>
            <a:endParaRPr lang="en-US"/>
          </a:p>
        </c:txPr>
        <c:crossAx val="491321968"/>
        <c:crosses val="autoZero"/>
        <c:crossBetween val="between"/>
      </c:valAx>
    </c:plotArea>
    <c:plotVisOnly val="1"/>
    <c:dispBlanksAs val="gap"/>
    <c:showDLblsOverMax val="0"/>
  </c:chart>
  <c:spPr>
    <a:ln>
      <a:solidFill>
        <a:schemeClr val="accent2"/>
      </a:solidFill>
    </a:ln>
  </c:spPr>
  <c:txPr>
    <a:bodyPr/>
    <a:lstStyle/>
    <a:p>
      <a:pPr>
        <a:defRPr sz="1200"/>
      </a:pPr>
      <a:endParaRPr lang="en-US"/>
    </a:p>
  </c:txPr>
  <c:externalData r:id="rId1">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baseline="0" dirty="0" smtClean="0"/>
              <a:t>Sporting activities (%)</a:t>
            </a:r>
            <a:endParaRPr lang="en-US" sz="800" dirty="0"/>
          </a:p>
        </c:rich>
      </c:tx>
      <c:layout/>
      <c:overlay val="0"/>
    </c:title>
    <c:autoTitleDeleted val="0"/>
    <c:plotArea>
      <c:layout>
        <c:manualLayout>
          <c:layoutTarget val="inner"/>
          <c:xMode val="edge"/>
          <c:yMode val="edge"/>
          <c:x val="6.8954444074772345E-2"/>
          <c:y val="0.161256107427833"/>
          <c:w val="0.89661676093305243"/>
          <c:h val="0.6618450507320337"/>
        </c:manualLayout>
      </c:layout>
      <c:barChart>
        <c:barDir val="col"/>
        <c:grouping val="clustered"/>
        <c:varyColors val="0"/>
        <c:ser>
          <c:idx val="0"/>
          <c:order val="0"/>
          <c:tx>
            <c:strRef>
              <c:f>Sheet1!$B$1</c:f>
              <c:strCache>
                <c:ptCount val="1"/>
                <c:pt idx="0">
                  <c:v>Series 1</c:v>
                </c:pt>
              </c:strCache>
            </c:strRef>
          </c:tx>
          <c:spPr>
            <a:solidFill>
              <a:schemeClr val="accent2"/>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Sheet1!$A$2:$A$7</c:f>
              <c:strCache>
                <c:ptCount val="6"/>
                <c:pt idx="0">
                  <c:v>Live sport event</c:v>
                </c:pt>
                <c:pt idx="1">
                  <c:v>Watch football</c:v>
                </c:pt>
                <c:pt idx="2">
                  <c:v>Take part sport</c:v>
                </c:pt>
                <c:pt idx="3">
                  <c:v>Mount./hill walk</c:v>
                </c:pt>
                <c:pt idx="4">
                  <c:v>Play golf</c:v>
                </c:pt>
                <c:pt idx="5">
                  <c:v>Water sports</c:v>
                </c:pt>
              </c:strCache>
            </c:strRef>
          </c:cat>
          <c:val>
            <c:numRef>
              <c:f>Sheet1!$B$2:$B$7</c:f>
              <c:numCache>
                <c:formatCode>0</c:formatCode>
                <c:ptCount val="6"/>
                <c:pt idx="0">
                  <c:v>4</c:v>
                </c:pt>
                <c:pt idx="1">
                  <c:v>2</c:v>
                </c:pt>
                <c:pt idx="2">
                  <c:v>3</c:v>
                </c:pt>
                <c:pt idx="3">
                  <c:v>3</c:v>
                </c:pt>
                <c:pt idx="4">
                  <c:v>1</c:v>
                </c:pt>
                <c:pt idx="5">
                  <c:v>1</c:v>
                </c:pt>
              </c:numCache>
            </c:numRef>
          </c:val>
        </c:ser>
        <c:ser>
          <c:idx val="1"/>
          <c:order val="1"/>
          <c:tx>
            <c:strRef>
              <c:f>Sheet1!$C$1</c:f>
              <c:strCache>
                <c:ptCount val="1"/>
                <c:pt idx="0">
                  <c:v>Series 2</c:v>
                </c:pt>
              </c:strCache>
            </c:strRef>
          </c:tx>
          <c:spPr>
            <a:solidFill>
              <a:srgbClr val="FFFF0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Sheet1!$A$2:$A$7</c:f>
              <c:strCache>
                <c:ptCount val="6"/>
                <c:pt idx="0">
                  <c:v>Live sport event</c:v>
                </c:pt>
                <c:pt idx="1">
                  <c:v>Watch football</c:v>
                </c:pt>
                <c:pt idx="2">
                  <c:v>Take part sport</c:v>
                </c:pt>
                <c:pt idx="3">
                  <c:v>Mount./hill walk</c:v>
                </c:pt>
                <c:pt idx="4">
                  <c:v>Play golf</c:v>
                </c:pt>
                <c:pt idx="5">
                  <c:v>Water sports</c:v>
                </c:pt>
              </c:strCache>
            </c:strRef>
          </c:cat>
          <c:val>
            <c:numRef>
              <c:f>Sheet1!$C$2:$C$7</c:f>
              <c:numCache>
                <c:formatCode>General</c:formatCode>
                <c:ptCount val="6"/>
                <c:pt idx="0">
                  <c:v>2</c:v>
                </c:pt>
                <c:pt idx="1">
                  <c:v>1</c:v>
                </c:pt>
                <c:pt idx="2">
                  <c:v>3</c:v>
                </c:pt>
                <c:pt idx="3">
                  <c:v>1</c:v>
                </c:pt>
                <c:pt idx="4">
                  <c:v>1</c:v>
                </c:pt>
                <c:pt idx="5">
                  <c:v>1</c:v>
                </c:pt>
              </c:numCache>
            </c:numRef>
          </c:val>
        </c:ser>
        <c:dLbls>
          <c:showLegendKey val="0"/>
          <c:showVal val="0"/>
          <c:showCatName val="0"/>
          <c:showSerName val="0"/>
          <c:showPercent val="0"/>
          <c:showBubbleSize val="0"/>
        </c:dLbls>
        <c:gapWidth val="150"/>
        <c:axId val="492512104"/>
        <c:axId val="492517200"/>
      </c:barChart>
      <c:catAx>
        <c:axId val="492512104"/>
        <c:scaling>
          <c:orientation val="minMax"/>
        </c:scaling>
        <c:delete val="0"/>
        <c:axPos val="b"/>
        <c:numFmt formatCode="General" sourceLinked="0"/>
        <c:majorTickMark val="out"/>
        <c:minorTickMark val="none"/>
        <c:tickLblPos val="nextTo"/>
        <c:txPr>
          <a:bodyPr/>
          <a:lstStyle/>
          <a:p>
            <a:pPr>
              <a:defRPr sz="700"/>
            </a:pPr>
            <a:endParaRPr lang="en-US"/>
          </a:p>
        </c:txPr>
        <c:crossAx val="492517200"/>
        <c:crosses val="autoZero"/>
        <c:auto val="1"/>
        <c:lblAlgn val="ctr"/>
        <c:lblOffset val="100"/>
        <c:noMultiLvlLbl val="0"/>
      </c:catAx>
      <c:valAx>
        <c:axId val="492517200"/>
        <c:scaling>
          <c:orientation val="minMax"/>
          <c:max val="90"/>
          <c:min val="0"/>
        </c:scaling>
        <c:delete val="0"/>
        <c:axPos val="l"/>
        <c:majorGridlines>
          <c:spPr>
            <a:ln>
              <a:noFill/>
            </a:ln>
          </c:spPr>
        </c:majorGridlines>
        <c:numFmt formatCode="0" sourceLinked="1"/>
        <c:majorTickMark val="out"/>
        <c:minorTickMark val="none"/>
        <c:tickLblPos val="nextTo"/>
        <c:txPr>
          <a:bodyPr/>
          <a:lstStyle/>
          <a:p>
            <a:pPr>
              <a:defRPr sz="800"/>
            </a:pPr>
            <a:endParaRPr lang="en-US"/>
          </a:p>
        </c:txPr>
        <c:crossAx val="492512104"/>
        <c:crosses val="autoZero"/>
        <c:crossBetween val="between"/>
      </c:valAx>
    </c:plotArea>
    <c:plotVisOnly val="1"/>
    <c:dispBlanksAs val="gap"/>
    <c:showDLblsOverMax val="0"/>
  </c:chart>
  <c:spPr>
    <a:ln>
      <a:solidFill>
        <a:schemeClr val="accent2"/>
      </a:solidFill>
    </a:ln>
  </c:spPr>
  <c:txPr>
    <a:bodyPr/>
    <a:lstStyle/>
    <a:p>
      <a:pPr>
        <a:defRPr sz="1200"/>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baseline="0" dirty="0" smtClean="0"/>
              <a:t>Visiting heritage / culture attractions (%)</a:t>
            </a:r>
            <a:endParaRPr lang="en-US" sz="800" dirty="0"/>
          </a:p>
        </c:rich>
      </c:tx>
      <c:layout/>
      <c:overlay val="0"/>
    </c:title>
    <c:autoTitleDeleted val="0"/>
    <c:plotArea>
      <c:layout>
        <c:manualLayout>
          <c:layoutTarget val="inner"/>
          <c:xMode val="edge"/>
          <c:yMode val="edge"/>
          <c:x val="6.8954444074772345E-2"/>
          <c:y val="0.161256107427833"/>
          <c:w val="0.89661676093305243"/>
          <c:h val="0.6618450507320337"/>
        </c:manualLayout>
      </c:layout>
      <c:barChart>
        <c:barDir val="col"/>
        <c:grouping val="clustered"/>
        <c:varyColors val="0"/>
        <c:ser>
          <c:idx val="0"/>
          <c:order val="0"/>
          <c:tx>
            <c:strRef>
              <c:f>Sheet1!$B$1</c:f>
              <c:strCache>
                <c:ptCount val="1"/>
                <c:pt idx="0">
                  <c:v>Series 1</c:v>
                </c:pt>
              </c:strCache>
            </c:strRef>
          </c:tx>
          <c:spPr>
            <a:solidFill>
              <a:schemeClr val="accent5">
                <a:lumMod val="75000"/>
              </a:schemeClr>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Parks/gardens</c:v>
                </c:pt>
                <c:pt idx="1">
                  <c:v>Castles/hist. houses</c:v>
                </c:pt>
                <c:pt idx="2">
                  <c:v>Museums/galleries</c:v>
                </c:pt>
                <c:pt idx="3">
                  <c:v>Religious buildings</c:v>
                </c:pt>
                <c:pt idx="4">
                  <c:v>Theatre/musicals</c:v>
                </c:pt>
              </c:strCache>
            </c:strRef>
          </c:cat>
          <c:val>
            <c:numRef>
              <c:f>Sheet1!$B$2:$B$6</c:f>
              <c:numCache>
                <c:formatCode>0</c:formatCode>
                <c:ptCount val="5"/>
                <c:pt idx="0">
                  <c:v>61</c:v>
                </c:pt>
                <c:pt idx="1">
                  <c:v>52</c:v>
                </c:pt>
                <c:pt idx="2">
                  <c:v>49</c:v>
                </c:pt>
                <c:pt idx="3">
                  <c:v>40</c:v>
                </c:pt>
                <c:pt idx="4">
                  <c:v>17</c:v>
                </c:pt>
              </c:numCache>
            </c:numRef>
          </c:val>
        </c:ser>
        <c:ser>
          <c:idx val="1"/>
          <c:order val="1"/>
          <c:tx>
            <c:strRef>
              <c:f>Sheet1!$C$1</c:f>
              <c:strCache>
                <c:ptCount val="1"/>
                <c:pt idx="0">
                  <c:v>Series 2</c:v>
                </c:pt>
              </c:strCache>
            </c:strRef>
          </c:tx>
          <c:spPr>
            <a:solidFill>
              <a:srgbClr val="231F2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Parks/gardens</c:v>
                </c:pt>
                <c:pt idx="1">
                  <c:v>Castles/hist. houses</c:v>
                </c:pt>
                <c:pt idx="2">
                  <c:v>Museums/galleries</c:v>
                </c:pt>
                <c:pt idx="3">
                  <c:v>Religious buildings</c:v>
                </c:pt>
                <c:pt idx="4">
                  <c:v>Theatre/musicals</c:v>
                </c:pt>
              </c:strCache>
            </c:strRef>
          </c:cat>
          <c:val>
            <c:numRef>
              <c:f>Sheet1!$C$2:$C$6</c:f>
              <c:numCache>
                <c:formatCode>General</c:formatCode>
                <c:ptCount val="5"/>
                <c:pt idx="0">
                  <c:v>69</c:v>
                </c:pt>
                <c:pt idx="1">
                  <c:v>52</c:v>
                </c:pt>
                <c:pt idx="2">
                  <c:v>58</c:v>
                </c:pt>
                <c:pt idx="3">
                  <c:v>46</c:v>
                </c:pt>
                <c:pt idx="4">
                  <c:v>13</c:v>
                </c:pt>
              </c:numCache>
            </c:numRef>
          </c:val>
        </c:ser>
        <c:dLbls>
          <c:showLegendKey val="0"/>
          <c:showVal val="0"/>
          <c:showCatName val="0"/>
          <c:showSerName val="0"/>
          <c:showPercent val="0"/>
          <c:showBubbleSize val="0"/>
        </c:dLbls>
        <c:gapWidth val="150"/>
        <c:axId val="492512888"/>
        <c:axId val="492516808"/>
      </c:barChart>
      <c:catAx>
        <c:axId val="492512888"/>
        <c:scaling>
          <c:orientation val="minMax"/>
        </c:scaling>
        <c:delete val="0"/>
        <c:axPos val="b"/>
        <c:numFmt formatCode="General" sourceLinked="0"/>
        <c:majorTickMark val="out"/>
        <c:minorTickMark val="none"/>
        <c:tickLblPos val="nextTo"/>
        <c:txPr>
          <a:bodyPr/>
          <a:lstStyle/>
          <a:p>
            <a:pPr>
              <a:defRPr sz="700"/>
            </a:pPr>
            <a:endParaRPr lang="en-US"/>
          </a:p>
        </c:txPr>
        <c:crossAx val="492516808"/>
        <c:crosses val="autoZero"/>
        <c:auto val="1"/>
        <c:lblAlgn val="ctr"/>
        <c:lblOffset val="100"/>
        <c:noMultiLvlLbl val="0"/>
      </c:catAx>
      <c:valAx>
        <c:axId val="492516808"/>
        <c:scaling>
          <c:orientation val="minMax"/>
          <c:max val="90"/>
          <c:min val="0"/>
        </c:scaling>
        <c:delete val="0"/>
        <c:axPos val="l"/>
        <c:majorGridlines>
          <c:spPr>
            <a:ln>
              <a:noFill/>
            </a:ln>
          </c:spPr>
        </c:majorGridlines>
        <c:numFmt formatCode="0" sourceLinked="1"/>
        <c:majorTickMark val="out"/>
        <c:minorTickMark val="none"/>
        <c:tickLblPos val="nextTo"/>
        <c:txPr>
          <a:bodyPr/>
          <a:lstStyle/>
          <a:p>
            <a:pPr>
              <a:defRPr sz="800"/>
            </a:pPr>
            <a:endParaRPr lang="en-US"/>
          </a:p>
        </c:txPr>
        <c:crossAx val="492512888"/>
        <c:crosses val="autoZero"/>
        <c:crossBetween val="between"/>
      </c:valAx>
    </c:plotArea>
    <c:plotVisOnly val="1"/>
    <c:dispBlanksAs val="gap"/>
    <c:showDLblsOverMax val="0"/>
  </c:chart>
  <c:spPr>
    <a:ln>
      <a:solidFill>
        <a:schemeClr val="accent2"/>
      </a:solidFill>
    </a:ln>
  </c:spPr>
  <c:txPr>
    <a:bodyPr/>
    <a:lstStyle/>
    <a:p>
      <a:pPr>
        <a:defRPr sz="1200"/>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baseline="0" dirty="0" smtClean="0"/>
              <a:t>Outdoor activities (%)</a:t>
            </a:r>
            <a:endParaRPr lang="en-US" sz="800" dirty="0"/>
          </a:p>
        </c:rich>
      </c:tx>
      <c:layout/>
      <c:overlay val="0"/>
    </c:title>
    <c:autoTitleDeleted val="0"/>
    <c:plotArea>
      <c:layout>
        <c:manualLayout>
          <c:layoutTarget val="inner"/>
          <c:xMode val="edge"/>
          <c:yMode val="edge"/>
          <c:x val="6.8954444074772345E-2"/>
          <c:y val="0.161256107427833"/>
          <c:w val="0.89661676093305243"/>
          <c:h val="0.6618450507320337"/>
        </c:manualLayout>
      </c:layout>
      <c:barChart>
        <c:barDir val="col"/>
        <c:grouping val="clustered"/>
        <c:varyColors val="0"/>
        <c:ser>
          <c:idx val="0"/>
          <c:order val="0"/>
          <c:tx>
            <c:strRef>
              <c:f>Sheet1!$B$1</c:f>
              <c:strCache>
                <c:ptCount val="1"/>
                <c:pt idx="0">
                  <c:v>Series 1</c:v>
                </c:pt>
              </c:strCache>
            </c:strRef>
          </c:tx>
          <c:spPr>
            <a:solidFill>
              <a:schemeClr val="bg2"/>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Walk/ramble</c:v>
                </c:pt>
                <c:pt idx="1">
                  <c:v>Country/village</c:v>
                </c:pt>
                <c:pt idx="2">
                  <c:v>Coast/beach</c:v>
                </c:pt>
                <c:pt idx="3">
                  <c:v>Coastal walk</c:v>
                </c:pt>
                <c:pt idx="4">
                  <c:v>National Park</c:v>
                </c:pt>
              </c:strCache>
            </c:strRef>
          </c:cat>
          <c:val>
            <c:numRef>
              <c:f>Sheet1!$B$2:$B$6</c:f>
              <c:numCache>
                <c:formatCode>0</c:formatCode>
                <c:ptCount val="5"/>
                <c:pt idx="0">
                  <c:v>23</c:v>
                </c:pt>
                <c:pt idx="1">
                  <c:v>22</c:v>
                </c:pt>
                <c:pt idx="2">
                  <c:v>15</c:v>
                </c:pt>
                <c:pt idx="3">
                  <c:v>10</c:v>
                </c:pt>
                <c:pt idx="4">
                  <c:v>10</c:v>
                </c:pt>
              </c:numCache>
            </c:numRef>
          </c:val>
        </c:ser>
        <c:ser>
          <c:idx val="1"/>
          <c:order val="1"/>
          <c:tx>
            <c:strRef>
              <c:f>Sheet1!$C$1</c:f>
              <c:strCache>
                <c:ptCount val="1"/>
                <c:pt idx="0">
                  <c:v>Series 2</c:v>
                </c:pt>
              </c:strCache>
            </c:strRef>
          </c:tx>
          <c:spPr>
            <a:solidFill>
              <a:srgbClr val="231F2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Walk/ramble</c:v>
                </c:pt>
                <c:pt idx="1">
                  <c:v>Country/village</c:v>
                </c:pt>
                <c:pt idx="2">
                  <c:v>Coast/beach</c:v>
                </c:pt>
                <c:pt idx="3">
                  <c:v>Coastal walk</c:v>
                </c:pt>
                <c:pt idx="4">
                  <c:v>National Park</c:v>
                </c:pt>
              </c:strCache>
            </c:strRef>
          </c:cat>
          <c:val>
            <c:numRef>
              <c:f>Sheet1!$C$2:$C$6</c:f>
              <c:numCache>
                <c:formatCode>General</c:formatCode>
                <c:ptCount val="5"/>
                <c:pt idx="0">
                  <c:v>15</c:v>
                </c:pt>
                <c:pt idx="1">
                  <c:v>9</c:v>
                </c:pt>
                <c:pt idx="2">
                  <c:v>6</c:v>
                </c:pt>
                <c:pt idx="3">
                  <c:v>6</c:v>
                </c:pt>
                <c:pt idx="4">
                  <c:v>7</c:v>
                </c:pt>
              </c:numCache>
            </c:numRef>
          </c:val>
        </c:ser>
        <c:dLbls>
          <c:showLegendKey val="0"/>
          <c:showVal val="0"/>
          <c:showCatName val="0"/>
          <c:showSerName val="0"/>
          <c:showPercent val="0"/>
          <c:showBubbleSize val="0"/>
        </c:dLbls>
        <c:gapWidth val="150"/>
        <c:axId val="492516024"/>
        <c:axId val="492512496"/>
      </c:barChart>
      <c:catAx>
        <c:axId val="492516024"/>
        <c:scaling>
          <c:orientation val="minMax"/>
        </c:scaling>
        <c:delete val="0"/>
        <c:axPos val="b"/>
        <c:numFmt formatCode="General" sourceLinked="0"/>
        <c:majorTickMark val="out"/>
        <c:minorTickMark val="none"/>
        <c:tickLblPos val="nextTo"/>
        <c:txPr>
          <a:bodyPr/>
          <a:lstStyle/>
          <a:p>
            <a:pPr>
              <a:defRPr sz="700"/>
            </a:pPr>
            <a:endParaRPr lang="en-US"/>
          </a:p>
        </c:txPr>
        <c:crossAx val="492512496"/>
        <c:crosses val="autoZero"/>
        <c:auto val="1"/>
        <c:lblAlgn val="ctr"/>
        <c:lblOffset val="100"/>
        <c:noMultiLvlLbl val="0"/>
      </c:catAx>
      <c:valAx>
        <c:axId val="492512496"/>
        <c:scaling>
          <c:orientation val="minMax"/>
          <c:max val="90"/>
          <c:min val="0"/>
        </c:scaling>
        <c:delete val="0"/>
        <c:axPos val="l"/>
        <c:majorGridlines>
          <c:spPr>
            <a:ln>
              <a:noFill/>
            </a:ln>
          </c:spPr>
        </c:majorGridlines>
        <c:numFmt formatCode="0" sourceLinked="1"/>
        <c:majorTickMark val="out"/>
        <c:minorTickMark val="none"/>
        <c:tickLblPos val="nextTo"/>
        <c:txPr>
          <a:bodyPr/>
          <a:lstStyle/>
          <a:p>
            <a:pPr>
              <a:defRPr sz="800"/>
            </a:pPr>
            <a:endParaRPr lang="en-US"/>
          </a:p>
        </c:txPr>
        <c:crossAx val="492516024"/>
        <c:crosses val="autoZero"/>
        <c:crossBetween val="between"/>
      </c:valAx>
    </c:plotArea>
    <c:plotVisOnly val="1"/>
    <c:dispBlanksAs val="gap"/>
    <c:showDLblsOverMax val="0"/>
  </c:chart>
  <c:spPr>
    <a:ln>
      <a:solidFill>
        <a:schemeClr val="accent2"/>
      </a:solidFill>
    </a:ln>
  </c:spPr>
  <c:txPr>
    <a:bodyPr/>
    <a:lstStyle/>
    <a:p>
      <a:pPr>
        <a:defRPr sz="12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baseline="0" dirty="0" smtClean="0"/>
              <a:t>Leisure activities (%)</a:t>
            </a:r>
            <a:endParaRPr lang="en-US" sz="800" dirty="0"/>
          </a:p>
        </c:rich>
      </c:tx>
      <c:layout/>
      <c:overlay val="0"/>
    </c:title>
    <c:autoTitleDeleted val="0"/>
    <c:plotArea>
      <c:layout>
        <c:manualLayout>
          <c:layoutTarget val="inner"/>
          <c:xMode val="edge"/>
          <c:yMode val="edge"/>
          <c:x val="6.8954444074772345E-2"/>
          <c:y val="0.161256107427833"/>
          <c:w val="0.89661676093305243"/>
          <c:h val="0.6618450507320337"/>
        </c:manualLayout>
      </c:layout>
      <c:barChart>
        <c:barDir val="col"/>
        <c:grouping val="clustered"/>
        <c:varyColors val="0"/>
        <c:ser>
          <c:idx val="0"/>
          <c:order val="0"/>
          <c:tx>
            <c:strRef>
              <c:f>Sheet1!$B$1</c:f>
              <c:strCache>
                <c:ptCount val="1"/>
                <c:pt idx="0">
                  <c:v>Series 1</c:v>
                </c:pt>
              </c:strCache>
            </c:strRef>
          </c:tx>
          <c:spPr>
            <a:solidFill>
              <a:srgbClr val="FFC00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Sheet1!$A$2:$A$5</c:f>
              <c:strCache>
                <c:ptCount val="4"/>
                <c:pt idx="0">
                  <c:v>Shopping</c:v>
                </c:pt>
                <c:pt idx="1">
                  <c:v>Going to pub</c:v>
                </c:pt>
                <c:pt idx="2">
                  <c:v>Bars/nightclubs</c:v>
                </c:pt>
                <c:pt idx="3">
                  <c:v>Festivals</c:v>
                </c:pt>
              </c:strCache>
            </c:strRef>
          </c:cat>
          <c:val>
            <c:numRef>
              <c:f>Sheet1!$B$2:$B$5</c:f>
              <c:numCache>
                <c:formatCode>0</c:formatCode>
                <c:ptCount val="4"/>
                <c:pt idx="0">
                  <c:v>79</c:v>
                </c:pt>
                <c:pt idx="1">
                  <c:v>55</c:v>
                </c:pt>
                <c:pt idx="2">
                  <c:v>16</c:v>
                </c:pt>
                <c:pt idx="3">
                  <c:v>4</c:v>
                </c:pt>
              </c:numCache>
            </c:numRef>
          </c:val>
        </c:ser>
        <c:ser>
          <c:idx val="1"/>
          <c:order val="1"/>
          <c:tx>
            <c:strRef>
              <c:f>Sheet1!$C$1</c:f>
              <c:strCache>
                <c:ptCount val="1"/>
                <c:pt idx="0">
                  <c:v>Series 2</c:v>
                </c:pt>
              </c:strCache>
            </c:strRef>
          </c:tx>
          <c:spPr>
            <a:solidFill>
              <a:srgbClr val="231F2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Sheet1!$A$2:$A$5</c:f>
              <c:strCache>
                <c:ptCount val="4"/>
                <c:pt idx="0">
                  <c:v>Shopping</c:v>
                </c:pt>
                <c:pt idx="1">
                  <c:v>Going to pub</c:v>
                </c:pt>
                <c:pt idx="2">
                  <c:v>Bars/nightclubs</c:v>
                </c:pt>
                <c:pt idx="3">
                  <c:v>Festivals</c:v>
                </c:pt>
              </c:strCache>
            </c:strRef>
          </c:cat>
          <c:val>
            <c:numRef>
              <c:f>Sheet1!$C$2:$C$5</c:f>
              <c:numCache>
                <c:formatCode>General</c:formatCode>
                <c:ptCount val="4"/>
                <c:pt idx="0">
                  <c:v>82</c:v>
                </c:pt>
                <c:pt idx="1">
                  <c:v>58</c:v>
                </c:pt>
                <c:pt idx="2">
                  <c:v>18</c:v>
                </c:pt>
                <c:pt idx="3">
                  <c:v>2</c:v>
                </c:pt>
              </c:numCache>
            </c:numRef>
          </c:val>
        </c:ser>
        <c:dLbls>
          <c:showLegendKey val="0"/>
          <c:showVal val="0"/>
          <c:showCatName val="0"/>
          <c:showSerName val="0"/>
          <c:showPercent val="0"/>
          <c:showBubbleSize val="0"/>
        </c:dLbls>
        <c:gapWidth val="150"/>
        <c:axId val="492514456"/>
        <c:axId val="492517592"/>
      </c:barChart>
      <c:catAx>
        <c:axId val="492514456"/>
        <c:scaling>
          <c:orientation val="minMax"/>
        </c:scaling>
        <c:delete val="0"/>
        <c:axPos val="b"/>
        <c:numFmt formatCode="General" sourceLinked="0"/>
        <c:majorTickMark val="out"/>
        <c:minorTickMark val="none"/>
        <c:tickLblPos val="nextTo"/>
        <c:txPr>
          <a:bodyPr/>
          <a:lstStyle/>
          <a:p>
            <a:pPr>
              <a:defRPr sz="700"/>
            </a:pPr>
            <a:endParaRPr lang="en-US"/>
          </a:p>
        </c:txPr>
        <c:crossAx val="492517592"/>
        <c:crosses val="autoZero"/>
        <c:auto val="1"/>
        <c:lblAlgn val="ctr"/>
        <c:lblOffset val="100"/>
        <c:noMultiLvlLbl val="0"/>
      </c:catAx>
      <c:valAx>
        <c:axId val="492517592"/>
        <c:scaling>
          <c:orientation val="minMax"/>
          <c:max val="90"/>
          <c:min val="0"/>
        </c:scaling>
        <c:delete val="0"/>
        <c:axPos val="l"/>
        <c:majorGridlines>
          <c:spPr>
            <a:ln>
              <a:noFill/>
            </a:ln>
          </c:spPr>
        </c:majorGridlines>
        <c:numFmt formatCode="0" sourceLinked="1"/>
        <c:majorTickMark val="out"/>
        <c:minorTickMark val="none"/>
        <c:tickLblPos val="nextTo"/>
        <c:txPr>
          <a:bodyPr/>
          <a:lstStyle/>
          <a:p>
            <a:pPr>
              <a:defRPr sz="800"/>
            </a:pPr>
            <a:endParaRPr lang="en-US"/>
          </a:p>
        </c:txPr>
        <c:crossAx val="492514456"/>
        <c:crosses val="autoZero"/>
        <c:crossBetween val="between"/>
      </c:valAx>
    </c:plotArea>
    <c:plotVisOnly val="1"/>
    <c:dispBlanksAs val="gap"/>
    <c:showDLblsOverMax val="0"/>
  </c:chart>
  <c:spPr>
    <a:ln>
      <a:solidFill>
        <a:schemeClr val="accent2"/>
      </a:solidFill>
    </a:ln>
  </c:spPr>
  <c:txPr>
    <a:bodyPr/>
    <a:lstStyle/>
    <a:p>
      <a:pPr>
        <a:defRPr sz="12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baseline="0" dirty="0" smtClean="0"/>
              <a:t>Sporting activities (%)</a:t>
            </a:r>
            <a:endParaRPr lang="en-US" sz="800" dirty="0"/>
          </a:p>
        </c:rich>
      </c:tx>
      <c:layout/>
      <c:overlay val="0"/>
    </c:title>
    <c:autoTitleDeleted val="0"/>
    <c:plotArea>
      <c:layout>
        <c:manualLayout>
          <c:layoutTarget val="inner"/>
          <c:xMode val="edge"/>
          <c:yMode val="edge"/>
          <c:x val="6.8954444074772345E-2"/>
          <c:y val="0.161256107427833"/>
          <c:w val="0.89661676093305243"/>
          <c:h val="0.6618450507320337"/>
        </c:manualLayout>
      </c:layout>
      <c:barChart>
        <c:barDir val="col"/>
        <c:grouping val="clustered"/>
        <c:varyColors val="0"/>
        <c:ser>
          <c:idx val="0"/>
          <c:order val="0"/>
          <c:tx>
            <c:strRef>
              <c:f>Sheet1!$B$1</c:f>
              <c:strCache>
                <c:ptCount val="1"/>
                <c:pt idx="0">
                  <c:v>Series 1</c:v>
                </c:pt>
              </c:strCache>
            </c:strRef>
          </c:tx>
          <c:spPr>
            <a:solidFill>
              <a:schemeClr val="accent2"/>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Sheet1!$A$2:$A$7</c:f>
              <c:strCache>
                <c:ptCount val="6"/>
                <c:pt idx="0">
                  <c:v>Live sport event</c:v>
                </c:pt>
                <c:pt idx="1">
                  <c:v>Watch football</c:v>
                </c:pt>
                <c:pt idx="2">
                  <c:v>Take part sport</c:v>
                </c:pt>
                <c:pt idx="3">
                  <c:v>Mount./hill walk</c:v>
                </c:pt>
                <c:pt idx="4">
                  <c:v>Play golf</c:v>
                </c:pt>
                <c:pt idx="5">
                  <c:v>Water sports</c:v>
                </c:pt>
              </c:strCache>
            </c:strRef>
          </c:cat>
          <c:val>
            <c:numRef>
              <c:f>Sheet1!$B$2:$B$7</c:f>
              <c:numCache>
                <c:formatCode>0</c:formatCode>
                <c:ptCount val="6"/>
                <c:pt idx="0">
                  <c:v>4</c:v>
                </c:pt>
                <c:pt idx="1">
                  <c:v>2</c:v>
                </c:pt>
                <c:pt idx="2">
                  <c:v>3</c:v>
                </c:pt>
                <c:pt idx="3">
                  <c:v>3</c:v>
                </c:pt>
                <c:pt idx="4">
                  <c:v>1</c:v>
                </c:pt>
                <c:pt idx="5">
                  <c:v>1</c:v>
                </c:pt>
              </c:numCache>
            </c:numRef>
          </c:val>
        </c:ser>
        <c:ser>
          <c:idx val="1"/>
          <c:order val="1"/>
          <c:tx>
            <c:strRef>
              <c:f>Sheet1!$C$1</c:f>
              <c:strCache>
                <c:ptCount val="1"/>
                <c:pt idx="0">
                  <c:v>Series 2</c:v>
                </c:pt>
              </c:strCache>
            </c:strRef>
          </c:tx>
          <c:spPr>
            <a:solidFill>
              <a:srgbClr val="231F2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Sheet1!$A$2:$A$7</c:f>
              <c:strCache>
                <c:ptCount val="6"/>
                <c:pt idx="0">
                  <c:v>Live sport event</c:v>
                </c:pt>
                <c:pt idx="1">
                  <c:v>Watch football</c:v>
                </c:pt>
                <c:pt idx="2">
                  <c:v>Take part sport</c:v>
                </c:pt>
                <c:pt idx="3">
                  <c:v>Mount./hill walk</c:v>
                </c:pt>
                <c:pt idx="4">
                  <c:v>Play golf</c:v>
                </c:pt>
                <c:pt idx="5">
                  <c:v>Water sports</c:v>
                </c:pt>
              </c:strCache>
            </c:strRef>
          </c:cat>
          <c:val>
            <c:numRef>
              <c:f>Sheet1!$C$2:$C$7</c:f>
              <c:numCache>
                <c:formatCode>General</c:formatCode>
                <c:ptCount val="6"/>
                <c:pt idx="0">
                  <c:v>2</c:v>
                </c:pt>
                <c:pt idx="1">
                  <c:v>1</c:v>
                </c:pt>
                <c:pt idx="2">
                  <c:v>2</c:v>
                </c:pt>
                <c:pt idx="3">
                  <c:v>2</c:v>
                </c:pt>
                <c:pt idx="4">
                  <c:v>1</c:v>
                </c:pt>
                <c:pt idx="5">
                  <c:v>1</c:v>
                </c:pt>
              </c:numCache>
            </c:numRef>
          </c:val>
        </c:ser>
        <c:dLbls>
          <c:showLegendKey val="0"/>
          <c:showVal val="0"/>
          <c:showCatName val="0"/>
          <c:showSerName val="0"/>
          <c:showPercent val="0"/>
          <c:showBubbleSize val="0"/>
        </c:dLbls>
        <c:gapWidth val="150"/>
        <c:axId val="492518376"/>
        <c:axId val="492514848"/>
      </c:barChart>
      <c:catAx>
        <c:axId val="492518376"/>
        <c:scaling>
          <c:orientation val="minMax"/>
        </c:scaling>
        <c:delete val="0"/>
        <c:axPos val="b"/>
        <c:numFmt formatCode="General" sourceLinked="0"/>
        <c:majorTickMark val="out"/>
        <c:minorTickMark val="none"/>
        <c:tickLblPos val="nextTo"/>
        <c:txPr>
          <a:bodyPr/>
          <a:lstStyle/>
          <a:p>
            <a:pPr>
              <a:defRPr sz="700"/>
            </a:pPr>
            <a:endParaRPr lang="en-US"/>
          </a:p>
        </c:txPr>
        <c:crossAx val="492514848"/>
        <c:crosses val="autoZero"/>
        <c:auto val="1"/>
        <c:lblAlgn val="ctr"/>
        <c:lblOffset val="100"/>
        <c:noMultiLvlLbl val="0"/>
      </c:catAx>
      <c:valAx>
        <c:axId val="492514848"/>
        <c:scaling>
          <c:orientation val="minMax"/>
          <c:max val="90"/>
          <c:min val="0"/>
        </c:scaling>
        <c:delete val="0"/>
        <c:axPos val="l"/>
        <c:majorGridlines>
          <c:spPr>
            <a:ln>
              <a:noFill/>
            </a:ln>
          </c:spPr>
        </c:majorGridlines>
        <c:numFmt formatCode="0" sourceLinked="1"/>
        <c:majorTickMark val="out"/>
        <c:minorTickMark val="none"/>
        <c:tickLblPos val="nextTo"/>
        <c:txPr>
          <a:bodyPr/>
          <a:lstStyle/>
          <a:p>
            <a:pPr>
              <a:defRPr sz="800"/>
            </a:pPr>
            <a:endParaRPr lang="en-US"/>
          </a:p>
        </c:txPr>
        <c:crossAx val="492518376"/>
        <c:crosses val="autoZero"/>
        <c:crossBetween val="between"/>
      </c:valAx>
    </c:plotArea>
    <c:plotVisOnly val="1"/>
    <c:dispBlanksAs val="gap"/>
    <c:showDLblsOverMax val="0"/>
  </c:chart>
  <c:spPr>
    <a:ln>
      <a:solidFill>
        <a:schemeClr val="accent2"/>
      </a:solidFill>
    </a:ln>
  </c:spPr>
  <c:txPr>
    <a:bodyPr/>
    <a:lstStyle/>
    <a:p>
      <a:pPr>
        <a:defRPr sz="12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baseline="0" dirty="0" smtClean="0"/>
              <a:t>Visiting heritage / culture attractions (%)</a:t>
            </a:r>
            <a:endParaRPr lang="en-US" sz="800" dirty="0"/>
          </a:p>
        </c:rich>
      </c:tx>
      <c:layout/>
      <c:overlay val="0"/>
    </c:title>
    <c:autoTitleDeleted val="0"/>
    <c:plotArea>
      <c:layout>
        <c:manualLayout>
          <c:layoutTarget val="inner"/>
          <c:xMode val="edge"/>
          <c:yMode val="edge"/>
          <c:x val="6.8954444074772345E-2"/>
          <c:y val="0.161256107427833"/>
          <c:w val="0.89661676093305243"/>
          <c:h val="0.6618450507320337"/>
        </c:manualLayout>
      </c:layout>
      <c:barChart>
        <c:barDir val="col"/>
        <c:grouping val="clustered"/>
        <c:varyColors val="0"/>
        <c:ser>
          <c:idx val="0"/>
          <c:order val="0"/>
          <c:tx>
            <c:strRef>
              <c:f>Sheet1!$B$1</c:f>
              <c:strCache>
                <c:ptCount val="1"/>
                <c:pt idx="0">
                  <c:v>Series 1</c:v>
                </c:pt>
              </c:strCache>
            </c:strRef>
          </c:tx>
          <c:spPr>
            <a:solidFill>
              <a:schemeClr val="accent5">
                <a:lumMod val="75000"/>
              </a:schemeClr>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Parks/gardens</c:v>
                </c:pt>
                <c:pt idx="1">
                  <c:v>Castles/hist. houses</c:v>
                </c:pt>
                <c:pt idx="2">
                  <c:v>Museums/galleries</c:v>
                </c:pt>
                <c:pt idx="3">
                  <c:v>Religious buildings</c:v>
                </c:pt>
                <c:pt idx="4">
                  <c:v>Theatre/musicals</c:v>
                </c:pt>
              </c:strCache>
            </c:strRef>
          </c:cat>
          <c:val>
            <c:numRef>
              <c:f>Sheet1!$B$2:$B$6</c:f>
              <c:numCache>
                <c:formatCode>0</c:formatCode>
                <c:ptCount val="5"/>
                <c:pt idx="0">
                  <c:v>61</c:v>
                </c:pt>
                <c:pt idx="1">
                  <c:v>52</c:v>
                </c:pt>
                <c:pt idx="2">
                  <c:v>49</c:v>
                </c:pt>
                <c:pt idx="3">
                  <c:v>40</c:v>
                </c:pt>
                <c:pt idx="4">
                  <c:v>17</c:v>
                </c:pt>
              </c:numCache>
            </c:numRef>
          </c:val>
        </c:ser>
        <c:ser>
          <c:idx val="1"/>
          <c:order val="1"/>
          <c:tx>
            <c:strRef>
              <c:f>Sheet1!$C$1</c:f>
              <c:strCache>
                <c:ptCount val="1"/>
                <c:pt idx="0">
                  <c:v>Series 2</c:v>
                </c:pt>
              </c:strCache>
            </c:strRef>
          </c:tx>
          <c:spPr>
            <a:solidFill>
              <a:srgbClr val="7030A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Parks/gardens</c:v>
                </c:pt>
                <c:pt idx="1">
                  <c:v>Castles/hist. houses</c:v>
                </c:pt>
                <c:pt idx="2">
                  <c:v>Museums/galleries</c:v>
                </c:pt>
                <c:pt idx="3">
                  <c:v>Religious buildings</c:v>
                </c:pt>
                <c:pt idx="4">
                  <c:v>Theatre/musicals</c:v>
                </c:pt>
              </c:strCache>
            </c:strRef>
          </c:cat>
          <c:val>
            <c:numRef>
              <c:f>Sheet1!$C$2:$C$6</c:f>
              <c:numCache>
                <c:formatCode>General</c:formatCode>
                <c:ptCount val="5"/>
                <c:pt idx="0">
                  <c:v>57</c:v>
                </c:pt>
                <c:pt idx="1">
                  <c:v>43</c:v>
                </c:pt>
                <c:pt idx="2">
                  <c:v>44</c:v>
                </c:pt>
                <c:pt idx="3">
                  <c:v>27</c:v>
                </c:pt>
                <c:pt idx="4">
                  <c:v>28</c:v>
                </c:pt>
              </c:numCache>
            </c:numRef>
          </c:val>
        </c:ser>
        <c:dLbls>
          <c:showLegendKey val="0"/>
          <c:showVal val="0"/>
          <c:showCatName val="0"/>
          <c:showSerName val="0"/>
          <c:showPercent val="0"/>
          <c:showBubbleSize val="0"/>
        </c:dLbls>
        <c:gapWidth val="150"/>
        <c:axId val="492515240"/>
        <c:axId val="492517984"/>
      </c:barChart>
      <c:catAx>
        <c:axId val="492515240"/>
        <c:scaling>
          <c:orientation val="minMax"/>
        </c:scaling>
        <c:delete val="0"/>
        <c:axPos val="b"/>
        <c:numFmt formatCode="General" sourceLinked="0"/>
        <c:majorTickMark val="out"/>
        <c:minorTickMark val="none"/>
        <c:tickLblPos val="nextTo"/>
        <c:txPr>
          <a:bodyPr/>
          <a:lstStyle/>
          <a:p>
            <a:pPr>
              <a:defRPr sz="700"/>
            </a:pPr>
            <a:endParaRPr lang="en-US"/>
          </a:p>
        </c:txPr>
        <c:crossAx val="492517984"/>
        <c:crosses val="autoZero"/>
        <c:auto val="1"/>
        <c:lblAlgn val="ctr"/>
        <c:lblOffset val="100"/>
        <c:noMultiLvlLbl val="0"/>
      </c:catAx>
      <c:valAx>
        <c:axId val="492517984"/>
        <c:scaling>
          <c:orientation val="minMax"/>
          <c:max val="90"/>
          <c:min val="0"/>
        </c:scaling>
        <c:delete val="0"/>
        <c:axPos val="l"/>
        <c:majorGridlines>
          <c:spPr>
            <a:ln>
              <a:noFill/>
            </a:ln>
          </c:spPr>
        </c:majorGridlines>
        <c:numFmt formatCode="0" sourceLinked="1"/>
        <c:majorTickMark val="out"/>
        <c:minorTickMark val="none"/>
        <c:tickLblPos val="nextTo"/>
        <c:txPr>
          <a:bodyPr/>
          <a:lstStyle/>
          <a:p>
            <a:pPr>
              <a:defRPr sz="800"/>
            </a:pPr>
            <a:endParaRPr lang="en-US"/>
          </a:p>
        </c:txPr>
        <c:crossAx val="492515240"/>
        <c:crosses val="autoZero"/>
        <c:crossBetween val="between"/>
      </c:valAx>
    </c:plotArea>
    <c:plotVisOnly val="1"/>
    <c:dispBlanksAs val="gap"/>
    <c:showDLblsOverMax val="0"/>
  </c:chart>
  <c:spPr>
    <a:ln>
      <a:solidFill>
        <a:schemeClr val="accent2"/>
      </a:solidFill>
    </a:ln>
  </c:spPr>
  <c:txPr>
    <a:bodyPr/>
    <a:lstStyle/>
    <a:p>
      <a:pPr>
        <a:defRPr sz="12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baseline="0" dirty="0" smtClean="0"/>
              <a:t>Outdoor activities (%)</a:t>
            </a:r>
            <a:endParaRPr lang="en-US" sz="800" dirty="0"/>
          </a:p>
        </c:rich>
      </c:tx>
      <c:layout/>
      <c:overlay val="0"/>
    </c:title>
    <c:autoTitleDeleted val="0"/>
    <c:plotArea>
      <c:layout>
        <c:manualLayout>
          <c:layoutTarget val="inner"/>
          <c:xMode val="edge"/>
          <c:yMode val="edge"/>
          <c:x val="6.8954444074772345E-2"/>
          <c:y val="0.161256107427833"/>
          <c:w val="0.89661676093305243"/>
          <c:h val="0.6618450507320337"/>
        </c:manualLayout>
      </c:layout>
      <c:barChart>
        <c:barDir val="col"/>
        <c:grouping val="clustered"/>
        <c:varyColors val="0"/>
        <c:ser>
          <c:idx val="0"/>
          <c:order val="0"/>
          <c:tx>
            <c:strRef>
              <c:f>Sheet1!$B$1</c:f>
              <c:strCache>
                <c:ptCount val="1"/>
                <c:pt idx="0">
                  <c:v>Series 1</c:v>
                </c:pt>
              </c:strCache>
            </c:strRef>
          </c:tx>
          <c:spPr>
            <a:solidFill>
              <a:schemeClr val="bg2"/>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Walk/ramble</c:v>
                </c:pt>
                <c:pt idx="1">
                  <c:v>Country/village</c:v>
                </c:pt>
                <c:pt idx="2">
                  <c:v>Coast/beach</c:v>
                </c:pt>
                <c:pt idx="3">
                  <c:v>Coastal walk</c:v>
                </c:pt>
                <c:pt idx="4">
                  <c:v>National Park</c:v>
                </c:pt>
              </c:strCache>
            </c:strRef>
          </c:cat>
          <c:val>
            <c:numRef>
              <c:f>Sheet1!$B$2:$B$6</c:f>
              <c:numCache>
                <c:formatCode>0</c:formatCode>
                <c:ptCount val="5"/>
                <c:pt idx="0">
                  <c:v>23</c:v>
                </c:pt>
                <c:pt idx="1">
                  <c:v>22</c:v>
                </c:pt>
                <c:pt idx="2">
                  <c:v>15</c:v>
                </c:pt>
                <c:pt idx="3">
                  <c:v>10</c:v>
                </c:pt>
                <c:pt idx="4">
                  <c:v>10</c:v>
                </c:pt>
              </c:numCache>
            </c:numRef>
          </c:val>
        </c:ser>
        <c:ser>
          <c:idx val="1"/>
          <c:order val="1"/>
          <c:tx>
            <c:strRef>
              <c:f>Sheet1!$C$1</c:f>
              <c:strCache>
                <c:ptCount val="1"/>
                <c:pt idx="0">
                  <c:v>Series 2</c:v>
                </c:pt>
              </c:strCache>
            </c:strRef>
          </c:tx>
          <c:spPr>
            <a:solidFill>
              <a:srgbClr val="7030A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Walk/ramble</c:v>
                </c:pt>
                <c:pt idx="1">
                  <c:v>Country/village</c:v>
                </c:pt>
                <c:pt idx="2">
                  <c:v>Coast/beach</c:v>
                </c:pt>
                <c:pt idx="3">
                  <c:v>Coastal walk</c:v>
                </c:pt>
                <c:pt idx="4">
                  <c:v>National Park</c:v>
                </c:pt>
              </c:strCache>
            </c:strRef>
          </c:cat>
          <c:val>
            <c:numRef>
              <c:f>Sheet1!$C$2:$C$6</c:f>
              <c:numCache>
                <c:formatCode>General</c:formatCode>
                <c:ptCount val="5"/>
                <c:pt idx="0">
                  <c:v>22</c:v>
                </c:pt>
                <c:pt idx="1">
                  <c:v>14</c:v>
                </c:pt>
                <c:pt idx="2">
                  <c:v>8</c:v>
                </c:pt>
                <c:pt idx="3">
                  <c:v>7</c:v>
                </c:pt>
                <c:pt idx="4">
                  <c:v>6</c:v>
                </c:pt>
              </c:numCache>
            </c:numRef>
          </c:val>
        </c:ser>
        <c:dLbls>
          <c:showLegendKey val="0"/>
          <c:showVal val="0"/>
          <c:showCatName val="0"/>
          <c:showSerName val="0"/>
          <c:showPercent val="0"/>
          <c:showBubbleSize val="0"/>
        </c:dLbls>
        <c:gapWidth val="150"/>
        <c:axId val="492511320"/>
        <c:axId val="492518768"/>
      </c:barChart>
      <c:catAx>
        <c:axId val="492511320"/>
        <c:scaling>
          <c:orientation val="minMax"/>
        </c:scaling>
        <c:delete val="0"/>
        <c:axPos val="b"/>
        <c:numFmt formatCode="General" sourceLinked="0"/>
        <c:majorTickMark val="out"/>
        <c:minorTickMark val="none"/>
        <c:tickLblPos val="nextTo"/>
        <c:txPr>
          <a:bodyPr/>
          <a:lstStyle/>
          <a:p>
            <a:pPr>
              <a:defRPr sz="700"/>
            </a:pPr>
            <a:endParaRPr lang="en-US"/>
          </a:p>
        </c:txPr>
        <c:crossAx val="492518768"/>
        <c:crosses val="autoZero"/>
        <c:auto val="1"/>
        <c:lblAlgn val="ctr"/>
        <c:lblOffset val="100"/>
        <c:noMultiLvlLbl val="0"/>
      </c:catAx>
      <c:valAx>
        <c:axId val="492518768"/>
        <c:scaling>
          <c:orientation val="minMax"/>
          <c:max val="90"/>
          <c:min val="0"/>
        </c:scaling>
        <c:delete val="0"/>
        <c:axPos val="l"/>
        <c:majorGridlines>
          <c:spPr>
            <a:ln>
              <a:noFill/>
            </a:ln>
          </c:spPr>
        </c:majorGridlines>
        <c:numFmt formatCode="0" sourceLinked="1"/>
        <c:majorTickMark val="out"/>
        <c:minorTickMark val="none"/>
        <c:tickLblPos val="nextTo"/>
        <c:txPr>
          <a:bodyPr/>
          <a:lstStyle/>
          <a:p>
            <a:pPr>
              <a:defRPr sz="800"/>
            </a:pPr>
            <a:endParaRPr lang="en-US"/>
          </a:p>
        </c:txPr>
        <c:crossAx val="492511320"/>
        <c:crosses val="autoZero"/>
        <c:crossBetween val="between"/>
      </c:valAx>
    </c:plotArea>
    <c:plotVisOnly val="1"/>
    <c:dispBlanksAs val="gap"/>
    <c:showDLblsOverMax val="0"/>
  </c:chart>
  <c:spPr>
    <a:ln>
      <a:solidFill>
        <a:schemeClr val="accent2"/>
      </a:solidFill>
    </a:ln>
  </c:spPr>
  <c:txPr>
    <a:bodyPr/>
    <a:lstStyle/>
    <a:p>
      <a:pPr>
        <a:defRPr sz="12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684720745054322"/>
          <c:y val="3.8423757117549223E-2"/>
          <c:w val="0.64302619977112296"/>
          <c:h val="0.88535300673055106"/>
        </c:manualLayout>
      </c:layout>
      <c:barChart>
        <c:barDir val="bar"/>
        <c:grouping val="clustered"/>
        <c:varyColors val="0"/>
        <c:ser>
          <c:idx val="0"/>
          <c:order val="0"/>
          <c:tx>
            <c:strRef>
              <c:f>Sheet1!$B$1</c:f>
              <c:strCache>
                <c:ptCount val="1"/>
                <c:pt idx="0">
                  <c:v>Series 1</c:v>
                </c:pt>
              </c:strCache>
            </c:strRef>
          </c:tx>
          <c:spPr>
            <a:solidFill>
              <a:schemeClr val="accent4"/>
            </a:solidFill>
          </c:spPr>
          <c:invertIfNegative val="0"/>
          <c:dLbls>
            <c:numFmt formatCode="General\%" sourceLinked="0"/>
            <c:spPr>
              <a:noFill/>
              <a:ln>
                <a:noFill/>
              </a:ln>
              <a:effectLst/>
            </c:spPr>
            <c:txPr>
              <a:bodyPr/>
              <a:lstStyle/>
              <a:p>
                <a:pPr>
                  <a:defRPr sz="9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1.  City</c:v>
                </c:pt>
                <c:pt idx="1">
                  <c:v>2.  Beach / seaside resort</c:v>
                </c:pt>
                <c:pt idx="2">
                  <c:v>3.  Touring holiday</c:v>
                </c:pt>
                <c:pt idx="3">
                  <c:v>4.  Coastal area</c:v>
                </c:pt>
                <c:pt idx="4">
                  <c:v>5.  Mountain area</c:v>
                </c:pt>
                <c:pt idx="5">
                  <c:v>6.  Holiday centre</c:v>
                </c:pt>
                <c:pt idx="6">
                  <c:v>7.  Cruise</c:v>
                </c:pt>
                <c:pt idx="7">
                  <c:v>8.  Theme park</c:v>
                </c:pt>
                <c:pt idx="8">
                  <c:v>9.  Spa resort</c:v>
                </c:pt>
              </c:strCache>
            </c:strRef>
          </c:cat>
          <c:val>
            <c:numRef>
              <c:f>Sheet1!$B$2:$B$10</c:f>
              <c:numCache>
                <c:formatCode>0</c:formatCode>
                <c:ptCount val="9"/>
                <c:pt idx="0">
                  <c:v>43</c:v>
                </c:pt>
                <c:pt idx="1">
                  <c:v>26</c:v>
                </c:pt>
                <c:pt idx="2">
                  <c:v>8</c:v>
                </c:pt>
                <c:pt idx="3">
                  <c:v>6</c:v>
                </c:pt>
                <c:pt idx="4">
                  <c:v>5</c:v>
                </c:pt>
                <c:pt idx="5">
                  <c:v>4</c:v>
                </c:pt>
                <c:pt idx="6">
                  <c:v>1</c:v>
                </c:pt>
                <c:pt idx="7">
                  <c:v>2</c:v>
                </c:pt>
                <c:pt idx="8">
                  <c:v>1</c:v>
                </c:pt>
              </c:numCache>
            </c:numRef>
          </c:val>
        </c:ser>
        <c:ser>
          <c:idx val="1"/>
          <c:order val="1"/>
          <c:tx>
            <c:strRef>
              <c:f>Sheet1!$C$1</c:f>
              <c:strCache>
                <c:ptCount val="1"/>
                <c:pt idx="0">
                  <c:v>Series 2</c:v>
                </c:pt>
              </c:strCache>
            </c:strRef>
          </c:tx>
          <c:spPr>
            <a:solidFill>
              <a:schemeClr val="bg1">
                <a:lumMod val="50000"/>
              </a:schemeClr>
            </a:solidFill>
          </c:spPr>
          <c:invertIfNegative val="0"/>
          <c:dLbls>
            <c:numFmt formatCode="General\%" sourceLinked="0"/>
            <c:spPr>
              <a:noFill/>
              <a:ln>
                <a:noFill/>
              </a:ln>
              <a:effectLst/>
            </c:spPr>
            <c:txPr>
              <a:bodyPr/>
              <a:lstStyle/>
              <a:p>
                <a:pPr>
                  <a:defRPr sz="9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1.  City</c:v>
                </c:pt>
                <c:pt idx="1">
                  <c:v>2.  Beach / seaside resort</c:v>
                </c:pt>
                <c:pt idx="2">
                  <c:v>3.  Touring holiday</c:v>
                </c:pt>
                <c:pt idx="3">
                  <c:v>4.  Coastal area</c:v>
                </c:pt>
                <c:pt idx="4">
                  <c:v>5.  Mountain area</c:v>
                </c:pt>
                <c:pt idx="5">
                  <c:v>6.  Holiday centre</c:v>
                </c:pt>
                <c:pt idx="6">
                  <c:v>7.  Cruise</c:v>
                </c:pt>
                <c:pt idx="7">
                  <c:v>8.  Theme park</c:v>
                </c:pt>
                <c:pt idx="8">
                  <c:v>9.  Spa resort</c:v>
                </c:pt>
              </c:strCache>
            </c:strRef>
          </c:cat>
          <c:val>
            <c:numRef>
              <c:f>Sheet1!$C$2:$C$10</c:f>
              <c:numCache>
                <c:formatCode>General</c:formatCode>
                <c:ptCount val="9"/>
                <c:pt idx="0">
                  <c:v>31</c:v>
                </c:pt>
                <c:pt idx="1">
                  <c:v>21</c:v>
                </c:pt>
                <c:pt idx="2">
                  <c:v>14</c:v>
                </c:pt>
                <c:pt idx="3">
                  <c:v>9</c:v>
                </c:pt>
                <c:pt idx="4">
                  <c:v>7</c:v>
                </c:pt>
                <c:pt idx="5">
                  <c:v>5</c:v>
                </c:pt>
                <c:pt idx="6">
                  <c:v>3</c:v>
                </c:pt>
                <c:pt idx="7">
                  <c:v>2</c:v>
                </c:pt>
                <c:pt idx="8">
                  <c:v>1</c:v>
                </c:pt>
              </c:numCache>
            </c:numRef>
          </c:val>
        </c:ser>
        <c:dLbls>
          <c:showLegendKey val="0"/>
          <c:showVal val="0"/>
          <c:showCatName val="0"/>
          <c:showSerName val="0"/>
          <c:showPercent val="0"/>
          <c:showBubbleSize val="0"/>
        </c:dLbls>
        <c:gapWidth val="50"/>
        <c:axId val="416863968"/>
        <c:axId val="416862008"/>
      </c:barChart>
      <c:catAx>
        <c:axId val="416863968"/>
        <c:scaling>
          <c:orientation val="maxMin"/>
        </c:scaling>
        <c:delete val="0"/>
        <c:axPos val="l"/>
        <c:numFmt formatCode="General" sourceLinked="0"/>
        <c:majorTickMark val="out"/>
        <c:minorTickMark val="none"/>
        <c:tickLblPos val="nextTo"/>
        <c:txPr>
          <a:bodyPr/>
          <a:lstStyle/>
          <a:p>
            <a:pPr>
              <a:defRPr sz="800">
                <a:latin typeface="+mn-lt"/>
                <a:cs typeface="Arial" pitchFamily="34" charset="0"/>
              </a:defRPr>
            </a:pPr>
            <a:endParaRPr lang="en-US"/>
          </a:p>
        </c:txPr>
        <c:crossAx val="416862008"/>
        <c:crosses val="autoZero"/>
        <c:auto val="1"/>
        <c:lblAlgn val="ctr"/>
        <c:lblOffset val="100"/>
        <c:noMultiLvlLbl val="0"/>
      </c:catAx>
      <c:valAx>
        <c:axId val="416862008"/>
        <c:scaling>
          <c:orientation val="minMax"/>
          <c:max val="50"/>
          <c:min val="0"/>
        </c:scaling>
        <c:delete val="1"/>
        <c:axPos val="t"/>
        <c:numFmt formatCode="0" sourceLinked="1"/>
        <c:majorTickMark val="out"/>
        <c:minorTickMark val="none"/>
        <c:tickLblPos val="nextTo"/>
        <c:crossAx val="416863968"/>
        <c:crosses val="autoZero"/>
        <c:crossBetween val="between"/>
      </c:valAx>
    </c:plotArea>
    <c:plotVisOnly val="1"/>
    <c:dispBlanksAs val="gap"/>
    <c:showDLblsOverMax val="0"/>
  </c:chart>
  <c:spPr>
    <a:ln>
      <a:solidFill>
        <a:schemeClr val="accent2"/>
      </a:solidFill>
    </a:ln>
  </c:spPr>
  <c:externalData r:id="rId1">
    <c:autoUpdate val="0"/>
  </c:externalData>
  <c:userShapes r:id="rId2"/>
</c:chartSpace>
</file>

<file path=ppt/charts/chart9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baseline="0" dirty="0" smtClean="0"/>
              <a:t>Leisure activities (%)</a:t>
            </a:r>
            <a:endParaRPr lang="en-US" sz="800" dirty="0"/>
          </a:p>
        </c:rich>
      </c:tx>
      <c:layout/>
      <c:overlay val="0"/>
    </c:title>
    <c:autoTitleDeleted val="0"/>
    <c:plotArea>
      <c:layout>
        <c:manualLayout>
          <c:layoutTarget val="inner"/>
          <c:xMode val="edge"/>
          <c:yMode val="edge"/>
          <c:x val="6.8954444074772345E-2"/>
          <c:y val="0.161256107427833"/>
          <c:w val="0.89661676093305243"/>
          <c:h val="0.6618450507320337"/>
        </c:manualLayout>
      </c:layout>
      <c:barChart>
        <c:barDir val="col"/>
        <c:grouping val="clustered"/>
        <c:varyColors val="0"/>
        <c:ser>
          <c:idx val="0"/>
          <c:order val="0"/>
          <c:tx>
            <c:strRef>
              <c:f>Sheet1!$B$1</c:f>
              <c:strCache>
                <c:ptCount val="1"/>
                <c:pt idx="0">
                  <c:v>Series 1</c:v>
                </c:pt>
              </c:strCache>
            </c:strRef>
          </c:tx>
          <c:spPr>
            <a:solidFill>
              <a:srgbClr val="FFC00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Sheet1!$A$2:$A$5</c:f>
              <c:strCache>
                <c:ptCount val="4"/>
                <c:pt idx="0">
                  <c:v>Shopping</c:v>
                </c:pt>
                <c:pt idx="1">
                  <c:v>Going to pub</c:v>
                </c:pt>
                <c:pt idx="2">
                  <c:v>Bars/nightclubs</c:v>
                </c:pt>
                <c:pt idx="3">
                  <c:v>Festivals</c:v>
                </c:pt>
              </c:strCache>
            </c:strRef>
          </c:cat>
          <c:val>
            <c:numRef>
              <c:f>Sheet1!$B$2:$B$5</c:f>
              <c:numCache>
                <c:formatCode>0</c:formatCode>
                <c:ptCount val="4"/>
                <c:pt idx="0">
                  <c:v>79</c:v>
                </c:pt>
                <c:pt idx="1">
                  <c:v>55</c:v>
                </c:pt>
                <c:pt idx="2">
                  <c:v>16</c:v>
                </c:pt>
                <c:pt idx="3">
                  <c:v>4</c:v>
                </c:pt>
              </c:numCache>
            </c:numRef>
          </c:val>
        </c:ser>
        <c:ser>
          <c:idx val="1"/>
          <c:order val="1"/>
          <c:tx>
            <c:strRef>
              <c:f>Sheet1!$C$1</c:f>
              <c:strCache>
                <c:ptCount val="1"/>
                <c:pt idx="0">
                  <c:v>Series 2</c:v>
                </c:pt>
              </c:strCache>
            </c:strRef>
          </c:tx>
          <c:spPr>
            <a:solidFill>
              <a:srgbClr val="7030A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Sheet1!$A$2:$A$5</c:f>
              <c:strCache>
                <c:ptCount val="4"/>
                <c:pt idx="0">
                  <c:v>Shopping</c:v>
                </c:pt>
                <c:pt idx="1">
                  <c:v>Going to pub</c:v>
                </c:pt>
                <c:pt idx="2">
                  <c:v>Bars/nightclubs</c:v>
                </c:pt>
                <c:pt idx="3">
                  <c:v>Festivals</c:v>
                </c:pt>
              </c:strCache>
            </c:strRef>
          </c:cat>
          <c:val>
            <c:numRef>
              <c:f>Sheet1!$C$2:$C$5</c:f>
              <c:numCache>
                <c:formatCode>General</c:formatCode>
                <c:ptCount val="4"/>
                <c:pt idx="0">
                  <c:v>86</c:v>
                </c:pt>
                <c:pt idx="1">
                  <c:v>62</c:v>
                </c:pt>
                <c:pt idx="2">
                  <c:v>17</c:v>
                </c:pt>
                <c:pt idx="3">
                  <c:v>5</c:v>
                </c:pt>
              </c:numCache>
            </c:numRef>
          </c:val>
        </c:ser>
        <c:dLbls>
          <c:showLegendKey val="0"/>
          <c:showVal val="0"/>
          <c:showCatName val="0"/>
          <c:showSerName val="0"/>
          <c:showPercent val="0"/>
          <c:showBubbleSize val="0"/>
        </c:dLbls>
        <c:gapWidth val="150"/>
        <c:axId val="493491688"/>
        <c:axId val="493486984"/>
      </c:barChart>
      <c:catAx>
        <c:axId val="493491688"/>
        <c:scaling>
          <c:orientation val="minMax"/>
        </c:scaling>
        <c:delete val="0"/>
        <c:axPos val="b"/>
        <c:numFmt formatCode="General" sourceLinked="0"/>
        <c:majorTickMark val="out"/>
        <c:minorTickMark val="none"/>
        <c:tickLblPos val="nextTo"/>
        <c:txPr>
          <a:bodyPr/>
          <a:lstStyle/>
          <a:p>
            <a:pPr>
              <a:defRPr sz="700"/>
            </a:pPr>
            <a:endParaRPr lang="en-US"/>
          </a:p>
        </c:txPr>
        <c:crossAx val="493486984"/>
        <c:crosses val="autoZero"/>
        <c:auto val="1"/>
        <c:lblAlgn val="ctr"/>
        <c:lblOffset val="100"/>
        <c:noMultiLvlLbl val="0"/>
      </c:catAx>
      <c:valAx>
        <c:axId val="493486984"/>
        <c:scaling>
          <c:orientation val="minMax"/>
          <c:max val="90"/>
          <c:min val="0"/>
        </c:scaling>
        <c:delete val="0"/>
        <c:axPos val="l"/>
        <c:majorGridlines>
          <c:spPr>
            <a:ln>
              <a:noFill/>
            </a:ln>
          </c:spPr>
        </c:majorGridlines>
        <c:numFmt formatCode="0" sourceLinked="1"/>
        <c:majorTickMark val="out"/>
        <c:minorTickMark val="none"/>
        <c:tickLblPos val="nextTo"/>
        <c:txPr>
          <a:bodyPr/>
          <a:lstStyle/>
          <a:p>
            <a:pPr>
              <a:defRPr sz="800"/>
            </a:pPr>
            <a:endParaRPr lang="en-US"/>
          </a:p>
        </c:txPr>
        <c:crossAx val="493491688"/>
        <c:crosses val="autoZero"/>
        <c:crossBetween val="between"/>
      </c:valAx>
    </c:plotArea>
    <c:plotVisOnly val="1"/>
    <c:dispBlanksAs val="gap"/>
    <c:showDLblsOverMax val="0"/>
  </c:chart>
  <c:spPr>
    <a:ln>
      <a:solidFill>
        <a:schemeClr val="accent2"/>
      </a:solidFill>
    </a:ln>
  </c:spPr>
  <c:txPr>
    <a:bodyPr/>
    <a:lstStyle/>
    <a:p>
      <a:pPr>
        <a:defRPr sz="1200"/>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baseline="0" dirty="0" smtClean="0"/>
              <a:t>Sporting activities (%)</a:t>
            </a:r>
            <a:endParaRPr lang="en-US" sz="800" dirty="0"/>
          </a:p>
        </c:rich>
      </c:tx>
      <c:layout/>
      <c:overlay val="0"/>
    </c:title>
    <c:autoTitleDeleted val="0"/>
    <c:plotArea>
      <c:layout>
        <c:manualLayout>
          <c:layoutTarget val="inner"/>
          <c:xMode val="edge"/>
          <c:yMode val="edge"/>
          <c:x val="6.8954444074772345E-2"/>
          <c:y val="0.161256107427833"/>
          <c:w val="0.89661676093305243"/>
          <c:h val="0.6618450507320337"/>
        </c:manualLayout>
      </c:layout>
      <c:barChart>
        <c:barDir val="col"/>
        <c:grouping val="clustered"/>
        <c:varyColors val="0"/>
        <c:ser>
          <c:idx val="0"/>
          <c:order val="0"/>
          <c:tx>
            <c:strRef>
              <c:f>Sheet1!$B$1</c:f>
              <c:strCache>
                <c:ptCount val="1"/>
                <c:pt idx="0">
                  <c:v>Series 1</c:v>
                </c:pt>
              </c:strCache>
            </c:strRef>
          </c:tx>
          <c:spPr>
            <a:solidFill>
              <a:schemeClr val="accent2"/>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Sheet1!$A$2:$A$7</c:f>
              <c:strCache>
                <c:ptCount val="6"/>
                <c:pt idx="0">
                  <c:v>Live sport event</c:v>
                </c:pt>
                <c:pt idx="1">
                  <c:v>Watch football</c:v>
                </c:pt>
                <c:pt idx="2">
                  <c:v>Take part sport</c:v>
                </c:pt>
                <c:pt idx="3">
                  <c:v>Mount./hill walk</c:v>
                </c:pt>
                <c:pt idx="4">
                  <c:v>Play golf</c:v>
                </c:pt>
                <c:pt idx="5">
                  <c:v>Water sports</c:v>
                </c:pt>
              </c:strCache>
            </c:strRef>
          </c:cat>
          <c:val>
            <c:numRef>
              <c:f>Sheet1!$B$2:$B$7</c:f>
              <c:numCache>
                <c:formatCode>0</c:formatCode>
                <c:ptCount val="6"/>
                <c:pt idx="0">
                  <c:v>4</c:v>
                </c:pt>
                <c:pt idx="1">
                  <c:v>2</c:v>
                </c:pt>
                <c:pt idx="2">
                  <c:v>3</c:v>
                </c:pt>
                <c:pt idx="3">
                  <c:v>3</c:v>
                </c:pt>
                <c:pt idx="4">
                  <c:v>1</c:v>
                </c:pt>
                <c:pt idx="5">
                  <c:v>1</c:v>
                </c:pt>
              </c:numCache>
            </c:numRef>
          </c:val>
        </c:ser>
        <c:ser>
          <c:idx val="1"/>
          <c:order val="1"/>
          <c:tx>
            <c:strRef>
              <c:f>Sheet1!$C$1</c:f>
              <c:strCache>
                <c:ptCount val="1"/>
                <c:pt idx="0">
                  <c:v>Series 2</c:v>
                </c:pt>
              </c:strCache>
            </c:strRef>
          </c:tx>
          <c:spPr>
            <a:solidFill>
              <a:srgbClr val="7030A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Sheet1!$A$2:$A$7</c:f>
              <c:strCache>
                <c:ptCount val="6"/>
                <c:pt idx="0">
                  <c:v>Live sport event</c:v>
                </c:pt>
                <c:pt idx="1">
                  <c:v>Watch football</c:v>
                </c:pt>
                <c:pt idx="2">
                  <c:v>Take part sport</c:v>
                </c:pt>
                <c:pt idx="3">
                  <c:v>Mount./hill walk</c:v>
                </c:pt>
                <c:pt idx="4">
                  <c:v>Play golf</c:v>
                </c:pt>
                <c:pt idx="5">
                  <c:v>Water sports</c:v>
                </c:pt>
              </c:strCache>
            </c:strRef>
          </c:cat>
          <c:val>
            <c:numRef>
              <c:f>Sheet1!$C$2:$C$7</c:f>
              <c:numCache>
                <c:formatCode>General</c:formatCode>
                <c:ptCount val="6"/>
                <c:pt idx="0">
                  <c:v>6</c:v>
                </c:pt>
                <c:pt idx="1">
                  <c:v>5</c:v>
                </c:pt>
                <c:pt idx="2">
                  <c:v>2</c:v>
                </c:pt>
                <c:pt idx="3">
                  <c:v>2</c:v>
                </c:pt>
                <c:pt idx="4">
                  <c:v>1</c:v>
                </c:pt>
                <c:pt idx="5">
                  <c:v>1</c:v>
                </c:pt>
              </c:numCache>
            </c:numRef>
          </c:val>
        </c:ser>
        <c:dLbls>
          <c:showLegendKey val="0"/>
          <c:showVal val="0"/>
          <c:showCatName val="0"/>
          <c:showSerName val="0"/>
          <c:showPercent val="0"/>
          <c:showBubbleSize val="0"/>
        </c:dLbls>
        <c:gapWidth val="150"/>
        <c:axId val="493492472"/>
        <c:axId val="493492864"/>
      </c:barChart>
      <c:catAx>
        <c:axId val="493492472"/>
        <c:scaling>
          <c:orientation val="minMax"/>
        </c:scaling>
        <c:delete val="0"/>
        <c:axPos val="b"/>
        <c:numFmt formatCode="General" sourceLinked="0"/>
        <c:majorTickMark val="out"/>
        <c:minorTickMark val="none"/>
        <c:tickLblPos val="nextTo"/>
        <c:txPr>
          <a:bodyPr/>
          <a:lstStyle/>
          <a:p>
            <a:pPr>
              <a:defRPr sz="700"/>
            </a:pPr>
            <a:endParaRPr lang="en-US"/>
          </a:p>
        </c:txPr>
        <c:crossAx val="493492864"/>
        <c:crosses val="autoZero"/>
        <c:auto val="1"/>
        <c:lblAlgn val="ctr"/>
        <c:lblOffset val="100"/>
        <c:noMultiLvlLbl val="0"/>
      </c:catAx>
      <c:valAx>
        <c:axId val="493492864"/>
        <c:scaling>
          <c:orientation val="minMax"/>
          <c:max val="90"/>
          <c:min val="0"/>
        </c:scaling>
        <c:delete val="0"/>
        <c:axPos val="l"/>
        <c:majorGridlines>
          <c:spPr>
            <a:ln>
              <a:noFill/>
            </a:ln>
          </c:spPr>
        </c:majorGridlines>
        <c:numFmt formatCode="0" sourceLinked="1"/>
        <c:majorTickMark val="out"/>
        <c:minorTickMark val="none"/>
        <c:tickLblPos val="nextTo"/>
        <c:txPr>
          <a:bodyPr/>
          <a:lstStyle/>
          <a:p>
            <a:pPr>
              <a:defRPr sz="800"/>
            </a:pPr>
            <a:endParaRPr lang="en-US"/>
          </a:p>
        </c:txPr>
        <c:crossAx val="493492472"/>
        <c:crosses val="autoZero"/>
        <c:crossBetween val="between"/>
      </c:valAx>
    </c:plotArea>
    <c:plotVisOnly val="1"/>
    <c:dispBlanksAs val="gap"/>
    <c:showDLblsOverMax val="0"/>
  </c:chart>
  <c:spPr>
    <a:ln>
      <a:solidFill>
        <a:schemeClr val="accent2"/>
      </a:solidFill>
    </a:ln>
  </c:spPr>
  <c:txPr>
    <a:bodyPr/>
    <a:lstStyle/>
    <a:p>
      <a:pPr>
        <a:defRPr sz="1200"/>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903493672236175"/>
          <c:y val="4.103481071941513E-2"/>
          <c:w val="0.7109650632776382"/>
          <c:h val="0.92110506941809212"/>
        </c:manualLayout>
      </c:layout>
      <c:barChart>
        <c:barDir val="bar"/>
        <c:grouping val="clustered"/>
        <c:varyColors val="0"/>
        <c:ser>
          <c:idx val="0"/>
          <c:order val="0"/>
          <c:tx>
            <c:strRef>
              <c:f>Sheet1!$B$1</c:f>
              <c:strCache>
                <c:ptCount val="1"/>
                <c:pt idx="0">
                  <c:v>Series 1</c:v>
                </c:pt>
              </c:strCache>
            </c:strRef>
          </c:tx>
          <c:spPr>
            <a:solidFill>
              <a:schemeClr val="tx1">
                <a:lumMod val="25000"/>
                <a:lumOff val="75000"/>
              </a:schemeClr>
            </a:solidFill>
          </c:spPr>
          <c:invertIfNegative val="0"/>
          <c:dLbls>
            <c:spPr>
              <a:noFill/>
              <a:ln>
                <a:noFill/>
              </a:ln>
              <a:effectLst/>
            </c:spPr>
            <c:txPr>
              <a:bodyPr/>
              <a:lstStyle/>
              <a:p>
                <a:pPr>
                  <a:defRPr sz="7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Sheet1!$A$2:$A$25</c:f>
              <c:strCache>
                <c:ptCount val="24"/>
                <c:pt idx="0">
                  <c:v>HERITAGE / CULTURE</c:v>
                </c:pt>
                <c:pt idx="1">
                  <c:v>Parks or gardens</c:v>
                </c:pt>
                <c:pt idx="2">
                  <c:v>Castles/Historic houses</c:v>
                </c:pt>
                <c:pt idx="3">
                  <c:v>Museums/ Galleries</c:v>
                </c:pt>
                <c:pt idx="4">
                  <c:v>Religious buildings</c:v>
                </c:pt>
                <c:pt idx="5">
                  <c:v>Theatre/ Musical </c:v>
                </c:pt>
                <c:pt idx="6">
                  <c:v>OUTDOOR ACTIVITIES</c:v>
                </c:pt>
                <c:pt idx="7">
                  <c:v>Walk, hike or ramble</c:v>
                </c:pt>
                <c:pt idx="8">
                  <c:v>Countryside / Villages</c:v>
                </c:pt>
                <c:pt idx="9">
                  <c:v>Coast or beaches</c:v>
                </c:pt>
                <c:pt idx="10">
                  <c:v>Walking along coast</c:v>
                </c:pt>
                <c:pt idx="11">
                  <c:v>National Park</c:v>
                </c:pt>
                <c:pt idx="12">
                  <c:v>LEISURE ACTIVITIES</c:v>
                </c:pt>
                <c:pt idx="13">
                  <c:v>Shopping</c:v>
                </c:pt>
                <c:pt idx="14">
                  <c:v>Going to the pub</c:v>
                </c:pt>
                <c:pt idx="15">
                  <c:v>Bars or nightclubs</c:v>
                </c:pt>
                <c:pt idx="16">
                  <c:v>Attending festival</c:v>
                </c:pt>
                <c:pt idx="17">
                  <c:v>SPORTING ACTIVITIES</c:v>
                </c:pt>
                <c:pt idx="18">
                  <c:v>Going to live sports events</c:v>
                </c:pt>
                <c:pt idx="19">
                  <c:v>     - attending live football</c:v>
                </c:pt>
                <c:pt idx="20">
                  <c:v>Taking part in sports activities</c:v>
                </c:pt>
                <c:pt idx="21">
                  <c:v>Mountaineering / hill walking</c:v>
                </c:pt>
                <c:pt idx="22">
                  <c:v>Water sports</c:v>
                </c:pt>
                <c:pt idx="23">
                  <c:v>Playing golf</c:v>
                </c:pt>
              </c:strCache>
            </c:strRef>
          </c:cat>
          <c:val>
            <c:numRef>
              <c:f>Sheet1!$B$2:$B$25</c:f>
              <c:numCache>
                <c:formatCode>0</c:formatCode>
                <c:ptCount val="24"/>
                <c:pt idx="1">
                  <c:v>60</c:v>
                </c:pt>
                <c:pt idx="2">
                  <c:v>48</c:v>
                </c:pt>
                <c:pt idx="3">
                  <c:v>48</c:v>
                </c:pt>
                <c:pt idx="4">
                  <c:v>36</c:v>
                </c:pt>
                <c:pt idx="5">
                  <c:v>16</c:v>
                </c:pt>
                <c:pt idx="7">
                  <c:v>18</c:v>
                </c:pt>
                <c:pt idx="8">
                  <c:v>15</c:v>
                </c:pt>
                <c:pt idx="9">
                  <c:v>9</c:v>
                </c:pt>
                <c:pt idx="10">
                  <c:v>6</c:v>
                </c:pt>
                <c:pt idx="11">
                  <c:v>6</c:v>
                </c:pt>
                <c:pt idx="13">
                  <c:v>78</c:v>
                </c:pt>
                <c:pt idx="14">
                  <c:v>60</c:v>
                </c:pt>
                <c:pt idx="15">
                  <c:v>26</c:v>
                </c:pt>
                <c:pt idx="16">
                  <c:v>4</c:v>
                </c:pt>
                <c:pt idx="18">
                  <c:v>5</c:v>
                </c:pt>
                <c:pt idx="19">
                  <c:v>2</c:v>
                </c:pt>
                <c:pt idx="20">
                  <c:v>2</c:v>
                </c:pt>
                <c:pt idx="21">
                  <c:v>2</c:v>
                </c:pt>
                <c:pt idx="22">
                  <c:v>1</c:v>
                </c:pt>
                <c:pt idx="23">
                  <c:v>1</c:v>
                </c:pt>
              </c:numCache>
            </c:numRef>
          </c:val>
        </c:ser>
        <c:ser>
          <c:idx val="1"/>
          <c:order val="1"/>
          <c:tx>
            <c:strRef>
              <c:f>Sheet1!$C$1</c:f>
              <c:strCache>
                <c:ptCount val="1"/>
                <c:pt idx="0">
                  <c:v>Series 2</c:v>
                </c:pt>
              </c:strCache>
            </c:strRef>
          </c:tx>
          <c:spPr>
            <a:solidFill>
              <a:schemeClr val="tx1">
                <a:lumMod val="50000"/>
                <a:lumOff val="50000"/>
              </a:schemeClr>
            </a:solidFill>
          </c:spPr>
          <c:invertIfNegative val="0"/>
          <c:dLbls>
            <c:spPr>
              <a:noFill/>
              <a:ln>
                <a:noFill/>
              </a:ln>
              <a:effectLst/>
            </c:spPr>
            <c:txPr>
              <a:bodyPr/>
              <a:lstStyle/>
              <a:p>
                <a:pPr>
                  <a:defRPr sz="7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Sheet1!$A$2:$A$25</c:f>
              <c:strCache>
                <c:ptCount val="24"/>
                <c:pt idx="0">
                  <c:v>HERITAGE / CULTURE</c:v>
                </c:pt>
                <c:pt idx="1">
                  <c:v>Parks or gardens</c:v>
                </c:pt>
                <c:pt idx="2">
                  <c:v>Castles/Historic houses</c:v>
                </c:pt>
                <c:pt idx="3">
                  <c:v>Museums/ Galleries</c:v>
                </c:pt>
                <c:pt idx="4">
                  <c:v>Religious buildings</c:v>
                </c:pt>
                <c:pt idx="5">
                  <c:v>Theatre/ Musical </c:v>
                </c:pt>
                <c:pt idx="6">
                  <c:v>OUTDOOR ACTIVITIES</c:v>
                </c:pt>
                <c:pt idx="7">
                  <c:v>Walk, hike or ramble</c:v>
                </c:pt>
                <c:pt idx="8">
                  <c:v>Countryside / Villages</c:v>
                </c:pt>
                <c:pt idx="9">
                  <c:v>Coast or beaches</c:v>
                </c:pt>
                <c:pt idx="10">
                  <c:v>Walking along coast</c:v>
                </c:pt>
                <c:pt idx="11">
                  <c:v>National Park</c:v>
                </c:pt>
                <c:pt idx="12">
                  <c:v>LEISURE ACTIVITIES</c:v>
                </c:pt>
                <c:pt idx="13">
                  <c:v>Shopping</c:v>
                </c:pt>
                <c:pt idx="14">
                  <c:v>Going to the pub</c:v>
                </c:pt>
                <c:pt idx="15">
                  <c:v>Bars or nightclubs</c:v>
                </c:pt>
                <c:pt idx="16">
                  <c:v>Attending festival</c:v>
                </c:pt>
                <c:pt idx="17">
                  <c:v>SPORTING ACTIVITIES</c:v>
                </c:pt>
                <c:pt idx="18">
                  <c:v>Going to live sports events</c:v>
                </c:pt>
                <c:pt idx="19">
                  <c:v>     - attending live football</c:v>
                </c:pt>
                <c:pt idx="20">
                  <c:v>Taking part in sports activities</c:v>
                </c:pt>
                <c:pt idx="21">
                  <c:v>Mountaineering / hill walking</c:v>
                </c:pt>
                <c:pt idx="22">
                  <c:v>Water sports</c:v>
                </c:pt>
                <c:pt idx="23">
                  <c:v>Playing golf</c:v>
                </c:pt>
              </c:strCache>
            </c:strRef>
          </c:cat>
          <c:val>
            <c:numRef>
              <c:f>Sheet1!$C$2:$C$25</c:f>
              <c:numCache>
                <c:formatCode>0</c:formatCode>
                <c:ptCount val="24"/>
                <c:pt idx="1">
                  <c:v>61</c:v>
                </c:pt>
                <c:pt idx="2">
                  <c:v>51</c:v>
                </c:pt>
                <c:pt idx="3">
                  <c:v>49</c:v>
                </c:pt>
                <c:pt idx="4">
                  <c:v>40</c:v>
                </c:pt>
                <c:pt idx="5">
                  <c:v>17</c:v>
                </c:pt>
                <c:pt idx="7">
                  <c:v>23</c:v>
                </c:pt>
                <c:pt idx="8">
                  <c:v>22</c:v>
                </c:pt>
                <c:pt idx="9">
                  <c:v>14</c:v>
                </c:pt>
                <c:pt idx="10">
                  <c:v>11</c:v>
                </c:pt>
                <c:pt idx="11">
                  <c:v>10</c:v>
                </c:pt>
                <c:pt idx="13">
                  <c:v>80</c:v>
                </c:pt>
                <c:pt idx="14">
                  <c:v>58</c:v>
                </c:pt>
                <c:pt idx="15">
                  <c:v>13</c:v>
                </c:pt>
                <c:pt idx="16">
                  <c:v>5</c:v>
                </c:pt>
                <c:pt idx="18">
                  <c:v>4</c:v>
                </c:pt>
                <c:pt idx="19">
                  <c:v>2</c:v>
                </c:pt>
                <c:pt idx="20">
                  <c:v>2</c:v>
                </c:pt>
                <c:pt idx="21">
                  <c:v>3</c:v>
                </c:pt>
                <c:pt idx="22">
                  <c:v>1</c:v>
                </c:pt>
                <c:pt idx="23">
                  <c:v>1</c:v>
                </c:pt>
              </c:numCache>
            </c:numRef>
          </c:val>
        </c:ser>
        <c:ser>
          <c:idx val="2"/>
          <c:order val="2"/>
          <c:tx>
            <c:strRef>
              <c:f>Sheet1!$D$1</c:f>
              <c:strCache>
                <c:ptCount val="1"/>
                <c:pt idx="0">
                  <c:v>Series 3</c:v>
                </c:pt>
              </c:strCache>
            </c:strRef>
          </c:tx>
          <c:spPr>
            <a:solidFill>
              <a:srgbClr val="120742"/>
            </a:solidFill>
          </c:spPr>
          <c:invertIfNegative val="0"/>
          <c:dLbls>
            <c:spPr>
              <a:noFill/>
              <a:ln>
                <a:noFill/>
              </a:ln>
              <a:effectLst/>
            </c:spPr>
            <c:txPr>
              <a:bodyPr/>
              <a:lstStyle/>
              <a:p>
                <a:pPr>
                  <a:defRPr sz="7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Sheet1!$A$2:$A$25</c:f>
              <c:strCache>
                <c:ptCount val="24"/>
                <c:pt idx="0">
                  <c:v>HERITAGE / CULTURE</c:v>
                </c:pt>
                <c:pt idx="1">
                  <c:v>Parks or gardens</c:v>
                </c:pt>
                <c:pt idx="2">
                  <c:v>Castles/Historic houses</c:v>
                </c:pt>
                <c:pt idx="3">
                  <c:v>Museums/ Galleries</c:v>
                </c:pt>
                <c:pt idx="4">
                  <c:v>Religious buildings</c:v>
                </c:pt>
                <c:pt idx="5">
                  <c:v>Theatre/ Musical </c:v>
                </c:pt>
                <c:pt idx="6">
                  <c:v>OUTDOOR ACTIVITIES</c:v>
                </c:pt>
                <c:pt idx="7">
                  <c:v>Walk, hike or ramble</c:v>
                </c:pt>
                <c:pt idx="8">
                  <c:v>Countryside / Villages</c:v>
                </c:pt>
                <c:pt idx="9">
                  <c:v>Coast or beaches</c:v>
                </c:pt>
                <c:pt idx="10">
                  <c:v>Walking along coast</c:v>
                </c:pt>
                <c:pt idx="11">
                  <c:v>National Park</c:v>
                </c:pt>
                <c:pt idx="12">
                  <c:v>LEISURE ACTIVITIES</c:v>
                </c:pt>
                <c:pt idx="13">
                  <c:v>Shopping</c:v>
                </c:pt>
                <c:pt idx="14">
                  <c:v>Going to the pub</c:v>
                </c:pt>
                <c:pt idx="15">
                  <c:v>Bars or nightclubs</c:v>
                </c:pt>
                <c:pt idx="16">
                  <c:v>Attending festival</c:v>
                </c:pt>
                <c:pt idx="17">
                  <c:v>SPORTING ACTIVITIES</c:v>
                </c:pt>
                <c:pt idx="18">
                  <c:v>Going to live sports events</c:v>
                </c:pt>
                <c:pt idx="19">
                  <c:v>     - attending live football</c:v>
                </c:pt>
                <c:pt idx="20">
                  <c:v>Taking part in sports activities</c:v>
                </c:pt>
                <c:pt idx="21">
                  <c:v>Mountaineering / hill walking</c:v>
                </c:pt>
                <c:pt idx="22">
                  <c:v>Water sports</c:v>
                </c:pt>
                <c:pt idx="23">
                  <c:v>Playing golf</c:v>
                </c:pt>
              </c:strCache>
            </c:strRef>
          </c:cat>
          <c:val>
            <c:numRef>
              <c:f>Sheet1!$D$2:$D$25</c:f>
              <c:numCache>
                <c:formatCode>General</c:formatCode>
                <c:ptCount val="24"/>
                <c:pt idx="1">
                  <c:v>60</c:v>
                </c:pt>
                <c:pt idx="2">
                  <c:v>57</c:v>
                </c:pt>
                <c:pt idx="3">
                  <c:v>49</c:v>
                </c:pt>
                <c:pt idx="4">
                  <c:v>44</c:v>
                </c:pt>
                <c:pt idx="5">
                  <c:v>21</c:v>
                </c:pt>
                <c:pt idx="7">
                  <c:v>28</c:v>
                </c:pt>
                <c:pt idx="8">
                  <c:v>33</c:v>
                </c:pt>
                <c:pt idx="9">
                  <c:v>21</c:v>
                </c:pt>
                <c:pt idx="10">
                  <c:v>13</c:v>
                </c:pt>
                <c:pt idx="11">
                  <c:v>12</c:v>
                </c:pt>
                <c:pt idx="13">
                  <c:v>74</c:v>
                </c:pt>
                <c:pt idx="14">
                  <c:v>59</c:v>
                </c:pt>
                <c:pt idx="15">
                  <c:v>7</c:v>
                </c:pt>
                <c:pt idx="16">
                  <c:v>4</c:v>
                </c:pt>
                <c:pt idx="18">
                  <c:v>3</c:v>
                </c:pt>
                <c:pt idx="19">
                  <c:v>1</c:v>
                </c:pt>
                <c:pt idx="20">
                  <c:v>3</c:v>
                </c:pt>
                <c:pt idx="21">
                  <c:v>5</c:v>
                </c:pt>
                <c:pt idx="22">
                  <c:v>1</c:v>
                </c:pt>
                <c:pt idx="23">
                  <c:v>1</c:v>
                </c:pt>
              </c:numCache>
            </c:numRef>
          </c:val>
        </c:ser>
        <c:dLbls>
          <c:showLegendKey val="0"/>
          <c:showVal val="0"/>
          <c:showCatName val="0"/>
          <c:showSerName val="0"/>
          <c:showPercent val="0"/>
          <c:showBubbleSize val="0"/>
        </c:dLbls>
        <c:gapWidth val="150"/>
        <c:axId val="493487376"/>
        <c:axId val="493487768"/>
      </c:barChart>
      <c:catAx>
        <c:axId val="493487376"/>
        <c:scaling>
          <c:orientation val="maxMin"/>
        </c:scaling>
        <c:delete val="0"/>
        <c:axPos val="l"/>
        <c:numFmt formatCode="General" sourceLinked="0"/>
        <c:majorTickMark val="out"/>
        <c:minorTickMark val="none"/>
        <c:tickLblPos val="nextTo"/>
        <c:txPr>
          <a:bodyPr/>
          <a:lstStyle/>
          <a:p>
            <a:pPr>
              <a:defRPr sz="800"/>
            </a:pPr>
            <a:endParaRPr lang="en-US"/>
          </a:p>
        </c:txPr>
        <c:crossAx val="493487768"/>
        <c:crosses val="autoZero"/>
        <c:auto val="1"/>
        <c:lblAlgn val="ctr"/>
        <c:lblOffset val="100"/>
        <c:noMultiLvlLbl val="0"/>
      </c:catAx>
      <c:valAx>
        <c:axId val="493487768"/>
        <c:scaling>
          <c:orientation val="minMax"/>
        </c:scaling>
        <c:delete val="1"/>
        <c:axPos val="t"/>
        <c:numFmt formatCode="0" sourceLinked="1"/>
        <c:majorTickMark val="out"/>
        <c:minorTickMark val="none"/>
        <c:tickLblPos val="nextTo"/>
        <c:crossAx val="493487376"/>
        <c:crosses val="autoZero"/>
        <c:crossBetween val="between"/>
      </c:valAx>
    </c:plotArea>
    <c:plotVisOnly val="1"/>
    <c:dispBlanksAs val="gap"/>
    <c:showDLblsOverMax val="0"/>
  </c:chart>
  <c:spPr>
    <a:ln>
      <a:solidFill>
        <a:srgbClr val="C00000"/>
      </a:solidFill>
    </a:ln>
  </c:spPr>
  <c:txPr>
    <a:bodyPr/>
    <a:lstStyle/>
    <a:p>
      <a:pPr>
        <a:defRPr sz="1200"/>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903493672236175"/>
          <c:y val="4.103481071941513E-2"/>
          <c:w val="0.7109650632776382"/>
          <c:h val="0.92110506941809212"/>
        </c:manualLayout>
      </c:layout>
      <c:barChart>
        <c:barDir val="bar"/>
        <c:grouping val="clustered"/>
        <c:varyColors val="0"/>
        <c:ser>
          <c:idx val="0"/>
          <c:order val="0"/>
          <c:tx>
            <c:strRef>
              <c:f>Sheet1!$B$1</c:f>
              <c:strCache>
                <c:ptCount val="1"/>
                <c:pt idx="0">
                  <c:v>Series 1</c:v>
                </c:pt>
              </c:strCache>
            </c:strRef>
          </c:tx>
          <c:spPr>
            <a:solidFill>
              <a:schemeClr val="tx1">
                <a:lumMod val="25000"/>
                <a:lumOff val="75000"/>
              </a:schemeClr>
            </a:solidFill>
          </c:spPr>
          <c:invertIfNegative val="0"/>
          <c:dLbls>
            <c:spPr>
              <a:noFill/>
              <a:ln>
                <a:noFill/>
              </a:ln>
              <a:effectLst/>
            </c:spPr>
            <c:txPr>
              <a:bodyPr/>
              <a:lstStyle/>
              <a:p>
                <a:pPr>
                  <a:defRPr sz="7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Sheet1!$A$2:$A$11</c:f>
              <c:strCache>
                <c:ptCount val="10"/>
                <c:pt idx="0">
                  <c:v>HERITAGE / CULTURE</c:v>
                </c:pt>
                <c:pt idx="1">
                  <c:v>Parks or gardens</c:v>
                </c:pt>
                <c:pt idx="2">
                  <c:v>Castles/Historic houses</c:v>
                </c:pt>
                <c:pt idx="3">
                  <c:v>Museums/ Galleries</c:v>
                </c:pt>
                <c:pt idx="4">
                  <c:v>Religious buildings</c:v>
                </c:pt>
                <c:pt idx="5">
                  <c:v>Theatre/ Musical </c:v>
                </c:pt>
                <c:pt idx="6">
                  <c:v>OUTDOOR ACTIVITIES</c:v>
                </c:pt>
                <c:pt idx="7">
                  <c:v>Walk, hike or ramble</c:v>
                </c:pt>
                <c:pt idx="8">
                  <c:v>Countryside / Villages</c:v>
                </c:pt>
                <c:pt idx="9">
                  <c:v>Coast or beaches</c:v>
                </c:pt>
              </c:strCache>
            </c:strRef>
          </c:cat>
          <c:val>
            <c:numRef>
              <c:f>Sheet1!$B$2:$B$11</c:f>
              <c:numCache>
                <c:formatCode>0</c:formatCode>
                <c:ptCount val="10"/>
                <c:pt idx="1">
                  <c:v>49</c:v>
                </c:pt>
                <c:pt idx="2">
                  <c:v>41</c:v>
                </c:pt>
                <c:pt idx="3">
                  <c:v>46</c:v>
                </c:pt>
                <c:pt idx="4">
                  <c:v>28</c:v>
                </c:pt>
                <c:pt idx="5">
                  <c:v>15</c:v>
                </c:pt>
                <c:pt idx="7">
                  <c:v>15</c:v>
                </c:pt>
                <c:pt idx="8">
                  <c:v>12</c:v>
                </c:pt>
                <c:pt idx="9">
                  <c:v>8</c:v>
                </c:pt>
              </c:numCache>
            </c:numRef>
          </c:val>
        </c:ser>
        <c:ser>
          <c:idx val="1"/>
          <c:order val="1"/>
          <c:tx>
            <c:strRef>
              <c:f>Sheet1!$C$1</c:f>
              <c:strCache>
                <c:ptCount val="1"/>
                <c:pt idx="0">
                  <c:v>Series 2</c:v>
                </c:pt>
              </c:strCache>
            </c:strRef>
          </c:tx>
          <c:spPr>
            <a:solidFill>
              <a:schemeClr val="bg2"/>
            </a:solidFill>
          </c:spPr>
          <c:invertIfNegative val="0"/>
          <c:dLbls>
            <c:spPr>
              <a:noFill/>
              <a:ln>
                <a:noFill/>
              </a:ln>
              <a:effectLst/>
            </c:spPr>
            <c:txPr>
              <a:bodyPr/>
              <a:lstStyle/>
              <a:p>
                <a:pPr>
                  <a:defRPr sz="7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Sheet1!$A$2:$A$11</c:f>
              <c:strCache>
                <c:ptCount val="10"/>
                <c:pt idx="0">
                  <c:v>HERITAGE / CULTURE</c:v>
                </c:pt>
                <c:pt idx="1">
                  <c:v>Parks or gardens</c:v>
                </c:pt>
                <c:pt idx="2">
                  <c:v>Castles/Historic houses</c:v>
                </c:pt>
                <c:pt idx="3">
                  <c:v>Museums/ Galleries</c:v>
                </c:pt>
                <c:pt idx="4">
                  <c:v>Religious buildings</c:v>
                </c:pt>
                <c:pt idx="5">
                  <c:v>Theatre/ Musical </c:v>
                </c:pt>
                <c:pt idx="6">
                  <c:v>OUTDOOR ACTIVITIES</c:v>
                </c:pt>
                <c:pt idx="7">
                  <c:v>Walk, hike or ramble</c:v>
                </c:pt>
                <c:pt idx="8">
                  <c:v>Countryside / Villages</c:v>
                </c:pt>
                <c:pt idx="9">
                  <c:v>Coast or beaches</c:v>
                </c:pt>
              </c:strCache>
            </c:strRef>
          </c:cat>
          <c:val>
            <c:numRef>
              <c:f>Sheet1!$C$2:$C$11</c:f>
              <c:numCache>
                <c:formatCode>0</c:formatCode>
                <c:ptCount val="10"/>
                <c:pt idx="1">
                  <c:v>64</c:v>
                </c:pt>
                <c:pt idx="2">
                  <c:v>55</c:v>
                </c:pt>
                <c:pt idx="3">
                  <c:v>50</c:v>
                </c:pt>
                <c:pt idx="4">
                  <c:v>43</c:v>
                </c:pt>
                <c:pt idx="5">
                  <c:v>15</c:v>
                </c:pt>
                <c:pt idx="7">
                  <c:v>24</c:v>
                </c:pt>
                <c:pt idx="8">
                  <c:v>24</c:v>
                </c:pt>
                <c:pt idx="9">
                  <c:v>17</c:v>
                </c:pt>
              </c:numCache>
            </c:numRef>
          </c:val>
        </c:ser>
        <c:ser>
          <c:idx val="2"/>
          <c:order val="2"/>
          <c:tx>
            <c:strRef>
              <c:f>Sheet1!$D$1</c:f>
              <c:strCache>
                <c:ptCount val="1"/>
                <c:pt idx="0">
                  <c:v>Series 3</c:v>
                </c:pt>
              </c:strCache>
            </c:strRef>
          </c:tx>
          <c:spPr>
            <a:solidFill>
              <a:srgbClr val="FF0000"/>
            </a:solidFill>
          </c:spPr>
          <c:invertIfNegative val="0"/>
          <c:dLbls>
            <c:spPr>
              <a:noFill/>
              <a:ln>
                <a:noFill/>
              </a:ln>
              <a:effectLst/>
            </c:spPr>
            <c:txPr>
              <a:bodyPr/>
              <a:lstStyle/>
              <a:p>
                <a:pPr>
                  <a:defRPr sz="7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Sheet1!$A$2:$A$11</c:f>
              <c:strCache>
                <c:ptCount val="10"/>
                <c:pt idx="0">
                  <c:v>HERITAGE / CULTURE</c:v>
                </c:pt>
                <c:pt idx="1">
                  <c:v>Parks or gardens</c:v>
                </c:pt>
                <c:pt idx="2">
                  <c:v>Castles/Historic houses</c:v>
                </c:pt>
                <c:pt idx="3">
                  <c:v>Museums/ Galleries</c:v>
                </c:pt>
                <c:pt idx="4">
                  <c:v>Religious buildings</c:v>
                </c:pt>
                <c:pt idx="5">
                  <c:v>Theatre/ Musical </c:v>
                </c:pt>
                <c:pt idx="6">
                  <c:v>OUTDOOR ACTIVITIES</c:v>
                </c:pt>
                <c:pt idx="7">
                  <c:v>Walk, hike or ramble</c:v>
                </c:pt>
                <c:pt idx="8">
                  <c:v>Countryside / Villages</c:v>
                </c:pt>
                <c:pt idx="9">
                  <c:v>Coast or beaches</c:v>
                </c:pt>
              </c:strCache>
            </c:strRef>
          </c:cat>
          <c:val>
            <c:numRef>
              <c:f>Sheet1!$D$2:$D$11</c:f>
              <c:numCache>
                <c:formatCode>General</c:formatCode>
                <c:ptCount val="10"/>
                <c:pt idx="1">
                  <c:v>66</c:v>
                </c:pt>
                <c:pt idx="2">
                  <c:v>60</c:v>
                </c:pt>
                <c:pt idx="3">
                  <c:v>51</c:v>
                </c:pt>
                <c:pt idx="4">
                  <c:v>46</c:v>
                </c:pt>
                <c:pt idx="5">
                  <c:v>18</c:v>
                </c:pt>
                <c:pt idx="7">
                  <c:v>27</c:v>
                </c:pt>
                <c:pt idx="8">
                  <c:v>29</c:v>
                </c:pt>
                <c:pt idx="9">
                  <c:v>20</c:v>
                </c:pt>
              </c:numCache>
            </c:numRef>
          </c:val>
        </c:ser>
        <c:ser>
          <c:idx val="3"/>
          <c:order val="3"/>
          <c:tx>
            <c:strRef>
              <c:f>Sheet1!$E$1</c:f>
              <c:strCache>
                <c:ptCount val="1"/>
                <c:pt idx="0">
                  <c:v>Series 4</c:v>
                </c:pt>
              </c:strCache>
            </c:strRef>
          </c:tx>
          <c:invertIfNegative val="0"/>
          <c:dLbls>
            <c:spPr>
              <a:noFill/>
              <a:ln>
                <a:noFill/>
              </a:ln>
              <a:effectLst/>
            </c:spPr>
            <c:txPr>
              <a:bodyPr/>
              <a:lstStyle/>
              <a:p>
                <a:pPr>
                  <a:defRPr sz="7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Sheet1!$A$2:$A$11</c:f>
              <c:strCache>
                <c:ptCount val="10"/>
                <c:pt idx="0">
                  <c:v>HERITAGE / CULTURE</c:v>
                </c:pt>
                <c:pt idx="1">
                  <c:v>Parks or gardens</c:v>
                </c:pt>
                <c:pt idx="2">
                  <c:v>Castles/Historic houses</c:v>
                </c:pt>
                <c:pt idx="3">
                  <c:v>Museums/ Galleries</c:v>
                </c:pt>
                <c:pt idx="4">
                  <c:v>Religious buildings</c:v>
                </c:pt>
                <c:pt idx="5">
                  <c:v>Theatre/ Musical </c:v>
                </c:pt>
                <c:pt idx="6">
                  <c:v>OUTDOOR ACTIVITIES</c:v>
                </c:pt>
                <c:pt idx="7">
                  <c:v>Walk, hike or ramble</c:v>
                </c:pt>
                <c:pt idx="8">
                  <c:v>Countryside / Villages</c:v>
                </c:pt>
                <c:pt idx="9">
                  <c:v>Coast or beaches</c:v>
                </c:pt>
              </c:strCache>
            </c:strRef>
          </c:cat>
          <c:val>
            <c:numRef>
              <c:f>Sheet1!$E$2:$E$11</c:f>
              <c:numCache>
                <c:formatCode>General</c:formatCode>
                <c:ptCount val="10"/>
                <c:pt idx="1">
                  <c:v>56</c:v>
                </c:pt>
                <c:pt idx="2">
                  <c:v>45</c:v>
                </c:pt>
                <c:pt idx="3">
                  <c:v>47</c:v>
                </c:pt>
                <c:pt idx="4">
                  <c:v>34</c:v>
                </c:pt>
                <c:pt idx="5">
                  <c:v>18</c:v>
                </c:pt>
                <c:pt idx="7">
                  <c:v>20</c:v>
                </c:pt>
                <c:pt idx="8">
                  <c:v>14</c:v>
                </c:pt>
                <c:pt idx="9">
                  <c:v>8</c:v>
                </c:pt>
              </c:numCache>
            </c:numRef>
          </c:val>
        </c:ser>
        <c:dLbls>
          <c:showLegendKey val="0"/>
          <c:showVal val="0"/>
          <c:showCatName val="0"/>
          <c:showSerName val="0"/>
          <c:showPercent val="0"/>
          <c:showBubbleSize val="0"/>
        </c:dLbls>
        <c:gapWidth val="150"/>
        <c:axId val="493488160"/>
        <c:axId val="493488552"/>
      </c:barChart>
      <c:catAx>
        <c:axId val="493488160"/>
        <c:scaling>
          <c:orientation val="maxMin"/>
        </c:scaling>
        <c:delete val="0"/>
        <c:axPos val="l"/>
        <c:numFmt formatCode="General" sourceLinked="0"/>
        <c:majorTickMark val="out"/>
        <c:minorTickMark val="none"/>
        <c:tickLblPos val="nextTo"/>
        <c:txPr>
          <a:bodyPr/>
          <a:lstStyle/>
          <a:p>
            <a:pPr>
              <a:defRPr sz="800"/>
            </a:pPr>
            <a:endParaRPr lang="en-US"/>
          </a:p>
        </c:txPr>
        <c:crossAx val="493488552"/>
        <c:crosses val="autoZero"/>
        <c:auto val="1"/>
        <c:lblAlgn val="ctr"/>
        <c:lblOffset val="100"/>
        <c:noMultiLvlLbl val="0"/>
      </c:catAx>
      <c:valAx>
        <c:axId val="493488552"/>
        <c:scaling>
          <c:orientation val="minMax"/>
        </c:scaling>
        <c:delete val="1"/>
        <c:axPos val="t"/>
        <c:numFmt formatCode="0" sourceLinked="1"/>
        <c:majorTickMark val="out"/>
        <c:minorTickMark val="none"/>
        <c:tickLblPos val="nextTo"/>
        <c:crossAx val="493488160"/>
        <c:crosses val="autoZero"/>
        <c:crossBetween val="between"/>
      </c:valAx>
    </c:plotArea>
    <c:plotVisOnly val="1"/>
    <c:dispBlanksAs val="gap"/>
    <c:showDLblsOverMax val="0"/>
  </c:chart>
  <c:spPr>
    <a:ln>
      <a:solidFill>
        <a:srgbClr val="C00000"/>
      </a:solidFill>
    </a:ln>
  </c:spPr>
  <c:txPr>
    <a:bodyPr/>
    <a:lstStyle/>
    <a:p>
      <a:pPr>
        <a:defRPr sz="1200"/>
      </a:pPr>
      <a:endParaRPr lang="en-US"/>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903493672236175"/>
          <c:y val="4.103481071941513E-2"/>
          <c:w val="0.7109650632776382"/>
          <c:h val="0.92110506941809212"/>
        </c:manualLayout>
      </c:layout>
      <c:barChart>
        <c:barDir val="bar"/>
        <c:grouping val="clustered"/>
        <c:varyColors val="0"/>
        <c:ser>
          <c:idx val="0"/>
          <c:order val="0"/>
          <c:tx>
            <c:strRef>
              <c:f>Sheet1!$B$1</c:f>
              <c:strCache>
                <c:ptCount val="1"/>
                <c:pt idx="0">
                  <c:v>Series 1</c:v>
                </c:pt>
              </c:strCache>
            </c:strRef>
          </c:tx>
          <c:spPr>
            <a:solidFill>
              <a:schemeClr val="tx1">
                <a:lumMod val="25000"/>
                <a:lumOff val="75000"/>
              </a:schemeClr>
            </a:solidFill>
          </c:spPr>
          <c:invertIfNegative val="0"/>
          <c:dLbls>
            <c:spPr>
              <a:noFill/>
              <a:ln>
                <a:noFill/>
              </a:ln>
              <a:effectLst/>
            </c:spPr>
            <c:txPr>
              <a:bodyPr/>
              <a:lstStyle/>
              <a:p>
                <a:pPr>
                  <a:defRPr sz="7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Sheet1!$A$2:$A$11</c:f>
              <c:strCache>
                <c:ptCount val="10"/>
                <c:pt idx="0">
                  <c:v>LEISURE ACTIVITIES</c:v>
                </c:pt>
                <c:pt idx="1">
                  <c:v>Shopping</c:v>
                </c:pt>
                <c:pt idx="2">
                  <c:v>Going to the pub</c:v>
                </c:pt>
                <c:pt idx="3">
                  <c:v>Bars or nightclubs</c:v>
                </c:pt>
                <c:pt idx="4">
                  <c:v>Attending festival</c:v>
                </c:pt>
                <c:pt idx="5">
                  <c:v>SPORTING ACTIVITIES</c:v>
                </c:pt>
                <c:pt idx="6">
                  <c:v>Going to live sports events</c:v>
                </c:pt>
                <c:pt idx="7">
                  <c:v>     - attending live football</c:v>
                </c:pt>
                <c:pt idx="8">
                  <c:v>Taking part in sports activities</c:v>
                </c:pt>
                <c:pt idx="9">
                  <c:v>Playing golf</c:v>
                </c:pt>
              </c:strCache>
            </c:strRef>
          </c:cat>
          <c:val>
            <c:numRef>
              <c:f>Sheet1!$B$2:$B$11</c:f>
              <c:numCache>
                <c:formatCode>0</c:formatCode>
                <c:ptCount val="10"/>
                <c:pt idx="1">
                  <c:v>78</c:v>
                </c:pt>
                <c:pt idx="2">
                  <c:v>54</c:v>
                </c:pt>
                <c:pt idx="3">
                  <c:v>21</c:v>
                </c:pt>
                <c:pt idx="4">
                  <c:v>2</c:v>
                </c:pt>
                <c:pt idx="6">
                  <c:v>5</c:v>
                </c:pt>
                <c:pt idx="7">
                  <c:v>3</c:v>
                </c:pt>
                <c:pt idx="8">
                  <c:v>3</c:v>
                </c:pt>
                <c:pt idx="9" formatCode="General">
                  <c:v>1</c:v>
                </c:pt>
              </c:numCache>
            </c:numRef>
          </c:val>
        </c:ser>
        <c:ser>
          <c:idx val="1"/>
          <c:order val="1"/>
          <c:tx>
            <c:strRef>
              <c:f>Sheet1!$C$1</c:f>
              <c:strCache>
                <c:ptCount val="1"/>
                <c:pt idx="0">
                  <c:v>Series 2</c:v>
                </c:pt>
              </c:strCache>
            </c:strRef>
          </c:tx>
          <c:spPr>
            <a:solidFill>
              <a:schemeClr val="bg2"/>
            </a:solidFill>
          </c:spPr>
          <c:invertIfNegative val="0"/>
          <c:dLbls>
            <c:spPr>
              <a:noFill/>
              <a:ln>
                <a:noFill/>
              </a:ln>
              <a:effectLst/>
            </c:spPr>
            <c:txPr>
              <a:bodyPr/>
              <a:lstStyle/>
              <a:p>
                <a:pPr>
                  <a:defRPr sz="7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Sheet1!$A$2:$A$11</c:f>
              <c:strCache>
                <c:ptCount val="10"/>
                <c:pt idx="0">
                  <c:v>LEISURE ACTIVITIES</c:v>
                </c:pt>
                <c:pt idx="1">
                  <c:v>Shopping</c:v>
                </c:pt>
                <c:pt idx="2">
                  <c:v>Going to the pub</c:v>
                </c:pt>
                <c:pt idx="3">
                  <c:v>Bars or nightclubs</c:v>
                </c:pt>
                <c:pt idx="4">
                  <c:v>Attending festival</c:v>
                </c:pt>
                <c:pt idx="5">
                  <c:v>SPORTING ACTIVITIES</c:v>
                </c:pt>
                <c:pt idx="6">
                  <c:v>Going to live sports events</c:v>
                </c:pt>
                <c:pt idx="7">
                  <c:v>     - attending live football</c:v>
                </c:pt>
                <c:pt idx="8">
                  <c:v>Taking part in sports activities</c:v>
                </c:pt>
                <c:pt idx="9">
                  <c:v>Playing golf</c:v>
                </c:pt>
              </c:strCache>
            </c:strRef>
          </c:cat>
          <c:val>
            <c:numRef>
              <c:f>Sheet1!$C$2:$C$11</c:f>
              <c:numCache>
                <c:formatCode>0</c:formatCode>
                <c:ptCount val="10"/>
                <c:pt idx="1">
                  <c:v>77</c:v>
                </c:pt>
                <c:pt idx="2">
                  <c:v>54</c:v>
                </c:pt>
                <c:pt idx="3">
                  <c:v>14</c:v>
                </c:pt>
                <c:pt idx="4">
                  <c:v>3</c:v>
                </c:pt>
                <c:pt idx="6">
                  <c:v>4</c:v>
                </c:pt>
                <c:pt idx="7">
                  <c:v>2</c:v>
                </c:pt>
                <c:pt idx="8">
                  <c:v>3</c:v>
                </c:pt>
                <c:pt idx="9" formatCode="General">
                  <c:v>1</c:v>
                </c:pt>
              </c:numCache>
            </c:numRef>
          </c:val>
        </c:ser>
        <c:ser>
          <c:idx val="2"/>
          <c:order val="2"/>
          <c:tx>
            <c:strRef>
              <c:f>Sheet1!$D$1</c:f>
              <c:strCache>
                <c:ptCount val="1"/>
                <c:pt idx="0">
                  <c:v>Series 3</c:v>
                </c:pt>
              </c:strCache>
            </c:strRef>
          </c:tx>
          <c:spPr>
            <a:solidFill>
              <a:srgbClr val="FF0000"/>
            </a:solidFill>
          </c:spPr>
          <c:invertIfNegative val="0"/>
          <c:dLbls>
            <c:spPr>
              <a:noFill/>
              <a:ln>
                <a:noFill/>
              </a:ln>
              <a:effectLst/>
            </c:spPr>
            <c:txPr>
              <a:bodyPr/>
              <a:lstStyle/>
              <a:p>
                <a:pPr>
                  <a:defRPr sz="7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Sheet1!$A$2:$A$11</c:f>
              <c:strCache>
                <c:ptCount val="10"/>
                <c:pt idx="0">
                  <c:v>LEISURE ACTIVITIES</c:v>
                </c:pt>
                <c:pt idx="1">
                  <c:v>Shopping</c:v>
                </c:pt>
                <c:pt idx="2">
                  <c:v>Going to the pub</c:v>
                </c:pt>
                <c:pt idx="3">
                  <c:v>Bars or nightclubs</c:v>
                </c:pt>
                <c:pt idx="4">
                  <c:v>Attending festival</c:v>
                </c:pt>
                <c:pt idx="5">
                  <c:v>SPORTING ACTIVITIES</c:v>
                </c:pt>
                <c:pt idx="6">
                  <c:v>Going to live sports events</c:v>
                </c:pt>
                <c:pt idx="7">
                  <c:v>     - attending live football</c:v>
                </c:pt>
                <c:pt idx="8">
                  <c:v>Taking part in sports activities</c:v>
                </c:pt>
                <c:pt idx="9">
                  <c:v>Playing golf</c:v>
                </c:pt>
              </c:strCache>
            </c:strRef>
          </c:cat>
          <c:val>
            <c:numRef>
              <c:f>Sheet1!$D$2:$D$11</c:f>
              <c:numCache>
                <c:formatCode>General</c:formatCode>
                <c:ptCount val="10"/>
                <c:pt idx="1">
                  <c:v>79</c:v>
                </c:pt>
                <c:pt idx="2">
                  <c:v>57</c:v>
                </c:pt>
                <c:pt idx="3">
                  <c:v>14</c:v>
                </c:pt>
                <c:pt idx="4">
                  <c:v>7</c:v>
                </c:pt>
                <c:pt idx="6">
                  <c:v>3</c:v>
                </c:pt>
                <c:pt idx="7">
                  <c:v>1</c:v>
                </c:pt>
                <c:pt idx="8">
                  <c:v>3</c:v>
                </c:pt>
                <c:pt idx="9">
                  <c:v>1</c:v>
                </c:pt>
              </c:numCache>
            </c:numRef>
          </c:val>
        </c:ser>
        <c:ser>
          <c:idx val="3"/>
          <c:order val="3"/>
          <c:tx>
            <c:strRef>
              <c:f>Sheet1!$E$1</c:f>
              <c:strCache>
                <c:ptCount val="1"/>
                <c:pt idx="0">
                  <c:v>Series 4</c:v>
                </c:pt>
              </c:strCache>
            </c:strRef>
          </c:tx>
          <c:invertIfNegative val="0"/>
          <c:dLbls>
            <c:spPr>
              <a:noFill/>
              <a:ln>
                <a:noFill/>
              </a:ln>
              <a:effectLst/>
            </c:spPr>
            <c:txPr>
              <a:bodyPr/>
              <a:lstStyle/>
              <a:p>
                <a:pPr>
                  <a:defRPr sz="7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Sheet1!$A$2:$A$11</c:f>
              <c:strCache>
                <c:ptCount val="10"/>
                <c:pt idx="0">
                  <c:v>LEISURE ACTIVITIES</c:v>
                </c:pt>
                <c:pt idx="1">
                  <c:v>Shopping</c:v>
                </c:pt>
                <c:pt idx="2">
                  <c:v>Going to the pub</c:v>
                </c:pt>
                <c:pt idx="3">
                  <c:v>Bars or nightclubs</c:v>
                </c:pt>
                <c:pt idx="4">
                  <c:v>Attending festival</c:v>
                </c:pt>
                <c:pt idx="5">
                  <c:v>SPORTING ACTIVITIES</c:v>
                </c:pt>
                <c:pt idx="6">
                  <c:v>Going to live sports events</c:v>
                </c:pt>
                <c:pt idx="7">
                  <c:v>     - attending live football</c:v>
                </c:pt>
                <c:pt idx="8">
                  <c:v>Taking part in sports activities</c:v>
                </c:pt>
                <c:pt idx="9">
                  <c:v>Playing golf</c:v>
                </c:pt>
              </c:strCache>
            </c:strRef>
          </c:cat>
          <c:val>
            <c:numRef>
              <c:f>Sheet1!$E$2:$E$11</c:f>
              <c:numCache>
                <c:formatCode>General</c:formatCode>
                <c:ptCount val="10"/>
                <c:pt idx="1">
                  <c:v>82</c:v>
                </c:pt>
                <c:pt idx="2">
                  <c:v>56</c:v>
                </c:pt>
                <c:pt idx="3">
                  <c:v>16</c:v>
                </c:pt>
                <c:pt idx="4">
                  <c:v>4</c:v>
                </c:pt>
                <c:pt idx="6">
                  <c:v>4</c:v>
                </c:pt>
                <c:pt idx="7">
                  <c:v>2</c:v>
                </c:pt>
                <c:pt idx="8">
                  <c:v>2</c:v>
                </c:pt>
                <c:pt idx="9">
                  <c:v>1</c:v>
                </c:pt>
              </c:numCache>
            </c:numRef>
          </c:val>
        </c:ser>
        <c:dLbls>
          <c:showLegendKey val="0"/>
          <c:showVal val="0"/>
          <c:showCatName val="0"/>
          <c:showSerName val="0"/>
          <c:showPercent val="0"/>
          <c:showBubbleSize val="0"/>
        </c:dLbls>
        <c:gapWidth val="150"/>
        <c:axId val="493489728"/>
        <c:axId val="493490120"/>
      </c:barChart>
      <c:catAx>
        <c:axId val="493489728"/>
        <c:scaling>
          <c:orientation val="maxMin"/>
        </c:scaling>
        <c:delete val="0"/>
        <c:axPos val="l"/>
        <c:numFmt formatCode="General" sourceLinked="0"/>
        <c:majorTickMark val="out"/>
        <c:minorTickMark val="none"/>
        <c:tickLblPos val="nextTo"/>
        <c:txPr>
          <a:bodyPr/>
          <a:lstStyle/>
          <a:p>
            <a:pPr>
              <a:defRPr sz="800"/>
            </a:pPr>
            <a:endParaRPr lang="en-US"/>
          </a:p>
        </c:txPr>
        <c:crossAx val="493490120"/>
        <c:crosses val="autoZero"/>
        <c:auto val="1"/>
        <c:lblAlgn val="ctr"/>
        <c:lblOffset val="100"/>
        <c:noMultiLvlLbl val="0"/>
      </c:catAx>
      <c:valAx>
        <c:axId val="493490120"/>
        <c:scaling>
          <c:orientation val="minMax"/>
        </c:scaling>
        <c:delete val="1"/>
        <c:axPos val="t"/>
        <c:numFmt formatCode="0" sourceLinked="1"/>
        <c:majorTickMark val="out"/>
        <c:minorTickMark val="none"/>
        <c:tickLblPos val="nextTo"/>
        <c:crossAx val="493489728"/>
        <c:crosses val="autoZero"/>
        <c:crossBetween val="between"/>
      </c:valAx>
    </c:plotArea>
    <c:plotVisOnly val="1"/>
    <c:dispBlanksAs val="gap"/>
    <c:showDLblsOverMax val="0"/>
  </c:chart>
  <c:spPr>
    <a:ln>
      <a:solidFill>
        <a:srgbClr val="C00000"/>
      </a:solidFill>
    </a:ln>
  </c:spPr>
  <c:txPr>
    <a:bodyPr/>
    <a:lstStyle/>
    <a:p>
      <a:pPr>
        <a:defRPr sz="1200"/>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903493672236175"/>
          <c:y val="4.103481071941513E-2"/>
          <c:w val="0.7109650632776382"/>
          <c:h val="0.92110506941809212"/>
        </c:manualLayout>
      </c:layout>
      <c:barChart>
        <c:barDir val="bar"/>
        <c:grouping val="clustered"/>
        <c:varyColors val="0"/>
        <c:ser>
          <c:idx val="0"/>
          <c:order val="0"/>
          <c:tx>
            <c:strRef>
              <c:f>Sheet1!$B$1</c:f>
              <c:strCache>
                <c:ptCount val="1"/>
                <c:pt idx="0">
                  <c:v>Series 1</c:v>
                </c:pt>
              </c:strCache>
            </c:strRef>
          </c:tx>
          <c:spPr>
            <a:solidFill>
              <a:schemeClr val="bg2"/>
            </a:solidFill>
          </c:spPr>
          <c:invertIfNegative val="0"/>
          <c:dLbls>
            <c:spPr>
              <a:noFill/>
              <a:ln>
                <a:noFill/>
              </a:ln>
              <a:effectLst/>
            </c:spPr>
            <c:txPr>
              <a:bodyPr/>
              <a:lstStyle/>
              <a:p>
                <a:pPr>
                  <a:defRPr sz="7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Sheet1!$A$2:$A$25</c:f>
              <c:strCache>
                <c:ptCount val="24"/>
                <c:pt idx="0">
                  <c:v>HERITAGE / CULTURE</c:v>
                </c:pt>
                <c:pt idx="1">
                  <c:v>Parks or gardens</c:v>
                </c:pt>
                <c:pt idx="2">
                  <c:v>Castles/Historic houses</c:v>
                </c:pt>
                <c:pt idx="3">
                  <c:v>Museums/ Galleries</c:v>
                </c:pt>
                <c:pt idx="4">
                  <c:v>Religious buildings</c:v>
                </c:pt>
                <c:pt idx="5">
                  <c:v>Theatre/ Musical </c:v>
                </c:pt>
                <c:pt idx="6">
                  <c:v>OUTDOOR ACTIVITIES</c:v>
                </c:pt>
                <c:pt idx="7">
                  <c:v>Walk, hike or ramble</c:v>
                </c:pt>
                <c:pt idx="8">
                  <c:v>Countryside / Villages</c:v>
                </c:pt>
                <c:pt idx="9">
                  <c:v>Coast or beaches</c:v>
                </c:pt>
                <c:pt idx="10">
                  <c:v>Walking along coast</c:v>
                </c:pt>
                <c:pt idx="11">
                  <c:v>National Park</c:v>
                </c:pt>
                <c:pt idx="12">
                  <c:v>LEISURE ACTIVITIES</c:v>
                </c:pt>
                <c:pt idx="13">
                  <c:v>Shopping</c:v>
                </c:pt>
                <c:pt idx="14">
                  <c:v>Going to the pub</c:v>
                </c:pt>
                <c:pt idx="15">
                  <c:v>Bars or nightclubs</c:v>
                </c:pt>
                <c:pt idx="16">
                  <c:v>Attending festival</c:v>
                </c:pt>
                <c:pt idx="17">
                  <c:v>SPORTING ACTIVITIES</c:v>
                </c:pt>
                <c:pt idx="18">
                  <c:v>Going to live sports events</c:v>
                </c:pt>
                <c:pt idx="19">
                  <c:v>     - attending live football</c:v>
                </c:pt>
                <c:pt idx="20">
                  <c:v>Taking part in sports activities</c:v>
                </c:pt>
                <c:pt idx="21">
                  <c:v>Mountaineering / hill walking</c:v>
                </c:pt>
                <c:pt idx="22">
                  <c:v>Water sports</c:v>
                </c:pt>
                <c:pt idx="23">
                  <c:v>Playing golf</c:v>
                </c:pt>
              </c:strCache>
            </c:strRef>
          </c:cat>
          <c:val>
            <c:numRef>
              <c:f>Sheet1!$B$2:$B$25</c:f>
              <c:numCache>
                <c:formatCode>0</c:formatCode>
                <c:ptCount val="24"/>
                <c:pt idx="1">
                  <c:v>50</c:v>
                </c:pt>
                <c:pt idx="2">
                  <c:v>41</c:v>
                </c:pt>
                <c:pt idx="3">
                  <c:v>42</c:v>
                </c:pt>
                <c:pt idx="4">
                  <c:v>30</c:v>
                </c:pt>
                <c:pt idx="5">
                  <c:v>14</c:v>
                </c:pt>
                <c:pt idx="7">
                  <c:v>13</c:v>
                </c:pt>
                <c:pt idx="8">
                  <c:v>9</c:v>
                </c:pt>
                <c:pt idx="9">
                  <c:v>5</c:v>
                </c:pt>
                <c:pt idx="10">
                  <c:v>2</c:v>
                </c:pt>
                <c:pt idx="11">
                  <c:v>3</c:v>
                </c:pt>
                <c:pt idx="13">
                  <c:v>74</c:v>
                </c:pt>
                <c:pt idx="14">
                  <c:v>52</c:v>
                </c:pt>
                <c:pt idx="15">
                  <c:v>17</c:v>
                </c:pt>
                <c:pt idx="16">
                  <c:v>3</c:v>
                </c:pt>
                <c:pt idx="18">
                  <c:v>3</c:v>
                </c:pt>
                <c:pt idx="19">
                  <c:v>2</c:v>
                </c:pt>
                <c:pt idx="20">
                  <c:v>1</c:v>
                </c:pt>
                <c:pt idx="21">
                  <c:v>1</c:v>
                </c:pt>
                <c:pt idx="22">
                  <c:v>1</c:v>
                </c:pt>
                <c:pt idx="23">
                  <c:v>1</c:v>
                </c:pt>
              </c:numCache>
            </c:numRef>
          </c:val>
        </c:ser>
        <c:ser>
          <c:idx val="1"/>
          <c:order val="1"/>
          <c:tx>
            <c:strRef>
              <c:f>Sheet1!$C$1</c:f>
              <c:strCache>
                <c:ptCount val="1"/>
                <c:pt idx="0">
                  <c:v>Series 2</c:v>
                </c:pt>
              </c:strCache>
            </c:strRef>
          </c:tx>
          <c:spPr>
            <a:solidFill>
              <a:schemeClr val="accent1">
                <a:lumMod val="25000"/>
                <a:lumOff val="75000"/>
              </a:schemeClr>
            </a:solidFill>
          </c:spPr>
          <c:invertIfNegative val="0"/>
          <c:dLbls>
            <c:spPr>
              <a:noFill/>
              <a:ln>
                <a:noFill/>
              </a:ln>
              <a:effectLst/>
            </c:spPr>
            <c:txPr>
              <a:bodyPr/>
              <a:lstStyle/>
              <a:p>
                <a:pPr>
                  <a:defRPr sz="7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Sheet1!$A$2:$A$25</c:f>
              <c:strCache>
                <c:ptCount val="24"/>
                <c:pt idx="0">
                  <c:v>HERITAGE / CULTURE</c:v>
                </c:pt>
                <c:pt idx="1">
                  <c:v>Parks or gardens</c:v>
                </c:pt>
                <c:pt idx="2">
                  <c:v>Castles/Historic houses</c:v>
                </c:pt>
                <c:pt idx="3">
                  <c:v>Museums/ Galleries</c:v>
                </c:pt>
                <c:pt idx="4">
                  <c:v>Religious buildings</c:v>
                </c:pt>
                <c:pt idx="5">
                  <c:v>Theatre/ Musical </c:v>
                </c:pt>
                <c:pt idx="6">
                  <c:v>OUTDOOR ACTIVITIES</c:v>
                </c:pt>
                <c:pt idx="7">
                  <c:v>Walk, hike or ramble</c:v>
                </c:pt>
                <c:pt idx="8">
                  <c:v>Countryside / Villages</c:v>
                </c:pt>
                <c:pt idx="9">
                  <c:v>Coast or beaches</c:v>
                </c:pt>
                <c:pt idx="10">
                  <c:v>Walking along coast</c:v>
                </c:pt>
                <c:pt idx="11">
                  <c:v>National Park</c:v>
                </c:pt>
                <c:pt idx="12">
                  <c:v>LEISURE ACTIVITIES</c:v>
                </c:pt>
                <c:pt idx="13">
                  <c:v>Shopping</c:v>
                </c:pt>
                <c:pt idx="14">
                  <c:v>Going to the pub</c:v>
                </c:pt>
                <c:pt idx="15">
                  <c:v>Bars or nightclubs</c:v>
                </c:pt>
                <c:pt idx="16">
                  <c:v>Attending festival</c:v>
                </c:pt>
                <c:pt idx="17">
                  <c:v>SPORTING ACTIVITIES</c:v>
                </c:pt>
                <c:pt idx="18">
                  <c:v>Going to live sports events</c:v>
                </c:pt>
                <c:pt idx="19">
                  <c:v>     - attending live football</c:v>
                </c:pt>
                <c:pt idx="20">
                  <c:v>Taking part in sports activities</c:v>
                </c:pt>
                <c:pt idx="21">
                  <c:v>Mountaineering / hill walking</c:v>
                </c:pt>
                <c:pt idx="22">
                  <c:v>Water sports</c:v>
                </c:pt>
                <c:pt idx="23">
                  <c:v>Playing golf</c:v>
                </c:pt>
              </c:strCache>
            </c:strRef>
          </c:cat>
          <c:val>
            <c:numRef>
              <c:f>Sheet1!$C$2:$C$25</c:f>
              <c:numCache>
                <c:formatCode>0</c:formatCode>
                <c:ptCount val="24"/>
                <c:pt idx="1">
                  <c:v>68</c:v>
                </c:pt>
                <c:pt idx="2">
                  <c:v>60</c:v>
                </c:pt>
                <c:pt idx="3">
                  <c:v>54</c:v>
                </c:pt>
                <c:pt idx="4">
                  <c:v>45</c:v>
                </c:pt>
                <c:pt idx="5">
                  <c:v>18</c:v>
                </c:pt>
                <c:pt idx="7">
                  <c:v>26</c:v>
                </c:pt>
                <c:pt idx="8">
                  <c:v>27</c:v>
                </c:pt>
                <c:pt idx="9">
                  <c:v>17</c:v>
                </c:pt>
                <c:pt idx="10">
                  <c:v>12</c:v>
                </c:pt>
                <c:pt idx="11">
                  <c:v>11</c:v>
                </c:pt>
                <c:pt idx="13">
                  <c:v>82</c:v>
                </c:pt>
                <c:pt idx="14">
                  <c:v>57</c:v>
                </c:pt>
                <c:pt idx="15">
                  <c:v>14</c:v>
                </c:pt>
                <c:pt idx="16">
                  <c:v>5</c:v>
                </c:pt>
                <c:pt idx="18">
                  <c:v>4</c:v>
                </c:pt>
                <c:pt idx="19">
                  <c:v>2</c:v>
                </c:pt>
                <c:pt idx="20">
                  <c:v>3</c:v>
                </c:pt>
                <c:pt idx="21">
                  <c:v>4</c:v>
                </c:pt>
                <c:pt idx="22">
                  <c:v>1</c:v>
                </c:pt>
                <c:pt idx="23">
                  <c:v>1</c:v>
                </c:pt>
              </c:numCache>
            </c:numRef>
          </c:val>
        </c:ser>
        <c:ser>
          <c:idx val="2"/>
          <c:order val="2"/>
          <c:tx>
            <c:strRef>
              <c:f>Sheet1!$D$1</c:f>
              <c:strCache>
                <c:ptCount val="1"/>
                <c:pt idx="0">
                  <c:v>Series 3</c:v>
                </c:pt>
              </c:strCache>
            </c:strRef>
          </c:tx>
          <c:spPr>
            <a:solidFill>
              <a:schemeClr val="accent5"/>
            </a:solidFill>
          </c:spPr>
          <c:invertIfNegative val="0"/>
          <c:dLbls>
            <c:spPr>
              <a:noFill/>
              <a:ln>
                <a:noFill/>
              </a:ln>
              <a:effectLst/>
            </c:spPr>
            <c:txPr>
              <a:bodyPr/>
              <a:lstStyle/>
              <a:p>
                <a:pPr>
                  <a:defRPr sz="7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Sheet1!$A$2:$A$25</c:f>
              <c:strCache>
                <c:ptCount val="24"/>
                <c:pt idx="0">
                  <c:v>HERITAGE / CULTURE</c:v>
                </c:pt>
                <c:pt idx="1">
                  <c:v>Parks or gardens</c:v>
                </c:pt>
                <c:pt idx="2">
                  <c:v>Castles/Historic houses</c:v>
                </c:pt>
                <c:pt idx="3">
                  <c:v>Museums/ Galleries</c:v>
                </c:pt>
                <c:pt idx="4">
                  <c:v>Religious buildings</c:v>
                </c:pt>
                <c:pt idx="5">
                  <c:v>Theatre/ Musical </c:v>
                </c:pt>
                <c:pt idx="6">
                  <c:v>OUTDOOR ACTIVITIES</c:v>
                </c:pt>
                <c:pt idx="7">
                  <c:v>Walk, hike or ramble</c:v>
                </c:pt>
                <c:pt idx="8">
                  <c:v>Countryside / Villages</c:v>
                </c:pt>
                <c:pt idx="9">
                  <c:v>Coast or beaches</c:v>
                </c:pt>
                <c:pt idx="10">
                  <c:v>Walking along coast</c:v>
                </c:pt>
                <c:pt idx="11">
                  <c:v>National Park</c:v>
                </c:pt>
                <c:pt idx="12">
                  <c:v>LEISURE ACTIVITIES</c:v>
                </c:pt>
                <c:pt idx="13">
                  <c:v>Shopping</c:v>
                </c:pt>
                <c:pt idx="14">
                  <c:v>Going to the pub</c:v>
                </c:pt>
                <c:pt idx="15">
                  <c:v>Bars or nightclubs</c:v>
                </c:pt>
                <c:pt idx="16">
                  <c:v>Attending festival</c:v>
                </c:pt>
                <c:pt idx="17">
                  <c:v>SPORTING ACTIVITIES</c:v>
                </c:pt>
                <c:pt idx="18">
                  <c:v>Going to live sports events</c:v>
                </c:pt>
                <c:pt idx="19">
                  <c:v>     - attending live football</c:v>
                </c:pt>
                <c:pt idx="20">
                  <c:v>Taking part in sports activities</c:v>
                </c:pt>
                <c:pt idx="21">
                  <c:v>Mountaineering / hill walking</c:v>
                </c:pt>
                <c:pt idx="22">
                  <c:v>Water sports</c:v>
                </c:pt>
                <c:pt idx="23">
                  <c:v>Playing golf</c:v>
                </c:pt>
              </c:strCache>
            </c:strRef>
          </c:cat>
          <c:val>
            <c:numRef>
              <c:f>Sheet1!$D$2:$D$25</c:f>
              <c:numCache>
                <c:formatCode>General</c:formatCode>
                <c:ptCount val="24"/>
                <c:pt idx="1">
                  <c:v>71</c:v>
                </c:pt>
                <c:pt idx="2">
                  <c:v>63</c:v>
                </c:pt>
                <c:pt idx="3">
                  <c:v>56</c:v>
                </c:pt>
                <c:pt idx="4">
                  <c:v>54</c:v>
                </c:pt>
                <c:pt idx="5">
                  <c:v>20</c:v>
                </c:pt>
                <c:pt idx="7">
                  <c:v>46</c:v>
                </c:pt>
                <c:pt idx="8">
                  <c:v>53</c:v>
                </c:pt>
                <c:pt idx="9">
                  <c:v>42</c:v>
                </c:pt>
                <c:pt idx="10">
                  <c:v>32</c:v>
                </c:pt>
                <c:pt idx="11">
                  <c:v>28</c:v>
                </c:pt>
                <c:pt idx="13">
                  <c:v>84</c:v>
                </c:pt>
                <c:pt idx="14">
                  <c:v>60</c:v>
                </c:pt>
                <c:pt idx="15">
                  <c:v>16</c:v>
                </c:pt>
                <c:pt idx="16">
                  <c:v>9</c:v>
                </c:pt>
                <c:pt idx="18">
                  <c:v>5</c:v>
                </c:pt>
                <c:pt idx="19">
                  <c:v>2</c:v>
                </c:pt>
                <c:pt idx="20">
                  <c:v>7</c:v>
                </c:pt>
                <c:pt idx="21">
                  <c:v>11</c:v>
                </c:pt>
                <c:pt idx="22">
                  <c:v>2</c:v>
                </c:pt>
                <c:pt idx="23">
                  <c:v>2</c:v>
                </c:pt>
              </c:numCache>
            </c:numRef>
          </c:val>
        </c:ser>
        <c:dLbls>
          <c:showLegendKey val="0"/>
          <c:showVal val="0"/>
          <c:showCatName val="0"/>
          <c:showSerName val="0"/>
          <c:showPercent val="0"/>
          <c:showBubbleSize val="0"/>
        </c:dLbls>
        <c:gapWidth val="150"/>
        <c:axId val="493886536"/>
        <c:axId val="493884184"/>
      </c:barChart>
      <c:catAx>
        <c:axId val="493886536"/>
        <c:scaling>
          <c:orientation val="maxMin"/>
        </c:scaling>
        <c:delete val="0"/>
        <c:axPos val="l"/>
        <c:numFmt formatCode="General" sourceLinked="0"/>
        <c:majorTickMark val="out"/>
        <c:minorTickMark val="none"/>
        <c:tickLblPos val="nextTo"/>
        <c:txPr>
          <a:bodyPr/>
          <a:lstStyle/>
          <a:p>
            <a:pPr>
              <a:defRPr sz="800"/>
            </a:pPr>
            <a:endParaRPr lang="en-US"/>
          </a:p>
        </c:txPr>
        <c:crossAx val="493884184"/>
        <c:crosses val="autoZero"/>
        <c:auto val="1"/>
        <c:lblAlgn val="ctr"/>
        <c:lblOffset val="100"/>
        <c:noMultiLvlLbl val="0"/>
      </c:catAx>
      <c:valAx>
        <c:axId val="493884184"/>
        <c:scaling>
          <c:orientation val="minMax"/>
        </c:scaling>
        <c:delete val="1"/>
        <c:axPos val="t"/>
        <c:numFmt formatCode="0" sourceLinked="1"/>
        <c:majorTickMark val="out"/>
        <c:minorTickMark val="none"/>
        <c:tickLblPos val="nextTo"/>
        <c:crossAx val="493886536"/>
        <c:crosses val="autoZero"/>
        <c:crossBetween val="between"/>
      </c:valAx>
    </c:plotArea>
    <c:plotVisOnly val="1"/>
    <c:dispBlanksAs val="gap"/>
    <c:showDLblsOverMax val="0"/>
  </c:chart>
  <c:spPr>
    <a:ln>
      <a:solidFill>
        <a:srgbClr val="C00000"/>
      </a:solidFill>
    </a:ln>
  </c:spPr>
  <c:txPr>
    <a:bodyPr/>
    <a:lstStyle/>
    <a:p>
      <a:pPr>
        <a:defRPr sz="12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800"/>
            </a:pPr>
            <a:r>
              <a:rPr lang="en-GB" sz="800" dirty="0"/>
              <a:t>Words which would describe visiting Great Britain</a:t>
            </a:r>
          </a:p>
          <a:p>
            <a:pPr>
              <a:defRPr sz="800"/>
            </a:pPr>
            <a:r>
              <a:rPr lang="en-GB" sz="800" dirty="0"/>
              <a:t>(2015)</a:t>
            </a:r>
          </a:p>
        </c:rich>
      </c:tx>
      <c:layout>
        <c:manualLayout>
          <c:xMode val="edge"/>
          <c:yMode val="edge"/>
          <c:x val="0.30201109377735907"/>
          <c:y val="2.6267402153926978E-2"/>
        </c:manualLayout>
      </c:layout>
      <c:overlay val="0"/>
    </c:title>
    <c:autoTitleDeleted val="0"/>
    <c:plotArea>
      <c:layout>
        <c:manualLayout>
          <c:layoutTarget val="inner"/>
          <c:xMode val="edge"/>
          <c:yMode val="edge"/>
          <c:x val="6.040031245563135E-2"/>
          <c:y val="0.13168458462771518"/>
          <c:w val="0.90834283627234613"/>
          <c:h val="0.65092668199335313"/>
        </c:manualLayout>
      </c:layout>
      <c:barChart>
        <c:barDir val="col"/>
        <c:grouping val="clustered"/>
        <c:varyColors val="0"/>
        <c:ser>
          <c:idx val="0"/>
          <c:order val="0"/>
          <c:spPr>
            <a:solidFill>
              <a:srgbClr val="0070C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Sheet1!$A$2:$A$11</c:f>
              <c:strCache>
                <c:ptCount val="10"/>
                <c:pt idx="0">
                  <c:v>Educational</c:v>
                </c:pt>
                <c:pt idx="1">
                  <c:v>Fascinating</c:v>
                </c:pt>
                <c:pt idx="2">
                  <c:v>Exciting</c:v>
                </c:pt>
                <c:pt idx="3">
                  <c:v>Romantic</c:v>
                </c:pt>
                <c:pt idx="4">
                  <c:v>Relaxing</c:v>
                </c:pt>
                <c:pt idx="5">
                  <c:v>Spirutal</c:v>
                </c:pt>
                <c:pt idx="6">
                  <c:v>Boring</c:v>
                </c:pt>
                <c:pt idx="7">
                  <c:v>Stressful</c:v>
                </c:pt>
                <c:pt idx="8">
                  <c:v>Risky</c:v>
                </c:pt>
                <c:pt idx="9">
                  <c:v>Depressing</c:v>
                </c:pt>
              </c:strCache>
            </c:strRef>
          </c:cat>
          <c:val>
            <c:numRef>
              <c:f>Sheet1!$B$2:$B$11</c:f>
              <c:numCache>
                <c:formatCode>0%</c:formatCode>
                <c:ptCount val="10"/>
                <c:pt idx="0">
                  <c:v>0.35</c:v>
                </c:pt>
                <c:pt idx="1">
                  <c:v>0.31</c:v>
                </c:pt>
                <c:pt idx="2">
                  <c:v>0.3</c:v>
                </c:pt>
                <c:pt idx="3">
                  <c:v>0.18</c:v>
                </c:pt>
                <c:pt idx="4">
                  <c:v>0.17</c:v>
                </c:pt>
                <c:pt idx="5">
                  <c:v>0.08</c:v>
                </c:pt>
                <c:pt idx="6">
                  <c:v>7.0000000000000007E-2</c:v>
                </c:pt>
                <c:pt idx="7">
                  <c:v>7.0000000000000007E-2</c:v>
                </c:pt>
                <c:pt idx="8">
                  <c:v>0.05</c:v>
                </c:pt>
                <c:pt idx="9">
                  <c:v>0.05</c:v>
                </c:pt>
              </c:numCache>
            </c:numRef>
          </c:val>
        </c:ser>
        <c:dLbls>
          <c:showLegendKey val="0"/>
          <c:showVal val="0"/>
          <c:showCatName val="0"/>
          <c:showSerName val="0"/>
          <c:showPercent val="0"/>
          <c:showBubbleSize val="0"/>
        </c:dLbls>
        <c:gapWidth val="150"/>
        <c:axId val="493884968"/>
        <c:axId val="493881440"/>
      </c:barChart>
      <c:catAx>
        <c:axId val="493884968"/>
        <c:scaling>
          <c:orientation val="minMax"/>
        </c:scaling>
        <c:delete val="0"/>
        <c:axPos val="b"/>
        <c:numFmt formatCode="General" sourceLinked="0"/>
        <c:majorTickMark val="out"/>
        <c:minorTickMark val="none"/>
        <c:tickLblPos val="nextTo"/>
        <c:txPr>
          <a:bodyPr/>
          <a:lstStyle/>
          <a:p>
            <a:pPr>
              <a:defRPr sz="800"/>
            </a:pPr>
            <a:endParaRPr lang="en-US"/>
          </a:p>
        </c:txPr>
        <c:crossAx val="493881440"/>
        <c:crosses val="autoZero"/>
        <c:auto val="1"/>
        <c:lblAlgn val="ctr"/>
        <c:lblOffset val="100"/>
        <c:noMultiLvlLbl val="0"/>
      </c:catAx>
      <c:valAx>
        <c:axId val="493881440"/>
        <c:scaling>
          <c:orientation val="minMax"/>
        </c:scaling>
        <c:delete val="1"/>
        <c:axPos val="l"/>
        <c:numFmt formatCode="0%" sourceLinked="1"/>
        <c:majorTickMark val="out"/>
        <c:minorTickMark val="none"/>
        <c:tickLblPos val="nextTo"/>
        <c:crossAx val="493884968"/>
        <c:crosses val="autoZero"/>
        <c:crossBetween val="between"/>
      </c:valAx>
    </c:plotArea>
    <c:plotVisOnly val="1"/>
    <c:dispBlanksAs val="gap"/>
    <c:showDLblsOverMax val="0"/>
  </c:chart>
  <c:spPr>
    <a:ln>
      <a:solidFill>
        <a:srgbClr val="C00000"/>
      </a:solidFill>
    </a:ln>
  </c:spPr>
  <c:txPr>
    <a:bodyPr/>
    <a:lstStyle/>
    <a:p>
      <a:pPr>
        <a:defRPr sz="1200"/>
      </a:pPr>
      <a:endParaRPr lang="en-US"/>
    </a:p>
  </c:txPr>
  <c:externalData r:id="rId2">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800"/>
            </a:pPr>
            <a:r>
              <a:rPr lang="en-GB" sz="800" dirty="0"/>
              <a:t>Locations that respondents would like to stay in (% choosing option)</a:t>
            </a:r>
          </a:p>
        </c:rich>
      </c:tx>
      <c:layout/>
      <c:overlay val="0"/>
    </c:title>
    <c:autoTitleDeleted val="0"/>
    <c:plotArea>
      <c:layout>
        <c:manualLayout>
          <c:layoutTarget val="inner"/>
          <c:xMode val="edge"/>
          <c:yMode val="edge"/>
          <c:x val="5.1670078737166746E-2"/>
          <c:y val="8.5405517080040044E-2"/>
          <c:w val="0.94212979668111263"/>
          <c:h val="0.72293982983002758"/>
        </c:manualLayout>
      </c:layout>
      <c:barChart>
        <c:barDir val="col"/>
        <c:grouping val="clustered"/>
        <c:varyColors val="0"/>
        <c:ser>
          <c:idx val="0"/>
          <c:order val="0"/>
          <c:tx>
            <c:strRef>
              <c:f>Sheet1!$A$2</c:f>
              <c:strCache>
                <c:ptCount val="1"/>
                <c:pt idx="0">
                  <c:v>Australia</c:v>
                </c:pt>
              </c:strCache>
            </c:strRef>
          </c:tx>
          <c:spPr>
            <a:solidFill>
              <a:srgbClr val="0070C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Sheet1!$B$1:$I$1</c:f>
              <c:strCache>
                <c:ptCount val="7"/>
                <c:pt idx="0">
                  <c:v>Capital City</c:v>
                </c:pt>
                <c:pt idx="1">
                  <c:v>Interesting city/town an hour from London</c:v>
                </c:pt>
                <c:pt idx="2">
                  <c:v>Large British cities</c:v>
                </c:pt>
                <c:pt idx="3">
                  <c:v>Historic British cities</c:v>
                </c:pt>
                <c:pt idx="4">
                  <c:v>Traditional 'English countryside'</c:v>
                </c:pt>
                <c:pt idx="5">
                  <c:v>Coastal areas of Britain</c:v>
                </c:pt>
                <c:pt idx="6">
                  <c:v>Remote areas of Britain</c:v>
                </c:pt>
              </c:strCache>
            </c:strRef>
          </c:cat>
          <c:val>
            <c:numRef>
              <c:f>Sheet1!$B$2:$I$2</c:f>
              <c:numCache>
                <c:formatCode>0%</c:formatCode>
                <c:ptCount val="7"/>
                <c:pt idx="0">
                  <c:v>0.45</c:v>
                </c:pt>
                <c:pt idx="1">
                  <c:v>0.26</c:v>
                </c:pt>
                <c:pt idx="2">
                  <c:v>0.19</c:v>
                </c:pt>
                <c:pt idx="3">
                  <c:v>0.46</c:v>
                </c:pt>
                <c:pt idx="4">
                  <c:v>0.37</c:v>
                </c:pt>
                <c:pt idx="5">
                  <c:v>0.21</c:v>
                </c:pt>
                <c:pt idx="6">
                  <c:v>0.28999999999999998</c:v>
                </c:pt>
              </c:numCache>
            </c:numRef>
          </c:val>
        </c:ser>
        <c:ser>
          <c:idx val="1"/>
          <c:order val="1"/>
          <c:tx>
            <c:strRef>
              <c:f>Sheet1!$A$3</c:f>
              <c:strCache>
                <c:ptCount val="1"/>
                <c:pt idx="0">
                  <c:v>France</c:v>
                </c:pt>
              </c:strCache>
            </c:strRef>
          </c:tx>
          <c:spPr>
            <a:solidFill>
              <a:srgbClr val="82AADA"/>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Sheet1!$B$1:$I$1</c:f>
              <c:strCache>
                <c:ptCount val="7"/>
                <c:pt idx="0">
                  <c:v>Capital City</c:v>
                </c:pt>
                <c:pt idx="1">
                  <c:v>Interesting city/town an hour from London</c:v>
                </c:pt>
                <c:pt idx="2">
                  <c:v>Large British cities</c:v>
                </c:pt>
                <c:pt idx="3">
                  <c:v>Historic British cities</c:v>
                </c:pt>
                <c:pt idx="4">
                  <c:v>Traditional 'English countryside'</c:v>
                </c:pt>
                <c:pt idx="5">
                  <c:v>Coastal areas of Britain</c:v>
                </c:pt>
                <c:pt idx="6">
                  <c:v>Remote areas of Britain</c:v>
                </c:pt>
              </c:strCache>
            </c:strRef>
          </c:cat>
          <c:val>
            <c:numRef>
              <c:f>Sheet1!$B$3:$I$3</c:f>
              <c:numCache>
                <c:formatCode>0%</c:formatCode>
                <c:ptCount val="7"/>
                <c:pt idx="0">
                  <c:v>0.52</c:v>
                </c:pt>
                <c:pt idx="1">
                  <c:v>0.16</c:v>
                </c:pt>
                <c:pt idx="2">
                  <c:v>0.2</c:v>
                </c:pt>
                <c:pt idx="3">
                  <c:v>0.34</c:v>
                </c:pt>
                <c:pt idx="4">
                  <c:v>0.33</c:v>
                </c:pt>
                <c:pt idx="5">
                  <c:v>0.31</c:v>
                </c:pt>
                <c:pt idx="6">
                  <c:v>0.34</c:v>
                </c:pt>
              </c:numCache>
            </c:numRef>
          </c:val>
        </c:ser>
        <c:ser>
          <c:idx val="2"/>
          <c:order val="2"/>
          <c:tx>
            <c:strRef>
              <c:f>Sheet1!$A$4</c:f>
              <c:strCache>
                <c:ptCount val="1"/>
                <c:pt idx="0">
                  <c:v>Germany</c:v>
                </c:pt>
              </c:strCache>
            </c:strRef>
          </c:tx>
          <c:spPr>
            <a:solidFill>
              <a:srgbClr val="92D05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Sheet1!$B$1:$I$1</c:f>
              <c:strCache>
                <c:ptCount val="7"/>
                <c:pt idx="0">
                  <c:v>Capital City</c:v>
                </c:pt>
                <c:pt idx="1">
                  <c:v>Interesting city/town an hour from London</c:v>
                </c:pt>
                <c:pt idx="2">
                  <c:v>Large British cities</c:v>
                </c:pt>
                <c:pt idx="3">
                  <c:v>Historic British cities</c:v>
                </c:pt>
                <c:pt idx="4">
                  <c:v>Traditional 'English countryside'</c:v>
                </c:pt>
                <c:pt idx="5">
                  <c:v>Coastal areas of Britain</c:v>
                </c:pt>
                <c:pt idx="6">
                  <c:v>Remote areas of Britain</c:v>
                </c:pt>
              </c:strCache>
            </c:strRef>
          </c:cat>
          <c:val>
            <c:numRef>
              <c:f>Sheet1!$B$4:$I$4</c:f>
              <c:numCache>
                <c:formatCode>0%</c:formatCode>
                <c:ptCount val="7"/>
                <c:pt idx="0">
                  <c:v>0.48</c:v>
                </c:pt>
                <c:pt idx="1">
                  <c:v>0.18</c:v>
                </c:pt>
                <c:pt idx="2">
                  <c:v>0.17</c:v>
                </c:pt>
                <c:pt idx="3">
                  <c:v>0.35</c:v>
                </c:pt>
                <c:pt idx="4">
                  <c:v>0.32</c:v>
                </c:pt>
                <c:pt idx="5">
                  <c:v>0.32</c:v>
                </c:pt>
                <c:pt idx="6">
                  <c:v>0.3</c:v>
                </c:pt>
              </c:numCache>
            </c:numRef>
          </c:val>
        </c:ser>
        <c:ser>
          <c:idx val="3"/>
          <c:order val="3"/>
          <c:tx>
            <c:strRef>
              <c:f>Sheet1!$A$5</c:f>
              <c:strCache>
                <c:ptCount val="1"/>
                <c:pt idx="0">
                  <c:v>USA</c:v>
                </c:pt>
              </c:strCache>
            </c:strRef>
          </c:tx>
          <c:spPr>
            <a:solidFill>
              <a:srgbClr val="FFC00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Sheet1!$B$1:$I$1</c:f>
              <c:strCache>
                <c:ptCount val="7"/>
                <c:pt idx="0">
                  <c:v>Capital City</c:v>
                </c:pt>
                <c:pt idx="1">
                  <c:v>Interesting city/town an hour from London</c:v>
                </c:pt>
                <c:pt idx="2">
                  <c:v>Large British cities</c:v>
                </c:pt>
                <c:pt idx="3">
                  <c:v>Historic British cities</c:v>
                </c:pt>
                <c:pt idx="4">
                  <c:v>Traditional 'English countryside'</c:v>
                </c:pt>
                <c:pt idx="5">
                  <c:v>Coastal areas of Britain</c:v>
                </c:pt>
                <c:pt idx="6">
                  <c:v>Remote areas of Britain</c:v>
                </c:pt>
              </c:strCache>
            </c:strRef>
          </c:cat>
          <c:val>
            <c:numRef>
              <c:f>Sheet1!$B$5:$I$5</c:f>
              <c:numCache>
                <c:formatCode>0%</c:formatCode>
                <c:ptCount val="7"/>
                <c:pt idx="0">
                  <c:v>0.4</c:v>
                </c:pt>
                <c:pt idx="1">
                  <c:v>0.3</c:v>
                </c:pt>
                <c:pt idx="2">
                  <c:v>0.22</c:v>
                </c:pt>
                <c:pt idx="3">
                  <c:v>0.44</c:v>
                </c:pt>
                <c:pt idx="4">
                  <c:v>0.39</c:v>
                </c:pt>
                <c:pt idx="5">
                  <c:v>0.27</c:v>
                </c:pt>
                <c:pt idx="6">
                  <c:v>0.26</c:v>
                </c:pt>
              </c:numCache>
            </c:numRef>
          </c:val>
        </c:ser>
        <c:ser>
          <c:idx val="4"/>
          <c:order val="4"/>
          <c:tx>
            <c:strRef>
              <c:f>Sheet1!$A$6</c:f>
              <c:strCache>
                <c:ptCount val="1"/>
                <c:pt idx="0">
                  <c:v>China</c:v>
                </c:pt>
              </c:strCache>
            </c:strRef>
          </c:tx>
          <c:spPr>
            <a:solidFill>
              <a:srgbClr val="FFFF0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Sheet1!$B$1:$I$1</c:f>
              <c:strCache>
                <c:ptCount val="7"/>
                <c:pt idx="0">
                  <c:v>Capital City</c:v>
                </c:pt>
                <c:pt idx="1">
                  <c:v>Interesting city/town an hour from London</c:v>
                </c:pt>
                <c:pt idx="2">
                  <c:v>Large British cities</c:v>
                </c:pt>
                <c:pt idx="3">
                  <c:v>Historic British cities</c:v>
                </c:pt>
                <c:pt idx="4">
                  <c:v>Traditional 'English countryside'</c:v>
                </c:pt>
                <c:pt idx="5">
                  <c:v>Coastal areas of Britain</c:v>
                </c:pt>
                <c:pt idx="6">
                  <c:v>Remote areas of Britain</c:v>
                </c:pt>
              </c:strCache>
            </c:strRef>
          </c:cat>
          <c:val>
            <c:numRef>
              <c:f>Sheet1!$B$6:$I$6</c:f>
              <c:numCache>
                <c:formatCode>0%</c:formatCode>
                <c:ptCount val="7"/>
                <c:pt idx="0">
                  <c:v>0.46</c:v>
                </c:pt>
                <c:pt idx="1">
                  <c:v>0.28999999999999998</c:v>
                </c:pt>
                <c:pt idx="2">
                  <c:v>0.24</c:v>
                </c:pt>
                <c:pt idx="3">
                  <c:v>0.52</c:v>
                </c:pt>
                <c:pt idx="4">
                  <c:v>0.45</c:v>
                </c:pt>
                <c:pt idx="5">
                  <c:v>0.45</c:v>
                </c:pt>
                <c:pt idx="6">
                  <c:v>0.16</c:v>
                </c:pt>
              </c:numCache>
            </c:numRef>
          </c:val>
        </c:ser>
        <c:ser>
          <c:idx val="5"/>
          <c:order val="5"/>
          <c:tx>
            <c:strRef>
              <c:f>Sheet1!$A$7</c:f>
              <c:strCache>
                <c:ptCount val="1"/>
                <c:pt idx="0">
                  <c:v>All</c:v>
                </c:pt>
              </c:strCache>
            </c:strRef>
          </c:tx>
          <c:spPr>
            <a:solidFill>
              <a:srgbClr val="C00000"/>
            </a:solidFill>
          </c:spPr>
          <c:invertIfNegative val="0"/>
          <c:dLbls>
            <c:numFmt formatCode="0%" sourceLinked="0"/>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Sheet1!$B$1:$I$1</c:f>
              <c:strCache>
                <c:ptCount val="7"/>
                <c:pt idx="0">
                  <c:v>Capital City</c:v>
                </c:pt>
                <c:pt idx="1">
                  <c:v>Interesting city/town an hour from London</c:v>
                </c:pt>
                <c:pt idx="2">
                  <c:v>Large British cities</c:v>
                </c:pt>
                <c:pt idx="3">
                  <c:v>Historic British cities</c:v>
                </c:pt>
                <c:pt idx="4">
                  <c:v>Traditional 'English countryside'</c:v>
                </c:pt>
                <c:pt idx="5">
                  <c:v>Coastal areas of Britain</c:v>
                </c:pt>
                <c:pt idx="6">
                  <c:v>Remote areas of Britain</c:v>
                </c:pt>
              </c:strCache>
            </c:strRef>
          </c:cat>
          <c:val>
            <c:numRef>
              <c:f>Sheet1!$B$7:$I$7</c:f>
              <c:numCache>
                <c:formatCode>0%</c:formatCode>
                <c:ptCount val="7"/>
                <c:pt idx="0">
                  <c:v>0.46</c:v>
                </c:pt>
                <c:pt idx="1">
                  <c:v>0.27</c:v>
                </c:pt>
                <c:pt idx="2">
                  <c:v>0.24</c:v>
                </c:pt>
                <c:pt idx="3">
                  <c:v>0.4</c:v>
                </c:pt>
                <c:pt idx="4">
                  <c:v>0.32</c:v>
                </c:pt>
                <c:pt idx="5">
                  <c:v>0.31</c:v>
                </c:pt>
                <c:pt idx="6">
                  <c:v>0.27</c:v>
                </c:pt>
              </c:numCache>
            </c:numRef>
          </c:val>
        </c:ser>
        <c:dLbls>
          <c:showLegendKey val="0"/>
          <c:showVal val="0"/>
          <c:showCatName val="0"/>
          <c:showSerName val="0"/>
          <c:showPercent val="0"/>
          <c:showBubbleSize val="0"/>
        </c:dLbls>
        <c:gapWidth val="150"/>
        <c:axId val="493879872"/>
        <c:axId val="493883792"/>
      </c:barChart>
      <c:catAx>
        <c:axId val="493879872"/>
        <c:scaling>
          <c:orientation val="minMax"/>
        </c:scaling>
        <c:delete val="0"/>
        <c:axPos val="b"/>
        <c:numFmt formatCode="General" sourceLinked="0"/>
        <c:majorTickMark val="out"/>
        <c:minorTickMark val="none"/>
        <c:tickLblPos val="nextTo"/>
        <c:txPr>
          <a:bodyPr/>
          <a:lstStyle/>
          <a:p>
            <a:pPr>
              <a:defRPr sz="800"/>
            </a:pPr>
            <a:endParaRPr lang="en-US"/>
          </a:p>
        </c:txPr>
        <c:crossAx val="493883792"/>
        <c:crosses val="autoZero"/>
        <c:auto val="1"/>
        <c:lblAlgn val="ctr"/>
        <c:lblOffset val="100"/>
        <c:noMultiLvlLbl val="0"/>
      </c:catAx>
      <c:valAx>
        <c:axId val="493883792"/>
        <c:scaling>
          <c:orientation val="minMax"/>
        </c:scaling>
        <c:delete val="0"/>
        <c:axPos val="l"/>
        <c:numFmt formatCode="0%" sourceLinked="0"/>
        <c:majorTickMark val="out"/>
        <c:minorTickMark val="none"/>
        <c:tickLblPos val="nextTo"/>
        <c:txPr>
          <a:bodyPr/>
          <a:lstStyle/>
          <a:p>
            <a:pPr>
              <a:defRPr sz="800"/>
            </a:pPr>
            <a:endParaRPr lang="en-US"/>
          </a:p>
        </c:txPr>
        <c:crossAx val="493879872"/>
        <c:crosses val="autoZero"/>
        <c:crossBetween val="between"/>
      </c:valAx>
    </c:plotArea>
    <c:legend>
      <c:legendPos val="b"/>
      <c:layout>
        <c:manualLayout>
          <c:xMode val="edge"/>
          <c:yMode val="edge"/>
          <c:x val="0.34325694315199351"/>
          <c:y val="0.92443409597392001"/>
          <c:w val="0.31348599500153829"/>
          <c:h val="7.5565904026079975E-2"/>
        </c:manualLayout>
      </c:layout>
      <c:overlay val="0"/>
      <c:txPr>
        <a:bodyPr/>
        <a:lstStyle/>
        <a:p>
          <a:pPr>
            <a:defRPr sz="800"/>
          </a:pPr>
          <a:endParaRPr lang="en-US"/>
        </a:p>
      </c:txPr>
    </c:legend>
    <c:plotVisOnly val="1"/>
    <c:dispBlanksAs val="gap"/>
    <c:showDLblsOverMax val="0"/>
  </c:chart>
  <c:spPr>
    <a:ln>
      <a:solidFill>
        <a:srgbClr val="C00000"/>
      </a:solidFill>
    </a:ln>
  </c:spPr>
  <c:txPr>
    <a:bodyPr/>
    <a:lstStyle/>
    <a:p>
      <a:pPr>
        <a:defRPr sz="1200"/>
      </a:pPr>
      <a:endParaRPr lang="en-US"/>
    </a:p>
  </c:txPr>
  <c:externalData r:id="rId2">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rtl="0">
              <a:defRPr sz="800"/>
            </a:pPr>
            <a:r>
              <a:rPr lang="en-GB" sz="800" dirty="0"/>
              <a:t>Imagine that you are going to be spending a week on holiday/vacation exploring different places in Britain. To what extend would you </a:t>
            </a:r>
            <a:r>
              <a:rPr lang="en-GB" sz="800" dirty="0" smtClean="0"/>
              <a:t>be interested </a:t>
            </a:r>
            <a:r>
              <a:rPr lang="en-GB" sz="800" dirty="0"/>
              <a:t>in doing each of the following things?</a:t>
            </a:r>
          </a:p>
          <a:p>
            <a:pPr algn="ctr" rtl="0">
              <a:defRPr sz="800"/>
            </a:pPr>
            <a:r>
              <a:rPr lang="en-US" sz="800" dirty="0"/>
              <a:t>Percentage of respondents who selected 'Completely </a:t>
            </a:r>
            <a:r>
              <a:rPr lang="en-US" sz="800" dirty="0" smtClean="0"/>
              <a:t>interested‘ (</a:t>
            </a:r>
            <a:r>
              <a:rPr lang="en-US" sz="800" dirty="0"/>
              <a:t>2014)</a:t>
            </a:r>
          </a:p>
        </c:rich>
      </c:tx>
      <c:layout>
        <c:manualLayout>
          <c:xMode val="edge"/>
          <c:yMode val="edge"/>
          <c:x val="0.16500810786470341"/>
          <c:y val="0"/>
        </c:manualLayout>
      </c:layout>
      <c:overlay val="0"/>
    </c:title>
    <c:autoTitleDeleted val="0"/>
    <c:plotArea>
      <c:layout>
        <c:manualLayout>
          <c:layoutTarget val="inner"/>
          <c:xMode val="edge"/>
          <c:yMode val="edge"/>
          <c:x val="0.37789071162796589"/>
          <c:y val="0.21155522032281726"/>
          <c:w val="0.5991115354586245"/>
          <c:h val="0.77729124530803961"/>
        </c:manualLayout>
      </c:layout>
      <c:barChart>
        <c:barDir val="bar"/>
        <c:grouping val="clustered"/>
        <c:varyColors val="0"/>
        <c:ser>
          <c:idx val="0"/>
          <c:order val="0"/>
          <c:tx>
            <c:strRef>
              <c:f>Sheet1!$B$1</c:f>
              <c:strCache>
                <c:ptCount val="1"/>
                <c:pt idx="0">
                  <c:v>Series 1</c:v>
                </c:pt>
              </c:strCache>
            </c:strRef>
          </c:tx>
          <c:spPr>
            <a:solidFill>
              <a:srgbClr val="0070C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Sheet1!$A$2:$A$11</c:f>
              <c:strCache>
                <c:ptCount val="9"/>
                <c:pt idx="0">
                  <c:v>Fully guided tour</c:v>
                </c:pt>
                <c:pt idx="1">
                  <c:v>Planned Itinerary</c:v>
                </c:pt>
                <c:pt idx="2">
                  <c:v>Rent a car</c:v>
                </c:pt>
                <c:pt idx="3">
                  <c:v>Day trips</c:v>
                </c:pt>
                <c:pt idx="4">
                  <c:v>Train to travel from place to place</c:v>
                </c:pt>
                <c:pt idx="5">
                  <c:v>Countryside</c:v>
                </c:pt>
                <c:pt idx="6">
                  <c:v>Off beaten track</c:v>
                </c:pt>
                <c:pt idx="7">
                  <c:v>Big City</c:v>
                </c:pt>
                <c:pt idx="8">
                  <c:v>Famous attractions</c:v>
                </c:pt>
              </c:strCache>
            </c:strRef>
          </c:cat>
          <c:val>
            <c:numRef>
              <c:f>Sheet1!$B$2:$B$11</c:f>
              <c:numCache>
                <c:formatCode>0%</c:formatCode>
                <c:ptCount val="9"/>
                <c:pt idx="0">
                  <c:v>0.5</c:v>
                </c:pt>
                <c:pt idx="1">
                  <c:v>0.53</c:v>
                </c:pt>
                <c:pt idx="2">
                  <c:v>0.55000000000000004</c:v>
                </c:pt>
                <c:pt idx="3">
                  <c:v>0.6</c:v>
                </c:pt>
                <c:pt idx="4">
                  <c:v>0.63</c:v>
                </c:pt>
                <c:pt idx="5">
                  <c:v>0.67</c:v>
                </c:pt>
                <c:pt idx="6">
                  <c:v>0.68</c:v>
                </c:pt>
                <c:pt idx="7">
                  <c:v>0.69</c:v>
                </c:pt>
                <c:pt idx="8">
                  <c:v>0.71</c:v>
                </c:pt>
              </c:numCache>
            </c:numRef>
          </c:val>
        </c:ser>
        <c:dLbls>
          <c:showLegendKey val="0"/>
          <c:showVal val="0"/>
          <c:showCatName val="0"/>
          <c:showSerName val="0"/>
          <c:showPercent val="0"/>
          <c:showBubbleSize val="0"/>
        </c:dLbls>
        <c:gapWidth val="150"/>
        <c:axId val="493885360"/>
        <c:axId val="493885752"/>
      </c:barChart>
      <c:catAx>
        <c:axId val="493885360"/>
        <c:scaling>
          <c:orientation val="minMax"/>
        </c:scaling>
        <c:delete val="0"/>
        <c:axPos val="l"/>
        <c:numFmt formatCode="General" sourceLinked="0"/>
        <c:majorTickMark val="out"/>
        <c:minorTickMark val="none"/>
        <c:tickLblPos val="nextTo"/>
        <c:crossAx val="493885752"/>
        <c:crosses val="autoZero"/>
        <c:auto val="1"/>
        <c:lblAlgn val="ctr"/>
        <c:lblOffset val="100"/>
        <c:noMultiLvlLbl val="0"/>
      </c:catAx>
      <c:valAx>
        <c:axId val="493885752"/>
        <c:scaling>
          <c:orientation val="minMax"/>
        </c:scaling>
        <c:delete val="1"/>
        <c:axPos val="b"/>
        <c:numFmt formatCode="0%" sourceLinked="1"/>
        <c:majorTickMark val="out"/>
        <c:minorTickMark val="none"/>
        <c:tickLblPos val="nextTo"/>
        <c:crossAx val="493885360"/>
        <c:crosses val="autoZero"/>
        <c:crossBetween val="between"/>
      </c:valAx>
    </c:plotArea>
    <c:plotVisOnly val="1"/>
    <c:dispBlanksAs val="gap"/>
    <c:showDLblsOverMax val="0"/>
  </c:chart>
  <c:spPr>
    <a:ln>
      <a:solidFill>
        <a:srgbClr val="C00000"/>
      </a:solidFill>
    </a:ln>
  </c:spPr>
  <c:txPr>
    <a:bodyPr/>
    <a:lstStyle/>
    <a:p>
      <a:pPr>
        <a:defRPr sz="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733719026128639"/>
          <c:y val="5.1582687565101447E-2"/>
          <c:w val="0.79443359364208055"/>
          <c:h val="0.68349202609928905"/>
        </c:manualLayout>
      </c:layout>
      <c:barChart>
        <c:barDir val="col"/>
        <c:grouping val="percentStacked"/>
        <c:varyColors val="0"/>
        <c:ser>
          <c:idx val="0"/>
          <c:order val="0"/>
          <c:tx>
            <c:strRef>
              <c:f>'Total (2)'!$J$14</c:f>
              <c:strCache>
                <c:ptCount val="1"/>
                <c:pt idx="0">
                  <c:v>Completely not interested 1</c:v>
                </c:pt>
              </c:strCache>
            </c:strRef>
          </c:tx>
          <c:spPr>
            <a:solidFill>
              <a:srgbClr val="FF0000"/>
            </a:solidFill>
          </c:spPr>
          <c:invertIfNegative val="0"/>
          <c:cat>
            <c:strRef>
              <c:f>'Total (2)'!$I$15:$I$24</c:f>
              <c:strCache>
                <c:ptCount val="10"/>
                <c:pt idx="0">
                  <c:v>Rent a Car</c:v>
                </c:pt>
                <c:pt idx="1">
                  <c:v>Fully guided tour</c:v>
                </c:pt>
                <c:pt idx="2">
                  <c:v>Train to travel from place to place</c:v>
                </c:pt>
                <c:pt idx="3">
                  <c:v>Big City</c:v>
                </c:pt>
                <c:pt idx="4">
                  <c:v>Countryside</c:v>
                </c:pt>
                <c:pt idx="5">
                  <c:v>Day trips</c:v>
                </c:pt>
                <c:pt idx="6">
                  <c:v>Planned Itinerary</c:v>
                </c:pt>
                <c:pt idx="7">
                  <c:v>Famous Attractions</c:v>
                </c:pt>
                <c:pt idx="8">
                  <c:v>Off Beaten Track</c:v>
                </c:pt>
                <c:pt idx="9">
                  <c:v>Food and Drink</c:v>
                </c:pt>
              </c:strCache>
            </c:strRef>
          </c:cat>
          <c:val>
            <c:numRef>
              <c:f>'Total (2)'!$J$15:$J$24</c:f>
              <c:numCache>
                <c:formatCode>0%</c:formatCode>
                <c:ptCount val="10"/>
                <c:pt idx="0">
                  <c:v>0.10102793672981654</c:v>
                </c:pt>
                <c:pt idx="1">
                  <c:v>0.10321721692913285</c:v>
                </c:pt>
                <c:pt idx="2">
                  <c:v>5.9989016583244507E-2</c:v>
                </c:pt>
                <c:pt idx="3">
                  <c:v>4.1104909979845464E-2</c:v>
                </c:pt>
                <c:pt idx="4">
                  <c:v>4.3889645887264427E-2</c:v>
                </c:pt>
                <c:pt idx="5">
                  <c:v>5.6498547539031184E-2</c:v>
                </c:pt>
                <c:pt idx="6">
                  <c:v>7.5320256075073505E-2</c:v>
                </c:pt>
                <c:pt idx="7">
                  <c:v>3.7973832286446969E-2</c:v>
                </c:pt>
                <c:pt idx="8">
                  <c:v>4.1559616983680651E-2</c:v>
                </c:pt>
                <c:pt idx="9">
                  <c:v>3.8391590183236513E-2</c:v>
                </c:pt>
              </c:numCache>
            </c:numRef>
          </c:val>
        </c:ser>
        <c:ser>
          <c:idx val="1"/>
          <c:order val="1"/>
          <c:tx>
            <c:strRef>
              <c:f>'Total (2)'!$K$14</c:f>
              <c:strCache>
                <c:ptCount val="1"/>
                <c:pt idx="0">
                  <c:v>2</c:v>
                </c:pt>
              </c:strCache>
            </c:strRef>
          </c:tx>
          <c:spPr>
            <a:solidFill>
              <a:srgbClr val="FF5D5D"/>
            </a:solidFill>
          </c:spPr>
          <c:invertIfNegative val="0"/>
          <c:cat>
            <c:strRef>
              <c:f>'Total (2)'!$I$15:$I$24</c:f>
              <c:strCache>
                <c:ptCount val="10"/>
                <c:pt idx="0">
                  <c:v>Rent a Car</c:v>
                </c:pt>
                <c:pt idx="1">
                  <c:v>Fully guided tour</c:v>
                </c:pt>
                <c:pt idx="2">
                  <c:v>Train to travel from place to place</c:v>
                </c:pt>
                <c:pt idx="3">
                  <c:v>Big City</c:v>
                </c:pt>
                <c:pt idx="4">
                  <c:v>Countryside</c:v>
                </c:pt>
                <c:pt idx="5">
                  <c:v>Day trips</c:v>
                </c:pt>
                <c:pt idx="6">
                  <c:v>Planned Itinerary</c:v>
                </c:pt>
                <c:pt idx="7">
                  <c:v>Famous Attractions</c:v>
                </c:pt>
                <c:pt idx="8">
                  <c:v>Off Beaten Track</c:v>
                </c:pt>
                <c:pt idx="9">
                  <c:v>Food and Drink</c:v>
                </c:pt>
              </c:strCache>
            </c:strRef>
          </c:cat>
          <c:val>
            <c:numRef>
              <c:f>'Total (2)'!$K$15:$K$24</c:f>
              <c:numCache>
                <c:formatCode>0%</c:formatCode>
                <c:ptCount val="10"/>
                <c:pt idx="0">
                  <c:v>4.5585178725249795E-2</c:v>
                </c:pt>
                <c:pt idx="1">
                  <c:v>5.7710641234359518E-2</c:v>
                </c:pt>
                <c:pt idx="2">
                  <c:v>3.1768704073175828E-2</c:v>
                </c:pt>
                <c:pt idx="3">
                  <c:v>1.9640660477139662E-2</c:v>
                </c:pt>
                <c:pt idx="4">
                  <c:v>2.5851827502900812E-2</c:v>
                </c:pt>
                <c:pt idx="5">
                  <c:v>3.0027753502840749E-2</c:v>
                </c:pt>
                <c:pt idx="6">
                  <c:v>4.1325601823523378E-2</c:v>
                </c:pt>
                <c:pt idx="7">
                  <c:v>1.9171275981018789E-2</c:v>
                </c:pt>
                <c:pt idx="8">
                  <c:v>2.1400638885695707E-2</c:v>
                </c:pt>
                <c:pt idx="9">
                  <c:v>1.9431922234291084E-2</c:v>
                </c:pt>
              </c:numCache>
            </c:numRef>
          </c:val>
        </c:ser>
        <c:ser>
          <c:idx val="2"/>
          <c:order val="2"/>
          <c:tx>
            <c:strRef>
              <c:f>'Total (2)'!$L$14</c:f>
              <c:strCache>
                <c:ptCount val="1"/>
                <c:pt idx="0">
                  <c:v>3</c:v>
                </c:pt>
              </c:strCache>
            </c:strRef>
          </c:tx>
          <c:spPr>
            <a:solidFill>
              <a:srgbClr val="FFBDBD"/>
            </a:solidFill>
          </c:spPr>
          <c:invertIfNegative val="0"/>
          <c:cat>
            <c:strRef>
              <c:f>'Total (2)'!$I$15:$I$24</c:f>
              <c:strCache>
                <c:ptCount val="10"/>
                <c:pt idx="0">
                  <c:v>Rent a Car</c:v>
                </c:pt>
                <c:pt idx="1">
                  <c:v>Fully guided tour</c:v>
                </c:pt>
                <c:pt idx="2">
                  <c:v>Train to travel from place to place</c:v>
                </c:pt>
                <c:pt idx="3">
                  <c:v>Big City</c:v>
                </c:pt>
                <c:pt idx="4">
                  <c:v>Countryside</c:v>
                </c:pt>
                <c:pt idx="5">
                  <c:v>Day trips</c:v>
                </c:pt>
                <c:pt idx="6">
                  <c:v>Planned Itinerary</c:v>
                </c:pt>
                <c:pt idx="7">
                  <c:v>Famous Attractions</c:v>
                </c:pt>
                <c:pt idx="8">
                  <c:v>Off Beaten Track</c:v>
                </c:pt>
                <c:pt idx="9">
                  <c:v>Food and Drink</c:v>
                </c:pt>
              </c:strCache>
            </c:strRef>
          </c:cat>
          <c:val>
            <c:numRef>
              <c:f>'Total (2)'!$L$15:$L$24</c:f>
              <c:numCache>
                <c:formatCode>0%</c:formatCode>
                <c:ptCount val="10"/>
                <c:pt idx="0">
                  <c:v>6.779678104160701E-2</c:v>
                </c:pt>
                <c:pt idx="1">
                  <c:v>8.0415685565177947E-2</c:v>
                </c:pt>
                <c:pt idx="2">
                  <c:v>4.8655013013188378E-2</c:v>
                </c:pt>
                <c:pt idx="3">
                  <c:v>4.525472521364441E-2</c:v>
                </c:pt>
                <c:pt idx="4">
                  <c:v>4.7439512041549926E-2</c:v>
                </c:pt>
                <c:pt idx="5">
                  <c:v>5.939071200210394E-2</c:v>
                </c:pt>
                <c:pt idx="6">
                  <c:v>6.8142189332271688E-2</c:v>
                </c:pt>
                <c:pt idx="7">
                  <c:v>3.8636886606651079E-2</c:v>
                </c:pt>
                <c:pt idx="8">
                  <c:v>4.434109983484387E-2</c:v>
                </c:pt>
                <c:pt idx="9">
                  <c:v>3.5824219856585592E-2</c:v>
                </c:pt>
              </c:numCache>
            </c:numRef>
          </c:val>
        </c:ser>
        <c:ser>
          <c:idx val="3"/>
          <c:order val="3"/>
          <c:tx>
            <c:strRef>
              <c:f>'Total (2)'!$M$14</c:f>
              <c:strCache>
                <c:ptCount val="1"/>
                <c:pt idx="0">
                  <c:v>Neither interested nor not interested 4</c:v>
                </c:pt>
              </c:strCache>
            </c:strRef>
          </c:tx>
          <c:spPr>
            <a:solidFill>
              <a:srgbClr val="FFC000"/>
            </a:solidFill>
          </c:spPr>
          <c:invertIfNegative val="0"/>
          <c:cat>
            <c:strRef>
              <c:f>'Total (2)'!$I$15:$I$24</c:f>
              <c:strCache>
                <c:ptCount val="10"/>
                <c:pt idx="0">
                  <c:v>Rent a Car</c:v>
                </c:pt>
                <c:pt idx="1">
                  <c:v>Fully guided tour</c:v>
                </c:pt>
                <c:pt idx="2">
                  <c:v>Train to travel from place to place</c:v>
                </c:pt>
                <c:pt idx="3">
                  <c:v>Big City</c:v>
                </c:pt>
                <c:pt idx="4">
                  <c:v>Countryside</c:v>
                </c:pt>
                <c:pt idx="5">
                  <c:v>Day trips</c:v>
                </c:pt>
                <c:pt idx="6">
                  <c:v>Planned Itinerary</c:v>
                </c:pt>
                <c:pt idx="7">
                  <c:v>Famous Attractions</c:v>
                </c:pt>
                <c:pt idx="8">
                  <c:v>Off Beaten Track</c:v>
                </c:pt>
                <c:pt idx="9">
                  <c:v>Food and Drink</c:v>
                </c:pt>
              </c:strCache>
            </c:strRef>
          </c:cat>
          <c:val>
            <c:numRef>
              <c:f>'Total (2)'!$M$15:$M$24</c:f>
              <c:numCache>
                <c:formatCode>0%</c:formatCode>
                <c:ptCount val="10"/>
                <c:pt idx="0">
                  <c:v>0.24189356947876539</c:v>
                </c:pt>
                <c:pt idx="1">
                  <c:v>0.25128134755849124</c:v>
                </c:pt>
                <c:pt idx="2">
                  <c:v>0.23429141842911419</c:v>
                </c:pt>
                <c:pt idx="3">
                  <c:v>0.19896275209078934</c:v>
                </c:pt>
                <c:pt idx="4">
                  <c:v>0.20736779903577748</c:v>
                </c:pt>
                <c:pt idx="5">
                  <c:v>0.26496806916049503</c:v>
                </c:pt>
                <c:pt idx="6">
                  <c:v>0.28838776355210788</c:v>
                </c:pt>
                <c:pt idx="7">
                  <c:v>0.19231034027882871</c:v>
                </c:pt>
                <c:pt idx="8">
                  <c:v>0.21378508153238404</c:v>
                </c:pt>
                <c:pt idx="9">
                  <c:v>0.16834483614810972</c:v>
                </c:pt>
              </c:numCache>
            </c:numRef>
          </c:val>
        </c:ser>
        <c:ser>
          <c:idx val="4"/>
          <c:order val="4"/>
          <c:tx>
            <c:strRef>
              <c:f>'Total (2)'!$N$14</c:f>
              <c:strCache>
                <c:ptCount val="1"/>
                <c:pt idx="0">
                  <c:v>5</c:v>
                </c:pt>
              </c:strCache>
            </c:strRef>
          </c:tx>
          <c:spPr>
            <a:solidFill>
              <a:srgbClr val="DAEFC3"/>
            </a:solidFill>
          </c:spPr>
          <c:invertIfNegative val="0"/>
          <c:cat>
            <c:strRef>
              <c:f>'Total (2)'!$I$15:$I$24</c:f>
              <c:strCache>
                <c:ptCount val="10"/>
                <c:pt idx="0">
                  <c:v>Rent a Car</c:v>
                </c:pt>
                <c:pt idx="1">
                  <c:v>Fully guided tour</c:v>
                </c:pt>
                <c:pt idx="2">
                  <c:v>Train to travel from place to place</c:v>
                </c:pt>
                <c:pt idx="3">
                  <c:v>Big City</c:v>
                </c:pt>
                <c:pt idx="4">
                  <c:v>Countryside</c:v>
                </c:pt>
                <c:pt idx="5">
                  <c:v>Day trips</c:v>
                </c:pt>
                <c:pt idx="6">
                  <c:v>Planned Itinerary</c:v>
                </c:pt>
                <c:pt idx="7">
                  <c:v>Famous Attractions</c:v>
                </c:pt>
                <c:pt idx="8">
                  <c:v>Off Beaten Track</c:v>
                </c:pt>
                <c:pt idx="9">
                  <c:v>Food and Drink</c:v>
                </c:pt>
              </c:strCache>
            </c:strRef>
          </c:cat>
          <c:val>
            <c:numRef>
              <c:f>'Total (2)'!$N$15:$N$24</c:f>
              <c:numCache>
                <c:formatCode>0%</c:formatCode>
                <c:ptCount val="10"/>
                <c:pt idx="0">
                  <c:v>0.18531290204391127</c:v>
                </c:pt>
                <c:pt idx="1">
                  <c:v>0.19477752192279557</c:v>
                </c:pt>
                <c:pt idx="2">
                  <c:v>0.21708874855303206</c:v>
                </c:pt>
                <c:pt idx="3">
                  <c:v>0.22051318541605919</c:v>
                </c:pt>
                <c:pt idx="4">
                  <c:v>0.21489916315414323</c:v>
                </c:pt>
                <c:pt idx="5">
                  <c:v>0.22815072790601826</c:v>
                </c:pt>
                <c:pt idx="6">
                  <c:v>0.21067688099208631</c:v>
                </c:pt>
                <c:pt idx="7">
                  <c:v>0.21895334125902124</c:v>
                </c:pt>
                <c:pt idx="8">
                  <c:v>0.22193772025580777</c:v>
                </c:pt>
                <c:pt idx="9">
                  <c:v>0.19323261774145997</c:v>
                </c:pt>
              </c:numCache>
            </c:numRef>
          </c:val>
        </c:ser>
        <c:ser>
          <c:idx val="5"/>
          <c:order val="5"/>
          <c:tx>
            <c:strRef>
              <c:f>'Total (2)'!$O$14</c:f>
              <c:strCache>
                <c:ptCount val="1"/>
                <c:pt idx="0">
                  <c:v>6</c:v>
                </c:pt>
              </c:strCache>
            </c:strRef>
          </c:tx>
          <c:spPr>
            <a:solidFill>
              <a:srgbClr val="92D050"/>
            </a:solidFill>
          </c:spPr>
          <c:invertIfNegative val="0"/>
          <c:cat>
            <c:strRef>
              <c:f>'Total (2)'!$I$15:$I$24</c:f>
              <c:strCache>
                <c:ptCount val="10"/>
                <c:pt idx="0">
                  <c:v>Rent a Car</c:v>
                </c:pt>
                <c:pt idx="1">
                  <c:v>Fully guided tour</c:v>
                </c:pt>
                <c:pt idx="2">
                  <c:v>Train to travel from place to place</c:v>
                </c:pt>
                <c:pt idx="3">
                  <c:v>Big City</c:v>
                </c:pt>
                <c:pt idx="4">
                  <c:v>Countryside</c:v>
                </c:pt>
                <c:pt idx="5">
                  <c:v>Day trips</c:v>
                </c:pt>
                <c:pt idx="6">
                  <c:v>Planned Itinerary</c:v>
                </c:pt>
                <c:pt idx="7">
                  <c:v>Famous Attractions</c:v>
                </c:pt>
                <c:pt idx="8">
                  <c:v>Off Beaten Track</c:v>
                </c:pt>
                <c:pt idx="9">
                  <c:v>Food and Drink</c:v>
                </c:pt>
              </c:strCache>
            </c:strRef>
          </c:cat>
          <c:val>
            <c:numRef>
              <c:f>'Total (2)'!$O$15:$O$24</c:f>
              <c:numCache>
                <c:formatCode>0%</c:formatCode>
                <c:ptCount val="10"/>
                <c:pt idx="0">
                  <c:v>0.15124254629363346</c:v>
                </c:pt>
                <c:pt idx="1">
                  <c:v>0.13490276553428829</c:v>
                </c:pt>
                <c:pt idx="2">
                  <c:v>0.17668422254247101</c:v>
                </c:pt>
                <c:pt idx="3">
                  <c:v>0.19169030083352767</c:v>
                </c:pt>
                <c:pt idx="4">
                  <c:v>0.19411990330714313</c:v>
                </c:pt>
                <c:pt idx="5">
                  <c:v>0.16555803918614415</c:v>
                </c:pt>
                <c:pt idx="6">
                  <c:v>0.14821140997110263</c:v>
                </c:pt>
                <c:pt idx="7">
                  <c:v>0.19808508230015506</c:v>
                </c:pt>
                <c:pt idx="8">
                  <c:v>0.18590570957126307</c:v>
                </c:pt>
                <c:pt idx="9">
                  <c:v>0.20624711762055625</c:v>
                </c:pt>
              </c:numCache>
            </c:numRef>
          </c:val>
        </c:ser>
        <c:ser>
          <c:idx val="6"/>
          <c:order val="6"/>
          <c:tx>
            <c:strRef>
              <c:f>'Total (2)'!$P$14</c:f>
              <c:strCache>
                <c:ptCount val="1"/>
                <c:pt idx="0">
                  <c:v>Completely interested 7</c:v>
                </c:pt>
              </c:strCache>
            </c:strRef>
          </c:tx>
          <c:spPr>
            <a:solidFill>
              <a:srgbClr val="6BA42C"/>
            </a:solidFill>
          </c:spPr>
          <c:invertIfNegative val="0"/>
          <c:cat>
            <c:strRef>
              <c:f>'Total (2)'!$I$15:$I$24</c:f>
              <c:strCache>
                <c:ptCount val="10"/>
                <c:pt idx="0">
                  <c:v>Rent a Car</c:v>
                </c:pt>
                <c:pt idx="1">
                  <c:v>Fully guided tour</c:v>
                </c:pt>
                <c:pt idx="2">
                  <c:v>Train to travel from place to place</c:v>
                </c:pt>
                <c:pt idx="3">
                  <c:v>Big City</c:v>
                </c:pt>
                <c:pt idx="4">
                  <c:v>Countryside</c:v>
                </c:pt>
                <c:pt idx="5">
                  <c:v>Day trips</c:v>
                </c:pt>
                <c:pt idx="6">
                  <c:v>Planned Itinerary</c:v>
                </c:pt>
                <c:pt idx="7">
                  <c:v>Famous Attractions</c:v>
                </c:pt>
                <c:pt idx="8">
                  <c:v>Off Beaten Track</c:v>
                </c:pt>
                <c:pt idx="9">
                  <c:v>Food and Drink</c:v>
                </c:pt>
              </c:strCache>
            </c:strRef>
          </c:cat>
          <c:val>
            <c:numRef>
              <c:f>'Total (2)'!$P$15:$P$24</c:f>
              <c:numCache>
                <c:formatCode>0%</c:formatCode>
                <c:ptCount val="10"/>
                <c:pt idx="0">
                  <c:v>0.20714108568701672</c:v>
                </c:pt>
                <c:pt idx="1">
                  <c:v>0.17769482125575461</c:v>
                </c:pt>
                <c:pt idx="2">
                  <c:v>0.23152287680577385</c:v>
                </c:pt>
                <c:pt idx="3">
                  <c:v>0.28283346598899439</c:v>
                </c:pt>
                <c:pt idx="4">
                  <c:v>0.26643214907122093</c:v>
                </c:pt>
                <c:pt idx="5">
                  <c:v>0.19540615070336667</c:v>
                </c:pt>
                <c:pt idx="6">
                  <c:v>0.16793589825383465</c:v>
                </c:pt>
                <c:pt idx="7">
                  <c:v>0.29486924128787823</c:v>
                </c:pt>
                <c:pt idx="8">
                  <c:v>0.27107013293632493</c:v>
                </c:pt>
                <c:pt idx="9">
                  <c:v>0.33852769621576101</c:v>
                </c:pt>
              </c:numCache>
            </c:numRef>
          </c:val>
        </c:ser>
        <c:dLbls>
          <c:showLegendKey val="0"/>
          <c:showVal val="0"/>
          <c:showCatName val="0"/>
          <c:showSerName val="0"/>
          <c:showPercent val="0"/>
          <c:showBubbleSize val="0"/>
        </c:dLbls>
        <c:gapWidth val="150"/>
        <c:overlap val="100"/>
        <c:axId val="493886928"/>
        <c:axId val="493880264"/>
      </c:barChart>
      <c:lineChart>
        <c:grouping val="standard"/>
        <c:varyColors val="0"/>
        <c:ser>
          <c:idx val="7"/>
          <c:order val="7"/>
          <c:tx>
            <c:strRef>
              <c:f>'Total (2)'!$Q$14</c:f>
              <c:strCache>
                <c:ptCount val="1"/>
                <c:pt idx="0">
                  <c:v>Average score</c:v>
                </c:pt>
              </c:strCache>
            </c:strRef>
          </c:tx>
          <c:spPr>
            <a:ln>
              <a:solidFill>
                <a:schemeClr val="tx2"/>
              </a:solidFill>
            </a:ln>
          </c:spPr>
          <c:marker>
            <c:symbol val="none"/>
          </c:marker>
          <c:cat>
            <c:strRef>
              <c:f>'Total (2)'!$I$15:$I$24</c:f>
              <c:strCache>
                <c:ptCount val="10"/>
                <c:pt idx="0">
                  <c:v>Rent a Car</c:v>
                </c:pt>
                <c:pt idx="1">
                  <c:v>Fully guided tour</c:v>
                </c:pt>
                <c:pt idx="2">
                  <c:v>Train to travel from place to place</c:v>
                </c:pt>
                <c:pt idx="3">
                  <c:v>Big City</c:v>
                </c:pt>
                <c:pt idx="4">
                  <c:v>Countryside</c:v>
                </c:pt>
                <c:pt idx="5">
                  <c:v>Day trips</c:v>
                </c:pt>
                <c:pt idx="6">
                  <c:v>Planned Itinerary</c:v>
                </c:pt>
                <c:pt idx="7">
                  <c:v>Famous Attractions</c:v>
                </c:pt>
                <c:pt idx="8">
                  <c:v>Off Beaten Track</c:v>
                </c:pt>
                <c:pt idx="9">
                  <c:v>Food and Drink</c:v>
                </c:pt>
              </c:strCache>
            </c:strRef>
          </c:cat>
          <c:val>
            <c:numRef>
              <c:f>'Total (2)'!$Q$15:$Q$24</c:f>
              <c:numCache>
                <c:formatCode>###0</c:formatCode>
                <c:ptCount val="10"/>
                <c:pt idx="0">
                  <c:v>4.6156020330157936</c:v>
                </c:pt>
                <c:pt idx="1">
                  <c:v>4.426524804143793</c:v>
                </c:pt>
                <c:pt idx="2">
                  <c:v>4.9503425054698447</c:v>
                </c:pt>
                <c:pt idx="3">
                  <c:v>5.218405135672505</c:v>
                </c:pt>
                <c:pt idx="4">
                  <c:v>5.1953478674996187</c:v>
                </c:pt>
                <c:pt idx="5">
                  <c:v>4.8492666209017381</c:v>
                </c:pt>
                <c:pt idx="6">
                  <c:v>4.6041953111919192</c:v>
                </c:pt>
                <c:pt idx="7">
                  <c:v>5.2884584513364281</c:v>
                </c:pt>
                <c:pt idx="8">
                  <c:v>5.1955034333196348</c:v>
                </c:pt>
                <c:pt idx="9">
                  <c:v>5.4355858954971783</c:v>
                </c:pt>
              </c:numCache>
            </c:numRef>
          </c:val>
          <c:smooth val="0"/>
        </c:ser>
        <c:dLbls>
          <c:showLegendKey val="0"/>
          <c:showVal val="0"/>
          <c:showCatName val="0"/>
          <c:showSerName val="0"/>
          <c:showPercent val="0"/>
          <c:showBubbleSize val="0"/>
        </c:dLbls>
        <c:marker val="1"/>
        <c:smooth val="0"/>
        <c:axId val="495297000"/>
        <c:axId val="493490904"/>
      </c:lineChart>
      <c:catAx>
        <c:axId val="493886928"/>
        <c:scaling>
          <c:orientation val="minMax"/>
        </c:scaling>
        <c:delete val="0"/>
        <c:axPos val="b"/>
        <c:numFmt formatCode="General" sourceLinked="0"/>
        <c:majorTickMark val="out"/>
        <c:minorTickMark val="none"/>
        <c:tickLblPos val="nextTo"/>
        <c:txPr>
          <a:bodyPr/>
          <a:lstStyle/>
          <a:p>
            <a:pPr>
              <a:defRPr sz="500">
                <a:latin typeface="+mn-lt"/>
              </a:defRPr>
            </a:pPr>
            <a:endParaRPr lang="en-US"/>
          </a:p>
        </c:txPr>
        <c:crossAx val="493880264"/>
        <c:crosses val="autoZero"/>
        <c:auto val="1"/>
        <c:lblAlgn val="ctr"/>
        <c:lblOffset val="100"/>
        <c:noMultiLvlLbl val="0"/>
      </c:catAx>
      <c:valAx>
        <c:axId val="493880264"/>
        <c:scaling>
          <c:orientation val="minMax"/>
        </c:scaling>
        <c:delete val="0"/>
        <c:axPos val="l"/>
        <c:title>
          <c:tx>
            <c:rich>
              <a:bodyPr rot="-5400000" vert="horz"/>
              <a:lstStyle/>
              <a:p>
                <a:pPr>
                  <a:defRPr sz="600">
                    <a:latin typeface="+mn-lt"/>
                  </a:defRPr>
                </a:pPr>
                <a:r>
                  <a:rPr lang="en-GB" sz="600">
                    <a:latin typeface="+mn-lt"/>
                  </a:rPr>
                  <a:t>% of score selected</a:t>
                </a:r>
              </a:p>
            </c:rich>
          </c:tx>
          <c:layout/>
          <c:overlay val="0"/>
        </c:title>
        <c:numFmt formatCode="0%" sourceLinked="1"/>
        <c:majorTickMark val="out"/>
        <c:minorTickMark val="none"/>
        <c:tickLblPos val="nextTo"/>
        <c:txPr>
          <a:bodyPr/>
          <a:lstStyle/>
          <a:p>
            <a:pPr>
              <a:defRPr sz="600">
                <a:latin typeface="+mn-lt"/>
              </a:defRPr>
            </a:pPr>
            <a:endParaRPr lang="en-US"/>
          </a:p>
        </c:txPr>
        <c:crossAx val="493886928"/>
        <c:crosses val="autoZero"/>
        <c:crossBetween val="between"/>
      </c:valAx>
      <c:valAx>
        <c:axId val="493490904"/>
        <c:scaling>
          <c:orientation val="minMax"/>
          <c:max val="7"/>
        </c:scaling>
        <c:delete val="0"/>
        <c:axPos val="r"/>
        <c:title>
          <c:tx>
            <c:rich>
              <a:bodyPr rot="-5400000" vert="horz"/>
              <a:lstStyle/>
              <a:p>
                <a:pPr>
                  <a:defRPr sz="600">
                    <a:latin typeface="+mn-lt"/>
                  </a:defRPr>
                </a:pPr>
                <a:r>
                  <a:rPr lang="en-GB" sz="600">
                    <a:latin typeface="+mn-lt"/>
                  </a:rPr>
                  <a:t>Interest score</a:t>
                </a:r>
              </a:p>
            </c:rich>
          </c:tx>
          <c:layout/>
          <c:overlay val="0"/>
        </c:title>
        <c:numFmt formatCode="###0" sourceLinked="1"/>
        <c:majorTickMark val="out"/>
        <c:minorTickMark val="none"/>
        <c:tickLblPos val="nextTo"/>
        <c:txPr>
          <a:bodyPr/>
          <a:lstStyle/>
          <a:p>
            <a:pPr>
              <a:defRPr sz="600">
                <a:latin typeface="+mn-lt"/>
              </a:defRPr>
            </a:pPr>
            <a:endParaRPr lang="en-US"/>
          </a:p>
        </c:txPr>
        <c:crossAx val="495297000"/>
        <c:crosses val="max"/>
        <c:crossBetween val="between"/>
      </c:valAx>
      <c:catAx>
        <c:axId val="495297000"/>
        <c:scaling>
          <c:orientation val="minMax"/>
        </c:scaling>
        <c:delete val="1"/>
        <c:axPos val="b"/>
        <c:numFmt formatCode="General" sourceLinked="1"/>
        <c:majorTickMark val="out"/>
        <c:minorTickMark val="none"/>
        <c:tickLblPos val="nextTo"/>
        <c:crossAx val="493490904"/>
        <c:crosses val="autoZero"/>
        <c:auto val="1"/>
        <c:lblAlgn val="ctr"/>
        <c:lblOffset val="100"/>
        <c:noMultiLvlLbl val="0"/>
      </c:catAx>
    </c:plotArea>
    <c:legend>
      <c:legendPos val="b"/>
      <c:layout>
        <c:manualLayout>
          <c:xMode val="edge"/>
          <c:yMode val="edge"/>
          <c:x val="0.14032161457727552"/>
          <c:y val="0.86024008657915951"/>
          <c:w val="0.70797824721542901"/>
          <c:h val="0.12211361262324734"/>
        </c:manualLayout>
      </c:layout>
      <c:overlay val="0"/>
      <c:txPr>
        <a:bodyPr/>
        <a:lstStyle/>
        <a:p>
          <a:pPr>
            <a:defRPr sz="600">
              <a:latin typeface="+mn-lt"/>
            </a:defRPr>
          </a:pPr>
          <a:endParaRPr lang="en-US"/>
        </a:p>
      </c:txPr>
    </c:legend>
    <c:plotVisOnly val="1"/>
    <c:dispBlanksAs val="gap"/>
    <c:showDLblsOverMax val="0"/>
  </c:chart>
  <c:spPr>
    <a:ln>
      <a:solidFill>
        <a:srgbClr val="C00000"/>
      </a:solidFill>
    </a:ln>
  </c:spPr>
  <c:txPr>
    <a:bodyPr/>
    <a:lstStyle/>
    <a:p>
      <a:pPr>
        <a:defRPr sz="800">
          <a:latin typeface="KievitPro-Regular" pitchFamily="50" charset="0"/>
        </a:defRPr>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0.76185</cdr:x>
      <cdr:y>0.05944</cdr:y>
    </cdr:from>
    <cdr:to>
      <cdr:x>0.95883</cdr:x>
      <cdr:y>0.13621</cdr:y>
    </cdr:to>
    <cdr:sp macro="" textlink="">
      <cdr:nvSpPr>
        <cdr:cNvPr id="2" name="TextBox 1"/>
        <cdr:cNvSpPr txBox="1"/>
      </cdr:nvSpPr>
      <cdr:spPr>
        <a:xfrm xmlns:a="http://schemas.openxmlformats.org/drawingml/2006/main">
          <a:off x="6410243" y="175470"/>
          <a:ext cx="1657445" cy="22666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900" dirty="0" smtClean="0"/>
            <a:t>All travellers (%)</a:t>
          </a:r>
          <a:endParaRPr lang="en-GB" sz="900" dirty="0"/>
        </a:p>
      </cdr:txBody>
    </cdr:sp>
  </cdr:relSizeAnchor>
  <cdr:relSizeAnchor xmlns:cdr="http://schemas.openxmlformats.org/drawingml/2006/chartDrawing">
    <cdr:from>
      <cdr:x>0.76185</cdr:x>
      <cdr:y>0.12857</cdr:y>
    </cdr:from>
    <cdr:to>
      <cdr:x>0.97736</cdr:x>
      <cdr:y>0.20535</cdr:y>
    </cdr:to>
    <cdr:sp macro="" textlink="">
      <cdr:nvSpPr>
        <cdr:cNvPr id="3" name="TextBox 2"/>
        <cdr:cNvSpPr txBox="1"/>
      </cdr:nvSpPr>
      <cdr:spPr>
        <a:xfrm xmlns:a="http://schemas.openxmlformats.org/drawingml/2006/main">
          <a:off x="6410243" y="379576"/>
          <a:ext cx="1813380" cy="22666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900" dirty="0" smtClean="0"/>
            <a:t>All who have visited GB in last year (%)</a:t>
          </a:r>
          <a:endParaRPr lang="en-GB" sz="900" dirty="0"/>
        </a:p>
      </cdr:txBody>
    </cdr:sp>
  </cdr:relSizeAnchor>
</c:userShapes>
</file>

<file path=ppt/drawings/drawing10.xml><?xml version="1.0" encoding="utf-8"?>
<c:userShapes xmlns:c="http://schemas.openxmlformats.org/drawingml/2006/chart">
  <cdr:relSizeAnchor xmlns:cdr="http://schemas.openxmlformats.org/drawingml/2006/chartDrawing">
    <cdr:from>
      <cdr:x>0.55611</cdr:x>
      <cdr:y>0.03856</cdr:y>
    </cdr:from>
    <cdr:to>
      <cdr:x>0.56728</cdr:x>
      <cdr:y>0.05316</cdr:y>
    </cdr:to>
    <cdr:sp macro="" textlink="">
      <cdr:nvSpPr>
        <cdr:cNvPr id="2" name="TextBox 1"/>
        <cdr:cNvSpPr txBox="1"/>
      </cdr:nvSpPr>
      <cdr:spPr>
        <a:xfrm xmlns:a="http://schemas.openxmlformats.org/drawingml/2006/main">
          <a:off x="2277123" y="120798"/>
          <a:ext cx="45719" cy="4571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GB" sz="1100" dirty="0"/>
        </a:p>
      </cdr:txBody>
    </cdr:sp>
  </cdr:relSizeAnchor>
</c:userShapes>
</file>

<file path=ppt/drawings/drawing11.xml><?xml version="1.0" encoding="utf-8"?>
<c:userShapes xmlns:c="http://schemas.openxmlformats.org/drawingml/2006/chart">
  <cdr:relSizeAnchor xmlns:cdr="http://schemas.openxmlformats.org/drawingml/2006/chartDrawing">
    <cdr:from>
      <cdr:x>0.00308</cdr:x>
      <cdr:y>0.00681</cdr:y>
    </cdr:from>
    <cdr:to>
      <cdr:x>0.66915</cdr:x>
      <cdr:y>0.07172</cdr:y>
    </cdr:to>
    <cdr:sp macro="" textlink="">
      <cdr:nvSpPr>
        <cdr:cNvPr id="3" name="TextBox 2"/>
        <cdr:cNvSpPr txBox="1"/>
      </cdr:nvSpPr>
      <cdr:spPr>
        <a:xfrm xmlns:a="http://schemas.openxmlformats.org/drawingml/2006/main">
          <a:off x="8238" y="24217"/>
          <a:ext cx="1781504" cy="230832"/>
        </a:xfrm>
        <a:prstGeom xmlns:a="http://schemas.openxmlformats.org/drawingml/2006/main" prst="rect">
          <a:avLst/>
        </a:prstGeom>
      </cdr:spPr>
      <cdr:txBody>
        <a:bodyPr xmlns:a="http://schemas.openxmlformats.org/drawingml/2006/main" vertOverflow="clip" horzOverflow="clip" wrap="none" lIns="36000" rIns="36000" rtlCol="0">
          <a:spAutoFit/>
        </a:bodyPr>
        <a:lstStyle xmlns:a="http://schemas.openxmlformats.org/drawingml/2006/main"/>
        <a:p xmlns:a="http://schemas.openxmlformats.org/drawingml/2006/main">
          <a:pPr algn="l"/>
          <a:r>
            <a:rPr lang="en-GB" sz="900" b="1" dirty="0">
              <a:latin typeface="+mn-lt"/>
            </a:rPr>
            <a:t>Visiting heritage related attractions</a:t>
          </a:r>
        </a:p>
      </cdr:txBody>
    </cdr:sp>
  </cdr:relSizeAnchor>
  <cdr:relSizeAnchor xmlns:cdr="http://schemas.openxmlformats.org/drawingml/2006/chartDrawing">
    <cdr:from>
      <cdr:x>0.01014</cdr:x>
      <cdr:y>0.44819</cdr:y>
    </cdr:from>
    <cdr:to>
      <cdr:x>0.52578</cdr:x>
      <cdr:y>0.5131</cdr:y>
    </cdr:to>
    <cdr:sp macro="" textlink="">
      <cdr:nvSpPr>
        <cdr:cNvPr id="4" name="TextBox 1"/>
        <cdr:cNvSpPr txBox="1"/>
      </cdr:nvSpPr>
      <cdr:spPr>
        <a:xfrm xmlns:a="http://schemas.openxmlformats.org/drawingml/2006/main">
          <a:off x="27121" y="1593835"/>
          <a:ext cx="1379151"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Visiting cultural attractions</a:t>
          </a:r>
        </a:p>
      </cdr:txBody>
    </cdr:sp>
  </cdr:relSizeAnchor>
</c:userShapes>
</file>

<file path=ppt/drawings/drawing12.xml><?xml version="1.0" encoding="utf-8"?>
<c:userShapes xmlns:c="http://schemas.openxmlformats.org/drawingml/2006/chart">
  <cdr:absSizeAnchor xmlns:cdr="http://schemas.openxmlformats.org/drawingml/2006/chartDrawing">
    <cdr:from>
      <cdr:x>0.00859</cdr:x>
      <cdr:y>0.56213</cdr:y>
    </cdr:from>
    <cdr:ext cx="1108799" cy="230832"/>
    <cdr:sp macro="" textlink="">
      <cdr:nvSpPr>
        <cdr:cNvPr id="3" name="TextBox 2"/>
        <cdr:cNvSpPr txBox="1"/>
      </cdr:nvSpPr>
      <cdr:spPr>
        <a:xfrm xmlns:a="http://schemas.openxmlformats.org/drawingml/2006/main">
          <a:off x="20927" y="1459831"/>
          <a:ext cx="1108799" cy="230832"/>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lIns="36000" rIns="36000" rtlCol="0">
          <a:spAutoFit/>
        </a:bodyPr>
        <a:lstStyle xmlns:a="http://schemas.openxmlformats.org/drawingml/2006/main"/>
        <a:p xmlns:a="http://schemas.openxmlformats.org/drawingml/2006/main">
          <a:pPr algn="l"/>
          <a:r>
            <a:rPr lang="en-GB" sz="900" b="1" dirty="0">
              <a:latin typeface="+mn-lt"/>
            </a:rPr>
            <a:t>Going shopping</a:t>
          </a:r>
        </a:p>
      </cdr:txBody>
    </cdr:sp>
  </cdr:absSizeAnchor>
  <cdr:absSizeAnchor xmlns:cdr="http://schemas.openxmlformats.org/drawingml/2006/chartDrawing">
    <cdr:from>
      <cdr:x>0.03575</cdr:x>
      <cdr:y>0.00382</cdr:y>
    </cdr:from>
    <cdr:ext cx="1723796" cy="230832"/>
    <cdr:sp macro="" textlink="">
      <cdr:nvSpPr>
        <cdr:cNvPr id="4" name="TextBox 1"/>
        <cdr:cNvSpPr txBox="1"/>
      </cdr:nvSpPr>
      <cdr:spPr>
        <a:xfrm xmlns:a="http://schemas.openxmlformats.org/drawingml/2006/main">
          <a:off x="87085" y="9925"/>
          <a:ext cx="1723796" cy="230832"/>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Going</a:t>
          </a:r>
          <a:r>
            <a:rPr lang="en-GB" sz="900" b="1" baseline="0" dirty="0">
              <a:latin typeface="+mn-lt"/>
            </a:rPr>
            <a:t> out to eat, drink or socialise</a:t>
          </a:r>
          <a:endParaRPr lang="en-GB" sz="900" b="1" dirty="0">
            <a:latin typeface="+mn-lt"/>
          </a:endParaRPr>
        </a:p>
      </cdr:txBody>
    </cdr:sp>
  </cdr:absSizeAnchor>
</c:userShapes>
</file>

<file path=ppt/drawings/drawing13.xml><?xml version="1.0" encoding="utf-8"?>
<c:userShapes xmlns:c="http://schemas.openxmlformats.org/drawingml/2006/chart">
  <cdr:absSizeAnchor xmlns:cdr="http://schemas.openxmlformats.org/drawingml/2006/chartDrawing">
    <cdr:from>
      <cdr:x>0.03845</cdr:x>
      <cdr:y>0.50873</cdr:y>
    </cdr:from>
    <cdr:ext cx="2105311" cy="230831"/>
    <cdr:sp macro="" textlink="">
      <cdr:nvSpPr>
        <cdr:cNvPr id="3" name="TextBox 2"/>
        <cdr:cNvSpPr txBox="1"/>
      </cdr:nvSpPr>
      <cdr:spPr>
        <a:xfrm xmlns:a="http://schemas.openxmlformats.org/drawingml/2006/main">
          <a:off x="98521" y="1500835"/>
          <a:ext cx="2105311" cy="230831"/>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p xmlns:a="http://schemas.openxmlformats.org/drawingml/2006/main">
          <a:pPr algn="l"/>
          <a:r>
            <a:rPr lang="en-GB" sz="900" b="1" dirty="0">
              <a:latin typeface="+mn-lt"/>
            </a:rPr>
            <a:t>Participating in outdoor</a:t>
          </a:r>
          <a:r>
            <a:rPr lang="en-GB" sz="900" b="1" baseline="0" dirty="0">
              <a:latin typeface="+mn-lt"/>
            </a:rPr>
            <a:t> / sports</a:t>
          </a:r>
          <a:r>
            <a:rPr lang="en-GB" sz="900" b="1" dirty="0">
              <a:latin typeface="+mn-lt"/>
            </a:rPr>
            <a:t> activities</a:t>
          </a:r>
          <a:r>
            <a:rPr lang="en-GB" sz="900" b="1" baseline="0" dirty="0">
              <a:latin typeface="+mn-lt"/>
            </a:rPr>
            <a:t> </a:t>
          </a:r>
          <a:endParaRPr lang="en-GB" sz="900" b="1" dirty="0">
            <a:latin typeface="+mn-lt"/>
          </a:endParaRPr>
        </a:p>
      </cdr:txBody>
    </cdr:sp>
  </cdr:absSizeAnchor>
  <cdr:absSizeAnchor xmlns:cdr="http://schemas.openxmlformats.org/drawingml/2006/chartDrawing">
    <cdr:from>
      <cdr:x>0.00615</cdr:x>
      <cdr:y>0.00372</cdr:y>
    </cdr:from>
    <cdr:ext cx="1595556" cy="230832"/>
    <cdr:sp macro="" textlink="">
      <cdr:nvSpPr>
        <cdr:cNvPr id="4" name="TextBox 1"/>
        <cdr:cNvSpPr txBox="1"/>
      </cdr:nvSpPr>
      <cdr:spPr>
        <a:xfrm xmlns:a="http://schemas.openxmlformats.org/drawingml/2006/main">
          <a:off x="15760" y="10975"/>
          <a:ext cx="1595556"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Visiting rural</a:t>
          </a:r>
          <a:r>
            <a:rPr lang="en-GB" sz="900" b="1" baseline="0" dirty="0">
              <a:latin typeface="+mn-lt"/>
            </a:rPr>
            <a:t> / coastal locations</a:t>
          </a:r>
          <a:endParaRPr lang="en-GB" sz="900" b="1" dirty="0">
            <a:latin typeface="+mn-lt"/>
          </a:endParaRPr>
        </a:p>
      </cdr:txBody>
    </cdr:sp>
  </cdr:absSizeAnchor>
</c:userShapes>
</file>

<file path=ppt/drawings/drawing14.xml><?xml version="1.0" encoding="utf-8"?>
<c:userShapes xmlns:c="http://schemas.openxmlformats.org/drawingml/2006/chart">
  <cdr:absSizeAnchor xmlns:cdr="http://schemas.openxmlformats.org/drawingml/2006/chartDrawing">
    <cdr:from>
      <cdr:x>0.00102</cdr:x>
      <cdr:y>0.00529</cdr:y>
    </cdr:from>
    <cdr:ext cx="1436859" cy="230832"/>
    <cdr:sp macro="" textlink="">
      <cdr:nvSpPr>
        <cdr:cNvPr id="4" name="TextBox 1"/>
        <cdr:cNvSpPr txBox="1"/>
      </cdr:nvSpPr>
      <cdr:spPr>
        <a:xfrm xmlns:a="http://schemas.openxmlformats.org/drawingml/2006/main">
          <a:off x="2485" y="10896"/>
          <a:ext cx="1436859"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Other activities / attractions</a:t>
          </a:r>
        </a:p>
      </cdr:txBody>
    </cdr:sp>
  </cdr:absSizeAnchor>
</c:userShapes>
</file>

<file path=ppt/drawings/drawing15.xml><?xml version="1.0" encoding="utf-8"?>
<c:userShapes xmlns:c="http://schemas.openxmlformats.org/drawingml/2006/chart">
  <cdr:relSizeAnchor xmlns:cdr="http://schemas.openxmlformats.org/drawingml/2006/chartDrawing">
    <cdr:from>
      <cdr:x>0.00308</cdr:x>
      <cdr:y>0.00681</cdr:y>
    </cdr:from>
    <cdr:to>
      <cdr:x>0.8638</cdr:x>
      <cdr:y>0.06653</cdr:y>
    </cdr:to>
    <cdr:sp macro="" textlink="">
      <cdr:nvSpPr>
        <cdr:cNvPr id="3" name="TextBox 2"/>
        <cdr:cNvSpPr txBox="1"/>
      </cdr:nvSpPr>
      <cdr:spPr>
        <a:xfrm xmlns:a="http://schemas.openxmlformats.org/drawingml/2006/main">
          <a:off x="7612" y="26323"/>
          <a:ext cx="2127204" cy="230832"/>
        </a:xfrm>
        <a:prstGeom xmlns:a="http://schemas.openxmlformats.org/drawingml/2006/main" prst="rect">
          <a:avLst/>
        </a:prstGeom>
      </cdr:spPr>
      <cdr:txBody>
        <a:bodyPr xmlns:a="http://schemas.openxmlformats.org/drawingml/2006/main" vertOverflow="clip" horzOverflow="clip" wrap="square" lIns="36000" rIns="36000" rtlCol="0">
          <a:spAutoFit/>
        </a:bodyPr>
        <a:lstStyle xmlns:a="http://schemas.openxmlformats.org/drawingml/2006/main"/>
        <a:p xmlns:a="http://schemas.openxmlformats.org/drawingml/2006/main">
          <a:pPr algn="l"/>
          <a:r>
            <a:rPr lang="en-GB" sz="900" b="1" dirty="0">
              <a:latin typeface="+mn-lt"/>
              <a:cs typeface="Arial" pitchFamily="34" charset="0"/>
            </a:rPr>
            <a:t>Visiting heritage related attractions</a:t>
          </a:r>
        </a:p>
      </cdr:txBody>
    </cdr:sp>
  </cdr:relSizeAnchor>
  <cdr:relSizeAnchor xmlns:cdr="http://schemas.openxmlformats.org/drawingml/2006/chartDrawing">
    <cdr:from>
      <cdr:x>0.01014</cdr:x>
      <cdr:y>0.44819</cdr:y>
    </cdr:from>
    <cdr:to>
      <cdr:x>0.83052</cdr:x>
      <cdr:y>0.50791</cdr:y>
    </cdr:to>
    <cdr:sp macro="" textlink="">
      <cdr:nvSpPr>
        <cdr:cNvPr id="4" name="TextBox 1"/>
        <cdr:cNvSpPr txBox="1"/>
      </cdr:nvSpPr>
      <cdr:spPr>
        <a:xfrm xmlns:a="http://schemas.openxmlformats.org/drawingml/2006/main">
          <a:off x="25060" y="1732442"/>
          <a:ext cx="2027506"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squar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cs typeface="Arial" pitchFamily="34" charset="0"/>
            </a:rPr>
            <a:t>Visiting cultural attractions</a:t>
          </a:r>
        </a:p>
      </cdr:txBody>
    </cdr:sp>
  </cdr:relSizeAnchor>
</c:userShapes>
</file>

<file path=ppt/drawings/drawing16.xml><?xml version="1.0" encoding="utf-8"?>
<c:userShapes xmlns:c="http://schemas.openxmlformats.org/drawingml/2006/chart">
  <cdr:absSizeAnchor xmlns:cdr="http://schemas.openxmlformats.org/drawingml/2006/chartDrawing">
    <cdr:from>
      <cdr:x>0.00378</cdr:x>
      <cdr:y>0.4951</cdr:y>
    </cdr:from>
    <cdr:ext cx="2105311" cy="230832"/>
    <cdr:sp macro="" textlink="">
      <cdr:nvSpPr>
        <cdr:cNvPr id="3" name="TextBox 2"/>
        <cdr:cNvSpPr txBox="1"/>
      </cdr:nvSpPr>
      <cdr:spPr>
        <a:xfrm xmlns:a="http://schemas.openxmlformats.org/drawingml/2006/main">
          <a:off x="9342" y="1460511"/>
          <a:ext cx="2105311"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p xmlns:a="http://schemas.openxmlformats.org/drawingml/2006/main">
          <a:pPr algn="l"/>
          <a:r>
            <a:rPr lang="en-GB" sz="900" b="1" dirty="0">
              <a:latin typeface="+mn-lt"/>
            </a:rPr>
            <a:t>Participating in outdoor</a:t>
          </a:r>
          <a:r>
            <a:rPr lang="en-GB" sz="900" b="1" baseline="0" dirty="0">
              <a:latin typeface="+mn-lt"/>
            </a:rPr>
            <a:t> / sports</a:t>
          </a:r>
          <a:r>
            <a:rPr lang="en-GB" sz="900" b="1" dirty="0">
              <a:latin typeface="+mn-lt"/>
            </a:rPr>
            <a:t> activities</a:t>
          </a:r>
          <a:r>
            <a:rPr lang="en-GB" sz="900" b="1" baseline="0" dirty="0">
              <a:latin typeface="+mn-lt"/>
            </a:rPr>
            <a:t> </a:t>
          </a:r>
          <a:endParaRPr lang="en-GB" sz="900" b="1" dirty="0">
            <a:latin typeface="+mn-lt"/>
          </a:endParaRPr>
        </a:p>
      </cdr:txBody>
    </cdr:sp>
  </cdr:absSizeAnchor>
  <cdr:absSizeAnchor xmlns:cdr="http://schemas.openxmlformats.org/drawingml/2006/chartDrawing">
    <cdr:from>
      <cdr:x>0.00615</cdr:x>
      <cdr:y>0.00372</cdr:y>
    </cdr:from>
    <cdr:ext cx="1595556" cy="230832"/>
    <cdr:sp macro="" textlink="">
      <cdr:nvSpPr>
        <cdr:cNvPr id="4" name="TextBox 1"/>
        <cdr:cNvSpPr txBox="1"/>
      </cdr:nvSpPr>
      <cdr:spPr>
        <a:xfrm xmlns:a="http://schemas.openxmlformats.org/drawingml/2006/main">
          <a:off x="15199" y="10974"/>
          <a:ext cx="1595556"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Visiting rural</a:t>
          </a:r>
          <a:r>
            <a:rPr lang="en-GB" sz="900" b="1" baseline="0" dirty="0">
              <a:latin typeface="+mn-lt"/>
            </a:rPr>
            <a:t> / coastal locations</a:t>
          </a:r>
          <a:endParaRPr lang="en-GB" sz="900" b="1" dirty="0">
            <a:latin typeface="+mn-lt"/>
          </a:endParaRPr>
        </a:p>
      </cdr:txBody>
    </cdr:sp>
  </cdr:absSizeAnchor>
</c:userShapes>
</file>

<file path=ppt/drawings/drawing17.xml><?xml version="1.0" encoding="utf-8"?>
<c:userShapes xmlns:c="http://schemas.openxmlformats.org/drawingml/2006/chart">
  <cdr:absSizeAnchor xmlns:cdr="http://schemas.openxmlformats.org/drawingml/2006/chartDrawing">
    <cdr:from>
      <cdr:x>0.00859</cdr:x>
      <cdr:y>0.56213</cdr:y>
    </cdr:from>
    <cdr:ext cx="1108799" cy="230832"/>
    <cdr:sp macro="" textlink="">
      <cdr:nvSpPr>
        <cdr:cNvPr id="3" name="TextBox 2"/>
        <cdr:cNvSpPr txBox="1"/>
      </cdr:nvSpPr>
      <cdr:spPr>
        <a:xfrm xmlns:a="http://schemas.openxmlformats.org/drawingml/2006/main">
          <a:off x="21229" y="1544750"/>
          <a:ext cx="1108799" cy="230832"/>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lIns="36000" rIns="36000" rtlCol="0">
          <a:spAutoFit/>
        </a:bodyPr>
        <a:lstStyle xmlns:a="http://schemas.openxmlformats.org/drawingml/2006/main"/>
        <a:p xmlns:a="http://schemas.openxmlformats.org/drawingml/2006/main">
          <a:pPr algn="l"/>
          <a:r>
            <a:rPr lang="en-GB" sz="900" b="1" dirty="0">
              <a:latin typeface="+mn-lt"/>
            </a:rPr>
            <a:t>Going shopping</a:t>
          </a:r>
        </a:p>
      </cdr:txBody>
    </cdr:sp>
  </cdr:absSizeAnchor>
  <cdr:absSizeAnchor xmlns:cdr="http://schemas.openxmlformats.org/drawingml/2006/chartDrawing">
    <cdr:from>
      <cdr:x>0.0298</cdr:x>
      <cdr:y>0.00094</cdr:y>
    </cdr:from>
    <cdr:ext cx="1723796" cy="230832"/>
    <cdr:sp macro="" textlink="">
      <cdr:nvSpPr>
        <cdr:cNvPr id="4" name="TextBox 1"/>
        <cdr:cNvSpPr txBox="1"/>
      </cdr:nvSpPr>
      <cdr:spPr>
        <a:xfrm xmlns:a="http://schemas.openxmlformats.org/drawingml/2006/main">
          <a:off x="73660" y="2572"/>
          <a:ext cx="1723796" cy="230832"/>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Going</a:t>
          </a:r>
          <a:r>
            <a:rPr lang="en-GB" sz="900" b="1" baseline="0" dirty="0">
              <a:latin typeface="+mn-lt"/>
            </a:rPr>
            <a:t> out to eat, drink or socialise</a:t>
          </a:r>
          <a:endParaRPr lang="en-GB" sz="900" b="1" dirty="0">
            <a:latin typeface="+mn-lt"/>
          </a:endParaRPr>
        </a:p>
      </cdr:txBody>
    </cdr:sp>
  </cdr:absSizeAnchor>
</c:userShapes>
</file>

<file path=ppt/drawings/drawing18.xml><?xml version="1.0" encoding="utf-8"?>
<c:userShapes xmlns:c="http://schemas.openxmlformats.org/drawingml/2006/chart">
  <cdr:absSizeAnchor xmlns:cdr="http://schemas.openxmlformats.org/drawingml/2006/chartDrawing">
    <cdr:from>
      <cdr:x>0.02819</cdr:x>
      <cdr:y>0.02782</cdr:y>
    </cdr:from>
    <cdr:ext cx="1436859" cy="230832"/>
    <cdr:sp macro="" textlink="">
      <cdr:nvSpPr>
        <cdr:cNvPr id="4" name="TextBox 1"/>
        <cdr:cNvSpPr txBox="1"/>
      </cdr:nvSpPr>
      <cdr:spPr>
        <a:xfrm xmlns:a="http://schemas.openxmlformats.org/drawingml/2006/main">
          <a:off x="69669" y="60960"/>
          <a:ext cx="1436859"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Other activities / attractions</a:t>
          </a:r>
        </a:p>
      </cdr:txBody>
    </cdr:sp>
  </cdr:absSizeAnchor>
</c:userShapes>
</file>

<file path=ppt/drawings/drawing19.xml><?xml version="1.0" encoding="utf-8"?>
<c:userShapes xmlns:c="http://schemas.openxmlformats.org/drawingml/2006/chart">
  <cdr:relSizeAnchor xmlns:cdr="http://schemas.openxmlformats.org/drawingml/2006/chartDrawing">
    <cdr:from>
      <cdr:x>0</cdr:x>
      <cdr:y>0.00681</cdr:y>
    </cdr:from>
    <cdr:to>
      <cdr:x>0.72032</cdr:x>
      <cdr:y>0.06651</cdr:y>
    </cdr:to>
    <cdr:sp macro="" textlink="">
      <cdr:nvSpPr>
        <cdr:cNvPr id="3" name="TextBox 2"/>
        <cdr:cNvSpPr txBox="1"/>
      </cdr:nvSpPr>
      <cdr:spPr>
        <a:xfrm xmlns:a="http://schemas.openxmlformats.org/drawingml/2006/main">
          <a:off x="0" y="26330"/>
          <a:ext cx="1781504" cy="230832"/>
        </a:xfrm>
        <a:prstGeom xmlns:a="http://schemas.openxmlformats.org/drawingml/2006/main" prst="rect">
          <a:avLst/>
        </a:prstGeom>
      </cdr:spPr>
      <cdr:txBody>
        <a:bodyPr xmlns:a="http://schemas.openxmlformats.org/drawingml/2006/main" vertOverflow="clip" horzOverflow="clip" wrap="none" lIns="36000" rIns="36000" rtlCol="0">
          <a:spAutoFit/>
        </a:bodyPr>
        <a:lstStyle xmlns:a="http://schemas.openxmlformats.org/drawingml/2006/main"/>
        <a:p xmlns:a="http://schemas.openxmlformats.org/drawingml/2006/main">
          <a:pPr algn="l"/>
          <a:r>
            <a:rPr lang="en-GB" sz="900" b="1" dirty="0">
              <a:latin typeface="+mn-lt"/>
            </a:rPr>
            <a:t>Visiting heritage related attractions</a:t>
          </a:r>
        </a:p>
      </cdr:txBody>
    </cdr:sp>
  </cdr:relSizeAnchor>
  <cdr:relSizeAnchor xmlns:cdr="http://schemas.openxmlformats.org/drawingml/2006/chartDrawing">
    <cdr:from>
      <cdr:x>0.01014</cdr:x>
      <cdr:y>0.44819</cdr:y>
    </cdr:from>
    <cdr:to>
      <cdr:x>0.56778</cdr:x>
      <cdr:y>0.50789</cdr:y>
    </cdr:to>
    <cdr:sp macro="" textlink="">
      <cdr:nvSpPr>
        <cdr:cNvPr id="4" name="TextBox 1"/>
        <cdr:cNvSpPr txBox="1"/>
      </cdr:nvSpPr>
      <cdr:spPr>
        <a:xfrm xmlns:a="http://schemas.openxmlformats.org/drawingml/2006/main">
          <a:off x="25078" y="1732882"/>
          <a:ext cx="1379151"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Visiting cultural attractions</a:t>
          </a:r>
        </a:p>
      </cdr:txBody>
    </cdr:sp>
  </cdr:relSizeAnchor>
</c:userShapes>
</file>

<file path=ppt/drawings/drawing2.xml><?xml version="1.0" encoding="utf-8"?>
<c:userShapes xmlns:c="http://schemas.openxmlformats.org/drawingml/2006/chart">
  <cdr:relSizeAnchor xmlns:cdr="http://schemas.openxmlformats.org/drawingml/2006/chartDrawing">
    <cdr:from>
      <cdr:x>0.76185</cdr:x>
      <cdr:y>0.05944</cdr:y>
    </cdr:from>
    <cdr:to>
      <cdr:x>0.95883</cdr:x>
      <cdr:y>0.13621</cdr:y>
    </cdr:to>
    <cdr:sp macro="" textlink="">
      <cdr:nvSpPr>
        <cdr:cNvPr id="2" name="TextBox 1"/>
        <cdr:cNvSpPr txBox="1"/>
      </cdr:nvSpPr>
      <cdr:spPr>
        <a:xfrm xmlns:a="http://schemas.openxmlformats.org/drawingml/2006/main">
          <a:off x="6410243" y="175470"/>
          <a:ext cx="1657445" cy="22666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900" dirty="0" smtClean="0"/>
            <a:t>All travellers (%)</a:t>
          </a:r>
          <a:endParaRPr lang="en-GB" sz="900" dirty="0"/>
        </a:p>
      </cdr:txBody>
    </cdr:sp>
  </cdr:relSizeAnchor>
  <cdr:relSizeAnchor xmlns:cdr="http://schemas.openxmlformats.org/drawingml/2006/chartDrawing">
    <cdr:from>
      <cdr:x>0.76185</cdr:x>
      <cdr:y>0.12857</cdr:y>
    </cdr:from>
    <cdr:to>
      <cdr:x>0.97736</cdr:x>
      <cdr:y>0.20535</cdr:y>
    </cdr:to>
    <cdr:sp macro="" textlink="">
      <cdr:nvSpPr>
        <cdr:cNvPr id="3" name="TextBox 2"/>
        <cdr:cNvSpPr txBox="1"/>
      </cdr:nvSpPr>
      <cdr:spPr>
        <a:xfrm xmlns:a="http://schemas.openxmlformats.org/drawingml/2006/main">
          <a:off x="6410243" y="379576"/>
          <a:ext cx="1813380" cy="22666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900" dirty="0" smtClean="0"/>
            <a:t>All who have visited GB in last year (%)</a:t>
          </a:r>
          <a:endParaRPr lang="en-GB" sz="900" dirty="0"/>
        </a:p>
      </cdr:txBody>
    </cdr:sp>
  </cdr:relSizeAnchor>
</c:userShapes>
</file>

<file path=ppt/drawings/drawing20.xml><?xml version="1.0" encoding="utf-8"?>
<c:userShapes xmlns:c="http://schemas.openxmlformats.org/drawingml/2006/chart">
  <cdr:absSizeAnchor xmlns:cdr="http://schemas.openxmlformats.org/drawingml/2006/chartDrawing">
    <cdr:from>
      <cdr:x>0.00859</cdr:x>
      <cdr:y>0.56213</cdr:y>
    </cdr:from>
    <cdr:ext cx="1108799" cy="230832"/>
    <cdr:sp macro="" textlink="">
      <cdr:nvSpPr>
        <cdr:cNvPr id="3" name="TextBox 2"/>
        <cdr:cNvSpPr txBox="1"/>
      </cdr:nvSpPr>
      <cdr:spPr>
        <a:xfrm xmlns:a="http://schemas.openxmlformats.org/drawingml/2006/main">
          <a:off x="21245" y="1653337"/>
          <a:ext cx="1108799" cy="230832"/>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lIns="36000" rIns="36000" rtlCol="0">
          <a:spAutoFit/>
        </a:bodyPr>
        <a:lstStyle xmlns:a="http://schemas.openxmlformats.org/drawingml/2006/main"/>
        <a:p xmlns:a="http://schemas.openxmlformats.org/drawingml/2006/main">
          <a:pPr algn="l"/>
          <a:r>
            <a:rPr lang="en-GB" sz="900" b="1" dirty="0">
              <a:latin typeface="+mn-lt"/>
            </a:rPr>
            <a:t>Going shopping</a:t>
          </a:r>
        </a:p>
      </cdr:txBody>
    </cdr:sp>
  </cdr:absSizeAnchor>
  <cdr:absSizeAnchor xmlns:cdr="http://schemas.openxmlformats.org/drawingml/2006/chartDrawing">
    <cdr:from>
      <cdr:x>0.03169</cdr:x>
      <cdr:y>0.00766</cdr:y>
    </cdr:from>
    <cdr:ext cx="1723796" cy="230831"/>
    <cdr:sp macro="" textlink="">
      <cdr:nvSpPr>
        <cdr:cNvPr id="4" name="TextBox 1"/>
        <cdr:cNvSpPr txBox="1"/>
      </cdr:nvSpPr>
      <cdr:spPr>
        <a:xfrm xmlns:a="http://schemas.openxmlformats.org/drawingml/2006/main">
          <a:off x="78377" y="22522"/>
          <a:ext cx="1723796" cy="230831"/>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Going</a:t>
          </a:r>
          <a:r>
            <a:rPr lang="en-GB" sz="900" b="1" baseline="0" dirty="0">
              <a:latin typeface="+mn-lt"/>
            </a:rPr>
            <a:t> out to eat, drink or socialise</a:t>
          </a:r>
          <a:endParaRPr lang="en-GB" sz="900" b="1" dirty="0">
            <a:latin typeface="+mn-lt"/>
          </a:endParaRPr>
        </a:p>
      </cdr:txBody>
    </cdr:sp>
  </cdr:absSizeAnchor>
</c:userShapes>
</file>

<file path=ppt/drawings/drawing21.xml><?xml version="1.0" encoding="utf-8"?>
<c:userShapes xmlns:c="http://schemas.openxmlformats.org/drawingml/2006/chart">
  <cdr:absSizeAnchor xmlns:cdr="http://schemas.openxmlformats.org/drawingml/2006/chartDrawing">
    <cdr:from>
      <cdr:x>0.02719</cdr:x>
      <cdr:y>0.49215</cdr:y>
    </cdr:from>
    <cdr:ext cx="2105311" cy="230831"/>
    <cdr:sp macro="" textlink="">
      <cdr:nvSpPr>
        <cdr:cNvPr id="3" name="TextBox 2"/>
        <cdr:cNvSpPr txBox="1"/>
      </cdr:nvSpPr>
      <cdr:spPr>
        <a:xfrm xmlns:a="http://schemas.openxmlformats.org/drawingml/2006/main">
          <a:off x="69669" y="1451908"/>
          <a:ext cx="2105311" cy="230831"/>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p xmlns:a="http://schemas.openxmlformats.org/drawingml/2006/main">
          <a:pPr algn="l"/>
          <a:r>
            <a:rPr lang="en-GB" sz="900" b="1" dirty="0">
              <a:latin typeface="+mn-lt"/>
            </a:rPr>
            <a:t>Participating in outdoor</a:t>
          </a:r>
          <a:r>
            <a:rPr lang="en-GB" sz="900" b="1" baseline="0" dirty="0">
              <a:latin typeface="+mn-lt"/>
            </a:rPr>
            <a:t> / sports</a:t>
          </a:r>
          <a:r>
            <a:rPr lang="en-GB" sz="900" b="1" dirty="0">
              <a:latin typeface="+mn-lt"/>
            </a:rPr>
            <a:t> activities</a:t>
          </a:r>
          <a:r>
            <a:rPr lang="en-GB" sz="900" b="1" baseline="0" dirty="0">
              <a:latin typeface="+mn-lt"/>
            </a:rPr>
            <a:t> </a:t>
          </a:r>
          <a:endParaRPr lang="en-GB" sz="900" b="1" dirty="0">
            <a:latin typeface="+mn-lt"/>
          </a:endParaRPr>
        </a:p>
      </cdr:txBody>
    </cdr:sp>
  </cdr:absSizeAnchor>
  <cdr:absSizeAnchor xmlns:cdr="http://schemas.openxmlformats.org/drawingml/2006/chartDrawing">
    <cdr:from>
      <cdr:x>0.00615</cdr:x>
      <cdr:y>0.00372</cdr:y>
    </cdr:from>
    <cdr:ext cx="1595556" cy="230832"/>
    <cdr:sp macro="" textlink="">
      <cdr:nvSpPr>
        <cdr:cNvPr id="4" name="TextBox 1"/>
        <cdr:cNvSpPr txBox="1"/>
      </cdr:nvSpPr>
      <cdr:spPr>
        <a:xfrm xmlns:a="http://schemas.openxmlformats.org/drawingml/2006/main">
          <a:off x="15760" y="10975"/>
          <a:ext cx="1595556"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Visiting rural</a:t>
          </a:r>
          <a:r>
            <a:rPr lang="en-GB" sz="900" b="1" baseline="0" dirty="0">
              <a:latin typeface="+mn-lt"/>
            </a:rPr>
            <a:t> / coastal locations</a:t>
          </a:r>
          <a:endParaRPr lang="en-GB" sz="900" b="1" dirty="0">
            <a:latin typeface="+mn-lt"/>
          </a:endParaRPr>
        </a:p>
      </cdr:txBody>
    </cdr:sp>
  </cdr:absSizeAnchor>
</c:userShapes>
</file>

<file path=ppt/drawings/drawing22.xml><?xml version="1.0" encoding="utf-8"?>
<c:userShapes xmlns:c="http://schemas.openxmlformats.org/drawingml/2006/chart">
  <cdr:absSizeAnchor xmlns:cdr="http://schemas.openxmlformats.org/drawingml/2006/chartDrawing">
    <cdr:from>
      <cdr:x>0.05384</cdr:x>
      <cdr:y>0.02781</cdr:y>
    </cdr:from>
    <cdr:ext cx="1436858" cy="230831"/>
    <cdr:sp macro="" textlink="">
      <cdr:nvSpPr>
        <cdr:cNvPr id="4" name="TextBox 1"/>
        <cdr:cNvSpPr txBox="1"/>
      </cdr:nvSpPr>
      <cdr:spPr>
        <a:xfrm xmlns:a="http://schemas.openxmlformats.org/drawingml/2006/main">
          <a:off x="133151" y="60960"/>
          <a:ext cx="1436858" cy="230831"/>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Other activities / attractions</a:t>
          </a:r>
        </a:p>
      </cdr:txBody>
    </cdr:sp>
  </cdr:absSizeAnchor>
</c:userShapes>
</file>

<file path=ppt/drawings/drawing23.xml><?xml version="1.0" encoding="utf-8"?>
<c:userShapes xmlns:c="http://schemas.openxmlformats.org/drawingml/2006/chart">
  <cdr:relSizeAnchor xmlns:cdr="http://schemas.openxmlformats.org/drawingml/2006/chartDrawing">
    <cdr:from>
      <cdr:x>0.00308</cdr:x>
      <cdr:y>0.00681</cdr:y>
    </cdr:from>
    <cdr:to>
      <cdr:x>0.72374</cdr:x>
      <cdr:y>0.06645</cdr:y>
    </cdr:to>
    <cdr:sp macro="" textlink="">
      <cdr:nvSpPr>
        <cdr:cNvPr id="3" name="TextBox 2"/>
        <cdr:cNvSpPr txBox="1"/>
      </cdr:nvSpPr>
      <cdr:spPr>
        <a:xfrm xmlns:a="http://schemas.openxmlformats.org/drawingml/2006/main">
          <a:off x="7614" y="26359"/>
          <a:ext cx="1781504" cy="230832"/>
        </a:xfrm>
        <a:prstGeom xmlns:a="http://schemas.openxmlformats.org/drawingml/2006/main" prst="rect">
          <a:avLst/>
        </a:prstGeom>
      </cdr:spPr>
      <cdr:txBody>
        <a:bodyPr xmlns:a="http://schemas.openxmlformats.org/drawingml/2006/main" vertOverflow="clip" horzOverflow="clip" wrap="none" lIns="36000" rIns="36000" rtlCol="0">
          <a:spAutoFit/>
        </a:bodyPr>
        <a:lstStyle xmlns:a="http://schemas.openxmlformats.org/drawingml/2006/main"/>
        <a:p xmlns:a="http://schemas.openxmlformats.org/drawingml/2006/main">
          <a:pPr algn="l"/>
          <a:r>
            <a:rPr lang="en-GB" sz="900" b="1" dirty="0">
              <a:latin typeface="+mn-lt"/>
            </a:rPr>
            <a:t>Visiting heritage related attractions</a:t>
          </a:r>
        </a:p>
      </cdr:txBody>
    </cdr:sp>
  </cdr:relSizeAnchor>
  <cdr:relSizeAnchor xmlns:cdr="http://schemas.openxmlformats.org/drawingml/2006/chartDrawing">
    <cdr:from>
      <cdr:x>0.01014</cdr:x>
      <cdr:y>0.44819</cdr:y>
    </cdr:from>
    <cdr:to>
      <cdr:x>0.56804</cdr:x>
      <cdr:y>0.50783</cdr:y>
    </cdr:to>
    <cdr:sp macro="" textlink="">
      <cdr:nvSpPr>
        <cdr:cNvPr id="4" name="TextBox 1"/>
        <cdr:cNvSpPr txBox="1"/>
      </cdr:nvSpPr>
      <cdr:spPr>
        <a:xfrm xmlns:a="http://schemas.openxmlformats.org/drawingml/2006/main">
          <a:off x="25067" y="1734772"/>
          <a:ext cx="1379151"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Visiting cultural attractions</a:t>
          </a:r>
        </a:p>
      </cdr:txBody>
    </cdr:sp>
  </cdr:relSizeAnchor>
</c:userShapes>
</file>

<file path=ppt/drawings/drawing24.xml><?xml version="1.0" encoding="utf-8"?>
<c:userShapes xmlns:c="http://schemas.openxmlformats.org/drawingml/2006/chart">
  <cdr:absSizeAnchor xmlns:cdr="http://schemas.openxmlformats.org/drawingml/2006/chartDrawing">
    <cdr:from>
      <cdr:x>0.04225</cdr:x>
      <cdr:y>0.49237</cdr:y>
    </cdr:from>
    <cdr:ext cx="2105311" cy="230832"/>
    <cdr:sp macro="" textlink="">
      <cdr:nvSpPr>
        <cdr:cNvPr id="3" name="TextBox 2"/>
        <cdr:cNvSpPr txBox="1"/>
      </cdr:nvSpPr>
      <cdr:spPr>
        <a:xfrm xmlns:a="http://schemas.openxmlformats.org/drawingml/2006/main">
          <a:off x="104503" y="1448153"/>
          <a:ext cx="2105311"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p xmlns:a="http://schemas.openxmlformats.org/drawingml/2006/main">
          <a:pPr algn="l"/>
          <a:r>
            <a:rPr lang="en-GB" sz="900" b="1" dirty="0">
              <a:latin typeface="+mn-lt"/>
            </a:rPr>
            <a:t>Participating in outdoor</a:t>
          </a:r>
          <a:r>
            <a:rPr lang="en-GB" sz="900" b="1" baseline="0" dirty="0">
              <a:latin typeface="+mn-lt"/>
            </a:rPr>
            <a:t> / sports</a:t>
          </a:r>
          <a:r>
            <a:rPr lang="en-GB" sz="900" b="1" dirty="0">
              <a:latin typeface="+mn-lt"/>
            </a:rPr>
            <a:t> activities</a:t>
          </a:r>
          <a:r>
            <a:rPr lang="en-GB" sz="900" b="1" baseline="0" dirty="0">
              <a:latin typeface="+mn-lt"/>
            </a:rPr>
            <a:t> </a:t>
          </a:r>
          <a:endParaRPr lang="en-GB" sz="900" b="1" dirty="0">
            <a:latin typeface="+mn-lt"/>
          </a:endParaRPr>
        </a:p>
      </cdr:txBody>
    </cdr:sp>
  </cdr:absSizeAnchor>
  <cdr:absSizeAnchor xmlns:cdr="http://schemas.openxmlformats.org/drawingml/2006/chartDrawing">
    <cdr:from>
      <cdr:x>0.04323</cdr:x>
      <cdr:y>0.00143</cdr:y>
    </cdr:from>
    <cdr:ext cx="1595556" cy="230831"/>
    <cdr:sp macro="" textlink="">
      <cdr:nvSpPr>
        <cdr:cNvPr id="4" name="TextBox 1"/>
        <cdr:cNvSpPr txBox="1"/>
      </cdr:nvSpPr>
      <cdr:spPr>
        <a:xfrm xmlns:a="http://schemas.openxmlformats.org/drawingml/2006/main">
          <a:off x="106907" y="4195"/>
          <a:ext cx="1595556" cy="230831"/>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Visiting rural</a:t>
          </a:r>
          <a:r>
            <a:rPr lang="en-GB" sz="900" b="1" baseline="0" dirty="0">
              <a:latin typeface="+mn-lt"/>
            </a:rPr>
            <a:t> / coastal locations</a:t>
          </a:r>
          <a:endParaRPr lang="en-GB" sz="900" b="1" dirty="0">
            <a:latin typeface="+mn-lt"/>
          </a:endParaRPr>
        </a:p>
      </cdr:txBody>
    </cdr:sp>
  </cdr:absSizeAnchor>
</c:userShapes>
</file>

<file path=ppt/drawings/drawing25.xml><?xml version="1.0" encoding="utf-8"?>
<c:userShapes xmlns:c="http://schemas.openxmlformats.org/drawingml/2006/chart">
  <cdr:absSizeAnchor xmlns:cdr="http://schemas.openxmlformats.org/drawingml/2006/chartDrawing">
    <cdr:from>
      <cdr:x>0.00859</cdr:x>
      <cdr:y>0.56213</cdr:y>
    </cdr:from>
    <cdr:ext cx="1108799" cy="230832"/>
    <cdr:sp macro="" textlink="">
      <cdr:nvSpPr>
        <cdr:cNvPr id="3" name="TextBox 2"/>
        <cdr:cNvSpPr txBox="1"/>
      </cdr:nvSpPr>
      <cdr:spPr>
        <a:xfrm xmlns:a="http://schemas.openxmlformats.org/drawingml/2006/main">
          <a:off x="21245" y="1548106"/>
          <a:ext cx="1108799" cy="230832"/>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lIns="36000" rIns="36000" rtlCol="0">
          <a:spAutoFit/>
        </a:bodyPr>
        <a:lstStyle xmlns:a="http://schemas.openxmlformats.org/drawingml/2006/main"/>
        <a:p xmlns:a="http://schemas.openxmlformats.org/drawingml/2006/main">
          <a:pPr algn="l"/>
          <a:r>
            <a:rPr lang="en-GB" sz="900" b="1" dirty="0">
              <a:latin typeface="+mn-lt"/>
            </a:rPr>
            <a:t>Going shopping</a:t>
          </a:r>
        </a:p>
      </cdr:txBody>
    </cdr:sp>
  </cdr:absSizeAnchor>
  <cdr:absSizeAnchor xmlns:cdr="http://schemas.openxmlformats.org/drawingml/2006/chartDrawing">
    <cdr:from>
      <cdr:x>0.02817</cdr:x>
      <cdr:y>0.00884</cdr:y>
    </cdr:from>
    <cdr:ext cx="1723796" cy="230832"/>
    <cdr:sp macro="" textlink="">
      <cdr:nvSpPr>
        <cdr:cNvPr id="4" name="TextBox 1"/>
        <cdr:cNvSpPr txBox="1"/>
      </cdr:nvSpPr>
      <cdr:spPr>
        <a:xfrm xmlns:a="http://schemas.openxmlformats.org/drawingml/2006/main">
          <a:off x="69668" y="24356"/>
          <a:ext cx="1723796" cy="230832"/>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Going</a:t>
          </a:r>
          <a:r>
            <a:rPr lang="en-GB" sz="900" b="1" baseline="0" dirty="0">
              <a:latin typeface="+mn-lt"/>
            </a:rPr>
            <a:t> out to eat, drink or socialise</a:t>
          </a:r>
          <a:endParaRPr lang="en-GB" sz="900" b="1" dirty="0">
            <a:latin typeface="+mn-lt"/>
          </a:endParaRPr>
        </a:p>
      </cdr:txBody>
    </cdr:sp>
  </cdr:absSizeAnchor>
</c:userShapes>
</file>

<file path=ppt/drawings/drawing26.xml><?xml version="1.0" encoding="utf-8"?>
<c:userShapes xmlns:c="http://schemas.openxmlformats.org/drawingml/2006/chart">
  <cdr:absSizeAnchor xmlns:cdr="http://schemas.openxmlformats.org/drawingml/2006/chartDrawing">
    <cdr:from>
      <cdr:x>0.02919</cdr:x>
      <cdr:y>0.02781</cdr:y>
    </cdr:from>
    <cdr:ext cx="1436859" cy="230832"/>
    <cdr:sp macro="" textlink="">
      <cdr:nvSpPr>
        <cdr:cNvPr id="4" name="TextBox 1"/>
        <cdr:cNvSpPr txBox="1"/>
      </cdr:nvSpPr>
      <cdr:spPr>
        <a:xfrm xmlns:a="http://schemas.openxmlformats.org/drawingml/2006/main">
          <a:off x="72192" y="60960"/>
          <a:ext cx="1436859"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Other activities / attractions</a:t>
          </a:r>
        </a:p>
      </cdr:txBody>
    </cdr:sp>
  </cdr:absSizeAnchor>
</c:userShapes>
</file>

<file path=ppt/drawings/drawing27.xml><?xml version="1.0" encoding="utf-8"?>
<c:userShapes xmlns:c="http://schemas.openxmlformats.org/drawingml/2006/chart">
  <cdr:relSizeAnchor xmlns:cdr="http://schemas.openxmlformats.org/drawingml/2006/chartDrawing">
    <cdr:from>
      <cdr:x>0.00308</cdr:x>
      <cdr:y>0.00681</cdr:y>
    </cdr:from>
    <cdr:to>
      <cdr:x>0.72491</cdr:x>
      <cdr:y>0.06651</cdr:y>
    </cdr:to>
    <cdr:sp macro="" textlink="">
      <cdr:nvSpPr>
        <cdr:cNvPr id="3" name="TextBox 2"/>
        <cdr:cNvSpPr txBox="1"/>
      </cdr:nvSpPr>
      <cdr:spPr>
        <a:xfrm xmlns:a="http://schemas.openxmlformats.org/drawingml/2006/main">
          <a:off x="7602" y="26330"/>
          <a:ext cx="1781504" cy="230832"/>
        </a:xfrm>
        <a:prstGeom xmlns:a="http://schemas.openxmlformats.org/drawingml/2006/main" prst="rect">
          <a:avLst/>
        </a:prstGeom>
      </cdr:spPr>
      <cdr:txBody>
        <a:bodyPr xmlns:a="http://schemas.openxmlformats.org/drawingml/2006/main" vertOverflow="clip" horzOverflow="clip" wrap="none" lIns="36000" rIns="36000" rtlCol="0">
          <a:spAutoFit/>
        </a:bodyPr>
        <a:lstStyle xmlns:a="http://schemas.openxmlformats.org/drawingml/2006/main"/>
        <a:p xmlns:a="http://schemas.openxmlformats.org/drawingml/2006/main">
          <a:pPr algn="l"/>
          <a:r>
            <a:rPr lang="en-GB" sz="900" b="1" dirty="0">
              <a:latin typeface="+mn-lt"/>
            </a:rPr>
            <a:t>Visiting heritage related attractions</a:t>
          </a:r>
        </a:p>
      </cdr:txBody>
    </cdr:sp>
  </cdr:relSizeAnchor>
  <cdr:relSizeAnchor xmlns:cdr="http://schemas.openxmlformats.org/drawingml/2006/chartDrawing">
    <cdr:from>
      <cdr:x>0.01014</cdr:x>
      <cdr:y>0.44819</cdr:y>
    </cdr:from>
    <cdr:to>
      <cdr:x>0.56895</cdr:x>
      <cdr:y>0.50789</cdr:y>
    </cdr:to>
    <cdr:sp macro="" textlink="">
      <cdr:nvSpPr>
        <cdr:cNvPr id="4" name="TextBox 1"/>
        <cdr:cNvSpPr txBox="1"/>
      </cdr:nvSpPr>
      <cdr:spPr>
        <a:xfrm xmlns:a="http://schemas.openxmlformats.org/drawingml/2006/main">
          <a:off x="25026" y="1732882"/>
          <a:ext cx="1379151"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Visiting cultural attractions</a:t>
          </a:r>
        </a:p>
      </cdr:txBody>
    </cdr:sp>
  </cdr:relSizeAnchor>
</c:userShapes>
</file>

<file path=ppt/drawings/drawing28.xml><?xml version="1.0" encoding="utf-8"?>
<c:userShapes xmlns:c="http://schemas.openxmlformats.org/drawingml/2006/chart">
  <cdr:absSizeAnchor xmlns:cdr="http://schemas.openxmlformats.org/drawingml/2006/chartDrawing">
    <cdr:from>
      <cdr:x>0.00859</cdr:x>
      <cdr:y>0.56213</cdr:y>
    </cdr:from>
    <cdr:ext cx="1108799" cy="230832"/>
    <cdr:sp macro="" textlink="">
      <cdr:nvSpPr>
        <cdr:cNvPr id="3" name="TextBox 2"/>
        <cdr:cNvSpPr txBox="1"/>
      </cdr:nvSpPr>
      <cdr:spPr>
        <a:xfrm xmlns:a="http://schemas.openxmlformats.org/drawingml/2006/main">
          <a:off x="21245" y="1404186"/>
          <a:ext cx="1108799" cy="230832"/>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lIns="36000" rIns="36000" rtlCol="0">
          <a:spAutoFit/>
        </a:bodyPr>
        <a:lstStyle xmlns:a="http://schemas.openxmlformats.org/drawingml/2006/main"/>
        <a:p xmlns:a="http://schemas.openxmlformats.org/drawingml/2006/main">
          <a:pPr algn="l"/>
          <a:r>
            <a:rPr lang="en-GB" sz="900" b="1" dirty="0">
              <a:latin typeface="+mn-lt"/>
            </a:rPr>
            <a:t>Going shopping</a:t>
          </a:r>
        </a:p>
      </cdr:txBody>
    </cdr:sp>
  </cdr:absSizeAnchor>
  <cdr:absSizeAnchor xmlns:cdr="http://schemas.openxmlformats.org/drawingml/2006/chartDrawing">
    <cdr:from>
      <cdr:x>0.02817</cdr:x>
      <cdr:y>3.84312E-5</cdr:y>
    </cdr:from>
    <cdr:ext cx="1723796" cy="230831"/>
    <cdr:sp macro="" textlink="">
      <cdr:nvSpPr>
        <cdr:cNvPr id="4" name="TextBox 1"/>
        <cdr:cNvSpPr txBox="1"/>
      </cdr:nvSpPr>
      <cdr:spPr>
        <a:xfrm xmlns:a="http://schemas.openxmlformats.org/drawingml/2006/main">
          <a:off x="69668" y="96"/>
          <a:ext cx="1723796" cy="230831"/>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Going</a:t>
          </a:r>
          <a:r>
            <a:rPr lang="en-GB" sz="900" b="1" baseline="0" dirty="0">
              <a:latin typeface="+mn-lt"/>
            </a:rPr>
            <a:t> out to eat, drink or socialise</a:t>
          </a:r>
          <a:endParaRPr lang="en-GB" sz="900" b="1" dirty="0">
            <a:latin typeface="+mn-lt"/>
          </a:endParaRPr>
        </a:p>
      </cdr:txBody>
    </cdr:sp>
  </cdr:absSizeAnchor>
</c:userShapes>
</file>

<file path=ppt/drawings/drawing29.xml><?xml version="1.0" encoding="utf-8"?>
<c:userShapes xmlns:c="http://schemas.openxmlformats.org/drawingml/2006/chart">
  <cdr:absSizeAnchor xmlns:cdr="http://schemas.openxmlformats.org/drawingml/2006/chartDrawing">
    <cdr:from>
      <cdr:x>0.00378</cdr:x>
      <cdr:y>0.4951</cdr:y>
    </cdr:from>
    <cdr:ext cx="2105311" cy="230832"/>
    <cdr:sp macro="" textlink="">
      <cdr:nvSpPr>
        <cdr:cNvPr id="3" name="TextBox 2"/>
        <cdr:cNvSpPr txBox="1"/>
      </cdr:nvSpPr>
      <cdr:spPr>
        <a:xfrm xmlns:a="http://schemas.openxmlformats.org/drawingml/2006/main">
          <a:off x="9349" y="1456640"/>
          <a:ext cx="2105311"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p xmlns:a="http://schemas.openxmlformats.org/drawingml/2006/main">
          <a:pPr algn="l"/>
          <a:r>
            <a:rPr lang="en-GB" sz="900" b="1" dirty="0">
              <a:latin typeface="+mn-lt"/>
            </a:rPr>
            <a:t>Participating in outdoor</a:t>
          </a:r>
          <a:r>
            <a:rPr lang="en-GB" sz="900" b="1" baseline="0" dirty="0">
              <a:latin typeface="+mn-lt"/>
            </a:rPr>
            <a:t> / sports</a:t>
          </a:r>
          <a:r>
            <a:rPr lang="en-GB" sz="900" b="1" dirty="0">
              <a:latin typeface="+mn-lt"/>
            </a:rPr>
            <a:t> activities</a:t>
          </a:r>
          <a:r>
            <a:rPr lang="en-GB" sz="900" b="1" baseline="0" dirty="0">
              <a:latin typeface="+mn-lt"/>
            </a:rPr>
            <a:t> </a:t>
          </a:r>
          <a:endParaRPr lang="en-GB" sz="900" b="1" dirty="0">
            <a:latin typeface="+mn-lt"/>
          </a:endParaRPr>
        </a:p>
      </cdr:txBody>
    </cdr:sp>
  </cdr:absSizeAnchor>
  <cdr:absSizeAnchor xmlns:cdr="http://schemas.openxmlformats.org/drawingml/2006/chartDrawing">
    <cdr:from>
      <cdr:x>0.00615</cdr:x>
      <cdr:y>0.00372</cdr:y>
    </cdr:from>
    <cdr:ext cx="1595556" cy="230832"/>
    <cdr:sp macro="" textlink="">
      <cdr:nvSpPr>
        <cdr:cNvPr id="4" name="TextBox 1"/>
        <cdr:cNvSpPr txBox="1"/>
      </cdr:nvSpPr>
      <cdr:spPr>
        <a:xfrm xmlns:a="http://schemas.openxmlformats.org/drawingml/2006/main">
          <a:off x="15210" y="10945"/>
          <a:ext cx="1595556"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Visiting rural</a:t>
          </a:r>
          <a:r>
            <a:rPr lang="en-GB" sz="900" b="1" baseline="0" dirty="0">
              <a:latin typeface="+mn-lt"/>
            </a:rPr>
            <a:t> / coastal locations</a:t>
          </a:r>
          <a:endParaRPr lang="en-GB" sz="900" b="1" dirty="0">
            <a:latin typeface="+mn-lt"/>
          </a:endParaRPr>
        </a:p>
      </cdr:txBody>
    </cdr:sp>
  </cdr:absSizeAnchor>
</c:userShapes>
</file>

<file path=ppt/drawings/drawing3.xml><?xml version="1.0" encoding="utf-8"?>
<c:userShapes xmlns:c="http://schemas.openxmlformats.org/drawingml/2006/chart">
  <cdr:relSizeAnchor xmlns:cdr="http://schemas.openxmlformats.org/drawingml/2006/chartDrawing">
    <cdr:from>
      <cdr:x>0.76185</cdr:x>
      <cdr:y>0.05944</cdr:y>
    </cdr:from>
    <cdr:to>
      <cdr:x>0.95883</cdr:x>
      <cdr:y>0.13621</cdr:y>
    </cdr:to>
    <cdr:sp macro="" textlink="">
      <cdr:nvSpPr>
        <cdr:cNvPr id="2" name="TextBox 1"/>
        <cdr:cNvSpPr txBox="1"/>
      </cdr:nvSpPr>
      <cdr:spPr>
        <a:xfrm xmlns:a="http://schemas.openxmlformats.org/drawingml/2006/main">
          <a:off x="6410243" y="175470"/>
          <a:ext cx="1657445" cy="22666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900" dirty="0" smtClean="0"/>
            <a:t>All travellers (%)</a:t>
          </a:r>
          <a:endParaRPr lang="en-GB" sz="900" dirty="0"/>
        </a:p>
      </cdr:txBody>
    </cdr:sp>
  </cdr:relSizeAnchor>
  <cdr:relSizeAnchor xmlns:cdr="http://schemas.openxmlformats.org/drawingml/2006/chartDrawing">
    <cdr:from>
      <cdr:x>0.76185</cdr:x>
      <cdr:y>0.12857</cdr:y>
    </cdr:from>
    <cdr:to>
      <cdr:x>0.97736</cdr:x>
      <cdr:y>0.20535</cdr:y>
    </cdr:to>
    <cdr:sp macro="" textlink="">
      <cdr:nvSpPr>
        <cdr:cNvPr id="3" name="TextBox 2"/>
        <cdr:cNvSpPr txBox="1"/>
      </cdr:nvSpPr>
      <cdr:spPr>
        <a:xfrm xmlns:a="http://schemas.openxmlformats.org/drawingml/2006/main">
          <a:off x="6410243" y="379576"/>
          <a:ext cx="1813380" cy="22666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900" dirty="0" smtClean="0"/>
            <a:t>All with children in the household (%)</a:t>
          </a:r>
          <a:endParaRPr lang="en-GB" sz="900" dirty="0"/>
        </a:p>
      </cdr:txBody>
    </cdr:sp>
  </cdr:relSizeAnchor>
</c:userShapes>
</file>

<file path=ppt/drawings/drawing30.xml><?xml version="1.0" encoding="utf-8"?>
<c:userShapes xmlns:c="http://schemas.openxmlformats.org/drawingml/2006/chart">
  <cdr:absSizeAnchor xmlns:cdr="http://schemas.openxmlformats.org/drawingml/2006/chartDrawing">
    <cdr:from>
      <cdr:x>0.03873</cdr:x>
      <cdr:y>0.02912</cdr:y>
    </cdr:from>
    <cdr:ext cx="1436859" cy="230831"/>
    <cdr:sp macro="" textlink="">
      <cdr:nvSpPr>
        <cdr:cNvPr id="4" name="TextBox 1"/>
        <cdr:cNvSpPr txBox="1"/>
      </cdr:nvSpPr>
      <cdr:spPr>
        <a:xfrm xmlns:a="http://schemas.openxmlformats.org/drawingml/2006/main">
          <a:off x="95794" y="63849"/>
          <a:ext cx="1436859" cy="230831"/>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Other activities / attractions</a:t>
          </a:r>
        </a:p>
      </cdr:txBody>
    </cdr:sp>
  </cdr:absSizeAnchor>
</c:userShapes>
</file>

<file path=ppt/drawings/drawing31.xml><?xml version="1.0" encoding="utf-8"?>
<c:userShapes xmlns:c="http://schemas.openxmlformats.org/drawingml/2006/chart">
  <cdr:relSizeAnchor xmlns:cdr="http://schemas.openxmlformats.org/drawingml/2006/chartDrawing">
    <cdr:from>
      <cdr:x>0</cdr:x>
      <cdr:y>0.00681</cdr:y>
    </cdr:from>
    <cdr:to>
      <cdr:x>0.72032</cdr:x>
      <cdr:y>0.06651</cdr:y>
    </cdr:to>
    <cdr:sp macro="" textlink="">
      <cdr:nvSpPr>
        <cdr:cNvPr id="3" name="TextBox 2"/>
        <cdr:cNvSpPr txBox="1"/>
      </cdr:nvSpPr>
      <cdr:spPr>
        <a:xfrm xmlns:a="http://schemas.openxmlformats.org/drawingml/2006/main">
          <a:off x="0" y="26329"/>
          <a:ext cx="1781504" cy="230832"/>
        </a:xfrm>
        <a:prstGeom xmlns:a="http://schemas.openxmlformats.org/drawingml/2006/main" prst="rect">
          <a:avLst/>
        </a:prstGeom>
      </cdr:spPr>
      <cdr:txBody>
        <a:bodyPr xmlns:a="http://schemas.openxmlformats.org/drawingml/2006/main" vertOverflow="clip" horzOverflow="clip" wrap="none" lIns="36000" rIns="36000" rtlCol="0">
          <a:spAutoFit/>
        </a:bodyPr>
        <a:lstStyle xmlns:a="http://schemas.openxmlformats.org/drawingml/2006/main"/>
        <a:p xmlns:a="http://schemas.openxmlformats.org/drawingml/2006/main">
          <a:pPr algn="l"/>
          <a:r>
            <a:rPr lang="en-GB" sz="900" b="1" dirty="0">
              <a:latin typeface="+mn-lt"/>
            </a:rPr>
            <a:t>Visiting heritage related attractions</a:t>
          </a:r>
        </a:p>
      </cdr:txBody>
    </cdr:sp>
  </cdr:relSizeAnchor>
  <cdr:relSizeAnchor xmlns:cdr="http://schemas.openxmlformats.org/drawingml/2006/chartDrawing">
    <cdr:from>
      <cdr:x>0.01014</cdr:x>
      <cdr:y>0.44819</cdr:y>
    </cdr:from>
    <cdr:to>
      <cdr:x>0.56778</cdr:x>
      <cdr:y>0.50789</cdr:y>
    </cdr:to>
    <cdr:sp macro="" textlink="">
      <cdr:nvSpPr>
        <cdr:cNvPr id="4" name="TextBox 1"/>
        <cdr:cNvSpPr txBox="1"/>
      </cdr:nvSpPr>
      <cdr:spPr>
        <a:xfrm xmlns:a="http://schemas.openxmlformats.org/drawingml/2006/main">
          <a:off x="25078" y="1732821"/>
          <a:ext cx="1379151"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Visiting cultural attractions</a:t>
          </a:r>
        </a:p>
      </cdr:txBody>
    </cdr:sp>
  </cdr:relSizeAnchor>
</c:userShapes>
</file>

<file path=ppt/drawings/drawing32.xml><?xml version="1.0" encoding="utf-8"?>
<c:userShapes xmlns:c="http://schemas.openxmlformats.org/drawingml/2006/chart">
  <cdr:absSizeAnchor xmlns:cdr="http://schemas.openxmlformats.org/drawingml/2006/chartDrawing">
    <cdr:from>
      <cdr:x>0.00859</cdr:x>
      <cdr:y>0.56213</cdr:y>
    </cdr:from>
    <cdr:ext cx="1108799" cy="230832"/>
    <cdr:sp macro="" textlink="">
      <cdr:nvSpPr>
        <cdr:cNvPr id="3" name="TextBox 2"/>
        <cdr:cNvSpPr txBox="1"/>
      </cdr:nvSpPr>
      <cdr:spPr>
        <a:xfrm xmlns:a="http://schemas.openxmlformats.org/drawingml/2006/main">
          <a:off x="21245" y="1548106"/>
          <a:ext cx="1108799" cy="230832"/>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lIns="36000" rIns="36000" rtlCol="0">
          <a:spAutoFit/>
        </a:bodyPr>
        <a:lstStyle xmlns:a="http://schemas.openxmlformats.org/drawingml/2006/main"/>
        <a:p xmlns:a="http://schemas.openxmlformats.org/drawingml/2006/main">
          <a:pPr algn="l"/>
          <a:r>
            <a:rPr lang="en-GB" sz="900" b="1" dirty="0">
              <a:latin typeface="+mn-lt"/>
            </a:rPr>
            <a:t>Going shopping</a:t>
          </a:r>
        </a:p>
      </cdr:txBody>
    </cdr:sp>
  </cdr:absSizeAnchor>
  <cdr:absSizeAnchor xmlns:cdr="http://schemas.openxmlformats.org/drawingml/2006/chartDrawing">
    <cdr:from>
      <cdr:x>0.02817</cdr:x>
      <cdr:y>0</cdr:y>
    </cdr:from>
    <cdr:ext cx="1723796" cy="230832"/>
    <cdr:sp macro="" textlink="">
      <cdr:nvSpPr>
        <cdr:cNvPr id="4" name="TextBox 1"/>
        <cdr:cNvSpPr txBox="1"/>
      </cdr:nvSpPr>
      <cdr:spPr>
        <a:xfrm xmlns:a="http://schemas.openxmlformats.org/drawingml/2006/main">
          <a:off x="69669" y="0"/>
          <a:ext cx="1723796" cy="230832"/>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Going</a:t>
          </a:r>
          <a:r>
            <a:rPr lang="en-GB" sz="900" b="1" baseline="0" dirty="0">
              <a:latin typeface="+mn-lt"/>
            </a:rPr>
            <a:t> out to eat, drink or socialise</a:t>
          </a:r>
          <a:endParaRPr lang="en-GB" sz="900" b="1" dirty="0">
            <a:latin typeface="+mn-lt"/>
          </a:endParaRPr>
        </a:p>
      </cdr:txBody>
    </cdr:sp>
  </cdr:absSizeAnchor>
</c:userShapes>
</file>

<file path=ppt/drawings/drawing33.xml><?xml version="1.0" encoding="utf-8"?>
<c:userShapes xmlns:c="http://schemas.openxmlformats.org/drawingml/2006/chart">
  <cdr:absSizeAnchor xmlns:cdr="http://schemas.openxmlformats.org/drawingml/2006/chartDrawing">
    <cdr:from>
      <cdr:x>0.00378</cdr:x>
      <cdr:y>0.4951</cdr:y>
    </cdr:from>
    <cdr:ext cx="2105311" cy="230832"/>
    <cdr:sp macro="" textlink="">
      <cdr:nvSpPr>
        <cdr:cNvPr id="3" name="TextBox 2"/>
        <cdr:cNvSpPr txBox="1"/>
      </cdr:nvSpPr>
      <cdr:spPr>
        <a:xfrm xmlns:a="http://schemas.openxmlformats.org/drawingml/2006/main">
          <a:off x="9349" y="1456188"/>
          <a:ext cx="2105311"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p xmlns:a="http://schemas.openxmlformats.org/drawingml/2006/main">
          <a:pPr algn="l"/>
          <a:r>
            <a:rPr lang="en-GB" sz="900" b="1" dirty="0">
              <a:latin typeface="+mn-lt"/>
            </a:rPr>
            <a:t>Participating in outdoor</a:t>
          </a:r>
          <a:r>
            <a:rPr lang="en-GB" sz="900" b="1" baseline="0" dirty="0">
              <a:latin typeface="+mn-lt"/>
            </a:rPr>
            <a:t> / sports</a:t>
          </a:r>
          <a:r>
            <a:rPr lang="en-GB" sz="900" b="1" dirty="0">
              <a:latin typeface="+mn-lt"/>
            </a:rPr>
            <a:t> activities</a:t>
          </a:r>
          <a:r>
            <a:rPr lang="en-GB" sz="900" b="1" baseline="0" dirty="0">
              <a:latin typeface="+mn-lt"/>
            </a:rPr>
            <a:t> </a:t>
          </a:r>
          <a:endParaRPr lang="en-GB" sz="900" b="1" dirty="0">
            <a:latin typeface="+mn-lt"/>
          </a:endParaRPr>
        </a:p>
      </cdr:txBody>
    </cdr:sp>
  </cdr:absSizeAnchor>
  <cdr:absSizeAnchor xmlns:cdr="http://schemas.openxmlformats.org/drawingml/2006/chartDrawing">
    <cdr:from>
      <cdr:x>0.00615</cdr:x>
      <cdr:y>0.00372</cdr:y>
    </cdr:from>
    <cdr:ext cx="1595556" cy="230832"/>
    <cdr:sp macro="" textlink="">
      <cdr:nvSpPr>
        <cdr:cNvPr id="4" name="TextBox 1"/>
        <cdr:cNvSpPr txBox="1"/>
      </cdr:nvSpPr>
      <cdr:spPr>
        <a:xfrm xmlns:a="http://schemas.openxmlformats.org/drawingml/2006/main">
          <a:off x="15210" y="10941"/>
          <a:ext cx="1595556"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Visiting rural</a:t>
          </a:r>
          <a:r>
            <a:rPr lang="en-GB" sz="900" b="1" baseline="0" dirty="0">
              <a:latin typeface="+mn-lt"/>
            </a:rPr>
            <a:t> / coastal locations</a:t>
          </a:r>
          <a:endParaRPr lang="en-GB" sz="900" b="1" dirty="0">
            <a:latin typeface="+mn-lt"/>
          </a:endParaRPr>
        </a:p>
      </cdr:txBody>
    </cdr:sp>
  </cdr:absSizeAnchor>
</c:userShapes>
</file>

<file path=ppt/drawings/drawing34.xml><?xml version="1.0" encoding="utf-8"?>
<c:userShapes xmlns:c="http://schemas.openxmlformats.org/drawingml/2006/chart">
  <cdr:absSizeAnchor xmlns:cdr="http://schemas.openxmlformats.org/drawingml/2006/chartDrawing">
    <cdr:from>
      <cdr:x>0.03593</cdr:x>
      <cdr:y>0.02912</cdr:y>
    </cdr:from>
    <cdr:ext cx="1436859" cy="230832"/>
    <cdr:sp macro="" textlink="">
      <cdr:nvSpPr>
        <cdr:cNvPr id="4" name="TextBox 1"/>
        <cdr:cNvSpPr txBox="1"/>
      </cdr:nvSpPr>
      <cdr:spPr>
        <a:xfrm xmlns:a="http://schemas.openxmlformats.org/drawingml/2006/main">
          <a:off x="89631" y="63850"/>
          <a:ext cx="1436859"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Other activities / attractions</a:t>
          </a:r>
        </a:p>
      </cdr:txBody>
    </cdr:sp>
  </cdr:absSizeAnchor>
</c:userShapes>
</file>

<file path=ppt/drawings/drawing35.xml><?xml version="1.0" encoding="utf-8"?>
<c:userShapes xmlns:c="http://schemas.openxmlformats.org/drawingml/2006/chart">
  <cdr:relSizeAnchor xmlns:cdr="http://schemas.openxmlformats.org/drawingml/2006/chartDrawing">
    <cdr:from>
      <cdr:x>0.00308</cdr:x>
      <cdr:y>0.00681</cdr:y>
    </cdr:from>
    <cdr:to>
      <cdr:x>0.72374</cdr:x>
      <cdr:y>0.06651</cdr:y>
    </cdr:to>
    <cdr:sp macro="" textlink="">
      <cdr:nvSpPr>
        <cdr:cNvPr id="3" name="TextBox 2"/>
        <cdr:cNvSpPr txBox="1"/>
      </cdr:nvSpPr>
      <cdr:spPr>
        <a:xfrm xmlns:a="http://schemas.openxmlformats.org/drawingml/2006/main">
          <a:off x="7614" y="26330"/>
          <a:ext cx="1781504" cy="230832"/>
        </a:xfrm>
        <a:prstGeom xmlns:a="http://schemas.openxmlformats.org/drawingml/2006/main" prst="rect">
          <a:avLst/>
        </a:prstGeom>
      </cdr:spPr>
      <cdr:txBody>
        <a:bodyPr xmlns:a="http://schemas.openxmlformats.org/drawingml/2006/main" vertOverflow="clip" horzOverflow="clip" wrap="none" lIns="36000" rIns="36000" rtlCol="0">
          <a:spAutoFit/>
        </a:bodyPr>
        <a:lstStyle xmlns:a="http://schemas.openxmlformats.org/drawingml/2006/main"/>
        <a:p xmlns:a="http://schemas.openxmlformats.org/drawingml/2006/main">
          <a:pPr algn="l"/>
          <a:r>
            <a:rPr lang="en-GB" sz="900" b="1" dirty="0">
              <a:latin typeface="+mn-lt"/>
            </a:rPr>
            <a:t>Visiting heritage related attractions</a:t>
          </a:r>
        </a:p>
      </cdr:txBody>
    </cdr:sp>
  </cdr:relSizeAnchor>
  <cdr:relSizeAnchor xmlns:cdr="http://schemas.openxmlformats.org/drawingml/2006/chartDrawing">
    <cdr:from>
      <cdr:x>0.01014</cdr:x>
      <cdr:y>0.44819</cdr:y>
    </cdr:from>
    <cdr:to>
      <cdr:x>0.56804</cdr:x>
      <cdr:y>0.50789</cdr:y>
    </cdr:to>
    <cdr:sp macro="" textlink="">
      <cdr:nvSpPr>
        <cdr:cNvPr id="4" name="TextBox 1"/>
        <cdr:cNvSpPr txBox="1"/>
      </cdr:nvSpPr>
      <cdr:spPr>
        <a:xfrm xmlns:a="http://schemas.openxmlformats.org/drawingml/2006/main">
          <a:off x="25067" y="1732882"/>
          <a:ext cx="1379151"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Visiting cultural attractions</a:t>
          </a:r>
        </a:p>
      </cdr:txBody>
    </cdr:sp>
  </cdr:relSizeAnchor>
</c:userShapes>
</file>

<file path=ppt/drawings/drawing36.xml><?xml version="1.0" encoding="utf-8"?>
<c:userShapes xmlns:c="http://schemas.openxmlformats.org/drawingml/2006/chart">
  <cdr:absSizeAnchor xmlns:cdr="http://schemas.openxmlformats.org/drawingml/2006/chartDrawing">
    <cdr:from>
      <cdr:x>0.00859</cdr:x>
      <cdr:y>0.56213</cdr:y>
    </cdr:from>
    <cdr:ext cx="1108799" cy="230832"/>
    <cdr:sp macro="" textlink="">
      <cdr:nvSpPr>
        <cdr:cNvPr id="3" name="TextBox 2"/>
        <cdr:cNvSpPr txBox="1"/>
      </cdr:nvSpPr>
      <cdr:spPr>
        <a:xfrm xmlns:a="http://schemas.openxmlformats.org/drawingml/2006/main">
          <a:off x="21245" y="1548106"/>
          <a:ext cx="1108799" cy="230832"/>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lIns="36000" rIns="36000" rtlCol="0">
          <a:spAutoFit/>
        </a:bodyPr>
        <a:lstStyle xmlns:a="http://schemas.openxmlformats.org/drawingml/2006/main"/>
        <a:p xmlns:a="http://schemas.openxmlformats.org/drawingml/2006/main">
          <a:pPr algn="l"/>
          <a:r>
            <a:rPr lang="en-GB" sz="900" b="1" dirty="0">
              <a:latin typeface="+mn-lt"/>
            </a:rPr>
            <a:t>Going shopping</a:t>
          </a:r>
        </a:p>
      </cdr:txBody>
    </cdr:sp>
  </cdr:absSizeAnchor>
  <cdr:absSizeAnchor xmlns:cdr="http://schemas.openxmlformats.org/drawingml/2006/chartDrawing">
    <cdr:from>
      <cdr:x>0.03624</cdr:x>
      <cdr:y>0</cdr:y>
    </cdr:from>
    <cdr:ext cx="1723796" cy="230831"/>
    <cdr:sp macro="" textlink="">
      <cdr:nvSpPr>
        <cdr:cNvPr id="4" name="TextBox 1"/>
        <cdr:cNvSpPr txBox="1"/>
      </cdr:nvSpPr>
      <cdr:spPr>
        <a:xfrm xmlns:a="http://schemas.openxmlformats.org/drawingml/2006/main">
          <a:off x="89632" y="0"/>
          <a:ext cx="1723796" cy="230831"/>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Going</a:t>
          </a:r>
          <a:r>
            <a:rPr lang="en-GB" sz="900" b="1" baseline="0" dirty="0">
              <a:latin typeface="+mn-lt"/>
            </a:rPr>
            <a:t> out to eat, drink or socialise</a:t>
          </a:r>
          <a:endParaRPr lang="en-GB" sz="900" b="1" dirty="0">
            <a:latin typeface="+mn-lt"/>
          </a:endParaRPr>
        </a:p>
      </cdr:txBody>
    </cdr:sp>
  </cdr:absSizeAnchor>
</c:userShapes>
</file>

<file path=ppt/drawings/drawing37.xml><?xml version="1.0" encoding="utf-8"?>
<c:userShapes xmlns:c="http://schemas.openxmlformats.org/drawingml/2006/chart">
  <cdr:absSizeAnchor xmlns:cdr="http://schemas.openxmlformats.org/drawingml/2006/chartDrawing">
    <cdr:from>
      <cdr:x>0.00378</cdr:x>
      <cdr:y>0.4951</cdr:y>
    </cdr:from>
    <cdr:ext cx="2105311" cy="230832"/>
    <cdr:sp macro="" textlink="">
      <cdr:nvSpPr>
        <cdr:cNvPr id="3" name="TextBox 2"/>
        <cdr:cNvSpPr txBox="1"/>
      </cdr:nvSpPr>
      <cdr:spPr>
        <a:xfrm xmlns:a="http://schemas.openxmlformats.org/drawingml/2006/main">
          <a:off x="9349" y="1456189"/>
          <a:ext cx="2105311"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p xmlns:a="http://schemas.openxmlformats.org/drawingml/2006/main">
          <a:pPr algn="l"/>
          <a:r>
            <a:rPr lang="en-GB" sz="900" b="1" dirty="0">
              <a:latin typeface="+mn-lt"/>
            </a:rPr>
            <a:t>Participating in outdoor</a:t>
          </a:r>
          <a:r>
            <a:rPr lang="en-GB" sz="900" b="1" baseline="0" dirty="0">
              <a:latin typeface="+mn-lt"/>
            </a:rPr>
            <a:t> / sports</a:t>
          </a:r>
          <a:r>
            <a:rPr lang="en-GB" sz="900" b="1" dirty="0">
              <a:latin typeface="+mn-lt"/>
            </a:rPr>
            <a:t> activities</a:t>
          </a:r>
          <a:r>
            <a:rPr lang="en-GB" sz="900" b="1" baseline="0" dirty="0">
              <a:latin typeface="+mn-lt"/>
            </a:rPr>
            <a:t> </a:t>
          </a:r>
          <a:endParaRPr lang="en-GB" sz="900" b="1" dirty="0">
            <a:latin typeface="+mn-lt"/>
          </a:endParaRPr>
        </a:p>
      </cdr:txBody>
    </cdr:sp>
  </cdr:absSizeAnchor>
  <cdr:absSizeAnchor xmlns:cdr="http://schemas.openxmlformats.org/drawingml/2006/chartDrawing">
    <cdr:from>
      <cdr:x>0.00615</cdr:x>
      <cdr:y>0.00372</cdr:y>
    </cdr:from>
    <cdr:ext cx="1595556" cy="230832"/>
    <cdr:sp macro="" textlink="">
      <cdr:nvSpPr>
        <cdr:cNvPr id="4" name="TextBox 1"/>
        <cdr:cNvSpPr txBox="1"/>
      </cdr:nvSpPr>
      <cdr:spPr>
        <a:xfrm xmlns:a="http://schemas.openxmlformats.org/drawingml/2006/main">
          <a:off x="15210" y="10941"/>
          <a:ext cx="1595556"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Visiting rural</a:t>
          </a:r>
          <a:r>
            <a:rPr lang="en-GB" sz="900" b="1" baseline="0" dirty="0">
              <a:latin typeface="+mn-lt"/>
            </a:rPr>
            <a:t> / coastal locations</a:t>
          </a:r>
          <a:endParaRPr lang="en-GB" sz="900" b="1" dirty="0">
            <a:latin typeface="+mn-lt"/>
          </a:endParaRPr>
        </a:p>
      </cdr:txBody>
    </cdr:sp>
  </cdr:absSizeAnchor>
</c:userShapes>
</file>

<file path=ppt/drawings/drawing38.xml><?xml version="1.0" encoding="utf-8"?>
<c:userShapes xmlns:c="http://schemas.openxmlformats.org/drawingml/2006/chart">
  <cdr:absSizeAnchor xmlns:cdr="http://schemas.openxmlformats.org/drawingml/2006/chartDrawing">
    <cdr:from>
      <cdr:x>0.02919</cdr:x>
      <cdr:y>0.02781</cdr:y>
    </cdr:from>
    <cdr:ext cx="1436859" cy="230832"/>
    <cdr:sp macro="" textlink="">
      <cdr:nvSpPr>
        <cdr:cNvPr id="4" name="TextBox 1"/>
        <cdr:cNvSpPr txBox="1"/>
      </cdr:nvSpPr>
      <cdr:spPr>
        <a:xfrm xmlns:a="http://schemas.openxmlformats.org/drawingml/2006/main">
          <a:off x="72193" y="60960"/>
          <a:ext cx="1436859"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Other activities / attractions</a:t>
          </a:r>
        </a:p>
      </cdr:txBody>
    </cdr:sp>
  </cdr:absSizeAnchor>
</c:userShapes>
</file>

<file path=ppt/drawings/drawing39.xml><?xml version="1.0" encoding="utf-8"?>
<c:userShapes xmlns:c="http://schemas.openxmlformats.org/drawingml/2006/chart">
  <cdr:relSizeAnchor xmlns:cdr="http://schemas.openxmlformats.org/drawingml/2006/chartDrawing">
    <cdr:from>
      <cdr:x>0.00308</cdr:x>
      <cdr:y>0.00681</cdr:y>
    </cdr:from>
    <cdr:to>
      <cdr:x>0.7234</cdr:x>
      <cdr:y>0.06651</cdr:y>
    </cdr:to>
    <cdr:sp macro="" textlink="">
      <cdr:nvSpPr>
        <cdr:cNvPr id="3" name="TextBox 2"/>
        <cdr:cNvSpPr txBox="1"/>
      </cdr:nvSpPr>
      <cdr:spPr>
        <a:xfrm xmlns:a="http://schemas.openxmlformats.org/drawingml/2006/main">
          <a:off x="7617" y="26330"/>
          <a:ext cx="1781504" cy="230832"/>
        </a:xfrm>
        <a:prstGeom xmlns:a="http://schemas.openxmlformats.org/drawingml/2006/main" prst="rect">
          <a:avLst/>
        </a:prstGeom>
      </cdr:spPr>
      <cdr:txBody>
        <a:bodyPr xmlns:a="http://schemas.openxmlformats.org/drawingml/2006/main" vertOverflow="clip" horzOverflow="clip" wrap="none" lIns="36000" rIns="36000" rtlCol="0">
          <a:spAutoFit/>
        </a:bodyPr>
        <a:lstStyle xmlns:a="http://schemas.openxmlformats.org/drawingml/2006/main"/>
        <a:p xmlns:a="http://schemas.openxmlformats.org/drawingml/2006/main">
          <a:pPr algn="l"/>
          <a:r>
            <a:rPr lang="en-GB" sz="900" b="1" dirty="0">
              <a:latin typeface="+mn-lt"/>
            </a:rPr>
            <a:t>Visiting heritage related attractions</a:t>
          </a:r>
        </a:p>
      </cdr:txBody>
    </cdr:sp>
  </cdr:relSizeAnchor>
  <cdr:relSizeAnchor xmlns:cdr="http://schemas.openxmlformats.org/drawingml/2006/chartDrawing">
    <cdr:from>
      <cdr:x>0.01014</cdr:x>
      <cdr:y>0.44819</cdr:y>
    </cdr:from>
    <cdr:to>
      <cdr:x>0.56778</cdr:x>
      <cdr:y>0.50789</cdr:y>
    </cdr:to>
    <cdr:sp macro="" textlink="">
      <cdr:nvSpPr>
        <cdr:cNvPr id="4" name="TextBox 1"/>
        <cdr:cNvSpPr txBox="1"/>
      </cdr:nvSpPr>
      <cdr:spPr>
        <a:xfrm xmlns:a="http://schemas.openxmlformats.org/drawingml/2006/main">
          <a:off x="25078" y="1732882"/>
          <a:ext cx="1379151"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Visiting cultural attractions</a:t>
          </a:r>
        </a:p>
      </cdr:txBody>
    </cdr:sp>
  </cdr:relSizeAnchor>
</c:userShapes>
</file>

<file path=ppt/drawings/drawing4.xml><?xml version="1.0" encoding="utf-8"?>
<c:userShapes xmlns:c="http://schemas.openxmlformats.org/drawingml/2006/chart">
  <cdr:relSizeAnchor xmlns:cdr="http://schemas.openxmlformats.org/drawingml/2006/chartDrawing">
    <cdr:from>
      <cdr:x>0.76185</cdr:x>
      <cdr:y>0.05944</cdr:y>
    </cdr:from>
    <cdr:to>
      <cdr:x>0.95883</cdr:x>
      <cdr:y>0.13621</cdr:y>
    </cdr:to>
    <cdr:sp macro="" textlink="">
      <cdr:nvSpPr>
        <cdr:cNvPr id="2" name="TextBox 1"/>
        <cdr:cNvSpPr txBox="1"/>
      </cdr:nvSpPr>
      <cdr:spPr>
        <a:xfrm xmlns:a="http://schemas.openxmlformats.org/drawingml/2006/main">
          <a:off x="6410243" y="175470"/>
          <a:ext cx="1657445" cy="22666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900" dirty="0" smtClean="0"/>
            <a:t>All travellers (%)</a:t>
          </a:r>
          <a:endParaRPr lang="en-GB" sz="900" dirty="0"/>
        </a:p>
      </cdr:txBody>
    </cdr:sp>
  </cdr:relSizeAnchor>
  <cdr:relSizeAnchor xmlns:cdr="http://schemas.openxmlformats.org/drawingml/2006/chartDrawing">
    <cdr:from>
      <cdr:x>0.76185</cdr:x>
      <cdr:y>0.12857</cdr:y>
    </cdr:from>
    <cdr:to>
      <cdr:x>0.97736</cdr:x>
      <cdr:y>0.20535</cdr:y>
    </cdr:to>
    <cdr:sp macro="" textlink="">
      <cdr:nvSpPr>
        <cdr:cNvPr id="3" name="TextBox 2"/>
        <cdr:cNvSpPr txBox="1"/>
      </cdr:nvSpPr>
      <cdr:spPr>
        <a:xfrm xmlns:a="http://schemas.openxmlformats.org/drawingml/2006/main">
          <a:off x="6410243" y="379576"/>
          <a:ext cx="1813380" cy="22666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900" dirty="0" smtClean="0"/>
            <a:t>All with children in the household (%)</a:t>
          </a:r>
          <a:endParaRPr lang="en-GB" sz="900" dirty="0"/>
        </a:p>
      </cdr:txBody>
    </cdr:sp>
  </cdr:relSizeAnchor>
</c:userShapes>
</file>

<file path=ppt/drawings/drawing40.xml><?xml version="1.0" encoding="utf-8"?>
<c:userShapes xmlns:c="http://schemas.openxmlformats.org/drawingml/2006/chart">
  <cdr:absSizeAnchor xmlns:cdr="http://schemas.openxmlformats.org/drawingml/2006/chartDrawing">
    <cdr:from>
      <cdr:x>0.00859</cdr:x>
      <cdr:y>0.56213</cdr:y>
    </cdr:from>
    <cdr:ext cx="1108799" cy="230832"/>
    <cdr:sp macro="" textlink="">
      <cdr:nvSpPr>
        <cdr:cNvPr id="3" name="TextBox 2"/>
        <cdr:cNvSpPr txBox="1"/>
      </cdr:nvSpPr>
      <cdr:spPr>
        <a:xfrm xmlns:a="http://schemas.openxmlformats.org/drawingml/2006/main">
          <a:off x="21419" y="1548106"/>
          <a:ext cx="1108799" cy="230832"/>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lIns="36000" rIns="36000" rtlCol="0">
          <a:spAutoFit/>
        </a:bodyPr>
        <a:lstStyle xmlns:a="http://schemas.openxmlformats.org/drawingml/2006/main"/>
        <a:p xmlns:a="http://schemas.openxmlformats.org/drawingml/2006/main">
          <a:pPr algn="l"/>
          <a:r>
            <a:rPr lang="en-GB" sz="900" b="1" dirty="0">
              <a:latin typeface="+mn-lt"/>
            </a:rPr>
            <a:t>Going shopping</a:t>
          </a:r>
        </a:p>
      </cdr:txBody>
    </cdr:sp>
  </cdr:absSizeAnchor>
  <cdr:absSizeAnchor xmlns:cdr="http://schemas.openxmlformats.org/drawingml/2006/chartDrawing">
    <cdr:from>
      <cdr:x>0.02794</cdr:x>
      <cdr:y>0.00245</cdr:y>
    </cdr:from>
    <cdr:ext cx="1723796" cy="230832"/>
    <cdr:sp macro="" textlink="">
      <cdr:nvSpPr>
        <cdr:cNvPr id="4" name="TextBox 1"/>
        <cdr:cNvSpPr txBox="1"/>
      </cdr:nvSpPr>
      <cdr:spPr>
        <a:xfrm xmlns:a="http://schemas.openxmlformats.org/drawingml/2006/main">
          <a:off x="69669" y="6741"/>
          <a:ext cx="1723796" cy="230832"/>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Going</a:t>
          </a:r>
          <a:r>
            <a:rPr lang="en-GB" sz="900" b="1" baseline="0" dirty="0">
              <a:latin typeface="+mn-lt"/>
            </a:rPr>
            <a:t> out to eat, drink or socialise</a:t>
          </a:r>
          <a:endParaRPr lang="en-GB" sz="900" b="1" dirty="0">
            <a:latin typeface="+mn-lt"/>
          </a:endParaRPr>
        </a:p>
      </cdr:txBody>
    </cdr:sp>
  </cdr:absSizeAnchor>
</c:userShapes>
</file>

<file path=ppt/drawings/drawing41.xml><?xml version="1.0" encoding="utf-8"?>
<c:userShapes xmlns:c="http://schemas.openxmlformats.org/drawingml/2006/chart">
  <cdr:absSizeAnchor xmlns:cdr="http://schemas.openxmlformats.org/drawingml/2006/chartDrawing">
    <cdr:from>
      <cdr:x>0.00378</cdr:x>
      <cdr:y>0.4951</cdr:y>
    </cdr:from>
    <cdr:ext cx="2105311" cy="230832"/>
    <cdr:sp macro="" textlink="">
      <cdr:nvSpPr>
        <cdr:cNvPr id="3" name="TextBox 2"/>
        <cdr:cNvSpPr txBox="1"/>
      </cdr:nvSpPr>
      <cdr:spPr>
        <a:xfrm xmlns:a="http://schemas.openxmlformats.org/drawingml/2006/main">
          <a:off x="9349" y="1456188"/>
          <a:ext cx="2105311"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p xmlns:a="http://schemas.openxmlformats.org/drawingml/2006/main">
          <a:pPr algn="l"/>
          <a:r>
            <a:rPr lang="en-GB" sz="900" b="1" dirty="0">
              <a:latin typeface="+mn-lt"/>
            </a:rPr>
            <a:t>Participating in outdoor</a:t>
          </a:r>
          <a:r>
            <a:rPr lang="en-GB" sz="900" b="1" baseline="0" dirty="0">
              <a:latin typeface="+mn-lt"/>
            </a:rPr>
            <a:t> / sports</a:t>
          </a:r>
          <a:r>
            <a:rPr lang="en-GB" sz="900" b="1" dirty="0">
              <a:latin typeface="+mn-lt"/>
            </a:rPr>
            <a:t> activities</a:t>
          </a:r>
          <a:r>
            <a:rPr lang="en-GB" sz="900" b="1" baseline="0" dirty="0">
              <a:latin typeface="+mn-lt"/>
            </a:rPr>
            <a:t> </a:t>
          </a:r>
          <a:endParaRPr lang="en-GB" sz="900" b="1" dirty="0">
            <a:latin typeface="+mn-lt"/>
          </a:endParaRPr>
        </a:p>
      </cdr:txBody>
    </cdr:sp>
  </cdr:absSizeAnchor>
  <cdr:absSizeAnchor xmlns:cdr="http://schemas.openxmlformats.org/drawingml/2006/chartDrawing">
    <cdr:from>
      <cdr:x>0.00615</cdr:x>
      <cdr:y>0.00372</cdr:y>
    </cdr:from>
    <cdr:ext cx="1595556" cy="230832"/>
    <cdr:sp macro="" textlink="">
      <cdr:nvSpPr>
        <cdr:cNvPr id="4" name="TextBox 1"/>
        <cdr:cNvSpPr txBox="1"/>
      </cdr:nvSpPr>
      <cdr:spPr>
        <a:xfrm xmlns:a="http://schemas.openxmlformats.org/drawingml/2006/main">
          <a:off x="15210" y="10941"/>
          <a:ext cx="1595556"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Visiting rural</a:t>
          </a:r>
          <a:r>
            <a:rPr lang="en-GB" sz="900" b="1" baseline="0" dirty="0">
              <a:latin typeface="+mn-lt"/>
            </a:rPr>
            <a:t> / coastal locations</a:t>
          </a:r>
          <a:endParaRPr lang="en-GB" sz="900" b="1" dirty="0">
            <a:latin typeface="+mn-lt"/>
          </a:endParaRPr>
        </a:p>
      </cdr:txBody>
    </cdr:sp>
  </cdr:absSizeAnchor>
</c:userShapes>
</file>

<file path=ppt/drawings/drawing42.xml><?xml version="1.0" encoding="utf-8"?>
<c:userShapes xmlns:c="http://schemas.openxmlformats.org/drawingml/2006/chart">
  <cdr:absSizeAnchor xmlns:cdr="http://schemas.openxmlformats.org/drawingml/2006/chartDrawing">
    <cdr:from>
      <cdr:x>0.00102</cdr:x>
      <cdr:y>0.00529</cdr:y>
    </cdr:from>
    <cdr:ext cx="1436859" cy="230832"/>
    <cdr:sp macro="" textlink="">
      <cdr:nvSpPr>
        <cdr:cNvPr id="4" name="TextBox 1"/>
        <cdr:cNvSpPr txBox="1"/>
      </cdr:nvSpPr>
      <cdr:spPr>
        <a:xfrm xmlns:a="http://schemas.openxmlformats.org/drawingml/2006/main">
          <a:off x="2519" y="11598"/>
          <a:ext cx="1436859"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Other activities / attractions</a:t>
          </a:r>
        </a:p>
      </cdr:txBody>
    </cdr:sp>
  </cdr:absSizeAnchor>
</c:userShapes>
</file>

<file path=ppt/drawings/drawing43.xml><?xml version="1.0" encoding="utf-8"?>
<c:userShapes xmlns:c="http://schemas.openxmlformats.org/drawingml/2006/chart">
  <cdr:relSizeAnchor xmlns:cdr="http://schemas.openxmlformats.org/drawingml/2006/chartDrawing">
    <cdr:from>
      <cdr:x>0</cdr:x>
      <cdr:y>0.00681</cdr:y>
    </cdr:from>
    <cdr:to>
      <cdr:x>0.72032</cdr:x>
      <cdr:y>0.06593</cdr:y>
    </cdr:to>
    <cdr:sp macro="" textlink="">
      <cdr:nvSpPr>
        <cdr:cNvPr id="3" name="TextBox 2"/>
        <cdr:cNvSpPr txBox="1"/>
      </cdr:nvSpPr>
      <cdr:spPr>
        <a:xfrm xmlns:a="http://schemas.openxmlformats.org/drawingml/2006/main">
          <a:off x="0" y="26589"/>
          <a:ext cx="1781504" cy="230832"/>
        </a:xfrm>
        <a:prstGeom xmlns:a="http://schemas.openxmlformats.org/drawingml/2006/main" prst="rect">
          <a:avLst/>
        </a:prstGeom>
      </cdr:spPr>
      <cdr:txBody>
        <a:bodyPr xmlns:a="http://schemas.openxmlformats.org/drawingml/2006/main" vertOverflow="clip" horzOverflow="clip" wrap="none" lIns="36000" rIns="36000" rtlCol="0">
          <a:spAutoFit/>
        </a:bodyPr>
        <a:lstStyle xmlns:a="http://schemas.openxmlformats.org/drawingml/2006/main"/>
        <a:p xmlns:a="http://schemas.openxmlformats.org/drawingml/2006/main">
          <a:pPr algn="l"/>
          <a:r>
            <a:rPr lang="en-GB" sz="900" b="1" dirty="0">
              <a:latin typeface="+mn-lt"/>
            </a:rPr>
            <a:t>Visiting heritage related attractions</a:t>
          </a:r>
        </a:p>
      </cdr:txBody>
    </cdr:sp>
  </cdr:relSizeAnchor>
  <cdr:relSizeAnchor xmlns:cdr="http://schemas.openxmlformats.org/drawingml/2006/chartDrawing">
    <cdr:from>
      <cdr:x>0.01014</cdr:x>
      <cdr:y>0.44819</cdr:y>
    </cdr:from>
    <cdr:to>
      <cdr:x>0.56778</cdr:x>
      <cdr:y>0.50731</cdr:y>
    </cdr:to>
    <cdr:sp macro="" textlink="">
      <cdr:nvSpPr>
        <cdr:cNvPr id="4" name="TextBox 1"/>
        <cdr:cNvSpPr txBox="1"/>
      </cdr:nvSpPr>
      <cdr:spPr>
        <a:xfrm xmlns:a="http://schemas.openxmlformats.org/drawingml/2006/main">
          <a:off x="25078" y="1749910"/>
          <a:ext cx="1379151"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Visiting cultural attractions</a:t>
          </a:r>
        </a:p>
      </cdr:txBody>
    </cdr:sp>
  </cdr:relSizeAnchor>
</c:userShapes>
</file>

<file path=ppt/drawings/drawing44.xml><?xml version="1.0" encoding="utf-8"?>
<c:userShapes xmlns:c="http://schemas.openxmlformats.org/drawingml/2006/chart">
  <cdr:absSizeAnchor xmlns:cdr="http://schemas.openxmlformats.org/drawingml/2006/chartDrawing">
    <cdr:from>
      <cdr:x>0.00859</cdr:x>
      <cdr:y>0.56213</cdr:y>
    </cdr:from>
    <cdr:ext cx="1108799" cy="230832"/>
    <cdr:sp macro="" textlink="">
      <cdr:nvSpPr>
        <cdr:cNvPr id="3" name="TextBox 2"/>
        <cdr:cNvSpPr txBox="1"/>
      </cdr:nvSpPr>
      <cdr:spPr>
        <a:xfrm xmlns:a="http://schemas.openxmlformats.org/drawingml/2006/main">
          <a:off x="21245" y="1548106"/>
          <a:ext cx="1108799" cy="230832"/>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lIns="36000" rIns="36000" rtlCol="0">
          <a:spAutoFit/>
        </a:bodyPr>
        <a:lstStyle xmlns:a="http://schemas.openxmlformats.org/drawingml/2006/main"/>
        <a:p xmlns:a="http://schemas.openxmlformats.org/drawingml/2006/main">
          <a:pPr algn="l"/>
          <a:r>
            <a:rPr lang="en-GB" sz="900" b="1" dirty="0">
              <a:latin typeface="+mn-lt"/>
            </a:rPr>
            <a:t>Going shopping</a:t>
          </a:r>
        </a:p>
      </cdr:txBody>
    </cdr:sp>
  </cdr:absSizeAnchor>
  <cdr:absSizeAnchor xmlns:cdr="http://schemas.openxmlformats.org/drawingml/2006/chartDrawing">
    <cdr:from>
      <cdr:x>0.03169</cdr:x>
      <cdr:y>0</cdr:y>
    </cdr:from>
    <cdr:ext cx="1723796" cy="230832"/>
    <cdr:sp macro="" textlink="">
      <cdr:nvSpPr>
        <cdr:cNvPr id="4" name="TextBox 1"/>
        <cdr:cNvSpPr txBox="1"/>
      </cdr:nvSpPr>
      <cdr:spPr>
        <a:xfrm xmlns:a="http://schemas.openxmlformats.org/drawingml/2006/main">
          <a:off x="78377" y="0"/>
          <a:ext cx="1723796" cy="230832"/>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Going</a:t>
          </a:r>
          <a:r>
            <a:rPr lang="en-GB" sz="900" b="1" baseline="0" dirty="0">
              <a:latin typeface="+mn-lt"/>
            </a:rPr>
            <a:t> out to eat, drink or socialise</a:t>
          </a:r>
          <a:endParaRPr lang="en-GB" sz="900" b="1" dirty="0">
            <a:latin typeface="+mn-lt"/>
          </a:endParaRPr>
        </a:p>
      </cdr:txBody>
    </cdr:sp>
  </cdr:absSizeAnchor>
</c:userShapes>
</file>

<file path=ppt/drawings/drawing45.xml><?xml version="1.0" encoding="utf-8"?>
<c:userShapes xmlns:c="http://schemas.openxmlformats.org/drawingml/2006/chart">
  <cdr:absSizeAnchor xmlns:cdr="http://schemas.openxmlformats.org/drawingml/2006/chartDrawing">
    <cdr:from>
      <cdr:x>0.03521</cdr:x>
      <cdr:y>0.47733</cdr:y>
    </cdr:from>
    <cdr:ext cx="2105311" cy="230830"/>
    <cdr:sp macro="" textlink="">
      <cdr:nvSpPr>
        <cdr:cNvPr id="3" name="TextBox 2"/>
        <cdr:cNvSpPr txBox="1"/>
      </cdr:nvSpPr>
      <cdr:spPr>
        <a:xfrm xmlns:a="http://schemas.openxmlformats.org/drawingml/2006/main">
          <a:off x="87086" y="1517164"/>
          <a:ext cx="2105311" cy="230830"/>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p xmlns:a="http://schemas.openxmlformats.org/drawingml/2006/main">
          <a:pPr algn="l"/>
          <a:r>
            <a:rPr lang="en-GB" sz="900" b="1" dirty="0">
              <a:latin typeface="+mn-lt"/>
            </a:rPr>
            <a:t>Participating in outdoor</a:t>
          </a:r>
          <a:r>
            <a:rPr lang="en-GB" sz="900" b="1" baseline="0" dirty="0">
              <a:latin typeface="+mn-lt"/>
            </a:rPr>
            <a:t> / sports</a:t>
          </a:r>
          <a:r>
            <a:rPr lang="en-GB" sz="900" b="1" dirty="0">
              <a:latin typeface="+mn-lt"/>
            </a:rPr>
            <a:t> activities</a:t>
          </a:r>
          <a:r>
            <a:rPr lang="en-GB" sz="900" b="1" baseline="0" dirty="0">
              <a:latin typeface="+mn-lt"/>
            </a:rPr>
            <a:t> </a:t>
          </a:r>
          <a:endParaRPr lang="en-GB" sz="900" b="1" dirty="0">
            <a:latin typeface="+mn-lt"/>
          </a:endParaRPr>
        </a:p>
      </cdr:txBody>
    </cdr:sp>
  </cdr:absSizeAnchor>
  <cdr:absSizeAnchor xmlns:cdr="http://schemas.openxmlformats.org/drawingml/2006/chartDrawing">
    <cdr:from>
      <cdr:x>0.04225</cdr:x>
      <cdr:y>0</cdr:y>
    </cdr:from>
    <cdr:ext cx="1595556" cy="230832"/>
    <cdr:sp macro="" textlink="">
      <cdr:nvSpPr>
        <cdr:cNvPr id="4" name="TextBox 1"/>
        <cdr:cNvSpPr txBox="1"/>
      </cdr:nvSpPr>
      <cdr:spPr>
        <a:xfrm xmlns:a="http://schemas.openxmlformats.org/drawingml/2006/main">
          <a:off x="104502" y="0"/>
          <a:ext cx="1595556"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Visiting rural</a:t>
          </a:r>
          <a:r>
            <a:rPr lang="en-GB" sz="900" b="1" baseline="0" dirty="0">
              <a:latin typeface="+mn-lt"/>
            </a:rPr>
            <a:t> / coastal locations</a:t>
          </a:r>
          <a:endParaRPr lang="en-GB" sz="900" b="1" dirty="0">
            <a:latin typeface="+mn-lt"/>
          </a:endParaRPr>
        </a:p>
      </cdr:txBody>
    </cdr:sp>
  </cdr:absSizeAnchor>
</c:userShapes>
</file>

<file path=ppt/drawings/drawing46.xml><?xml version="1.0" encoding="utf-8"?>
<c:userShapes xmlns:c="http://schemas.openxmlformats.org/drawingml/2006/chart">
  <cdr:absSizeAnchor xmlns:cdr="http://schemas.openxmlformats.org/drawingml/2006/chartDrawing">
    <cdr:from>
      <cdr:x>0.03271</cdr:x>
      <cdr:y>0.02912</cdr:y>
    </cdr:from>
    <cdr:ext cx="1436859" cy="230832"/>
    <cdr:sp macro="" textlink="">
      <cdr:nvSpPr>
        <cdr:cNvPr id="4" name="TextBox 1"/>
        <cdr:cNvSpPr txBox="1"/>
      </cdr:nvSpPr>
      <cdr:spPr>
        <a:xfrm xmlns:a="http://schemas.openxmlformats.org/drawingml/2006/main">
          <a:off x="80900" y="63850"/>
          <a:ext cx="1436859"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Other activities / attractions</a:t>
          </a:r>
        </a:p>
      </cdr:txBody>
    </cdr:sp>
  </cdr:absSizeAnchor>
</c:userShapes>
</file>

<file path=ppt/drawings/drawing5.xml><?xml version="1.0" encoding="utf-8"?>
<c:userShapes xmlns:c="http://schemas.openxmlformats.org/drawingml/2006/chart">
  <cdr:relSizeAnchor xmlns:cdr="http://schemas.openxmlformats.org/drawingml/2006/chartDrawing">
    <cdr:from>
      <cdr:x>0.76185</cdr:x>
      <cdr:y>0.05944</cdr:y>
    </cdr:from>
    <cdr:to>
      <cdr:x>0.95883</cdr:x>
      <cdr:y>0.13621</cdr:y>
    </cdr:to>
    <cdr:sp macro="" textlink="">
      <cdr:nvSpPr>
        <cdr:cNvPr id="2" name="TextBox 1"/>
        <cdr:cNvSpPr txBox="1"/>
      </cdr:nvSpPr>
      <cdr:spPr>
        <a:xfrm xmlns:a="http://schemas.openxmlformats.org/drawingml/2006/main">
          <a:off x="6410243" y="175470"/>
          <a:ext cx="1657445" cy="22666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900" dirty="0" smtClean="0"/>
            <a:t>All aged under 35 years (%)</a:t>
          </a:r>
          <a:endParaRPr lang="en-GB" sz="900" dirty="0"/>
        </a:p>
      </cdr:txBody>
    </cdr:sp>
  </cdr:relSizeAnchor>
  <cdr:relSizeAnchor xmlns:cdr="http://schemas.openxmlformats.org/drawingml/2006/chartDrawing">
    <cdr:from>
      <cdr:x>0.76185</cdr:x>
      <cdr:y>0.12857</cdr:y>
    </cdr:from>
    <cdr:to>
      <cdr:x>0.97736</cdr:x>
      <cdr:y>0.20535</cdr:y>
    </cdr:to>
    <cdr:sp macro="" textlink="">
      <cdr:nvSpPr>
        <cdr:cNvPr id="3" name="TextBox 2"/>
        <cdr:cNvSpPr txBox="1"/>
      </cdr:nvSpPr>
      <cdr:spPr>
        <a:xfrm xmlns:a="http://schemas.openxmlformats.org/drawingml/2006/main">
          <a:off x="6410243" y="379576"/>
          <a:ext cx="1813380" cy="22666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900" dirty="0" smtClean="0"/>
            <a:t>All aged over 50 years (%)</a:t>
          </a:r>
          <a:endParaRPr lang="en-GB" sz="900" dirty="0"/>
        </a:p>
      </cdr:txBody>
    </cdr:sp>
  </cdr:relSizeAnchor>
</c:userShapes>
</file>

<file path=ppt/drawings/drawing6.xml><?xml version="1.0" encoding="utf-8"?>
<c:userShapes xmlns:c="http://schemas.openxmlformats.org/drawingml/2006/chart">
  <cdr:relSizeAnchor xmlns:cdr="http://schemas.openxmlformats.org/drawingml/2006/chartDrawing">
    <cdr:from>
      <cdr:x>0.76185</cdr:x>
      <cdr:y>0.05944</cdr:y>
    </cdr:from>
    <cdr:to>
      <cdr:x>0.95883</cdr:x>
      <cdr:y>0.13621</cdr:y>
    </cdr:to>
    <cdr:sp macro="" textlink="">
      <cdr:nvSpPr>
        <cdr:cNvPr id="2" name="TextBox 1"/>
        <cdr:cNvSpPr txBox="1"/>
      </cdr:nvSpPr>
      <cdr:spPr>
        <a:xfrm xmlns:a="http://schemas.openxmlformats.org/drawingml/2006/main">
          <a:off x="6410243" y="175470"/>
          <a:ext cx="1657445" cy="22666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900" dirty="0" smtClean="0"/>
            <a:t>All aged under 35 years (%)</a:t>
          </a:r>
          <a:endParaRPr lang="en-GB" sz="900" dirty="0"/>
        </a:p>
      </cdr:txBody>
    </cdr:sp>
  </cdr:relSizeAnchor>
  <cdr:relSizeAnchor xmlns:cdr="http://schemas.openxmlformats.org/drawingml/2006/chartDrawing">
    <cdr:from>
      <cdr:x>0.76185</cdr:x>
      <cdr:y>0.12857</cdr:y>
    </cdr:from>
    <cdr:to>
      <cdr:x>0.97736</cdr:x>
      <cdr:y>0.20535</cdr:y>
    </cdr:to>
    <cdr:sp macro="" textlink="">
      <cdr:nvSpPr>
        <cdr:cNvPr id="3" name="TextBox 2"/>
        <cdr:cNvSpPr txBox="1"/>
      </cdr:nvSpPr>
      <cdr:spPr>
        <a:xfrm xmlns:a="http://schemas.openxmlformats.org/drawingml/2006/main">
          <a:off x="6410243" y="379576"/>
          <a:ext cx="1813380" cy="22666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900" dirty="0" smtClean="0"/>
            <a:t>All aged over 50 years (%)</a:t>
          </a:r>
          <a:endParaRPr lang="en-GB" sz="900" dirty="0"/>
        </a:p>
      </cdr:txBody>
    </cdr:sp>
  </cdr:relSizeAnchor>
</c:userShapes>
</file>

<file path=ppt/drawings/drawing7.xml><?xml version="1.0" encoding="utf-8"?>
<c:userShapes xmlns:c="http://schemas.openxmlformats.org/drawingml/2006/chart">
  <cdr:relSizeAnchor xmlns:cdr="http://schemas.openxmlformats.org/drawingml/2006/chartDrawing">
    <cdr:from>
      <cdr:x>0.19975</cdr:x>
      <cdr:y>0.94001</cdr:y>
    </cdr:from>
    <cdr:to>
      <cdr:x>0.22612</cdr:x>
      <cdr:y>0.97659</cdr:y>
    </cdr:to>
    <cdr:sp macro="" textlink="">
      <cdr:nvSpPr>
        <cdr:cNvPr id="2" name="Rectangle 1"/>
        <cdr:cNvSpPr/>
      </cdr:nvSpPr>
      <cdr:spPr>
        <a:xfrm xmlns:a="http://schemas.openxmlformats.org/drawingml/2006/main">
          <a:off x="817905" y="2775099"/>
          <a:ext cx="108000" cy="108000"/>
        </a:xfrm>
        <a:prstGeom xmlns:a="http://schemas.openxmlformats.org/drawingml/2006/main" prst="rect">
          <a:avLst/>
        </a:prstGeom>
        <a:solidFill xmlns:a="http://schemas.openxmlformats.org/drawingml/2006/main">
          <a:schemeClr val="accent6"/>
        </a:solidFill>
        <a:ln xmlns:a="http://schemas.openxmlformats.org/drawingml/2006/main">
          <a:no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lang="en-GB" dirty="0"/>
        </a:p>
      </cdr:txBody>
    </cdr:sp>
  </cdr:relSizeAnchor>
  <cdr:relSizeAnchor xmlns:cdr="http://schemas.openxmlformats.org/drawingml/2006/chartDrawing">
    <cdr:from>
      <cdr:x>0.42738</cdr:x>
      <cdr:y>0.94092</cdr:y>
    </cdr:from>
    <cdr:to>
      <cdr:x>0.45376</cdr:x>
      <cdr:y>0.9775</cdr:y>
    </cdr:to>
    <cdr:sp macro="" textlink="">
      <cdr:nvSpPr>
        <cdr:cNvPr id="3" name="Rectangle 2"/>
        <cdr:cNvSpPr/>
      </cdr:nvSpPr>
      <cdr:spPr>
        <a:xfrm xmlns:a="http://schemas.openxmlformats.org/drawingml/2006/main">
          <a:off x="1750020" y="2777790"/>
          <a:ext cx="108000" cy="108000"/>
        </a:xfrm>
        <a:prstGeom xmlns:a="http://schemas.openxmlformats.org/drawingml/2006/main" prst="rect">
          <a:avLst/>
        </a:prstGeom>
        <a:solidFill xmlns:a="http://schemas.openxmlformats.org/drawingml/2006/main">
          <a:schemeClr val="accent2"/>
        </a:solidFill>
        <a:ln xmlns:a="http://schemas.openxmlformats.org/drawingml/2006/main">
          <a:no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lang="en-GB" dirty="0"/>
        </a:p>
      </cdr:txBody>
    </cdr:sp>
  </cdr:relSizeAnchor>
</c:userShapes>
</file>

<file path=ppt/drawings/drawing8.xml><?xml version="1.0" encoding="utf-8"?>
<c:userShapes xmlns:c="http://schemas.openxmlformats.org/drawingml/2006/chart">
  <cdr:relSizeAnchor xmlns:cdr="http://schemas.openxmlformats.org/drawingml/2006/chartDrawing">
    <cdr:from>
      <cdr:x>0.52053</cdr:x>
      <cdr:y>0.93379</cdr:y>
    </cdr:from>
    <cdr:to>
      <cdr:x>0.5469</cdr:x>
      <cdr:y>0.97037</cdr:y>
    </cdr:to>
    <cdr:sp macro="" textlink="">
      <cdr:nvSpPr>
        <cdr:cNvPr id="2" name="Rectangle 1"/>
        <cdr:cNvSpPr/>
      </cdr:nvSpPr>
      <cdr:spPr>
        <a:xfrm xmlns:a="http://schemas.openxmlformats.org/drawingml/2006/main">
          <a:off x="2131414" y="2756735"/>
          <a:ext cx="107978" cy="107992"/>
        </a:xfrm>
        <a:prstGeom xmlns:a="http://schemas.openxmlformats.org/drawingml/2006/main" prst="rect">
          <a:avLst/>
        </a:prstGeom>
        <a:solidFill xmlns:a="http://schemas.openxmlformats.org/drawingml/2006/main">
          <a:schemeClr val="bg1">
            <a:lumMod val="50000"/>
          </a:schemeClr>
        </a:solidFill>
        <a:ln xmlns:a="http://schemas.openxmlformats.org/drawingml/2006/main">
          <a:no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en-GB" dirty="0"/>
        </a:p>
      </cdr:txBody>
    </cdr:sp>
  </cdr:relSizeAnchor>
</c:userShapes>
</file>

<file path=ppt/drawings/drawing9.xml><?xml version="1.0" encoding="utf-8"?>
<c:userShapes xmlns:c="http://schemas.openxmlformats.org/drawingml/2006/chart">
  <cdr:relSizeAnchor xmlns:cdr="http://schemas.openxmlformats.org/drawingml/2006/chartDrawing">
    <cdr:from>
      <cdr:x>0.55611</cdr:x>
      <cdr:y>0.03856</cdr:y>
    </cdr:from>
    <cdr:to>
      <cdr:x>0.56728</cdr:x>
      <cdr:y>0.05316</cdr:y>
    </cdr:to>
    <cdr:sp macro="" textlink="">
      <cdr:nvSpPr>
        <cdr:cNvPr id="2" name="TextBox 1"/>
        <cdr:cNvSpPr txBox="1"/>
      </cdr:nvSpPr>
      <cdr:spPr>
        <a:xfrm xmlns:a="http://schemas.openxmlformats.org/drawingml/2006/main">
          <a:off x="2277123" y="120798"/>
          <a:ext cx="45719" cy="4571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GB"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913DC6B7-151A-46DD-8992-DF262D5946DA}" type="datetimeFigureOut">
              <a:rPr lang="en-GB" smtClean="0"/>
              <a:t>23/11/2016</a:t>
            </a:fld>
            <a:endParaRPr lang="en-GB" dirty="0"/>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84D6EE0A-42C7-491E-B3DC-355BB75EA521}" type="slidenum">
              <a:rPr lang="en-GB" smtClean="0"/>
              <a:t>‹#›</a:t>
            </a:fld>
            <a:endParaRPr lang="en-GB" dirty="0"/>
          </a:p>
        </p:txBody>
      </p:sp>
    </p:spTree>
    <p:extLst>
      <p:ext uri="{BB962C8B-B14F-4D97-AF65-F5344CB8AC3E}">
        <p14:creationId xmlns:p14="http://schemas.microsoft.com/office/powerpoint/2010/main" val="19570719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atin typeface="Arial" panose="020B0604020202020204" pitchFamily="34" charset="0"/>
              </a:defRPr>
            </a:lvl1pPr>
          </a:lstStyle>
          <a:p>
            <a:fld id="{21958A92-D4BF-4190-AED4-D146BA303FE3}" type="datetimeFigureOut">
              <a:rPr lang="en-GB" smtClean="0"/>
              <a:pPr/>
              <a:t>23/11/2016</a:t>
            </a:fld>
            <a:endParaRPr lang="en-GB" dirty="0"/>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atin typeface="Arial" panose="020B0604020202020204" pitchFamily="34" charset="0"/>
              </a:defRPr>
            </a:lvl1pPr>
          </a:lstStyle>
          <a:p>
            <a:fld id="{78E5DEFC-BFAE-4186-88B9-06BA9B12B895}" type="slidenum">
              <a:rPr lang="en-GB" smtClean="0"/>
              <a:pPr/>
              <a:t>‹#›</a:t>
            </a:fld>
            <a:endParaRPr lang="en-GB" dirty="0"/>
          </a:p>
        </p:txBody>
      </p:sp>
    </p:spTree>
    <p:extLst>
      <p:ext uri="{BB962C8B-B14F-4D97-AF65-F5344CB8AC3E}">
        <p14:creationId xmlns:p14="http://schemas.microsoft.com/office/powerpoint/2010/main" val="1208295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isitEngland Title Slide">
    <p:spTree>
      <p:nvGrpSpPr>
        <p:cNvPr id="1" name=""/>
        <p:cNvGrpSpPr/>
        <p:nvPr/>
      </p:nvGrpSpPr>
      <p:grpSpPr>
        <a:xfrm>
          <a:off x="0" y="0"/>
          <a:ext cx="0" cy="0"/>
          <a:chOff x="0" y="0"/>
          <a:chExt cx="0" cy="0"/>
        </a:xfrm>
      </p:grpSpPr>
      <p:sp>
        <p:nvSpPr>
          <p:cNvPr id="5" name="Rectangle 4"/>
          <p:cNvSpPr/>
          <p:nvPr userDrawn="1"/>
        </p:nvSpPr>
        <p:spPr>
          <a:xfrm rot="5400000">
            <a:off x="3978900" y="-1568103"/>
            <a:ext cx="1148948" cy="8740989"/>
          </a:xfrm>
          <a:prstGeom prst="rect">
            <a:avLst/>
          </a:prstGeom>
          <a:solidFill>
            <a:srgbClr val="12074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 name="Rectangle 11"/>
          <p:cNvSpPr/>
          <p:nvPr userDrawn="1"/>
        </p:nvSpPr>
        <p:spPr>
          <a:xfrm>
            <a:off x="182880" y="110067"/>
            <a:ext cx="8740988" cy="8297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endParaRPr lang="en-GB" sz="1400" dirty="0">
              <a:solidFill>
                <a:srgbClr val="505050"/>
              </a:solidFill>
              <a:latin typeface="Arial" panose="020B0604020202020204" pitchFamily="34" charset="0"/>
              <a:cs typeface="Arial" panose="020B0604020202020204" pitchFamily="34" charset="0"/>
            </a:endParaRPr>
          </a:p>
        </p:txBody>
      </p:sp>
      <p:sp>
        <p:nvSpPr>
          <p:cNvPr id="2" name="Title 1"/>
          <p:cNvSpPr>
            <a:spLocks noGrp="1"/>
          </p:cNvSpPr>
          <p:nvPr>
            <p:ph type="title" hasCustomPrompt="1"/>
          </p:nvPr>
        </p:nvSpPr>
        <p:spPr>
          <a:xfrm>
            <a:off x="520270" y="2315970"/>
            <a:ext cx="7937929" cy="1325563"/>
          </a:xfrm>
          <a:prstGeom prst="rect">
            <a:avLst/>
          </a:prstGeom>
        </p:spPr>
        <p:txBody>
          <a:bodyPr/>
          <a:lstStyle>
            <a:lvl1pPr marL="0" indent="0" algn="l" defTabSz="457200" rtl="0" eaLnBrk="1" latinLnBrk="0" hangingPunct="1">
              <a:spcBef>
                <a:spcPct val="20000"/>
              </a:spcBef>
              <a:buFont typeface="Arial"/>
              <a:buNone/>
              <a:defRPr lang="en-GB" sz="3000" kern="1200" dirty="0">
                <a:solidFill>
                  <a:schemeClr val="bg1"/>
                </a:solidFill>
                <a:latin typeface="Arial"/>
                <a:ea typeface="+mn-ea"/>
                <a:cs typeface="Arial"/>
              </a:defRPr>
            </a:lvl1pPr>
          </a:lstStyle>
          <a:p>
            <a:pPr marL="0" lvl="0" indent="0" algn="l" defTabSz="457200" rtl="0" eaLnBrk="1" latinLnBrk="0" hangingPunct="1">
              <a:spcBef>
                <a:spcPct val="20000"/>
              </a:spcBef>
              <a:buFont typeface="Arial"/>
              <a:buNone/>
            </a:pPr>
            <a:r>
              <a:rPr lang="en-GB" dirty="0" smtClean="0"/>
              <a:t>Title of presentation and if it’s long it can run over two lines</a:t>
            </a:r>
            <a:endParaRPr lang="en-GB" dirty="0"/>
          </a:p>
        </p:txBody>
      </p:sp>
      <p:sp>
        <p:nvSpPr>
          <p:cNvPr id="8" name="Text Placeholder 14"/>
          <p:cNvSpPr>
            <a:spLocks noGrp="1"/>
          </p:cNvSpPr>
          <p:nvPr>
            <p:ph type="body" sz="quarter" idx="11" hasCustomPrompt="1"/>
          </p:nvPr>
        </p:nvSpPr>
        <p:spPr>
          <a:xfrm>
            <a:off x="522173" y="3607204"/>
            <a:ext cx="7936025" cy="439091"/>
          </a:xfrm>
          <a:prstGeom prst="rect">
            <a:avLst/>
          </a:prstGeom>
        </p:spPr>
        <p:txBody>
          <a:bodyPr vert="horz"/>
          <a:lstStyle>
            <a:lvl1pPr marL="0" indent="0">
              <a:buNone/>
              <a:defRPr sz="2000">
                <a:solidFill>
                  <a:schemeClr val="accent2"/>
                </a:solidFill>
                <a:latin typeface="Arial"/>
                <a:cs typeface="Arial"/>
              </a:defRPr>
            </a:lvl1pPr>
            <a:lvl2pPr marL="457200" indent="0">
              <a:buNone/>
              <a:defRPr sz="2000">
                <a:latin typeface="Arial"/>
                <a:cs typeface="Arial"/>
              </a:defRPr>
            </a:lvl2pPr>
            <a:lvl3pPr marL="914400" indent="0">
              <a:buNone/>
              <a:defRPr sz="2000">
                <a:latin typeface="Arial"/>
                <a:cs typeface="Arial"/>
              </a:defRPr>
            </a:lvl3pPr>
            <a:lvl4pPr marL="1371600" indent="0">
              <a:buNone/>
              <a:defRPr sz="2000">
                <a:latin typeface="Arial"/>
                <a:cs typeface="Arial"/>
              </a:defRPr>
            </a:lvl4pPr>
            <a:lvl5pPr marL="1828800" indent="0">
              <a:buNone/>
              <a:defRPr sz="2000">
                <a:latin typeface="Arial"/>
                <a:cs typeface="Arial"/>
              </a:defRPr>
            </a:lvl5pPr>
          </a:lstStyle>
          <a:p>
            <a:pPr lvl="0"/>
            <a:r>
              <a:rPr lang="en-US" dirty="0" smtClean="0"/>
              <a:t>Subtitle e.g. presenter’s name</a:t>
            </a:r>
          </a:p>
        </p:txBody>
      </p:sp>
      <p:sp>
        <p:nvSpPr>
          <p:cNvPr id="13" name="Isosceles Triangle 12"/>
          <p:cNvSpPr/>
          <p:nvPr userDrawn="1"/>
        </p:nvSpPr>
        <p:spPr>
          <a:xfrm rot="10800000">
            <a:off x="707302" y="3376865"/>
            <a:ext cx="241651" cy="135512"/>
          </a:xfrm>
          <a:prstGeom prst="triangle">
            <a:avLst/>
          </a:prstGeom>
          <a:solidFill>
            <a:srgbClr val="1207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dirty="0"/>
          </a:p>
        </p:txBody>
      </p:sp>
      <p:sp>
        <p:nvSpPr>
          <p:cNvPr id="6" name="Rectangle 5"/>
          <p:cNvSpPr/>
          <p:nvPr userDrawn="1"/>
        </p:nvSpPr>
        <p:spPr>
          <a:xfrm>
            <a:off x="8442960" y="6263640"/>
            <a:ext cx="480909" cy="4876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0" name="Picture Placeholder 8"/>
          <p:cNvSpPr>
            <a:spLocks noGrp="1"/>
          </p:cNvSpPr>
          <p:nvPr>
            <p:ph type="pic" sz="quarter" idx="12" hasCustomPrompt="1"/>
          </p:nvPr>
        </p:nvSpPr>
        <p:spPr>
          <a:xfrm>
            <a:off x="8061128" y="5729722"/>
            <a:ext cx="884827" cy="884956"/>
          </a:xfrm>
          <a:prstGeom prst="ellipse">
            <a:avLst/>
          </a:prstGeom>
          <a:solidFill>
            <a:srgbClr val="646363"/>
          </a:solidFill>
        </p:spPr>
        <p:txBody>
          <a:bodyPr lIns="0" tIns="0" rIns="0" bIns="0" anchor="ctr"/>
          <a:lstStyle>
            <a:lvl1pPr marL="0" indent="0" algn="ctr">
              <a:buNone/>
              <a:defRPr sz="1100">
                <a:solidFill>
                  <a:schemeClr val="bg1"/>
                </a:solidFill>
                <a:latin typeface="Arial" panose="020B0604020202020204" pitchFamily="34" charset="0"/>
                <a:cs typeface="Arial" panose="020B0604020202020204" pitchFamily="34" charset="0"/>
              </a:defRPr>
            </a:lvl1pPr>
          </a:lstStyle>
          <a:p>
            <a:r>
              <a:rPr lang="en-US" dirty="0" smtClean="0"/>
              <a:t>partner logo</a:t>
            </a:r>
            <a:endParaRPr lang="en-US" dirty="0"/>
          </a:p>
        </p:txBody>
      </p:sp>
      <p:sp>
        <p:nvSpPr>
          <p:cNvPr id="14" name="Text Placeholder 14"/>
          <p:cNvSpPr>
            <a:spLocks noGrp="1"/>
          </p:cNvSpPr>
          <p:nvPr>
            <p:ph type="body" sz="quarter" idx="13" hasCustomPrompt="1"/>
          </p:nvPr>
        </p:nvSpPr>
        <p:spPr>
          <a:xfrm>
            <a:off x="522173" y="4011367"/>
            <a:ext cx="7936025" cy="439091"/>
          </a:xfrm>
          <a:prstGeom prst="rect">
            <a:avLst/>
          </a:prstGeom>
        </p:spPr>
        <p:txBody>
          <a:bodyPr vert="horz"/>
          <a:lstStyle>
            <a:lvl1pPr marL="0" indent="0">
              <a:buNone/>
              <a:defRPr sz="2000">
                <a:solidFill>
                  <a:schemeClr val="accent2"/>
                </a:solidFill>
                <a:latin typeface="Arial"/>
                <a:cs typeface="Arial"/>
              </a:defRPr>
            </a:lvl1pPr>
            <a:lvl2pPr marL="457200" indent="0">
              <a:buNone/>
              <a:defRPr sz="2000">
                <a:latin typeface="Arial"/>
                <a:cs typeface="Arial"/>
              </a:defRPr>
            </a:lvl2pPr>
            <a:lvl3pPr marL="914400" indent="0">
              <a:buNone/>
              <a:defRPr sz="2000">
                <a:latin typeface="Arial"/>
                <a:cs typeface="Arial"/>
              </a:defRPr>
            </a:lvl3pPr>
            <a:lvl4pPr marL="1371600" indent="0">
              <a:buNone/>
              <a:defRPr sz="2000">
                <a:latin typeface="Arial"/>
                <a:cs typeface="Arial"/>
              </a:defRPr>
            </a:lvl4pPr>
            <a:lvl5pPr marL="1828800" indent="0">
              <a:buNone/>
              <a:defRPr sz="2000">
                <a:latin typeface="Arial"/>
                <a:cs typeface="Arial"/>
              </a:defRPr>
            </a:lvl5pPr>
          </a:lstStyle>
          <a:p>
            <a:pPr lvl="0"/>
            <a:r>
              <a:rPr lang="en-US" dirty="0" smtClean="0"/>
              <a:t>Date</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67521" y="13049"/>
            <a:ext cx="1365504" cy="1243584"/>
          </a:xfrm>
          <a:prstGeom prst="rect">
            <a:avLst/>
          </a:prstGeom>
        </p:spPr>
      </p:pic>
    </p:spTree>
    <p:extLst>
      <p:ext uri="{BB962C8B-B14F-4D97-AF65-F5344CB8AC3E}">
        <p14:creationId xmlns:p14="http://schemas.microsoft.com/office/powerpoint/2010/main" val="123685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isitEngland 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4051" y="872066"/>
            <a:ext cx="8149762" cy="558801"/>
          </a:xfrm>
          <a:prstGeom prst="rect">
            <a:avLst/>
          </a:prstGeom>
        </p:spPr>
        <p:txBody>
          <a:bodyPr/>
          <a:lstStyle>
            <a:lvl1pPr algn="l">
              <a:defRPr lang="en-GB" sz="3000" kern="1200" dirty="0">
                <a:solidFill>
                  <a:schemeClr val="accent2"/>
                </a:solidFill>
                <a:latin typeface="Arial"/>
                <a:ea typeface="+mn-ea"/>
                <a:cs typeface="Arial"/>
              </a:defRPr>
            </a:lvl1pPr>
          </a:lstStyle>
          <a:p>
            <a:pPr marL="0" lvl="0" indent="0" algn="l" defTabSz="457200" rtl="0" eaLnBrk="1" latinLnBrk="0" hangingPunct="1">
              <a:spcBef>
                <a:spcPct val="20000"/>
              </a:spcBef>
              <a:buFont typeface="Arial"/>
              <a:buNone/>
            </a:pPr>
            <a:r>
              <a:rPr lang="en-US" smtClean="0"/>
              <a:t>Click to edit Master title style</a:t>
            </a:r>
            <a:endParaRPr lang="en-GB" dirty="0"/>
          </a:p>
        </p:txBody>
      </p:sp>
      <p:sp>
        <p:nvSpPr>
          <p:cNvPr id="8" name="Text Placeholder 11"/>
          <p:cNvSpPr>
            <a:spLocks noGrp="1"/>
          </p:cNvSpPr>
          <p:nvPr>
            <p:ph type="body" sz="quarter" idx="12"/>
          </p:nvPr>
        </p:nvSpPr>
        <p:spPr>
          <a:xfrm>
            <a:off x="675424" y="1778525"/>
            <a:ext cx="3896576" cy="499008"/>
          </a:xfrm>
          <a:prstGeom prst="rect">
            <a:avLst/>
          </a:prstGeom>
        </p:spPr>
        <p:txBody>
          <a:bodyPr vert="horz"/>
          <a:lstStyle>
            <a:lvl1pPr marL="0" indent="0">
              <a:buClr>
                <a:schemeClr val="accent5"/>
              </a:buClr>
              <a:buNone/>
              <a:defRPr sz="1800" b="0">
                <a:solidFill>
                  <a:schemeClr val="accent2"/>
                </a:solidFill>
                <a:latin typeface="Arial"/>
                <a:cs typeface="Arial"/>
              </a:defRPr>
            </a:lvl1pPr>
            <a:lvl2pPr>
              <a:defRPr sz="1600">
                <a:latin typeface="Arial"/>
                <a:cs typeface="Arial"/>
              </a:defRPr>
            </a:lvl2pPr>
            <a:lvl3pPr>
              <a:defRPr sz="1400">
                <a:latin typeface="Arial"/>
                <a:cs typeface="Arial"/>
              </a:defRPr>
            </a:lvl3pPr>
            <a:lvl4pPr>
              <a:defRPr sz="1200">
                <a:latin typeface="Arial"/>
                <a:cs typeface="Arial"/>
              </a:defRPr>
            </a:lvl4pPr>
            <a:lvl5pPr>
              <a:defRPr sz="1200">
                <a:latin typeface="Arial"/>
                <a:cs typeface="Arial"/>
              </a:defRPr>
            </a:lvl5pPr>
          </a:lstStyle>
          <a:p>
            <a:pPr lvl="0"/>
            <a:r>
              <a:rPr lang="en-US" smtClean="0"/>
              <a:t>Click to edit Master text styles</a:t>
            </a:r>
          </a:p>
        </p:txBody>
      </p:sp>
      <p:sp>
        <p:nvSpPr>
          <p:cNvPr id="10" name="Text Placeholder 11"/>
          <p:cNvSpPr>
            <a:spLocks noGrp="1"/>
          </p:cNvSpPr>
          <p:nvPr>
            <p:ph type="body" sz="quarter" idx="13"/>
          </p:nvPr>
        </p:nvSpPr>
        <p:spPr>
          <a:xfrm>
            <a:off x="4932040" y="1778525"/>
            <a:ext cx="3896576" cy="499008"/>
          </a:xfrm>
          <a:prstGeom prst="rect">
            <a:avLst/>
          </a:prstGeom>
        </p:spPr>
        <p:txBody>
          <a:bodyPr vert="horz"/>
          <a:lstStyle>
            <a:lvl1pPr marL="0" indent="0">
              <a:buClr>
                <a:schemeClr val="accent5"/>
              </a:buClr>
              <a:buNone/>
              <a:defRPr sz="1800" b="0">
                <a:solidFill>
                  <a:schemeClr val="accent2"/>
                </a:solidFill>
                <a:latin typeface="Arial"/>
                <a:cs typeface="Arial"/>
              </a:defRPr>
            </a:lvl1pPr>
            <a:lvl2pPr>
              <a:defRPr sz="1600">
                <a:latin typeface="Arial"/>
                <a:cs typeface="Arial"/>
              </a:defRPr>
            </a:lvl2pPr>
            <a:lvl3pPr>
              <a:defRPr sz="1400">
                <a:latin typeface="Arial"/>
                <a:cs typeface="Arial"/>
              </a:defRPr>
            </a:lvl3pPr>
            <a:lvl4pPr>
              <a:defRPr sz="1200">
                <a:latin typeface="Arial"/>
                <a:cs typeface="Arial"/>
              </a:defRPr>
            </a:lvl4pPr>
            <a:lvl5pPr>
              <a:defRPr sz="1200">
                <a:latin typeface="Arial"/>
                <a:cs typeface="Arial"/>
              </a:defRPr>
            </a:lvl5pPr>
          </a:lstStyle>
          <a:p>
            <a:pPr lvl="0"/>
            <a:r>
              <a:rPr lang="en-US" smtClean="0"/>
              <a:t>Click to edit Master text styles</a:t>
            </a:r>
          </a:p>
        </p:txBody>
      </p:sp>
      <p:sp>
        <p:nvSpPr>
          <p:cNvPr id="15" name="Content Placeholder 11"/>
          <p:cNvSpPr>
            <a:spLocks noGrp="1"/>
          </p:cNvSpPr>
          <p:nvPr>
            <p:ph sz="quarter" idx="14" hasCustomPrompt="1"/>
          </p:nvPr>
        </p:nvSpPr>
        <p:spPr>
          <a:xfrm>
            <a:off x="5029200" y="2277533"/>
            <a:ext cx="3816424" cy="3979334"/>
          </a:xfrm>
          <a:prstGeom prst="rect">
            <a:avLst/>
          </a:prstGeom>
        </p:spPr>
        <p:txBody>
          <a:bodyPr/>
          <a:lstStyle>
            <a:lvl1pPr marL="0" indent="0" algn="l" defTabSz="457200" rtl="0" eaLnBrk="1" latinLnBrk="0" hangingPunct="1">
              <a:spcBef>
                <a:spcPct val="20000"/>
              </a:spcBef>
              <a:buFont typeface="Arial"/>
              <a:buNone/>
              <a:defRPr lang="en-US" sz="1800" kern="1200" baseline="0" dirty="0" smtClean="0">
                <a:solidFill>
                  <a:schemeClr val="tx1"/>
                </a:solidFill>
                <a:latin typeface="Arial"/>
                <a:ea typeface="+mn-ea"/>
                <a:cs typeface="Arial"/>
              </a:defRPr>
            </a:lvl1pPr>
            <a:lvl2pPr marL="0" indent="0" algn="l" defTabSz="457200" rtl="0" eaLnBrk="1" latinLnBrk="0" hangingPunct="1">
              <a:spcBef>
                <a:spcPct val="20000"/>
              </a:spcBef>
              <a:buFont typeface="Arial"/>
              <a:buNone/>
              <a:defRPr lang="en-US" sz="1800" kern="1200" dirty="0" smtClean="0">
                <a:solidFill>
                  <a:schemeClr val="tx1"/>
                </a:solidFill>
                <a:latin typeface="Arial"/>
                <a:ea typeface="+mn-ea"/>
                <a:cs typeface="Arial"/>
              </a:defRPr>
            </a:lvl2pPr>
            <a:lvl3pPr marL="0" indent="0" algn="l" defTabSz="457200" rtl="0" eaLnBrk="1" latinLnBrk="0" hangingPunct="1">
              <a:spcBef>
                <a:spcPct val="20000"/>
              </a:spcBef>
              <a:buFont typeface="Arial"/>
              <a:buNone/>
              <a:defRPr lang="en-US" sz="1800" kern="1200" dirty="0" smtClean="0">
                <a:solidFill>
                  <a:schemeClr val="tx1"/>
                </a:solidFill>
                <a:latin typeface="Arial"/>
                <a:ea typeface="+mn-ea"/>
                <a:cs typeface="Arial"/>
              </a:defRPr>
            </a:lvl3pPr>
            <a:lvl4pPr marL="0" indent="0" algn="l" defTabSz="457200" rtl="0" eaLnBrk="1" latinLnBrk="0" hangingPunct="1">
              <a:spcBef>
                <a:spcPct val="20000"/>
              </a:spcBef>
              <a:buFont typeface="Arial"/>
              <a:buNone/>
              <a:defRPr lang="en-US" sz="1800" kern="1200" dirty="0" smtClean="0">
                <a:solidFill>
                  <a:schemeClr val="tx1"/>
                </a:solidFill>
                <a:latin typeface="Arial"/>
                <a:ea typeface="+mn-ea"/>
                <a:cs typeface="Arial"/>
              </a:defRPr>
            </a:lvl4pPr>
            <a:lvl5pPr marL="0" indent="0" algn="l" defTabSz="457200" rtl="0" eaLnBrk="1" latinLnBrk="0" hangingPunct="1">
              <a:spcBef>
                <a:spcPct val="20000"/>
              </a:spcBef>
              <a:buFont typeface="Arial"/>
              <a:buNone/>
              <a:defRPr lang="en-GB" sz="1800" kern="1200" dirty="0">
                <a:solidFill>
                  <a:schemeClr val="tx1"/>
                </a:solidFill>
                <a:latin typeface="Arial"/>
                <a:ea typeface="+mn-ea"/>
                <a:cs typeface="Arial"/>
              </a:defRPr>
            </a:lvl5pPr>
          </a:lstStyle>
          <a:p>
            <a:pPr lvl="0"/>
            <a:r>
              <a:rPr lang="en-US" dirty="0"/>
              <a:t>Picture or other content</a:t>
            </a:r>
            <a:endParaRPr lang="en-GB" dirty="0"/>
          </a:p>
        </p:txBody>
      </p:sp>
      <p:sp>
        <p:nvSpPr>
          <p:cNvPr id="16" name="Content Placeholder 11"/>
          <p:cNvSpPr>
            <a:spLocks noGrp="1"/>
          </p:cNvSpPr>
          <p:nvPr>
            <p:ph sz="quarter" idx="15" hasCustomPrompt="1"/>
          </p:nvPr>
        </p:nvSpPr>
        <p:spPr>
          <a:xfrm>
            <a:off x="755576" y="2277533"/>
            <a:ext cx="3816424" cy="3979334"/>
          </a:xfrm>
          <a:prstGeom prst="rect">
            <a:avLst/>
          </a:prstGeom>
        </p:spPr>
        <p:txBody>
          <a:bodyPr/>
          <a:lstStyle>
            <a:lvl1pPr marL="0" indent="0" algn="l" defTabSz="457200" rtl="0" eaLnBrk="1" latinLnBrk="0" hangingPunct="1">
              <a:spcBef>
                <a:spcPct val="20000"/>
              </a:spcBef>
              <a:buFont typeface="Arial"/>
              <a:buNone/>
              <a:defRPr lang="en-US" sz="1800" kern="1200" baseline="0" dirty="0" smtClean="0">
                <a:solidFill>
                  <a:schemeClr val="tx1"/>
                </a:solidFill>
                <a:latin typeface="Arial"/>
                <a:ea typeface="+mn-ea"/>
                <a:cs typeface="Arial"/>
              </a:defRPr>
            </a:lvl1pPr>
            <a:lvl2pPr marL="0" indent="0" algn="l" defTabSz="457200" rtl="0" eaLnBrk="1" latinLnBrk="0" hangingPunct="1">
              <a:spcBef>
                <a:spcPct val="20000"/>
              </a:spcBef>
              <a:buFont typeface="Arial"/>
              <a:buNone/>
              <a:defRPr lang="en-US" sz="1800" kern="1200" dirty="0" smtClean="0">
                <a:solidFill>
                  <a:schemeClr val="tx1"/>
                </a:solidFill>
                <a:latin typeface="Arial"/>
                <a:ea typeface="+mn-ea"/>
                <a:cs typeface="Arial"/>
              </a:defRPr>
            </a:lvl2pPr>
            <a:lvl3pPr marL="0" indent="0" algn="l" defTabSz="457200" rtl="0" eaLnBrk="1" latinLnBrk="0" hangingPunct="1">
              <a:spcBef>
                <a:spcPct val="20000"/>
              </a:spcBef>
              <a:buFont typeface="Arial"/>
              <a:buNone/>
              <a:defRPr lang="en-US" sz="1800" kern="1200" dirty="0" smtClean="0">
                <a:solidFill>
                  <a:schemeClr val="tx1"/>
                </a:solidFill>
                <a:latin typeface="Arial"/>
                <a:ea typeface="+mn-ea"/>
                <a:cs typeface="Arial"/>
              </a:defRPr>
            </a:lvl3pPr>
            <a:lvl4pPr marL="0" indent="0" algn="l" defTabSz="457200" rtl="0" eaLnBrk="1" latinLnBrk="0" hangingPunct="1">
              <a:spcBef>
                <a:spcPct val="20000"/>
              </a:spcBef>
              <a:buFont typeface="Arial"/>
              <a:buNone/>
              <a:defRPr lang="en-US" sz="1800" kern="1200" dirty="0" smtClean="0">
                <a:solidFill>
                  <a:schemeClr val="tx1"/>
                </a:solidFill>
                <a:latin typeface="Arial"/>
                <a:ea typeface="+mn-ea"/>
                <a:cs typeface="Arial"/>
              </a:defRPr>
            </a:lvl4pPr>
            <a:lvl5pPr marL="0" indent="0" algn="l" defTabSz="457200" rtl="0" eaLnBrk="1" latinLnBrk="0" hangingPunct="1">
              <a:spcBef>
                <a:spcPct val="20000"/>
              </a:spcBef>
              <a:buFont typeface="Arial"/>
              <a:buNone/>
              <a:defRPr lang="en-GB" sz="1800" kern="1200" dirty="0">
                <a:solidFill>
                  <a:schemeClr val="tx1"/>
                </a:solidFill>
                <a:latin typeface="Arial"/>
                <a:ea typeface="+mn-ea"/>
                <a:cs typeface="Arial"/>
              </a:defRPr>
            </a:lvl5pPr>
          </a:lstStyle>
          <a:p>
            <a:pPr lvl="0"/>
            <a:r>
              <a:rPr lang="en-US" dirty="0"/>
              <a:t>Picture or other content</a:t>
            </a:r>
            <a:endParaRPr lang="en-GB" dirty="0"/>
          </a:p>
        </p:txBody>
      </p:sp>
      <p:sp>
        <p:nvSpPr>
          <p:cNvPr id="19" name="Text Placeholder 12"/>
          <p:cNvSpPr>
            <a:spLocks noGrp="1"/>
          </p:cNvSpPr>
          <p:nvPr>
            <p:ph type="body" sz="quarter" idx="19"/>
          </p:nvPr>
        </p:nvSpPr>
        <p:spPr>
          <a:xfrm>
            <a:off x="685796" y="6396162"/>
            <a:ext cx="2440301" cy="274638"/>
          </a:xfrm>
          <a:prstGeom prst="rect">
            <a:avLst/>
          </a:prstGeom>
        </p:spPr>
        <p:txBody>
          <a:bodyPr/>
          <a:lstStyle>
            <a:lvl1pPr marL="0" indent="0" algn="l" defTabSz="457200" rtl="0" eaLnBrk="1" latinLnBrk="0" hangingPunct="1">
              <a:buNone/>
              <a:defRPr lang="en-US" sz="1200" kern="1200" dirty="0">
                <a:solidFill>
                  <a:schemeClr val="tx1"/>
                </a:solidFill>
                <a:latin typeface="Arial" panose="020B0604020202020204" pitchFamily="34" charset="0"/>
                <a:ea typeface="+mn-ea"/>
                <a:cs typeface="Arial" panose="020B0604020202020204" pitchFamily="34" charset="0"/>
              </a:defRPr>
            </a:lvl1pPr>
          </a:lstStyle>
          <a:p>
            <a:pPr lvl="0"/>
            <a:r>
              <a:rPr lang="en-US" smtClean="0"/>
              <a:t>Click to edit Master text styles</a:t>
            </a:r>
          </a:p>
        </p:txBody>
      </p:sp>
      <p:sp>
        <p:nvSpPr>
          <p:cNvPr id="20" name="Footer Placeholder 16"/>
          <p:cNvSpPr>
            <a:spLocks noGrp="1"/>
          </p:cNvSpPr>
          <p:nvPr>
            <p:ph type="ftr" sz="quarter" idx="3"/>
          </p:nvPr>
        </p:nvSpPr>
        <p:spPr>
          <a:xfrm>
            <a:off x="3126097" y="6394602"/>
            <a:ext cx="3267083" cy="274636"/>
          </a:xfrm>
          <a:prstGeom prst="rect">
            <a:avLst/>
          </a:prstGeom>
        </p:spPr>
        <p:txBody>
          <a:bodyPr/>
          <a:lstStyle>
            <a:lvl1pPr algn="ctr">
              <a:defRPr sz="1200">
                <a:latin typeface="Arial" panose="020B0604020202020204" pitchFamily="34" charset="0"/>
                <a:cs typeface="Arial" panose="020B0604020202020204" pitchFamily="34" charset="0"/>
              </a:defRPr>
            </a:lvl1pPr>
          </a:lstStyle>
          <a:p>
            <a:r>
              <a:rPr lang="en-US" dirty="0"/>
              <a:t>Footer</a:t>
            </a:r>
          </a:p>
        </p:txBody>
      </p:sp>
    </p:spTree>
    <p:extLst>
      <p:ext uri="{BB962C8B-B14F-4D97-AF65-F5344CB8AC3E}">
        <p14:creationId xmlns:p14="http://schemas.microsoft.com/office/powerpoint/2010/main" val="2355828332"/>
      </p:ext>
    </p:extLst>
  </p:cSld>
  <p:clrMapOvr>
    <a:masterClrMapping/>
  </p:clrMapOvr>
  <p:extLst mod="1">
    <p:ext uri="{DCECCB84-F9BA-43D5-87BE-67443E8EF086}">
      <p15:sldGuideLst xmlns:p15="http://schemas.microsoft.com/office/powerpoint/2012/main">
        <p15:guide id="1" orient="horz" pos="805">
          <p15:clr>
            <a:srgbClr val="FBAE40"/>
          </p15:clr>
        </p15:guide>
        <p15:guide id="2" pos="2880">
          <p15:clr>
            <a:srgbClr val="FBAE40"/>
          </p15:clr>
        </p15:guide>
        <p15:guide id="3" pos="480">
          <p15:clr>
            <a:srgbClr val="FBAE40"/>
          </p15:clr>
        </p15:guide>
        <p15:guide id="4" orient="horz" pos="1179">
          <p15:clr>
            <a:srgbClr val="FBAE40"/>
          </p15:clr>
        </p15:guide>
        <p15:guide id="5" orient="horz" pos="971">
          <p15:clr>
            <a:srgbClr val="FBAE40"/>
          </p15:clr>
        </p15:guide>
        <p15:guide id="0" pos="316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isitEngland Divider Slide / End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12074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 name="Text Placeholder 11"/>
          <p:cNvSpPr>
            <a:spLocks noGrp="1"/>
          </p:cNvSpPr>
          <p:nvPr>
            <p:ph type="body" sz="quarter" idx="11"/>
          </p:nvPr>
        </p:nvSpPr>
        <p:spPr>
          <a:xfrm>
            <a:off x="3422650" y="3882347"/>
            <a:ext cx="5035550" cy="1095337"/>
          </a:xfrm>
          <a:prstGeom prst="rect">
            <a:avLst/>
          </a:prstGeom>
        </p:spPr>
        <p:txBody>
          <a:bodyPr vert="horz"/>
          <a:lstStyle>
            <a:lvl1pPr marL="0" indent="0">
              <a:spcBef>
                <a:spcPts val="700"/>
              </a:spcBef>
              <a:buNone/>
              <a:defRPr sz="1800">
                <a:solidFill>
                  <a:srgbClr val="FFFFFF"/>
                </a:solidFill>
                <a:latin typeface="Arial"/>
                <a:cs typeface="Aria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smtClean="0"/>
              <a:t>Click to edit Master text styles</a:t>
            </a:r>
          </a:p>
        </p:txBody>
      </p:sp>
      <p:sp>
        <p:nvSpPr>
          <p:cNvPr id="3" name="Text Placeholder 2"/>
          <p:cNvSpPr>
            <a:spLocks noGrp="1"/>
          </p:cNvSpPr>
          <p:nvPr>
            <p:ph type="body" sz="quarter" idx="14"/>
          </p:nvPr>
        </p:nvSpPr>
        <p:spPr>
          <a:xfrm>
            <a:off x="3422650" y="2563916"/>
            <a:ext cx="5035550" cy="1095375"/>
          </a:xfrm>
          <a:prstGeom prst="rect">
            <a:avLst/>
          </a:prstGeom>
        </p:spPr>
        <p:txBody>
          <a:bodyPr/>
          <a:lstStyle>
            <a:lvl1pPr marL="0" indent="0">
              <a:buFontTx/>
              <a:buNone/>
              <a:defRPr sz="3000">
                <a:solidFill>
                  <a:schemeClr val="bg1"/>
                </a:solidFill>
                <a:latin typeface="Arial" panose="020B0604020202020204" pitchFamily="34" charset="0"/>
                <a:cs typeface="Arial" panose="020B0604020202020204" pitchFamily="34" charset="0"/>
              </a:defRPr>
            </a:lvl1pPr>
            <a:lvl2pPr marL="457200" indent="0">
              <a:buNone/>
              <a:defRPr sz="3500">
                <a:solidFill>
                  <a:schemeClr val="bg1"/>
                </a:solidFill>
                <a:latin typeface="Arial" panose="020B0604020202020204" pitchFamily="34" charset="0"/>
                <a:cs typeface="Arial" panose="020B0604020202020204" pitchFamily="34" charset="0"/>
              </a:defRPr>
            </a:lvl2pPr>
            <a:lvl3pPr marL="914400" indent="0">
              <a:buNone/>
              <a:defRPr sz="3500">
                <a:solidFill>
                  <a:schemeClr val="bg1"/>
                </a:solidFill>
                <a:latin typeface="Arial" panose="020B0604020202020204" pitchFamily="34" charset="0"/>
                <a:cs typeface="Arial" panose="020B0604020202020204" pitchFamily="34" charset="0"/>
              </a:defRPr>
            </a:lvl3pPr>
            <a:lvl4pPr marL="1371600" indent="0">
              <a:buNone/>
              <a:defRPr sz="3500">
                <a:solidFill>
                  <a:schemeClr val="bg1"/>
                </a:solidFill>
                <a:latin typeface="Arial" panose="020B0604020202020204" pitchFamily="34" charset="0"/>
                <a:cs typeface="Arial" panose="020B0604020202020204" pitchFamily="34" charset="0"/>
              </a:defRPr>
            </a:lvl4pPr>
            <a:lvl5pPr marL="1828800" indent="0">
              <a:buNone/>
              <a:defRPr sz="3500">
                <a:solidFill>
                  <a:schemeClr val="bg1"/>
                </a:solidFill>
                <a:latin typeface="Arial" panose="020B0604020202020204" pitchFamily="34" charset="0"/>
                <a:cs typeface="Arial" panose="020B0604020202020204" pitchFamily="34" charset="0"/>
              </a:defRPr>
            </a:lvl5pPr>
          </a:lstStyle>
          <a:p>
            <a:pPr lvl="0"/>
            <a:r>
              <a:rPr lang="en-US" smtClean="0"/>
              <a:t>Click to edit Master text styles</a:t>
            </a:r>
          </a:p>
        </p:txBody>
      </p:sp>
      <p:sp>
        <p:nvSpPr>
          <p:cNvPr id="8" name="Picture Placeholder 8"/>
          <p:cNvSpPr>
            <a:spLocks noGrp="1"/>
          </p:cNvSpPr>
          <p:nvPr>
            <p:ph type="pic" sz="quarter" idx="12" hasCustomPrompt="1"/>
          </p:nvPr>
        </p:nvSpPr>
        <p:spPr>
          <a:xfrm>
            <a:off x="1321567" y="424981"/>
            <a:ext cx="974160" cy="770512"/>
          </a:xfrm>
          <a:prstGeom prst="rect">
            <a:avLst/>
          </a:prstGeom>
        </p:spPr>
        <p:txBody>
          <a:bodyPr anchor="ctr"/>
          <a:lstStyle>
            <a:lvl1pPr marL="0" indent="0" algn="ctr">
              <a:buNone/>
              <a:defRPr sz="1100">
                <a:solidFill>
                  <a:schemeClr val="bg1"/>
                </a:solidFill>
                <a:latin typeface="Arial" panose="020B0604020202020204" pitchFamily="34" charset="0"/>
                <a:cs typeface="Arial" panose="020B0604020202020204" pitchFamily="34" charset="0"/>
              </a:defRPr>
            </a:lvl1pPr>
          </a:lstStyle>
          <a:p>
            <a:r>
              <a:rPr lang="en-US" dirty="0"/>
              <a:t>Partner Logo</a:t>
            </a:r>
          </a:p>
        </p:txBody>
      </p:sp>
      <p:pic>
        <p:nvPicPr>
          <p:cNvPr id="13" name="Picture 12" descr="VB_VE_Logos.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9880" y="455237"/>
            <a:ext cx="925972" cy="761630"/>
          </a:xfrm>
          <a:prstGeom prst="rect">
            <a:avLst/>
          </a:prstGeom>
        </p:spPr>
      </p:pic>
    </p:spTree>
    <p:extLst>
      <p:ext uri="{BB962C8B-B14F-4D97-AF65-F5344CB8AC3E}">
        <p14:creationId xmlns:p14="http://schemas.microsoft.com/office/powerpoint/2010/main" val="14232899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isitEngland Title Slide">
    <p:spTree>
      <p:nvGrpSpPr>
        <p:cNvPr id="1" name=""/>
        <p:cNvGrpSpPr/>
        <p:nvPr/>
      </p:nvGrpSpPr>
      <p:grpSpPr>
        <a:xfrm>
          <a:off x="0" y="0"/>
          <a:ext cx="0" cy="0"/>
          <a:chOff x="0" y="0"/>
          <a:chExt cx="0" cy="0"/>
        </a:xfrm>
      </p:grpSpPr>
      <p:sp>
        <p:nvSpPr>
          <p:cNvPr id="5" name="Rectangle 4"/>
          <p:cNvSpPr/>
          <p:nvPr userDrawn="1"/>
        </p:nvSpPr>
        <p:spPr>
          <a:xfrm rot="5400000">
            <a:off x="3978900" y="-1568103"/>
            <a:ext cx="1148948" cy="8740989"/>
          </a:xfrm>
          <a:prstGeom prst="rect">
            <a:avLst/>
          </a:prstGeom>
          <a:solidFill>
            <a:srgbClr val="12074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12" name="Rectangle 11"/>
          <p:cNvSpPr/>
          <p:nvPr userDrawn="1"/>
        </p:nvSpPr>
        <p:spPr>
          <a:xfrm>
            <a:off x="182880" y="110067"/>
            <a:ext cx="8740988" cy="8297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endParaRPr lang="en-GB" sz="1400" dirty="0">
              <a:solidFill>
                <a:srgbClr val="505050"/>
              </a:solidFill>
              <a:latin typeface="Arial" panose="020B0604020202020204" pitchFamily="34" charset="0"/>
              <a:cs typeface="Arial" panose="020B0604020202020204" pitchFamily="34" charset="0"/>
            </a:endParaRPr>
          </a:p>
        </p:txBody>
      </p:sp>
      <p:sp>
        <p:nvSpPr>
          <p:cNvPr id="2" name="Title 1"/>
          <p:cNvSpPr>
            <a:spLocks noGrp="1"/>
          </p:cNvSpPr>
          <p:nvPr>
            <p:ph type="title" hasCustomPrompt="1"/>
          </p:nvPr>
        </p:nvSpPr>
        <p:spPr>
          <a:xfrm>
            <a:off x="520270" y="2315970"/>
            <a:ext cx="7937929" cy="1325563"/>
          </a:xfrm>
          <a:prstGeom prst="rect">
            <a:avLst/>
          </a:prstGeom>
        </p:spPr>
        <p:txBody>
          <a:bodyPr/>
          <a:lstStyle>
            <a:lvl1pPr marL="0" indent="0" algn="l" defTabSz="457200" rtl="0" eaLnBrk="1" latinLnBrk="0" hangingPunct="1">
              <a:spcBef>
                <a:spcPct val="20000"/>
              </a:spcBef>
              <a:buFont typeface="Arial"/>
              <a:buNone/>
              <a:defRPr lang="en-GB" sz="3000" kern="1200" dirty="0">
                <a:solidFill>
                  <a:schemeClr val="bg1"/>
                </a:solidFill>
                <a:latin typeface="Arial"/>
                <a:ea typeface="+mn-ea"/>
                <a:cs typeface="Arial"/>
              </a:defRPr>
            </a:lvl1pPr>
          </a:lstStyle>
          <a:p>
            <a:pPr marL="0" lvl="0" indent="0" algn="l" defTabSz="457200" rtl="0" eaLnBrk="1" latinLnBrk="0" hangingPunct="1">
              <a:spcBef>
                <a:spcPct val="20000"/>
              </a:spcBef>
              <a:buFont typeface="Arial"/>
              <a:buNone/>
            </a:pPr>
            <a:r>
              <a:rPr lang="en-GB" dirty="0" smtClean="0"/>
              <a:t>Title of presentation and if it’s long it can run over two lines</a:t>
            </a:r>
            <a:endParaRPr lang="en-GB" dirty="0"/>
          </a:p>
        </p:txBody>
      </p:sp>
      <p:sp>
        <p:nvSpPr>
          <p:cNvPr id="8" name="Text Placeholder 14"/>
          <p:cNvSpPr>
            <a:spLocks noGrp="1"/>
          </p:cNvSpPr>
          <p:nvPr>
            <p:ph type="body" sz="quarter" idx="11" hasCustomPrompt="1"/>
          </p:nvPr>
        </p:nvSpPr>
        <p:spPr>
          <a:xfrm>
            <a:off x="522173" y="3607204"/>
            <a:ext cx="7936025" cy="439091"/>
          </a:xfrm>
          <a:prstGeom prst="rect">
            <a:avLst/>
          </a:prstGeom>
        </p:spPr>
        <p:txBody>
          <a:bodyPr vert="horz"/>
          <a:lstStyle>
            <a:lvl1pPr marL="0" indent="0">
              <a:buNone/>
              <a:defRPr sz="2000">
                <a:solidFill>
                  <a:schemeClr val="accent2"/>
                </a:solidFill>
                <a:latin typeface="Arial"/>
                <a:cs typeface="Arial"/>
              </a:defRPr>
            </a:lvl1pPr>
            <a:lvl2pPr marL="457200" indent="0">
              <a:buNone/>
              <a:defRPr sz="2000">
                <a:latin typeface="Arial"/>
                <a:cs typeface="Arial"/>
              </a:defRPr>
            </a:lvl2pPr>
            <a:lvl3pPr marL="914400" indent="0">
              <a:buNone/>
              <a:defRPr sz="2000">
                <a:latin typeface="Arial"/>
                <a:cs typeface="Arial"/>
              </a:defRPr>
            </a:lvl3pPr>
            <a:lvl4pPr marL="1371600" indent="0">
              <a:buNone/>
              <a:defRPr sz="2000">
                <a:latin typeface="Arial"/>
                <a:cs typeface="Arial"/>
              </a:defRPr>
            </a:lvl4pPr>
            <a:lvl5pPr marL="1828800" indent="0">
              <a:buNone/>
              <a:defRPr sz="2000">
                <a:latin typeface="Arial"/>
                <a:cs typeface="Arial"/>
              </a:defRPr>
            </a:lvl5pPr>
          </a:lstStyle>
          <a:p>
            <a:pPr lvl="0"/>
            <a:r>
              <a:rPr lang="en-US" dirty="0" smtClean="0"/>
              <a:t>Subtitle e.g. presenter’s name</a:t>
            </a:r>
          </a:p>
        </p:txBody>
      </p:sp>
      <p:sp>
        <p:nvSpPr>
          <p:cNvPr id="13" name="Isosceles Triangle 12"/>
          <p:cNvSpPr/>
          <p:nvPr userDrawn="1"/>
        </p:nvSpPr>
        <p:spPr>
          <a:xfrm rot="10800000">
            <a:off x="707302" y="3376865"/>
            <a:ext cx="241651" cy="135512"/>
          </a:xfrm>
          <a:prstGeom prst="triangle">
            <a:avLst/>
          </a:prstGeom>
          <a:solidFill>
            <a:srgbClr val="1207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dirty="0">
              <a:solidFill>
                <a:prstClr val="white"/>
              </a:solidFill>
            </a:endParaRPr>
          </a:p>
        </p:txBody>
      </p:sp>
      <p:sp>
        <p:nvSpPr>
          <p:cNvPr id="6" name="Rectangle 5"/>
          <p:cNvSpPr/>
          <p:nvPr userDrawn="1"/>
        </p:nvSpPr>
        <p:spPr>
          <a:xfrm>
            <a:off x="8442960" y="6263640"/>
            <a:ext cx="480909" cy="4876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prstClr val="white"/>
              </a:solidFill>
            </a:endParaRPr>
          </a:p>
        </p:txBody>
      </p:sp>
      <p:sp>
        <p:nvSpPr>
          <p:cNvPr id="10" name="Picture Placeholder 8"/>
          <p:cNvSpPr>
            <a:spLocks noGrp="1"/>
          </p:cNvSpPr>
          <p:nvPr>
            <p:ph type="pic" sz="quarter" idx="12" hasCustomPrompt="1"/>
          </p:nvPr>
        </p:nvSpPr>
        <p:spPr>
          <a:xfrm>
            <a:off x="8061128" y="5729722"/>
            <a:ext cx="884827" cy="884956"/>
          </a:xfrm>
          <a:prstGeom prst="ellipse">
            <a:avLst/>
          </a:prstGeom>
          <a:solidFill>
            <a:srgbClr val="646363"/>
          </a:solidFill>
        </p:spPr>
        <p:txBody>
          <a:bodyPr lIns="0" tIns="0" rIns="0" bIns="0" anchor="ctr"/>
          <a:lstStyle>
            <a:lvl1pPr marL="0" indent="0" algn="ctr">
              <a:buNone/>
              <a:defRPr sz="1100">
                <a:solidFill>
                  <a:schemeClr val="bg1"/>
                </a:solidFill>
                <a:latin typeface="Arial" panose="020B0604020202020204" pitchFamily="34" charset="0"/>
                <a:cs typeface="Arial" panose="020B0604020202020204" pitchFamily="34" charset="0"/>
              </a:defRPr>
            </a:lvl1pPr>
          </a:lstStyle>
          <a:p>
            <a:r>
              <a:rPr lang="en-US" dirty="0" smtClean="0"/>
              <a:t>partner logo</a:t>
            </a:r>
            <a:endParaRPr lang="en-US" dirty="0"/>
          </a:p>
        </p:txBody>
      </p:sp>
      <p:sp>
        <p:nvSpPr>
          <p:cNvPr id="14" name="Text Placeholder 14"/>
          <p:cNvSpPr>
            <a:spLocks noGrp="1"/>
          </p:cNvSpPr>
          <p:nvPr>
            <p:ph type="body" sz="quarter" idx="13" hasCustomPrompt="1"/>
          </p:nvPr>
        </p:nvSpPr>
        <p:spPr>
          <a:xfrm>
            <a:off x="522173" y="4011367"/>
            <a:ext cx="7936025" cy="439091"/>
          </a:xfrm>
          <a:prstGeom prst="rect">
            <a:avLst/>
          </a:prstGeom>
        </p:spPr>
        <p:txBody>
          <a:bodyPr vert="horz"/>
          <a:lstStyle>
            <a:lvl1pPr marL="0" indent="0">
              <a:buNone/>
              <a:defRPr sz="2000">
                <a:solidFill>
                  <a:schemeClr val="accent2"/>
                </a:solidFill>
                <a:latin typeface="Arial"/>
                <a:cs typeface="Arial"/>
              </a:defRPr>
            </a:lvl1pPr>
            <a:lvl2pPr marL="457200" indent="0">
              <a:buNone/>
              <a:defRPr sz="2000">
                <a:latin typeface="Arial"/>
                <a:cs typeface="Arial"/>
              </a:defRPr>
            </a:lvl2pPr>
            <a:lvl3pPr marL="914400" indent="0">
              <a:buNone/>
              <a:defRPr sz="2000">
                <a:latin typeface="Arial"/>
                <a:cs typeface="Arial"/>
              </a:defRPr>
            </a:lvl3pPr>
            <a:lvl4pPr marL="1371600" indent="0">
              <a:buNone/>
              <a:defRPr sz="2000">
                <a:latin typeface="Arial"/>
                <a:cs typeface="Arial"/>
              </a:defRPr>
            </a:lvl4pPr>
            <a:lvl5pPr marL="1828800" indent="0">
              <a:buNone/>
              <a:defRPr sz="2000">
                <a:latin typeface="Arial"/>
                <a:cs typeface="Arial"/>
              </a:defRPr>
            </a:lvl5pPr>
          </a:lstStyle>
          <a:p>
            <a:pPr lvl="0"/>
            <a:r>
              <a:rPr lang="en-US" dirty="0" smtClean="0"/>
              <a:t>Date</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67521" y="13049"/>
            <a:ext cx="1365504" cy="1243584"/>
          </a:xfrm>
          <a:prstGeom prst="rect">
            <a:avLst/>
          </a:prstGeom>
        </p:spPr>
      </p:pic>
    </p:spTree>
    <p:extLst>
      <p:ext uri="{BB962C8B-B14F-4D97-AF65-F5344CB8AC3E}">
        <p14:creationId xmlns:p14="http://schemas.microsoft.com/office/powerpoint/2010/main" val="1188363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sitEngland Title and Content ">
    <p:spTree>
      <p:nvGrpSpPr>
        <p:cNvPr id="1" name=""/>
        <p:cNvGrpSpPr/>
        <p:nvPr/>
      </p:nvGrpSpPr>
      <p:grpSpPr>
        <a:xfrm>
          <a:off x="0" y="0"/>
          <a:ext cx="0" cy="0"/>
          <a:chOff x="0" y="0"/>
          <a:chExt cx="0" cy="0"/>
        </a:xfrm>
      </p:grpSpPr>
      <p:sp>
        <p:nvSpPr>
          <p:cNvPr id="2" name="Title 1"/>
          <p:cNvSpPr>
            <a:spLocks noGrp="1"/>
          </p:cNvSpPr>
          <p:nvPr>
            <p:ph type="title"/>
          </p:nvPr>
        </p:nvSpPr>
        <p:spPr>
          <a:xfrm>
            <a:off x="654051" y="872066"/>
            <a:ext cx="8149762" cy="810155"/>
          </a:xfrm>
          <a:prstGeom prst="rect">
            <a:avLst/>
          </a:prstGeom>
        </p:spPr>
        <p:txBody>
          <a:bodyPr/>
          <a:lstStyle>
            <a:lvl1pPr algn="l">
              <a:defRPr lang="en-GB" sz="3000" kern="1200" dirty="0">
                <a:solidFill>
                  <a:schemeClr val="accent2"/>
                </a:solidFill>
                <a:latin typeface="Arial"/>
                <a:ea typeface="+mn-ea"/>
                <a:cs typeface="Arial"/>
              </a:defRPr>
            </a:lvl1pPr>
          </a:lstStyle>
          <a:p>
            <a:pPr marL="0" lvl="0" indent="0" algn="l" defTabSz="457200" rtl="0" eaLnBrk="1" latinLnBrk="0" hangingPunct="1">
              <a:spcBef>
                <a:spcPct val="20000"/>
              </a:spcBef>
              <a:buFont typeface="Arial"/>
              <a:buNone/>
            </a:pPr>
            <a:r>
              <a:rPr lang="en-US" smtClean="0"/>
              <a:t>Click to edit Master title style</a:t>
            </a:r>
            <a:endParaRPr lang="en-GB" dirty="0"/>
          </a:p>
        </p:txBody>
      </p:sp>
      <p:sp>
        <p:nvSpPr>
          <p:cNvPr id="4" name="Text Placeholder 11"/>
          <p:cNvSpPr>
            <a:spLocks noGrp="1"/>
          </p:cNvSpPr>
          <p:nvPr>
            <p:ph type="body" sz="quarter" idx="11"/>
          </p:nvPr>
        </p:nvSpPr>
        <p:spPr>
          <a:xfrm>
            <a:off x="669924" y="1762655"/>
            <a:ext cx="8133889" cy="1385888"/>
          </a:xfrm>
          <a:prstGeom prst="rect">
            <a:avLst/>
          </a:prstGeom>
        </p:spPr>
        <p:txBody>
          <a:bodyPr vert="horz"/>
          <a:lstStyle>
            <a:lvl1pPr marL="261938" indent="-261938">
              <a:buClr>
                <a:schemeClr val="accent2"/>
              </a:buClr>
              <a:defRPr sz="1800">
                <a:solidFill>
                  <a:schemeClr val="tx1"/>
                </a:solidFill>
                <a:latin typeface="Arial"/>
                <a:cs typeface="Arial"/>
              </a:defRPr>
            </a:lvl1pPr>
            <a:lvl2pPr marL="652463" indent="-319088">
              <a:defRPr sz="1800">
                <a:latin typeface="Arial"/>
                <a:cs typeface="Arial"/>
              </a:defRPr>
            </a:lvl2pPr>
            <a:lvl3pPr>
              <a:defRPr sz="1400">
                <a:latin typeface="Arial"/>
                <a:cs typeface="Arial"/>
              </a:defRPr>
            </a:lvl3pPr>
            <a:lvl4pPr>
              <a:defRPr sz="1200">
                <a:latin typeface="Arial"/>
                <a:cs typeface="Arial"/>
              </a:defRPr>
            </a:lvl4pPr>
            <a:lvl5pPr>
              <a:defRPr sz="1200">
                <a:latin typeface="Arial"/>
                <a:cs typeface="Arial"/>
              </a:defRPr>
            </a:lvl5pPr>
          </a:lstStyle>
          <a:p>
            <a:pPr lvl="0"/>
            <a:r>
              <a:rPr lang="en-US" smtClean="0"/>
              <a:t>Click to edit Master text styles</a:t>
            </a:r>
          </a:p>
          <a:p>
            <a:pPr lvl="1"/>
            <a:r>
              <a:rPr lang="en-US" smtClean="0"/>
              <a:t>Second level</a:t>
            </a:r>
          </a:p>
        </p:txBody>
      </p:sp>
      <p:sp>
        <p:nvSpPr>
          <p:cNvPr id="14" name="Text Placeholder 12"/>
          <p:cNvSpPr>
            <a:spLocks noGrp="1"/>
          </p:cNvSpPr>
          <p:nvPr>
            <p:ph type="body" sz="quarter" idx="13"/>
          </p:nvPr>
        </p:nvSpPr>
        <p:spPr>
          <a:xfrm>
            <a:off x="685796" y="6396162"/>
            <a:ext cx="2440301" cy="274638"/>
          </a:xfrm>
          <a:prstGeom prst="rect">
            <a:avLst/>
          </a:prstGeom>
        </p:spPr>
        <p:txBody>
          <a:bodyPr/>
          <a:lstStyle>
            <a:lvl1pPr marL="0" indent="0" algn="l" defTabSz="457200" rtl="0" eaLnBrk="1" latinLnBrk="0" hangingPunct="1">
              <a:buNone/>
              <a:defRPr lang="en-US" sz="1200" kern="1200" dirty="0">
                <a:solidFill>
                  <a:schemeClr val="tx1"/>
                </a:solidFill>
                <a:latin typeface="Arial" panose="020B0604020202020204" pitchFamily="34" charset="0"/>
                <a:ea typeface="+mn-ea"/>
                <a:cs typeface="Arial" panose="020B0604020202020204" pitchFamily="34" charset="0"/>
              </a:defRPr>
            </a:lvl1pPr>
          </a:lstStyle>
          <a:p>
            <a:pPr lvl="0"/>
            <a:r>
              <a:rPr lang="en-US" smtClean="0"/>
              <a:t>Click to edit Master text styles</a:t>
            </a:r>
          </a:p>
        </p:txBody>
      </p:sp>
      <p:sp>
        <p:nvSpPr>
          <p:cNvPr id="15" name="Footer Placeholder 16"/>
          <p:cNvSpPr>
            <a:spLocks noGrp="1"/>
          </p:cNvSpPr>
          <p:nvPr>
            <p:ph type="ftr" sz="quarter" idx="3"/>
          </p:nvPr>
        </p:nvSpPr>
        <p:spPr>
          <a:xfrm>
            <a:off x="3126097" y="6394602"/>
            <a:ext cx="3267083" cy="274636"/>
          </a:xfrm>
          <a:prstGeom prst="rect">
            <a:avLst/>
          </a:prstGeom>
        </p:spPr>
        <p:txBody>
          <a:bodyPr/>
          <a:lstStyle>
            <a:lvl1pPr algn="ctr">
              <a:defRPr sz="1200">
                <a:latin typeface="Arial" panose="020B0604020202020204" pitchFamily="34" charset="0"/>
                <a:cs typeface="Arial" panose="020B0604020202020204" pitchFamily="34" charset="0"/>
              </a:defRPr>
            </a:lvl1pPr>
          </a:lstStyle>
          <a:p>
            <a:r>
              <a:rPr lang="en-US" dirty="0">
                <a:solidFill>
                  <a:srgbClr val="120742"/>
                </a:solidFill>
              </a:rPr>
              <a:t>Footer</a:t>
            </a:r>
          </a:p>
        </p:txBody>
      </p:sp>
    </p:spTree>
    <p:extLst>
      <p:ext uri="{BB962C8B-B14F-4D97-AF65-F5344CB8AC3E}">
        <p14:creationId xmlns:p14="http://schemas.microsoft.com/office/powerpoint/2010/main" val="2179031322"/>
      </p:ext>
    </p:extLst>
  </p:cSld>
  <p:clrMapOvr>
    <a:masterClrMapping/>
  </p:clrMapOvr>
  <p:extLst mod="1">
    <p:ext uri="{DCECCB84-F9BA-43D5-87BE-67443E8EF086}">
      <p15:sldGuideLst xmlns:p15="http://schemas.microsoft.com/office/powerpoint/2012/main">
        <p15:guide id="1" orient="horz" pos="805" userDrawn="1">
          <p15:clr>
            <a:srgbClr val="FBAE40"/>
          </p15:clr>
        </p15:guide>
        <p15:guide id="2" pos="2880" userDrawn="1">
          <p15:clr>
            <a:srgbClr val="FBAE40"/>
          </p15:clr>
        </p15:guide>
        <p15:guide id="3" pos="480" userDrawn="1">
          <p15:clr>
            <a:srgbClr val="FBAE40"/>
          </p15:clr>
        </p15:guide>
        <p15:guide id="4" orient="horz" pos="117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sitEngland Title and Content FULL HEIGHT">
    <p:spTree>
      <p:nvGrpSpPr>
        <p:cNvPr id="1" name=""/>
        <p:cNvGrpSpPr/>
        <p:nvPr/>
      </p:nvGrpSpPr>
      <p:grpSpPr>
        <a:xfrm>
          <a:off x="0" y="0"/>
          <a:ext cx="0" cy="0"/>
          <a:chOff x="0" y="0"/>
          <a:chExt cx="0" cy="0"/>
        </a:xfrm>
      </p:grpSpPr>
      <p:sp>
        <p:nvSpPr>
          <p:cNvPr id="2" name="Title 1"/>
          <p:cNvSpPr>
            <a:spLocks noGrp="1"/>
          </p:cNvSpPr>
          <p:nvPr>
            <p:ph type="title"/>
          </p:nvPr>
        </p:nvSpPr>
        <p:spPr>
          <a:xfrm>
            <a:off x="654051" y="872066"/>
            <a:ext cx="8149762" cy="558801"/>
          </a:xfrm>
          <a:prstGeom prst="rect">
            <a:avLst/>
          </a:prstGeom>
        </p:spPr>
        <p:txBody>
          <a:bodyPr/>
          <a:lstStyle>
            <a:lvl1pPr algn="l">
              <a:defRPr lang="en-GB" sz="3000" kern="1200" dirty="0">
                <a:solidFill>
                  <a:schemeClr val="accent2"/>
                </a:solidFill>
                <a:latin typeface="Arial"/>
                <a:ea typeface="+mn-ea"/>
                <a:cs typeface="Arial"/>
              </a:defRPr>
            </a:lvl1pPr>
          </a:lstStyle>
          <a:p>
            <a:pPr marL="0" lvl="0" indent="0" algn="l" defTabSz="457200" rtl="0" eaLnBrk="1" latinLnBrk="0" hangingPunct="1">
              <a:spcBef>
                <a:spcPct val="20000"/>
              </a:spcBef>
              <a:buFont typeface="Arial"/>
              <a:buNone/>
            </a:pPr>
            <a:r>
              <a:rPr lang="en-US" smtClean="0"/>
              <a:t>Click to edit Master title style</a:t>
            </a:r>
            <a:endParaRPr lang="en-GB" dirty="0"/>
          </a:p>
        </p:txBody>
      </p:sp>
      <p:sp>
        <p:nvSpPr>
          <p:cNvPr id="4" name="Text Placeholder 11"/>
          <p:cNvSpPr>
            <a:spLocks noGrp="1"/>
          </p:cNvSpPr>
          <p:nvPr>
            <p:ph type="body" sz="quarter" idx="11"/>
          </p:nvPr>
        </p:nvSpPr>
        <p:spPr>
          <a:xfrm>
            <a:off x="669924" y="1449387"/>
            <a:ext cx="8133889" cy="1385888"/>
          </a:xfrm>
          <a:prstGeom prst="rect">
            <a:avLst/>
          </a:prstGeom>
        </p:spPr>
        <p:txBody>
          <a:bodyPr vert="horz"/>
          <a:lstStyle>
            <a:lvl1pPr marL="179388" indent="-179388">
              <a:buClr>
                <a:schemeClr val="accent2"/>
              </a:buClr>
              <a:defRPr lang="en-US" sz="1800" kern="1200" dirty="0" smtClean="0">
                <a:solidFill>
                  <a:schemeClr val="tx1"/>
                </a:solidFill>
                <a:latin typeface="Arial"/>
                <a:ea typeface="+mn-ea"/>
                <a:cs typeface="Arial"/>
              </a:defRPr>
            </a:lvl1pPr>
            <a:lvl2pPr>
              <a:defRPr lang="en-US" sz="1800" kern="1200" dirty="0" smtClean="0">
                <a:solidFill>
                  <a:schemeClr val="tx1"/>
                </a:solidFill>
                <a:latin typeface="Arial"/>
                <a:ea typeface="+mn-ea"/>
                <a:cs typeface="Arial"/>
              </a:defRPr>
            </a:lvl2pPr>
            <a:lvl3pPr>
              <a:defRPr sz="1400">
                <a:latin typeface="Arial"/>
                <a:cs typeface="Arial"/>
              </a:defRPr>
            </a:lvl3pPr>
            <a:lvl4pPr>
              <a:defRPr sz="1200">
                <a:latin typeface="Arial"/>
                <a:cs typeface="Arial"/>
              </a:defRPr>
            </a:lvl4pPr>
            <a:lvl5pPr>
              <a:defRPr sz="1200">
                <a:latin typeface="Arial"/>
                <a:cs typeface="Arial"/>
              </a:defRPr>
            </a:lvl5pPr>
          </a:lstStyle>
          <a:p>
            <a:pPr marL="261938" lvl="0" indent="-261938" algn="l" defTabSz="457200" rtl="0" eaLnBrk="1" latinLnBrk="0" hangingPunct="1">
              <a:spcBef>
                <a:spcPct val="20000"/>
              </a:spcBef>
              <a:buClr>
                <a:schemeClr val="accent2"/>
              </a:buClr>
              <a:buFont typeface="Arial"/>
              <a:buChar char="•"/>
            </a:pPr>
            <a:r>
              <a:rPr lang="en-US" smtClean="0"/>
              <a:t>Click to edit Master text styles</a:t>
            </a:r>
          </a:p>
          <a:p>
            <a:pPr marL="261938" lvl="1" indent="-261938" algn="l" defTabSz="457200" rtl="0" eaLnBrk="1" latinLnBrk="0" hangingPunct="1">
              <a:spcBef>
                <a:spcPct val="20000"/>
              </a:spcBef>
              <a:buClr>
                <a:schemeClr val="accent2"/>
              </a:buClr>
              <a:buFont typeface="Arial"/>
              <a:buChar char="•"/>
            </a:pPr>
            <a:r>
              <a:rPr lang="en-US" smtClean="0"/>
              <a:t>Second level</a:t>
            </a:r>
          </a:p>
        </p:txBody>
      </p:sp>
      <p:sp>
        <p:nvSpPr>
          <p:cNvPr id="13" name="Text Placeholder 12"/>
          <p:cNvSpPr>
            <a:spLocks noGrp="1"/>
          </p:cNvSpPr>
          <p:nvPr>
            <p:ph type="body" sz="quarter" idx="13"/>
          </p:nvPr>
        </p:nvSpPr>
        <p:spPr>
          <a:xfrm>
            <a:off x="685796" y="6396162"/>
            <a:ext cx="2440301" cy="274638"/>
          </a:xfrm>
          <a:prstGeom prst="rect">
            <a:avLst/>
          </a:prstGeom>
        </p:spPr>
        <p:txBody>
          <a:bodyPr/>
          <a:lstStyle>
            <a:lvl1pPr marL="0" indent="0" algn="l" defTabSz="457200" rtl="0" eaLnBrk="1" latinLnBrk="0" hangingPunct="1">
              <a:buNone/>
              <a:defRPr lang="en-US" sz="1200" kern="1200" dirty="0">
                <a:solidFill>
                  <a:schemeClr val="tx1"/>
                </a:solidFill>
                <a:latin typeface="Arial" panose="020B0604020202020204" pitchFamily="34" charset="0"/>
                <a:ea typeface="+mn-ea"/>
                <a:cs typeface="Arial" panose="020B0604020202020204" pitchFamily="34" charset="0"/>
              </a:defRPr>
            </a:lvl1pPr>
          </a:lstStyle>
          <a:p>
            <a:pPr lvl="0"/>
            <a:r>
              <a:rPr lang="en-US" smtClean="0"/>
              <a:t>Click to edit Master text styles</a:t>
            </a:r>
          </a:p>
        </p:txBody>
      </p:sp>
      <p:sp>
        <p:nvSpPr>
          <p:cNvPr id="14" name="Footer Placeholder 16"/>
          <p:cNvSpPr>
            <a:spLocks noGrp="1"/>
          </p:cNvSpPr>
          <p:nvPr>
            <p:ph type="ftr" sz="quarter" idx="3"/>
          </p:nvPr>
        </p:nvSpPr>
        <p:spPr>
          <a:xfrm>
            <a:off x="3126097" y="6394602"/>
            <a:ext cx="3267083" cy="274636"/>
          </a:xfrm>
          <a:prstGeom prst="rect">
            <a:avLst/>
          </a:prstGeom>
        </p:spPr>
        <p:txBody>
          <a:bodyPr/>
          <a:lstStyle>
            <a:lvl1pPr algn="ctr">
              <a:defRPr sz="1200">
                <a:latin typeface="Arial" panose="020B0604020202020204" pitchFamily="34" charset="0"/>
                <a:cs typeface="Arial" panose="020B0604020202020204" pitchFamily="34" charset="0"/>
              </a:defRPr>
            </a:lvl1pPr>
          </a:lstStyle>
          <a:p>
            <a:r>
              <a:rPr lang="en-US" dirty="0">
                <a:solidFill>
                  <a:srgbClr val="120742"/>
                </a:solidFill>
              </a:rPr>
              <a:t>Footer</a:t>
            </a:r>
          </a:p>
        </p:txBody>
      </p:sp>
    </p:spTree>
    <p:extLst>
      <p:ext uri="{BB962C8B-B14F-4D97-AF65-F5344CB8AC3E}">
        <p14:creationId xmlns:p14="http://schemas.microsoft.com/office/powerpoint/2010/main" val="4131492247"/>
      </p:ext>
    </p:extLst>
  </p:cSld>
  <p:clrMapOvr>
    <a:masterClrMapping/>
  </p:clrMapOvr>
  <p:extLst mod="1">
    <p:ext uri="{DCECCB84-F9BA-43D5-87BE-67443E8EF086}">
      <p15:sldGuideLst xmlns:p15="http://schemas.microsoft.com/office/powerpoint/2012/main">
        <p15:guide id="1" orient="horz" pos="805">
          <p15:clr>
            <a:srgbClr val="FBAE40"/>
          </p15:clr>
        </p15:guide>
        <p15:guide id="2" pos="2880">
          <p15:clr>
            <a:srgbClr val="FBAE40"/>
          </p15:clr>
        </p15:guide>
        <p15:guide id="3" pos="480">
          <p15:clr>
            <a:srgbClr val="FBAE40"/>
          </p15:clr>
        </p15:guide>
        <p15:guide id="4" orient="horz" pos="1179">
          <p15:clr>
            <a:srgbClr val="FBAE40"/>
          </p15:clr>
        </p15:guide>
        <p15:guide id="0" orient="horz" pos="971"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sitEngland Title and 2 Content FULL HEIGHT">
    <p:spTree>
      <p:nvGrpSpPr>
        <p:cNvPr id="1" name=""/>
        <p:cNvGrpSpPr/>
        <p:nvPr/>
      </p:nvGrpSpPr>
      <p:grpSpPr>
        <a:xfrm>
          <a:off x="0" y="0"/>
          <a:ext cx="0" cy="0"/>
          <a:chOff x="0" y="0"/>
          <a:chExt cx="0" cy="0"/>
        </a:xfrm>
      </p:grpSpPr>
      <p:sp>
        <p:nvSpPr>
          <p:cNvPr id="2" name="Title 1"/>
          <p:cNvSpPr>
            <a:spLocks noGrp="1"/>
          </p:cNvSpPr>
          <p:nvPr>
            <p:ph type="title"/>
          </p:nvPr>
        </p:nvSpPr>
        <p:spPr>
          <a:xfrm>
            <a:off x="654051" y="872066"/>
            <a:ext cx="8149762" cy="558801"/>
          </a:xfrm>
          <a:prstGeom prst="rect">
            <a:avLst/>
          </a:prstGeom>
        </p:spPr>
        <p:txBody>
          <a:bodyPr/>
          <a:lstStyle>
            <a:lvl1pPr algn="l">
              <a:defRPr lang="en-GB" sz="3000" kern="1200" dirty="0">
                <a:solidFill>
                  <a:schemeClr val="accent2"/>
                </a:solidFill>
                <a:latin typeface="Arial"/>
                <a:ea typeface="+mn-ea"/>
                <a:cs typeface="Arial"/>
              </a:defRPr>
            </a:lvl1pPr>
          </a:lstStyle>
          <a:p>
            <a:pPr marL="0" lvl="0" indent="0" algn="l" defTabSz="457200" rtl="0" eaLnBrk="1" latinLnBrk="0" hangingPunct="1">
              <a:spcBef>
                <a:spcPct val="20000"/>
              </a:spcBef>
              <a:buFont typeface="Arial"/>
              <a:buNone/>
            </a:pPr>
            <a:r>
              <a:rPr lang="en-US" smtClean="0"/>
              <a:t>Click to edit Master title style</a:t>
            </a:r>
            <a:endParaRPr lang="en-GB" dirty="0"/>
          </a:p>
        </p:txBody>
      </p:sp>
      <p:sp>
        <p:nvSpPr>
          <p:cNvPr id="4" name="Text Placeholder 11"/>
          <p:cNvSpPr>
            <a:spLocks noGrp="1"/>
          </p:cNvSpPr>
          <p:nvPr>
            <p:ph type="body" sz="quarter" idx="11"/>
          </p:nvPr>
        </p:nvSpPr>
        <p:spPr>
          <a:xfrm>
            <a:off x="669924" y="1449387"/>
            <a:ext cx="3871773" cy="1385888"/>
          </a:xfrm>
          <a:prstGeom prst="rect">
            <a:avLst/>
          </a:prstGeom>
        </p:spPr>
        <p:txBody>
          <a:bodyPr vert="horz"/>
          <a:lstStyle>
            <a:lvl1pPr marL="179388" indent="-179388">
              <a:buClr>
                <a:schemeClr val="accent2"/>
              </a:buClr>
              <a:defRPr lang="en-US" sz="1800" kern="1200" dirty="0" smtClean="0">
                <a:solidFill>
                  <a:schemeClr val="tx1"/>
                </a:solidFill>
                <a:latin typeface="Arial"/>
                <a:ea typeface="+mn-ea"/>
                <a:cs typeface="Arial"/>
              </a:defRPr>
            </a:lvl1pPr>
            <a:lvl2pPr>
              <a:defRPr lang="en-US" sz="1800" kern="1200" dirty="0" smtClean="0">
                <a:solidFill>
                  <a:schemeClr val="tx1"/>
                </a:solidFill>
                <a:latin typeface="Arial"/>
                <a:ea typeface="+mn-ea"/>
                <a:cs typeface="Arial"/>
              </a:defRPr>
            </a:lvl2pPr>
            <a:lvl3pPr>
              <a:defRPr sz="1800">
                <a:latin typeface="Arial"/>
                <a:cs typeface="Arial"/>
              </a:defRPr>
            </a:lvl3pPr>
            <a:lvl4pPr>
              <a:defRPr sz="1200">
                <a:latin typeface="Arial"/>
                <a:cs typeface="Arial"/>
              </a:defRPr>
            </a:lvl4pPr>
            <a:lvl5pPr>
              <a:defRPr sz="1200">
                <a:latin typeface="Arial"/>
                <a:cs typeface="Arial"/>
              </a:defRPr>
            </a:lvl5pPr>
          </a:lstStyle>
          <a:p>
            <a:pPr marL="261938" lvl="0" indent="-261938" algn="l" defTabSz="457200" rtl="0" eaLnBrk="1" latinLnBrk="0" hangingPunct="1">
              <a:spcBef>
                <a:spcPct val="20000"/>
              </a:spcBef>
              <a:buClr>
                <a:schemeClr val="accent2"/>
              </a:buClr>
              <a:buFont typeface="Arial"/>
              <a:buChar char="•"/>
            </a:pPr>
            <a:r>
              <a:rPr lang="en-US" smtClean="0"/>
              <a:t>Click to edit Master text styles</a:t>
            </a:r>
          </a:p>
          <a:p>
            <a:pPr marL="261938" lvl="1" indent="-261938" algn="l" defTabSz="457200" rtl="0" eaLnBrk="1" latinLnBrk="0" hangingPunct="1">
              <a:spcBef>
                <a:spcPct val="20000"/>
              </a:spcBef>
              <a:buClr>
                <a:schemeClr val="accent2"/>
              </a:buClr>
              <a:buFont typeface="Arial"/>
              <a:buChar char="•"/>
            </a:pPr>
            <a:r>
              <a:rPr lang="en-US" smtClean="0"/>
              <a:t>Second level</a:t>
            </a:r>
          </a:p>
          <a:p>
            <a:pPr marL="261938" lvl="2" indent="-261938" algn="l" defTabSz="457200" rtl="0" eaLnBrk="1" latinLnBrk="0" hangingPunct="1">
              <a:spcBef>
                <a:spcPct val="20000"/>
              </a:spcBef>
              <a:buClr>
                <a:schemeClr val="accent2"/>
              </a:buClr>
              <a:buFont typeface="Arial"/>
              <a:buChar char="•"/>
            </a:pPr>
            <a:r>
              <a:rPr lang="en-US" smtClean="0"/>
              <a:t>Third level</a:t>
            </a:r>
          </a:p>
        </p:txBody>
      </p:sp>
      <p:sp>
        <p:nvSpPr>
          <p:cNvPr id="8" name="Text Placeholder 11"/>
          <p:cNvSpPr>
            <a:spLocks noGrp="1"/>
          </p:cNvSpPr>
          <p:nvPr>
            <p:ph type="body" sz="quarter" idx="12"/>
          </p:nvPr>
        </p:nvSpPr>
        <p:spPr>
          <a:xfrm>
            <a:off x="4932040" y="1449387"/>
            <a:ext cx="3871773" cy="1385888"/>
          </a:xfrm>
          <a:prstGeom prst="rect">
            <a:avLst/>
          </a:prstGeom>
        </p:spPr>
        <p:txBody>
          <a:bodyPr vert="horz"/>
          <a:lstStyle>
            <a:lvl1pPr marL="179388" indent="-179388">
              <a:buClr>
                <a:schemeClr val="accent2"/>
              </a:buClr>
              <a:defRPr lang="en-US" sz="1800" kern="1200" dirty="0" smtClean="0">
                <a:solidFill>
                  <a:schemeClr val="tx1"/>
                </a:solidFill>
                <a:latin typeface="Arial"/>
                <a:ea typeface="+mn-ea"/>
                <a:cs typeface="Arial"/>
              </a:defRPr>
            </a:lvl1pPr>
            <a:lvl2pPr>
              <a:defRPr lang="en-US" sz="1800" kern="1200" dirty="0" smtClean="0">
                <a:solidFill>
                  <a:schemeClr val="tx1"/>
                </a:solidFill>
                <a:latin typeface="Arial"/>
                <a:ea typeface="+mn-ea"/>
                <a:cs typeface="Arial"/>
              </a:defRPr>
            </a:lvl2pPr>
            <a:lvl3pPr>
              <a:defRPr sz="1400">
                <a:latin typeface="Arial"/>
                <a:cs typeface="Arial"/>
              </a:defRPr>
            </a:lvl3pPr>
            <a:lvl4pPr>
              <a:defRPr sz="1200">
                <a:latin typeface="Arial"/>
                <a:cs typeface="Arial"/>
              </a:defRPr>
            </a:lvl4pPr>
            <a:lvl5pPr>
              <a:defRPr sz="1200">
                <a:latin typeface="Arial"/>
                <a:cs typeface="Arial"/>
              </a:defRPr>
            </a:lvl5pPr>
          </a:lstStyle>
          <a:p>
            <a:pPr marL="261938" lvl="0" indent="-261938" algn="l" defTabSz="457200" rtl="0" eaLnBrk="1" latinLnBrk="0" hangingPunct="1">
              <a:spcBef>
                <a:spcPct val="20000"/>
              </a:spcBef>
              <a:buClr>
                <a:schemeClr val="accent2"/>
              </a:buClr>
              <a:buFont typeface="Arial"/>
              <a:buChar char="•"/>
            </a:pPr>
            <a:r>
              <a:rPr lang="en-US" smtClean="0"/>
              <a:t>Click to edit Master text styles</a:t>
            </a:r>
          </a:p>
          <a:p>
            <a:pPr marL="261938" lvl="1" indent="-261938" algn="l" defTabSz="457200" rtl="0" eaLnBrk="1" latinLnBrk="0" hangingPunct="1">
              <a:spcBef>
                <a:spcPct val="20000"/>
              </a:spcBef>
              <a:buClr>
                <a:schemeClr val="accent2"/>
              </a:buClr>
              <a:buFont typeface="Arial"/>
              <a:buChar char="•"/>
            </a:pPr>
            <a:r>
              <a:rPr lang="en-US" smtClean="0"/>
              <a:t>Second level</a:t>
            </a:r>
          </a:p>
        </p:txBody>
      </p:sp>
      <p:sp>
        <p:nvSpPr>
          <p:cNvPr id="14" name="Text Placeholder 12"/>
          <p:cNvSpPr>
            <a:spLocks noGrp="1"/>
          </p:cNvSpPr>
          <p:nvPr>
            <p:ph type="body" sz="quarter" idx="13"/>
          </p:nvPr>
        </p:nvSpPr>
        <p:spPr>
          <a:xfrm>
            <a:off x="685796" y="6396162"/>
            <a:ext cx="2440301" cy="274638"/>
          </a:xfrm>
          <a:prstGeom prst="rect">
            <a:avLst/>
          </a:prstGeom>
        </p:spPr>
        <p:txBody>
          <a:bodyPr/>
          <a:lstStyle>
            <a:lvl1pPr marL="0" indent="0" algn="l" defTabSz="457200" rtl="0" eaLnBrk="1" latinLnBrk="0" hangingPunct="1">
              <a:buNone/>
              <a:defRPr lang="en-US" sz="1200" kern="1200" dirty="0">
                <a:solidFill>
                  <a:schemeClr val="tx1"/>
                </a:solidFill>
                <a:latin typeface="Arial" panose="020B0604020202020204" pitchFamily="34" charset="0"/>
                <a:ea typeface="+mn-ea"/>
                <a:cs typeface="Arial" panose="020B0604020202020204" pitchFamily="34" charset="0"/>
              </a:defRPr>
            </a:lvl1pPr>
          </a:lstStyle>
          <a:p>
            <a:pPr lvl="0"/>
            <a:r>
              <a:rPr lang="en-US" smtClean="0"/>
              <a:t>Click to edit Master text styles</a:t>
            </a:r>
          </a:p>
        </p:txBody>
      </p:sp>
      <p:sp>
        <p:nvSpPr>
          <p:cNvPr id="15" name="Footer Placeholder 16"/>
          <p:cNvSpPr>
            <a:spLocks noGrp="1"/>
          </p:cNvSpPr>
          <p:nvPr>
            <p:ph type="ftr" sz="quarter" idx="3"/>
          </p:nvPr>
        </p:nvSpPr>
        <p:spPr>
          <a:xfrm>
            <a:off x="3126097" y="6394602"/>
            <a:ext cx="3267083" cy="274636"/>
          </a:xfrm>
          <a:prstGeom prst="rect">
            <a:avLst/>
          </a:prstGeom>
        </p:spPr>
        <p:txBody>
          <a:bodyPr/>
          <a:lstStyle>
            <a:lvl1pPr algn="ctr">
              <a:defRPr sz="1200">
                <a:latin typeface="Arial" panose="020B0604020202020204" pitchFamily="34" charset="0"/>
                <a:cs typeface="Arial" panose="020B0604020202020204" pitchFamily="34" charset="0"/>
              </a:defRPr>
            </a:lvl1pPr>
          </a:lstStyle>
          <a:p>
            <a:r>
              <a:rPr lang="en-US" dirty="0">
                <a:solidFill>
                  <a:srgbClr val="120742"/>
                </a:solidFill>
              </a:rPr>
              <a:t>Footer</a:t>
            </a:r>
          </a:p>
        </p:txBody>
      </p:sp>
    </p:spTree>
    <p:extLst>
      <p:ext uri="{BB962C8B-B14F-4D97-AF65-F5344CB8AC3E}">
        <p14:creationId xmlns:p14="http://schemas.microsoft.com/office/powerpoint/2010/main" val="478248294"/>
      </p:ext>
    </p:extLst>
  </p:cSld>
  <p:clrMapOvr>
    <a:masterClrMapping/>
  </p:clrMapOvr>
  <p:extLst mod="1">
    <p:ext uri="{DCECCB84-F9BA-43D5-87BE-67443E8EF086}">
      <p15:sldGuideLst xmlns:p15="http://schemas.microsoft.com/office/powerpoint/2012/main">
        <p15:guide id="1" orient="horz" pos="805">
          <p15:clr>
            <a:srgbClr val="FBAE40"/>
          </p15:clr>
        </p15:guide>
        <p15:guide id="2" pos="2864" userDrawn="1">
          <p15:clr>
            <a:srgbClr val="FBAE40"/>
          </p15:clr>
        </p15:guide>
        <p15:guide id="3" pos="480">
          <p15:clr>
            <a:srgbClr val="FBAE40"/>
          </p15:clr>
        </p15:guide>
        <p15:guide id="4" orient="horz" pos="1179">
          <p15:clr>
            <a:srgbClr val="FBAE40"/>
          </p15:clr>
        </p15:guide>
        <p15:guide id="5" orient="horz" pos="971">
          <p15:clr>
            <a:srgbClr val="FBAE40"/>
          </p15:clr>
        </p15:guide>
        <p15:guide id="0" pos="316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isitEngland Chart Only">
    <p:spTree>
      <p:nvGrpSpPr>
        <p:cNvPr id="1" name=""/>
        <p:cNvGrpSpPr/>
        <p:nvPr/>
      </p:nvGrpSpPr>
      <p:grpSpPr>
        <a:xfrm>
          <a:off x="0" y="0"/>
          <a:ext cx="0" cy="0"/>
          <a:chOff x="0" y="0"/>
          <a:chExt cx="0" cy="0"/>
        </a:xfrm>
      </p:grpSpPr>
      <p:sp>
        <p:nvSpPr>
          <p:cNvPr id="2" name="Title 1"/>
          <p:cNvSpPr>
            <a:spLocks noGrp="1"/>
          </p:cNvSpPr>
          <p:nvPr>
            <p:ph type="title"/>
          </p:nvPr>
        </p:nvSpPr>
        <p:spPr>
          <a:xfrm>
            <a:off x="654051" y="872066"/>
            <a:ext cx="8149762" cy="558801"/>
          </a:xfrm>
          <a:prstGeom prst="rect">
            <a:avLst/>
          </a:prstGeom>
        </p:spPr>
        <p:txBody>
          <a:bodyPr/>
          <a:lstStyle>
            <a:lvl1pPr algn="l">
              <a:defRPr lang="en-GB" sz="3000" kern="1200" dirty="0">
                <a:solidFill>
                  <a:schemeClr val="accent2"/>
                </a:solidFill>
                <a:latin typeface="Arial"/>
                <a:ea typeface="+mn-ea"/>
                <a:cs typeface="Arial"/>
              </a:defRPr>
            </a:lvl1pPr>
          </a:lstStyle>
          <a:p>
            <a:pPr marL="0" lvl="0" indent="0" algn="l" defTabSz="457200" rtl="0" eaLnBrk="1" latinLnBrk="0" hangingPunct="1">
              <a:spcBef>
                <a:spcPct val="20000"/>
              </a:spcBef>
              <a:buFont typeface="Arial"/>
              <a:buNone/>
            </a:pPr>
            <a:r>
              <a:rPr lang="en-US" smtClean="0"/>
              <a:t>Click to edit Master title style</a:t>
            </a:r>
            <a:endParaRPr lang="en-GB" dirty="0"/>
          </a:p>
        </p:txBody>
      </p:sp>
      <p:sp>
        <p:nvSpPr>
          <p:cNvPr id="10" name="Chart Placeholder 9"/>
          <p:cNvSpPr>
            <a:spLocks noGrp="1"/>
          </p:cNvSpPr>
          <p:nvPr>
            <p:ph type="chart" sz="quarter" idx="10"/>
          </p:nvPr>
        </p:nvSpPr>
        <p:spPr>
          <a:xfrm>
            <a:off x="666634" y="1778525"/>
            <a:ext cx="8137179" cy="4478342"/>
          </a:xfrm>
          <a:prstGeom prst="rect">
            <a:avLst/>
          </a:prstGeom>
        </p:spPr>
        <p:txBody>
          <a:bodyPr/>
          <a:lstStyle>
            <a:lvl1pPr marL="0" indent="0">
              <a:buNone/>
              <a:defRPr lang="en-GB" sz="1800" kern="1200" dirty="0">
                <a:solidFill>
                  <a:schemeClr val="tx1"/>
                </a:solidFill>
                <a:latin typeface="Arial"/>
                <a:ea typeface="+mn-ea"/>
                <a:cs typeface="Arial"/>
              </a:defRPr>
            </a:lvl1pPr>
          </a:lstStyle>
          <a:p>
            <a:r>
              <a:rPr lang="en-US" dirty="0" smtClean="0"/>
              <a:t>Click icon to add chart</a:t>
            </a:r>
            <a:endParaRPr lang="en-GB" dirty="0"/>
          </a:p>
        </p:txBody>
      </p:sp>
      <p:sp>
        <p:nvSpPr>
          <p:cNvPr id="13" name="Text Placeholder 12"/>
          <p:cNvSpPr>
            <a:spLocks noGrp="1"/>
          </p:cNvSpPr>
          <p:nvPr>
            <p:ph type="body" sz="quarter" idx="13" hasCustomPrompt="1"/>
          </p:nvPr>
        </p:nvSpPr>
        <p:spPr>
          <a:xfrm>
            <a:off x="685796" y="6396162"/>
            <a:ext cx="2440301" cy="274638"/>
          </a:xfrm>
          <a:prstGeom prst="rect">
            <a:avLst/>
          </a:prstGeom>
        </p:spPr>
        <p:txBody>
          <a:bodyPr/>
          <a:lstStyle>
            <a:lvl1pPr marL="0" indent="0" algn="l" defTabSz="457200" rtl="0" eaLnBrk="1" latinLnBrk="0" hangingPunct="1">
              <a:buNone/>
              <a:defRPr lang="en-US" sz="1200" kern="1200" dirty="0">
                <a:solidFill>
                  <a:schemeClr val="tx1"/>
                </a:solidFill>
                <a:latin typeface="Arial" panose="020B0604020202020204" pitchFamily="34" charset="0"/>
                <a:ea typeface="+mn-ea"/>
                <a:cs typeface="Arial" panose="020B0604020202020204" pitchFamily="34" charset="0"/>
              </a:defRPr>
            </a:lvl1pPr>
          </a:lstStyle>
          <a:p>
            <a:pPr lvl="0"/>
            <a:r>
              <a:rPr lang="en-US" dirty="0" err="1" smtClean="0"/>
              <a:t>Introuction</a:t>
            </a:r>
            <a:endParaRPr lang="en-US" dirty="0" smtClean="0"/>
          </a:p>
        </p:txBody>
      </p:sp>
      <p:sp>
        <p:nvSpPr>
          <p:cNvPr id="14" name="Footer Placeholder 16"/>
          <p:cNvSpPr>
            <a:spLocks noGrp="1"/>
          </p:cNvSpPr>
          <p:nvPr>
            <p:ph type="ftr" sz="quarter" idx="3"/>
          </p:nvPr>
        </p:nvSpPr>
        <p:spPr>
          <a:xfrm>
            <a:off x="3126097" y="6394602"/>
            <a:ext cx="3267083" cy="274636"/>
          </a:xfrm>
          <a:prstGeom prst="rect">
            <a:avLst/>
          </a:prstGeom>
        </p:spPr>
        <p:txBody>
          <a:bodyPr/>
          <a:lstStyle>
            <a:lvl1pPr algn="ctr">
              <a:defRPr sz="1200">
                <a:latin typeface="Arial" panose="020B0604020202020204" pitchFamily="34" charset="0"/>
                <a:cs typeface="Arial" panose="020B0604020202020204" pitchFamily="34" charset="0"/>
              </a:defRPr>
            </a:lvl1pPr>
          </a:lstStyle>
          <a:p>
            <a:r>
              <a:rPr lang="en-US" dirty="0">
                <a:solidFill>
                  <a:srgbClr val="120742"/>
                </a:solidFill>
              </a:rPr>
              <a:t>Footer</a:t>
            </a:r>
          </a:p>
        </p:txBody>
      </p:sp>
    </p:spTree>
    <p:extLst>
      <p:ext uri="{BB962C8B-B14F-4D97-AF65-F5344CB8AC3E}">
        <p14:creationId xmlns:p14="http://schemas.microsoft.com/office/powerpoint/2010/main" val="266293550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805">
          <p15:clr>
            <a:srgbClr val="FBAE40"/>
          </p15:clr>
        </p15:guide>
        <p15:guide id="2" pos="2880">
          <p15:clr>
            <a:srgbClr val="FBAE40"/>
          </p15:clr>
        </p15:guide>
        <p15:guide id="3" pos="480">
          <p15:clr>
            <a:srgbClr val="FBAE40"/>
          </p15:clr>
        </p15:guide>
        <p15:guide id="4" orient="horz" pos="1179">
          <p15:clr>
            <a:srgbClr val="FBAE40"/>
          </p15:clr>
        </p15:guide>
        <p15:guide id="5" orient="horz" pos="97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isitEngland Table Only">
    <p:spTree>
      <p:nvGrpSpPr>
        <p:cNvPr id="1" name=""/>
        <p:cNvGrpSpPr/>
        <p:nvPr/>
      </p:nvGrpSpPr>
      <p:grpSpPr>
        <a:xfrm>
          <a:off x="0" y="0"/>
          <a:ext cx="0" cy="0"/>
          <a:chOff x="0" y="0"/>
          <a:chExt cx="0" cy="0"/>
        </a:xfrm>
      </p:grpSpPr>
      <p:sp>
        <p:nvSpPr>
          <p:cNvPr id="2" name="Title 1"/>
          <p:cNvSpPr>
            <a:spLocks noGrp="1"/>
          </p:cNvSpPr>
          <p:nvPr>
            <p:ph type="title"/>
          </p:nvPr>
        </p:nvSpPr>
        <p:spPr>
          <a:xfrm>
            <a:off x="654051" y="872066"/>
            <a:ext cx="8149762" cy="558801"/>
          </a:xfrm>
          <a:prstGeom prst="rect">
            <a:avLst/>
          </a:prstGeom>
        </p:spPr>
        <p:txBody>
          <a:bodyPr/>
          <a:lstStyle>
            <a:lvl1pPr algn="l">
              <a:defRPr lang="en-GB" sz="3000" kern="1200" dirty="0">
                <a:solidFill>
                  <a:schemeClr val="accent2"/>
                </a:solidFill>
                <a:latin typeface="Arial"/>
                <a:ea typeface="+mn-ea"/>
                <a:cs typeface="Arial"/>
              </a:defRPr>
            </a:lvl1pPr>
          </a:lstStyle>
          <a:p>
            <a:pPr marL="0" lvl="0" indent="0" algn="l" defTabSz="457200" rtl="0" eaLnBrk="1" latinLnBrk="0" hangingPunct="1">
              <a:spcBef>
                <a:spcPct val="20000"/>
              </a:spcBef>
              <a:buFont typeface="Arial"/>
              <a:buNone/>
            </a:pPr>
            <a:r>
              <a:rPr lang="en-US" smtClean="0"/>
              <a:t>Click to edit Master title style</a:t>
            </a:r>
            <a:endParaRPr lang="en-GB" dirty="0"/>
          </a:p>
        </p:txBody>
      </p:sp>
      <p:sp>
        <p:nvSpPr>
          <p:cNvPr id="4" name="Table Placeholder 3"/>
          <p:cNvSpPr>
            <a:spLocks noGrp="1"/>
          </p:cNvSpPr>
          <p:nvPr>
            <p:ph type="tbl" sz="quarter" idx="10"/>
          </p:nvPr>
        </p:nvSpPr>
        <p:spPr>
          <a:xfrm>
            <a:off x="762000" y="1871663"/>
            <a:ext cx="8041813" cy="3928004"/>
          </a:xfrm>
          <a:prstGeom prst="rect">
            <a:avLst/>
          </a:prstGeom>
        </p:spPr>
        <p:txBody>
          <a:bodyPr/>
          <a:lstStyle>
            <a:lvl1pPr marL="0" indent="0" algn="l" defTabSz="457200" rtl="0" eaLnBrk="1" latinLnBrk="0" hangingPunct="1">
              <a:spcBef>
                <a:spcPct val="20000"/>
              </a:spcBef>
              <a:buFont typeface="Arial"/>
              <a:buNone/>
              <a:defRPr lang="en-GB" sz="1800" kern="1200" dirty="0">
                <a:solidFill>
                  <a:schemeClr val="tx1"/>
                </a:solidFill>
                <a:latin typeface="Arial"/>
                <a:ea typeface="+mn-ea"/>
                <a:cs typeface="Arial"/>
              </a:defRPr>
            </a:lvl1pPr>
          </a:lstStyle>
          <a:p>
            <a:r>
              <a:rPr lang="en-US" dirty="0" smtClean="0"/>
              <a:t>Click icon to add table</a:t>
            </a:r>
            <a:endParaRPr lang="en-GB" dirty="0"/>
          </a:p>
        </p:txBody>
      </p:sp>
      <p:sp>
        <p:nvSpPr>
          <p:cNvPr id="13" name="Text Placeholder 12"/>
          <p:cNvSpPr>
            <a:spLocks noGrp="1"/>
          </p:cNvSpPr>
          <p:nvPr>
            <p:ph type="body" sz="quarter" idx="13"/>
          </p:nvPr>
        </p:nvSpPr>
        <p:spPr>
          <a:xfrm>
            <a:off x="685796" y="6396162"/>
            <a:ext cx="2440301" cy="274638"/>
          </a:xfrm>
          <a:prstGeom prst="rect">
            <a:avLst/>
          </a:prstGeom>
        </p:spPr>
        <p:txBody>
          <a:bodyPr/>
          <a:lstStyle>
            <a:lvl1pPr marL="0" indent="0" algn="l" defTabSz="457200" rtl="0" eaLnBrk="1" latinLnBrk="0" hangingPunct="1">
              <a:buNone/>
              <a:defRPr lang="en-US" sz="1200" kern="1200" dirty="0">
                <a:solidFill>
                  <a:schemeClr val="tx1"/>
                </a:solidFill>
                <a:latin typeface="Arial" panose="020B0604020202020204" pitchFamily="34" charset="0"/>
                <a:ea typeface="+mn-ea"/>
                <a:cs typeface="Arial" panose="020B0604020202020204" pitchFamily="34" charset="0"/>
              </a:defRPr>
            </a:lvl1pPr>
          </a:lstStyle>
          <a:p>
            <a:pPr lvl="0"/>
            <a:r>
              <a:rPr lang="en-US" smtClean="0"/>
              <a:t>Click to edit Master text styles</a:t>
            </a:r>
          </a:p>
        </p:txBody>
      </p:sp>
      <p:sp>
        <p:nvSpPr>
          <p:cNvPr id="14" name="Footer Placeholder 16"/>
          <p:cNvSpPr>
            <a:spLocks noGrp="1"/>
          </p:cNvSpPr>
          <p:nvPr>
            <p:ph type="ftr" sz="quarter" idx="3"/>
          </p:nvPr>
        </p:nvSpPr>
        <p:spPr>
          <a:xfrm>
            <a:off x="3126097" y="6394602"/>
            <a:ext cx="3267083" cy="274636"/>
          </a:xfrm>
          <a:prstGeom prst="rect">
            <a:avLst/>
          </a:prstGeom>
        </p:spPr>
        <p:txBody>
          <a:bodyPr/>
          <a:lstStyle>
            <a:lvl1pPr algn="ctr">
              <a:defRPr sz="1200">
                <a:latin typeface="Arial" panose="020B0604020202020204" pitchFamily="34" charset="0"/>
                <a:cs typeface="Arial" panose="020B0604020202020204" pitchFamily="34" charset="0"/>
              </a:defRPr>
            </a:lvl1pPr>
          </a:lstStyle>
          <a:p>
            <a:r>
              <a:rPr lang="en-US" dirty="0">
                <a:solidFill>
                  <a:srgbClr val="120742"/>
                </a:solidFill>
              </a:rPr>
              <a:t>Footer</a:t>
            </a:r>
          </a:p>
        </p:txBody>
      </p:sp>
    </p:spTree>
    <p:extLst>
      <p:ext uri="{BB962C8B-B14F-4D97-AF65-F5344CB8AC3E}">
        <p14:creationId xmlns:p14="http://schemas.microsoft.com/office/powerpoint/2010/main" val="4190894044"/>
      </p:ext>
    </p:extLst>
  </p:cSld>
  <p:clrMapOvr>
    <a:masterClrMapping/>
  </p:clrMapOvr>
  <p:extLst mod="1">
    <p:ext uri="{DCECCB84-F9BA-43D5-87BE-67443E8EF086}">
      <p15:sldGuideLst xmlns:p15="http://schemas.microsoft.com/office/powerpoint/2012/main">
        <p15:guide id="1" orient="horz" pos="805">
          <p15:clr>
            <a:srgbClr val="FBAE40"/>
          </p15:clr>
        </p15:guide>
        <p15:guide id="2" pos="2880">
          <p15:clr>
            <a:srgbClr val="FBAE40"/>
          </p15:clr>
        </p15:guide>
        <p15:guide id="3" pos="480">
          <p15:clr>
            <a:srgbClr val="FBAE40"/>
          </p15:clr>
        </p15:guide>
        <p15:guide id="4" orient="horz" pos="1179">
          <p15:clr>
            <a:srgbClr val="FBAE40"/>
          </p15:clr>
        </p15:guide>
        <p15:guide id="5" orient="horz" pos="97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sitEngland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54051" y="872066"/>
            <a:ext cx="8149762" cy="558801"/>
          </a:xfrm>
          <a:prstGeom prst="rect">
            <a:avLst/>
          </a:prstGeom>
        </p:spPr>
        <p:txBody>
          <a:bodyPr/>
          <a:lstStyle>
            <a:lvl1pPr algn="l">
              <a:defRPr lang="en-GB" sz="3000" kern="1200" dirty="0">
                <a:solidFill>
                  <a:schemeClr val="accent2"/>
                </a:solidFill>
                <a:latin typeface="Arial"/>
                <a:ea typeface="+mn-ea"/>
                <a:cs typeface="Arial"/>
              </a:defRPr>
            </a:lvl1pPr>
          </a:lstStyle>
          <a:p>
            <a:pPr marL="0" lvl="0" indent="0" algn="l" defTabSz="457200" rtl="0" eaLnBrk="1" latinLnBrk="0" hangingPunct="1">
              <a:spcBef>
                <a:spcPct val="20000"/>
              </a:spcBef>
              <a:buFont typeface="Arial"/>
              <a:buNone/>
            </a:pPr>
            <a:r>
              <a:rPr lang="en-US" smtClean="0"/>
              <a:t>Click to edit Master title style</a:t>
            </a:r>
            <a:endParaRPr lang="en-GB" dirty="0"/>
          </a:p>
        </p:txBody>
      </p:sp>
      <p:sp>
        <p:nvSpPr>
          <p:cNvPr id="10" name="Chart Placeholder 9"/>
          <p:cNvSpPr>
            <a:spLocks noGrp="1"/>
          </p:cNvSpPr>
          <p:nvPr>
            <p:ph type="chart" sz="quarter" idx="10"/>
          </p:nvPr>
        </p:nvSpPr>
        <p:spPr>
          <a:xfrm>
            <a:off x="761999" y="1871663"/>
            <a:ext cx="3810001" cy="4385204"/>
          </a:xfrm>
          <a:prstGeom prst="rect">
            <a:avLst/>
          </a:prstGeom>
        </p:spPr>
        <p:txBody>
          <a:bodyPr/>
          <a:lstStyle>
            <a:lvl1pPr marL="0" indent="0">
              <a:buNone/>
              <a:defRPr lang="en-GB" sz="1800" kern="1200" dirty="0">
                <a:solidFill>
                  <a:schemeClr val="tx1"/>
                </a:solidFill>
                <a:latin typeface="Arial"/>
                <a:ea typeface="+mn-ea"/>
                <a:cs typeface="Arial"/>
              </a:defRPr>
            </a:lvl1pPr>
          </a:lstStyle>
          <a:p>
            <a:r>
              <a:rPr lang="en-US" dirty="0" smtClean="0"/>
              <a:t>Click icon to add chart</a:t>
            </a:r>
            <a:endParaRPr lang="en-GB" dirty="0"/>
          </a:p>
        </p:txBody>
      </p:sp>
      <p:sp>
        <p:nvSpPr>
          <p:cNvPr id="8" name="Text Placeholder 11"/>
          <p:cNvSpPr>
            <a:spLocks noGrp="1"/>
          </p:cNvSpPr>
          <p:nvPr>
            <p:ph type="body" sz="quarter" idx="12"/>
          </p:nvPr>
        </p:nvSpPr>
        <p:spPr>
          <a:xfrm>
            <a:off x="4932040" y="1778525"/>
            <a:ext cx="3871773" cy="4478342"/>
          </a:xfrm>
          <a:prstGeom prst="rect">
            <a:avLst/>
          </a:prstGeom>
        </p:spPr>
        <p:txBody>
          <a:bodyPr vert="horz"/>
          <a:lstStyle>
            <a:lvl1pPr marL="179388" indent="-179388">
              <a:buClr>
                <a:schemeClr val="accent2"/>
              </a:buClr>
              <a:defRPr lang="en-US" sz="1800" kern="1200" dirty="0" smtClean="0">
                <a:solidFill>
                  <a:schemeClr val="tx1"/>
                </a:solidFill>
                <a:latin typeface="Arial"/>
                <a:ea typeface="+mn-ea"/>
                <a:cs typeface="Arial"/>
              </a:defRPr>
            </a:lvl1pPr>
            <a:lvl2pPr>
              <a:defRPr lang="en-US" sz="1800" kern="1200" dirty="0" smtClean="0">
                <a:solidFill>
                  <a:schemeClr val="tx1"/>
                </a:solidFill>
                <a:latin typeface="Arial"/>
                <a:ea typeface="+mn-ea"/>
                <a:cs typeface="Arial"/>
              </a:defRPr>
            </a:lvl2pPr>
            <a:lvl3pPr>
              <a:defRPr sz="1400">
                <a:latin typeface="Arial"/>
                <a:cs typeface="Arial"/>
              </a:defRPr>
            </a:lvl3pPr>
            <a:lvl4pPr>
              <a:defRPr sz="1200">
                <a:latin typeface="Arial"/>
                <a:cs typeface="Arial"/>
              </a:defRPr>
            </a:lvl4pPr>
            <a:lvl5pPr>
              <a:defRPr sz="1200">
                <a:latin typeface="Arial"/>
                <a:cs typeface="Arial"/>
              </a:defRPr>
            </a:lvl5pPr>
          </a:lstStyle>
          <a:p>
            <a:pPr marL="261938" lvl="0" indent="-261938" algn="l" defTabSz="457200" rtl="0" eaLnBrk="1" latinLnBrk="0" hangingPunct="1">
              <a:spcBef>
                <a:spcPct val="20000"/>
              </a:spcBef>
              <a:buClr>
                <a:schemeClr val="accent2"/>
              </a:buClr>
              <a:buFont typeface="Arial"/>
              <a:buChar char="•"/>
            </a:pPr>
            <a:r>
              <a:rPr lang="en-US" smtClean="0"/>
              <a:t>Click to edit Master text styles</a:t>
            </a:r>
          </a:p>
          <a:p>
            <a:pPr marL="261938" lvl="1" indent="-261938" algn="l" defTabSz="457200" rtl="0" eaLnBrk="1" latinLnBrk="0" hangingPunct="1">
              <a:spcBef>
                <a:spcPct val="20000"/>
              </a:spcBef>
              <a:buClr>
                <a:schemeClr val="accent2"/>
              </a:buClr>
              <a:buFont typeface="Arial"/>
              <a:buChar char="•"/>
            </a:pPr>
            <a:r>
              <a:rPr lang="en-US" smtClean="0"/>
              <a:t>Second level</a:t>
            </a:r>
          </a:p>
        </p:txBody>
      </p:sp>
      <p:sp>
        <p:nvSpPr>
          <p:cNvPr id="16" name="Text Placeholder 12"/>
          <p:cNvSpPr>
            <a:spLocks noGrp="1"/>
          </p:cNvSpPr>
          <p:nvPr>
            <p:ph type="body" sz="quarter" idx="13"/>
          </p:nvPr>
        </p:nvSpPr>
        <p:spPr>
          <a:xfrm>
            <a:off x="685796" y="6396162"/>
            <a:ext cx="2440301" cy="274638"/>
          </a:xfrm>
          <a:prstGeom prst="rect">
            <a:avLst/>
          </a:prstGeom>
        </p:spPr>
        <p:txBody>
          <a:bodyPr/>
          <a:lstStyle>
            <a:lvl1pPr marL="0" indent="0" algn="l" defTabSz="457200" rtl="0" eaLnBrk="1" latinLnBrk="0" hangingPunct="1">
              <a:buNone/>
              <a:defRPr lang="en-US" sz="1200" kern="1200" dirty="0">
                <a:solidFill>
                  <a:schemeClr val="tx1"/>
                </a:solidFill>
                <a:latin typeface="Arial" panose="020B0604020202020204" pitchFamily="34" charset="0"/>
                <a:ea typeface="+mn-ea"/>
                <a:cs typeface="Arial" panose="020B0604020202020204" pitchFamily="34" charset="0"/>
              </a:defRPr>
            </a:lvl1pPr>
          </a:lstStyle>
          <a:p>
            <a:pPr lvl="0"/>
            <a:r>
              <a:rPr lang="en-US" smtClean="0"/>
              <a:t>Click to edit Master text styles</a:t>
            </a:r>
          </a:p>
        </p:txBody>
      </p:sp>
      <p:sp>
        <p:nvSpPr>
          <p:cNvPr id="17" name="Footer Placeholder 16"/>
          <p:cNvSpPr>
            <a:spLocks noGrp="1"/>
          </p:cNvSpPr>
          <p:nvPr>
            <p:ph type="ftr" sz="quarter" idx="3"/>
          </p:nvPr>
        </p:nvSpPr>
        <p:spPr>
          <a:xfrm>
            <a:off x="3126097" y="6394602"/>
            <a:ext cx="3267083" cy="274636"/>
          </a:xfrm>
          <a:prstGeom prst="rect">
            <a:avLst/>
          </a:prstGeom>
        </p:spPr>
        <p:txBody>
          <a:bodyPr/>
          <a:lstStyle>
            <a:lvl1pPr algn="ctr">
              <a:defRPr sz="1200">
                <a:latin typeface="Arial" panose="020B0604020202020204" pitchFamily="34" charset="0"/>
                <a:cs typeface="Arial" panose="020B0604020202020204" pitchFamily="34" charset="0"/>
              </a:defRPr>
            </a:lvl1pPr>
          </a:lstStyle>
          <a:p>
            <a:r>
              <a:rPr lang="en-US" dirty="0">
                <a:solidFill>
                  <a:srgbClr val="120742"/>
                </a:solidFill>
              </a:rPr>
              <a:t>Footer</a:t>
            </a:r>
          </a:p>
        </p:txBody>
      </p:sp>
    </p:spTree>
    <p:extLst>
      <p:ext uri="{BB962C8B-B14F-4D97-AF65-F5344CB8AC3E}">
        <p14:creationId xmlns:p14="http://schemas.microsoft.com/office/powerpoint/2010/main" val="1752028480"/>
      </p:ext>
    </p:extLst>
  </p:cSld>
  <p:clrMapOvr>
    <a:masterClrMapping/>
  </p:clrMapOvr>
  <p:extLst mod="1">
    <p:ext uri="{DCECCB84-F9BA-43D5-87BE-67443E8EF086}">
      <p15:sldGuideLst xmlns:p15="http://schemas.microsoft.com/office/powerpoint/2012/main">
        <p15:guide id="1" orient="horz" pos="805">
          <p15:clr>
            <a:srgbClr val="FBAE40"/>
          </p15:clr>
        </p15:guide>
        <p15:guide id="2" pos="2880">
          <p15:clr>
            <a:srgbClr val="FBAE40"/>
          </p15:clr>
        </p15:guide>
        <p15:guide id="3" pos="480">
          <p15:clr>
            <a:srgbClr val="FBAE40"/>
          </p15:clr>
        </p15:guide>
        <p15:guide id="4" orient="horz" pos="1179">
          <p15:clr>
            <a:srgbClr val="FBAE40"/>
          </p15:clr>
        </p15:guide>
        <p15:guide id="5" orient="horz" pos="97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sitEngland Summary with Image to Right">
    <p:spTree>
      <p:nvGrpSpPr>
        <p:cNvPr id="1" name=""/>
        <p:cNvGrpSpPr/>
        <p:nvPr/>
      </p:nvGrpSpPr>
      <p:grpSpPr>
        <a:xfrm>
          <a:off x="0" y="0"/>
          <a:ext cx="0" cy="0"/>
          <a:chOff x="0" y="0"/>
          <a:chExt cx="0" cy="0"/>
        </a:xfrm>
      </p:grpSpPr>
      <p:sp>
        <p:nvSpPr>
          <p:cNvPr id="2" name="Title 1"/>
          <p:cNvSpPr>
            <a:spLocks noGrp="1"/>
          </p:cNvSpPr>
          <p:nvPr>
            <p:ph type="title"/>
          </p:nvPr>
        </p:nvSpPr>
        <p:spPr>
          <a:xfrm>
            <a:off x="654051" y="872066"/>
            <a:ext cx="8149762" cy="558801"/>
          </a:xfrm>
          <a:prstGeom prst="rect">
            <a:avLst/>
          </a:prstGeom>
        </p:spPr>
        <p:txBody>
          <a:bodyPr/>
          <a:lstStyle>
            <a:lvl1pPr algn="l">
              <a:defRPr lang="en-GB" sz="3000" kern="1200" dirty="0">
                <a:solidFill>
                  <a:schemeClr val="accent2"/>
                </a:solidFill>
                <a:latin typeface="Arial"/>
                <a:ea typeface="+mn-ea"/>
                <a:cs typeface="Arial"/>
              </a:defRPr>
            </a:lvl1pPr>
          </a:lstStyle>
          <a:p>
            <a:pPr marL="0" lvl="0" indent="0" algn="l" defTabSz="457200" rtl="0" eaLnBrk="1" latinLnBrk="0" hangingPunct="1">
              <a:spcBef>
                <a:spcPct val="20000"/>
              </a:spcBef>
              <a:buFont typeface="Arial"/>
              <a:buNone/>
            </a:pPr>
            <a:r>
              <a:rPr lang="en-US" smtClean="0"/>
              <a:t>Click to edit Master title style</a:t>
            </a:r>
            <a:endParaRPr lang="en-GB" dirty="0"/>
          </a:p>
        </p:txBody>
      </p:sp>
      <p:sp>
        <p:nvSpPr>
          <p:cNvPr id="5" name="Picture Placeholder 3"/>
          <p:cNvSpPr>
            <a:spLocks noGrp="1"/>
          </p:cNvSpPr>
          <p:nvPr>
            <p:ph type="pic" sz="quarter" idx="13"/>
          </p:nvPr>
        </p:nvSpPr>
        <p:spPr>
          <a:xfrm>
            <a:off x="4993813" y="1871663"/>
            <a:ext cx="3810000" cy="4385204"/>
          </a:xfrm>
          <a:prstGeom prst="rect">
            <a:avLst/>
          </a:prstGeom>
        </p:spPr>
        <p:txBody>
          <a:bodyPr/>
          <a:lstStyle>
            <a:lvl1pPr marL="0" indent="0" algn="l" defTabSz="457200" rtl="0" eaLnBrk="1" latinLnBrk="0" hangingPunct="1">
              <a:spcBef>
                <a:spcPct val="20000"/>
              </a:spcBef>
              <a:buFont typeface="Arial"/>
              <a:buNone/>
              <a:defRPr lang="en-GB" sz="1800" kern="1200" dirty="0">
                <a:solidFill>
                  <a:schemeClr val="tx1"/>
                </a:solidFill>
                <a:latin typeface="Arial"/>
                <a:ea typeface="+mn-ea"/>
                <a:cs typeface="Arial"/>
              </a:defRPr>
            </a:lvl1pPr>
          </a:lstStyle>
          <a:p>
            <a:r>
              <a:rPr lang="en-US" dirty="0" smtClean="0"/>
              <a:t>Click icon to add picture</a:t>
            </a:r>
            <a:endParaRPr lang="en-GB" dirty="0"/>
          </a:p>
        </p:txBody>
      </p:sp>
      <p:sp>
        <p:nvSpPr>
          <p:cNvPr id="4" name="Text Placeholder 3"/>
          <p:cNvSpPr>
            <a:spLocks noGrp="1"/>
          </p:cNvSpPr>
          <p:nvPr>
            <p:ph type="body" sz="quarter" idx="17"/>
          </p:nvPr>
        </p:nvSpPr>
        <p:spPr>
          <a:xfrm>
            <a:off x="664936" y="1882123"/>
            <a:ext cx="3810000" cy="4374092"/>
          </a:xfrm>
          <a:prstGeom prst="rect">
            <a:avLst/>
          </a:prstGeom>
        </p:spPr>
        <p:txBody>
          <a:bodyPr/>
          <a:lstStyle>
            <a:lvl1pPr marL="342900" indent="-342900">
              <a:buClr>
                <a:srgbClr val="C00000"/>
              </a:buClr>
              <a:defRPr lang="en-US" sz="1800" kern="1200" dirty="0" smtClean="0">
                <a:solidFill>
                  <a:schemeClr val="tx1"/>
                </a:solidFill>
                <a:latin typeface="Arial"/>
                <a:ea typeface="+mn-ea"/>
                <a:cs typeface="Arial"/>
              </a:defRPr>
            </a:lvl1pPr>
            <a:lvl2pPr marL="457200" indent="0">
              <a:buNone/>
              <a:defRPr sz="1800">
                <a:latin typeface="Arial" panose="020B0604020202020204" pitchFamily="34" charset="0"/>
                <a:cs typeface="Arial" panose="020B0604020202020204" pitchFamily="34" charset="0"/>
              </a:defRPr>
            </a:lvl2pPr>
          </a:lstStyle>
          <a:p>
            <a:pPr marL="261938" lvl="0" indent="-261938" algn="l" defTabSz="457200" rtl="0" eaLnBrk="1" latinLnBrk="0" hangingPunct="1">
              <a:spcBef>
                <a:spcPct val="20000"/>
              </a:spcBef>
              <a:buClr>
                <a:schemeClr val="accent2"/>
              </a:buClr>
              <a:buFont typeface="Arial"/>
              <a:buChar char="•"/>
            </a:pPr>
            <a:r>
              <a:rPr lang="en-US" smtClean="0"/>
              <a:t>Click to edit Master text styles</a:t>
            </a:r>
          </a:p>
        </p:txBody>
      </p:sp>
      <p:sp>
        <p:nvSpPr>
          <p:cNvPr id="15" name="Text Placeholder 12"/>
          <p:cNvSpPr>
            <a:spLocks noGrp="1"/>
          </p:cNvSpPr>
          <p:nvPr>
            <p:ph type="body" sz="quarter" idx="18"/>
          </p:nvPr>
        </p:nvSpPr>
        <p:spPr>
          <a:xfrm>
            <a:off x="685796" y="6396162"/>
            <a:ext cx="2440301" cy="274638"/>
          </a:xfrm>
          <a:prstGeom prst="rect">
            <a:avLst/>
          </a:prstGeom>
        </p:spPr>
        <p:txBody>
          <a:bodyPr/>
          <a:lstStyle>
            <a:lvl1pPr marL="0" indent="0" algn="l" defTabSz="457200" rtl="0" eaLnBrk="1" latinLnBrk="0" hangingPunct="1">
              <a:buNone/>
              <a:defRPr lang="en-US" sz="1200" kern="1200" dirty="0">
                <a:solidFill>
                  <a:schemeClr val="tx1"/>
                </a:solidFill>
                <a:latin typeface="Arial" panose="020B0604020202020204" pitchFamily="34" charset="0"/>
                <a:ea typeface="+mn-ea"/>
                <a:cs typeface="Arial" panose="020B0604020202020204" pitchFamily="34" charset="0"/>
              </a:defRPr>
            </a:lvl1pPr>
          </a:lstStyle>
          <a:p>
            <a:pPr lvl="0"/>
            <a:r>
              <a:rPr lang="en-US" smtClean="0"/>
              <a:t>Click to edit Master text styles</a:t>
            </a:r>
          </a:p>
        </p:txBody>
      </p:sp>
      <p:sp>
        <p:nvSpPr>
          <p:cNvPr id="16" name="Footer Placeholder 16"/>
          <p:cNvSpPr>
            <a:spLocks noGrp="1"/>
          </p:cNvSpPr>
          <p:nvPr>
            <p:ph type="ftr" sz="quarter" idx="3"/>
          </p:nvPr>
        </p:nvSpPr>
        <p:spPr>
          <a:xfrm>
            <a:off x="3126097" y="6394602"/>
            <a:ext cx="3267083" cy="274636"/>
          </a:xfrm>
          <a:prstGeom prst="rect">
            <a:avLst/>
          </a:prstGeom>
        </p:spPr>
        <p:txBody>
          <a:bodyPr/>
          <a:lstStyle>
            <a:lvl1pPr algn="ctr">
              <a:defRPr sz="1200">
                <a:latin typeface="Arial" panose="020B0604020202020204" pitchFamily="34" charset="0"/>
                <a:cs typeface="Arial" panose="020B0604020202020204" pitchFamily="34" charset="0"/>
              </a:defRPr>
            </a:lvl1pPr>
          </a:lstStyle>
          <a:p>
            <a:r>
              <a:rPr lang="en-US" dirty="0">
                <a:solidFill>
                  <a:srgbClr val="120742"/>
                </a:solidFill>
              </a:rPr>
              <a:t>Footer</a:t>
            </a:r>
          </a:p>
        </p:txBody>
      </p:sp>
    </p:spTree>
    <p:extLst>
      <p:ext uri="{BB962C8B-B14F-4D97-AF65-F5344CB8AC3E}">
        <p14:creationId xmlns:p14="http://schemas.microsoft.com/office/powerpoint/2010/main" val="1164534336"/>
      </p:ext>
    </p:extLst>
  </p:cSld>
  <p:clrMapOvr>
    <a:masterClrMapping/>
  </p:clrMapOvr>
  <p:extLst mod="1">
    <p:ext uri="{DCECCB84-F9BA-43D5-87BE-67443E8EF086}">
      <p15:sldGuideLst xmlns:p15="http://schemas.microsoft.com/office/powerpoint/2012/main">
        <p15:guide id="1" orient="horz" pos="805">
          <p15:clr>
            <a:srgbClr val="FBAE40"/>
          </p15:clr>
        </p15:guide>
        <p15:guide id="2" pos="2880">
          <p15:clr>
            <a:srgbClr val="FBAE40"/>
          </p15:clr>
        </p15:guide>
        <p15:guide id="3" pos="480">
          <p15:clr>
            <a:srgbClr val="FBAE40"/>
          </p15:clr>
        </p15:guide>
        <p15:guide id="4" orient="horz" pos="1179">
          <p15:clr>
            <a:srgbClr val="FBAE40"/>
          </p15:clr>
        </p15:guide>
        <p15:guide id="5" orient="horz" pos="97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isitEngland Title and Content ">
    <p:spTree>
      <p:nvGrpSpPr>
        <p:cNvPr id="1" name=""/>
        <p:cNvGrpSpPr/>
        <p:nvPr/>
      </p:nvGrpSpPr>
      <p:grpSpPr>
        <a:xfrm>
          <a:off x="0" y="0"/>
          <a:ext cx="0" cy="0"/>
          <a:chOff x="0" y="0"/>
          <a:chExt cx="0" cy="0"/>
        </a:xfrm>
      </p:grpSpPr>
      <p:sp>
        <p:nvSpPr>
          <p:cNvPr id="2" name="Title 1"/>
          <p:cNvSpPr>
            <a:spLocks noGrp="1"/>
          </p:cNvSpPr>
          <p:nvPr>
            <p:ph type="title"/>
          </p:nvPr>
        </p:nvSpPr>
        <p:spPr>
          <a:xfrm>
            <a:off x="654051" y="872066"/>
            <a:ext cx="8149762" cy="810155"/>
          </a:xfrm>
          <a:prstGeom prst="rect">
            <a:avLst/>
          </a:prstGeom>
        </p:spPr>
        <p:txBody>
          <a:bodyPr/>
          <a:lstStyle>
            <a:lvl1pPr algn="l">
              <a:defRPr lang="en-GB" sz="3000" kern="1200" dirty="0">
                <a:solidFill>
                  <a:schemeClr val="accent2"/>
                </a:solidFill>
                <a:latin typeface="Arial"/>
                <a:ea typeface="+mn-ea"/>
                <a:cs typeface="Arial"/>
              </a:defRPr>
            </a:lvl1pPr>
          </a:lstStyle>
          <a:p>
            <a:pPr marL="0" lvl="0" indent="0" algn="l" defTabSz="457200" rtl="0" eaLnBrk="1" latinLnBrk="0" hangingPunct="1">
              <a:spcBef>
                <a:spcPct val="20000"/>
              </a:spcBef>
              <a:buFont typeface="Arial"/>
              <a:buNone/>
            </a:pPr>
            <a:r>
              <a:rPr lang="en-US" smtClean="0"/>
              <a:t>Click to edit Master title style</a:t>
            </a:r>
            <a:endParaRPr lang="en-GB" dirty="0"/>
          </a:p>
        </p:txBody>
      </p:sp>
      <p:sp>
        <p:nvSpPr>
          <p:cNvPr id="4" name="Text Placeholder 11"/>
          <p:cNvSpPr>
            <a:spLocks noGrp="1"/>
          </p:cNvSpPr>
          <p:nvPr>
            <p:ph type="body" sz="quarter" idx="11"/>
          </p:nvPr>
        </p:nvSpPr>
        <p:spPr>
          <a:xfrm>
            <a:off x="669924" y="1762655"/>
            <a:ext cx="8133889" cy="1385888"/>
          </a:xfrm>
          <a:prstGeom prst="rect">
            <a:avLst/>
          </a:prstGeom>
        </p:spPr>
        <p:txBody>
          <a:bodyPr vert="horz"/>
          <a:lstStyle>
            <a:lvl1pPr marL="261938" indent="-261938">
              <a:buClr>
                <a:schemeClr val="accent2"/>
              </a:buClr>
              <a:defRPr sz="1800">
                <a:solidFill>
                  <a:schemeClr val="tx1"/>
                </a:solidFill>
                <a:latin typeface="Arial"/>
                <a:cs typeface="Arial"/>
              </a:defRPr>
            </a:lvl1pPr>
            <a:lvl2pPr marL="652463" indent="-319088">
              <a:defRPr sz="1800">
                <a:latin typeface="Arial"/>
                <a:cs typeface="Arial"/>
              </a:defRPr>
            </a:lvl2pPr>
            <a:lvl3pPr>
              <a:defRPr sz="1400">
                <a:latin typeface="Arial"/>
                <a:cs typeface="Arial"/>
              </a:defRPr>
            </a:lvl3pPr>
            <a:lvl4pPr>
              <a:defRPr sz="1200">
                <a:latin typeface="Arial"/>
                <a:cs typeface="Arial"/>
              </a:defRPr>
            </a:lvl4pPr>
            <a:lvl5pPr>
              <a:defRPr sz="1200">
                <a:latin typeface="Arial"/>
                <a:cs typeface="Arial"/>
              </a:defRPr>
            </a:lvl5pPr>
          </a:lstStyle>
          <a:p>
            <a:pPr lvl="0"/>
            <a:r>
              <a:rPr lang="en-US" smtClean="0"/>
              <a:t>Click to edit Master text styles</a:t>
            </a:r>
          </a:p>
          <a:p>
            <a:pPr lvl="1"/>
            <a:r>
              <a:rPr lang="en-US" smtClean="0"/>
              <a:t>Second level</a:t>
            </a:r>
          </a:p>
        </p:txBody>
      </p:sp>
      <p:sp>
        <p:nvSpPr>
          <p:cNvPr id="14" name="Text Placeholder 12"/>
          <p:cNvSpPr>
            <a:spLocks noGrp="1"/>
          </p:cNvSpPr>
          <p:nvPr>
            <p:ph type="body" sz="quarter" idx="13"/>
          </p:nvPr>
        </p:nvSpPr>
        <p:spPr>
          <a:xfrm>
            <a:off x="685796" y="6396162"/>
            <a:ext cx="2440301" cy="274638"/>
          </a:xfrm>
          <a:prstGeom prst="rect">
            <a:avLst/>
          </a:prstGeom>
        </p:spPr>
        <p:txBody>
          <a:bodyPr/>
          <a:lstStyle>
            <a:lvl1pPr marL="0" indent="0" algn="l" defTabSz="457200" rtl="0" eaLnBrk="1" latinLnBrk="0" hangingPunct="1">
              <a:buNone/>
              <a:defRPr lang="en-US" sz="1200" kern="1200" dirty="0">
                <a:solidFill>
                  <a:schemeClr val="tx1"/>
                </a:solidFill>
                <a:latin typeface="Arial" panose="020B0604020202020204" pitchFamily="34" charset="0"/>
                <a:ea typeface="+mn-ea"/>
                <a:cs typeface="Arial" panose="020B0604020202020204" pitchFamily="34" charset="0"/>
              </a:defRPr>
            </a:lvl1pPr>
          </a:lstStyle>
          <a:p>
            <a:pPr lvl="0"/>
            <a:r>
              <a:rPr lang="en-US" smtClean="0"/>
              <a:t>Click to edit Master text styles</a:t>
            </a:r>
          </a:p>
        </p:txBody>
      </p:sp>
      <p:sp>
        <p:nvSpPr>
          <p:cNvPr id="15" name="Footer Placeholder 16"/>
          <p:cNvSpPr>
            <a:spLocks noGrp="1"/>
          </p:cNvSpPr>
          <p:nvPr>
            <p:ph type="ftr" sz="quarter" idx="3"/>
          </p:nvPr>
        </p:nvSpPr>
        <p:spPr>
          <a:xfrm>
            <a:off x="3126097" y="6394602"/>
            <a:ext cx="3267083" cy="274636"/>
          </a:xfrm>
          <a:prstGeom prst="rect">
            <a:avLst/>
          </a:prstGeom>
        </p:spPr>
        <p:txBody>
          <a:bodyPr/>
          <a:lstStyle>
            <a:lvl1pPr algn="ctr">
              <a:defRPr sz="1200">
                <a:latin typeface="Arial" panose="020B0604020202020204" pitchFamily="34" charset="0"/>
                <a:cs typeface="Arial" panose="020B0604020202020204" pitchFamily="34" charset="0"/>
              </a:defRPr>
            </a:lvl1pPr>
          </a:lstStyle>
          <a:p>
            <a:r>
              <a:rPr lang="en-US" dirty="0"/>
              <a:t>Footer</a:t>
            </a:r>
          </a:p>
        </p:txBody>
      </p:sp>
    </p:spTree>
    <p:extLst>
      <p:ext uri="{BB962C8B-B14F-4D97-AF65-F5344CB8AC3E}">
        <p14:creationId xmlns:p14="http://schemas.microsoft.com/office/powerpoint/2010/main" val="447647456"/>
      </p:ext>
    </p:extLst>
  </p:cSld>
  <p:clrMapOvr>
    <a:masterClrMapping/>
  </p:clrMapOvr>
  <p:extLst mod="1">
    <p:ext uri="{DCECCB84-F9BA-43D5-87BE-67443E8EF086}">
      <p15:sldGuideLst xmlns:p15="http://schemas.microsoft.com/office/powerpoint/2012/main">
        <p15:guide id="1" orient="horz" pos="805" userDrawn="1">
          <p15:clr>
            <a:srgbClr val="FBAE40"/>
          </p15:clr>
        </p15:guide>
        <p15:guide id="2" pos="2880" userDrawn="1">
          <p15:clr>
            <a:srgbClr val="FBAE40"/>
          </p15:clr>
        </p15:guide>
        <p15:guide id="3" pos="480" userDrawn="1">
          <p15:clr>
            <a:srgbClr val="FBAE40"/>
          </p15:clr>
        </p15:guide>
        <p15:guide id="4" orient="horz" pos="1176"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sitEngland Summary with Image to Left">
    <p:spTree>
      <p:nvGrpSpPr>
        <p:cNvPr id="1" name=""/>
        <p:cNvGrpSpPr/>
        <p:nvPr/>
      </p:nvGrpSpPr>
      <p:grpSpPr>
        <a:xfrm>
          <a:off x="0" y="0"/>
          <a:ext cx="0" cy="0"/>
          <a:chOff x="0" y="0"/>
          <a:chExt cx="0" cy="0"/>
        </a:xfrm>
      </p:grpSpPr>
      <p:sp>
        <p:nvSpPr>
          <p:cNvPr id="2" name="Title 1"/>
          <p:cNvSpPr>
            <a:spLocks noGrp="1"/>
          </p:cNvSpPr>
          <p:nvPr>
            <p:ph type="title"/>
          </p:nvPr>
        </p:nvSpPr>
        <p:spPr>
          <a:xfrm>
            <a:off x="654051" y="872066"/>
            <a:ext cx="8149762" cy="558801"/>
          </a:xfrm>
          <a:prstGeom prst="rect">
            <a:avLst/>
          </a:prstGeom>
        </p:spPr>
        <p:txBody>
          <a:bodyPr/>
          <a:lstStyle>
            <a:lvl1pPr algn="l">
              <a:defRPr lang="en-GB" sz="3000" kern="1200" dirty="0">
                <a:solidFill>
                  <a:schemeClr val="accent2"/>
                </a:solidFill>
                <a:latin typeface="Arial"/>
                <a:ea typeface="+mn-ea"/>
                <a:cs typeface="Arial"/>
              </a:defRPr>
            </a:lvl1pPr>
          </a:lstStyle>
          <a:p>
            <a:pPr marL="0" lvl="0" indent="0" algn="l" defTabSz="457200" rtl="0" eaLnBrk="1" latinLnBrk="0" hangingPunct="1">
              <a:spcBef>
                <a:spcPct val="20000"/>
              </a:spcBef>
              <a:buFont typeface="Arial"/>
              <a:buNone/>
            </a:pPr>
            <a:r>
              <a:rPr lang="en-US" smtClean="0"/>
              <a:t>Click to edit Master title style</a:t>
            </a:r>
            <a:endParaRPr lang="en-GB" dirty="0"/>
          </a:p>
        </p:txBody>
      </p:sp>
      <p:sp>
        <p:nvSpPr>
          <p:cNvPr id="8" name="Text Placeholder 11"/>
          <p:cNvSpPr>
            <a:spLocks noGrp="1"/>
          </p:cNvSpPr>
          <p:nvPr>
            <p:ph type="body" sz="quarter" idx="12"/>
          </p:nvPr>
        </p:nvSpPr>
        <p:spPr>
          <a:xfrm>
            <a:off x="4932040" y="1778525"/>
            <a:ext cx="3871773" cy="4478342"/>
          </a:xfrm>
          <a:prstGeom prst="rect">
            <a:avLst/>
          </a:prstGeom>
        </p:spPr>
        <p:txBody>
          <a:bodyPr vert="horz"/>
          <a:lstStyle>
            <a:lvl1pPr marL="179388" indent="-179388">
              <a:buClr>
                <a:schemeClr val="accent2"/>
              </a:buClr>
              <a:defRPr lang="en-US" sz="1800" kern="1200" dirty="0" smtClean="0">
                <a:solidFill>
                  <a:schemeClr val="tx1"/>
                </a:solidFill>
                <a:latin typeface="Arial"/>
                <a:ea typeface="+mn-ea"/>
                <a:cs typeface="Arial"/>
              </a:defRPr>
            </a:lvl1pPr>
            <a:lvl2pPr>
              <a:defRPr lang="en-US" sz="1800" kern="1200" dirty="0" smtClean="0">
                <a:solidFill>
                  <a:schemeClr val="tx1"/>
                </a:solidFill>
                <a:latin typeface="Arial"/>
                <a:ea typeface="+mn-ea"/>
                <a:cs typeface="Arial"/>
              </a:defRPr>
            </a:lvl2pPr>
            <a:lvl3pPr>
              <a:defRPr sz="1400">
                <a:latin typeface="Arial"/>
                <a:cs typeface="Arial"/>
              </a:defRPr>
            </a:lvl3pPr>
            <a:lvl4pPr>
              <a:defRPr sz="1200">
                <a:latin typeface="Arial"/>
                <a:cs typeface="Arial"/>
              </a:defRPr>
            </a:lvl4pPr>
            <a:lvl5pPr>
              <a:defRPr sz="1200">
                <a:latin typeface="Arial"/>
                <a:cs typeface="Arial"/>
              </a:defRPr>
            </a:lvl5pPr>
          </a:lstStyle>
          <a:p>
            <a:pPr marL="261938" lvl="0" indent="-261938" algn="l" defTabSz="457200" rtl="0" eaLnBrk="1" latinLnBrk="0" hangingPunct="1">
              <a:spcBef>
                <a:spcPct val="20000"/>
              </a:spcBef>
              <a:buClr>
                <a:schemeClr val="accent2"/>
              </a:buClr>
              <a:buFont typeface="Arial"/>
              <a:buChar char="•"/>
            </a:pPr>
            <a:r>
              <a:rPr lang="en-US" smtClean="0"/>
              <a:t>Click to edit Master text styles</a:t>
            </a:r>
          </a:p>
          <a:p>
            <a:pPr marL="261938" lvl="1" indent="-261938" algn="l" defTabSz="457200" rtl="0" eaLnBrk="1" latinLnBrk="0" hangingPunct="1">
              <a:spcBef>
                <a:spcPct val="20000"/>
              </a:spcBef>
              <a:buClr>
                <a:schemeClr val="accent2"/>
              </a:buClr>
              <a:buFont typeface="Arial"/>
              <a:buChar char="•"/>
            </a:pPr>
            <a:r>
              <a:rPr lang="en-US" smtClean="0"/>
              <a:t>Second level</a:t>
            </a:r>
          </a:p>
        </p:txBody>
      </p:sp>
      <p:sp>
        <p:nvSpPr>
          <p:cNvPr id="4" name="Picture Placeholder 3"/>
          <p:cNvSpPr>
            <a:spLocks noGrp="1"/>
          </p:cNvSpPr>
          <p:nvPr>
            <p:ph type="pic" sz="quarter" idx="13"/>
          </p:nvPr>
        </p:nvSpPr>
        <p:spPr>
          <a:xfrm>
            <a:off x="762000" y="1871663"/>
            <a:ext cx="3810000" cy="4385204"/>
          </a:xfrm>
          <a:prstGeom prst="rect">
            <a:avLst/>
          </a:prstGeom>
        </p:spPr>
        <p:txBody>
          <a:bodyPr/>
          <a:lstStyle>
            <a:lvl1pPr marL="0" indent="0" algn="l" defTabSz="457200" rtl="0" eaLnBrk="1" latinLnBrk="0" hangingPunct="1">
              <a:spcBef>
                <a:spcPct val="20000"/>
              </a:spcBef>
              <a:buFont typeface="Arial"/>
              <a:buNone/>
              <a:defRPr lang="en-GB" sz="1800" kern="1200" dirty="0">
                <a:solidFill>
                  <a:schemeClr val="tx1"/>
                </a:solidFill>
                <a:latin typeface="Arial"/>
                <a:ea typeface="+mn-ea"/>
                <a:cs typeface="Arial"/>
              </a:defRPr>
            </a:lvl1pPr>
          </a:lstStyle>
          <a:p>
            <a:r>
              <a:rPr lang="en-US" dirty="0" smtClean="0"/>
              <a:t>Click icon to add picture</a:t>
            </a:r>
            <a:endParaRPr lang="en-GB" dirty="0"/>
          </a:p>
        </p:txBody>
      </p:sp>
      <p:sp>
        <p:nvSpPr>
          <p:cNvPr id="14" name="Text Placeholder 12"/>
          <p:cNvSpPr>
            <a:spLocks noGrp="1"/>
          </p:cNvSpPr>
          <p:nvPr>
            <p:ph type="body" sz="quarter" idx="17"/>
          </p:nvPr>
        </p:nvSpPr>
        <p:spPr>
          <a:xfrm>
            <a:off x="685796" y="6396162"/>
            <a:ext cx="2440301" cy="274638"/>
          </a:xfrm>
          <a:prstGeom prst="rect">
            <a:avLst/>
          </a:prstGeom>
        </p:spPr>
        <p:txBody>
          <a:bodyPr/>
          <a:lstStyle>
            <a:lvl1pPr marL="0" indent="0" algn="l" defTabSz="457200" rtl="0" eaLnBrk="1" latinLnBrk="0" hangingPunct="1">
              <a:buNone/>
              <a:defRPr lang="en-US" sz="1200" kern="1200" dirty="0">
                <a:solidFill>
                  <a:schemeClr val="tx1"/>
                </a:solidFill>
                <a:latin typeface="Arial" panose="020B0604020202020204" pitchFamily="34" charset="0"/>
                <a:ea typeface="+mn-ea"/>
                <a:cs typeface="Arial" panose="020B0604020202020204" pitchFamily="34" charset="0"/>
              </a:defRPr>
            </a:lvl1pPr>
          </a:lstStyle>
          <a:p>
            <a:pPr lvl="0"/>
            <a:r>
              <a:rPr lang="en-US" smtClean="0"/>
              <a:t>Click to edit Master text styles</a:t>
            </a:r>
          </a:p>
        </p:txBody>
      </p:sp>
      <p:sp>
        <p:nvSpPr>
          <p:cNvPr id="15" name="Footer Placeholder 16"/>
          <p:cNvSpPr>
            <a:spLocks noGrp="1"/>
          </p:cNvSpPr>
          <p:nvPr>
            <p:ph type="ftr" sz="quarter" idx="3"/>
          </p:nvPr>
        </p:nvSpPr>
        <p:spPr>
          <a:xfrm>
            <a:off x="3126097" y="6394602"/>
            <a:ext cx="3267083" cy="274636"/>
          </a:xfrm>
          <a:prstGeom prst="rect">
            <a:avLst/>
          </a:prstGeom>
        </p:spPr>
        <p:txBody>
          <a:bodyPr/>
          <a:lstStyle>
            <a:lvl1pPr algn="ctr">
              <a:defRPr sz="1200">
                <a:latin typeface="Arial" panose="020B0604020202020204" pitchFamily="34" charset="0"/>
                <a:cs typeface="Arial" panose="020B0604020202020204" pitchFamily="34" charset="0"/>
              </a:defRPr>
            </a:lvl1pPr>
          </a:lstStyle>
          <a:p>
            <a:r>
              <a:rPr lang="en-US" dirty="0">
                <a:solidFill>
                  <a:srgbClr val="120742"/>
                </a:solidFill>
              </a:rPr>
              <a:t>Footer</a:t>
            </a:r>
          </a:p>
        </p:txBody>
      </p:sp>
    </p:spTree>
    <p:extLst>
      <p:ext uri="{BB962C8B-B14F-4D97-AF65-F5344CB8AC3E}">
        <p14:creationId xmlns:p14="http://schemas.microsoft.com/office/powerpoint/2010/main" val="3414603940"/>
      </p:ext>
    </p:extLst>
  </p:cSld>
  <p:clrMapOvr>
    <a:masterClrMapping/>
  </p:clrMapOvr>
  <p:extLst mod="1">
    <p:ext uri="{DCECCB84-F9BA-43D5-87BE-67443E8EF086}">
      <p15:sldGuideLst xmlns:p15="http://schemas.microsoft.com/office/powerpoint/2012/main">
        <p15:guide id="1" orient="horz" pos="805">
          <p15:clr>
            <a:srgbClr val="FBAE40"/>
          </p15:clr>
        </p15:guide>
        <p15:guide id="2" pos="2880">
          <p15:clr>
            <a:srgbClr val="FBAE40"/>
          </p15:clr>
        </p15:guide>
        <p15:guide id="3" pos="480">
          <p15:clr>
            <a:srgbClr val="FBAE40"/>
          </p15:clr>
        </p15:guide>
        <p15:guide id="4" orient="horz" pos="1179">
          <p15:clr>
            <a:srgbClr val="FBAE40"/>
          </p15:clr>
        </p15:guide>
        <p15:guide id="5" orient="horz" pos="97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sitEngland 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4051" y="872066"/>
            <a:ext cx="8149762" cy="558801"/>
          </a:xfrm>
          <a:prstGeom prst="rect">
            <a:avLst/>
          </a:prstGeom>
        </p:spPr>
        <p:txBody>
          <a:bodyPr/>
          <a:lstStyle>
            <a:lvl1pPr algn="l">
              <a:defRPr lang="en-GB" sz="3000" kern="1200" dirty="0">
                <a:solidFill>
                  <a:schemeClr val="accent2"/>
                </a:solidFill>
                <a:latin typeface="Arial"/>
                <a:ea typeface="+mn-ea"/>
                <a:cs typeface="Arial"/>
              </a:defRPr>
            </a:lvl1pPr>
          </a:lstStyle>
          <a:p>
            <a:pPr marL="0" lvl="0" indent="0" algn="l" defTabSz="457200" rtl="0" eaLnBrk="1" latinLnBrk="0" hangingPunct="1">
              <a:spcBef>
                <a:spcPct val="20000"/>
              </a:spcBef>
              <a:buFont typeface="Arial"/>
              <a:buNone/>
            </a:pPr>
            <a:r>
              <a:rPr lang="en-US" smtClean="0"/>
              <a:t>Click to edit Master title style</a:t>
            </a:r>
            <a:endParaRPr lang="en-GB" dirty="0"/>
          </a:p>
        </p:txBody>
      </p:sp>
      <p:sp>
        <p:nvSpPr>
          <p:cNvPr id="8" name="Text Placeholder 11"/>
          <p:cNvSpPr>
            <a:spLocks noGrp="1"/>
          </p:cNvSpPr>
          <p:nvPr>
            <p:ph type="body" sz="quarter" idx="12"/>
          </p:nvPr>
        </p:nvSpPr>
        <p:spPr>
          <a:xfrm>
            <a:off x="675424" y="1778525"/>
            <a:ext cx="3896576" cy="499008"/>
          </a:xfrm>
          <a:prstGeom prst="rect">
            <a:avLst/>
          </a:prstGeom>
        </p:spPr>
        <p:txBody>
          <a:bodyPr vert="horz"/>
          <a:lstStyle>
            <a:lvl1pPr marL="0" indent="0">
              <a:buClr>
                <a:schemeClr val="accent5"/>
              </a:buClr>
              <a:buNone/>
              <a:defRPr sz="1800" b="0">
                <a:solidFill>
                  <a:schemeClr val="accent2"/>
                </a:solidFill>
                <a:latin typeface="Arial"/>
                <a:cs typeface="Arial"/>
              </a:defRPr>
            </a:lvl1pPr>
            <a:lvl2pPr>
              <a:defRPr sz="1600">
                <a:latin typeface="Arial"/>
                <a:cs typeface="Arial"/>
              </a:defRPr>
            </a:lvl2pPr>
            <a:lvl3pPr>
              <a:defRPr sz="1400">
                <a:latin typeface="Arial"/>
                <a:cs typeface="Arial"/>
              </a:defRPr>
            </a:lvl3pPr>
            <a:lvl4pPr>
              <a:defRPr sz="1200">
                <a:latin typeface="Arial"/>
                <a:cs typeface="Arial"/>
              </a:defRPr>
            </a:lvl4pPr>
            <a:lvl5pPr>
              <a:defRPr sz="1200">
                <a:latin typeface="Arial"/>
                <a:cs typeface="Arial"/>
              </a:defRPr>
            </a:lvl5pPr>
          </a:lstStyle>
          <a:p>
            <a:pPr lvl="0"/>
            <a:r>
              <a:rPr lang="en-US" smtClean="0"/>
              <a:t>Click to edit Master text styles</a:t>
            </a:r>
          </a:p>
        </p:txBody>
      </p:sp>
      <p:sp>
        <p:nvSpPr>
          <p:cNvPr id="10" name="Text Placeholder 11"/>
          <p:cNvSpPr>
            <a:spLocks noGrp="1"/>
          </p:cNvSpPr>
          <p:nvPr>
            <p:ph type="body" sz="quarter" idx="13"/>
          </p:nvPr>
        </p:nvSpPr>
        <p:spPr>
          <a:xfrm>
            <a:off x="4932040" y="1778525"/>
            <a:ext cx="3896576" cy="499008"/>
          </a:xfrm>
          <a:prstGeom prst="rect">
            <a:avLst/>
          </a:prstGeom>
        </p:spPr>
        <p:txBody>
          <a:bodyPr vert="horz"/>
          <a:lstStyle>
            <a:lvl1pPr marL="0" indent="0">
              <a:buClr>
                <a:schemeClr val="accent5"/>
              </a:buClr>
              <a:buNone/>
              <a:defRPr sz="1800" b="0">
                <a:solidFill>
                  <a:schemeClr val="accent2"/>
                </a:solidFill>
                <a:latin typeface="Arial"/>
                <a:cs typeface="Arial"/>
              </a:defRPr>
            </a:lvl1pPr>
            <a:lvl2pPr>
              <a:defRPr sz="1600">
                <a:latin typeface="Arial"/>
                <a:cs typeface="Arial"/>
              </a:defRPr>
            </a:lvl2pPr>
            <a:lvl3pPr>
              <a:defRPr sz="1400">
                <a:latin typeface="Arial"/>
                <a:cs typeface="Arial"/>
              </a:defRPr>
            </a:lvl3pPr>
            <a:lvl4pPr>
              <a:defRPr sz="1200">
                <a:latin typeface="Arial"/>
                <a:cs typeface="Arial"/>
              </a:defRPr>
            </a:lvl4pPr>
            <a:lvl5pPr>
              <a:defRPr sz="1200">
                <a:latin typeface="Arial"/>
                <a:cs typeface="Arial"/>
              </a:defRPr>
            </a:lvl5pPr>
          </a:lstStyle>
          <a:p>
            <a:pPr lvl="0"/>
            <a:r>
              <a:rPr lang="en-US" smtClean="0"/>
              <a:t>Click to edit Master text styles</a:t>
            </a:r>
          </a:p>
        </p:txBody>
      </p:sp>
      <p:sp>
        <p:nvSpPr>
          <p:cNvPr id="15" name="Content Placeholder 11"/>
          <p:cNvSpPr>
            <a:spLocks noGrp="1"/>
          </p:cNvSpPr>
          <p:nvPr>
            <p:ph sz="quarter" idx="14" hasCustomPrompt="1"/>
          </p:nvPr>
        </p:nvSpPr>
        <p:spPr>
          <a:xfrm>
            <a:off x="5029200" y="2277533"/>
            <a:ext cx="3816424" cy="3979334"/>
          </a:xfrm>
          <a:prstGeom prst="rect">
            <a:avLst/>
          </a:prstGeom>
        </p:spPr>
        <p:txBody>
          <a:bodyPr/>
          <a:lstStyle>
            <a:lvl1pPr marL="0" indent="0" algn="l" defTabSz="457200" rtl="0" eaLnBrk="1" latinLnBrk="0" hangingPunct="1">
              <a:spcBef>
                <a:spcPct val="20000"/>
              </a:spcBef>
              <a:buFont typeface="Arial"/>
              <a:buNone/>
              <a:defRPr lang="en-US" sz="1800" kern="1200" baseline="0" dirty="0" smtClean="0">
                <a:solidFill>
                  <a:schemeClr val="tx1"/>
                </a:solidFill>
                <a:latin typeface="Arial"/>
                <a:ea typeface="+mn-ea"/>
                <a:cs typeface="Arial"/>
              </a:defRPr>
            </a:lvl1pPr>
            <a:lvl2pPr marL="0" indent="0" algn="l" defTabSz="457200" rtl="0" eaLnBrk="1" latinLnBrk="0" hangingPunct="1">
              <a:spcBef>
                <a:spcPct val="20000"/>
              </a:spcBef>
              <a:buFont typeface="Arial"/>
              <a:buNone/>
              <a:defRPr lang="en-US" sz="1800" kern="1200" dirty="0" smtClean="0">
                <a:solidFill>
                  <a:schemeClr val="tx1"/>
                </a:solidFill>
                <a:latin typeface="Arial"/>
                <a:ea typeface="+mn-ea"/>
                <a:cs typeface="Arial"/>
              </a:defRPr>
            </a:lvl2pPr>
            <a:lvl3pPr marL="0" indent="0" algn="l" defTabSz="457200" rtl="0" eaLnBrk="1" latinLnBrk="0" hangingPunct="1">
              <a:spcBef>
                <a:spcPct val="20000"/>
              </a:spcBef>
              <a:buFont typeface="Arial"/>
              <a:buNone/>
              <a:defRPr lang="en-US" sz="1800" kern="1200" dirty="0" smtClean="0">
                <a:solidFill>
                  <a:schemeClr val="tx1"/>
                </a:solidFill>
                <a:latin typeface="Arial"/>
                <a:ea typeface="+mn-ea"/>
                <a:cs typeface="Arial"/>
              </a:defRPr>
            </a:lvl3pPr>
            <a:lvl4pPr marL="0" indent="0" algn="l" defTabSz="457200" rtl="0" eaLnBrk="1" latinLnBrk="0" hangingPunct="1">
              <a:spcBef>
                <a:spcPct val="20000"/>
              </a:spcBef>
              <a:buFont typeface="Arial"/>
              <a:buNone/>
              <a:defRPr lang="en-US" sz="1800" kern="1200" dirty="0" smtClean="0">
                <a:solidFill>
                  <a:schemeClr val="tx1"/>
                </a:solidFill>
                <a:latin typeface="Arial"/>
                <a:ea typeface="+mn-ea"/>
                <a:cs typeface="Arial"/>
              </a:defRPr>
            </a:lvl4pPr>
            <a:lvl5pPr marL="0" indent="0" algn="l" defTabSz="457200" rtl="0" eaLnBrk="1" latinLnBrk="0" hangingPunct="1">
              <a:spcBef>
                <a:spcPct val="20000"/>
              </a:spcBef>
              <a:buFont typeface="Arial"/>
              <a:buNone/>
              <a:defRPr lang="en-GB" sz="1800" kern="1200" dirty="0">
                <a:solidFill>
                  <a:schemeClr val="tx1"/>
                </a:solidFill>
                <a:latin typeface="Arial"/>
                <a:ea typeface="+mn-ea"/>
                <a:cs typeface="Arial"/>
              </a:defRPr>
            </a:lvl5pPr>
          </a:lstStyle>
          <a:p>
            <a:pPr lvl="0"/>
            <a:r>
              <a:rPr lang="en-US" dirty="0"/>
              <a:t>Picture or other content</a:t>
            </a:r>
            <a:endParaRPr lang="en-GB" dirty="0"/>
          </a:p>
        </p:txBody>
      </p:sp>
      <p:sp>
        <p:nvSpPr>
          <p:cNvPr id="16" name="Content Placeholder 11"/>
          <p:cNvSpPr>
            <a:spLocks noGrp="1"/>
          </p:cNvSpPr>
          <p:nvPr>
            <p:ph sz="quarter" idx="15" hasCustomPrompt="1"/>
          </p:nvPr>
        </p:nvSpPr>
        <p:spPr>
          <a:xfrm>
            <a:off x="755576" y="2277533"/>
            <a:ext cx="3816424" cy="3979334"/>
          </a:xfrm>
          <a:prstGeom prst="rect">
            <a:avLst/>
          </a:prstGeom>
        </p:spPr>
        <p:txBody>
          <a:bodyPr/>
          <a:lstStyle>
            <a:lvl1pPr marL="0" indent="0" algn="l" defTabSz="457200" rtl="0" eaLnBrk="1" latinLnBrk="0" hangingPunct="1">
              <a:spcBef>
                <a:spcPct val="20000"/>
              </a:spcBef>
              <a:buFont typeface="Arial"/>
              <a:buNone/>
              <a:defRPr lang="en-US" sz="1800" kern="1200" baseline="0" dirty="0" smtClean="0">
                <a:solidFill>
                  <a:schemeClr val="tx1"/>
                </a:solidFill>
                <a:latin typeface="Arial"/>
                <a:ea typeface="+mn-ea"/>
                <a:cs typeface="Arial"/>
              </a:defRPr>
            </a:lvl1pPr>
            <a:lvl2pPr marL="0" indent="0" algn="l" defTabSz="457200" rtl="0" eaLnBrk="1" latinLnBrk="0" hangingPunct="1">
              <a:spcBef>
                <a:spcPct val="20000"/>
              </a:spcBef>
              <a:buFont typeface="Arial"/>
              <a:buNone/>
              <a:defRPr lang="en-US" sz="1800" kern="1200" dirty="0" smtClean="0">
                <a:solidFill>
                  <a:schemeClr val="tx1"/>
                </a:solidFill>
                <a:latin typeface="Arial"/>
                <a:ea typeface="+mn-ea"/>
                <a:cs typeface="Arial"/>
              </a:defRPr>
            </a:lvl2pPr>
            <a:lvl3pPr marL="0" indent="0" algn="l" defTabSz="457200" rtl="0" eaLnBrk="1" latinLnBrk="0" hangingPunct="1">
              <a:spcBef>
                <a:spcPct val="20000"/>
              </a:spcBef>
              <a:buFont typeface="Arial"/>
              <a:buNone/>
              <a:defRPr lang="en-US" sz="1800" kern="1200" dirty="0" smtClean="0">
                <a:solidFill>
                  <a:schemeClr val="tx1"/>
                </a:solidFill>
                <a:latin typeface="Arial"/>
                <a:ea typeface="+mn-ea"/>
                <a:cs typeface="Arial"/>
              </a:defRPr>
            </a:lvl3pPr>
            <a:lvl4pPr marL="0" indent="0" algn="l" defTabSz="457200" rtl="0" eaLnBrk="1" latinLnBrk="0" hangingPunct="1">
              <a:spcBef>
                <a:spcPct val="20000"/>
              </a:spcBef>
              <a:buFont typeface="Arial"/>
              <a:buNone/>
              <a:defRPr lang="en-US" sz="1800" kern="1200" dirty="0" smtClean="0">
                <a:solidFill>
                  <a:schemeClr val="tx1"/>
                </a:solidFill>
                <a:latin typeface="Arial"/>
                <a:ea typeface="+mn-ea"/>
                <a:cs typeface="Arial"/>
              </a:defRPr>
            </a:lvl4pPr>
            <a:lvl5pPr marL="0" indent="0" algn="l" defTabSz="457200" rtl="0" eaLnBrk="1" latinLnBrk="0" hangingPunct="1">
              <a:spcBef>
                <a:spcPct val="20000"/>
              </a:spcBef>
              <a:buFont typeface="Arial"/>
              <a:buNone/>
              <a:defRPr lang="en-GB" sz="1800" kern="1200" dirty="0">
                <a:solidFill>
                  <a:schemeClr val="tx1"/>
                </a:solidFill>
                <a:latin typeface="Arial"/>
                <a:ea typeface="+mn-ea"/>
                <a:cs typeface="Arial"/>
              </a:defRPr>
            </a:lvl5pPr>
          </a:lstStyle>
          <a:p>
            <a:pPr lvl="0"/>
            <a:r>
              <a:rPr lang="en-US" dirty="0"/>
              <a:t>Picture or other content</a:t>
            </a:r>
            <a:endParaRPr lang="en-GB" dirty="0"/>
          </a:p>
        </p:txBody>
      </p:sp>
      <p:sp>
        <p:nvSpPr>
          <p:cNvPr id="19" name="Text Placeholder 12"/>
          <p:cNvSpPr>
            <a:spLocks noGrp="1"/>
          </p:cNvSpPr>
          <p:nvPr>
            <p:ph type="body" sz="quarter" idx="19"/>
          </p:nvPr>
        </p:nvSpPr>
        <p:spPr>
          <a:xfrm>
            <a:off x="685796" y="6396162"/>
            <a:ext cx="2440301" cy="274638"/>
          </a:xfrm>
          <a:prstGeom prst="rect">
            <a:avLst/>
          </a:prstGeom>
        </p:spPr>
        <p:txBody>
          <a:bodyPr/>
          <a:lstStyle>
            <a:lvl1pPr marL="0" indent="0" algn="l" defTabSz="457200" rtl="0" eaLnBrk="1" latinLnBrk="0" hangingPunct="1">
              <a:buNone/>
              <a:defRPr lang="en-US" sz="1200" kern="1200" dirty="0">
                <a:solidFill>
                  <a:schemeClr val="tx1"/>
                </a:solidFill>
                <a:latin typeface="Arial" panose="020B0604020202020204" pitchFamily="34" charset="0"/>
                <a:ea typeface="+mn-ea"/>
                <a:cs typeface="Arial" panose="020B0604020202020204" pitchFamily="34" charset="0"/>
              </a:defRPr>
            </a:lvl1pPr>
          </a:lstStyle>
          <a:p>
            <a:pPr lvl="0"/>
            <a:r>
              <a:rPr lang="en-US" smtClean="0"/>
              <a:t>Click to edit Master text styles</a:t>
            </a:r>
          </a:p>
        </p:txBody>
      </p:sp>
      <p:sp>
        <p:nvSpPr>
          <p:cNvPr id="20" name="Footer Placeholder 16"/>
          <p:cNvSpPr>
            <a:spLocks noGrp="1"/>
          </p:cNvSpPr>
          <p:nvPr>
            <p:ph type="ftr" sz="quarter" idx="3"/>
          </p:nvPr>
        </p:nvSpPr>
        <p:spPr>
          <a:xfrm>
            <a:off x="3126097" y="6394602"/>
            <a:ext cx="3267083" cy="274636"/>
          </a:xfrm>
          <a:prstGeom prst="rect">
            <a:avLst/>
          </a:prstGeom>
        </p:spPr>
        <p:txBody>
          <a:bodyPr/>
          <a:lstStyle>
            <a:lvl1pPr algn="ctr">
              <a:defRPr sz="1200">
                <a:latin typeface="Arial" panose="020B0604020202020204" pitchFamily="34" charset="0"/>
                <a:cs typeface="Arial" panose="020B0604020202020204" pitchFamily="34" charset="0"/>
              </a:defRPr>
            </a:lvl1pPr>
          </a:lstStyle>
          <a:p>
            <a:r>
              <a:rPr lang="en-US" dirty="0">
                <a:solidFill>
                  <a:srgbClr val="120742"/>
                </a:solidFill>
              </a:rPr>
              <a:t>Footer</a:t>
            </a:r>
          </a:p>
        </p:txBody>
      </p:sp>
    </p:spTree>
    <p:extLst>
      <p:ext uri="{BB962C8B-B14F-4D97-AF65-F5344CB8AC3E}">
        <p14:creationId xmlns:p14="http://schemas.microsoft.com/office/powerpoint/2010/main" val="932091409"/>
      </p:ext>
    </p:extLst>
  </p:cSld>
  <p:clrMapOvr>
    <a:masterClrMapping/>
  </p:clrMapOvr>
  <p:extLst mod="1">
    <p:ext uri="{DCECCB84-F9BA-43D5-87BE-67443E8EF086}">
      <p15:sldGuideLst xmlns:p15="http://schemas.microsoft.com/office/powerpoint/2012/main">
        <p15:guide id="1" orient="horz" pos="805">
          <p15:clr>
            <a:srgbClr val="FBAE40"/>
          </p15:clr>
        </p15:guide>
        <p15:guide id="2" pos="2880">
          <p15:clr>
            <a:srgbClr val="FBAE40"/>
          </p15:clr>
        </p15:guide>
        <p15:guide id="3" pos="480">
          <p15:clr>
            <a:srgbClr val="FBAE40"/>
          </p15:clr>
        </p15:guide>
        <p15:guide id="4" orient="horz" pos="1179">
          <p15:clr>
            <a:srgbClr val="FBAE40"/>
          </p15:clr>
        </p15:guide>
        <p15:guide id="5" orient="horz" pos="971">
          <p15:clr>
            <a:srgbClr val="FBAE40"/>
          </p15:clr>
        </p15:guide>
        <p15:guide id="0" pos="3168"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isitEngland Divider Slide / End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12074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12" name="Text Placeholder 11"/>
          <p:cNvSpPr>
            <a:spLocks noGrp="1"/>
          </p:cNvSpPr>
          <p:nvPr>
            <p:ph type="body" sz="quarter" idx="11"/>
          </p:nvPr>
        </p:nvSpPr>
        <p:spPr>
          <a:xfrm>
            <a:off x="3422650" y="3882347"/>
            <a:ext cx="5035550" cy="1095337"/>
          </a:xfrm>
          <a:prstGeom prst="rect">
            <a:avLst/>
          </a:prstGeom>
        </p:spPr>
        <p:txBody>
          <a:bodyPr vert="horz"/>
          <a:lstStyle>
            <a:lvl1pPr marL="0" indent="0">
              <a:spcBef>
                <a:spcPts val="700"/>
              </a:spcBef>
              <a:buNone/>
              <a:defRPr sz="1800">
                <a:solidFill>
                  <a:srgbClr val="FFFFFF"/>
                </a:solidFill>
                <a:latin typeface="Arial"/>
                <a:cs typeface="Aria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smtClean="0"/>
              <a:t>Click to edit Master text styles</a:t>
            </a:r>
          </a:p>
        </p:txBody>
      </p:sp>
      <p:sp>
        <p:nvSpPr>
          <p:cNvPr id="3" name="Text Placeholder 2"/>
          <p:cNvSpPr>
            <a:spLocks noGrp="1"/>
          </p:cNvSpPr>
          <p:nvPr>
            <p:ph type="body" sz="quarter" idx="14"/>
          </p:nvPr>
        </p:nvSpPr>
        <p:spPr>
          <a:xfrm>
            <a:off x="3422650" y="2563916"/>
            <a:ext cx="5035550" cy="1095375"/>
          </a:xfrm>
          <a:prstGeom prst="rect">
            <a:avLst/>
          </a:prstGeom>
        </p:spPr>
        <p:txBody>
          <a:bodyPr/>
          <a:lstStyle>
            <a:lvl1pPr marL="0" indent="0">
              <a:buFontTx/>
              <a:buNone/>
              <a:defRPr sz="3000">
                <a:solidFill>
                  <a:schemeClr val="bg1"/>
                </a:solidFill>
                <a:latin typeface="Arial" panose="020B0604020202020204" pitchFamily="34" charset="0"/>
                <a:cs typeface="Arial" panose="020B0604020202020204" pitchFamily="34" charset="0"/>
              </a:defRPr>
            </a:lvl1pPr>
            <a:lvl2pPr marL="457200" indent="0">
              <a:buNone/>
              <a:defRPr sz="3500">
                <a:solidFill>
                  <a:schemeClr val="bg1"/>
                </a:solidFill>
                <a:latin typeface="Arial" panose="020B0604020202020204" pitchFamily="34" charset="0"/>
                <a:cs typeface="Arial" panose="020B0604020202020204" pitchFamily="34" charset="0"/>
              </a:defRPr>
            </a:lvl2pPr>
            <a:lvl3pPr marL="914400" indent="0">
              <a:buNone/>
              <a:defRPr sz="3500">
                <a:solidFill>
                  <a:schemeClr val="bg1"/>
                </a:solidFill>
                <a:latin typeface="Arial" panose="020B0604020202020204" pitchFamily="34" charset="0"/>
                <a:cs typeface="Arial" panose="020B0604020202020204" pitchFamily="34" charset="0"/>
              </a:defRPr>
            </a:lvl3pPr>
            <a:lvl4pPr marL="1371600" indent="0">
              <a:buNone/>
              <a:defRPr sz="3500">
                <a:solidFill>
                  <a:schemeClr val="bg1"/>
                </a:solidFill>
                <a:latin typeface="Arial" panose="020B0604020202020204" pitchFamily="34" charset="0"/>
                <a:cs typeface="Arial" panose="020B0604020202020204" pitchFamily="34" charset="0"/>
              </a:defRPr>
            </a:lvl4pPr>
            <a:lvl5pPr marL="1828800" indent="0">
              <a:buNone/>
              <a:defRPr sz="3500">
                <a:solidFill>
                  <a:schemeClr val="bg1"/>
                </a:solidFill>
                <a:latin typeface="Arial" panose="020B0604020202020204" pitchFamily="34" charset="0"/>
                <a:cs typeface="Arial" panose="020B0604020202020204" pitchFamily="34" charset="0"/>
              </a:defRPr>
            </a:lvl5pPr>
          </a:lstStyle>
          <a:p>
            <a:pPr lvl="0"/>
            <a:r>
              <a:rPr lang="en-US" smtClean="0"/>
              <a:t>Click to edit Master text styles</a:t>
            </a:r>
          </a:p>
        </p:txBody>
      </p:sp>
      <p:sp>
        <p:nvSpPr>
          <p:cNvPr id="8" name="Picture Placeholder 8"/>
          <p:cNvSpPr>
            <a:spLocks noGrp="1"/>
          </p:cNvSpPr>
          <p:nvPr>
            <p:ph type="pic" sz="quarter" idx="12" hasCustomPrompt="1"/>
          </p:nvPr>
        </p:nvSpPr>
        <p:spPr>
          <a:xfrm>
            <a:off x="1321567" y="424981"/>
            <a:ext cx="974160" cy="770512"/>
          </a:xfrm>
          <a:prstGeom prst="rect">
            <a:avLst/>
          </a:prstGeom>
        </p:spPr>
        <p:txBody>
          <a:bodyPr anchor="ctr"/>
          <a:lstStyle>
            <a:lvl1pPr marL="0" indent="0" algn="ctr">
              <a:buNone/>
              <a:defRPr sz="1100">
                <a:solidFill>
                  <a:schemeClr val="bg1"/>
                </a:solidFill>
                <a:latin typeface="Arial" panose="020B0604020202020204" pitchFamily="34" charset="0"/>
                <a:cs typeface="Arial" panose="020B0604020202020204" pitchFamily="34" charset="0"/>
              </a:defRPr>
            </a:lvl1pPr>
          </a:lstStyle>
          <a:p>
            <a:r>
              <a:rPr lang="en-US" dirty="0"/>
              <a:t>Partner Logo</a:t>
            </a:r>
          </a:p>
        </p:txBody>
      </p:sp>
      <p:pic>
        <p:nvPicPr>
          <p:cNvPr id="13" name="Picture 12" descr="VB_VE_Logos.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9880" y="455237"/>
            <a:ext cx="925972" cy="761630"/>
          </a:xfrm>
          <a:prstGeom prst="rect">
            <a:avLst/>
          </a:prstGeom>
        </p:spPr>
      </p:pic>
    </p:spTree>
    <p:extLst>
      <p:ext uri="{BB962C8B-B14F-4D97-AF65-F5344CB8AC3E}">
        <p14:creationId xmlns:p14="http://schemas.microsoft.com/office/powerpoint/2010/main" val="16612494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isitEngland Title Slide">
    <p:spTree>
      <p:nvGrpSpPr>
        <p:cNvPr id="1" name=""/>
        <p:cNvGrpSpPr/>
        <p:nvPr/>
      </p:nvGrpSpPr>
      <p:grpSpPr>
        <a:xfrm>
          <a:off x="0" y="0"/>
          <a:ext cx="0" cy="0"/>
          <a:chOff x="0" y="0"/>
          <a:chExt cx="0" cy="0"/>
        </a:xfrm>
      </p:grpSpPr>
      <p:sp>
        <p:nvSpPr>
          <p:cNvPr id="5" name="Rectangle 4"/>
          <p:cNvSpPr/>
          <p:nvPr userDrawn="1"/>
        </p:nvSpPr>
        <p:spPr>
          <a:xfrm rot="5400000">
            <a:off x="3978900" y="-1568103"/>
            <a:ext cx="1148948" cy="8740989"/>
          </a:xfrm>
          <a:prstGeom prst="rect">
            <a:avLst/>
          </a:prstGeom>
          <a:solidFill>
            <a:srgbClr val="12074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12" name="Rectangle 11"/>
          <p:cNvSpPr/>
          <p:nvPr userDrawn="1"/>
        </p:nvSpPr>
        <p:spPr>
          <a:xfrm>
            <a:off x="182880" y="110067"/>
            <a:ext cx="8740988" cy="8297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endParaRPr lang="en-GB" sz="1400" dirty="0">
              <a:solidFill>
                <a:srgbClr val="505050"/>
              </a:solidFill>
              <a:latin typeface="Arial" panose="020B0604020202020204" pitchFamily="34" charset="0"/>
              <a:cs typeface="Arial" panose="020B0604020202020204" pitchFamily="34" charset="0"/>
            </a:endParaRPr>
          </a:p>
        </p:txBody>
      </p:sp>
      <p:sp>
        <p:nvSpPr>
          <p:cNvPr id="2" name="Title 1"/>
          <p:cNvSpPr>
            <a:spLocks noGrp="1"/>
          </p:cNvSpPr>
          <p:nvPr>
            <p:ph type="title" hasCustomPrompt="1"/>
          </p:nvPr>
        </p:nvSpPr>
        <p:spPr>
          <a:xfrm>
            <a:off x="520270" y="2315970"/>
            <a:ext cx="7937929" cy="1325563"/>
          </a:xfrm>
          <a:prstGeom prst="rect">
            <a:avLst/>
          </a:prstGeom>
        </p:spPr>
        <p:txBody>
          <a:bodyPr/>
          <a:lstStyle>
            <a:lvl1pPr marL="0" indent="0" algn="l" defTabSz="457200" rtl="0" eaLnBrk="1" latinLnBrk="0" hangingPunct="1">
              <a:spcBef>
                <a:spcPct val="20000"/>
              </a:spcBef>
              <a:buFont typeface="Arial"/>
              <a:buNone/>
              <a:defRPr lang="en-GB" sz="3000" kern="1200" dirty="0">
                <a:solidFill>
                  <a:schemeClr val="bg1"/>
                </a:solidFill>
                <a:latin typeface="Arial"/>
                <a:ea typeface="+mn-ea"/>
                <a:cs typeface="Arial"/>
              </a:defRPr>
            </a:lvl1pPr>
          </a:lstStyle>
          <a:p>
            <a:pPr marL="0" lvl="0" indent="0" algn="l" defTabSz="457200" rtl="0" eaLnBrk="1" latinLnBrk="0" hangingPunct="1">
              <a:spcBef>
                <a:spcPct val="20000"/>
              </a:spcBef>
              <a:buFont typeface="Arial"/>
              <a:buNone/>
            </a:pPr>
            <a:r>
              <a:rPr lang="en-GB" dirty="0" smtClean="0"/>
              <a:t>Title of presentation and if it’s long it can run over two lines</a:t>
            </a:r>
            <a:endParaRPr lang="en-GB" dirty="0"/>
          </a:p>
        </p:txBody>
      </p:sp>
      <p:sp>
        <p:nvSpPr>
          <p:cNvPr id="8" name="Text Placeholder 14"/>
          <p:cNvSpPr>
            <a:spLocks noGrp="1"/>
          </p:cNvSpPr>
          <p:nvPr>
            <p:ph type="body" sz="quarter" idx="11" hasCustomPrompt="1"/>
          </p:nvPr>
        </p:nvSpPr>
        <p:spPr>
          <a:xfrm>
            <a:off x="522173" y="3607204"/>
            <a:ext cx="7936025" cy="439091"/>
          </a:xfrm>
          <a:prstGeom prst="rect">
            <a:avLst/>
          </a:prstGeom>
        </p:spPr>
        <p:txBody>
          <a:bodyPr vert="horz"/>
          <a:lstStyle>
            <a:lvl1pPr marL="0" indent="0">
              <a:buNone/>
              <a:defRPr sz="2000">
                <a:solidFill>
                  <a:schemeClr val="accent2"/>
                </a:solidFill>
                <a:latin typeface="Arial"/>
                <a:cs typeface="Arial"/>
              </a:defRPr>
            </a:lvl1pPr>
            <a:lvl2pPr marL="457200" indent="0">
              <a:buNone/>
              <a:defRPr sz="2000">
                <a:latin typeface="Arial"/>
                <a:cs typeface="Arial"/>
              </a:defRPr>
            </a:lvl2pPr>
            <a:lvl3pPr marL="914400" indent="0">
              <a:buNone/>
              <a:defRPr sz="2000">
                <a:latin typeface="Arial"/>
                <a:cs typeface="Arial"/>
              </a:defRPr>
            </a:lvl3pPr>
            <a:lvl4pPr marL="1371600" indent="0">
              <a:buNone/>
              <a:defRPr sz="2000">
                <a:latin typeface="Arial"/>
                <a:cs typeface="Arial"/>
              </a:defRPr>
            </a:lvl4pPr>
            <a:lvl5pPr marL="1828800" indent="0">
              <a:buNone/>
              <a:defRPr sz="2000">
                <a:latin typeface="Arial"/>
                <a:cs typeface="Arial"/>
              </a:defRPr>
            </a:lvl5pPr>
          </a:lstStyle>
          <a:p>
            <a:pPr lvl="0"/>
            <a:r>
              <a:rPr lang="en-US" dirty="0" smtClean="0"/>
              <a:t>Subtitle e.g. presenter’s name</a:t>
            </a:r>
          </a:p>
        </p:txBody>
      </p:sp>
      <p:sp>
        <p:nvSpPr>
          <p:cNvPr id="13" name="Isosceles Triangle 12"/>
          <p:cNvSpPr/>
          <p:nvPr userDrawn="1"/>
        </p:nvSpPr>
        <p:spPr>
          <a:xfrm rot="10800000">
            <a:off x="707302" y="3376865"/>
            <a:ext cx="241651" cy="135512"/>
          </a:xfrm>
          <a:prstGeom prst="triangle">
            <a:avLst/>
          </a:prstGeom>
          <a:solidFill>
            <a:srgbClr val="1207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dirty="0">
              <a:solidFill>
                <a:prstClr val="white"/>
              </a:solidFill>
            </a:endParaRPr>
          </a:p>
        </p:txBody>
      </p:sp>
      <p:sp>
        <p:nvSpPr>
          <p:cNvPr id="6" name="Rectangle 5"/>
          <p:cNvSpPr/>
          <p:nvPr userDrawn="1"/>
        </p:nvSpPr>
        <p:spPr>
          <a:xfrm>
            <a:off x="8442960" y="6263640"/>
            <a:ext cx="480909" cy="4876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prstClr val="white"/>
              </a:solidFill>
            </a:endParaRPr>
          </a:p>
        </p:txBody>
      </p:sp>
      <p:sp>
        <p:nvSpPr>
          <p:cNvPr id="10" name="Picture Placeholder 8"/>
          <p:cNvSpPr>
            <a:spLocks noGrp="1"/>
          </p:cNvSpPr>
          <p:nvPr>
            <p:ph type="pic" sz="quarter" idx="12" hasCustomPrompt="1"/>
          </p:nvPr>
        </p:nvSpPr>
        <p:spPr>
          <a:xfrm>
            <a:off x="8061128" y="5729722"/>
            <a:ext cx="884827" cy="884956"/>
          </a:xfrm>
          <a:prstGeom prst="ellipse">
            <a:avLst/>
          </a:prstGeom>
          <a:solidFill>
            <a:srgbClr val="646363"/>
          </a:solidFill>
        </p:spPr>
        <p:txBody>
          <a:bodyPr lIns="0" tIns="0" rIns="0" bIns="0" anchor="ctr"/>
          <a:lstStyle>
            <a:lvl1pPr marL="0" indent="0" algn="ctr">
              <a:buNone/>
              <a:defRPr sz="1100">
                <a:solidFill>
                  <a:schemeClr val="bg1"/>
                </a:solidFill>
                <a:latin typeface="Arial" panose="020B0604020202020204" pitchFamily="34" charset="0"/>
                <a:cs typeface="Arial" panose="020B0604020202020204" pitchFamily="34" charset="0"/>
              </a:defRPr>
            </a:lvl1pPr>
          </a:lstStyle>
          <a:p>
            <a:r>
              <a:rPr lang="en-US" dirty="0" smtClean="0"/>
              <a:t>partner logo</a:t>
            </a:r>
            <a:endParaRPr lang="en-US" dirty="0"/>
          </a:p>
        </p:txBody>
      </p:sp>
      <p:sp>
        <p:nvSpPr>
          <p:cNvPr id="14" name="Text Placeholder 14"/>
          <p:cNvSpPr>
            <a:spLocks noGrp="1"/>
          </p:cNvSpPr>
          <p:nvPr>
            <p:ph type="body" sz="quarter" idx="13" hasCustomPrompt="1"/>
          </p:nvPr>
        </p:nvSpPr>
        <p:spPr>
          <a:xfrm>
            <a:off x="522173" y="4011367"/>
            <a:ext cx="7936025" cy="439091"/>
          </a:xfrm>
          <a:prstGeom prst="rect">
            <a:avLst/>
          </a:prstGeom>
        </p:spPr>
        <p:txBody>
          <a:bodyPr vert="horz"/>
          <a:lstStyle>
            <a:lvl1pPr marL="0" indent="0">
              <a:buNone/>
              <a:defRPr sz="2000">
                <a:solidFill>
                  <a:schemeClr val="accent2"/>
                </a:solidFill>
                <a:latin typeface="Arial"/>
                <a:cs typeface="Arial"/>
              </a:defRPr>
            </a:lvl1pPr>
            <a:lvl2pPr marL="457200" indent="0">
              <a:buNone/>
              <a:defRPr sz="2000">
                <a:latin typeface="Arial"/>
                <a:cs typeface="Arial"/>
              </a:defRPr>
            </a:lvl2pPr>
            <a:lvl3pPr marL="914400" indent="0">
              <a:buNone/>
              <a:defRPr sz="2000">
                <a:latin typeface="Arial"/>
                <a:cs typeface="Arial"/>
              </a:defRPr>
            </a:lvl3pPr>
            <a:lvl4pPr marL="1371600" indent="0">
              <a:buNone/>
              <a:defRPr sz="2000">
                <a:latin typeface="Arial"/>
                <a:cs typeface="Arial"/>
              </a:defRPr>
            </a:lvl4pPr>
            <a:lvl5pPr marL="1828800" indent="0">
              <a:buNone/>
              <a:defRPr sz="2000">
                <a:latin typeface="Arial"/>
                <a:cs typeface="Arial"/>
              </a:defRPr>
            </a:lvl5pPr>
          </a:lstStyle>
          <a:p>
            <a:pPr lvl="0"/>
            <a:r>
              <a:rPr lang="en-US" dirty="0" smtClean="0"/>
              <a:t>Date</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67521" y="13049"/>
            <a:ext cx="1365504" cy="1243584"/>
          </a:xfrm>
          <a:prstGeom prst="rect">
            <a:avLst/>
          </a:prstGeom>
        </p:spPr>
      </p:pic>
    </p:spTree>
    <p:extLst>
      <p:ext uri="{BB962C8B-B14F-4D97-AF65-F5344CB8AC3E}">
        <p14:creationId xmlns:p14="http://schemas.microsoft.com/office/powerpoint/2010/main" val="29560061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isitEngland Title and Content ">
    <p:spTree>
      <p:nvGrpSpPr>
        <p:cNvPr id="1" name=""/>
        <p:cNvGrpSpPr/>
        <p:nvPr/>
      </p:nvGrpSpPr>
      <p:grpSpPr>
        <a:xfrm>
          <a:off x="0" y="0"/>
          <a:ext cx="0" cy="0"/>
          <a:chOff x="0" y="0"/>
          <a:chExt cx="0" cy="0"/>
        </a:xfrm>
      </p:grpSpPr>
      <p:sp>
        <p:nvSpPr>
          <p:cNvPr id="2" name="Title 1"/>
          <p:cNvSpPr>
            <a:spLocks noGrp="1"/>
          </p:cNvSpPr>
          <p:nvPr>
            <p:ph type="title"/>
          </p:nvPr>
        </p:nvSpPr>
        <p:spPr>
          <a:xfrm>
            <a:off x="654051" y="872066"/>
            <a:ext cx="8149762" cy="810155"/>
          </a:xfrm>
          <a:prstGeom prst="rect">
            <a:avLst/>
          </a:prstGeom>
        </p:spPr>
        <p:txBody>
          <a:bodyPr/>
          <a:lstStyle>
            <a:lvl1pPr algn="l">
              <a:defRPr lang="en-GB" sz="3000" kern="1200" dirty="0">
                <a:solidFill>
                  <a:schemeClr val="accent2"/>
                </a:solidFill>
                <a:latin typeface="Arial"/>
                <a:ea typeface="+mn-ea"/>
                <a:cs typeface="Arial"/>
              </a:defRPr>
            </a:lvl1pPr>
          </a:lstStyle>
          <a:p>
            <a:pPr marL="0" lvl="0" indent="0" algn="l" defTabSz="457200" rtl="0" eaLnBrk="1" latinLnBrk="0" hangingPunct="1">
              <a:spcBef>
                <a:spcPct val="20000"/>
              </a:spcBef>
              <a:buFont typeface="Arial"/>
              <a:buNone/>
            </a:pPr>
            <a:r>
              <a:rPr lang="en-US" smtClean="0"/>
              <a:t>Click to edit Master title style</a:t>
            </a:r>
            <a:endParaRPr lang="en-GB" dirty="0"/>
          </a:p>
        </p:txBody>
      </p:sp>
      <p:sp>
        <p:nvSpPr>
          <p:cNvPr id="4" name="Text Placeholder 11"/>
          <p:cNvSpPr>
            <a:spLocks noGrp="1"/>
          </p:cNvSpPr>
          <p:nvPr>
            <p:ph type="body" sz="quarter" idx="11"/>
          </p:nvPr>
        </p:nvSpPr>
        <p:spPr>
          <a:xfrm>
            <a:off x="669924" y="1762655"/>
            <a:ext cx="8133889" cy="1385888"/>
          </a:xfrm>
          <a:prstGeom prst="rect">
            <a:avLst/>
          </a:prstGeom>
        </p:spPr>
        <p:txBody>
          <a:bodyPr vert="horz"/>
          <a:lstStyle>
            <a:lvl1pPr marL="261938" indent="-261938">
              <a:buClr>
                <a:schemeClr val="accent2"/>
              </a:buClr>
              <a:defRPr sz="1800">
                <a:solidFill>
                  <a:schemeClr val="tx1"/>
                </a:solidFill>
                <a:latin typeface="Arial"/>
                <a:cs typeface="Arial"/>
              </a:defRPr>
            </a:lvl1pPr>
            <a:lvl2pPr marL="652463" indent="-319088">
              <a:defRPr sz="1800">
                <a:latin typeface="Arial"/>
                <a:cs typeface="Arial"/>
              </a:defRPr>
            </a:lvl2pPr>
            <a:lvl3pPr>
              <a:defRPr sz="1400">
                <a:latin typeface="Arial"/>
                <a:cs typeface="Arial"/>
              </a:defRPr>
            </a:lvl3pPr>
            <a:lvl4pPr>
              <a:defRPr sz="1200">
                <a:latin typeface="Arial"/>
                <a:cs typeface="Arial"/>
              </a:defRPr>
            </a:lvl4pPr>
            <a:lvl5pPr>
              <a:defRPr sz="1200">
                <a:latin typeface="Arial"/>
                <a:cs typeface="Arial"/>
              </a:defRPr>
            </a:lvl5pPr>
          </a:lstStyle>
          <a:p>
            <a:pPr lvl="0"/>
            <a:r>
              <a:rPr lang="en-US" smtClean="0"/>
              <a:t>Click to edit Master text styles</a:t>
            </a:r>
          </a:p>
          <a:p>
            <a:pPr lvl="1"/>
            <a:r>
              <a:rPr lang="en-US" smtClean="0"/>
              <a:t>Second level</a:t>
            </a:r>
          </a:p>
        </p:txBody>
      </p:sp>
      <p:sp>
        <p:nvSpPr>
          <p:cNvPr id="14" name="Text Placeholder 12"/>
          <p:cNvSpPr>
            <a:spLocks noGrp="1"/>
          </p:cNvSpPr>
          <p:nvPr>
            <p:ph type="body" sz="quarter" idx="13"/>
          </p:nvPr>
        </p:nvSpPr>
        <p:spPr>
          <a:xfrm>
            <a:off x="685796" y="6396162"/>
            <a:ext cx="2440301" cy="274638"/>
          </a:xfrm>
          <a:prstGeom prst="rect">
            <a:avLst/>
          </a:prstGeom>
        </p:spPr>
        <p:txBody>
          <a:bodyPr/>
          <a:lstStyle>
            <a:lvl1pPr marL="0" indent="0" algn="l" defTabSz="457200" rtl="0" eaLnBrk="1" latinLnBrk="0" hangingPunct="1">
              <a:buNone/>
              <a:defRPr lang="en-US" sz="1200" kern="1200" dirty="0">
                <a:solidFill>
                  <a:schemeClr val="tx1"/>
                </a:solidFill>
                <a:latin typeface="Arial" panose="020B0604020202020204" pitchFamily="34" charset="0"/>
                <a:ea typeface="+mn-ea"/>
                <a:cs typeface="Arial" panose="020B0604020202020204" pitchFamily="34" charset="0"/>
              </a:defRPr>
            </a:lvl1pPr>
          </a:lstStyle>
          <a:p>
            <a:pPr lvl="0"/>
            <a:r>
              <a:rPr lang="en-US" smtClean="0"/>
              <a:t>Click to edit Master text styles</a:t>
            </a:r>
          </a:p>
        </p:txBody>
      </p:sp>
      <p:sp>
        <p:nvSpPr>
          <p:cNvPr id="15" name="Footer Placeholder 16"/>
          <p:cNvSpPr>
            <a:spLocks noGrp="1"/>
          </p:cNvSpPr>
          <p:nvPr>
            <p:ph type="ftr" sz="quarter" idx="3"/>
          </p:nvPr>
        </p:nvSpPr>
        <p:spPr>
          <a:xfrm>
            <a:off x="3126097" y="6394602"/>
            <a:ext cx="3267083" cy="274636"/>
          </a:xfrm>
          <a:prstGeom prst="rect">
            <a:avLst/>
          </a:prstGeom>
        </p:spPr>
        <p:txBody>
          <a:bodyPr/>
          <a:lstStyle>
            <a:lvl1pPr algn="ctr">
              <a:defRPr sz="1200">
                <a:latin typeface="Arial" panose="020B0604020202020204" pitchFamily="34" charset="0"/>
                <a:cs typeface="Arial" panose="020B0604020202020204" pitchFamily="34" charset="0"/>
              </a:defRPr>
            </a:lvl1pPr>
          </a:lstStyle>
          <a:p>
            <a:r>
              <a:rPr lang="en-US" dirty="0">
                <a:solidFill>
                  <a:srgbClr val="120742"/>
                </a:solidFill>
              </a:rPr>
              <a:t>Footer</a:t>
            </a:r>
          </a:p>
        </p:txBody>
      </p:sp>
    </p:spTree>
    <p:extLst>
      <p:ext uri="{BB962C8B-B14F-4D97-AF65-F5344CB8AC3E}">
        <p14:creationId xmlns:p14="http://schemas.microsoft.com/office/powerpoint/2010/main" val="114607404"/>
      </p:ext>
    </p:extLst>
  </p:cSld>
  <p:clrMapOvr>
    <a:masterClrMapping/>
  </p:clrMapOvr>
  <p:extLst mod="1">
    <p:ext uri="{DCECCB84-F9BA-43D5-87BE-67443E8EF086}">
      <p15:sldGuideLst xmlns:p15="http://schemas.microsoft.com/office/powerpoint/2012/main">
        <p15:guide id="1" orient="horz" pos="805" userDrawn="1">
          <p15:clr>
            <a:srgbClr val="FBAE40"/>
          </p15:clr>
        </p15:guide>
        <p15:guide id="2" pos="2880" userDrawn="1">
          <p15:clr>
            <a:srgbClr val="FBAE40"/>
          </p15:clr>
        </p15:guide>
        <p15:guide id="3" pos="480" userDrawn="1">
          <p15:clr>
            <a:srgbClr val="FBAE40"/>
          </p15:clr>
        </p15:guide>
        <p15:guide id="4" orient="horz" pos="1176"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isitEngland Title and Content FULL HEIGHT">
    <p:spTree>
      <p:nvGrpSpPr>
        <p:cNvPr id="1" name=""/>
        <p:cNvGrpSpPr/>
        <p:nvPr/>
      </p:nvGrpSpPr>
      <p:grpSpPr>
        <a:xfrm>
          <a:off x="0" y="0"/>
          <a:ext cx="0" cy="0"/>
          <a:chOff x="0" y="0"/>
          <a:chExt cx="0" cy="0"/>
        </a:xfrm>
      </p:grpSpPr>
      <p:sp>
        <p:nvSpPr>
          <p:cNvPr id="2" name="Title 1"/>
          <p:cNvSpPr>
            <a:spLocks noGrp="1"/>
          </p:cNvSpPr>
          <p:nvPr>
            <p:ph type="title"/>
          </p:nvPr>
        </p:nvSpPr>
        <p:spPr>
          <a:xfrm>
            <a:off x="654051" y="872066"/>
            <a:ext cx="8149762" cy="558801"/>
          </a:xfrm>
          <a:prstGeom prst="rect">
            <a:avLst/>
          </a:prstGeom>
        </p:spPr>
        <p:txBody>
          <a:bodyPr/>
          <a:lstStyle>
            <a:lvl1pPr algn="l">
              <a:defRPr lang="en-GB" sz="3000" kern="1200" dirty="0">
                <a:solidFill>
                  <a:schemeClr val="accent2"/>
                </a:solidFill>
                <a:latin typeface="Arial"/>
                <a:ea typeface="+mn-ea"/>
                <a:cs typeface="Arial"/>
              </a:defRPr>
            </a:lvl1pPr>
          </a:lstStyle>
          <a:p>
            <a:pPr marL="0" lvl="0" indent="0" algn="l" defTabSz="457200" rtl="0" eaLnBrk="1" latinLnBrk="0" hangingPunct="1">
              <a:spcBef>
                <a:spcPct val="20000"/>
              </a:spcBef>
              <a:buFont typeface="Arial"/>
              <a:buNone/>
            </a:pPr>
            <a:r>
              <a:rPr lang="en-US" smtClean="0"/>
              <a:t>Click to edit Master title style</a:t>
            </a:r>
            <a:endParaRPr lang="en-GB" dirty="0"/>
          </a:p>
        </p:txBody>
      </p:sp>
      <p:sp>
        <p:nvSpPr>
          <p:cNvPr id="4" name="Text Placeholder 11"/>
          <p:cNvSpPr>
            <a:spLocks noGrp="1"/>
          </p:cNvSpPr>
          <p:nvPr>
            <p:ph type="body" sz="quarter" idx="11"/>
          </p:nvPr>
        </p:nvSpPr>
        <p:spPr>
          <a:xfrm>
            <a:off x="669924" y="1449387"/>
            <a:ext cx="8133889" cy="1385888"/>
          </a:xfrm>
          <a:prstGeom prst="rect">
            <a:avLst/>
          </a:prstGeom>
        </p:spPr>
        <p:txBody>
          <a:bodyPr vert="horz"/>
          <a:lstStyle>
            <a:lvl1pPr marL="179388" indent="-179388">
              <a:buClr>
                <a:schemeClr val="accent2"/>
              </a:buClr>
              <a:defRPr lang="en-US" sz="1800" kern="1200" dirty="0" smtClean="0">
                <a:solidFill>
                  <a:schemeClr val="tx1"/>
                </a:solidFill>
                <a:latin typeface="Arial"/>
                <a:ea typeface="+mn-ea"/>
                <a:cs typeface="Arial"/>
              </a:defRPr>
            </a:lvl1pPr>
            <a:lvl2pPr>
              <a:defRPr lang="en-US" sz="1800" kern="1200" dirty="0" smtClean="0">
                <a:solidFill>
                  <a:schemeClr val="tx1"/>
                </a:solidFill>
                <a:latin typeface="Arial"/>
                <a:ea typeface="+mn-ea"/>
                <a:cs typeface="Arial"/>
              </a:defRPr>
            </a:lvl2pPr>
            <a:lvl3pPr>
              <a:defRPr sz="1400">
                <a:latin typeface="Arial"/>
                <a:cs typeface="Arial"/>
              </a:defRPr>
            </a:lvl3pPr>
            <a:lvl4pPr>
              <a:defRPr sz="1200">
                <a:latin typeface="Arial"/>
                <a:cs typeface="Arial"/>
              </a:defRPr>
            </a:lvl4pPr>
            <a:lvl5pPr>
              <a:defRPr sz="1200">
                <a:latin typeface="Arial"/>
                <a:cs typeface="Arial"/>
              </a:defRPr>
            </a:lvl5pPr>
          </a:lstStyle>
          <a:p>
            <a:pPr marL="261938" lvl="0" indent="-261938" algn="l" defTabSz="457200" rtl="0" eaLnBrk="1" latinLnBrk="0" hangingPunct="1">
              <a:spcBef>
                <a:spcPct val="20000"/>
              </a:spcBef>
              <a:buClr>
                <a:schemeClr val="accent2"/>
              </a:buClr>
              <a:buFont typeface="Arial"/>
              <a:buChar char="•"/>
            </a:pPr>
            <a:r>
              <a:rPr lang="en-US" smtClean="0"/>
              <a:t>Click to edit Master text styles</a:t>
            </a:r>
          </a:p>
          <a:p>
            <a:pPr marL="261938" lvl="1" indent="-261938" algn="l" defTabSz="457200" rtl="0" eaLnBrk="1" latinLnBrk="0" hangingPunct="1">
              <a:spcBef>
                <a:spcPct val="20000"/>
              </a:spcBef>
              <a:buClr>
                <a:schemeClr val="accent2"/>
              </a:buClr>
              <a:buFont typeface="Arial"/>
              <a:buChar char="•"/>
            </a:pPr>
            <a:r>
              <a:rPr lang="en-US" smtClean="0"/>
              <a:t>Second level</a:t>
            </a:r>
          </a:p>
        </p:txBody>
      </p:sp>
      <p:sp>
        <p:nvSpPr>
          <p:cNvPr id="13" name="Text Placeholder 12"/>
          <p:cNvSpPr>
            <a:spLocks noGrp="1"/>
          </p:cNvSpPr>
          <p:nvPr>
            <p:ph type="body" sz="quarter" idx="13"/>
          </p:nvPr>
        </p:nvSpPr>
        <p:spPr>
          <a:xfrm>
            <a:off x="685796" y="6396162"/>
            <a:ext cx="2440301" cy="274638"/>
          </a:xfrm>
          <a:prstGeom prst="rect">
            <a:avLst/>
          </a:prstGeom>
        </p:spPr>
        <p:txBody>
          <a:bodyPr/>
          <a:lstStyle>
            <a:lvl1pPr marL="0" indent="0" algn="l" defTabSz="457200" rtl="0" eaLnBrk="1" latinLnBrk="0" hangingPunct="1">
              <a:buNone/>
              <a:defRPr lang="en-US" sz="1200" kern="1200" dirty="0">
                <a:solidFill>
                  <a:schemeClr val="tx1"/>
                </a:solidFill>
                <a:latin typeface="Arial" panose="020B0604020202020204" pitchFamily="34" charset="0"/>
                <a:ea typeface="+mn-ea"/>
                <a:cs typeface="Arial" panose="020B0604020202020204" pitchFamily="34" charset="0"/>
              </a:defRPr>
            </a:lvl1pPr>
          </a:lstStyle>
          <a:p>
            <a:pPr lvl="0"/>
            <a:r>
              <a:rPr lang="en-US" smtClean="0"/>
              <a:t>Click to edit Master text styles</a:t>
            </a:r>
          </a:p>
        </p:txBody>
      </p:sp>
      <p:sp>
        <p:nvSpPr>
          <p:cNvPr id="14" name="Footer Placeholder 16"/>
          <p:cNvSpPr>
            <a:spLocks noGrp="1"/>
          </p:cNvSpPr>
          <p:nvPr>
            <p:ph type="ftr" sz="quarter" idx="3"/>
          </p:nvPr>
        </p:nvSpPr>
        <p:spPr>
          <a:xfrm>
            <a:off x="3126097" y="6394602"/>
            <a:ext cx="3267083" cy="274636"/>
          </a:xfrm>
          <a:prstGeom prst="rect">
            <a:avLst/>
          </a:prstGeom>
        </p:spPr>
        <p:txBody>
          <a:bodyPr/>
          <a:lstStyle>
            <a:lvl1pPr algn="ctr">
              <a:defRPr sz="1200">
                <a:latin typeface="Arial" panose="020B0604020202020204" pitchFamily="34" charset="0"/>
                <a:cs typeface="Arial" panose="020B0604020202020204" pitchFamily="34" charset="0"/>
              </a:defRPr>
            </a:lvl1pPr>
          </a:lstStyle>
          <a:p>
            <a:r>
              <a:rPr lang="en-US" dirty="0">
                <a:solidFill>
                  <a:srgbClr val="120742"/>
                </a:solidFill>
              </a:rPr>
              <a:t>Footer</a:t>
            </a:r>
          </a:p>
        </p:txBody>
      </p:sp>
    </p:spTree>
    <p:extLst>
      <p:ext uri="{BB962C8B-B14F-4D97-AF65-F5344CB8AC3E}">
        <p14:creationId xmlns:p14="http://schemas.microsoft.com/office/powerpoint/2010/main" val="3075337232"/>
      </p:ext>
    </p:extLst>
  </p:cSld>
  <p:clrMapOvr>
    <a:masterClrMapping/>
  </p:clrMapOvr>
  <p:extLst mod="1">
    <p:ext uri="{DCECCB84-F9BA-43D5-87BE-67443E8EF086}">
      <p15:sldGuideLst xmlns:p15="http://schemas.microsoft.com/office/powerpoint/2012/main">
        <p15:guide id="1" orient="horz" pos="805">
          <p15:clr>
            <a:srgbClr val="FBAE40"/>
          </p15:clr>
        </p15:guide>
        <p15:guide id="2" pos="2880">
          <p15:clr>
            <a:srgbClr val="FBAE40"/>
          </p15:clr>
        </p15:guide>
        <p15:guide id="3" pos="480">
          <p15:clr>
            <a:srgbClr val="FBAE40"/>
          </p15:clr>
        </p15:guide>
        <p15:guide id="4" orient="horz" pos="1179">
          <p15:clr>
            <a:srgbClr val="FBAE40"/>
          </p15:clr>
        </p15:guide>
        <p15:guide id="0" orient="horz" pos="971"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isitEngland Title and 2 Content FULL HEIGHT">
    <p:spTree>
      <p:nvGrpSpPr>
        <p:cNvPr id="1" name=""/>
        <p:cNvGrpSpPr/>
        <p:nvPr/>
      </p:nvGrpSpPr>
      <p:grpSpPr>
        <a:xfrm>
          <a:off x="0" y="0"/>
          <a:ext cx="0" cy="0"/>
          <a:chOff x="0" y="0"/>
          <a:chExt cx="0" cy="0"/>
        </a:xfrm>
      </p:grpSpPr>
      <p:sp>
        <p:nvSpPr>
          <p:cNvPr id="2" name="Title 1"/>
          <p:cNvSpPr>
            <a:spLocks noGrp="1"/>
          </p:cNvSpPr>
          <p:nvPr>
            <p:ph type="title"/>
          </p:nvPr>
        </p:nvSpPr>
        <p:spPr>
          <a:xfrm>
            <a:off x="654051" y="872066"/>
            <a:ext cx="8149762" cy="558801"/>
          </a:xfrm>
          <a:prstGeom prst="rect">
            <a:avLst/>
          </a:prstGeom>
        </p:spPr>
        <p:txBody>
          <a:bodyPr/>
          <a:lstStyle>
            <a:lvl1pPr algn="l">
              <a:defRPr lang="en-GB" sz="3000" kern="1200" dirty="0">
                <a:solidFill>
                  <a:schemeClr val="accent2"/>
                </a:solidFill>
                <a:latin typeface="Arial"/>
                <a:ea typeface="+mn-ea"/>
                <a:cs typeface="Arial"/>
              </a:defRPr>
            </a:lvl1pPr>
          </a:lstStyle>
          <a:p>
            <a:pPr marL="0" lvl="0" indent="0" algn="l" defTabSz="457200" rtl="0" eaLnBrk="1" latinLnBrk="0" hangingPunct="1">
              <a:spcBef>
                <a:spcPct val="20000"/>
              </a:spcBef>
              <a:buFont typeface="Arial"/>
              <a:buNone/>
            </a:pPr>
            <a:r>
              <a:rPr lang="en-US" smtClean="0"/>
              <a:t>Click to edit Master title style</a:t>
            </a:r>
            <a:endParaRPr lang="en-GB" dirty="0"/>
          </a:p>
        </p:txBody>
      </p:sp>
      <p:sp>
        <p:nvSpPr>
          <p:cNvPr id="4" name="Text Placeholder 11"/>
          <p:cNvSpPr>
            <a:spLocks noGrp="1"/>
          </p:cNvSpPr>
          <p:nvPr>
            <p:ph type="body" sz="quarter" idx="11"/>
          </p:nvPr>
        </p:nvSpPr>
        <p:spPr>
          <a:xfrm>
            <a:off x="669924" y="1449387"/>
            <a:ext cx="3871773" cy="1385888"/>
          </a:xfrm>
          <a:prstGeom prst="rect">
            <a:avLst/>
          </a:prstGeom>
        </p:spPr>
        <p:txBody>
          <a:bodyPr vert="horz"/>
          <a:lstStyle>
            <a:lvl1pPr marL="179388" indent="-179388">
              <a:buClr>
                <a:schemeClr val="accent2"/>
              </a:buClr>
              <a:defRPr lang="en-US" sz="1800" kern="1200" dirty="0" smtClean="0">
                <a:solidFill>
                  <a:schemeClr val="tx1"/>
                </a:solidFill>
                <a:latin typeface="Arial"/>
                <a:ea typeface="+mn-ea"/>
                <a:cs typeface="Arial"/>
              </a:defRPr>
            </a:lvl1pPr>
            <a:lvl2pPr>
              <a:defRPr lang="en-US" sz="1800" kern="1200" dirty="0" smtClean="0">
                <a:solidFill>
                  <a:schemeClr val="tx1"/>
                </a:solidFill>
                <a:latin typeface="Arial"/>
                <a:ea typeface="+mn-ea"/>
                <a:cs typeface="Arial"/>
              </a:defRPr>
            </a:lvl2pPr>
            <a:lvl3pPr>
              <a:defRPr sz="1800">
                <a:latin typeface="Arial"/>
                <a:cs typeface="Arial"/>
              </a:defRPr>
            </a:lvl3pPr>
            <a:lvl4pPr>
              <a:defRPr sz="1200">
                <a:latin typeface="Arial"/>
                <a:cs typeface="Arial"/>
              </a:defRPr>
            </a:lvl4pPr>
            <a:lvl5pPr>
              <a:defRPr sz="1200">
                <a:latin typeface="Arial"/>
                <a:cs typeface="Arial"/>
              </a:defRPr>
            </a:lvl5pPr>
          </a:lstStyle>
          <a:p>
            <a:pPr marL="261938" lvl="0" indent="-261938" algn="l" defTabSz="457200" rtl="0" eaLnBrk="1" latinLnBrk="0" hangingPunct="1">
              <a:spcBef>
                <a:spcPct val="20000"/>
              </a:spcBef>
              <a:buClr>
                <a:schemeClr val="accent2"/>
              </a:buClr>
              <a:buFont typeface="Arial"/>
              <a:buChar char="•"/>
            </a:pPr>
            <a:r>
              <a:rPr lang="en-US" smtClean="0"/>
              <a:t>Click to edit Master text styles</a:t>
            </a:r>
          </a:p>
          <a:p>
            <a:pPr marL="261938" lvl="1" indent="-261938" algn="l" defTabSz="457200" rtl="0" eaLnBrk="1" latinLnBrk="0" hangingPunct="1">
              <a:spcBef>
                <a:spcPct val="20000"/>
              </a:spcBef>
              <a:buClr>
                <a:schemeClr val="accent2"/>
              </a:buClr>
              <a:buFont typeface="Arial"/>
              <a:buChar char="•"/>
            </a:pPr>
            <a:r>
              <a:rPr lang="en-US" smtClean="0"/>
              <a:t>Second level</a:t>
            </a:r>
          </a:p>
          <a:p>
            <a:pPr marL="261938" lvl="2" indent="-261938" algn="l" defTabSz="457200" rtl="0" eaLnBrk="1" latinLnBrk="0" hangingPunct="1">
              <a:spcBef>
                <a:spcPct val="20000"/>
              </a:spcBef>
              <a:buClr>
                <a:schemeClr val="accent2"/>
              </a:buClr>
              <a:buFont typeface="Arial"/>
              <a:buChar char="•"/>
            </a:pPr>
            <a:r>
              <a:rPr lang="en-US" smtClean="0"/>
              <a:t>Third level</a:t>
            </a:r>
          </a:p>
        </p:txBody>
      </p:sp>
      <p:sp>
        <p:nvSpPr>
          <p:cNvPr id="8" name="Text Placeholder 11"/>
          <p:cNvSpPr>
            <a:spLocks noGrp="1"/>
          </p:cNvSpPr>
          <p:nvPr>
            <p:ph type="body" sz="quarter" idx="12"/>
          </p:nvPr>
        </p:nvSpPr>
        <p:spPr>
          <a:xfrm>
            <a:off x="4932040" y="1449387"/>
            <a:ext cx="3871773" cy="1385888"/>
          </a:xfrm>
          <a:prstGeom prst="rect">
            <a:avLst/>
          </a:prstGeom>
        </p:spPr>
        <p:txBody>
          <a:bodyPr vert="horz"/>
          <a:lstStyle>
            <a:lvl1pPr marL="179388" indent="-179388">
              <a:buClr>
                <a:schemeClr val="accent2"/>
              </a:buClr>
              <a:defRPr lang="en-US" sz="1800" kern="1200" dirty="0" smtClean="0">
                <a:solidFill>
                  <a:schemeClr val="tx1"/>
                </a:solidFill>
                <a:latin typeface="Arial"/>
                <a:ea typeface="+mn-ea"/>
                <a:cs typeface="Arial"/>
              </a:defRPr>
            </a:lvl1pPr>
            <a:lvl2pPr>
              <a:defRPr lang="en-US" sz="1800" kern="1200" dirty="0" smtClean="0">
                <a:solidFill>
                  <a:schemeClr val="tx1"/>
                </a:solidFill>
                <a:latin typeface="Arial"/>
                <a:ea typeface="+mn-ea"/>
                <a:cs typeface="Arial"/>
              </a:defRPr>
            </a:lvl2pPr>
            <a:lvl3pPr>
              <a:defRPr sz="1400">
                <a:latin typeface="Arial"/>
                <a:cs typeface="Arial"/>
              </a:defRPr>
            </a:lvl3pPr>
            <a:lvl4pPr>
              <a:defRPr sz="1200">
                <a:latin typeface="Arial"/>
                <a:cs typeface="Arial"/>
              </a:defRPr>
            </a:lvl4pPr>
            <a:lvl5pPr>
              <a:defRPr sz="1200">
                <a:latin typeface="Arial"/>
                <a:cs typeface="Arial"/>
              </a:defRPr>
            </a:lvl5pPr>
          </a:lstStyle>
          <a:p>
            <a:pPr marL="261938" lvl="0" indent="-261938" algn="l" defTabSz="457200" rtl="0" eaLnBrk="1" latinLnBrk="0" hangingPunct="1">
              <a:spcBef>
                <a:spcPct val="20000"/>
              </a:spcBef>
              <a:buClr>
                <a:schemeClr val="accent2"/>
              </a:buClr>
              <a:buFont typeface="Arial"/>
              <a:buChar char="•"/>
            </a:pPr>
            <a:r>
              <a:rPr lang="en-US" smtClean="0"/>
              <a:t>Click to edit Master text styles</a:t>
            </a:r>
          </a:p>
          <a:p>
            <a:pPr marL="261938" lvl="1" indent="-261938" algn="l" defTabSz="457200" rtl="0" eaLnBrk="1" latinLnBrk="0" hangingPunct="1">
              <a:spcBef>
                <a:spcPct val="20000"/>
              </a:spcBef>
              <a:buClr>
                <a:schemeClr val="accent2"/>
              </a:buClr>
              <a:buFont typeface="Arial"/>
              <a:buChar char="•"/>
            </a:pPr>
            <a:r>
              <a:rPr lang="en-US" smtClean="0"/>
              <a:t>Second level</a:t>
            </a:r>
          </a:p>
        </p:txBody>
      </p:sp>
      <p:sp>
        <p:nvSpPr>
          <p:cNvPr id="14" name="Text Placeholder 12"/>
          <p:cNvSpPr>
            <a:spLocks noGrp="1"/>
          </p:cNvSpPr>
          <p:nvPr>
            <p:ph type="body" sz="quarter" idx="13"/>
          </p:nvPr>
        </p:nvSpPr>
        <p:spPr>
          <a:xfrm>
            <a:off x="685796" y="6396162"/>
            <a:ext cx="2440301" cy="274638"/>
          </a:xfrm>
          <a:prstGeom prst="rect">
            <a:avLst/>
          </a:prstGeom>
        </p:spPr>
        <p:txBody>
          <a:bodyPr/>
          <a:lstStyle>
            <a:lvl1pPr marL="0" indent="0" algn="l" defTabSz="457200" rtl="0" eaLnBrk="1" latinLnBrk="0" hangingPunct="1">
              <a:buNone/>
              <a:defRPr lang="en-US" sz="1200" kern="1200" dirty="0">
                <a:solidFill>
                  <a:schemeClr val="tx1"/>
                </a:solidFill>
                <a:latin typeface="Arial" panose="020B0604020202020204" pitchFamily="34" charset="0"/>
                <a:ea typeface="+mn-ea"/>
                <a:cs typeface="Arial" panose="020B0604020202020204" pitchFamily="34" charset="0"/>
              </a:defRPr>
            </a:lvl1pPr>
          </a:lstStyle>
          <a:p>
            <a:pPr lvl="0"/>
            <a:r>
              <a:rPr lang="en-US" smtClean="0"/>
              <a:t>Click to edit Master text styles</a:t>
            </a:r>
          </a:p>
        </p:txBody>
      </p:sp>
      <p:sp>
        <p:nvSpPr>
          <p:cNvPr id="15" name="Footer Placeholder 16"/>
          <p:cNvSpPr>
            <a:spLocks noGrp="1"/>
          </p:cNvSpPr>
          <p:nvPr>
            <p:ph type="ftr" sz="quarter" idx="3"/>
          </p:nvPr>
        </p:nvSpPr>
        <p:spPr>
          <a:xfrm>
            <a:off x="3126097" y="6394602"/>
            <a:ext cx="3267083" cy="274636"/>
          </a:xfrm>
          <a:prstGeom prst="rect">
            <a:avLst/>
          </a:prstGeom>
        </p:spPr>
        <p:txBody>
          <a:bodyPr/>
          <a:lstStyle>
            <a:lvl1pPr algn="ctr">
              <a:defRPr sz="1200">
                <a:latin typeface="Arial" panose="020B0604020202020204" pitchFamily="34" charset="0"/>
                <a:cs typeface="Arial" panose="020B0604020202020204" pitchFamily="34" charset="0"/>
              </a:defRPr>
            </a:lvl1pPr>
          </a:lstStyle>
          <a:p>
            <a:r>
              <a:rPr lang="en-US" dirty="0">
                <a:solidFill>
                  <a:srgbClr val="120742"/>
                </a:solidFill>
              </a:rPr>
              <a:t>Footer</a:t>
            </a:r>
          </a:p>
        </p:txBody>
      </p:sp>
    </p:spTree>
    <p:extLst>
      <p:ext uri="{BB962C8B-B14F-4D97-AF65-F5344CB8AC3E}">
        <p14:creationId xmlns:p14="http://schemas.microsoft.com/office/powerpoint/2010/main" val="3191242431"/>
      </p:ext>
    </p:extLst>
  </p:cSld>
  <p:clrMapOvr>
    <a:masterClrMapping/>
  </p:clrMapOvr>
  <p:extLst mod="1">
    <p:ext uri="{DCECCB84-F9BA-43D5-87BE-67443E8EF086}">
      <p15:sldGuideLst xmlns:p15="http://schemas.microsoft.com/office/powerpoint/2012/main">
        <p15:guide id="1" orient="horz" pos="805">
          <p15:clr>
            <a:srgbClr val="FBAE40"/>
          </p15:clr>
        </p15:guide>
        <p15:guide id="2" pos="2864">
          <p15:clr>
            <a:srgbClr val="FBAE40"/>
          </p15:clr>
        </p15:guide>
        <p15:guide id="3" pos="480">
          <p15:clr>
            <a:srgbClr val="FBAE40"/>
          </p15:clr>
        </p15:guide>
        <p15:guide id="4" orient="horz" pos="1179">
          <p15:clr>
            <a:srgbClr val="FBAE40"/>
          </p15:clr>
        </p15:guide>
        <p15:guide id="5" orient="horz" pos="971">
          <p15:clr>
            <a:srgbClr val="FBAE40"/>
          </p15:clr>
        </p15:guide>
        <p15:guide id="0" pos="3163">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isitEngland Chart Only">
    <p:spTree>
      <p:nvGrpSpPr>
        <p:cNvPr id="1" name=""/>
        <p:cNvGrpSpPr/>
        <p:nvPr/>
      </p:nvGrpSpPr>
      <p:grpSpPr>
        <a:xfrm>
          <a:off x="0" y="0"/>
          <a:ext cx="0" cy="0"/>
          <a:chOff x="0" y="0"/>
          <a:chExt cx="0" cy="0"/>
        </a:xfrm>
      </p:grpSpPr>
      <p:sp>
        <p:nvSpPr>
          <p:cNvPr id="2" name="Title 1"/>
          <p:cNvSpPr>
            <a:spLocks noGrp="1"/>
          </p:cNvSpPr>
          <p:nvPr>
            <p:ph type="title"/>
          </p:nvPr>
        </p:nvSpPr>
        <p:spPr>
          <a:xfrm>
            <a:off x="654051" y="872066"/>
            <a:ext cx="8149762" cy="558801"/>
          </a:xfrm>
          <a:prstGeom prst="rect">
            <a:avLst/>
          </a:prstGeom>
        </p:spPr>
        <p:txBody>
          <a:bodyPr/>
          <a:lstStyle>
            <a:lvl1pPr algn="l">
              <a:defRPr lang="en-GB" sz="3000" kern="1200" dirty="0">
                <a:solidFill>
                  <a:schemeClr val="accent2"/>
                </a:solidFill>
                <a:latin typeface="Arial"/>
                <a:ea typeface="+mn-ea"/>
                <a:cs typeface="Arial"/>
              </a:defRPr>
            </a:lvl1pPr>
          </a:lstStyle>
          <a:p>
            <a:pPr marL="0" lvl="0" indent="0" algn="l" defTabSz="457200" rtl="0" eaLnBrk="1" latinLnBrk="0" hangingPunct="1">
              <a:spcBef>
                <a:spcPct val="20000"/>
              </a:spcBef>
              <a:buFont typeface="Arial"/>
              <a:buNone/>
            </a:pPr>
            <a:r>
              <a:rPr lang="en-US" smtClean="0"/>
              <a:t>Click to edit Master title style</a:t>
            </a:r>
            <a:endParaRPr lang="en-GB" dirty="0"/>
          </a:p>
        </p:txBody>
      </p:sp>
      <p:sp>
        <p:nvSpPr>
          <p:cNvPr id="10" name="Chart Placeholder 9"/>
          <p:cNvSpPr>
            <a:spLocks noGrp="1"/>
          </p:cNvSpPr>
          <p:nvPr>
            <p:ph type="chart" sz="quarter" idx="10"/>
          </p:nvPr>
        </p:nvSpPr>
        <p:spPr>
          <a:xfrm>
            <a:off x="666634" y="1778525"/>
            <a:ext cx="8137179" cy="4478342"/>
          </a:xfrm>
          <a:prstGeom prst="rect">
            <a:avLst/>
          </a:prstGeom>
        </p:spPr>
        <p:txBody>
          <a:bodyPr/>
          <a:lstStyle>
            <a:lvl1pPr marL="0" indent="0">
              <a:buNone/>
              <a:defRPr lang="en-GB" sz="1800" kern="1200" dirty="0">
                <a:solidFill>
                  <a:schemeClr val="tx1"/>
                </a:solidFill>
                <a:latin typeface="Arial"/>
                <a:ea typeface="+mn-ea"/>
                <a:cs typeface="Arial"/>
              </a:defRPr>
            </a:lvl1pPr>
          </a:lstStyle>
          <a:p>
            <a:r>
              <a:rPr lang="en-US" dirty="0" smtClean="0"/>
              <a:t>Click icon to add chart</a:t>
            </a:r>
            <a:endParaRPr lang="en-GB" dirty="0"/>
          </a:p>
        </p:txBody>
      </p:sp>
      <p:sp>
        <p:nvSpPr>
          <p:cNvPr id="13" name="Text Placeholder 12"/>
          <p:cNvSpPr>
            <a:spLocks noGrp="1"/>
          </p:cNvSpPr>
          <p:nvPr>
            <p:ph type="body" sz="quarter" idx="13" hasCustomPrompt="1"/>
          </p:nvPr>
        </p:nvSpPr>
        <p:spPr>
          <a:xfrm>
            <a:off x="685796" y="6396162"/>
            <a:ext cx="2440301" cy="274638"/>
          </a:xfrm>
          <a:prstGeom prst="rect">
            <a:avLst/>
          </a:prstGeom>
        </p:spPr>
        <p:txBody>
          <a:bodyPr/>
          <a:lstStyle>
            <a:lvl1pPr marL="0" indent="0" algn="l" defTabSz="457200" rtl="0" eaLnBrk="1" latinLnBrk="0" hangingPunct="1">
              <a:buNone/>
              <a:defRPr lang="en-US" sz="1200" kern="1200" dirty="0">
                <a:solidFill>
                  <a:schemeClr val="tx1"/>
                </a:solidFill>
                <a:latin typeface="Arial" panose="020B0604020202020204" pitchFamily="34" charset="0"/>
                <a:ea typeface="+mn-ea"/>
                <a:cs typeface="Arial" panose="020B0604020202020204" pitchFamily="34" charset="0"/>
              </a:defRPr>
            </a:lvl1pPr>
          </a:lstStyle>
          <a:p>
            <a:pPr lvl="0"/>
            <a:r>
              <a:rPr lang="en-US" dirty="0" err="1" smtClean="0"/>
              <a:t>Introuction</a:t>
            </a:r>
            <a:endParaRPr lang="en-US" dirty="0" smtClean="0"/>
          </a:p>
        </p:txBody>
      </p:sp>
      <p:sp>
        <p:nvSpPr>
          <p:cNvPr id="14" name="Footer Placeholder 16"/>
          <p:cNvSpPr>
            <a:spLocks noGrp="1"/>
          </p:cNvSpPr>
          <p:nvPr>
            <p:ph type="ftr" sz="quarter" idx="3"/>
          </p:nvPr>
        </p:nvSpPr>
        <p:spPr>
          <a:xfrm>
            <a:off x="3126097" y="6394602"/>
            <a:ext cx="3267083" cy="274636"/>
          </a:xfrm>
          <a:prstGeom prst="rect">
            <a:avLst/>
          </a:prstGeom>
        </p:spPr>
        <p:txBody>
          <a:bodyPr/>
          <a:lstStyle>
            <a:lvl1pPr algn="ctr">
              <a:defRPr sz="1200">
                <a:latin typeface="Arial" panose="020B0604020202020204" pitchFamily="34" charset="0"/>
                <a:cs typeface="Arial" panose="020B0604020202020204" pitchFamily="34" charset="0"/>
              </a:defRPr>
            </a:lvl1pPr>
          </a:lstStyle>
          <a:p>
            <a:r>
              <a:rPr lang="en-US" dirty="0">
                <a:solidFill>
                  <a:srgbClr val="120742"/>
                </a:solidFill>
              </a:rPr>
              <a:t>Footer</a:t>
            </a:r>
          </a:p>
        </p:txBody>
      </p:sp>
    </p:spTree>
    <p:extLst>
      <p:ext uri="{BB962C8B-B14F-4D97-AF65-F5344CB8AC3E}">
        <p14:creationId xmlns:p14="http://schemas.microsoft.com/office/powerpoint/2010/main" val="156494249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805">
          <p15:clr>
            <a:srgbClr val="FBAE40"/>
          </p15:clr>
        </p15:guide>
        <p15:guide id="2" pos="2880">
          <p15:clr>
            <a:srgbClr val="FBAE40"/>
          </p15:clr>
        </p15:guide>
        <p15:guide id="3" pos="480">
          <p15:clr>
            <a:srgbClr val="FBAE40"/>
          </p15:clr>
        </p15:guide>
        <p15:guide id="4" orient="horz" pos="1179">
          <p15:clr>
            <a:srgbClr val="FBAE40"/>
          </p15:clr>
        </p15:guide>
        <p15:guide id="5" orient="horz" pos="97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isitEngland Table Only">
    <p:spTree>
      <p:nvGrpSpPr>
        <p:cNvPr id="1" name=""/>
        <p:cNvGrpSpPr/>
        <p:nvPr/>
      </p:nvGrpSpPr>
      <p:grpSpPr>
        <a:xfrm>
          <a:off x="0" y="0"/>
          <a:ext cx="0" cy="0"/>
          <a:chOff x="0" y="0"/>
          <a:chExt cx="0" cy="0"/>
        </a:xfrm>
      </p:grpSpPr>
      <p:sp>
        <p:nvSpPr>
          <p:cNvPr id="2" name="Title 1"/>
          <p:cNvSpPr>
            <a:spLocks noGrp="1"/>
          </p:cNvSpPr>
          <p:nvPr>
            <p:ph type="title"/>
          </p:nvPr>
        </p:nvSpPr>
        <p:spPr>
          <a:xfrm>
            <a:off x="654051" y="872066"/>
            <a:ext cx="8149762" cy="558801"/>
          </a:xfrm>
          <a:prstGeom prst="rect">
            <a:avLst/>
          </a:prstGeom>
        </p:spPr>
        <p:txBody>
          <a:bodyPr/>
          <a:lstStyle>
            <a:lvl1pPr algn="l">
              <a:defRPr lang="en-GB" sz="3000" kern="1200" dirty="0">
                <a:solidFill>
                  <a:schemeClr val="accent2"/>
                </a:solidFill>
                <a:latin typeface="Arial"/>
                <a:ea typeface="+mn-ea"/>
                <a:cs typeface="Arial"/>
              </a:defRPr>
            </a:lvl1pPr>
          </a:lstStyle>
          <a:p>
            <a:pPr marL="0" lvl="0" indent="0" algn="l" defTabSz="457200" rtl="0" eaLnBrk="1" latinLnBrk="0" hangingPunct="1">
              <a:spcBef>
                <a:spcPct val="20000"/>
              </a:spcBef>
              <a:buFont typeface="Arial"/>
              <a:buNone/>
            </a:pPr>
            <a:r>
              <a:rPr lang="en-US" smtClean="0"/>
              <a:t>Click to edit Master title style</a:t>
            </a:r>
            <a:endParaRPr lang="en-GB" dirty="0"/>
          </a:p>
        </p:txBody>
      </p:sp>
      <p:sp>
        <p:nvSpPr>
          <p:cNvPr id="4" name="Table Placeholder 3"/>
          <p:cNvSpPr>
            <a:spLocks noGrp="1"/>
          </p:cNvSpPr>
          <p:nvPr>
            <p:ph type="tbl" sz="quarter" idx="10"/>
          </p:nvPr>
        </p:nvSpPr>
        <p:spPr>
          <a:xfrm>
            <a:off x="762000" y="1871663"/>
            <a:ext cx="8041813" cy="3928004"/>
          </a:xfrm>
          <a:prstGeom prst="rect">
            <a:avLst/>
          </a:prstGeom>
        </p:spPr>
        <p:txBody>
          <a:bodyPr/>
          <a:lstStyle>
            <a:lvl1pPr marL="0" indent="0" algn="l" defTabSz="457200" rtl="0" eaLnBrk="1" latinLnBrk="0" hangingPunct="1">
              <a:spcBef>
                <a:spcPct val="20000"/>
              </a:spcBef>
              <a:buFont typeface="Arial"/>
              <a:buNone/>
              <a:defRPr lang="en-GB" sz="1800" kern="1200" dirty="0">
                <a:solidFill>
                  <a:schemeClr val="tx1"/>
                </a:solidFill>
                <a:latin typeface="Arial"/>
                <a:ea typeface="+mn-ea"/>
                <a:cs typeface="Arial"/>
              </a:defRPr>
            </a:lvl1pPr>
          </a:lstStyle>
          <a:p>
            <a:r>
              <a:rPr lang="en-US" dirty="0" smtClean="0"/>
              <a:t>Click icon to add table</a:t>
            </a:r>
            <a:endParaRPr lang="en-GB" dirty="0"/>
          </a:p>
        </p:txBody>
      </p:sp>
      <p:sp>
        <p:nvSpPr>
          <p:cNvPr id="13" name="Text Placeholder 12"/>
          <p:cNvSpPr>
            <a:spLocks noGrp="1"/>
          </p:cNvSpPr>
          <p:nvPr>
            <p:ph type="body" sz="quarter" idx="13"/>
          </p:nvPr>
        </p:nvSpPr>
        <p:spPr>
          <a:xfrm>
            <a:off x="685796" y="6396162"/>
            <a:ext cx="2440301" cy="274638"/>
          </a:xfrm>
          <a:prstGeom prst="rect">
            <a:avLst/>
          </a:prstGeom>
        </p:spPr>
        <p:txBody>
          <a:bodyPr/>
          <a:lstStyle>
            <a:lvl1pPr marL="0" indent="0" algn="l" defTabSz="457200" rtl="0" eaLnBrk="1" latinLnBrk="0" hangingPunct="1">
              <a:buNone/>
              <a:defRPr lang="en-US" sz="1200" kern="1200" dirty="0">
                <a:solidFill>
                  <a:schemeClr val="tx1"/>
                </a:solidFill>
                <a:latin typeface="Arial" panose="020B0604020202020204" pitchFamily="34" charset="0"/>
                <a:ea typeface="+mn-ea"/>
                <a:cs typeface="Arial" panose="020B0604020202020204" pitchFamily="34" charset="0"/>
              </a:defRPr>
            </a:lvl1pPr>
          </a:lstStyle>
          <a:p>
            <a:pPr lvl="0"/>
            <a:r>
              <a:rPr lang="en-US" smtClean="0"/>
              <a:t>Click to edit Master text styles</a:t>
            </a:r>
          </a:p>
        </p:txBody>
      </p:sp>
      <p:sp>
        <p:nvSpPr>
          <p:cNvPr id="14" name="Footer Placeholder 16"/>
          <p:cNvSpPr>
            <a:spLocks noGrp="1"/>
          </p:cNvSpPr>
          <p:nvPr>
            <p:ph type="ftr" sz="quarter" idx="3"/>
          </p:nvPr>
        </p:nvSpPr>
        <p:spPr>
          <a:xfrm>
            <a:off x="3126097" y="6394602"/>
            <a:ext cx="3267083" cy="274636"/>
          </a:xfrm>
          <a:prstGeom prst="rect">
            <a:avLst/>
          </a:prstGeom>
        </p:spPr>
        <p:txBody>
          <a:bodyPr/>
          <a:lstStyle>
            <a:lvl1pPr algn="ctr">
              <a:defRPr sz="1200">
                <a:latin typeface="Arial" panose="020B0604020202020204" pitchFamily="34" charset="0"/>
                <a:cs typeface="Arial" panose="020B0604020202020204" pitchFamily="34" charset="0"/>
              </a:defRPr>
            </a:lvl1pPr>
          </a:lstStyle>
          <a:p>
            <a:r>
              <a:rPr lang="en-US" dirty="0">
                <a:solidFill>
                  <a:srgbClr val="120742"/>
                </a:solidFill>
              </a:rPr>
              <a:t>Footer</a:t>
            </a:r>
          </a:p>
        </p:txBody>
      </p:sp>
    </p:spTree>
    <p:extLst>
      <p:ext uri="{BB962C8B-B14F-4D97-AF65-F5344CB8AC3E}">
        <p14:creationId xmlns:p14="http://schemas.microsoft.com/office/powerpoint/2010/main" val="4067672439"/>
      </p:ext>
    </p:extLst>
  </p:cSld>
  <p:clrMapOvr>
    <a:masterClrMapping/>
  </p:clrMapOvr>
  <p:extLst mod="1">
    <p:ext uri="{DCECCB84-F9BA-43D5-87BE-67443E8EF086}">
      <p15:sldGuideLst xmlns:p15="http://schemas.microsoft.com/office/powerpoint/2012/main">
        <p15:guide id="1" orient="horz" pos="805">
          <p15:clr>
            <a:srgbClr val="FBAE40"/>
          </p15:clr>
        </p15:guide>
        <p15:guide id="2" pos="2880">
          <p15:clr>
            <a:srgbClr val="FBAE40"/>
          </p15:clr>
        </p15:guide>
        <p15:guide id="3" pos="480">
          <p15:clr>
            <a:srgbClr val="FBAE40"/>
          </p15:clr>
        </p15:guide>
        <p15:guide id="4" orient="horz" pos="1179">
          <p15:clr>
            <a:srgbClr val="FBAE40"/>
          </p15:clr>
        </p15:guide>
        <p15:guide id="5" orient="horz" pos="97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isitEngland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54051" y="872066"/>
            <a:ext cx="8149762" cy="558801"/>
          </a:xfrm>
          <a:prstGeom prst="rect">
            <a:avLst/>
          </a:prstGeom>
        </p:spPr>
        <p:txBody>
          <a:bodyPr/>
          <a:lstStyle>
            <a:lvl1pPr algn="l">
              <a:defRPr lang="en-GB" sz="3000" kern="1200" dirty="0">
                <a:solidFill>
                  <a:schemeClr val="accent2"/>
                </a:solidFill>
                <a:latin typeface="Arial"/>
                <a:ea typeface="+mn-ea"/>
                <a:cs typeface="Arial"/>
              </a:defRPr>
            </a:lvl1pPr>
          </a:lstStyle>
          <a:p>
            <a:pPr marL="0" lvl="0" indent="0" algn="l" defTabSz="457200" rtl="0" eaLnBrk="1" latinLnBrk="0" hangingPunct="1">
              <a:spcBef>
                <a:spcPct val="20000"/>
              </a:spcBef>
              <a:buFont typeface="Arial"/>
              <a:buNone/>
            </a:pPr>
            <a:r>
              <a:rPr lang="en-US" smtClean="0"/>
              <a:t>Click to edit Master title style</a:t>
            </a:r>
            <a:endParaRPr lang="en-GB" dirty="0"/>
          </a:p>
        </p:txBody>
      </p:sp>
      <p:sp>
        <p:nvSpPr>
          <p:cNvPr id="10" name="Chart Placeholder 9"/>
          <p:cNvSpPr>
            <a:spLocks noGrp="1"/>
          </p:cNvSpPr>
          <p:nvPr>
            <p:ph type="chart" sz="quarter" idx="10"/>
          </p:nvPr>
        </p:nvSpPr>
        <p:spPr>
          <a:xfrm>
            <a:off x="761999" y="1871663"/>
            <a:ext cx="3810001" cy="4385204"/>
          </a:xfrm>
          <a:prstGeom prst="rect">
            <a:avLst/>
          </a:prstGeom>
        </p:spPr>
        <p:txBody>
          <a:bodyPr/>
          <a:lstStyle>
            <a:lvl1pPr marL="0" indent="0">
              <a:buNone/>
              <a:defRPr lang="en-GB" sz="1800" kern="1200" dirty="0">
                <a:solidFill>
                  <a:schemeClr val="tx1"/>
                </a:solidFill>
                <a:latin typeface="Arial"/>
                <a:ea typeface="+mn-ea"/>
                <a:cs typeface="Arial"/>
              </a:defRPr>
            </a:lvl1pPr>
          </a:lstStyle>
          <a:p>
            <a:r>
              <a:rPr lang="en-US" dirty="0" smtClean="0"/>
              <a:t>Click icon to add chart</a:t>
            </a:r>
            <a:endParaRPr lang="en-GB" dirty="0"/>
          </a:p>
        </p:txBody>
      </p:sp>
      <p:sp>
        <p:nvSpPr>
          <p:cNvPr id="8" name="Text Placeholder 11"/>
          <p:cNvSpPr>
            <a:spLocks noGrp="1"/>
          </p:cNvSpPr>
          <p:nvPr>
            <p:ph type="body" sz="quarter" idx="12"/>
          </p:nvPr>
        </p:nvSpPr>
        <p:spPr>
          <a:xfrm>
            <a:off x="4932040" y="1778525"/>
            <a:ext cx="3871773" cy="4478342"/>
          </a:xfrm>
          <a:prstGeom prst="rect">
            <a:avLst/>
          </a:prstGeom>
        </p:spPr>
        <p:txBody>
          <a:bodyPr vert="horz"/>
          <a:lstStyle>
            <a:lvl1pPr marL="179388" indent="-179388">
              <a:buClr>
                <a:schemeClr val="accent2"/>
              </a:buClr>
              <a:defRPr lang="en-US" sz="1800" kern="1200" dirty="0" smtClean="0">
                <a:solidFill>
                  <a:schemeClr val="tx1"/>
                </a:solidFill>
                <a:latin typeface="Arial"/>
                <a:ea typeface="+mn-ea"/>
                <a:cs typeface="Arial"/>
              </a:defRPr>
            </a:lvl1pPr>
            <a:lvl2pPr>
              <a:defRPr lang="en-US" sz="1800" kern="1200" dirty="0" smtClean="0">
                <a:solidFill>
                  <a:schemeClr val="tx1"/>
                </a:solidFill>
                <a:latin typeface="Arial"/>
                <a:ea typeface="+mn-ea"/>
                <a:cs typeface="Arial"/>
              </a:defRPr>
            </a:lvl2pPr>
            <a:lvl3pPr>
              <a:defRPr sz="1400">
                <a:latin typeface="Arial"/>
                <a:cs typeface="Arial"/>
              </a:defRPr>
            </a:lvl3pPr>
            <a:lvl4pPr>
              <a:defRPr sz="1200">
                <a:latin typeface="Arial"/>
                <a:cs typeface="Arial"/>
              </a:defRPr>
            </a:lvl4pPr>
            <a:lvl5pPr>
              <a:defRPr sz="1200">
                <a:latin typeface="Arial"/>
                <a:cs typeface="Arial"/>
              </a:defRPr>
            </a:lvl5pPr>
          </a:lstStyle>
          <a:p>
            <a:pPr marL="261938" lvl="0" indent="-261938" algn="l" defTabSz="457200" rtl="0" eaLnBrk="1" latinLnBrk="0" hangingPunct="1">
              <a:spcBef>
                <a:spcPct val="20000"/>
              </a:spcBef>
              <a:buClr>
                <a:schemeClr val="accent2"/>
              </a:buClr>
              <a:buFont typeface="Arial"/>
              <a:buChar char="•"/>
            </a:pPr>
            <a:r>
              <a:rPr lang="en-US" smtClean="0"/>
              <a:t>Click to edit Master text styles</a:t>
            </a:r>
          </a:p>
          <a:p>
            <a:pPr marL="261938" lvl="1" indent="-261938" algn="l" defTabSz="457200" rtl="0" eaLnBrk="1" latinLnBrk="0" hangingPunct="1">
              <a:spcBef>
                <a:spcPct val="20000"/>
              </a:spcBef>
              <a:buClr>
                <a:schemeClr val="accent2"/>
              </a:buClr>
              <a:buFont typeface="Arial"/>
              <a:buChar char="•"/>
            </a:pPr>
            <a:r>
              <a:rPr lang="en-US" smtClean="0"/>
              <a:t>Second level</a:t>
            </a:r>
          </a:p>
        </p:txBody>
      </p:sp>
      <p:sp>
        <p:nvSpPr>
          <p:cNvPr id="16" name="Text Placeholder 12"/>
          <p:cNvSpPr>
            <a:spLocks noGrp="1"/>
          </p:cNvSpPr>
          <p:nvPr>
            <p:ph type="body" sz="quarter" idx="13"/>
          </p:nvPr>
        </p:nvSpPr>
        <p:spPr>
          <a:xfrm>
            <a:off x="685796" y="6396162"/>
            <a:ext cx="2440301" cy="274638"/>
          </a:xfrm>
          <a:prstGeom prst="rect">
            <a:avLst/>
          </a:prstGeom>
        </p:spPr>
        <p:txBody>
          <a:bodyPr/>
          <a:lstStyle>
            <a:lvl1pPr marL="0" indent="0" algn="l" defTabSz="457200" rtl="0" eaLnBrk="1" latinLnBrk="0" hangingPunct="1">
              <a:buNone/>
              <a:defRPr lang="en-US" sz="1200" kern="1200" dirty="0">
                <a:solidFill>
                  <a:schemeClr val="tx1"/>
                </a:solidFill>
                <a:latin typeface="Arial" panose="020B0604020202020204" pitchFamily="34" charset="0"/>
                <a:ea typeface="+mn-ea"/>
                <a:cs typeface="Arial" panose="020B0604020202020204" pitchFamily="34" charset="0"/>
              </a:defRPr>
            </a:lvl1pPr>
          </a:lstStyle>
          <a:p>
            <a:pPr lvl="0"/>
            <a:r>
              <a:rPr lang="en-US" smtClean="0"/>
              <a:t>Click to edit Master text styles</a:t>
            </a:r>
          </a:p>
        </p:txBody>
      </p:sp>
      <p:sp>
        <p:nvSpPr>
          <p:cNvPr id="17" name="Footer Placeholder 16"/>
          <p:cNvSpPr>
            <a:spLocks noGrp="1"/>
          </p:cNvSpPr>
          <p:nvPr>
            <p:ph type="ftr" sz="quarter" idx="3"/>
          </p:nvPr>
        </p:nvSpPr>
        <p:spPr>
          <a:xfrm>
            <a:off x="3126097" y="6394602"/>
            <a:ext cx="3267083" cy="274636"/>
          </a:xfrm>
          <a:prstGeom prst="rect">
            <a:avLst/>
          </a:prstGeom>
        </p:spPr>
        <p:txBody>
          <a:bodyPr/>
          <a:lstStyle>
            <a:lvl1pPr algn="ctr">
              <a:defRPr sz="1200">
                <a:latin typeface="Arial" panose="020B0604020202020204" pitchFamily="34" charset="0"/>
                <a:cs typeface="Arial" panose="020B0604020202020204" pitchFamily="34" charset="0"/>
              </a:defRPr>
            </a:lvl1pPr>
          </a:lstStyle>
          <a:p>
            <a:r>
              <a:rPr lang="en-US" dirty="0">
                <a:solidFill>
                  <a:srgbClr val="120742"/>
                </a:solidFill>
              </a:rPr>
              <a:t>Footer</a:t>
            </a:r>
          </a:p>
        </p:txBody>
      </p:sp>
    </p:spTree>
    <p:extLst>
      <p:ext uri="{BB962C8B-B14F-4D97-AF65-F5344CB8AC3E}">
        <p14:creationId xmlns:p14="http://schemas.microsoft.com/office/powerpoint/2010/main" val="2621859344"/>
      </p:ext>
    </p:extLst>
  </p:cSld>
  <p:clrMapOvr>
    <a:masterClrMapping/>
  </p:clrMapOvr>
  <p:extLst mod="1">
    <p:ext uri="{DCECCB84-F9BA-43D5-87BE-67443E8EF086}">
      <p15:sldGuideLst xmlns:p15="http://schemas.microsoft.com/office/powerpoint/2012/main">
        <p15:guide id="1" orient="horz" pos="805">
          <p15:clr>
            <a:srgbClr val="FBAE40"/>
          </p15:clr>
        </p15:guide>
        <p15:guide id="2" pos="2880">
          <p15:clr>
            <a:srgbClr val="FBAE40"/>
          </p15:clr>
        </p15:guide>
        <p15:guide id="3" pos="480">
          <p15:clr>
            <a:srgbClr val="FBAE40"/>
          </p15:clr>
        </p15:guide>
        <p15:guide id="4" orient="horz" pos="1179">
          <p15:clr>
            <a:srgbClr val="FBAE40"/>
          </p15:clr>
        </p15:guide>
        <p15:guide id="5" orient="horz" pos="97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isitEngland Title and Content FULL HEIGHT">
    <p:spTree>
      <p:nvGrpSpPr>
        <p:cNvPr id="1" name=""/>
        <p:cNvGrpSpPr/>
        <p:nvPr/>
      </p:nvGrpSpPr>
      <p:grpSpPr>
        <a:xfrm>
          <a:off x="0" y="0"/>
          <a:ext cx="0" cy="0"/>
          <a:chOff x="0" y="0"/>
          <a:chExt cx="0" cy="0"/>
        </a:xfrm>
      </p:grpSpPr>
      <p:sp>
        <p:nvSpPr>
          <p:cNvPr id="2" name="Title 1"/>
          <p:cNvSpPr>
            <a:spLocks noGrp="1"/>
          </p:cNvSpPr>
          <p:nvPr>
            <p:ph type="title"/>
          </p:nvPr>
        </p:nvSpPr>
        <p:spPr>
          <a:xfrm>
            <a:off x="654051" y="872066"/>
            <a:ext cx="8149762" cy="558801"/>
          </a:xfrm>
          <a:prstGeom prst="rect">
            <a:avLst/>
          </a:prstGeom>
        </p:spPr>
        <p:txBody>
          <a:bodyPr/>
          <a:lstStyle>
            <a:lvl1pPr algn="l">
              <a:defRPr lang="en-GB" sz="3000" kern="1200" dirty="0">
                <a:solidFill>
                  <a:schemeClr val="accent2"/>
                </a:solidFill>
                <a:latin typeface="Arial"/>
                <a:ea typeface="+mn-ea"/>
                <a:cs typeface="Arial"/>
              </a:defRPr>
            </a:lvl1pPr>
          </a:lstStyle>
          <a:p>
            <a:pPr marL="0" lvl="0" indent="0" algn="l" defTabSz="457200" rtl="0" eaLnBrk="1" latinLnBrk="0" hangingPunct="1">
              <a:spcBef>
                <a:spcPct val="20000"/>
              </a:spcBef>
              <a:buFont typeface="Arial"/>
              <a:buNone/>
            </a:pPr>
            <a:r>
              <a:rPr lang="en-US" smtClean="0"/>
              <a:t>Click to edit Master title style</a:t>
            </a:r>
            <a:endParaRPr lang="en-GB" dirty="0"/>
          </a:p>
        </p:txBody>
      </p:sp>
      <p:sp>
        <p:nvSpPr>
          <p:cNvPr id="4" name="Text Placeholder 11"/>
          <p:cNvSpPr>
            <a:spLocks noGrp="1"/>
          </p:cNvSpPr>
          <p:nvPr>
            <p:ph type="body" sz="quarter" idx="11"/>
          </p:nvPr>
        </p:nvSpPr>
        <p:spPr>
          <a:xfrm>
            <a:off x="669924" y="1449387"/>
            <a:ext cx="8133889" cy="1385888"/>
          </a:xfrm>
          <a:prstGeom prst="rect">
            <a:avLst/>
          </a:prstGeom>
        </p:spPr>
        <p:txBody>
          <a:bodyPr vert="horz"/>
          <a:lstStyle>
            <a:lvl1pPr marL="179388" indent="-179388">
              <a:buClr>
                <a:schemeClr val="accent2"/>
              </a:buClr>
              <a:defRPr lang="en-US" sz="1800" kern="1200" dirty="0" smtClean="0">
                <a:solidFill>
                  <a:schemeClr val="tx1"/>
                </a:solidFill>
                <a:latin typeface="Arial"/>
                <a:ea typeface="+mn-ea"/>
                <a:cs typeface="Arial"/>
              </a:defRPr>
            </a:lvl1pPr>
            <a:lvl2pPr>
              <a:defRPr lang="en-US" sz="1800" kern="1200" dirty="0" smtClean="0">
                <a:solidFill>
                  <a:schemeClr val="tx1"/>
                </a:solidFill>
                <a:latin typeface="Arial"/>
                <a:ea typeface="+mn-ea"/>
                <a:cs typeface="Arial"/>
              </a:defRPr>
            </a:lvl2pPr>
            <a:lvl3pPr>
              <a:defRPr sz="1400">
                <a:latin typeface="Arial"/>
                <a:cs typeface="Arial"/>
              </a:defRPr>
            </a:lvl3pPr>
            <a:lvl4pPr>
              <a:defRPr sz="1200">
                <a:latin typeface="Arial"/>
                <a:cs typeface="Arial"/>
              </a:defRPr>
            </a:lvl4pPr>
            <a:lvl5pPr>
              <a:defRPr sz="1200">
                <a:latin typeface="Arial"/>
                <a:cs typeface="Arial"/>
              </a:defRPr>
            </a:lvl5pPr>
          </a:lstStyle>
          <a:p>
            <a:pPr marL="261938" lvl="0" indent="-261938" algn="l" defTabSz="457200" rtl="0" eaLnBrk="1" latinLnBrk="0" hangingPunct="1">
              <a:spcBef>
                <a:spcPct val="20000"/>
              </a:spcBef>
              <a:buClr>
                <a:schemeClr val="accent2"/>
              </a:buClr>
              <a:buFont typeface="Arial"/>
              <a:buChar char="•"/>
            </a:pPr>
            <a:r>
              <a:rPr lang="en-US" smtClean="0"/>
              <a:t>Click to edit Master text styles</a:t>
            </a:r>
          </a:p>
          <a:p>
            <a:pPr marL="261938" lvl="1" indent="-261938" algn="l" defTabSz="457200" rtl="0" eaLnBrk="1" latinLnBrk="0" hangingPunct="1">
              <a:spcBef>
                <a:spcPct val="20000"/>
              </a:spcBef>
              <a:buClr>
                <a:schemeClr val="accent2"/>
              </a:buClr>
              <a:buFont typeface="Arial"/>
              <a:buChar char="•"/>
            </a:pPr>
            <a:r>
              <a:rPr lang="en-US" smtClean="0"/>
              <a:t>Second level</a:t>
            </a:r>
          </a:p>
        </p:txBody>
      </p:sp>
      <p:sp>
        <p:nvSpPr>
          <p:cNvPr id="13" name="Text Placeholder 12"/>
          <p:cNvSpPr>
            <a:spLocks noGrp="1"/>
          </p:cNvSpPr>
          <p:nvPr>
            <p:ph type="body" sz="quarter" idx="13"/>
          </p:nvPr>
        </p:nvSpPr>
        <p:spPr>
          <a:xfrm>
            <a:off x="685796" y="6396162"/>
            <a:ext cx="2440301" cy="274638"/>
          </a:xfrm>
          <a:prstGeom prst="rect">
            <a:avLst/>
          </a:prstGeom>
        </p:spPr>
        <p:txBody>
          <a:bodyPr/>
          <a:lstStyle>
            <a:lvl1pPr marL="0" indent="0" algn="l" defTabSz="457200" rtl="0" eaLnBrk="1" latinLnBrk="0" hangingPunct="1">
              <a:buNone/>
              <a:defRPr lang="en-US" sz="1200" kern="1200" dirty="0">
                <a:solidFill>
                  <a:schemeClr val="tx1"/>
                </a:solidFill>
                <a:latin typeface="Arial" panose="020B0604020202020204" pitchFamily="34" charset="0"/>
                <a:ea typeface="+mn-ea"/>
                <a:cs typeface="Arial" panose="020B0604020202020204" pitchFamily="34" charset="0"/>
              </a:defRPr>
            </a:lvl1pPr>
          </a:lstStyle>
          <a:p>
            <a:pPr lvl="0"/>
            <a:r>
              <a:rPr lang="en-US" smtClean="0"/>
              <a:t>Click to edit Master text styles</a:t>
            </a:r>
          </a:p>
        </p:txBody>
      </p:sp>
      <p:sp>
        <p:nvSpPr>
          <p:cNvPr id="14" name="Footer Placeholder 16"/>
          <p:cNvSpPr>
            <a:spLocks noGrp="1"/>
          </p:cNvSpPr>
          <p:nvPr>
            <p:ph type="ftr" sz="quarter" idx="3"/>
          </p:nvPr>
        </p:nvSpPr>
        <p:spPr>
          <a:xfrm>
            <a:off x="3126097" y="6394602"/>
            <a:ext cx="3267083" cy="274636"/>
          </a:xfrm>
          <a:prstGeom prst="rect">
            <a:avLst/>
          </a:prstGeom>
        </p:spPr>
        <p:txBody>
          <a:bodyPr/>
          <a:lstStyle>
            <a:lvl1pPr algn="ctr">
              <a:defRPr sz="1200">
                <a:latin typeface="Arial" panose="020B0604020202020204" pitchFamily="34" charset="0"/>
                <a:cs typeface="Arial" panose="020B0604020202020204" pitchFamily="34" charset="0"/>
              </a:defRPr>
            </a:lvl1pPr>
          </a:lstStyle>
          <a:p>
            <a:r>
              <a:rPr lang="en-US" dirty="0"/>
              <a:t>Footer</a:t>
            </a:r>
          </a:p>
        </p:txBody>
      </p:sp>
    </p:spTree>
    <p:extLst>
      <p:ext uri="{BB962C8B-B14F-4D97-AF65-F5344CB8AC3E}">
        <p14:creationId xmlns:p14="http://schemas.microsoft.com/office/powerpoint/2010/main" val="3700690548"/>
      </p:ext>
    </p:extLst>
  </p:cSld>
  <p:clrMapOvr>
    <a:masterClrMapping/>
  </p:clrMapOvr>
  <p:extLst mod="1">
    <p:ext uri="{DCECCB84-F9BA-43D5-87BE-67443E8EF086}">
      <p15:sldGuideLst xmlns:p15="http://schemas.microsoft.com/office/powerpoint/2012/main">
        <p15:guide id="1" orient="horz" pos="805">
          <p15:clr>
            <a:srgbClr val="FBAE40"/>
          </p15:clr>
        </p15:guide>
        <p15:guide id="2" pos="2880">
          <p15:clr>
            <a:srgbClr val="FBAE40"/>
          </p15:clr>
        </p15:guide>
        <p15:guide id="3" pos="480">
          <p15:clr>
            <a:srgbClr val="FBAE40"/>
          </p15:clr>
        </p15:guide>
        <p15:guide id="4" orient="horz" pos="1179">
          <p15:clr>
            <a:srgbClr val="FBAE40"/>
          </p15:clr>
        </p15:guide>
        <p15:guide id="0" orient="horz" pos="971"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isitEngland Summary with Image to Right">
    <p:spTree>
      <p:nvGrpSpPr>
        <p:cNvPr id="1" name=""/>
        <p:cNvGrpSpPr/>
        <p:nvPr/>
      </p:nvGrpSpPr>
      <p:grpSpPr>
        <a:xfrm>
          <a:off x="0" y="0"/>
          <a:ext cx="0" cy="0"/>
          <a:chOff x="0" y="0"/>
          <a:chExt cx="0" cy="0"/>
        </a:xfrm>
      </p:grpSpPr>
      <p:sp>
        <p:nvSpPr>
          <p:cNvPr id="2" name="Title 1"/>
          <p:cNvSpPr>
            <a:spLocks noGrp="1"/>
          </p:cNvSpPr>
          <p:nvPr>
            <p:ph type="title"/>
          </p:nvPr>
        </p:nvSpPr>
        <p:spPr>
          <a:xfrm>
            <a:off x="654051" y="872066"/>
            <a:ext cx="8149762" cy="558801"/>
          </a:xfrm>
          <a:prstGeom prst="rect">
            <a:avLst/>
          </a:prstGeom>
        </p:spPr>
        <p:txBody>
          <a:bodyPr/>
          <a:lstStyle>
            <a:lvl1pPr algn="l">
              <a:defRPr lang="en-GB" sz="3000" kern="1200" dirty="0">
                <a:solidFill>
                  <a:schemeClr val="accent2"/>
                </a:solidFill>
                <a:latin typeface="Arial"/>
                <a:ea typeface="+mn-ea"/>
                <a:cs typeface="Arial"/>
              </a:defRPr>
            </a:lvl1pPr>
          </a:lstStyle>
          <a:p>
            <a:pPr marL="0" lvl="0" indent="0" algn="l" defTabSz="457200" rtl="0" eaLnBrk="1" latinLnBrk="0" hangingPunct="1">
              <a:spcBef>
                <a:spcPct val="20000"/>
              </a:spcBef>
              <a:buFont typeface="Arial"/>
              <a:buNone/>
            </a:pPr>
            <a:r>
              <a:rPr lang="en-US" smtClean="0"/>
              <a:t>Click to edit Master title style</a:t>
            </a:r>
            <a:endParaRPr lang="en-GB" dirty="0"/>
          </a:p>
        </p:txBody>
      </p:sp>
      <p:sp>
        <p:nvSpPr>
          <p:cNvPr id="5" name="Picture Placeholder 3"/>
          <p:cNvSpPr>
            <a:spLocks noGrp="1"/>
          </p:cNvSpPr>
          <p:nvPr>
            <p:ph type="pic" sz="quarter" idx="13"/>
          </p:nvPr>
        </p:nvSpPr>
        <p:spPr>
          <a:xfrm>
            <a:off x="4993813" y="1871663"/>
            <a:ext cx="3810000" cy="4385204"/>
          </a:xfrm>
          <a:prstGeom prst="rect">
            <a:avLst/>
          </a:prstGeom>
        </p:spPr>
        <p:txBody>
          <a:bodyPr/>
          <a:lstStyle>
            <a:lvl1pPr marL="0" indent="0" algn="l" defTabSz="457200" rtl="0" eaLnBrk="1" latinLnBrk="0" hangingPunct="1">
              <a:spcBef>
                <a:spcPct val="20000"/>
              </a:spcBef>
              <a:buFont typeface="Arial"/>
              <a:buNone/>
              <a:defRPr lang="en-GB" sz="1800" kern="1200" dirty="0">
                <a:solidFill>
                  <a:schemeClr val="tx1"/>
                </a:solidFill>
                <a:latin typeface="Arial"/>
                <a:ea typeface="+mn-ea"/>
                <a:cs typeface="Arial"/>
              </a:defRPr>
            </a:lvl1pPr>
          </a:lstStyle>
          <a:p>
            <a:r>
              <a:rPr lang="en-US" dirty="0" smtClean="0"/>
              <a:t>Click icon to add picture</a:t>
            </a:r>
            <a:endParaRPr lang="en-GB" dirty="0"/>
          </a:p>
        </p:txBody>
      </p:sp>
      <p:sp>
        <p:nvSpPr>
          <p:cNvPr id="4" name="Text Placeholder 3"/>
          <p:cNvSpPr>
            <a:spLocks noGrp="1"/>
          </p:cNvSpPr>
          <p:nvPr>
            <p:ph type="body" sz="quarter" idx="17"/>
          </p:nvPr>
        </p:nvSpPr>
        <p:spPr>
          <a:xfrm>
            <a:off x="664936" y="1882123"/>
            <a:ext cx="3810000" cy="4374092"/>
          </a:xfrm>
          <a:prstGeom prst="rect">
            <a:avLst/>
          </a:prstGeom>
        </p:spPr>
        <p:txBody>
          <a:bodyPr/>
          <a:lstStyle>
            <a:lvl1pPr marL="342900" indent="-342900">
              <a:buClr>
                <a:srgbClr val="C00000"/>
              </a:buClr>
              <a:defRPr lang="en-US" sz="1800" kern="1200" dirty="0" smtClean="0">
                <a:solidFill>
                  <a:schemeClr val="tx1"/>
                </a:solidFill>
                <a:latin typeface="Arial"/>
                <a:ea typeface="+mn-ea"/>
                <a:cs typeface="Arial"/>
              </a:defRPr>
            </a:lvl1pPr>
            <a:lvl2pPr marL="457200" indent="0">
              <a:buNone/>
              <a:defRPr sz="1800">
                <a:latin typeface="Arial" panose="020B0604020202020204" pitchFamily="34" charset="0"/>
                <a:cs typeface="Arial" panose="020B0604020202020204" pitchFamily="34" charset="0"/>
              </a:defRPr>
            </a:lvl2pPr>
          </a:lstStyle>
          <a:p>
            <a:pPr marL="261938" lvl="0" indent="-261938" algn="l" defTabSz="457200" rtl="0" eaLnBrk="1" latinLnBrk="0" hangingPunct="1">
              <a:spcBef>
                <a:spcPct val="20000"/>
              </a:spcBef>
              <a:buClr>
                <a:schemeClr val="accent2"/>
              </a:buClr>
              <a:buFont typeface="Arial"/>
              <a:buChar char="•"/>
            </a:pPr>
            <a:r>
              <a:rPr lang="en-US" smtClean="0"/>
              <a:t>Click to edit Master text styles</a:t>
            </a:r>
          </a:p>
        </p:txBody>
      </p:sp>
      <p:sp>
        <p:nvSpPr>
          <p:cNvPr id="15" name="Text Placeholder 12"/>
          <p:cNvSpPr>
            <a:spLocks noGrp="1"/>
          </p:cNvSpPr>
          <p:nvPr>
            <p:ph type="body" sz="quarter" idx="18"/>
          </p:nvPr>
        </p:nvSpPr>
        <p:spPr>
          <a:xfrm>
            <a:off x="685796" y="6396162"/>
            <a:ext cx="2440301" cy="274638"/>
          </a:xfrm>
          <a:prstGeom prst="rect">
            <a:avLst/>
          </a:prstGeom>
        </p:spPr>
        <p:txBody>
          <a:bodyPr/>
          <a:lstStyle>
            <a:lvl1pPr marL="0" indent="0" algn="l" defTabSz="457200" rtl="0" eaLnBrk="1" latinLnBrk="0" hangingPunct="1">
              <a:buNone/>
              <a:defRPr lang="en-US" sz="1200" kern="1200" dirty="0">
                <a:solidFill>
                  <a:schemeClr val="tx1"/>
                </a:solidFill>
                <a:latin typeface="Arial" panose="020B0604020202020204" pitchFamily="34" charset="0"/>
                <a:ea typeface="+mn-ea"/>
                <a:cs typeface="Arial" panose="020B0604020202020204" pitchFamily="34" charset="0"/>
              </a:defRPr>
            </a:lvl1pPr>
          </a:lstStyle>
          <a:p>
            <a:pPr lvl="0"/>
            <a:r>
              <a:rPr lang="en-US" smtClean="0"/>
              <a:t>Click to edit Master text styles</a:t>
            </a:r>
          </a:p>
        </p:txBody>
      </p:sp>
      <p:sp>
        <p:nvSpPr>
          <p:cNvPr id="16" name="Footer Placeholder 16"/>
          <p:cNvSpPr>
            <a:spLocks noGrp="1"/>
          </p:cNvSpPr>
          <p:nvPr>
            <p:ph type="ftr" sz="quarter" idx="3"/>
          </p:nvPr>
        </p:nvSpPr>
        <p:spPr>
          <a:xfrm>
            <a:off x="3126097" y="6394602"/>
            <a:ext cx="3267083" cy="274636"/>
          </a:xfrm>
          <a:prstGeom prst="rect">
            <a:avLst/>
          </a:prstGeom>
        </p:spPr>
        <p:txBody>
          <a:bodyPr/>
          <a:lstStyle>
            <a:lvl1pPr algn="ctr">
              <a:defRPr sz="1200">
                <a:latin typeface="Arial" panose="020B0604020202020204" pitchFamily="34" charset="0"/>
                <a:cs typeface="Arial" panose="020B0604020202020204" pitchFamily="34" charset="0"/>
              </a:defRPr>
            </a:lvl1pPr>
          </a:lstStyle>
          <a:p>
            <a:r>
              <a:rPr lang="en-US" dirty="0">
                <a:solidFill>
                  <a:srgbClr val="120742"/>
                </a:solidFill>
              </a:rPr>
              <a:t>Footer</a:t>
            </a:r>
          </a:p>
        </p:txBody>
      </p:sp>
    </p:spTree>
    <p:extLst>
      <p:ext uri="{BB962C8B-B14F-4D97-AF65-F5344CB8AC3E}">
        <p14:creationId xmlns:p14="http://schemas.microsoft.com/office/powerpoint/2010/main" val="2629621881"/>
      </p:ext>
    </p:extLst>
  </p:cSld>
  <p:clrMapOvr>
    <a:masterClrMapping/>
  </p:clrMapOvr>
  <p:extLst mod="1">
    <p:ext uri="{DCECCB84-F9BA-43D5-87BE-67443E8EF086}">
      <p15:sldGuideLst xmlns:p15="http://schemas.microsoft.com/office/powerpoint/2012/main">
        <p15:guide id="1" orient="horz" pos="805">
          <p15:clr>
            <a:srgbClr val="FBAE40"/>
          </p15:clr>
        </p15:guide>
        <p15:guide id="2" pos="2880">
          <p15:clr>
            <a:srgbClr val="FBAE40"/>
          </p15:clr>
        </p15:guide>
        <p15:guide id="3" pos="480">
          <p15:clr>
            <a:srgbClr val="FBAE40"/>
          </p15:clr>
        </p15:guide>
        <p15:guide id="4" orient="horz" pos="1179">
          <p15:clr>
            <a:srgbClr val="FBAE40"/>
          </p15:clr>
        </p15:guide>
        <p15:guide id="5" orient="horz" pos="97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isitEngland Summary with Image to Left">
    <p:spTree>
      <p:nvGrpSpPr>
        <p:cNvPr id="1" name=""/>
        <p:cNvGrpSpPr/>
        <p:nvPr/>
      </p:nvGrpSpPr>
      <p:grpSpPr>
        <a:xfrm>
          <a:off x="0" y="0"/>
          <a:ext cx="0" cy="0"/>
          <a:chOff x="0" y="0"/>
          <a:chExt cx="0" cy="0"/>
        </a:xfrm>
      </p:grpSpPr>
      <p:sp>
        <p:nvSpPr>
          <p:cNvPr id="2" name="Title 1"/>
          <p:cNvSpPr>
            <a:spLocks noGrp="1"/>
          </p:cNvSpPr>
          <p:nvPr>
            <p:ph type="title"/>
          </p:nvPr>
        </p:nvSpPr>
        <p:spPr>
          <a:xfrm>
            <a:off x="654051" y="872066"/>
            <a:ext cx="8149762" cy="558801"/>
          </a:xfrm>
          <a:prstGeom prst="rect">
            <a:avLst/>
          </a:prstGeom>
        </p:spPr>
        <p:txBody>
          <a:bodyPr/>
          <a:lstStyle>
            <a:lvl1pPr algn="l">
              <a:defRPr lang="en-GB" sz="3000" kern="1200" dirty="0">
                <a:solidFill>
                  <a:schemeClr val="accent2"/>
                </a:solidFill>
                <a:latin typeface="Arial"/>
                <a:ea typeface="+mn-ea"/>
                <a:cs typeface="Arial"/>
              </a:defRPr>
            </a:lvl1pPr>
          </a:lstStyle>
          <a:p>
            <a:pPr marL="0" lvl="0" indent="0" algn="l" defTabSz="457200" rtl="0" eaLnBrk="1" latinLnBrk="0" hangingPunct="1">
              <a:spcBef>
                <a:spcPct val="20000"/>
              </a:spcBef>
              <a:buFont typeface="Arial"/>
              <a:buNone/>
            </a:pPr>
            <a:r>
              <a:rPr lang="en-US" smtClean="0"/>
              <a:t>Click to edit Master title style</a:t>
            </a:r>
            <a:endParaRPr lang="en-GB" dirty="0"/>
          </a:p>
        </p:txBody>
      </p:sp>
      <p:sp>
        <p:nvSpPr>
          <p:cNvPr id="8" name="Text Placeholder 11"/>
          <p:cNvSpPr>
            <a:spLocks noGrp="1"/>
          </p:cNvSpPr>
          <p:nvPr>
            <p:ph type="body" sz="quarter" idx="12"/>
          </p:nvPr>
        </p:nvSpPr>
        <p:spPr>
          <a:xfrm>
            <a:off x="4932040" y="1778525"/>
            <a:ext cx="3871773" cy="4478342"/>
          </a:xfrm>
          <a:prstGeom prst="rect">
            <a:avLst/>
          </a:prstGeom>
        </p:spPr>
        <p:txBody>
          <a:bodyPr vert="horz"/>
          <a:lstStyle>
            <a:lvl1pPr marL="179388" indent="-179388">
              <a:buClr>
                <a:schemeClr val="accent2"/>
              </a:buClr>
              <a:defRPr lang="en-US" sz="1800" kern="1200" dirty="0" smtClean="0">
                <a:solidFill>
                  <a:schemeClr val="tx1"/>
                </a:solidFill>
                <a:latin typeface="Arial"/>
                <a:ea typeface="+mn-ea"/>
                <a:cs typeface="Arial"/>
              </a:defRPr>
            </a:lvl1pPr>
            <a:lvl2pPr>
              <a:defRPr lang="en-US" sz="1800" kern="1200" dirty="0" smtClean="0">
                <a:solidFill>
                  <a:schemeClr val="tx1"/>
                </a:solidFill>
                <a:latin typeface="Arial"/>
                <a:ea typeface="+mn-ea"/>
                <a:cs typeface="Arial"/>
              </a:defRPr>
            </a:lvl2pPr>
            <a:lvl3pPr>
              <a:defRPr sz="1400">
                <a:latin typeface="Arial"/>
                <a:cs typeface="Arial"/>
              </a:defRPr>
            </a:lvl3pPr>
            <a:lvl4pPr>
              <a:defRPr sz="1200">
                <a:latin typeface="Arial"/>
                <a:cs typeface="Arial"/>
              </a:defRPr>
            </a:lvl4pPr>
            <a:lvl5pPr>
              <a:defRPr sz="1200">
                <a:latin typeface="Arial"/>
                <a:cs typeface="Arial"/>
              </a:defRPr>
            </a:lvl5pPr>
          </a:lstStyle>
          <a:p>
            <a:pPr marL="261938" lvl="0" indent="-261938" algn="l" defTabSz="457200" rtl="0" eaLnBrk="1" latinLnBrk="0" hangingPunct="1">
              <a:spcBef>
                <a:spcPct val="20000"/>
              </a:spcBef>
              <a:buClr>
                <a:schemeClr val="accent2"/>
              </a:buClr>
              <a:buFont typeface="Arial"/>
              <a:buChar char="•"/>
            </a:pPr>
            <a:r>
              <a:rPr lang="en-US" smtClean="0"/>
              <a:t>Click to edit Master text styles</a:t>
            </a:r>
          </a:p>
          <a:p>
            <a:pPr marL="261938" lvl="1" indent="-261938" algn="l" defTabSz="457200" rtl="0" eaLnBrk="1" latinLnBrk="0" hangingPunct="1">
              <a:spcBef>
                <a:spcPct val="20000"/>
              </a:spcBef>
              <a:buClr>
                <a:schemeClr val="accent2"/>
              </a:buClr>
              <a:buFont typeface="Arial"/>
              <a:buChar char="•"/>
            </a:pPr>
            <a:r>
              <a:rPr lang="en-US" smtClean="0"/>
              <a:t>Second level</a:t>
            </a:r>
          </a:p>
        </p:txBody>
      </p:sp>
      <p:sp>
        <p:nvSpPr>
          <p:cNvPr id="4" name="Picture Placeholder 3"/>
          <p:cNvSpPr>
            <a:spLocks noGrp="1"/>
          </p:cNvSpPr>
          <p:nvPr>
            <p:ph type="pic" sz="quarter" idx="13"/>
          </p:nvPr>
        </p:nvSpPr>
        <p:spPr>
          <a:xfrm>
            <a:off x="762000" y="1871663"/>
            <a:ext cx="3810000" cy="4385204"/>
          </a:xfrm>
          <a:prstGeom prst="rect">
            <a:avLst/>
          </a:prstGeom>
        </p:spPr>
        <p:txBody>
          <a:bodyPr/>
          <a:lstStyle>
            <a:lvl1pPr marL="0" indent="0" algn="l" defTabSz="457200" rtl="0" eaLnBrk="1" latinLnBrk="0" hangingPunct="1">
              <a:spcBef>
                <a:spcPct val="20000"/>
              </a:spcBef>
              <a:buFont typeface="Arial"/>
              <a:buNone/>
              <a:defRPr lang="en-GB" sz="1800" kern="1200" dirty="0">
                <a:solidFill>
                  <a:schemeClr val="tx1"/>
                </a:solidFill>
                <a:latin typeface="Arial"/>
                <a:ea typeface="+mn-ea"/>
                <a:cs typeface="Arial"/>
              </a:defRPr>
            </a:lvl1pPr>
          </a:lstStyle>
          <a:p>
            <a:r>
              <a:rPr lang="en-US" dirty="0" smtClean="0"/>
              <a:t>Click icon to add picture</a:t>
            </a:r>
            <a:endParaRPr lang="en-GB" dirty="0"/>
          </a:p>
        </p:txBody>
      </p:sp>
      <p:sp>
        <p:nvSpPr>
          <p:cNvPr id="14" name="Text Placeholder 12"/>
          <p:cNvSpPr>
            <a:spLocks noGrp="1"/>
          </p:cNvSpPr>
          <p:nvPr>
            <p:ph type="body" sz="quarter" idx="17"/>
          </p:nvPr>
        </p:nvSpPr>
        <p:spPr>
          <a:xfrm>
            <a:off x="685796" y="6396162"/>
            <a:ext cx="2440301" cy="274638"/>
          </a:xfrm>
          <a:prstGeom prst="rect">
            <a:avLst/>
          </a:prstGeom>
        </p:spPr>
        <p:txBody>
          <a:bodyPr/>
          <a:lstStyle>
            <a:lvl1pPr marL="0" indent="0" algn="l" defTabSz="457200" rtl="0" eaLnBrk="1" latinLnBrk="0" hangingPunct="1">
              <a:buNone/>
              <a:defRPr lang="en-US" sz="1200" kern="1200" dirty="0">
                <a:solidFill>
                  <a:schemeClr val="tx1"/>
                </a:solidFill>
                <a:latin typeface="Arial" panose="020B0604020202020204" pitchFamily="34" charset="0"/>
                <a:ea typeface="+mn-ea"/>
                <a:cs typeface="Arial" panose="020B0604020202020204" pitchFamily="34" charset="0"/>
              </a:defRPr>
            </a:lvl1pPr>
          </a:lstStyle>
          <a:p>
            <a:pPr lvl="0"/>
            <a:r>
              <a:rPr lang="en-US" smtClean="0"/>
              <a:t>Click to edit Master text styles</a:t>
            </a:r>
          </a:p>
        </p:txBody>
      </p:sp>
      <p:sp>
        <p:nvSpPr>
          <p:cNvPr id="15" name="Footer Placeholder 16"/>
          <p:cNvSpPr>
            <a:spLocks noGrp="1"/>
          </p:cNvSpPr>
          <p:nvPr>
            <p:ph type="ftr" sz="quarter" idx="3"/>
          </p:nvPr>
        </p:nvSpPr>
        <p:spPr>
          <a:xfrm>
            <a:off x="3126097" y="6394602"/>
            <a:ext cx="3267083" cy="274636"/>
          </a:xfrm>
          <a:prstGeom prst="rect">
            <a:avLst/>
          </a:prstGeom>
        </p:spPr>
        <p:txBody>
          <a:bodyPr/>
          <a:lstStyle>
            <a:lvl1pPr algn="ctr">
              <a:defRPr sz="1200">
                <a:latin typeface="Arial" panose="020B0604020202020204" pitchFamily="34" charset="0"/>
                <a:cs typeface="Arial" panose="020B0604020202020204" pitchFamily="34" charset="0"/>
              </a:defRPr>
            </a:lvl1pPr>
          </a:lstStyle>
          <a:p>
            <a:r>
              <a:rPr lang="en-US" dirty="0">
                <a:solidFill>
                  <a:srgbClr val="120742"/>
                </a:solidFill>
              </a:rPr>
              <a:t>Footer</a:t>
            </a:r>
          </a:p>
        </p:txBody>
      </p:sp>
    </p:spTree>
    <p:extLst>
      <p:ext uri="{BB962C8B-B14F-4D97-AF65-F5344CB8AC3E}">
        <p14:creationId xmlns:p14="http://schemas.microsoft.com/office/powerpoint/2010/main" val="3996414675"/>
      </p:ext>
    </p:extLst>
  </p:cSld>
  <p:clrMapOvr>
    <a:masterClrMapping/>
  </p:clrMapOvr>
  <p:extLst mod="1">
    <p:ext uri="{DCECCB84-F9BA-43D5-87BE-67443E8EF086}">
      <p15:sldGuideLst xmlns:p15="http://schemas.microsoft.com/office/powerpoint/2012/main">
        <p15:guide id="1" orient="horz" pos="805">
          <p15:clr>
            <a:srgbClr val="FBAE40"/>
          </p15:clr>
        </p15:guide>
        <p15:guide id="2" pos="2880">
          <p15:clr>
            <a:srgbClr val="FBAE40"/>
          </p15:clr>
        </p15:guide>
        <p15:guide id="3" pos="480">
          <p15:clr>
            <a:srgbClr val="FBAE40"/>
          </p15:clr>
        </p15:guide>
        <p15:guide id="4" orient="horz" pos="1179">
          <p15:clr>
            <a:srgbClr val="FBAE40"/>
          </p15:clr>
        </p15:guide>
        <p15:guide id="5" orient="horz" pos="97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sitEngland 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4051" y="872066"/>
            <a:ext cx="8149762" cy="558801"/>
          </a:xfrm>
          <a:prstGeom prst="rect">
            <a:avLst/>
          </a:prstGeom>
        </p:spPr>
        <p:txBody>
          <a:bodyPr/>
          <a:lstStyle>
            <a:lvl1pPr algn="l">
              <a:defRPr lang="en-GB" sz="3000" kern="1200" dirty="0">
                <a:solidFill>
                  <a:schemeClr val="accent2"/>
                </a:solidFill>
                <a:latin typeface="Arial"/>
                <a:ea typeface="+mn-ea"/>
                <a:cs typeface="Arial"/>
              </a:defRPr>
            </a:lvl1pPr>
          </a:lstStyle>
          <a:p>
            <a:pPr marL="0" lvl="0" indent="0" algn="l" defTabSz="457200" rtl="0" eaLnBrk="1" latinLnBrk="0" hangingPunct="1">
              <a:spcBef>
                <a:spcPct val="20000"/>
              </a:spcBef>
              <a:buFont typeface="Arial"/>
              <a:buNone/>
            </a:pPr>
            <a:r>
              <a:rPr lang="en-US" smtClean="0"/>
              <a:t>Click to edit Master title style</a:t>
            </a:r>
            <a:endParaRPr lang="en-GB" dirty="0"/>
          </a:p>
        </p:txBody>
      </p:sp>
      <p:sp>
        <p:nvSpPr>
          <p:cNvPr id="8" name="Text Placeholder 11"/>
          <p:cNvSpPr>
            <a:spLocks noGrp="1"/>
          </p:cNvSpPr>
          <p:nvPr>
            <p:ph type="body" sz="quarter" idx="12"/>
          </p:nvPr>
        </p:nvSpPr>
        <p:spPr>
          <a:xfrm>
            <a:off x="675424" y="1778525"/>
            <a:ext cx="3896576" cy="499008"/>
          </a:xfrm>
          <a:prstGeom prst="rect">
            <a:avLst/>
          </a:prstGeom>
        </p:spPr>
        <p:txBody>
          <a:bodyPr vert="horz"/>
          <a:lstStyle>
            <a:lvl1pPr marL="0" indent="0">
              <a:buClr>
                <a:schemeClr val="accent5"/>
              </a:buClr>
              <a:buNone/>
              <a:defRPr sz="1800" b="0">
                <a:solidFill>
                  <a:schemeClr val="accent2"/>
                </a:solidFill>
                <a:latin typeface="Arial"/>
                <a:cs typeface="Arial"/>
              </a:defRPr>
            </a:lvl1pPr>
            <a:lvl2pPr>
              <a:defRPr sz="1600">
                <a:latin typeface="Arial"/>
                <a:cs typeface="Arial"/>
              </a:defRPr>
            </a:lvl2pPr>
            <a:lvl3pPr>
              <a:defRPr sz="1400">
                <a:latin typeface="Arial"/>
                <a:cs typeface="Arial"/>
              </a:defRPr>
            </a:lvl3pPr>
            <a:lvl4pPr>
              <a:defRPr sz="1200">
                <a:latin typeface="Arial"/>
                <a:cs typeface="Arial"/>
              </a:defRPr>
            </a:lvl4pPr>
            <a:lvl5pPr>
              <a:defRPr sz="1200">
                <a:latin typeface="Arial"/>
                <a:cs typeface="Arial"/>
              </a:defRPr>
            </a:lvl5pPr>
          </a:lstStyle>
          <a:p>
            <a:pPr lvl="0"/>
            <a:r>
              <a:rPr lang="en-US" smtClean="0"/>
              <a:t>Click to edit Master text styles</a:t>
            </a:r>
          </a:p>
        </p:txBody>
      </p:sp>
      <p:sp>
        <p:nvSpPr>
          <p:cNvPr id="10" name="Text Placeholder 11"/>
          <p:cNvSpPr>
            <a:spLocks noGrp="1"/>
          </p:cNvSpPr>
          <p:nvPr>
            <p:ph type="body" sz="quarter" idx="13"/>
          </p:nvPr>
        </p:nvSpPr>
        <p:spPr>
          <a:xfrm>
            <a:off x="4932040" y="1778525"/>
            <a:ext cx="3896576" cy="499008"/>
          </a:xfrm>
          <a:prstGeom prst="rect">
            <a:avLst/>
          </a:prstGeom>
        </p:spPr>
        <p:txBody>
          <a:bodyPr vert="horz"/>
          <a:lstStyle>
            <a:lvl1pPr marL="0" indent="0">
              <a:buClr>
                <a:schemeClr val="accent5"/>
              </a:buClr>
              <a:buNone/>
              <a:defRPr sz="1800" b="0">
                <a:solidFill>
                  <a:schemeClr val="accent2"/>
                </a:solidFill>
                <a:latin typeface="Arial"/>
                <a:cs typeface="Arial"/>
              </a:defRPr>
            </a:lvl1pPr>
            <a:lvl2pPr>
              <a:defRPr sz="1600">
                <a:latin typeface="Arial"/>
                <a:cs typeface="Arial"/>
              </a:defRPr>
            </a:lvl2pPr>
            <a:lvl3pPr>
              <a:defRPr sz="1400">
                <a:latin typeface="Arial"/>
                <a:cs typeface="Arial"/>
              </a:defRPr>
            </a:lvl3pPr>
            <a:lvl4pPr>
              <a:defRPr sz="1200">
                <a:latin typeface="Arial"/>
                <a:cs typeface="Arial"/>
              </a:defRPr>
            </a:lvl4pPr>
            <a:lvl5pPr>
              <a:defRPr sz="1200">
                <a:latin typeface="Arial"/>
                <a:cs typeface="Arial"/>
              </a:defRPr>
            </a:lvl5pPr>
          </a:lstStyle>
          <a:p>
            <a:pPr lvl="0"/>
            <a:r>
              <a:rPr lang="en-US" smtClean="0"/>
              <a:t>Click to edit Master text styles</a:t>
            </a:r>
          </a:p>
        </p:txBody>
      </p:sp>
      <p:sp>
        <p:nvSpPr>
          <p:cNvPr id="15" name="Content Placeholder 11"/>
          <p:cNvSpPr>
            <a:spLocks noGrp="1"/>
          </p:cNvSpPr>
          <p:nvPr>
            <p:ph sz="quarter" idx="14" hasCustomPrompt="1"/>
          </p:nvPr>
        </p:nvSpPr>
        <p:spPr>
          <a:xfrm>
            <a:off x="5029200" y="2277533"/>
            <a:ext cx="3816424" cy="3979334"/>
          </a:xfrm>
          <a:prstGeom prst="rect">
            <a:avLst/>
          </a:prstGeom>
        </p:spPr>
        <p:txBody>
          <a:bodyPr/>
          <a:lstStyle>
            <a:lvl1pPr marL="0" indent="0" algn="l" defTabSz="457200" rtl="0" eaLnBrk="1" latinLnBrk="0" hangingPunct="1">
              <a:spcBef>
                <a:spcPct val="20000"/>
              </a:spcBef>
              <a:buFont typeface="Arial"/>
              <a:buNone/>
              <a:defRPr lang="en-US" sz="1800" kern="1200" baseline="0" dirty="0" smtClean="0">
                <a:solidFill>
                  <a:schemeClr val="tx1"/>
                </a:solidFill>
                <a:latin typeface="Arial"/>
                <a:ea typeface="+mn-ea"/>
                <a:cs typeface="Arial"/>
              </a:defRPr>
            </a:lvl1pPr>
            <a:lvl2pPr marL="0" indent="0" algn="l" defTabSz="457200" rtl="0" eaLnBrk="1" latinLnBrk="0" hangingPunct="1">
              <a:spcBef>
                <a:spcPct val="20000"/>
              </a:spcBef>
              <a:buFont typeface="Arial"/>
              <a:buNone/>
              <a:defRPr lang="en-US" sz="1800" kern="1200" dirty="0" smtClean="0">
                <a:solidFill>
                  <a:schemeClr val="tx1"/>
                </a:solidFill>
                <a:latin typeface="Arial"/>
                <a:ea typeface="+mn-ea"/>
                <a:cs typeface="Arial"/>
              </a:defRPr>
            </a:lvl2pPr>
            <a:lvl3pPr marL="0" indent="0" algn="l" defTabSz="457200" rtl="0" eaLnBrk="1" latinLnBrk="0" hangingPunct="1">
              <a:spcBef>
                <a:spcPct val="20000"/>
              </a:spcBef>
              <a:buFont typeface="Arial"/>
              <a:buNone/>
              <a:defRPr lang="en-US" sz="1800" kern="1200" dirty="0" smtClean="0">
                <a:solidFill>
                  <a:schemeClr val="tx1"/>
                </a:solidFill>
                <a:latin typeface="Arial"/>
                <a:ea typeface="+mn-ea"/>
                <a:cs typeface="Arial"/>
              </a:defRPr>
            </a:lvl3pPr>
            <a:lvl4pPr marL="0" indent="0" algn="l" defTabSz="457200" rtl="0" eaLnBrk="1" latinLnBrk="0" hangingPunct="1">
              <a:spcBef>
                <a:spcPct val="20000"/>
              </a:spcBef>
              <a:buFont typeface="Arial"/>
              <a:buNone/>
              <a:defRPr lang="en-US" sz="1800" kern="1200" dirty="0" smtClean="0">
                <a:solidFill>
                  <a:schemeClr val="tx1"/>
                </a:solidFill>
                <a:latin typeface="Arial"/>
                <a:ea typeface="+mn-ea"/>
                <a:cs typeface="Arial"/>
              </a:defRPr>
            </a:lvl4pPr>
            <a:lvl5pPr marL="0" indent="0" algn="l" defTabSz="457200" rtl="0" eaLnBrk="1" latinLnBrk="0" hangingPunct="1">
              <a:spcBef>
                <a:spcPct val="20000"/>
              </a:spcBef>
              <a:buFont typeface="Arial"/>
              <a:buNone/>
              <a:defRPr lang="en-GB" sz="1800" kern="1200" dirty="0">
                <a:solidFill>
                  <a:schemeClr val="tx1"/>
                </a:solidFill>
                <a:latin typeface="Arial"/>
                <a:ea typeface="+mn-ea"/>
                <a:cs typeface="Arial"/>
              </a:defRPr>
            </a:lvl5pPr>
          </a:lstStyle>
          <a:p>
            <a:pPr lvl="0"/>
            <a:r>
              <a:rPr lang="en-US" dirty="0"/>
              <a:t>Picture or other content</a:t>
            </a:r>
            <a:endParaRPr lang="en-GB" dirty="0"/>
          </a:p>
        </p:txBody>
      </p:sp>
      <p:sp>
        <p:nvSpPr>
          <p:cNvPr id="16" name="Content Placeholder 11"/>
          <p:cNvSpPr>
            <a:spLocks noGrp="1"/>
          </p:cNvSpPr>
          <p:nvPr>
            <p:ph sz="quarter" idx="15" hasCustomPrompt="1"/>
          </p:nvPr>
        </p:nvSpPr>
        <p:spPr>
          <a:xfrm>
            <a:off x="755576" y="2277533"/>
            <a:ext cx="3816424" cy="3979334"/>
          </a:xfrm>
          <a:prstGeom prst="rect">
            <a:avLst/>
          </a:prstGeom>
        </p:spPr>
        <p:txBody>
          <a:bodyPr/>
          <a:lstStyle>
            <a:lvl1pPr marL="0" indent="0" algn="l" defTabSz="457200" rtl="0" eaLnBrk="1" latinLnBrk="0" hangingPunct="1">
              <a:spcBef>
                <a:spcPct val="20000"/>
              </a:spcBef>
              <a:buFont typeface="Arial"/>
              <a:buNone/>
              <a:defRPr lang="en-US" sz="1800" kern="1200" baseline="0" dirty="0" smtClean="0">
                <a:solidFill>
                  <a:schemeClr val="tx1"/>
                </a:solidFill>
                <a:latin typeface="Arial"/>
                <a:ea typeface="+mn-ea"/>
                <a:cs typeface="Arial"/>
              </a:defRPr>
            </a:lvl1pPr>
            <a:lvl2pPr marL="0" indent="0" algn="l" defTabSz="457200" rtl="0" eaLnBrk="1" latinLnBrk="0" hangingPunct="1">
              <a:spcBef>
                <a:spcPct val="20000"/>
              </a:spcBef>
              <a:buFont typeface="Arial"/>
              <a:buNone/>
              <a:defRPr lang="en-US" sz="1800" kern="1200" dirty="0" smtClean="0">
                <a:solidFill>
                  <a:schemeClr val="tx1"/>
                </a:solidFill>
                <a:latin typeface="Arial"/>
                <a:ea typeface="+mn-ea"/>
                <a:cs typeface="Arial"/>
              </a:defRPr>
            </a:lvl2pPr>
            <a:lvl3pPr marL="0" indent="0" algn="l" defTabSz="457200" rtl="0" eaLnBrk="1" latinLnBrk="0" hangingPunct="1">
              <a:spcBef>
                <a:spcPct val="20000"/>
              </a:spcBef>
              <a:buFont typeface="Arial"/>
              <a:buNone/>
              <a:defRPr lang="en-US" sz="1800" kern="1200" dirty="0" smtClean="0">
                <a:solidFill>
                  <a:schemeClr val="tx1"/>
                </a:solidFill>
                <a:latin typeface="Arial"/>
                <a:ea typeface="+mn-ea"/>
                <a:cs typeface="Arial"/>
              </a:defRPr>
            </a:lvl3pPr>
            <a:lvl4pPr marL="0" indent="0" algn="l" defTabSz="457200" rtl="0" eaLnBrk="1" latinLnBrk="0" hangingPunct="1">
              <a:spcBef>
                <a:spcPct val="20000"/>
              </a:spcBef>
              <a:buFont typeface="Arial"/>
              <a:buNone/>
              <a:defRPr lang="en-US" sz="1800" kern="1200" dirty="0" smtClean="0">
                <a:solidFill>
                  <a:schemeClr val="tx1"/>
                </a:solidFill>
                <a:latin typeface="Arial"/>
                <a:ea typeface="+mn-ea"/>
                <a:cs typeface="Arial"/>
              </a:defRPr>
            </a:lvl4pPr>
            <a:lvl5pPr marL="0" indent="0" algn="l" defTabSz="457200" rtl="0" eaLnBrk="1" latinLnBrk="0" hangingPunct="1">
              <a:spcBef>
                <a:spcPct val="20000"/>
              </a:spcBef>
              <a:buFont typeface="Arial"/>
              <a:buNone/>
              <a:defRPr lang="en-GB" sz="1800" kern="1200" dirty="0">
                <a:solidFill>
                  <a:schemeClr val="tx1"/>
                </a:solidFill>
                <a:latin typeface="Arial"/>
                <a:ea typeface="+mn-ea"/>
                <a:cs typeface="Arial"/>
              </a:defRPr>
            </a:lvl5pPr>
          </a:lstStyle>
          <a:p>
            <a:pPr lvl="0"/>
            <a:r>
              <a:rPr lang="en-US" dirty="0"/>
              <a:t>Picture or other content</a:t>
            </a:r>
            <a:endParaRPr lang="en-GB" dirty="0"/>
          </a:p>
        </p:txBody>
      </p:sp>
      <p:sp>
        <p:nvSpPr>
          <p:cNvPr id="19" name="Text Placeholder 12"/>
          <p:cNvSpPr>
            <a:spLocks noGrp="1"/>
          </p:cNvSpPr>
          <p:nvPr>
            <p:ph type="body" sz="quarter" idx="19"/>
          </p:nvPr>
        </p:nvSpPr>
        <p:spPr>
          <a:xfrm>
            <a:off x="685796" y="6396162"/>
            <a:ext cx="2440301" cy="274638"/>
          </a:xfrm>
          <a:prstGeom prst="rect">
            <a:avLst/>
          </a:prstGeom>
        </p:spPr>
        <p:txBody>
          <a:bodyPr/>
          <a:lstStyle>
            <a:lvl1pPr marL="0" indent="0" algn="l" defTabSz="457200" rtl="0" eaLnBrk="1" latinLnBrk="0" hangingPunct="1">
              <a:buNone/>
              <a:defRPr lang="en-US" sz="1200" kern="1200" dirty="0">
                <a:solidFill>
                  <a:schemeClr val="tx1"/>
                </a:solidFill>
                <a:latin typeface="Arial" panose="020B0604020202020204" pitchFamily="34" charset="0"/>
                <a:ea typeface="+mn-ea"/>
                <a:cs typeface="Arial" panose="020B0604020202020204" pitchFamily="34" charset="0"/>
              </a:defRPr>
            </a:lvl1pPr>
          </a:lstStyle>
          <a:p>
            <a:pPr lvl="0"/>
            <a:r>
              <a:rPr lang="en-US" smtClean="0"/>
              <a:t>Click to edit Master text styles</a:t>
            </a:r>
          </a:p>
        </p:txBody>
      </p:sp>
      <p:sp>
        <p:nvSpPr>
          <p:cNvPr id="20" name="Footer Placeholder 16"/>
          <p:cNvSpPr>
            <a:spLocks noGrp="1"/>
          </p:cNvSpPr>
          <p:nvPr>
            <p:ph type="ftr" sz="quarter" idx="3"/>
          </p:nvPr>
        </p:nvSpPr>
        <p:spPr>
          <a:xfrm>
            <a:off x="3126097" y="6394602"/>
            <a:ext cx="3267083" cy="274636"/>
          </a:xfrm>
          <a:prstGeom prst="rect">
            <a:avLst/>
          </a:prstGeom>
        </p:spPr>
        <p:txBody>
          <a:bodyPr/>
          <a:lstStyle>
            <a:lvl1pPr algn="ctr">
              <a:defRPr sz="1200">
                <a:latin typeface="Arial" panose="020B0604020202020204" pitchFamily="34" charset="0"/>
                <a:cs typeface="Arial" panose="020B0604020202020204" pitchFamily="34" charset="0"/>
              </a:defRPr>
            </a:lvl1pPr>
          </a:lstStyle>
          <a:p>
            <a:r>
              <a:rPr lang="en-US" dirty="0">
                <a:solidFill>
                  <a:srgbClr val="120742"/>
                </a:solidFill>
              </a:rPr>
              <a:t>Footer</a:t>
            </a:r>
          </a:p>
        </p:txBody>
      </p:sp>
    </p:spTree>
    <p:extLst>
      <p:ext uri="{BB962C8B-B14F-4D97-AF65-F5344CB8AC3E}">
        <p14:creationId xmlns:p14="http://schemas.microsoft.com/office/powerpoint/2010/main" val="2344064553"/>
      </p:ext>
    </p:extLst>
  </p:cSld>
  <p:clrMapOvr>
    <a:masterClrMapping/>
  </p:clrMapOvr>
  <p:extLst mod="1">
    <p:ext uri="{DCECCB84-F9BA-43D5-87BE-67443E8EF086}">
      <p15:sldGuideLst xmlns:p15="http://schemas.microsoft.com/office/powerpoint/2012/main">
        <p15:guide id="1" orient="horz" pos="805">
          <p15:clr>
            <a:srgbClr val="FBAE40"/>
          </p15:clr>
        </p15:guide>
        <p15:guide id="2" pos="2880">
          <p15:clr>
            <a:srgbClr val="FBAE40"/>
          </p15:clr>
        </p15:guide>
        <p15:guide id="3" pos="480">
          <p15:clr>
            <a:srgbClr val="FBAE40"/>
          </p15:clr>
        </p15:guide>
        <p15:guide id="4" orient="horz" pos="1179">
          <p15:clr>
            <a:srgbClr val="FBAE40"/>
          </p15:clr>
        </p15:guide>
        <p15:guide id="5" orient="horz" pos="971">
          <p15:clr>
            <a:srgbClr val="FBAE40"/>
          </p15:clr>
        </p15:guide>
        <p15:guide id="0" pos="3168"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isitEngland Divider Slide / End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12074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12" name="Text Placeholder 11"/>
          <p:cNvSpPr>
            <a:spLocks noGrp="1"/>
          </p:cNvSpPr>
          <p:nvPr>
            <p:ph type="body" sz="quarter" idx="11"/>
          </p:nvPr>
        </p:nvSpPr>
        <p:spPr>
          <a:xfrm>
            <a:off x="3422650" y="3882347"/>
            <a:ext cx="5035550" cy="1095337"/>
          </a:xfrm>
          <a:prstGeom prst="rect">
            <a:avLst/>
          </a:prstGeom>
        </p:spPr>
        <p:txBody>
          <a:bodyPr vert="horz"/>
          <a:lstStyle>
            <a:lvl1pPr marL="0" indent="0">
              <a:spcBef>
                <a:spcPts val="700"/>
              </a:spcBef>
              <a:buNone/>
              <a:defRPr sz="1800">
                <a:solidFill>
                  <a:srgbClr val="FFFFFF"/>
                </a:solidFill>
                <a:latin typeface="Arial"/>
                <a:cs typeface="Aria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smtClean="0"/>
              <a:t>Click to edit Master text styles</a:t>
            </a:r>
          </a:p>
        </p:txBody>
      </p:sp>
      <p:sp>
        <p:nvSpPr>
          <p:cNvPr id="3" name="Text Placeholder 2"/>
          <p:cNvSpPr>
            <a:spLocks noGrp="1"/>
          </p:cNvSpPr>
          <p:nvPr>
            <p:ph type="body" sz="quarter" idx="14"/>
          </p:nvPr>
        </p:nvSpPr>
        <p:spPr>
          <a:xfrm>
            <a:off x="3422650" y="2563916"/>
            <a:ext cx="5035550" cy="1095375"/>
          </a:xfrm>
          <a:prstGeom prst="rect">
            <a:avLst/>
          </a:prstGeom>
        </p:spPr>
        <p:txBody>
          <a:bodyPr/>
          <a:lstStyle>
            <a:lvl1pPr marL="0" indent="0">
              <a:buFontTx/>
              <a:buNone/>
              <a:defRPr sz="3000">
                <a:solidFill>
                  <a:schemeClr val="bg1"/>
                </a:solidFill>
                <a:latin typeface="Arial" panose="020B0604020202020204" pitchFamily="34" charset="0"/>
                <a:cs typeface="Arial" panose="020B0604020202020204" pitchFamily="34" charset="0"/>
              </a:defRPr>
            </a:lvl1pPr>
            <a:lvl2pPr marL="457200" indent="0">
              <a:buNone/>
              <a:defRPr sz="3500">
                <a:solidFill>
                  <a:schemeClr val="bg1"/>
                </a:solidFill>
                <a:latin typeface="Arial" panose="020B0604020202020204" pitchFamily="34" charset="0"/>
                <a:cs typeface="Arial" panose="020B0604020202020204" pitchFamily="34" charset="0"/>
              </a:defRPr>
            </a:lvl2pPr>
            <a:lvl3pPr marL="914400" indent="0">
              <a:buNone/>
              <a:defRPr sz="3500">
                <a:solidFill>
                  <a:schemeClr val="bg1"/>
                </a:solidFill>
                <a:latin typeface="Arial" panose="020B0604020202020204" pitchFamily="34" charset="0"/>
                <a:cs typeface="Arial" panose="020B0604020202020204" pitchFamily="34" charset="0"/>
              </a:defRPr>
            </a:lvl3pPr>
            <a:lvl4pPr marL="1371600" indent="0">
              <a:buNone/>
              <a:defRPr sz="3500">
                <a:solidFill>
                  <a:schemeClr val="bg1"/>
                </a:solidFill>
                <a:latin typeface="Arial" panose="020B0604020202020204" pitchFamily="34" charset="0"/>
                <a:cs typeface="Arial" panose="020B0604020202020204" pitchFamily="34" charset="0"/>
              </a:defRPr>
            </a:lvl4pPr>
            <a:lvl5pPr marL="1828800" indent="0">
              <a:buNone/>
              <a:defRPr sz="3500">
                <a:solidFill>
                  <a:schemeClr val="bg1"/>
                </a:solidFill>
                <a:latin typeface="Arial" panose="020B0604020202020204" pitchFamily="34" charset="0"/>
                <a:cs typeface="Arial" panose="020B0604020202020204" pitchFamily="34" charset="0"/>
              </a:defRPr>
            </a:lvl5pPr>
          </a:lstStyle>
          <a:p>
            <a:pPr lvl="0"/>
            <a:r>
              <a:rPr lang="en-US" smtClean="0"/>
              <a:t>Click to edit Master text styles</a:t>
            </a:r>
          </a:p>
        </p:txBody>
      </p:sp>
      <p:sp>
        <p:nvSpPr>
          <p:cNvPr id="8" name="Picture Placeholder 8"/>
          <p:cNvSpPr>
            <a:spLocks noGrp="1"/>
          </p:cNvSpPr>
          <p:nvPr>
            <p:ph type="pic" sz="quarter" idx="12" hasCustomPrompt="1"/>
          </p:nvPr>
        </p:nvSpPr>
        <p:spPr>
          <a:xfrm>
            <a:off x="1321567" y="424981"/>
            <a:ext cx="974160" cy="770512"/>
          </a:xfrm>
          <a:prstGeom prst="rect">
            <a:avLst/>
          </a:prstGeom>
        </p:spPr>
        <p:txBody>
          <a:bodyPr anchor="ctr"/>
          <a:lstStyle>
            <a:lvl1pPr marL="0" indent="0" algn="ctr">
              <a:buNone/>
              <a:defRPr sz="1100">
                <a:solidFill>
                  <a:schemeClr val="bg1"/>
                </a:solidFill>
                <a:latin typeface="Arial" panose="020B0604020202020204" pitchFamily="34" charset="0"/>
                <a:cs typeface="Arial" panose="020B0604020202020204" pitchFamily="34" charset="0"/>
              </a:defRPr>
            </a:lvl1pPr>
          </a:lstStyle>
          <a:p>
            <a:r>
              <a:rPr lang="en-US" dirty="0"/>
              <a:t>Partner Logo</a:t>
            </a:r>
          </a:p>
        </p:txBody>
      </p:sp>
      <p:pic>
        <p:nvPicPr>
          <p:cNvPr id="13" name="Picture 12" descr="VB_VE_Logos.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9880" y="455237"/>
            <a:ext cx="925972" cy="761630"/>
          </a:xfrm>
          <a:prstGeom prst="rect">
            <a:avLst/>
          </a:prstGeom>
        </p:spPr>
      </p:pic>
    </p:spTree>
    <p:extLst>
      <p:ext uri="{BB962C8B-B14F-4D97-AF65-F5344CB8AC3E}">
        <p14:creationId xmlns:p14="http://schemas.microsoft.com/office/powerpoint/2010/main" val="3004143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isitEngland Title and 2 Content FULL HEIGHT">
    <p:spTree>
      <p:nvGrpSpPr>
        <p:cNvPr id="1" name=""/>
        <p:cNvGrpSpPr/>
        <p:nvPr/>
      </p:nvGrpSpPr>
      <p:grpSpPr>
        <a:xfrm>
          <a:off x="0" y="0"/>
          <a:ext cx="0" cy="0"/>
          <a:chOff x="0" y="0"/>
          <a:chExt cx="0" cy="0"/>
        </a:xfrm>
      </p:grpSpPr>
      <p:sp>
        <p:nvSpPr>
          <p:cNvPr id="2" name="Title 1"/>
          <p:cNvSpPr>
            <a:spLocks noGrp="1"/>
          </p:cNvSpPr>
          <p:nvPr>
            <p:ph type="title"/>
          </p:nvPr>
        </p:nvSpPr>
        <p:spPr>
          <a:xfrm>
            <a:off x="654051" y="872066"/>
            <a:ext cx="8149762" cy="558801"/>
          </a:xfrm>
          <a:prstGeom prst="rect">
            <a:avLst/>
          </a:prstGeom>
        </p:spPr>
        <p:txBody>
          <a:bodyPr/>
          <a:lstStyle>
            <a:lvl1pPr algn="l">
              <a:defRPr lang="en-GB" sz="3000" kern="1200" dirty="0">
                <a:solidFill>
                  <a:schemeClr val="accent2"/>
                </a:solidFill>
                <a:latin typeface="Arial"/>
                <a:ea typeface="+mn-ea"/>
                <a:cs typeface="Arial"/>
              </a:defRPr>
            </a:lvl1pPr>
          </a:lstStyle>
          <a:p>
            <a:pPr marL="0" lvl="0" indent="0" algn="l" defTabSz="457200" rtl="0" eaLnBrk="1" latinLnBrk="0" hangingPunct="1">
              <a:spcBef>
                <a:spcPct val="20000"/>
              </a:spcBef>
              <a:buFont typeface="Arial"/>
              <a:buNone/>
            </a:pPr>
            <a:r>
              <a:rPr lang="en-US" smtClean="0"/>
              <a:t>Click to edit Master title style</a:t>
            </a:r>
            <a:endParaRPr lang="en-GB" dirty="0"/>
          </a:p>
        </p:txBody>
      </p:sp>
      <p:sp>
        <p:nvSpPr>
          <p:cNvPr id="4" name="Text Placeholder 11"/>
          <p:cNvSpPr>
            <a:spLocks noGrp="1"/>
          </p:cNvSpPr>
          <p:nvPr>
            <p:ph type="body" sz="quarter" idx="11"/>
          </p:nvPr>
        </p:nvSpPr>
        <p:spPr>
          <a:xfrm>
            <a:off x="669924" y="1449387"/>
            <a:ext cx="3871773" cy="1385888"/>
          </a:xfrm>
          <a:prstGeom prst="rect">
            <a:avLst/>
          </a:prstGeom>
        </p:spPr>
        <p:txBody>
          <a:bodyPr vert="horz"/>
          <a:lstStyle>
            <a:lvl1pPr marL="179388" indent="-179388">
              <a:buClr>
                <a:schemeClr val="accent2"/>
              </a:buClr>
              <a:defRPr lang="en-US" sz="1800" kern="1200" dirty="0" smtClean="0">
                <a:solidFill>
                  <a:schemeClr val="tx1"/>
                </a:solidFill>
                <a:latin typeface="Arial"/>
                <a:ea typeface="+mn-ea"/>
                <a:cs typeface="Arial"/>
              </a:defRPr>
            </a:lvl1pPr>
            <a:lvl2pPr>
              <a:defRPr lang="en-US" sz="1800" kern="1200" dirty="0" smtClean="0">
                <a:solidFill>
                  <a:schemeClr val="tx1"/>
                </a:solidFill>
                <a:latin typeface="Arial"/>
                <a:ea typeface="+mn-ea"/>
                <a:cs typeface="Arial"/>
              </a:defRPr>
            </a:lvl2pPr>
            <a:lvl3pPr>
              <a:defRPr sz="1800">
                <a:latin typeface="Arial"/>
                <a:cs typeface="Arial"/>
              </a:defRPr>
            </a:lvl3pPr>
            <a:lvl4pPr>
              <a:defRPr sz="1200">
                <a:latin typeface="Arial"/>
                <a:cs typeface="Arial"/>
              </a:defRPr>
            </a:lvl4pPr>
            <a:lvl5pPr>
              <a:defRPr sz="1200">
                <a:latin typeface="Arial"/>
                <a:cs typeface="Arial"/>
              </a:defRPr>
            </a:lvl5pPr>
          </a:lstStyle>
          <a:p>
            <a:pPr marL="261938" lvl="0" indent="-261938" algn="l" defTabSz="457200" rtl="0" eaLnBrk="1" latinLnBrk="0" hangingPunct="1">
              <a:spcBef>
                <a:spcPct val="20000"/>
              </a:spcBef>
              <a:buClr>
                <a:schemeClr val="accent2"/>
              </a:buClr>
              <a:buFont typeface="Arial"/>
              <a:buChar char="•"/>
            </a:pPr>
            <a:r>
              <a:rPr lang="en-US" smtClean="0"/>
              <a:t>Click to edit Master text styles</a:t>
            </a:r>
          </a:p>
          <a:p>
            <a:pPr marL="261938" lvl="1" indent="-261938" algn="l" defTabSz="457200" rtl="0" eaLnBrk="1" latinLnBrk="0" hangingPunct="1">
              <a:spcBef>
                <a:spcPct val="20000"/>
              </a:spcBef>
              <a:buClr>
                <a:schemeClr val="accent2"/>
              </a:buClr>
              <a:buFont typeface="Arial"/>
              <a:buChar char="•"/>
            </a:pPr>
            <a:r>
              <a:rPr lang="en-US" smtClean="0"/>
              <a:t>Second level</a:t>
            </a:r>
          </a:p>
          <a:p>
            <a:pPr marL="261938" lvl="2" indent="-261938" algn="l" defTabSz="457200" rtl="0" eaLnBrk="1" latinLnBrk="0" hangingPunct="1">
              <a:spcBef>
                <a:spcPct val="20000"/>
              </a:spcBef>
              <a:buClr>
                <a:schemeClr val="accent2"/>
              </a:buClr>
              <a:buFont typeface="Arial"/>
              <a:buChar char="•"/>
            </a:pPr>
            <a:r>
              <a:rPr lang="en-US" smtClean="0"/>
              <a:t>Third level</a:t>
            </a:r>
          </a:p>
        </p:txBody>
      </p:sp>
      <p:sp>
        <p:nvSpPr>
          <p:cNvPr id="8" name="Text Placeholder 11"/>
          <p:cNvSpPr>
            <a:spLocks noGrp="1"/>
          </p:cNvSpPr>
          <p:nvPr>
            <p:ph type="body" sz="quarter" idx="12"/>
          </p:nvPr>
        </p:nvSpPr>
        <p:spPr>
          <a:xfrm>
            <a:off x="4932040" y="1449387"/>
            <a:ext cx="3871773" cy="1385888"/>
          </a:xfrm>
          <a:prstGeom prst="rect">
            <a:avLst/>
          </a:prstGeom>
        </p:spPr>
        <p:txBody>
          <a:bodyPr vert="horz"/>
          <a:lstStyle>
            <a:lvl1pPr marL="179388" indent="-179388">
              <a:buClr>
                <a:schemeClr val="accent2"/>
              </a:buClr>
              <a:defRPr lang="en-US" sz="1800" kern="1200" dirty="0" smtClean="0">
                <a:solidFill>
                  <a:schemeClr val="tx1"/>
                </a:solidFill>
                <a:latin typeface="Arial"/>
                <a:ea typeface="+mn-ea"/>
                <a:cs typeface="Arial"/>
              </a:defRPr>
            </a:lvl1pPr>
            <a:lvl2pPr>
              <a:defRPr lang="en-US" sz="1800" kern="1200" dirty="0" smtClean="0">
                <a:solidFill>
                  <a:schemeClr val="tx1"/>
                </a:solidFill>
                <a:latin typeface="Arial"/>
                <a:ea typeface="+mn-ea"/>
                <a:cs typeface="Arial"/>
              </a:defRPr>
            </a:lvl2pPr>
            <a:lvl3pPr>
              <a:defRPr sz="1400">
                <a:latin typeface="Arial"/>
                <a:cs typeface="Arial"/>
              </a:defRPr>
            </a:lvl3pPr>
            <a:lvl4pPr>
              <a:defRPr sz="1200">
                <a:latin typeface="Arial"/>
                <a:cs typeface="Arial"/>
              </a:defRPr>
            </a:lvl4pPr>
            <a:lvl5pPr>
              <a:defRPr sz="1200">
                <a:latin typeface="Arial"/>
                <a:cs typeface="Arial"/>
              </a:defRPr>
            </a:lvl5pPr>
          </a:lstStyle>
          <a:p>
            <a:pPr marL="261938" lvl="0" indent="-261938" algn="l" defTabSz="457200" rtl="0" eaLnBrk="1" latinLnBrk="0" hangingPunct="1">
              <a:spcBef>
                <a:spcPct val="20000"/>
              </a:spcBef>
              <a:buClr>
                <a:schemeClr val="accent2"/>
              </a:buClr>
              <a:buFont typeface="Arial"/>
              <a:buChar char="•"/>
            </a:pPr>
            <a:r>
              <a:rPr lang="en-US" smtClean="0"/>
              <a:t>Click to edit Master text styles</a:t>
            </a:r>
          </a:p>
          <a:p>
            <a:pPr marL="261938" lvl="1" indent="-261938" algn="l" defTabSz="457200" rtl="0" eaLnBrk="1" latinLnBrk="0" hangingPunct="1">
              <a:spcBef>
                <a:spcPct val="20000"/>
              </a:spcBef>
              <a:buClr>
                <a:schemeClr val="accent2"/>
              </a:buClr>
              <a:buFont typeface="Arial"/>
              <a:buChar char="•"/>
            </a:pPr>
            <a:r>
              <a:rPr lang="en-US" smtClean="0"/>
              <a:t>Second level</a:t>
            </a:r>
          </a:p>
        </p:txBody>
      </p:sp>
      <p:sp>
        <p:nvSpPr>
          <p:cNvPr id="14" name="Text Placeholder 12"/>
          <p:cNvSpPr>
            <a:spLocks noGrp="1"/>
          </p:cNvSpPr>
          <p:nvPr>
            <p:ph type="body" sz="quarter" idx="13"/>
          </p:nvPr>
        </p:nvSpPr>
        <p:spPr>
          <a:xfrm>
            <a:off x="685796" y="6396162"/>
            <a:ext cx="2440301" cy="274638"/>
          </a:xfrm>
          <a:prstGeom prst="rect">
            <a:avLst/>
          </a:prstGeom>
        </p:spPr>
        <p:txBody>
          <a:bodyPr/>
          <a:lstStyle>
            <a:lvl1pPr marL="0" indent="0" algn="l" defTabSz="457200" rtl="0" eaLnBrk="1" latinLnBrk="0" hangingPunct="1">
              <a:buNone/>
              <a:defRPr lang="en-US" sz="1200" kern="1200" dirty="0">
                <a:solidFill>
                  <a:schemeClr val="tx1"/>
                </a:solidFill>
                <a:latin typeface="Arial" panose="020B0604020202020204" pitchFamily="34" charset="0"/>
                <a:ea typeface="+mn-ea"/>
                <a:cs typeface="Arial" panose="020B0604020202020204" pitchFamily="34" charset="0"/>
              </a:defRPr>
            </a:lvl1pPr>
          </a:lstStyle>
          <a:p>
            <a:pPr lvl="0"/>
            <a:r>
              <a:rPr lang="en-US" smtClean="0"/>
              <a:t>Click to edit Master text styles</a:t>
            </a:r>
          </a:p>
        </p:txBody>
      </p:sp>
      <p:sp>
        <p:nvSpPr>
          <p:cNvPr id="15" name="Footer Placeholder 16"/>
          <p:cNvSpPr>
            <a:spLocks noGrp="1"/>
          </p:cNvSpPr>
          <p:nvPr>
            <p:ph type="ftr" sz="quarter" idx="3"/>
          </p:nvPr>
        </p:nvSpPr>
        <p:spPr>
          <a:xfrm>
            <a:off x="3126097" y="6394602"/>
            <a:ext cx="3267083" cy="274636"/>
          </a:xfrm>
          <a:prstGeom prst="rect">
            <a:avLst/>
          </a:prstGeom>
        </p:spPr>
        <p:txBody>
          <a:bodyPr/>
          <a:lstStyle>
            <a:lvl1pPr algn="ctr">
              <a:defRPr sz="1200">
                <a:latin typeface="Arial" panose="020B0604020202020204" pitchFamily="34" charset="0"/>
                <a:cs typeface="Arial" panose="020B0604020202020204" pitchFamily="34" charset="0"/>
              </a:defRPr>
            </a:lvl1pPr>
          </a:lstStyle>
          <a:p>
            <a:r>
              <a:rPr lang="en-US" dirty="0"/>
              <a:t>Footer</a:t>
            </a:r>
          </a:p>
        </p:txBody>
      </p:sp>
    </p:spTree>
    <p:extLst>
      <p:ext uri="{BB962C8B-B14F-4D97-AF65-F5344CB8AC3E}">
        <p14:creationId xmlns:p14="http://schemas.microsoft.com/office/powerpoint/2010/main" val="789339792"/>
      </p:ext>
    </p:extLst>
  </p:cSld>
  <p:clrMapOvr>
    <a:masterClrMapping/>
  </p:clrMapOvr>
  <p:extLst mod="1">
    <p:ext uri="{DCECCB84-F9BA-43D5-87BE-67443E8EF086}">
      <p15:sldGuideLst xmlns:p15="http://schemas.microsoft.com/office/powerpoint/2012/main">
        <p15:guide id="1" orient="horz" pos="805">
          <p15:clr>
            <a:srgbClr val="FBAE40"/>
          </p15:clr>
        </p15:guide>
        <p15:guide id="2" pos="2864" userDrawn="1">
          <p15:clr>
            <a:srgbClr val="FBAE40"/>
          </p15:clr>
        </p15:guide>
        <p15:guide id="3" pos="480">
          <p15:clr>
            <a:srgbClr val="FBAE40"/>
          </p15:clr>
        </p15:guide>
        <p15:guide id="4" orient="horz" pos="1179">
          <p15:clr>
            <a:srgbClr val="FBAE40"/>
          </p15:clr>
        </p15:guide>
        <p15:guide id="5" orient="horz" pos="971">
          <p15:clr>
            <a:srgbClr val="FBAE40"/>
          </p15:clr>
        </p15:guide>
        <p15:guide id="0" pos="316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sitEngland Chart Only">
    <p:spTree>
      <p:nvGrpSpPr>
        <p:cNvPr id="1" name=""/>
        <p:cNvGrpSpPr/>
        <p:nvPr/>
      </p:nvGrpSpPr>
      <p:grpSpPr>
        <a:xfrm>
          <a:off x="0" y="0"/>
          <a:ext cx="0" cy="0"/>
          <a:chOff x="0" y="0"/>
          <a:chExt cx="0" cy="0"/>
        </a:xfrm>
      </p:grpSpPr>
      <p:sp>
        <p:nvSpPr>
          <p:cNvPr id="2" name="Title 1"/>
          <p:cNvSpPr>
            <a:spLocks noGrp="1"/>
          </p:cNvSpPr>
          <p:nvPr>
            <p:ph type="title"/>
          </p:nvPr>
        </p:nvSpPr>
        <p:spPr>
          <a:xfrm>
            <a:off x="654051" y="872066"/>
            <a:ext cx="8149762" cy="558801"/>
          </a:xfrm>
          <a:prstGeom prst="rect">
            <a:avLst/>
          </a:prstGeom>
        </p:spPr>
        <p:txBody>
          <a:bodyPr/>
          <a:lstStyle>
            <a:lvl1pPr algn="l">
              <a:defRPr lang="en-GB" sz="3000" kern="1200" dirty="0">
                <a:solidFill>
                  <a:schemeClr val="accent2"/>
                </a:solidFill>
                <a:latin typeface="Arial"/>
                <a:ea typeface="+mn-ea"/>
                <a:cs typeface="Arial"/>
              </a:defRPr>
            </a:lvl1pPr>
          </a:lstStyle>
          <a:p>
            <a:pPr marL="0" lvl="0" indent="0" algn="l" defTabSz="457200" rtl="0" eaLnBrk="1" latinLnBrk="0" hangingPunct="1">
              <a:spcBef>
                <a:spcPct val="20000"/>
              </a:spcBef>
              <a:buFont typeface="Arial"/>
              <a:buNone/>
            </a:pPr>
            <a:r>
              <a:rPr lang="en-US" smtClean="0"/>
              <a:t>Click to edit Master title style</a:t>
            </a:r>
            <a:endParaRPr lang="en-GB" dirty="0"/>
          </a:p>
        </p:txBody>
      </p:sp>
      <p:sp>
        <p:nvSpPr>
          <p:cNvPr id="10" name="Chart Placeholder 9"/>
          <p:cNvSpPr>
            <a:spLocks noGrp="1"/>
          </p:cNvSpPr>
          <p:nvPr>
            <p:ph type="chart" sz="quarter" idx="10"/>
          </p:nvPr>
        </p:nvSpPr>
        <p:spPr>
          <a:xfrm>
            <a:off x="666634" y="1778525"/>
            <a:ext cx="8137179" cy="4478342"/>
          </a:xfrm>
          <a:prstGeom prst="rect">
            <a:avLst/>
          </a:prstGeom>
        </p:spPr>
        <p:txBody>
          <a:bodyPr/>
          <a:lstStyle>
            <a:lvl1pPr marL="0" indent="0">
              <a:buNone/>
              <a:defRPr lang="en-GB" sz="1800" kern="1200" dirty="0">
                <a:solidFill>
                  <a:schemeClr val="tx1"/>
                </a:solidFill>
                <a:latin typeface="Arial"/>
                <a:ea typeface="+mn-ea"/>
                <a:cs typeface="Arial"/>
              </a:defRPr>
            </a:lvl1pPr>
          </a:lstStyle>
          <a:p>
            <a:r>
              <a:rPr lang="en-US" dirty="0" smtClean="0"/>
              <a:t>Click icon to add chart</a:t>
            </a:r>
            <a:endParaRPr lang="en-GB" dirty="0"/>
          </a:p>
        </p:txBody>
      </p:sp>
      <p:sp>
        <p:nvSpPr>
          <p:cNvPr id="13" name="Text Placeholder 12"/>
          <p:cNvSpPr>
            <a:spLocks noGrp="1"/>
          </p:cNvSpPr>
          <p:nvPr>
            <p:ph type="body" sz="quarter" idx="13" hasCustomPrompt="1"/>
          </p:nvPr>
        </p:nvSpPr>
        <p:spPr>
          <a:xfrm>
            <a:off x="685796" y="6396162"/>
            <a:ext cx="2440301" cy="274638"/>
          </a:xfrm>
          <a:prstGeom prst="rect">
            <a:avLst/>
          </a:prstGeom>
        </p:spPr>
        <p:txBody>
          <a:bodyPr/>
          <a:lstStyle>
            <a:lvl1pPr marL="0" indent="0" algn="l" defTabSz="457200" rtl="0" eaLnBrk="1" latinLnBrk="0" hangingPunct="1">
              <a:buNone/>
              <a:defRPr lang="en-US" sz="1200" kern="1200" dirty="0">
                <a:solidFill>
                  <a:schemeClr val="tx1"/>
                </a:solidFill>
                <a:latin typeface="Arial" panose="020B0604020202020204" pitchFamily="34" charset="0"/>
                <a:ea typeface="+mn-ea"/>
                <a:cs typeface="Arial" panose="020B0604020202020204" pitchFamily="34" charset="0"/>
              </a:defRPr>
            </a:lvl1pPr>
          </a:lstStyle>
          <a:p>
            <a:pPr lvl="0"/>
            <a:r>
              <a:rPr lang="en-US" dirty="0" err="1" smtClean="0"/>
              <a:t>Introuction</a:t>
            </a:r>
            <a:endParaRPr lang="en-US" dirty="0" smtClean="0"/>
          </a:p>
        </p:txBody>
      </p:sp>
      <p:sp>
        <p:nvSpPr>
          <p:cNvPr id="14" name="Footer Placeholder 16"/>
          <p:cNvSpPr>
            <a:spLocks noGrp="1"/>
          </p:cNvSpPr>
          <p:nvPr>
            <p:ph type="ftr" sz="quarter" idx="3"/>
          </p:nvPr>
        </p:nvSpPr>
        <p:spPr>
          <a:xfrm>
            <a:off x="3126097" y="6394602"/>
            <a:ext cx="3267083" cy="274636"/>
          </a:xfrm>
          <a:prstGeom prst="rect">
            <a:avLst/>
          </a:prstGeom>
        </p:spPr>
        <p:txBody>
          <a:bodyPr/>
          <a:lstStyle>
            <a:lvl1pPr algn="ctr">
              <a:defRPr sz="1200">
                <a:latin typeface="Arial" panose="020B0604020202020204" pitchFamily="34" charset="0"/>
                <a:cs typeface="Arial" panose="020B0604020202020204" pitchFamily="34" charset="0"/>
              </a:defRPr>
            </a:lvl1pPr>
          </a:lstStyle>
          <a:p>
            <a:r>
              <a:rPr lang="en-US" dirty="0"/>
              <a:t>Footer</a:t>
            </a:r>
          </a:p>
        </p:txBody>
      </p:sp>
    </p:spTree>
    <p:extLst>
      <p:ext uri="{BB962C8B-B14F-4D97-AF65-F5344CB8AC3E}">
        <p14:creationId xmlns:p14="http://schemas.microsoft.com/office/powerpoint/2010/main" val="267455545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805">
          <p15:clr>
            <a:srgbClr val="FBAE40"/>
          </p15:clr>
        </p15:guide>
        <p15:guide id="2" pos="2880">
          <p15:clr>
            <a:srgbClr val="FBAE40"/>
          </p15:clr>
        </p15:guide>
        <p15:guide id="3" pos="480">
          <p15:clr>
            <a:srgbClr val="FBAE40"/>
          </p15:clr>
        </p15:guide>
        <p15:guide id="4" orient="horz" pos="1179">
          <p15:clr>
            <a:srgbClr val="FBAE40"/>
          </p15:clr>
        </p15:guide>
        <p15:guide id="5" orient="horz" pos="97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sitEngland Table Only">
    <p:spTree>
      <p:nvGrpSpPr>
        <p:cNvPr id="1" name=""/>
        <p:cNvGrpSpPr/>
        <p:nvPr/>
      </p:nvGrpSpPr>
      <p:grpSpPr>
        <a:xfrm>
          <a:off x="0" y="0"/>
          <a:ext cx="0" cy="0"/>
          <a:chOff x="0" y="0"/>
          <a:chExt cx="0" cy="0"/>
        </a:xfrm>
      </p:grpSpPr>
      <p:sp>
        <p:nvSpPr>
          <p:cNvPr id="2" name="Title 1"/>
          <p:cNvSpPr>
            <a:spLocks noGrp="1"/>
          </p:cNvSpPr>
          <p:nvPr>
            <p:ph type="title"/>
          </p:nvPr>
        </p:nvSpPr>
        <p:spPr>
          <a:xfrm>
            <a:off x="654051" y="872066"/>
            <a:ext cx="8149762" cy="558801"/>
          </a:xfrm>
          <a:prstGeom prst="rect">
            <a:avLst/>
          </a:prstGeom>
        </p:spPr>
        <p:txBody>
          <a:bodyPr/>
          <a:lstStyle>
            <a:lvl1pPr algn="l">
              <a:defRPr lang="en-GB" sz="3000" kern="1200" dirty="0">
                <a:solidFill>
                  <a:schemeClr val="accent2"/>
                </a:solidFill>
                <a:latin typeface="Arial"/>
                <a:ea typeface="+mn-ea"/>
                <a:cs typeface="Arial"/>
              </a:defRPr>
            </a:lvl1pPr>
          </a:lstStyle>
          <a:p>
            <a:pPr marL="0" lvl="0" indent="0" algn="l" defTabSz="457200" rtl="0" eaLnBrk="1" latinLnBrk="0" hangingPunct="1">
              <a:spcBef>
                <a:spcPct val="20000"/>
              </a:spcBef>
              <a:buFont typeface="Arial"/>
              <a:buNone/>
            </a:pPr>
            <a:r>
              <a:rPr lang="en-US" smtClean="0"/>
              <a:t>Click to edit Master title style</a:t>
            </a:r>
            <a:endParaRPr lang="en-GB" dirty="0"/>
          </a:p>
        </p:txBody>
      </p:sp>
      <p:sp>
        <p:nvSpPr>
          <p:cNvPr id="4" name="Table Placeholder 3"/>
          <p:cNvSpPr>
            <a:spLocks noGrp="1"/>
          </p:cNvSpPr>
          <p:nvPr>
            <p:ph type="tbl" sz="quarter" idx="10"/>
          </p:nvPr>
        </p:nvSpPr>
        <p:spPr>
          <a:xfrm>
            <a:off x="762000" y="1871663"/>
            <a:ext cx="8041813" cy="3928004"/>
          </a:xfrm>
          <a:prstGeom prst="rect">
            <a:avLst/>
          </a:prstGeom>
        </p:spPr>
        <p:txBody>
          <a:bodyPr/>
          <a:lstStyle>
            <a:lvl1pPr marL="0" indent="0" algn="l" defTabSz="457200" rtl="0" eaLnBrk="1" latinLnBrk="0" hangingPunct="1">
              <a:spcBef>
                <a:spcPct val="20000"/>
              </a:spcBef>
              <a:buFont typeface="Arial"/>
              <a:buNone/>
              <a:defRPr lang="en-GB" sz="1800" kern="1200" dirty="0">
                <a:solidFill>
                  <a:schemeClr val="tx1"/>
                </a:solidFill>
                <a:latin typeface="Arial"/>
                <a:ea typeface="+mn-ea"/>
                <a:cs typeface="Arial"/>
              </a:defRPr>
            </a:lvl1pPr>
          </a:lstStyle>
          <a:p>
            <a:r>
              <a:rPr lang="en-US" dirty="0" smtClean="0"/>
              <a:t>Click icon to add table</a:t>
            </a:r>
            <a:endParaRPr lang="en-GB" dirty="0"/>
          </a:p>
        </p:txBody>
      </p:sp>
      <p:sp>
        <p:nvSpPr>
          <p:cNvPr id="13" name="Text Placeholder 12"/>
          <p:cNvSpPr>
            <a:spLocks noGrp="1"/>
          </p:cNvSpPr>
          <p:nvPr>
            <p:ph type="body" sz="quarter" idx="13"/>
          </p:nvPr>
        </p:nvSpPr>
        <p:spPr>
          <a:xfrm>
            <a:off x="685796" y="6396162"/>
            <a:ext cx="2440301" cy="274638"/>
          </a:xfrm>
          <a:prstGeom prst="rect">
            <a:avLst/>
          </a:prstGeom>
        </p:spPr>
        <p:txBody>
          <a:bodyPr/>
          <a:lstStyle>
            <a:lvl1pPr marL="0" indent="0" algn="l" defTabSz="457200" rtl="0" eaLnBrk="1" latinLnBrk="0" hangingPunct="1">
              <a:buNone/>
              <a:defRPr lang="en-US" sz="1200" kern="1200" dirty="0">
                <a:solidFill>
                  <a:schemeClr val="tx1"/>
                </a:solidFill>
                <a:latin typeface="Arial" panose="020B0604020202020204" pitchFamily="34" charset="0"/>
                <a:ea typeface="+mn-ea"/>
                <a:cs typeface="Arial" panose="020B0604020202020204" pitchFamily="34" charset="0"/>
              </a:defRPr>
            </a:lvl1pPr>
          </a:lstStyle>
          <a:p>
            <a:pPr lvl="0"/>
            <a:r>
              <a:rPr lang="en-US" smtClean="0"/>
              <a:t>Click to edit Master text styles</a:t>
            </a:r>
          </a:p>
        </p:txBody>
      </p:sp>
      <p:sp>
        <p:nvSpPr>
          <p:cNvPr id="14" name="Footer Placeholder 16"/>
          <p:cNvSpPr>
            <a:spLocks noGrp="1"/>
          </p:cNvSpPr>
          <p:nvPr>
            <p:ph type="ftr" sz="quarter" idx="3"/>
          </p:nvPr>
        </p:nvSpPr>
        <p:spPr>
          <a:xfrm>
            <a:off x="3126097" y="6394602"/>
            <a:ext cx="3267083" cy="274636"/>
          </a:xfrm>
          <a:prstGeom prst="rect">
            <a:avLst/>
          </a:prstGeom>
        </p:spPr>
        <p:txBody>
          <a:bodyPr/>
          <a:lstStyle>
            <a:lvl1pPr algn="ctr">
              <a:defRPr sz="1200">
                <a:latin typeface="Arial" panose="020B0604020202020204" pitchFamily="34" charset="0"/>
                <a:cs typeface="Arial" panose="020B0604020202020204" pitchFamily="34" charset="0"/>
              </a:defRPr>
            </a:lvl1pPr>
          </a:lstStyle>
          <a:p>
            <a:r>
              <a:rPr lang="en-US" dirty="0"/>
              <a:t>Footer</a:t>
            </a:r>
          </a:p>
        </p:txBody>
      </p:sp>
    </p:spTree>
    <p:extLst>
      <p:ext uri="{BB962C8B-B14F-4D97-AF65-F5344CB8AC3E}">
        <p14:creationId xmlns:p14="http://schemas.microsoft.com/office/powerpoint/2010/main" val="3480377641"/>
      </p:ext>
    </p:extLst>
  </p:cSld>
  <p:clrMapOvr>
    <a:masterClrMapping/>
  </p:clrMapOvr>
  <p:extLst mod="1">
    <p:ext uri="{DCECCB84-F9BA-43D5-87BE-67443E8EF086}">
      <p15:sldGuideLst xmlns:p15="http://schemas.microsoft.com/office/powerpoint/2012/main">
        <p15:guide id="1" orient="horz" pos="805">
          <p15:clr>
            <a:srgbClr val="FBAE40"/>
          </p15:clr>
        </p15:guide>
        <p15:guide id="2" pos="2880">
          <p15:clr>
            <a:srgbClr val="FBAE40"/>
          </p15:clr>
        </p15:guide>
        <p15:guide id="3" pos="480">
          <p15:clr>
            <a:srgbClr val="FBAE40"/>
          </p15:clr>
        </p15:guide>
        <p15:guide id="4" orient="horz" pos="1179">
          <p15:clr>
            <a:srgbClr val="FBAE40"/>
          </p15:clr>
        </p15:guide>
        <p15:guide id="5" orient="horz" pos="97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sitEngland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54051" y="872066"/>
            <a:ext cx="8149762" cy="558801"/>
          </a:xfrm>
          <a:prstGeom prst="rect">
            <a:avLst/>
          </a:prstGeom>
        </p:spPr>
        <p:txBody>
          <a:bodyPr/>
          <a:lstStyle>
            <a:lvl1pPr algn="l">
              <a:defRPr lang="en-GB" sz="3000" kern="1200" dirty="0">
                <a:solidFill>
                  <a:schemeClr val="accent2"/>
                </a:solidFill>
                <a:latin typeface="Arial"/>
                <a:ea typeface="+mn-ea"/>
                <a:cs typeface="Arial"/>
              </a:defRPr>
            </a:lvl1pPr>
          </a:lstStyle>
          <a:p>
            <a:pPr marL="0" lvl="0" indent="0" algn="l" defTabSz="457200" rtl="0" eaLnBrk="1" latinLnBrk="0" hangingPunct="1">
              <a:spcBef>
                <a:spcPct val="20000"/>
              </a:spcBef>
              <a:buFont typeface="Arial"/>
              <a:buNone/>
            </a:pPr>
            <a:r>
              <a:rPr lang="en-US" smtClean="0"/>
              <a:t>Click to edit Master title style</a:t>
            </a:r>
            <a:endParaRPr lang="en-GB" dirty="0"/>
          </a:p>
        </p:txBody>
      </p:sp>
      <p:sp>
        <p:nvSpPr>
          <p:cNvPr id="10" name="Chart Placeholder 9"/>
          <p:cNvSpPr>
            <a:spLocks noGrp="1"/>
          </p:cNvSpPr>
          <p:nvPr>
            <p:ph type="chart" sz="quarter" idx="10"/>
          </p:nvPr>
        </p:nvSpPr>
        <p:spPr>
          <a:xfrm>
            <a:off x="761999" y="1871663"/>
            <a:ext cx="3810001" cy="4385204"/>
          </a:xfrm>
          <a:prstGeom prst="rect">
            <a:avLst/>
          </a:prstGeom>
        </p:spPr>
        <p:txBody>
          <a:bodyPr/>
          <a:lstStyle>
            <a:lvl1pPr marL="0" indent="0">
              <a:buNone/>
              <a:defRPr lang="en-GB" sz="1800" kern="1200" dirty="0">
                <a:solidFill>
                  <a:schemeClr val="tx1"/>
                </a:solidFill>
                <a:latin typeface="Arial"/>
                <a:ea typeface="+mn-ea"/>
                <a:cs typeface="Arial"/>
              </a:defRPr>
            </a:lvl1pPr>
          </a:lstStyle>
          <a:p>
            <a:r>
              <a:rPr lang="en-US" dirty="0" smtClean="0"/>
              <a:t>Click icon to add chart</a:t>
            </a:r>
            <a:endParaRPr lang="en-GB" dirty="0"/>
          </a:p>
        </p:txBody>
      </p:sp>
      <p:sp>
        <p:nvSpPr>
          <p:cNvPr id="8" name="Text Placeholder 11"/>
          <p:cNvSpPr>
            <a:spLocks noGrp="1"/>
          </p:cNvSpPr>
          <p:nvPr>
            <p:ph type="body" sz="quarter" idx="12"/>
          </p:nvPr>
        </p:nvSpPr>
        <p:spPr>
          <a:xfrm>
            <a:off x="4932040" y="1778525"/>
            <a:ext cx="3871773" cy="4478342"/>
          </a:xfrm>
          <a:prstGeom prst="rect">
            <a:avLst/>
          </a:prstGeom>
        </p:spPr>
        <p:txBody>
          <a:bodyPr vert="horz"/>
          <a:lstStyle>
            <a:lvl1pPr marL="179388" indent="-179388">
              <a:buClr>
                <a:schemeClr val="accent2"/>
              </a:buClr>
              <a:defRPr lang="en-US" sz="1800" kern="1200" dirty="0" smtClean="0">
                <a:solidFill>
                  <a:schemeClr val="tx1"/>
                </a:solidFill>
                <a:latin typeface="Arial"/>
                <a:ea typeface="+mn-ea"/>
                <a:cs typeface="Arial"/>
              </a:defRPr>
            </a:lvl1pPr>
            <a:lvl2pPr>
              <a:defRPr lang="en-US" sz="1800" kern="1200" dirty="0" smtClean="0">
                <a:solidFill>
                  <a:schemeClr val="tx1"/>
                </a:solidFill>
                <a:latin typeface="Arial"/>
                <a:ea typeface="+mn-ea"/>
                <a:cs typeface="Arial"/>
              </a:defRPr>
            </a:lvl2pPr>
            <a:lvl3pPr>
              <a:defRPr sz="1400">
                <a:latin typeface="Arial"/>
                <a:cs typeface="Arial"/>
              </a:defRPr>
            </a:lvl3pPr>
            <a:lvl4pPr>
              <a:defRPr sz="1200">
                <a:latin typeface="Arial"/>
                <a:cs typeface="Arial"/>
              </a:defRPr>
            </a:lvl4pPr>
            <a:lvl5pPr>
              <a:defRPr sz="1200">
                <a:latin typeface="Arial"/>
                <a:cs typeface="Arial"/>
              </a:defRPr>
            </a:lvl5pPr>
          </a:lstStyle>
          <a:p>
            <a:pPr marL="261938" lvl="0" indent="-261938" algn="l" defTabSz="457200" rtl="0" eaLnBrk="1" latinLnBrk="0" hangingPunct="1">
              <a:spcBef>
                <a:spcPct val="20000"/>
              </a:spcBef>
              <a:buClr>
                <a:schemeClr val="accent2"/>
              </a:buClr>
              <a:buFont typeface="Arial"/>
              <a:buChar char="•"/>
            </a:pPr>
            <a:r>
              <a:rPr lang="en-US" smtClean="0"/>
              <a:t>Click to edit Master text styles</a:t>
            </a:r>
          </a:p>
          <a:p>
            <a:pPr marL="261938" lvl="1" indent="-261938" algn="l" defTabSz="457200" rtl="0" eaLnBrk="1" latinLnBrk="0" hangingPunct="1">
              <a:spcBef>
                <a:spcPct val="20000"/>
              </a:spcBef>
              <a:buClr>
                <a:schemeClr val="accent2"/>
              </a:buClr>
              <a:buFont typeface="Arial"/>
              <a:buChar char="•"/>
            </a:pPr>
            <a:r>
              <a:rPr lang="en-US" smtClean="0"/>
              <a:t>Second level</a:t>
            </a:r>
          </a:p>
        </p:txBody>
      </p:sp>
      <p:sp>
        <p:nvSpPr>
          <p:cNvPr id="16" name="Text Placeholder 12"/>
          <p:cNvSpPr>
            <a:spLocks noGrp="1"/>
          </p:cNvSpPr>
          <p:nvPr>
            <p:ph type="body" sz="quarter" idx="13"/>
          </p:nvPr>
        </p:nvSpPr>
        <p:spPr>
          <a:xfrm>
            <a:off x="685796" y="6396162"/>
            <a:ext cx="2440301" cy="274638"/>
          </a:xfrm>
          <a:prstGeom prst="rect">
            <a:avLst/>
          </a:prstGeom>
        </p:spPr>
        <p:txBody>
          <a:bodyPr/>
          <a:lstStyle>
            <a:lvl1pPr marL="0" indent="0" algn="l" defTabSz="457200" rtl="0" eaLnBrk="1" latinLnBrk="0" hangingPunct="1">
              <a:buNone/>
              <a:defRPr lang="en-US" sz="1200" kern="1200" dirty="0">
                <a:solidFill>
                  <a:schemeClr val="tx1"/>
                </a:solidFill>
                <a:latin typeface="Arial" panose="020B0604020202020204" pitchFamily="34" charset="0"/>
                <a:ea typeface="+mn-ea"/>
                <a:cs typeface="Arial" panose="020B0604020202020204" pitchFamily="34" charset="0"/>
              </a:defRPr>
            </a:lvl1pPr>
          </a:lstStyle>
          <a:p>
            <a:pPr lvl="0"/>
            <a:r>
              <a:rPr lang="en-US" smtClean="0"/>
              <a:t>Click to edit Master text styles</a:t>
            </a:r>
          </a:p>
        </p:txBody>
      </p:sp>
      <p:sp>
        <p:nvSpPr>
          <p:cNvPr id="17" name="Footer Placeholder 16"/>
          <p:cNvSpPr>
            <a:spLocks noGrp="1"/>
          </p:cNvSpPr>
          <p:nvPr>
            <p:ph type="ftr" sz="quarter" idx="3"/>
          </p:nvPr>
        </p:nvSpPr>
        <p:spPr>
          <a:xfrm>
            <a:off x="3126097" y="6394602"/>
            <a:ext cx="3267083" cy="274636"/>
          </a:xfrm>
          <a:prstGeom prst="rect">
            <a:avLst/>
          </a:prstGeom>
        </p:spPr>
        <p:txBody>
          <a:bodyPr/>
          <a:lstStyle>
            <a:lvl1pPr algn="ctr">
              <a:defRPr sz="1200">
                <a:latin typeface="Arial" panose="020B0604020202020204" pitchFamily="34" charset="0"/>
                <a:cs typeface="Arial" panose="020B0604020202020204" pitchFamily="34" charset="0"/>
              </a:defRPr>
            </a:lvl1pPr>
          </a:lstStyle>
          <a:p>
            <a:r>
              <a:rPr lang="en-US" dirty="0"/>
              <a:t>Footer</a:t>
            </a:r>
          </a:p>
        </p:txBody>
      </p:sp>
    </p:spTree>
    <p:extLst>
      <p:ext uri="{BB962C8B-B14F-4D97-AF65-F5344CB8AC3E}">
        <p14:creationId xmlns:p14="http://schemas.microsoft.com/office/powerpoint/2010/main" val="768477916"/>
      </p:ext>
    </p:extLst>
  </p:cSld>
  <p:clrMapOvr>
    <a:masterClrMapping/>
  </p:clrMapOvr>
  <p:extLst mod="1">
    <p:ext uri="{DCECCB84-F9BA-43D5-87BE-67443E8EF086}">
      <p15:sldGuideLst xmlns:p15="http://schemas.microsoft.com/office/powerpoint/2012/main">
        <p15:guide id="1" orient="horz" pos="805">
          <p15:clr>
            <a:srgbClr val="FBAE40"/>
          </p15:clr>
        </p15:guide>
        <p15:guide id="2" pos="2880">
          <p15:clr>
            <a:srgbClr val="FBAE40"/>
          </p15:clr>
        </p15:guide>
        <p15:guide id="3" pos="480">
          <p15:clr>
            <a:srgbClr val="FBAE40"/>
          </p15:clr>
        </p15:guide>
        <p15:guide id="4" orient="horz" pos="1179">
          <p15:clr>
            <a:srgbClr val="FBAE40"/>
          </p15:clr>
        </p15:guide>
        <p15:guide id="5" orient="horz" pos="97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isitEngland Summary with Image to Right">
    <p:spTree>
      <p:nvGrpSpPr>
        <p:cNvPr id="1" name=""/>
        <p:cNvGrpSpPr/>
        <p:nvPr/>
      </p:nvGrpSpPr>
      <p:grpSpPr>
        <a:xfrm>
          <a:off x="0" y="0"/>
          <a:ext cx="0" cy="0"/>
          <a:chOff x="0" y="0"/>
          <a:chExt cx="0" cy="0"/>
        </a:xfrm>
      </p:grpSpPr>
      <p:sp>
        <p:nvSpPr>
          <p:cNvPr id="2" name="Title 1"/>
          <p:cNvSpPr>
            <a:spLocks noGrp="1"/>
          </p:cNvSpPr>
          <p:nvPr>
            <p:ph type="title"/>
          </p:nvPr>
        </p:nvSpPr>
        <p:spPr>
          <a:xfrm>
            <a:off x="654051" y="872066"/>
            <a:ext cx="8149762" cy="558801"/>
          </a:xfrm>
          <a:prstGeom prst="rect">
            <a:avLst/>
          </a:prstGeom>
        </p:spPr>
        <p:txBody>
          <a:bodyPr/>
          <a:lstStyle>
            <a:lvl1pPr algn="l">
              <a:defRPr lang="en-GB" sz="3000" kern="1200" dirty="0">
                <a:solidFill>
                  <a:schemeClr val="accent2"/>
                </a:solidFill>
                <a:latin typeface="Arial"/>
                <a:ea typeface="+mn-ea"/>
                <a:cs typeface="Arial"/>
              </a:defRPr>
            </a:lvl1pPr>
          </a:lstStyle>
          <a:p>
            <a:pPr marL="0" lvl="0" indent="0" algn="l" defTabSz="457200" rtl="0" eaLnBrk="1" latinLnBrk="0" hangingPunct="1">
              <a:spcBef>
                <a:spcPct val="20000"/>
              </a:spcBef>
              <a:buFont typeface="Arial"/>
              <a:buNone/>
            </a:pPr>
            <a:r>
              <a:rPr lang="en-US" smtClean="0"/>
              <a:t>Click to edit Master title style</a:t>
            </a:r>
            <a:endParaRPr lang="en-GB" dirty="0"/>
          </a:p>
        </p:txBody>
      </p:sp>
      <p:sp>
        <p:nvSpPr>
          <p:cNvPr id="5" name="Picture Placeholder 3"/>
          <p:cNvSpPr>
            <a:spLocks noGrp="1"/>
          </p:cNvSpPr>
          <p:nvPr>
            <p:ph type="pic" sz="quarter" idx="13"/>
          </p:nvPr>
        </p:nvSpPr>
        <p:spPr>
          <a:xfrm>
            <a:off x="4993813" y="1871663"/>
            <a:ext cx="3810000" cy="4385204"/>
          </a:xfrm>
          <a:prstGeom prst="rect">
            <a:avLst/>
          </a:prstGeom>
        </p:spPr>
        <p:txBody>
          <a:bodyPr/>
          <a:lstStyle>
            <a:lvl1pPr marL="0" indent="0" algn="l" defTabSz="457200" rtl="0" eaLnBrk="1" latinLnBrk="0" hangingPunct="1">
              <a:spcBef>
                <a:spcPct val="20000"/>
              </a:spcBef>
              <a:buFont typeface="Arial"/>
              <a:buNone/>
              <a:defRPr lang="en-GB" sz="1800" kern="1200" dirty="0">
                <a:solidFill>
                  <a:schemeClr val="tx1"/>
                </a:solidFill>
                <a:latin typeface="Arial"/>
                <a:ea typeface="+mn-ea"/>
                <a:cs typeface="Arial"/>
              </a:defRPr>
            </a:lvl1pPr>
          </a:lstStyle>
          <a:p>
            <a:r>
              <a:rPr lang="en-US" dirty="0" smtClean="0"/>
              <a:t>Click icon to add picture</a:t>
            </a:r>
            <a:endParaRPr lang="en-GB" dirty="0"/>
          </a:p>
        </p:txBody>
      </p:sp>
      <p:sp>
        <p:nvSpPr>
          <p:cNvPr id="4" name="Text Placeholder 3"/>
          <p:cNvSpPr>
            <a:spLocks noGrp="1"/>
          </p:cNvSpPr>
          <p:nvPr>
            <p:ph type="body" sz="quarter" idx="17"/>
          </p:nvPr>
        </p:nvSpPr>
        <p:spPr>
          <a:xfrm>
            <a:off x="664936" y="1882123"/>
            <a:ext cx="3810000" cy="4374092"/>
          </a:xfrm>
          <a:prstGeom prst="rect">
            <a:avLst/>
          </a:prstGeom>
        </p:spPr>
        <p:txBody>
          <a:bodyPr/>
          <a:lstStyle>
            <a:lvl1pPr marL="342900" indent="-342900">
              <a:buClr>
                <a:srgbClr val="C00000"/>
              </a:buClr>
              <a:defRPr lang="en-US" sz="1800" kern="1200" dirty="0" smtClean="0">
                <a:solidFill>
                  <a:schemeClr val="tx1"/>
                </a:solidFill>
                <a:latin typeface="Arial"/>
                <a:ea typeface="+mn-ea"/>
                <a:cs typeface="Arial"/>
              </a:defRPr>
            </a:lvl1pPr>
            <a:lvl2pPr marL="457200" indent="0">
              <a:buNone/>
              <a:defRPr sz="1800">
                <a:latin typeface="Arial" panose="020B0604020202020204" pitchFamily="34" charset="0"/>
                <a:cs typeface="Arial" panose="020B0604020202020204" pitchFamily="34" charset="0"/>
              </a:defRPr>
            </a:lvl2pPr>
          </a:lstStyle>
          <a:p>
            <a:pPr marL="261938" lvl="0" indent="-261938" algn="l" defTabSz="457200" rtl="0" eaLnBrk="1" latinLnBrk="0" hangingPunct="1">
              <a:spcBef>
                <a:spcPct val="20000"/>
              </a:spcBef>
              <a:buClr>
                <a:schemeClr val="accent2"/>
              </a:buClr>
              <a:buFont typeface="Arial"/>
              <a:buChar char="•"/>
            </a:pPr>
            <a:r>
              <a:rPr lang="en-US" smtClean="0"/>
              <a:t>Click to edit Master text styles</a:t>
            </a:r>
          </a:p>
        </p:txBody>
      </p:sp>
      <p:sp>
        <p:nvSpPr>
          <p:cNvPr id="15" name="Text Placeholder 12"/>
          <p:cNvSpPr>
            <a:spLocks noGrp="1"/>
          </p:cNvSpPr>
          <p:nvPr>
            <p:ph type="body" sz="quarter" idx="18"/>
          </p:nvPr>
        </p:nvSpPr>
        <p:spPr>
          <a:xfrm>
            <a:off x="685796" y="6396162"/>
            <a:ext cx="2440301" cy="274638"/>
          </a:xfrm>
          <a:prstGeom prst="rect">
            <a:avLst/>
          </a:prstGeom>
        </p:spPr>
        <p:txBody>
          <a:bodyPr/>
          <a:lstStyle>
            <a:lvl1pPr marL="0" indent="0" algn="l" defTabSz="457200" rtl="0" eaLnBrk="1" latinLnBrk="0" hangingPunct="1">
              <a:buNone/>
              <a:defRPr lang="en-US" sz="1200" kern="1200" dirty="0">
                <a:solidFill>
                  <a:schemeClr val="tx1"/>
                </a:solidFill>
                <a:latin typeface="Arial" panose="020B0604020202020204" pitchFamily="34" charset="0"/>
                <a:ea typeface="+mn-ea"/>
                <a:cs typeface="Arial" panose="020B0604020202020204" pitchFamily="34" charset="0"/>
              </a:defRPr>
            </a:lvl1pPr>
          </a:lstStyle>
          <a:p>
            <a:pPr lvl="0"/>
            <a:r>
              <a:rPr lang="en-US" smtClean="0"/>
              <a:t>Click to edit Master text styles</a:t>
            </a:r>
          </a:p>
        </p:txBody>
      </p:sp>
      <p:sp>
        <p:nvSpPr>
          <p:cNvPr id="16" name="Footer Placeholder 16"/>
          <p:cNvSpPr>
            <a:spLocks noGrp="1"/>
          </p:cNvSpPr>
          <p:nvPr>
            <p:ph type="ftr" sz="quarter" idx="3"/>
          </p:nvPr>
        </p:nvSpPr>
        <p:spPr>
          <a:xfrm>
            <a:off x="3126097" y="6394602"/>
            <a:ext cx="3267083" cy="274636"/>
          </a:xfrm>
          <a:prstGeom prst="rect">
            <a:avLst/>
          </a:prstGeom>
        </p:spPr>
        <p:txBody>
          <a:bodyPr/>
          <a:lstStyle>
            <a:lvl1pPr algn="ctr">
              <a:defRPr sz="1200">
                <a:latin typeface="Arial" panose="020B0604020202020204" pitchFamily="34" charset="0"/>
                <a:cs typeface="Arial" panose="020B0604020202020204" pitchFamily="34" charset="0"/>
              </a:defRPr>
            </a:lvl1pPr>
          </a:lstStyle>
          <a:p>
            <a:r>
              <a:rPr lang="en-US" dirty="0"/>
              <a:t>Footer</a:t>
            </a:r>
          </a:p>
        </p:txBody>
      </p:sp>
    </p:spTree>
    <p:extLst>
      <p:ext uri="{BB962C8B-B14F-4D97-AF65-F5344CB8AC3E}">
        <p14:creationId xmlns:p14="http://schemas.microsoft.com/office/powerpoint/2010/main" val="697467845"/>
      </p:ext>
    </p:extLst>
  </p:cSld>
  <p:clrMapOvr>
    <a:masterClrMapping/>
  </p:clrMapOvr>
  <p:extLst mod="1">
    <p:ext uri="{DCECCB84-F9BA-43D5-87BE-67443E8EF086}">
      <p15:sldGuideLst xmlns:p15="http://schemas.microsoft.com/office/powerpoint/2012/main">
        <p15:guide id="1" orient="horz" pos="805">
          <p15:clr>
            <a:srgbClr val="FBAE40"/>
          </p15:clr>
        </p15:guide>
        <p15:guide id="2" pos="2880">
          <p15:clr>
            <a:srgbClr val="FBAE40"/>
          </p15:clr>
        </p15:guide>
        <p15:guide id="3" pos="480">
          <p15:clr>
            <a:srgbClr val="FBAE40"/>
          </p15:clr>
        </p15:guide>
        <p15:guide id="4" orient="horz" pos="1179">
          <p15:clr>
            <a:srgbClr val="FBAE40"/>
          </p15:clr>
        </p15:guide>
        <p15:guide id="5" orient="horz" pos="97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sitEngland Summary with Image to Left">
    <p:spTree>
      <p:nvGrpSpPr>
        <p:cNvPr id="1" name=""/>
        <p:cNvGrpSpPr/>
        <p:nvPr/>
      </p:nvGrpSpPr>
      <p:grpSpPr>
        <a:xfrm>
          <a:off x="0" y="0"/>
          <a:ext cx="0" cy="0"/>
          <a:chOff x="0" y="0"/>
          <a:chExt cx="0" cy="0"/>
        </a:xfrm>
      </p:grpSpPr>
      <p:sp>
        <p:nvSpPr>
          <p:cNvPr id="2" name="Title 1"/>
          <p:cNvSpPr>
            <a:spLocks noGrp="1"/>
          </p:cNvSpPr>
          <p:nvPr>
            <p:ph type="title"/>
          </p:nvPr>
        </p:nvSpPr>
        <p:spPr>
          <a:xfrm>
            <a:off x="654051" y="872066"/>
            <a:ext cx="8149762" cy="558801"/>
          </a:xfrm>
          <a:prstGeom prst="rect">
            <a:avLst/>
          </a:prstGeom>
        </p:spPr>
        <p:txBody>
          <a:bodyPr/>
          <a:lstStyle>
            <a:lvl1pPr algn="l">
              <a:defRPr lang="en-GB" sz="3000" kern="1200" dirty="0">
                <a:solidFill>
                  <a:schemeClr val="accent2"/>
                </a:solidFill>
                <a:latin typeface="Arial"/>
                <a:ea typeface="+mn-ea"/>
                <a:cs typeface="Arial"/>
              </a:defRPr>
            </a:lvl1pPr>
          </a:lstStyle>
          <a:p>
            <a:pPr marL="0" lvl="0" indent="0" algn="l" defTabSz="457200" rtl="0" eaLnBrk="1" latinLnBrk="0" hangingPunct="1">
              <a:spcBef>
                <a:spcPct val="20000"/>
              </a:spcBef>
              <a:buFont typeface="Arial"/>
              <a:buNone/>
            </a:pPr>
            <a:r>
              <a:rPr lang="en-US" smtClean="0"/>
              <a:t>Click to edit Master title style</a:t>
            </a:r>
            <a:endParaRPr lang="en-GB" dirty="0"/>
          </a:p>
        </p:txBody>
      </p:sp>
      <p:sp>
        <p:nvSpPr>
          <p:cNvPr id="8" name="Text Placeholder 11"/>
          <p:cNvSpPr>
            <a:spLocks noGrp="1"/>
          </p:cNvSpPr>
          <p:nvPr>
            <p:ph type="body" sz="quarter" idx="12"/>
          </p:nvPr>
        </p:nvSpPr>
        <p:spPr>
          <a:xfrm>
            <a:off x="4932040" y="1778525"/>
            <a:ext cx="3871773" cy="4478342"/>
          </a:xfrm>
          <a:prstGeom prst="rect">
            <a:avLst/>
          </a:prstGeom>
        </p:spPr>
        <p:txBody>
          <a:bodyPr vert="horz"/>
          <a:lstStyle>
            <a:lvl1pPr marL="179388" indent="-179388">
              <a:buClr>
                <a:schemeClr val="accent2"/>
              </a:buClr>
              <a:defRPr lang="en-US" sz="1800" kern="1200" dirty="0" smtClean="0">
                <a:solidFill>
                  <a:schemeClr val="tx1"/>
                </a:solidFill>
                <a:latin typeface="Arial"/>
                <a:ea typeface="+mn-ea"/>
                <a:cs typeface="Arial"/>
              </a:defRPr>
            </a:lvl1pPr>
            <a:lvl2pPr>
              <a:defRPr lang="en-US" sz="1800" kern="1200" dirty="0" smtClean="0">
                <a:solidFill>
                  <a:schemeClr val="tx1"/>
                </a:solidFill>
                <a:latin typeface="Arial"/>
                <a:ea typeface="+mn-ea"/>
                <a:cs typeface="Arial"/>
              </a:defRPr>
            </a:lvl2pPr>
            <a:lvl3pPr>
              <a:defRPr sz="1400">
                <a:latin typeface="Arial"/>
                <a:cs typeface="Arial"/>
              </a:defRPr>
            </a:lvl3pPr>
            <a:lvl4pPr>
              <a:defRPr sz="1200">
                <a:latin typeface="Arial"/>
                <a:cs typeface="Arial"/>
              </a:defRPr>
            </a:lvl4pPr>
            <a:lvl5pPr>
              <a:defRPr sz="1200">
                <a:latin typeface="Arial"/>
                <a:cs typeface="Arial"/>
              </a:defRPr>
            </a:lvl5pPr>
          </a:lstStyle>
          <a:p>
            <a:pPr marL="261938" lvl="0" indent="-261938" algn="l" defTabSz="457200" rtl="0" eaLnBrk="1" latinLnBrk="0" hangingPunct="1">
              <a:spcBef>
                <a:spcPct val="20000"/>
              </a:spcBef>
              <a:buClr>
                <a:schemeClr val="accent2"/>
              </a:buClr>
              <a:buFont typeface="Arial"/>
              <a:buChar char="•"/>
            </a:pPr>
            <a:r>
              <a:rPr lang="en-US" smtClean="0"/>
              <a:t>Click to edit Master text styles</a:t>
            </a:r>
          </a:p>
          <a:p>
            <a:pPr marL="261938" lvl="1" indent="-261938" algn="l" defTabSz="457200" rtl="0" eaLnBrk="1" latinLnBrk="0" hangingPunct="1">
              <a:spcBef>
                <a:spcPct val="20000"/>
              </a:spcBef>
              <a:buClr>
                <a:schemeClr val="accent2"/>
              </a:buClr>
              <a:buFont typeface="Arial"/>
              <a:buChar char="•"/>
            </a:pPr>
            <a:r>
              <a:rPr lang="en-US" smtClean="0"/>
              <a:t>Second level</a:t>
            </a:r>
          </a:p>
        </p:txBody>
      </p:sp>
      <p:sp>
        <p:nvSpPr>
          <p:cNvPr id="4" name="Picture Placeholder 3"/>
          <p:cNvSpPr>
            <a:spLocks noGrp="1"/>
          </p:cNvSpPr>
          <p:nvPr>
            <p:ph type="pic" sz="quarter" idx="13"/>
          </p:nvPr>
        </p:nvSpPr>
        <p:spPr>
          <a:xfrm>
            <a:off x="762000" y="1871663"/>
            <a:ext cx="3810000" cy="4385204"/>
          </a:xfrm>
          <a:prstGeom prst="rect">
            <a:avLst/>
          </a:prstGeom>
        </p:spPr>
        <p:txBody>
          <a:bodyPr/>
          <a:lstStyle>
            <a:lvl1pPr marL="0" indent="0" algn="l" defTabSz="457200" rtl="0" eaLnBrk="1" latinLnBrk="0" hangingPunct="1">
              <a:spcBef>
                <a:spcPct val="20000"/>
              </a:spcBef>
              <a:buFont typeface="Arial"/>
              <a:buNone/>
              <a:defRPr lang="en-GB" sz="1800" kern="1200" dirty="0">
                <a:solidFill>
                  <a:schemeClr val="tx1"/>
                </a:solidFill>
                <a:latin typeface="Arial"/>
                <a:ea typeface="+mn-ea"/>
                <a:cs typeface="Arial"/>
              </a:defRPr>
            </a:lvl1pPr>
          </a:lstStyle>
          <a:p>
            <a:r>
              <a:rPr lang="en-US" dirty="0" smtClean="0"/>
              <a:t>Click icon to add picture</a:t>
            </a:r>
            <a:endParaRPr lang="en-GB" dirty="0"/>
          </a:p>
        </p:txBody>
      </p:sp>
      <p:sp>
        <p:nvSpPr>
          <p:cNvPr id="14" name="Text Placeholder 12"/>
          <p:cNvSpPr>
            <a:spLocks noGrp="1"/>
          </p:cNvSpPr>
          <p:nvPr>
            <p:ph type="body" sz="quarter" idx="17"/>
          </p:nvPr>
        </p:nvSpPr>
        <p:spPr>
          <a:xfrm>
            <a:off x="685796" y="6396162"/>
            <a:ext cx="2440301" cy="274638"/>
          </a:xfrm>
          <a:prstGeom prst="rect">
            <a:avLst/>
          </a:prstGeom>
        </p:spPr>
        <p:txBody>
          <a:bodyPr/>
          <a:lstStyle>
            <a:lvl1pPr marL="0" indent="0" algn="l" defTabSz="457200" rtl="0" eaLnBrk="1" latinLnBrk="0" hangingPunct="1">
              <a:buNone/>
              <a:defRPr lang="en-US" sz="1200" kern="1200" dirty="0">
                <a:solidFill>
                  <a:schemeClr val="tx1"/>
                </a:solidFill>
                <a:latin typeface="Arial" panose="020B0604020202020204" pitchFamily="34" charset="0"/>
                <a:ea typeface="+mn-ea"/>
                <a:cs typeface="Arial" panose="020B0604020202020204" pitchFamily="34" charset="0"/>
              </a:defRPr>
            </a:lvl1pPr>
          </a:lstStyle>
          <a:p>
            <a:pPr lvl="0"/>
            <a:r>
              <a:rPr lang="en-US" smtClean="0"/>
              <a:t>Click to edit Master text styles</a:t>
            </a:r>
          </a:p>
        </p:txBody>
      </p:sp>
      <p:sp>
        <p:nvSpPr>
          <p:cNvPr id="15" name="Footer Placeholder 16"/>
          <p:cNvSpPr>
            <a:spLocks noGrp="1"/>
          </p:cNvSpPr>
          <p:nvPr>
            <p:ph type="ftr" sz="quarter" idx="3"/>
          </p:nvPr>
        </p:nvSpPr>
        <p:spPr>
          <a:xfrm>
            <a:off x="3126097" y="6394602"/>
            <a:ext cx="3267083" cy="274636"/>
          </a:xfrm>
          <a:prstGeom prst="rect">
            <a:avLst/>
          </a:prstGeom>
        </p:spPr>
        <p:txBody>
          <a:bodyPr/>
          <a:lstStyle>
            <a:lvl1pPr algn="ctr">
              <a:defRPr sz="1200">
                <a:latin typeface="Arial" panose="020B0604020202020204" pitchFamily="34" charset="0"/>
                <a:cs typeface="Arial" panose="020B0604020202020204" pitchFamily="34" charset="0"/>
              </a:defRPr>
            </a:lvl1pPr>
          </a:lstStyle>
          <a:p>
            <a:r>
              <a:rPr lang="en-US" dirty="0"/>
              <a:t>Footer</a:t>
            </a:r>
          </a:p>
        </p:txBody>
      </p:sp>
    </p:spTree>
    <p:extLst>
      <p:ext uri="{BB962C8B-B14F-4D97-AF65-F5344CB8AC3E}">
        <p14:creationId xmlns:p14="http://schemas.microsoft.com/office/powerpoint/2010/main" val="1158416743"/>
      </p:ext>
    </p:extLst>
  </p:cSld>
  <p:clrMapOvr>
    <a:masterClrMapping/>
  </p:clrMapOvr>
  <p:extLst mod="1">
    <p:ext uri="{DCECCB84-F9BA-43D5-87BE-67443E8EF086}">
      <p15:sldGuideLst xmlns:p15="http://schemas.microsoft.com/office/powerpoint/2012/main">
        <p15:guide id="1" orient="horz" pos="805">
          <p15:clr>
            <a:srgbClr val="FBAE40"/>
          </p15:clr>
        </p15:guide>
        <p15:guide id="2" pos="2880">
          <p15:clr>
            <a:srgbClr val="FBAE40"/>
          </p15:clr>
        </p15:guide>
        <p15:guide id="3" pos="480">
          <p15:clr>
            <a:srgbClr val="FBAE40"/>
          </p15:clr>
        </p15:guide>
        <p15:guide id="4" orient="horz" pos="1179">
          <p15:clr>
            <a:srgbClr val="FBAE40"/>
          </p15:clr>
        </p15:guide>
        <p15:guide id="5" orient="horz" pos="97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5"/>
          <p:cNvSpPr txBox="1">
            <a:spLocks/>
          </p:cNvSpPr>
          <p:nvPr/>
        </p:nvSpPr>
        <p:spPr>
          <a:xfrm>
            <a:off x="7797800" y="6399769"/>
            <a:ext cx="1107043" cy="32530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D42EA9E-67C9-4C87-932C-8F489DA21F6E}" type="slidenum">
              <a:rPr lang="en-GB" sz="1200" smtClean="0">
                <a:solidFill>
                  <a:srgbClr val="120742"/>
                </a:solidFill>
                <a:latin typeface="Arial" panose="020B0604020202020204" pitchFamily="34" charset="0"/>
                <a:cs typeface="Arial" panose="020B0604020202020204" pitchFamily="34" charset="0"/>
              </a:rPr>
              <a:pPr algn="r"/>
              <a:t>‹#›</a:t>
            </a:fld>
            <a:endParaRPr lang="en-GB" sz="1200" dirty="0">
              <a:solidFill>
                <a:srgbClr val="120742"/>
              </a:solidFill>
              <a:latin typeface="Arial" panose="020B0604020202020204" pitchFamily="34" charset="0"/>
              <a:cs typeface="Arial" panose="020B0604020202020204" pitchFamily="34" charset="0"/>
            </a:endParaRPr>
          </a:p>
        </p:txBody>
      </p:sp>
      <p:grpSp>
        <p:nvGrpSpPr>
          <p:cNvPr id="8" name="Group 7"/>
          <p:cNvGrpSpPr/>
          <p:nvPr/>
        </p:nvGrpSpPr>
        <p:grpSpPr>
          <a:xfrm>
            <a:off x="336947" y="233280"/>
            <a:ext cx="8466866" cy="434860"/>
            <a:chOff x="336947" y="233280"/>
            <a:chExt cx="8466866" cy="434860"/>
          </a:xfrm>
        </p:grpSpPr>
        <p:sp>
          <p:nvSpPr>
            <p:cNvPr id="9" name="Rectangle 8"/>
            <p:cNvSpPr/>
            <p:nvPr userDrawn="1"/>
          </p:nvSpPr>
          <p:spPr>
            <a:xfrm>
              <a:off x="336947" y="233280"/>
              <a:ext cx="8466866" cy="388800"/>
            </a:xfrm>
            <a:prstGeom prst="rect">
              <a:avLst/>
            </a:prstGeom>
            <a:solidFill>
              <a:srgbClr val="1207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4" name="Rectangle 13"/>
            <p:cNvSpPr/>
            <p:nvPr userDrawn="1"/>
          </p:nvSpPr>
          <p:spPr>
            <a:xfrm rot="2700000">
              <a:off x="678985" y="305260"/>
              <a:ext cx="362880" cy="362880"/>
            </a:xfrm>
            <a:prstGeom prst="rect">
              <a:avLst/>
            </a:prstGeom>
            <a:solidFill>
              <a:srgbClr val="0E00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pic>
        <p:nvPicPr>
          <p:cNvPr id="12" name="Picture 11"/>
          <p:cNvPicPr>
            <a:picLocks noChangeAspect="1"/>
          </p:cNvPicPr>
          <p:nvPr/>
        </p:nvPicPr>
        <p:blipFill rotWithShape="1">
          <a:blip r:embed="rId13" cstate="email">
            <a:extLst>
              <a:ext uri="{28A0092B-C50C-407E-A947-70E740481C1C}">
                <a14:useLocalDpi xmlns:a14="http://schemas.microsoft.com/office/drawing/2010/main"/>
              </a:ext>
            </a:extLst>
          </a:blip>
          <a:srcRect r="-7659" b="-3481"/>
          <a:stretch/>
        </p:blipFill>
        <p:spPr>
          <a:xfrm>
            <a:off x="581203" y="343512"/>
            <a:ext cx="1485722" cy="199413"/>
          </a:xfrm>
          <a:prstGeom prst="rect">
            <a:avLst/>
          </a:prstGeom>
        </p:spPr>
      </p:pic>
    </p:spTree>
    <p:extLst>
      <p:ext uri="{BB962C8B-B14F-4D97-AF65-F5344CB8AC3E}">
        <p14:creationId xmlns:p14="http://schemas.microsoft.com/office/powerpoint/2010/main" val="3789782756"/>
      </p:ext>
    </p:extLst>
  </p:cSld>
  <p:clrMap bg1="lt1" tx1="dk1" bg2="lt2" tx2="dk2" accent1="accent1" accent2="accent2" accent3="accent3" accent4="accent4" accent5="accent5" accent6="accent6" hlink="hlink" folHlink="folHlink"/>
  <p:sldLayoutIdLst>
    <p:sldLayoutId id="2147483666" r:id="rId1"/>
    <p:sldLayoutId id="2147483653" r:id="rId2"/>
    <p:sldLayoutId id="2147483656" r:id="rId3"/>
    <p:sldLayoutId id="2147483657" r:id="rId4"/>
    <p:sldLayoutId id="2147483658" r:id="rId5"/>
    <p:sldLayoutId id="2147483659" r:id="rId6"/>
    <p:sldLayoutId id="2147483660" r:id="rId7"/>
    <p:sldLayoutId id="2147483665" r:id="rId8"/>
    <p:sldLayoutId id="2147483661" r:id="rId9"/>
    <p:sldLayoutId id="2147483664" r:id="rId10"/>
    <p:sldLayoutId id="2147483652"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5"/>
          <p:cNvSpPr txBox="1">
            <a:spLocks/>
          </p:cNvSpPr>
          <p:nvPr/>
        </p:nvSpPr>
        <p:spPr>
          <a:xfrm>
            <a:off x="7797800" y="6399769"/>
            <a:ext cx="1107043" cy="32530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D42EA9E-67C9-4C87-932C-8F489DA21F6E}" type="slidenum">
              <a:rPr lang="en-GB" sz="1200" smtClean="0">
                <a:solidFill>
                  <a:srgbClr val="120742"/>
                </a:solidFill>
                <a:latin typeface="Arial" panose="020B0604020202020204" pitchFamily="34" charset="0"/>
                <a:cs typeface="Arial" panose="020B0604020202020204" pitchFamily="34" charset="0"/>
              </a:rPr>
              <a:pPr algn="r"/>
              <a:t>‹#›</a:t>
            </a:fld>
            <a:endParaRPr lang="en-GB" sz="1200" dirty="0">
              <a:solidFill>
                <a:srgbClr val="120742"/>
              </a:solidFill>
              <a:latin typeface="Arial" panose="020B0604020202020204" pitchFamily="34" charset="0"/>
              <a:cs typeface="Arial" panose="020B0604020202020204" pitchFamily="34" charset="0"/>
            </a:endParaRPr>
          </a:p>
        </p:txBody>
      </p:sp>
      <p:grpSp>
        <p:nvGrpSpPr>
          <p:cNvPr id="8" name="Group 7"/>
          <p:cNvGrpSpPr/>
          <p:nvPr/>
        </p:nvGrpSpPr>
        <p:grpSpPr>
          <a:xfrm>
            <a:off x="336947" y="233280"/>
            <a:ext cx="8466866" cy="434860"/>
            <a:chOff x="336947" y="233280"/>
            <a:chExt cx="8466866" cy="434860"/>
          </a:xfrm>
        </p:grpSpPr>
        <p:sp>
          <p:nvSpPr>
            <p:cNvPr id="9" name="Rectangle 8"/>
            <p:cNvSpPr/>
            <p:nvPr userDrawn="1"/>
          </p:nvSpPr>
          <p:spPr>
            <a:xfrm>
              <a:off x="336947" y="233280"/>
              <a:ext cx="8466866" cy="388800"/>
            </a:xfrm>
            <a:prstGeom prst="rect">
              <a:avLst/>
            </a:prstGeom>
            <a:solidFill>
              <a:srgbClr val="1207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14" name="Rectangle 13"/>
            <p:cNvSpPr/>
            <p:nvPr userDrawn="1"/>
          </p:nvSpPr>
          <p:spPr>
            <a:xfrm rot="2700000">
              <a:off x="678985" y="305260"/>
              <a:ext cx="362880" cy="362880"/>
            </a:xfrm>
            <a:prstGeom prst="rect">
              <a:avLst/>
            </a:prstGeom>
            <a:solidFill>
              <a:srgbClr val="0E00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grpSp>
      <p:pic>
        <p:nvPicPr>
          <p:cNvPr id="12" name="Picture 11"/>
          <p:cNvPicPr>
            <a:picLocks noChangeAspect="1"/>
          </p:cNvPicPr>
          <p:nvPr/>
        </p:nvPicPr>
        <p:blipFill rotWithShape="1">
          <a:blip r:embed="rId13" cstate="email">
            <a:extLst>
              <a:ext uri="{28A0092B-C50C-407E-A947-70E740481C1C}">
                <a14:useLocalDpi xmlns:a14="http://schemas.microsoft.com/office/drawing/2010/main"/>
              </a:ext>
            </a:extLst>
          </a:blip>
          <a:srcRect r="-7659" b="-3481"/>
          <a:stretch/>
        </p:blipFill>
        <p:spPr>
          <a:xfrm>
            <a:off x="581203" y="343512"/>
            <a:ext cx="1485722" cy="199413"/>
          </a:xfrm>
          <a:prstGeom prst="rect">
            <a:avLst/>
          </a:prstGeom>
        </p:spPr>
      </p:pic>
    </p:spTree>
    <p:extLst>
      <p:ext uri="{BB962C8B-B14F-4D97-AF65-F5344CB8AC3E}">
        <p14:creationId xmlns:p14="http://schemas.microsoft.com/office/powerpoint/2010/main" val="897104586"/>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5"/>
          <p:cNvSpPr txBox="1">
            <a:spLocks/>
          </p:cNvSpPr>
          <p:nvPr/>
        </p:nvSpPr>
        <p:spPr>
          <a:xfrm>
            <a:off x="7797800" y="6399769"/>
            <a:ext cx="1107043" cy="32530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D42EA9E-67C9-4C87-932C-8F489DA21F6E}" type="slidenum">
              <a:rPr lang="en-GB" sz="1200" smtClean="0">
                <a:solidFill>
                  <a:srgbClr val="120742"/>
                </a:solidFill>
                <a:latin typeface="Arial" panose="020B0604020202020204" pitchFamily="34" charset="0"/>
                <a:cs typeface="Arial" panose="020B0604020202020204" pitchFamily="34" charset="0"/>
              </a:rPr>
              <a:pPr algn="r"/>
              <a:t>‹#›</a:t>
            </a:fld>
            <a:endParaRPr lang="en-GB" sz="1200" dirty="0">
              <a:solidFill>
                <a:srgbClr val="120742"/>
              </a:solidFill>
              <a:latin typeface="Arial" panose="020B0604020202020204" pitchFamily="34" charset="0"/>
              <a:cs typeface="Arial" panose="020B0604020202020204" pitchFamily="34" charset="0"/>
            </a:endParaRPr>
          </a:p>
        </p:txBody>
      </p:sp>
      <p:grpSp>
        <p:nvGrpSpPr>
          <p:cNvPr id="8" name="Group 7"/>
          <p:cNvGrpSpPr/>
          <p:nvPr/>
        </p:nvGrpSpPr>
        <p:grpSpPr>
          <a:xfrm>
            <a:off x="336947" y="233280"/>
            <a:ext cx="8466866" cy="434860"/>
            <a:chOff x="336947" y="233280"/>
            <a:chExt cx="8466866" cy="434860"/>
          </a:xfrm>
        </p:grpSpPr>
        <p:sp>
          <p:nvSpPr>
            <p:cNvPr id="9" name="Rectangle 8"/>
            <p:cNvSpPr/>
            <p:nvPr userDrawn="1"/>
          </p:nvSpPr>
          <p:spPr>
            <a:xfrm>
              <a:off x="336947" y="233280"/>
              <a:ext cx="8466866" cy="388800"/>
            </a:xfrm>
            <a:prstGeom prst="rect">
              <a:avLst/>
            </a:prstGeom>
            <a:solidFill>
              <a:srgbClr val="1207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14" name="Rectangle 13"/>
            <p:cNvSpPr/>
            <p:nvPr userDrawn="1"/>
          </p:nvSpPr>
          <p:spPr>
            <a:xfrm rot="2700000">
              <a:off x="678985" y="305260"/>
              <a:ext cx="362880" cy="362880"/>
            </a:xfrm>
            <a:prstGeom prst="rect">
              <a:avLst/>
            </a:prstGeom>
            <a:solidFill>
              <a:srgbClr val="0E00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grpSp>
      <p:pic>
        <p:nvPicPr>
          <p:cNvPr id="12" name="Picture 11"/>
          <p:cNvPicPr>
            <a:picLocks noChangeAspect="1"/>
          </p:cNvPicPr>
          <p:nvPr/>
        </p:nvPicPr>
        <p:blipFill rotWithShape="1">
          <a:blip r:embed="rId13" cstate="email">
            <a:extLst>
              <a:ext uri="{28A0092B-C50C-407E-A947-70E740481C1C}">
                <a14:useLocalDpi xmlns:a14="http://schemas.microsoft.com/office/drawing/2010/main"/>
              </a:ext>
            </a:extLst>
          </a:blip>
          <a:srcRect r="-7659" b="-3481"/>
          <a:stretch/>
        </p:blipFill>
        <p:spPr>
          <a:xfrm>
            <a:off x="581203" y="343512"/>
            <a:ext cx="1485722" cy="199413"/>
          </a:xfrm>
          <a:prstGeom prst="rect">
            <a:avLst/>
          </a:prstGeom>
        </p:spPr>
      </p:pic>
    </p:spTree>
    <p:extLst>
      <p:ext uri="{BB962C8B-B14F-4D97-AF65-F5344CB8AC3E}">
        <p14:creationId xmlns:p14="http://schemas.microsoft.com/office/powerpoint/2010/main" val="88220630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3.xml"/><Relationship Id="rId5" Type="http://schemas.openxmlformats.org/officeDocument/2006/relationships/chart" Target="../charts/chart23.xml"/><Relationship Id="rId4" Type="http://schemas.openxmlformats.org/officeDocument/2006/relationships/chart" Target="../charts/chart22.xml"/></Relationships>
</file>

<file path=ppt/slides/_rels/slide35.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chart" Target="../charts/chart24.xml"/><Relationship Id="rId1" Type="http://schemas.openxmlformats.org/officeDocument/2006/relationships/slideLayout" Target="../slideLayouts/slideLayout3.xml"/><Relationship Id="rId5" Type="http://schemas.openxmlformats.org/officeDocument/2006/relationships/chart" Target="../charts/chart27.xml"/><Relationship Id="rId4" Type="http://schemas.openxmlformats.org/officeDocument/2006/relationships/chart" Target="../charts/chart26.xml"/></Relationships>
</file>

<file path=ppt/slides/_rels/slide36.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2.xml"/><Relationship Id="rId5" Type="http://schemas.openxmlformats.org/officeDocument/2006/relationships/chart" Target="../charts/chart31.xml"/><Relationship Id="rId4" Type="http://schemas.openxmlformats.org/officeDocument/2006/relationships/chart" Target="../charts/chart30.xml"/></Relationships>
</file>

<file path=ppt/slides/_rels/slide37.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chart" Target="../charts/chart32.xml"/><Relationship Id="rId1" Type="http://schemas.openxmlformats.org/officeDocument/2006/relationships/slideLayout" Target="../slideLayouts/slideLayout2.xml"/><Relationship Id="rId5" Type="http://schemas.openxmlformats.org/officeDocument/2006/relationships/chart" Target="../charts/chart35.xml"/><Relationship Id="rId4" Type="http://schemas.openxmlformats.org/officeDocument/2006/relationships/chart" Target="../charts/chart34.xml"/></Relationships>
</file>

<file path=ppt/slides/_rels/slide38.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chart" Target="../charts/chart36.xml"/><Relationship Id="rId1" Type="http://schemas.openxmlformats.org/officeDocument/2006/relationships/slideLayout" Target="../slideLayouts/slideLayout2.xml"/><Relationship Id="rId5" Type="http://schemas.openxmlformats.org/officeDocument/2006/relationships/chart" Target="../charts/chart39.xml"/><Relationship Id="rId4" Type="http://schemas.openxmlformats.org/officeDocument/2006/relationships/chart" Target="../charts/chart38.xml"/></Relationships>
</file>

<file path=ppt/slides/_rels/slide39.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2.xml"/><Relationship Id="rId5" Type="http://schemas.openxmlformats.org/officeDocument/2006/relationships/chart" Target="../charts/chart43.xml"/><Relationship Id="rId4" Type="http://schemas.openxmlformats.org/officeDocument/2006/relationships/chart" Target="../charts/chart4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chart" Target="../charts/chart44.xml"/><Relationship Id="rId1" Type="http://schemas.openxmlformats.org/officeDocument/2006/relationships/slideLayout" Target="../slideLayouts/slideLayout2.xml"/><Relationship Id="rId5" Type="http://schemas.openxmlformats.org/officeDocument/2006/relationships/chart" Target="../charts/chart47.xml"/><Relationship Id="rId4" Type="http://schemas.openxmlformats.org/officeDocument/2006/relationships/chart" Target="../charts/chart46.xml"/></Relationships>
</file>

<file path=ppt/slides/_rels/slide41.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chart" Target="../charts/chart48.xml"/><Relationship Id="rId1" Type="http://schemas.openxmlformats.org/officeDocument/2006/relationships/slideLayout" Target="../slideLayouts/slideLayout2.xml"/><Relationship Id="rId5" Type="http://schemas.openxmlformats.org/officeDocument/2006/relationships/chart" Target="../charts/chart51.xml"/><Relationship Id="rId4" Type="http://schemas.openxmlformats.org/officeDocument/2006/relationships/chart" Target="../charts/chart50.xml"/></Relationships>
</file>

<file path=ppt/slides/_rels/slide42.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chart" Target="../charts/chart52.xml"/><Relationship Id="rId1" Type="http://schemas.openxmlformats.org/officeDocument/2006/relationships/slideLayout" Target="../slideLayouts/slideLayout2.xml"/><Relationship Id="rId5" Type="http://schemas.openxmlformats.org/officeDocument/2006/relationships/chart" Target="../charts/chart55.xml"/><Relationship Id="rId4" Type="http://schemas.openxmlformats.org/officeDocument/2006/relationships/chart" Target="../charts/chart54.xml"/></Relationships>
</file>

<file path=ppt/slides/_rels/slide43.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chart" Target="../charts/chart56.xml"/><Relationship Id="rId1" Type="http://schemas.openxmlformats.org/officeDocument/2006/relationships/slideLayout" Target="../slideLayouts/slideLayout16.xml"/><Relationship Id="rId5" Type="http://schemas.openxmlformats.org/officeDocument/2006/relationships/chart" Target="../charts/chart59.xml"/><Relationship Id="rId4" Type="http://schemas.openxmlformats.org/officeDocument/2006/relationships/chart" Target="../charts/chart58.xml"/></Relationships>
</file>

<file path=ppt/slides/_rels/slide44.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chart" Target="../charts/chart60.xml"/><Relationship Id="rId1" Type="http://schemas.openxmlformats.org/officeDocument/2006/relationships/slideLayout" Target="../slideLayouts/slideLayout16.xml"/><Relationship Id="rId5" Type="http://schemas.openxmlformats.org/officeDocument/2006/relationships/chart" Target="../charts/chart63.xml"/><Relationship Id="rId4" Type="http://schemas.openxmlformats.org/officeDocument/2006/relationships/chart" Target="../charts/chart62.xml"/></Relationships>
</file>

<file path=ppt/slides/_rels/slide45.xml.rels><?xml version="1.0" encoding="UTF-8" standalone="yes"?>
<Relationships xmlns="http://schemas.openxmlformats.org/package/2006/relationships"><Relationship Id="rId3" Type="http://schemas.openxmlformats.org/officeDocument/2006/relationships/chart" Target="../charts/chart65.xml"/><Relationship Id="rId2" Type="http://schemas.openxmlformats.org/officeDocument/2006/relationships/chart" Target="../charts/chart64.xml"/><Relationship Id="rId1" Type="http://schemas.openxmlformats.org/officeDocument/2006/relationships/slideLayout" Target="../slideLayouts/slideLayout16.xml"/><Relationship Id="rId5" Type="http://schemas.openxmlformats.org/officeDocument/2006/relationships/chart" Target="../charts/chart67.xml"/><Relationship Id="rId4" Type="http://schemas.openxmlformats.org/officeDocument/2006/relationships/chart" Target="../charts/chart66.xml"/></Relationships>
</file>

<file path=ppt/slides/_rels/slide46.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chart" Target="../charts/chart68.xml"/><Relationship Id="rId1" Type="http://schemas.openxmlformats.org/officeDocument/2006/relationships/slideLayout" Target="../slideLayouts/slideLayout16.xml"/><Relationship Id="rId5" Type="http://schemas.openxmlformats.org/officeDocument/2006/relationships/chart" Target="../charts/chart71.xml"/><Relationship Id="rId4" Type="http://schemas.openxmlformats.org/officeDocument/2006/relationships/chart" Target="../charts/chart70.xml"/></Relationships>
</file>

<file path=ppt/slides/_rels/slide47.xml.rels><?xml version="1.0" encoding="UTF-8" standalone="yes"?>
<Relationships xmlns="http://schemas.openxmlformats.org/package/2006/relationships"><Relationship Id="rId3" Type="http://schemas.openxmlformats.org/officeDocument/2006/relationships/chart" Target="../charts/chart73.xml"/><Relationship Id="rId2" Type="http://schemas.openxmlformats.org/officeDocument/2006/relationships/chart" Target="../charts/chart72.xml"/><Relationship Id="rId1" Type="http://schemas.openxmlformats.org/officeDocument/2006/relationships/slideLayout" Target="../slideLayouts/slideLayout16.xml"/><Relationship Id="rId5" Type="http://schemas.openxmlformats.org/officeDocument/2006/relationships/chart" Target="../charts/chart75.xml"/><Relationship Id="rId4" Type="http://schemas.openxmlformats.org/officeDocument/2006/relationships/chart" Target="../charts/chart74.xml"/></Relationships>
</file>

<file path=ppt/slides/_rels/slide48.xml.rels><?xml version="1.0" encoding="UTF-8" standalone="yes"?>
<Relationships xmlns="http://schemas.openxmlformats.org/package/2006/relationships"><Relationship Id="rId3" Type="http://schemas.openxmlformats.org/officeDocument/2006/relationships/chart" Target="../charts/chart77.xml"/><Relationship Id="rId2" Type="http://schemas.openxmlformats.org/officeDocument/2006/relationships/chart" Target="../charts/chart76.xml"/><Relationship Id="rId1" Type="http://schemas.openxmlformats.org/officeDocument/2006/relationships/slideLayout" Target="../slideLayouts/slideLayout16.xml"/><Relationship Id="rId5" Type="http://schemas.openxmlformats.org/officeDocument/2006/relationships/chart" Target="../charts/chart79.xml"/><Relationship Id="rId4" Type="http://schemas.openxmlformats.org/officeDocument/2006/relationships/chart" Target="../charts/chart78.xml"/></Relationships>
</file>

<file path=ppt/slides/_rels/slide49.xml.rels><?xml version="1.0" encoding="UTF-8" standalone="yes"?>
<Relationships xmlns="http://schemas.openxmlformats.org/package/2006/relationships"><Relationship Id="rId3" Type="http://schemas.openxmlformats.org/officeDocument/2006/relationships/chart" Target="../charts/chart81.xml"/><Relationship Id="rId2" Type="http://schemas.openxmlformats.org/officeDocument/2006/relationships/chart" Target="../charts/chart80.xml"/><Relationship Id="rId1" Type="http://schemas.openxmlformats.org/officeDocument/2006/relationships/slideLayout" Target="../slideLayouts/slideLayout16.xml"/><Relationship Id="rId5" Type="http://schemas.openxmlformats.org/officeDocument/2006/relationships/chart" Target="../charts/chart83.xml"/><Relationship Id="rId4" Type="http://schemas.openxmlformats.org/officeDocument/2006/relationships/chart" Target="../charts/chart8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chart" Target="../charts/chart84.xml"/><Relationship Id="rId1" Type="http://schemas.openxmlformats.org/officeDocument/2006/relationships/slideLayout" Target="../slideLayouts/slideLayout16.xml"/><Relationship Id="rId5" Type="http://schemas.openxmlformats.org/officeDocument/2006/relationships/chart" Target="../charts/chart87.xml"/><Relationship Id="rId4" Type="http://schemas.openxmlformats.org/officeDocument/2006/relationships/chart" Target="../charts/chart86.xml"/></Relationships>
</file>

<file path=ppt/slides/_rels/slide51.xml.rels><?xml version="1.0" encoding="UTF-8" standalone="yes"?>
<Relationships xmlns="http://schemas.openxmlformats.org/package/2006/relationships"><Relationship Id="rId3" Type="http://schemas.openxmlformats.org/officeDocument/2006/relationships/chart" Target="../charts/chart89.xml"/><Relationship Id="rId2" Type="http://schemas.openxmlformats.org/officeDocument/2006/relationships/chart" Target="../charts/chart88.xml"/><Relationship Id="rId1" Type="http://schemas.openxmlformats.org/officeDocument/2006/relationships/slideLayout" Target="../slideLayouts/slideLayout16.xml"/><Relationship Id="rId5" Type="http://schemas.openxmlformats.org/officeDocument/2006/relationships/chart" Target="../charts/chart91.xml"/><Relationship Id="rId4" Type="http://schemas.openxmlformats.org/officeDocument/2006/relationships/chart" Target="../charts/chart90.xml"/></Relationships>
</file>

<file path=ppt/slides/_rels/slide52.xml.rels><?xml version="1.0" encoding="UTF-8" standalone="yes"?>
<Relationships xmlns="http://schemas.openxmlformats.org/package/2006/relationships"><Relationship Id="rId2" Type="http://schemas.openxmlformats.org/officeDocument/2006/relationships/chart" Target="../charts/chart9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chart" Target="../charts/chart9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chart" Target="../charts/chart95.xml"/><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chart" Target="../charts/chart9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chart" Target="../charts/chart97.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chart" Target="../charts/chart99.xml"/><Relationship Id="rId2" Type="http://schemas.openxmlformats.org/officeDocument/2006/relationships/chart" Target="../charts/chart98.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chart" Target="../charts/chart100.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chart" Target="../charts/chart102.xml"/><Relationship Id="rId2" Type="http://schemas.openxmlformats.org/officeDocument/2006/relationships/chart" Target="../charts/chart101.xml"/><Relationship Id="rId1" Type="http://schemas.openxmlformats.org/officeDocument/2006/relationships/slideLayout" Target="../slideLayouts/slideLayout5.xml"/><Relationship Id="rId4" Type="http://schemas.openxmlformats.org/officeDocument/2006/relationships/chart" Target="../charts/chart103.xml"/></Relationships>
</file>

<file path=ppt/slides/_rels/slide63.xml.rels><?xml version="1.0" encoding="UTF-8" standalone="yes"?>
<Relationships xmlns="http://schemas.openxmlformats.org/package/2006/relationships"><Relationship Id="rId3" Type="http://schemas.openxmlformats.org/officeDocument/2006/relationships/chart" Target="../charts/chart105.xml"/><Relationship Id="rId2" Type="http://schemas.openxmlformats.org/officeDocument/2006/relationships/chart" Target="../charts/chart104.xml"/><Relationship Id="rId1" Type="http://schemas.openxmlformats.org/officeDocument/2006/relationships/slideLayout" Target="../slideLayouts/slideLayout5.xml"/><Relationship Id="rId4" Type="http://schemas.openxmlformats.org/officeDocument/2006/relationships/chart" Target="../charts/chart106.xml"/></Relationships>
</file>

<file path=ppt/slides/_rels/slide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Discover England:  summary insights on overseas visitors to England’s regions </a:t>
            </a:r>
            <a:endParaRPr lang="en-GB" dirty="0"/>
          </a:p>
        </p:txBody>
      </p:sp>
      <p:sp>
        <p:nvSpPr>
          <p:cNvPr id="3" name="Text Placeholder 2"/>
          <p:cNvSpPr>
            <a:spLocks noGrp="1"/>
          </p:cNvSpPr>
          <p:nvPr>
            <p:ph type="body" sz="quarter" idx="11"/>
          </p:nvPr>
        </p:nvSpPr>
        <p:spPr>
          <a:xfrm>
            <a:off x="522173" y="3607204"/>
            <a:ext cx="8212394" cy="439091"/>
          </a:xfrm>
        </p:spPr>
        <p:txBody>
          <a:bodyPr/>
          <a:lstStyle/>
          <a:p>
            <a:r>
              <a:rPr lang="en-GB" dirty="0" smtClean="0"/>
              <a:t>Understanding participation in activities</a:t>
            </a:r>
            <a:endParaRPr lang="en-GB" dirty="0"/>
          </a:p>
        </p:txBody>
      </p:sp>
      <p:sp>
        <p:nvSpPr>
          <p:cNvPr id="5" name="Text Placeholder 4"/>
          <p:cNvSpPr>
            <a:spLocks noGrp="1"/>
          </p:cNvSpPr>
          <p:nvPr>
            <p:ph type="body" sz="quarter" idx="13"/>
          </p:nvPr>
        </p:nvSpPr>
        <p:spPr>
          <a:xfrm>
            <a:off x="508525" y="4121728"/>
            <a:ext cx="7936025" cy="439091"/>
          </a:xfrm>
        </p:spPr>
        <p:txBody>
          <a:bodyPr/>
          <a:lstStyle/>
          <a:p>
            <a:r>
              <a:rPr lang="en-GB" dirty="0" smtClean="0"/>
              <a:t>November 2016</a:t>
            </a:r>
            <a:endParaRPr lang="en-GB" dirty="0"/>
          </a:p>
        </p:txBody>
      </p:sp>
      <p:pic>
        <p:nvPicPr>
          <p:cNvPr id="1026" name="Picture 2" descr="G:\OFFICE\BDRC Group Logos\BDRC_Continental.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973360" y="5889368"/>
            <a:ext cx="942379" cy="711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3748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2167466"/>
            <a:ext cx="8149762" cy="558801"/>
          </a:xfrm>
        </p:spPr>
        <p:txBody>
          <a:bodyPr/>
          <a:lstStyle/>
          <a:p>
            <a:r>
              <a:rPr lang="en-GB" dirty="0" smtClean="0"/>
              <a:t>What are the needs of the market?</a:t>
            </a:r>
            <a:endParaRPr lang="en-GB" dirty="0"/>
          </a:p>
        </p:txBody>
      </p:sp>
      <p:sp>
        <p:nvSpPr>
          <p:cNvPr id="7" name="Text Placeholder 5"/>
          <p:cNvSpPr txBox="1">
            <a:spLocks/>
          </p:cNvSpPr>
          <p:nvPr/>
        </p:nvSpPr>
        <p:spPr>
          <a:xfrm>
            <a:off x="431800" y="2882900"/>
            <a:ext cx="8625479" cy="3302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Data taken predominantly from VisitBritain’s bespoke research project to understand travel motivations and activities among overseas travellers within 23 key overseas markets</a:t>
            </a:r>
          </a:p>
          <a:p>
            <a:pPr marL="0" indent="0" algn="just">
              <a:buNone/>
            </a:pPr>
            <a:r>
              <a:rPr lang="en-GB" sz="1300" dirty="0" smtClean="0"/>
              <a:t>N.B. This project sought to understand the overseas travel needs of the market generally, </a:t>
            </a:r>
            <a:r>
              <a:rPr lang="en-GB" sz="1300" u="sng" dirty="0" smtClean="0"/>
              <a:t>not</a:t>
            </a:r>
            <a:r>
              <a:rPr lang="en-GB" sz="1300" dirty="0" smtClean="0"/>
              <a:t> specifically the needs of those visiting England </a:t>
            </a:r>
          </a:p>
        </p:txBody>
      </p:sp>
    </p:spTree>
    <p:extLst>
      <p:ext uri="{BB962C8B-B14F-4D97-AF65-F5344CB8AC3E}">
        <p14:creationId xmlns:p14="http://schemas.microsoft.com/office/powerpoint/2010/main" val="37704126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527" y="872066"/>
            <a:ext cx="8149762" cy="810155"/>
          </a:xfrm>
        </p:spPr>
        <p:txBody>
          <a:bodyPr/>
          <a:lstStyle/>
          <a:p>
            <a:r>
              <a:rPr lang="en-GB" sz="2200" dirty="0" smtClean="0">
                <a:solidFill>
                  <a:srgbClr val="C00000"/>
                </a:solidFill>
              </a:rPr>
              <a:t>What does the global market need from a holiday?</a:t>
            </a:r>
            <a:endParaRPr lang="en-GB" sz="2200" dirty="0"/>
          </a:p>
        </p:txBody>
      </p:sp>
      <p:graphicFrame>
        <p:nvGraphicFramePr>
          <p:cNvPr id="9" name="Table Placeholder 5"/>
          <p:cNvGraphicFramePr>
            <a:graphicFrameLocks/>
          </p:cNvGraphicFramePr>
          <p:nvPr>
            <p:extLst>
              <p:ext uri="{D42A27DB-BD31-4B8C-83A1-F6EECF244321}">
                <p14:modId xmlns:p14="http://schemas.microsoft.com/office/powerpoint/2010/main" val="727509678"/>
              </p:ext>
            </p:extLst>
          </p:nvPr>
        </p:nvGraphicFramePr>
        <p:xfrm>
          <a:off x="342438" y="1478121"/>
          <a:ext cx="8461375" cy="3191306"/>
        </p:xfrm>
        <a:graphic>
          <a:graphicData uri="http://schemas.openxmlformats.org/drawingml/2006/table">
            <a:tbl>
              <a:tblPr firstRow="1" bandRow="1">
                <a:tableStyleId>{5C22544A-7EE6-4342-B048-85BDC9FD1C3A}</a:tableStyleId>
              </a:tblPr>
              <a:tblGrid>
                <a:gridCol w="296635"/>
                <a:gridCol w="3216728"/>
                <a:gridCol w="710293"/>
                <a:gridCol w="285750"/>
                <a:gridCol w="334736"/>
                <a:gridCol w="3089419"/>
                <a:gridCol w="527814"/>
              </a:tblGrid>
              <a:tr h="211886">
                <a:tc gridSpan="7">
                  <a:txBody>
                    <a:bodyPr/>
                    <a:lstStyle/>
                    <a:p>
                      <a:pPr algn="l"/>
                      <a:r>
                        <a:rPr lang="en-GB" sz="1000" dirty="0" smtClean="0"/>
                        <a:t>  % selecting 6/7 where 0 means wouldn’t want</a:t>
                      </a:r>
                      <a:r>
                        <a:rPr lang="en-GB" sz="1000" baseline="0" dirty="0" smtClean="0"/>
                        <a:t> at all and 7 means would definitely want</a:t>
                      </a:r>
                      <a:endParaRPr lang="en-GB" sz="1000" dirty="0"/>
                    </a:p>
                  </a:txBody>
                  <a:tcPr marL="16799"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GB" sz="1000" dirty="0"/>
                    </a:p>
                  </a:txBody>
                  <a:tcPr marL="16799" marR="16799" marT="0" marB="0">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GB" dirty="0"/>
                    </a:p>
                  </a:txBody>
                  <a:tcPr marL="16799" marR="16799" marT="0" marB="0"/>
                </a:tc>
                <a:tc hMerge="1">
                  <a:txBody>
                    <a:bodyPr/>
                    <a:lstStyle/>
                    <a:p>
                      <a:pPr algn="ctr"/>
                      <a:endParaRPr lang="en-GB" sz="1000" dirty="0"/>
                    </a:p>
                  </a:txBody>
                  <a:tcPr marL="16799" marR="16799" marT="0" marB="0">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GB" sz="1000" dirty="0"/>
                    </a:p>
                  </a:txBody>
                  <a:tcPr marL="16799" marR="16799" marT="0" marB="0">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GB" sz="1000" dirty="0"/>
                    </a:p>
                  </a:txBody>
                  <a:tcPr marL="16799" marR="16799" marT="0" marB="0">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GB" sz="1000" dirty="0"/>
                    </a:p>
                  </a:txBody>
                  <a:tcPr marL="16799" marR="16799" marT="0" marB="0">
                    <a:lnL w="12700" cmpd="sng">
                      <a:noFill/>
                    </a:lnL>
                    <a:lnR w="12700" cmpd="sng">
                      <a:noFill/>
                    </a:lnR>
                    <a:lnT w="12700" cmpd="sng">
                      <a:noFill/>
                    </a:lnT>
                    <a:lnB w="38100" cmpd="sng">
                      <a:noFill/>
                    </a:lnB>
                    <a:lnTlToBr w="12700" cmpd="sng">
                      <a:noFill/>
                      <a:prstDash val="solid"/>
                    </a:lnTlToBr>
                    <a:lnBlToTr w="12700" cmpd="sng">
                      <a:noFill/>
                      <a:prstDash val="solid"/>
                    </a:lnBlToTr>
                  </a:tcPr>
                </a:tc>
              </a:tr>
              <a:tr h="124810">
                <a:tc>
                  <a:txBody>
                    <a:bodyPr/>
                    <a:lstStyle/>
                    <a:p>
                      <a:pPr>
                        <a:lnSpc>
                          <a:spcPct val="115000"/>
                        </a:lnSpc>
                        <a:spcAft>
                          <a:spcPts val="0"/>
                        </a:spcAft>
                      </a:pPr>
                      <a:r>
                        <a:rPr lang="en-GB" sz="1000" dirty="0" smtClean="0">
                          <a:effectLst/>
                          <a:latin typeface="Calibri"/>
                          <a:ea typeface="Calibri"/>
                          <a:cs typeface="Arial"/>
                        </a:rPr>
                        <a:t>1.</a:t>
                      </a:r>
                      <a:endParaRPr lang="en-GB" sz="1000" dirty="0">
                        <a:effectLst/>
                        <a:latin typeface="Calibri"/>
                        <a:ea typeface="Calibri"/>
                        <a:cs typeface="Arial"/>
                      </a:endParaRPr>
                    </a:p>
                  </a:txBody>
                  <a:tcPr marL="72000" marR="16799" marT="0" marB="0" anchor="ctr">
                    <a:lnT w="38100" cmpd="sng">
                      <a:noFill/>
                    </a:lnT>
                  </a:tcPr>
                </a:tc>
                <a:tc>
                  <a:txBody>
                    <a:bodyPr/>
                    <a:lstStyle/>
                    <a:p>
                      <a:pPr algn="l">
                        <a:lnSpc>
                          <a:spcPct val="115000"/>
                        </a:lnSpc>
                        <a:spcAft>
                          <a:spcPts val="0"/>
                        </a:spcAft>
                      </a:pPr>
                      <a:r>
                        <a:rPr lang="en-GB" sz="1000" dirty="0" smtClean="0">
                          <a:effectLst/>
                          <a:latin typeface="Calibri"/>
                          <a:ea typeface="Calibri"/>
                          <a:cs typeface="Arial"/>
                        </a:rPr>
                        <a:t>Enjoy the beauty</a:t>
                      </a:r>
                      <a:r>
                        <a:rPr lang="en-GB" sz="1000" baseline="0" dirty="0" smtClean="0">
                          <a:effectLst/>
                          <a:latin typeface="Calibri"/>
                          <a:ea typeface="Calibri"/>
                          <a:cs typeface="Arial"/>
                        </a:rPr>
                        <a:t> of the landscape</a:t>
                      </a:r>
                      <a:endParaRPr lang="en-GB" sz="1000" dirty="0">
                        <a:effectLst/>
                        <a:latin typeface="Calibri"/>
                        <a:ea typeface="Calibri"/>
                        <a:cs typeface="Arial"/>
                      </a:endParaRPr>
                    </a:p>
                  </a:txBody>
                  <a:tcPr marL="16799" marR="16799" marT="0" marB="0" anchor="ctr">
                    <a:lnT w="38100" cmpd="sng">
                      <a:noFill/>
                    </a:lnT>
                  </a:tcPr>
                </a:tc>
                <a:tc>
                  <a:txBody>
                    <a:bodyPr/>
                    <a:lstStyle/>
                    <a:p>
                      <a:pPr algn="ctr">
                        <a:lnSpc>
                          <a:spcPct val="115000"/>
                        </a:lnSpc>
                        <a:spcAft>
                          <a:spcPts val="0"/>
                        </a:spcAft>
                      </a:pPr>
                      <a:r>
                        <a:rPr lang="en-GB" sz="1000" dirty="0" smtClean="0">
                          <a:effectLst/>
                          <a:latin typeface="Calibri"/>
                          <a:ea typeface="Calibri"/>
                          <a:cs typeface="Arial"/>
                        </a:rPr>
                        <a:t>79%</a:t>
                      </a:r>
                      <a:endParaRPr lang="en-GB" sz="1000" dirty="0">
                        <a:effectLst/>
                        <a:latin typeface="Calibri"/>
                        <a:ea typeface="Calibri"/>
                        <a:cs typeface="Arial"/>
                      </a:endParaRPr>
                    </a:p>
                  </a:txBody>
                  <a:tcPr marL="16799" marR="16799" marT="0" marB="0" anchor="ctr">
                    <a:lnT w="38100" cmpd="sng">
                      <a:noFill/>
                    </a:lnT>
                  </a:tcPr>
                </a:tc>
                <a:tc>
                  <a:txBody>
                    <a:bodyPr/>
                    <a:lstStyle/>
                    <a:p>
                      <a:pPr algn="l">
                        <a:lnSpc>
                          <a:spcPct val="115000"/>
                        </a:lnSpc>
                        <a:spcAft>
                          <a:spcPts val="0"/>
                        </a:spcAft>
                      </a:pPr>
                      <a:endParaRPr lang="en-GB" sz="1000" dirty="0">
                        <a:effectLst/>
                        <a:latin typeface="Calibri"/>
                        <a:ea typeface="Calibri"/>
                        <a:cs typeface="Arial"/>
                      </a:endParaRPr>
                    </a:p>
                  </a:txBody>
                  <a:tcPr marL="16799" marR="16799" marT="0" marB="0" anchor="ctr">
                    <a:lnT w="38100" cmpd="sng">
                      <a:noFill/>
                    </a:lnT>
                    <a:solidFill>
                      <a:schemeClr val="tx1"/>
                    </a:solidFill>
                  </a:tcPr>
                </a:tc>
                <a:tc>
                  <a:txBody>
                    <a:bodyPr/>
                    <a:lstStyle/>
                    <a:p>
                      <a:pPr algn="l">
                        <a:lnSpc>
                          <a:spcPct val="115000"/>
                        </a:lnSpc>
                        <a:spcAft>
                          <a:spcPts val="0"/>
                        </a:spcAft>
                      </a:pPr>
                      <a:r>
                        <a:rPr lang="en-GB" sz="1000" dirty="0" smtClean="0">
                          <a:effectLst/>
                          <a:latin typeface="Calibri"/>
                          <a:ea typeface="Calibri"/>
                          <a:cs typeface="Arial"/>
                        </a:rPr>
                        <a:t>18.</a:t>
                      </a:r>
                      <a:endParaRPr lang="en-GB" sz="1000" dirty="0">
                        <a:effectLst/>
                        <a:latin typeface="Calibri"/>
                        <a:ea typeface="Calibri"/>
                        <a:cs typeface="Arial"/>
                      </a:endParaRPr>
                    </a:p>
                  </a:txBody>
                  <a:tcPr marL="72000" marR="16799" marT="0" marB="0" anchor="ctr">
                    <a:lnT w="38100" cmpd="sng">
                      <a:noFill/>
                    </a:lnT>
                  </a:tcPr>
                </a:tc>
                <a:tc>
                  <a:txBody>
                    <a:bodyPr/>
                    <a:lstStyle/>
                    <a:p>
                      <a:pPr algn="l">
                        <a:lnSpc>
                          <a:spcPct val="115000"/>
                        </a:lnSpc>
                        <a:spcAft>
                          <a:spcPts val="0"/>
                        </a:spcAft>
                      </a:pPr>
                      <a:r>
                        <a:rPr lang="en-GB" sz="1000" dirty="0" smtClean="0">
                          <a:effectLst/>
                          <a:latin typeface="Calibri"/>
                          <a:ea typeface="Calibri"/>
                          <a:cs typeface="Arial"/>
                        </a:rPr>
                        <a:t>Get some sun</a:t>
                      </a:r>
                      <a:endParaRPr lang="en-GB" sz="1000" dirty="0">
                        <a:effectLst/>
                        <a:latin typeface="Calibri"/>
                        <a:ea typeface="Calibri"/>
                        <a:cs typeface="Arial"/>
                      </a:endParaRPr>
                    </a:p>
                  </a:txBody>
                  <a:tcPr marL="16799" marR="16799" marT="0" marB="0" anchor="ctr">
                    <a:lnT w="38100" cmpd="sng">
                      <a:noFill/>
                    </a:lnT>
                  </a:tcPr>
                </a:tc>
                <a:tc>
                  <a:txBody>
                    <a:bodyPr/>
                    <a:lstStyle/>
                    <a:p>
                      <a:pPr algn="ctr">
                        <a:lnSpc>
                          <a:spcPct val="115000"/>
                        </a:lnSpc>
                        <a:spcAft>
                          <a:spcPts val="0"/>
                        </a:spcAft>
                      </a:pPr>
                      <a:r>
                        <a:rPr lang="en-GB" sz="1000" dirty="0" smtClean="0">
                          <a:effectLst/>
                          <a:latin typeface="Calibri"/>
                          <a:ea typeface="Calibri"/>
                          <a:cs typeface="Arial"/>
                        </a:rPr>
                        <a:t>62%</a:t>
                      </a:r>
                      <a:endParaRPr lang="en-GB" sz="1000" dirty="0">
                        <a:effectLst/>
                        <a:latin typeface="Calibri"/>
                        <a:ea typeface="Calibri"/>
                        <a:cs typeface="Arial"/>
                      </a:endParaRPr>
                    </a:p>
                  </a:txBody>
                  <a:tcPr marL="16799" marR="16799" marT="0" marB="0" anchor="ctr">
                    <a:lnT w="38100" cmpd="sng">
                      <a:noFill/>
                    </a:lnT>
                  </a:tcPr>
                </a:tc>
              </a:tr>
              <a:tr h="124810">
                <a:tc>
                  <a:txBody>
                    <a:bodyPr/>
                    <a:lstStyle/>
                    <a:p>
                      <a:pPr>
                        <a:lnSpc>
                          <a:spcPct val="115000"/>
                        </a:lnSpc>
                        <a:spcAft>
                          <a:spcPts val="0"/>
                        </a:spcAft>
                      </a:pPr>
                      <a:r>
                        <a:rPr lang="en-GB" sz="1000" dirty="0" smtClean="0">
                          <a:effectLst/>
                          <a:latin typeface="Calibri"/>
                          <a:ea typeface="Calibri"/>
                          <a:cs typeface="Arial"/>
                        </a:rPr>
                        <a:t>2.</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Have fun and laughter</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78%</a:t>
                      </a:r>
                      <a:endParaRPr lang="en-GB" sz="1000" dirty="0">
                        <a:effectLst/>
                        <a:latin typeface="Calibri"/>
                        <a:ea typeface="Calibri"/>
                        <a:cs typeface="Arial"/>
                      </a:endParaRPr>
                    </a:p>
                  </a:txBody>
                  <a:tcPr marL="16799" marR="16799" marT="0" marB="0" anchor="ctr"/>
                </a:tc>
                <a:tc>
                  <a:txBody>
                    <a:bodyPr/>
                    <a:lstStyle/>
                    <a:p>
                      <a:pPr algn="l">
                        <a:lnSpc>
                          <a:spcPct val="115000"/>
                        </a:lnSpc>
                        <a:spcAft>
                          <a:spcPts val="0"/>
                        </a:spcAft>
                      </a:pPr>
                      <a:endParaRPr lang="en-GB" sz="1000" dirty="0">
                        <a:effectLst/>
                        <a:latin typeface="Calibri"/>
                        <a:ea typeface="Calibri"/>
                        <a:cs typeface="Arial"/>
                      </a:endParaRPr>
                    </a:p>
                  </a:txBody>
                  <a:tcPr marL="16799" marR="16799" marT="0" marB="0" anchor="ctr">
                    <a:solidFill>
                      <a:schemeClr val="tx1"/>
                    </a:solidFill>
                  </a:tcPr>
                </a:tc>
                <a:tc>
                  <a:txBody>
                    <a:bodyPr/>
                    <a:lstStyle/>
                    <a:p>
                      <a:pPr algn="l">
                        <a:lnSpc>
                          <a:spcPct val="115000"/>
                        </a:lnSpc>
                        <a:spcAft>
                          <a:spcPts val="0"/>
                        </a:spcAft>
                      </a:pPr>
                      <a:r>
                        <a:rPr lang="en-GB" sz="1000" dirty="0" smtClean="0">
                          <a:effectLst/>
                          <a:latin typeface="Calibri"/>
                          <a:ea typeface="Calibri"/>
                          <a:cs typeface="Arial"/>
                        </a:rPr>
                        <a:t>19.</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Feel special or spoilt</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56%</a:t>
                      </a:r>
                      <a:endParaRPr lang="en-GB" sz="1000" dirty="0">
                        <a:effectLst/>
                        <a:latin typeface="Calibri"/>
                        <a:ea typeface="Calibri"/>
                        <a:cs typeface="Arial"/>
                      </a:endParaRPr>
                    </a:p>
                  </a:txBody>
                  <a:tcPr marL="16799" marR="16799" marT="0" marB="0" anchor="ctr"/>
                </a:tc>
              </a:tr>
              <a:tr h="124810">
                <a:tc>
                  <a:txBody>
                    <a:bodyPr/>
                    <a:lstStyle/>
                    <a:p>
                      <a:pPr>
                        <a:lnSpc>
                          <a:spcPct val="115000"/>
                        </a:lnSpc>
                        <a:spcAft>
                          <a:spcPts val="0"/>
                        </a:spcAft>
                      </a:pPr>
                      <a:r>
                        <a:rPr lang="en-GB" sz="1000" dirty="0" smtClean="0">
                          <a:effectLst/>
                          <a:latin typeface="Calibri"/>
                          <a:ea typeface="Calibri"/>
                          <a:cs typeface="Arial"/>
                        </a:rPr>
                        <a:t>3.</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See world famous</a:t>
                      </a:r>
                      <a:r>
                        <a:rPr lang="en-GB" sz="1000" baseline="0" dirty="0" smtClean="0">
                          <a:effectLst/>
                          <a:latin typeface="Calibri"/>
                          <a:ea typeface="Calibri"/>
                          <a:cs typeface="Arial"/>
                        </a:rPr>
                        <a:t> sites and places</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74%</a:t>
                      </a:r>
                      <a:endParaRPr lang="en-GB" sz="1000" dirty="0">
                        <a:effectLst/>
                        <a:latin typeface="Calibri"/>
                        <a:ea typeface="Calibri"/>
                        <a:cs typeface="Arial"/>
                      </a:endParaRPr>
                    </a:p>
                  </a:txBody>
                  <a:tcPr marL="16799" marR="16799" marT="0" marB="0" anchor="ctr"/>
                </a:tc>
                <a:tc>
                  <a:txBody>
                    <a:bodyPr/>
                    <a:lstStyle/>
                    <a:p>
                      <a:pPr algn="l">
                        <a:lnSpc>
                          <a:spcPct val="115000"/>
                        </a:lnSpc>
                        <a:spcAft>
                          <a:spcPts val="0"/>
                        </a:spcAft>
                      </a:pPr>
                      <a:endParaRPr lang="en-GB" sz="1000" dirty="0">
                        <a:effectLst/>
                        <a:latin typeface="Calibri"/>
                        <a:ea typeface="Calibri"/>
                        <a:cs typeface="Arial"/>
                      </a:endParaRPr>
                    </a:p>
                  </a:txBody>
                  <a:tcPr marL="16799" marR="16799" marT="0" marB="0" anchor="ctr">
                    <a:solidFill>
                      <a:schemeClr val="tx1"/>
                    </a:solidFill>
                  </a:tcPr>
                </a:tc>
                <a:tc>
                  <a:txBody>
                    <a:bodyPr/>
                    <a:lstStyle/>
                    <a:p>
                      <a:pPr algn="l">
                        <a:lnSpc>
                          <a:spcPct val="115000"/>
                        </a:lnSpc>
                        <a:spcAft>
                          <a:spcPts val="0"/>
                        </a:spcAft>
                      </a:pPr>
                      <a:r>
                        <a:rPr lang="en-GB" sz="1000" dirty="0" smtClean="0">
                          <a:effectLst/>
                          <a:latin typeface="Calibri"/>
                          <a:ea typeface="Calibri"/>
                          <a:cs typeface="Arial"/>
                        </a:rPr>
                        <a:t>20.</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Good shopping</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55%</a:t>
                      </a:r>
                      <a:endParaRPr lang="en-GB" sz="1000" dirty="0">
                        <a:effectLst/>
                        <a:latin typeface="Calibri"/>
                        <a:ea typeface="Calibri"/>
                        <a:cs typeface="Arial"/>
                      </a:endParaRPr>
                    </a:p>
                  </a:txBody>
                  <a:tcPr marL="16799" marR="16799" marT="0" marB="0" anchor="ctr"/>
                </a:tc>
              </a:tr>
              <a:tr h="124810">
                <a:tc>
                  <a:txBody>
                    <a:bodyPr/>
                    <a:lstStyle/>
                    <a:p>
                      <a:pPr>
                        <a:lnSpc>
                          <a:spcPct val="115000"/>
                        </a:lnSpc>
                        <a:spcAft>
                          <a:spcPts val="0"/>
                        </a:spcAft>
                      </a:pPr>
                      <a:r>
                        <a:rPr lang="en-GB" sz="1000" dirty="0" smtClean="0">
                          <a:effectLst/>
                          <a:latin typeface="Calibri"/>
                          <a:ea typeface="Calibri"/>
                          <a:cs typeface="Arial"/>
                        </a:rPr>
                        <a:t>4.</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Experience things that are new to me</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71%</a:t>
                      </a:r>
                      <a:endParaRPr lang="en-GB" sz="1000" dirty="0">
                        <a:effectLst/>
                        <a:latin typeface="Calibri"/>
                        <a:ea typeface="Calibri"/>
                        <a:cs typeface="Arial"/>
                      </a:endParaRPr>
                    </a:p>
                  </a:txBody>
                  <a:tcPr marL="16799" marR="16799" marT="0" marB="0" anchor="ctr"/>
                </a:tc>
                <a:tc>
                  <a:txBody>
                    <a:bodyPr/>
                    <a:lstStyle/>
                    <a:p>
                      <a:pPr algn="l">
                        <a:lnSpc>
                          <a:spcPct val="115000"/>
                        </a:lnSpc>
                        <a:spcAft>
                          <a:spcPts val="0"/>
                        </a:spcAft>
                      </a:pPr>
                      <a:endParaRPr lang="en-GB" sz="1000" dirty="0">
                        <a:effectLst/>
                        <a:latin typeface="Calibri"/>
                        <a:ea typeface="Calibri"/>
                        <a:cs typeface="Arial"/>
                      </a:endParaRPr>
                    </a:p>
                  </a:txBody>
                  <a:tcPr marL="16799" marR="16799" marT="0" marB="0" anchor="ctr">
                    <a:solidFill>
                      <a:schemeClr val="tx1"/>
                    </a:solidFill>
                  </a:tcPr>
                </a:tc>
                <a:tc>
                  <a:txBody>
                    <a:bodyPr/>
                    <a:lstStyle/>
                    <a:p>
                      <a:pPr algn="l">
                        <a:lnSpc>
                          <a:spcPct val="115000"/>
                        </a:lnSpc>
                        <a:spcAft>
                          <a:spcPts val="0"/>
                        </a:spcAft>
                      </a:pPr>
                      <a:r>
                        <a:rPr lang="en-GB" sz="1000" dirty="0" smtClean="0">
                          <a:effectLst/>
                          <a:latin typeface="Calibri"/>
                          <a:ea typeface="Calibri"/>
                          <a:cs typeface="Arial"/>
                        </a:rPr>
                        <a:t>21.</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Revisit places of nostalgic importance to me</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55%</a:t>
                      </a:r>
                      <a:endParaRPr lang="en-GB" sz="1000" dirty="0">
                        <a:effectLst/>
                        <a:latin typeface="Calibri"/>
                        <a:ea typeface="Calibri"/>
                        <a:cs typeface="Arial"/>
                      </a:endParaRPr>
                    </a:p>
                  </a:txBody>
                  <a:tcPr marL="16799" marR="16799" marT="0" marB="0" anchor="ctr"/>
                </a:tc>
              </a:tr>
              <a:tr h="124810">
                <a:tc>
                  <a:txBody>
                    <a:bodyPr/>
                    <a:lstStyle/>
                    <a:p>
                      <a:pPr>
                        <a:lnSpc>
                          <a:spcPct val="115000"/>
                        </a:lnSpc>
                        <a:spcAft>
                          <a:spcPts val="0"/>
                        </a:spcAft>
                      </a:pPr>
                      <a:r>
                        <a:rPr lang="en-GB" sz="1000" dirty="0" smtClean="0">
                          <a:effectLst/>
                          <a:latin typeface="Calibri"/>
                          <a:ea typeface="Calibri"/>
                          <a:cs typeface="Arial"/>
                        </a:rPr>
                        <a:t>5.</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Soak up the atmosphere</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71%</a:t>
                      </a:r>
                      <a:endParaRPr lang="en-GB" sz="1000" dirty="0">
                        <a:effectLst/>
                        <a:latin typeface="Calibri"/>
                        <a:ea typeface="Calibri"/>
                        <a:cs typeface="Arial"/>
                      </a:endParaRPr>
                    </a:p>
                  </a:txBody>
                  <a:tcPr marL="16799" marR="16799" marT="0" marB="0" anchor="ctr"/>
                </a:tc>
                <a:tc>
                  <a:txBody>
                    <a:bodyPr/>
                    <a:lstStyle/>
                    <a:p>
                      <a:pPr algn="l">
                        <a:lnSpc>
                          <a:spcPct val="115000"/>
                        </a:lnSpc>
                        <a:spcAft>
                          <a:spcPts val="0"/>
                        </a:spcAft>
                      </a:pPr>
                      <a:endParaRPr lang="en-GB" sz="1000" dirty="0">
                        <a:effectLst/>
                        <a:latin typeface="Calibri"/>
                        <a:ea typeface="Calibri"/>
                        <a:cs typeface="Arial"/>
                      </a:endParaRPr>
                    </a:p>
                  </a:txBody>
                  <a:tcPr marL="16799" marR="16799" marT="0" marB="0" anchor="ctr">
                    <a:solidFill>
                      <a:schemeClr val="tx1"/>
                    </a:solidFill>
                  </a:tcPr>
                </a:tc>
                <a:tc>
                  <a:txBody>
                    <a:bodyPr/>
                    <a:lstStyle/>
                    <a:p>
                      <a:pPr algn="l">
                        <a:lnSpc>
                          <a:spcPct val="115000"/>
                        </a:lnSpc>
                        <a:spcAft>
                          <a:spcPts val="0"/>
                        </a:spcAft>
                      </a:pPr>
                      <a:r>
                        <a:rPr lang="en-GB" sz="1000" dirty="0" smtClean="0">
                          <a:effectLst/>
                          <a:latin typeface="Calibri"/>
                          <a:ea typeface="Calibri"/>
                          <a:cs typeface="Arial"/>
                        </a:rPr>
                        <a:t>22.</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Get off the beaten track</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52%</a:t>
                      </a:r>
                      <a:endParaRPr lang="en-GB" sz="1000" dirty="0">
                        <a:effectLst/>
                        <a:latin typeface="Calibri"/>
                        <a:ea typeface="Calibri"/>
                        <a:cs typeface="Arial"/>
                      </a:endParaRPr>
                    </a:p>
                  </a:txBody>
                  <a:tcPr marL="16799" marR="16799" marT="0" marB="0" anchor="ctr"/>
                </a:tc>
              </a:tr>
              <a:tr h="124810">
                <a:tc>
                  <a:txBody>
                    <a:bodyPr/>
                    <a:lstStyle/>
                    <a:p>
                      <a:pPr>
                        <a:lnSpc>
                          <a:spcPct val="115000"/>
                        </a:lnSpc>
                        <a:spcAft>
                          <a:spcPts val="0"/>
                        </a:spcAft>
                      </a:pPr>
                      <a:r>
                        <a:rPr lang="en-GB" sz="1000" dirty="0" smtClean="0">
                          <a:effectLst/>
                          <a:latin typeface="Calibri"/>
                          <a:ea typeface="Calibri"/>
                          <a:cs typeface="Arial"/>
                        </a:rPr>
                        <a:t>6.</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Enjoy local specialities (food and drink)</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71%</a:t>
                      </a:r>
                      <a:endParaRPr lang="en-GB" sz="1000" dirty="0">
                        <a:effectLst/>
                        <a:latin typeface="Calibri"/>
                        <a:ea typeface="Calibri"/>
                        <a:cs typeface="Arial"/>
                      </a:endParaRPr>
                    </a:p>
                  </a:txBody>
                  <a:tcPr marL="16799" marR="16799" marT="0" marB="0" anchor="ctr"/>
                </a:tc>
                <a:tc>
                  <a:txBody>
                    <a:bodyPr/>
                    <a:lstStyle/>
                    <a:p>
                      <a:pPr algn="l">
                        <a:lnSpc>
                          <a:spcPct val="115000"/>
                        </a:lnSpc>
                        <a:spcAft>
                          <a:spcPts val="0"/>
                        </a:spcAft>
                      </a:pPr>
                      <a:endParaRPr lang="en-GB" sz="1000" dirty="0">
                        <a:effectLst/>
                        <a:latin typeface="Calibri"/>
                        <a:ea typeface="Calibri"/>
                        <a:cs typeface="Arial"/>
                      </a:endParaRPr>
                    </a:p>
                  </a:txBody>
                  <a:tcPr marL="16799" marR="16799" marT="0" marB="0" anchor="ctr">
                    <a:solidFill>
                      <a:schemeClr val="tx1"/>
                    </a:solidFill>
                  </a:tcPr>
                </a:tc>
                <a:tc>
                  <a:txBody>
                    <a:bodyPr/>
                    <a:lstStyle/>
                    <a:p>
                      <a:pPr algn="l">
                        <a:lnSpc>
                          <a:spcPct val="115000"/>
                        </a:lnSpc>
                        <a:spcAft>
                          <a:spcPts val="0"/>
                        </a:spcAft>
                      </a:pPr>
                      <a:r>
                        <a:rPr lang="en-GB" sz="1000" dirty="0" smtClean="0">
                          <a:effectLst/>
                          <a:latin typeface="Calibri"/>
                          <a:ea typeface="Calibri"/>
                          <a:cs typeface="Arial"/>
                        </a:rPr>
                        <a:t>23.</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Do something environmentally sustainable / green</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48%</a:t>
                      </a:r>
                      <a:endParaRPr lang="en-GB" sz="1000" dirty="0">
                        <a:effectLst/>
                        <a:latin typeface="Calibri"/>
                        <a:ea typeface="Calibri"/>
                        <a:cs typeface="Arial"/>
                      </a:endParaRPr>
                    </a:p>
                  </a:txBody>
                  <a:tcPr marL="16799" marR="16799" marT="0" marB="0" anchor="ctr"/>
                </a:tc>
              </a:tr>
              <a:tr h="124810">
                <a:tc>
                  <a:txBody>
                    <a:bodyPr/>
                    <a:lstStyle/>
                    <a:p>
                      <a:pPr>
                        <a:lnSpc>
                          <a:spcPct val="115000"/>
                        </a:lnSpc>
                        <a:spcAft>
                          <a:spcPts val="0"/>
                        </a:spcAft>
                      </a:pPr>
                      <a:r>
                        <a:rPr lang="en-GB" sz="1000" dirty="0" smtClean="0">
                          <a:effectLst/>
                          <a:latin typeface="Calibri"/>
                          <a:ea typeface="Calibri"/>
                          <a:cs typeface="Arial"/>
                        </a:rPr>
                        <a:t>7.</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Explore</a:t>
                      </a:r>
                      <a:r>
                        <a:rPr lang="en-GB" sz="1000" baseline="0" dirty="0" smtClean="0">
                          <a:effectLst/>
                          <a:latin typeface="Calibri"/>
                          <a:ea typeface="Calibri"/>
                          <a:cs typeface="Arial"/>
                        </a:rPr>
                        <a:t> the place</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70%</a:t>
                      </a:r>
                      <a:endParaRPr lang="en-GB" sz="1000" dirty="0">
                        <a:effectLst/>
                        <a:latin typeface="Calibri"/>
                        <a:ea typeface="Calibri"/>
                        <a:cs typeface="Arial"/>
                      </a:endParaRPr>
                    </a:p>
                  </a:txBody>
                  <a:tcPr marL="16799" marR="16799" marT="0" marB="0" anchor="ctr"/>
                </a:tc>
                <a:tc>
                  <a:txBody>
                    <a:bodyPr/>
                    <a:lstStyle/>
                    <a:p>
                      <a:pPr algn="l">
                        <a:lnSpc>
                          <a:spcPct val="115000"/>
                        </a:lnSpc>
                        <a:spcAft>
                          <a:spcPts val="0"/>
                        </a:spcAft>
                      </a:pPr>
                      <a:endParaRPr lang="en-GB" sz="1000" dirty="0">
                        <a:effectLst/>
                        <a:latin typeface="Calibri"/>
                        <a:ea typeface="Calibri"/>
                        <a:cs typeface="Arial"/>
                      </a:endParaRPr>
                    </a:p>
                  </a:txBody>
                  <a:tcPr marL="16799" marR="16799" marT="0" marB="0" anchor="ctr">
                    <a:solidFill>
                      <a:schemeClr val="tx1"/>
                    </a:solidFill>
                  </a:tcPr>
                </a:tc>
                <a:tc>
                  <a:txBody>
                    <a:bodyPr/>
                    <a:lstStyle/>
                    <a:p>
                      <a:pPr algn="l">
                        <a:lnSpc>
                          <a:spcPct val="115000"/>
                        </a:lnSpc>
                        <a:spcAft>
                          <a:spcPts val="0"/>
                        </a:spcAft>
                      </a:pPr>
                      <a:r>
                        <a:rPr lang="en-GB" sz="1000" dirty="0" smtClean="0">
                          <a:effectLst/>
                          <a:latin typeface="Calibri"/>
                          <a:ea typeface="Calibri"/>
                          <a:cs typeface="Arial"/>
                        </a:rPr>
                        <a:t>24.</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Visit</a:t>
                      </a:r>
                      <a:r>
                        <a:rPr lang="en-GB" sz="1000" baseline="0" dirty="0" smtClean="0">
                          <a:effectLst/>
                          <a:latin typeface="Calibri"/>
                          <a:ea typeface="Calibri"/>
                          <a:cs typeface="Arial"/>
                        </a:rPr>
                        <a:t> </a:t>
                      </a:r>
                      <a:r>
                        <a:rPr lang="en-GB" sz="1000" dirty="0" smtClean="0">
                          <a:effectLst/>
                          <a:latin typeface="Calibri"/>
                          <a:ea typeface="Calibri"/>
                          <a:cs typeface="Arial"/>
                        </a:rPr>
                        <a:t>places important to my family’s history</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48%</a:t>
                      </a:r>
                      <a:endParaRPr lang="en-GB" sz="1000" dirty="0">
                        <a:effectLst/>
                        <a:latin typeface="Calibri"/>
                        <a:ea typeface="Calibri"/>
                        <a:cs typeface="Arial"/>
                      </a:endParaRPr>
                    </a:p>
                  </a:txBody>
                  <a:tcPr marL="16799" marR="16799" marT="0" marB="0" anchor="ctr"/>
                </a:tc>
              </a:tr>
              <a:tr h="124810">
                <a:tc>
                  <a:txBody>
                    <a:bodyPr/>
                    <a:lstStyle/>
                    <a:p>
                      <a:pPr>
                        <a:lnSpc>
                          <a:spcPct val="115000"/>
                        </a:lnSpc>
                        <a:spcAft>
                          <a:spcPts val="0"/>
                        </a:spcAft>
                      </a:pPr>
                      <a:r>
                        <a:rPr lang="en-GB" sz="1000" dirty="0" smtClean="0">
                          <a:effectLst/>
                          <a:latin typeface="Calibri"/>
                          <a:ea typeface="Calibri"/>
                          <a:cs typeface="Arial"/>
                        </a:rPr>
                        <a:t>8.</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Enjoy peace and quiet</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70%</a:t>
                      </a:r>
                      <a:endParaRPr lang="en-GB" sz="1000" dirty="0">
                        <a:effectLst/>
                        <a:latin typeface="Calibri"/>
                        <a:ea typeface="Calibri"/>
                        <a:cs typeface="Arial"/>
                      </a:endParaRPr>
                    </a:p>
                  </a:txBody>
                  <a:tcPr marL="16799" marR="16799" marT="0" marB="0" anchor="ctr"/>
                </a:tc>
                <a:tc>
                  <a:txBody>
                    <a:bodyPr/>
                    <a:lstStyle/>
                    <a:p>
                      <a:pPr algn="l">
                        <a:lnSpc>
                          <a:spcPct val="115000"/>
                        </a:lnSpc>
                        <a:spcAft>
                          <a:spcPts val="0"/>
                        </a:spcAft>
                      </a:pPr>
                      <a:endParaRPr lang="en-GB" sz="1000" dirty="0">
                        <a:effectLst/>
                        <a:latin typeface="Calibri"/>
                        <a:ea typeface="Calibri"/>
                        <a:cs typeface="Arial"/>
                      </a:endParaRPr>
                    </a:p>
                  </a:txBody>
                  <a:tcPr marL="16799" marR="16799" marT="0" marB="0" anchor="ctr">
                    <a:solidFill>
                      <a:schemeClr val="tx1"/>
                    </a:solidFill>
                  </a:tcPr>
                </a:tc>
                <a:tc>
                  <a:txBody>
                    <a:bodyPr/>
                    <a:lstStyle/>
                    <a:p>
                      <a:pPr algn="l">
                        <a:lnSpc>
                          <a:spcPct val="115000"/>
                        </a:lnSpc>
                        <a:spcAft>
                          <a:spcPts val="0"/>
                        </a:spcAft>
                      </a:pPr>
                      <a:r>
                        <a:rPr lang="en-GB" sz="1000" dirty="0" smtClean="0">
                          <a:effectLst/>
                          <a:latin typeface="Calibri"/>
                          <a:ea typeface="Calibri"/>
                          <a:cs typeface="Arial"/>
                        </a:rPr>
                        <a:t>25.</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Meet the locals</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48%</a:t>
                      </a:r>
                      <a:endParaRPr lang="en-GB" sz="1000" dirty="0">
                        <a:effectLst/>
                        <a:latin typeface="Calibri"/>
                        <a:ea typeface="Calibri"/>
                        <a:cs typeface="Arial"/>
                      </a:endParaRPr>
                    </a:p>
                  </a:txBody>
                  <a:tcPr marL="16799" marR="16799" marT="0" marB="0" anchor="ctr"/>
                </a:tc>
              </a:tr>
              <a:tr h="124810">
                <a:tc>
                  <a:txBody>
                    <a:bodyPr/>
                    <a:lstStyle/>
                    <a:p>
                      <a:pPr>
                        <a:lnSpc>
                          <a:spcPct val="115000"/>
                        </a:lnSpc>
                        <a:spcAft>
                          <a:spcPts val="0"/>
                        </a:spcAft>
                      </a:pPr>
                      <a:r>
                        <a:rPr lang="en-GB" sz="1000" dirty="0" smtClean="0">
                          <a:effectLst/>
                          <a:latin typeface="Calibri"/>
                          <a:ea typeface="Calibri"/>
                          <a:cs typeface="Arial"/>
                        </a:rPr>
                        <a:t>9.</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Broaden my mind / stimulate my thinking</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69%</a:t>
                      </a:r>
                      <a:endParaRPr lang="en-GB" sz="1000" dirty="0">
                        <a:effectLst/>
                        <a:latin typeface="Calibri"/>
                        <a:ea typeface="Calibri"/>
                        <a:cs typeface="Arial"/>
                      </a:endParaRPr>
                    </a:p>
                  </a:txBody>
                  <a:tcPr marL="16799" marR="16799" marT="0" marB="0" anchor="ctr"/>
                </a:tc>
                <a:tc>
                  <a:txBody>
                    <a:bodyPr/>
                    <a:lstStyle/>
                    <a:p>
                      <a:pPr algn="l">
                        <a:lnSpc>
                          <a:spcPct val="115000"/>
                        </a:lnSpc>
                        <a:spcAft>
                          <a:spcPts val="0"/>
                        </a:spcAft>
                      </a:pPr>
                      <a:endParaRPr lang="en-GB" sz="1000" dirty="0">
                        <a:effectLst/>
                        <a:latin typeface="Calibri"/>
                        <a:ea typeface="Calibri"/>
                        <a:cs typeface="Arial"/>
                      </a:endParaRPr>
                    </a:p>
                  </a:txBody>
                  <a:tcPr marL="16799" marR="16799" marT="0" marB="0" anchor="ctr">
                    <a:solidFill>
                      <a:schemeClr val="tx1"/>
                    </a:solidFill>
                  </a:tcPr>
                </a:tc>
                <a:tc>
                  <a:txBody>
                    <a:bodyPr/>
                    <a:lstStyle/>
                    <a:p>
                      <a:pPr algn="l">
                        <a:lnSpc>
                          <a:spcPct val="115000"/>
                        </a:lnSpc>
                        <a:spcAft>
                          <a:spcPts val="0"/>
                        </a:spcAft>
                      </a:pPr>
                      <a:r>
                        <a:rPr lang="en-GB" sz="1000" dirty="0" smtClean="0">
                          <a:effectLst/>
                          <a:latin typeface="Calibri"/>
                          <a:ea typeface="Calibri"/>
                          <a:cs typeface="Arial"/>
                        </a:rPr>
                        <a:t>26.</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Meet and have fun with other tourists</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46%</a:t>
                      </a:r>
                      <a:endParaRPr lang="en-GB" sz="1000" dirty="0">
                        <a:effectLst/>
                        <a:latin typeface="Calibri"/>
                        <a:ea typeface="Calibri"/>
                        <a:cs typeface="Arial"/>
                      </a:endParaRPr>
                    </a:p>
                  </a:txBody>
                  <a:tcPr marL="16799" marR="16799" marT="0" marB="0" anchor="ctr"/>
                </a:tc>
              </a:tr>
              <a:tr h="124810">
                <a:tc>
                  <a:txBody>
                    <a:bodyPr/>
                    <a:lstStyle/>
                    <a:p>
                      <a:pPr>
                        <a:lnSpc>
                          <a:spcPct val="115000"/>
                        </a:lnSpc>
                        <a:spcAft>
                          <a:spcPts val="0"/>
                        </a:spcAft>
                      </a:pPr>
                      <a:r>
                        <a:rPr lang="en-GB" sz="1000" dirty="0" smtClean="0">
                          <a:effectLst/>
                          <a:latin typeface="Calibri"/>
                          <a:ea typeface="Calibri"/>
                          <a:cs typeface="Arial"/>
                        </a:rPr>
                        <a:t>10.</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Be physically healthier</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69%</a:t>
                      </a:r>
                      <a:endParaRPr lang="en-GB" sz="1000" dirty="0">
                        <a:effectLst/>
                        <a:latin typeface="Calibri"/>
                        <a:ea typeface="Calibri"/>
                        <a:cs typeface="Arial"/>
                      </a:endParaRPr>
                    </a:p>
                  </a:txBody>
                  <a:tcPr marL="16799" marR="16799" marT="0" marB="0" anchor="ctr"/>
                </a:tc>
                <a:tc>
                  <a:txBody>
                    <a:bodyPr/>
                    <a:lstStyle/>
                    <a:p>
                      <a:pPr algn="l">
                        <a:lnSpc>
                          <a:spcPct val="115000"/>
                        </a:lnSpc>
                        <a:spcAft>
                          <a:spcPts val="0"/>
                        </a:spcAft>
                      </a:pPr>
                      <a:endParaRPr lang="en-GB" sz="1000" dirty="0">
                        <a:effectLst/>
                        <a:latin typeface="Calibri"/>
                        <a:ea typeface="Calibri"/>
                        <a:cs typeface="Arial"/>
                      </a:endParaRPr>
                    </a:p>
                  </a:txBody>
                  <a:tcPr marL="16799" marR="16799" marT="0" marB="0" anchor="ctr">
                    <a:solidFill>
                      <a:schemeClr val="tx1"/>
                    </a:solidFill>
                  </a:tcPr>
                </a:tc>
                <a:tc>
                  <a:txBody>
                    <a:bodyPr/>
                    <a:lstStyle/>
                    <a:p>
                      <a:pPr algn="l">
                        <a:lnSpc>
                          <a:spcPct val="115000"/>
                        </a:lnSpc>
                        <a:spcAft>
                          <a:spcPts val="0"/>
                        </a:spcAft>
                      </a:pPr>
                      <a:r>
                        <a:rPr lang="en-GB" sz="1000" dirty="0" smtClean="0">
                          <a:effectLst/>
                          <a:latin typeface="Calibri"/>
                          <a:ea typeface="Calibri"/>
                          <a:cs typeface="Arial"/>
                        </a:rPr>
                        <a:t>27.</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Experience adrenalin filled adventures</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43%</a:t>
                      </a:r>
                      <a:endParaRPr lang="en-GB" sz="1000" dirty="0">
                        <a:effectLst/>
                        <a:latin typeface="Calibri"/>
                        <a:ea typeface="Calibri"/>
                        <a:cs typeface="Arial"/>
                      </a:endParaRPr>
                    </a:p>
                  </a:txBody>
                  <a:tcPr marL="16799" marR="16799" marT="0" marB="0" anchor="ctr"/>
                </a:tc>
              </a:tr>
              <a:tr h="124810">
                <a:tc>
                  <a:txBody>
                    <a:bodyPr/>
                    <a:lstStyle/>
                    <a:p>
                      <a:pPr>
                        <a:lnSpc>
                          <a:spcPct val="115000"/>
                        </a:lnSpc>
                        <a:spcAft>
                          <a:spcPts val="0"/>
                        </a:spcAft>
                      </a:pPr>
                      <a:r>
                        <a:rPr lang="en-GB" sz="1000" dirty="0" smtClean="0">
                          <a:effectLst/>
                          <a:latin typeface="Calibri"/>
                          <a:ea typeface="Calibri"/>
                          <a:cs typeface="Arial"/>
                        </a:rPr>
                        <a:t>11.</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Experience activities / places with a wow factor</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69%</a:t>
                      </a:r>
                      <a:endParaRPr lang="en-GB" sz="1000" dirty="0">
                        <a:effectLst/>
                        <a:latin typeface="Calibri"/>
                        <a:ea typeface="Calibri"/>
                        <a:cs typeface="Arial"/>
                      </a:endParaRPr>
                    </a:p>
                  </a:txBody>
                  <a:tcPr marL="16799" marR="16799" marT="0" marB="0" anchor="ctr"/>
                </a:tc>
                <a:tc>
                  <a:txBody>
                    <a:bodyPr/>
                    <a:lstStyle/>
                    <a:p>
                      <a:pPr algn="l">
                        <a:lnSpc>
                          <a:spcPct val="115000"/>
                        </a:lnSpc>
                        <a:spcAft>
                          <a:spcPts val="0"/>
                        </a:spcAft>
                      </a:pPr>
                      <a:endParaRPr lang="en-GB" sz="1000" dirty="0">
                        <a:effectLst/>
                        <a:latin typeface="Calibri"/>
                        <a:ea typeface="Calibri"/>
                        <a:cs typeface="Arial"/>
                      </a:endParaRPr>
                    </a:p>
                  </a:txBody>
                  <a:tcPr marL="16799" marR="16799" marT="0" marB="0" anchor="ctr">
                    <a:solidFill>
                      <a:schemeClr val="tx1"/>
                    </a:solidFill>
                  </a:tcPr>
                </a:tc>
                <a:tc>
                  <a:txBody>
                    <a:bodyPr/>
                    <a:lstStyle/>
                    <a:p>
                      <a:pPr algn="l">
                        <a:lnSpc>
                          <a:spcPct val="115000"/>
                        </a:lnSpc>
                        <a:spcAft>
                          <a:spcPts val="0"/>
                        </a:spcAft>
                      </a:pPr>
                      <a:r>
                        <a:rPr lang="en-GB" sz="1000" dirty="0" smtClean="0">
                          <a:effectLst/>
                          <a:latin typeface="Calibri"/>
                          <a:ea typeface="Calibri"/>
                          <a:cs typeface="Arial"/>
                        </a:rPr>
                        <a:t>28.</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Go somewhere that provided lots of laid on entertainment      </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42%</a:t>
                      </a:r>
                      <a:endParaRPr lang="en-GB" sz="1000" dirty="0">
                        <a:effectLst/>
                        <a:latin typeface="Calibri"/>
                        <a:ea typeface="Calibri"/>
                        <a:cs typeface="Arial"/>
                      </a:endParaRPr>
                    </a:p>
                  </a:txBody>
                  <a:tcPr marL="16799" marR="16799" marT="0" marB="0" anchor="ctr"/>
                </a:tc>
              </a:tr>
              <a:tr h="124810">
                <a:tc>
                  <a:txBody>
                    <a:bodyPr/>
                    <a:lstStyle/>
                    <a:p>
                      <a:pPr>
                        <a:lnSpc>
                          <a:spcPct val="115000"/>
                        </a:lnSpc>
                        <a:spcAft>
                          <a:spcPts val="0"/>
                        </a:spcAft>
                      </a:pPr>
                      <a:r>
                        <a:rPr lang="en-GB" sz="1000" dirty="0" smtClean="0">
                          <a:effectLst/>
                          <a:latin typeface="Calibri"/>
                          <a:ea typeface="Calibri"/>
                          <a:cs typeface="Arial"/>
                        </a:rPr>
                        <a:t>12.</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Chill / slow down to a different pace of life</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69%</a:t>
                      </a:r>
                      <a:endParaRPr lang="en-GB" sz="1000" dirty="0">
                        <a:effectLst/>
                        <a:latin typeface="Calibri"/>
                        <a:ea typeface="Calibri"/>
                        <a:cs typeface="Arial"/>
                      </a:endParaRPr>
                    </a:p>
                  </a:txBody>
                  <a:tcPr marL="16799" marR="16799" marT="0" marB="0" anchor="ctr"/>
                </a:tc>
                <a:tc>
                  <a:txBody>
                    <a:bodyPr/>
                    <a:lstStyle/>
                    <a:p>
                      <a:pPr algn="l">
                        <a:lnSpc>
                          <a:spcPct val="115000"/>
                        </a:lnSpc>
                        <a:spcAft>
                          <a:spcPts val="0"/>
                        </a:spcAft>
                      </a:pPr>
                      <a:endParaRPr lang="en-GB" sz="1000" dirty="0">
                        <a:effectLst/>
                        <a:latin typeface="Calibri"/>
                        <a:ea typeface="Calibri"/>
                        <a:cs typeface="Arial"/>
                      </a:endParaRPr>
                    </a:p>
                  </a:txBody>
                  <a:tcPr marL="16799" marR="16799" marT="0" marB="0" anchor="ctr">
                    <a:solidFill>
                      <a:schemeClr val="tx1"/>
                    </a:solidFill>
                  </a:tcPr>
                </a:tc>
                <a:tc>
                  <a:txBody>
                    <a:bodyPr/>
                    <a:lstStyle/>
                    <a:p>
                      <a:pPr algn="l">
                        <a:lnSpc>
                          <a:spcPct val="115000"/>
                        </a:lnSpc>
                        <a:spcAft>
                          <a:spcPts val="0"/>
                        </a:spcAft>
                      </a:pPr>
                      <a:r>
                        <a:rPr lang="en-GB" sz="1000" dirty="0" smtClean="0">
                          <a:effectLst/>
                          <a:latin typeface="Calibri"/>
                          <a:ea typeface="Calibri"/>
                          <a:cs typeface="Arial"/>
                        </a:rPr>
                        <a:t>29.</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Do something the children would really enjoy</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41%</a:t>
                      </a:r>
                      <a:endParaRPr lang="en-GB" sz="1000" dirty="0">
                        <a:effectLst/>
                        <a:latin typeface="Calibri"/>
                        <a:ea typeface="Calibri"/>
                        <a:cs typeface="Arial"/>
                      </a:endParaRPr>
                    </a:p>
                  </a:txBody>
                  <a:tcPr marL="16799" marR="16799" marT="0" marB="0" anchor="ctr"/>
                </a:tc>
              </a:tr>
              <a:tr h="124810">
                <a:tc>
                  <a:txBody>
                    <a:bodyPr/>
                    <a:lstStyle/>
                    <a:p>
                      <a:pPr>
                        <a:lnSpc>
                          <a:spcPct val="115000"/>
                        </a:lnSpc>
                        <a:spcAft>
                          <a:spcPts val="0"/>
                        </a:spcAft>
                      </a:pPr>
                      <a:r>
                        <a:rPr lang="en-GB" sz="1000" dirty="0" smtClean="0">
                          <a:effectLst/>
                          <a:latin typeface="Calibri"/>
                          <a:ea typeface="Calibri"/>
                          <a:cs typeface="Arial"/>
                        </a:rPr>
                        <a:t>13.</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Feel connected to nature</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68%</a:t>
                      </a:r>
                      <a:endParaRPr lang="en-GB" sz="1000" dirty="0">
                        <a:effectLst/>
                        <a:latin typeface="Calibri"/>
                        <a:ea typeface="Calibri"/>
                        <a:cs typeface="Arial"/>
                      </a:endParaRPr>
                    </a:p>
                  </a:txBody>
                  <a:tcPr marL="16799" marR="16799" marT="0" marB="0" anchor="ctr"/>
                </a:tc>
                <a:tc>
                  <a:txBody>
                    <a:bodyPr/>
                    <a:lstStyle/>
                    <a:p>
                      <a:pPr algn="l">
                        <a:lnSpc>
                          <a:spcPct val="115000"/>
                        </a:lnSpc>
                        <a:spcAft>
                          <a:spcPts val="0"/>
                        </a:spcAft>
                      </a:pPr>
                      <a:endParaRPr lang="en-GB" sz="1000" dirty="0">
                        <a:effectLst/>
                        <a:latin typeface="Calibri"/>
                        <a:ea typeface="Calibri"/>
                        <a:cs typeface="Arial"/>
                      </a:endParaRPr>
                    </a:p>
                  </a:txBody>
                  <a:tcPr marL="16799" marR="16799" marT="0" marB="0" anchor="ctr">
                    <a:solidFill>
                      <a:schemeClr val="tx1"/>
                    </a:solidFill>
                  </a:tcPr>
                </a:tc>
                <a:tc>
                  <a:txBody>
                    <a:bodyPr/>
                    <a:lstStyle/>
                    <a:p>
                      <a:pPr algn="l">
                        <a:lnSpc>
                          <a:spcPct val="115000"/>
                        </a:lnSpc>
                        <a:spcAft>
                          <a:spcPts val="0"/>
                        </a:spcAft>
                      </a:pPr>
                      <a:r>
                        <a:rPr lang="en-GB" sz="1000" dirty="0" smtClean="0">
                          <a:effectLst/>
                          <a:latin typeface="Calibri"/>
                          <a:ea typeface="Calibri"/>
                          <a:cs typeface="Arial"/>
                        </a:rPr>
                        <a:t>30.</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Party</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40%</a:t>
                      </a:r>
                      <a:endParaRPr lang="en-GB" sz="1000" dirty="0">
                        <a:effectLst/>
                        <a:latin typeface="Calibri"/>
                        <a:ea typeface="Calibri"/>
                        <a:cs typeface="Arial"/>
                      </a:endParaRPr>
                    </a:p>
                  </a:txBody>
                  <a:tcPr marL="16799" marR="16799" marT="0" marB="0" anchor="ctr"/>
                </a:tc>
              </a:tr>
              <a:tr h="124810">
                <a:tc>
                  <a:txBody>
                    <a:bodyPr/>
                    <a:lstStyle/>
                    <a:p>
                      <a:pPr>
                        <a:lnSpc>
                          <a:spcPct val="115000"/>
                        </a:lnSpc>
                        <a:spcAft>
                          <a:spcPts val="0"/>
                        </a:spcAft>
                      </a:pPr>
                      <a:r>
                        <a:rPr lang="en-GB" sz="1000" dirty="0" smtClean="0">
                          <a:effectLst/>
                          <a:latin typeface="Calibri"/>
                          <a:ea typeface="Calibri"/>
                          <a:cs typeface="Arial"/>
                        </a:rPr>
                        <a:t>14.</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Visit</a:t>
                      </a:r>
                      <a:r>
                        <a:rPr lang="en-GB" sz="1000" baseline="0" dirty="0" smtClean="0">
                          <a:effectLst/>
                          <a:latin typeface="Calibri"/>
                          <a:ea typeface="Calibri"/>
                          <a:cs typeface="Arial"/>
                        </a:rPr>
                        <a:t> a place with a lot of history / historic sites</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67%</a:t>
                      </a:r>
                      <a:endParaRPr lang="en-GB" sz="1000" dirty="0">
                        <a:effectLst/>
                        <a:latin typeface="Calibri"/>
                        <a:ea typeface="Calibri"/>
                        <a:cs typeface="Arial"/>
                      </a:endParaRPr>
                    </a:p>
                  </a:txBody>
                  <a:tcPr marL="16799" marR="16799" marT="0" marB="0" anchor="ctr"/>
                </a:tc>
                <a:tc>
                  <a:txBody>
                    <a:bodyPr/>
                    <a:lstStyle/>
                    <a:p>
                      <a:pPr algn="l">
                        <a:lnSpc>
                          <a:spcPct val="115000"/>
                        </a:lnSpc>
                        <a:spcAft>
                          <a:spcPts val="0"/>
                        </a:spcAft>
                      </a:pPr>
                      <a:endParaRPr lang="en-GB" sz="1000" dirty="0">
                        <a:effectLst/>
                        <a:latin typeface="Calibri"/>
                        <a:ea typeface="Calibri"/>
                        <a:cs typeface="Arial"/>
                      </a:endParaRPr>
                    </a:p>
                  </a:txBody>
                  <a:tcPr marL="16799" marR="16799" marT="0" marB="0" anchor="ctr">
                    <a:solidFill>
                      <a:schemeClr val="tx1"/>
                    </a:solidFill>
                  </a:tcPr>
                </a:tc>
                <a:tc>
                  <a:txBody>
                    <a:bodyPr/>
                    <a:lstStyle/>
                    <a:p>
                      <a:pPr algn="l">
                        <a:lnSpc>
                          <a:spcPct val="115000"/>
                        </a:lnSpc>
                        <a:spcAft>
                          <a:spcPts val="0"/>
                        </a:spcAft>
                      </a:pPr>
                      <a:r>
                        <a:rPr lang="en-GB" sz="1000" dirty="0" smtClean="0">
                          <a:effectLst/>
                          <a:latin typeface="Calibri"/>
                          <a:ea typeface="Calibri"/>
                          <a:cs typeface="Arial"/>
                        </a:rPr>
                        <a:t>31.</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To participate in an active pastime or sport</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38%</a:t>
                      </a:r>
                      <a:endParaRPr lang="en-GB" sz="1000" dirty="0">
                        <a:effectLst/>
                        <a:latin typeface="Calibri"/>
                        <a:ea typeface="Calibri"/>
                        <a:cs typeface="Arial"/>
                      </a:endParaRPr>
                    </a:p>
                  </a:txBody>
                  <a:tcPr marL="16799" marR="16799" marT="0" marB="0" anchor="ctr"/>
                </a:tc>
              </a:tr>
              <a:tr h="124810">
                <a:tc>
                  <a:txBody>
                    <a:bodyPr/>
                    <a:lstStyle/>
                    <a:p>
                      <a:pPr>
                        <a:lnSpc>
                          <a:spcPct val="115000"/>
                        </a:lnSpc>
                        <a:spcAft>
                          <a:spcPts val="0"/>
                        </a:spcAft>
                      </a:pPr>
                      <a:r>
                        <a:rPr lang="en-GB" sz="1000" dirty="0" smtClean="0">
                          <a:effectLst/>
                          <a:latin typeface="Calibri"/>
                          <a:ea typeface="Calibri"/>
                          <a:cs typeface="Arial"/>
                        </a:rPr>
                        <a:t>15.</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Have dedicated time with my other half</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67%</a:t>
                      </a:r>
                      <a:endParaRPr lang="en-GB" sz="1000" dirty="0">
                        <a:effectLst/>
                        <a:latin typeface="Calibri"/>
                        <a:ea typeface="Calibri"/>
                        <a:cs typeface="Arial"/>
                      </a:endParaRPr>
                    </a:p>
                  </a:txBody>
                  <a:tcPr marL="16799" marR="16799" marT="0" marB="0" anchor="ctr"/>
                </a:tc>
                <a:tc>
                  <a:txBody>
                    <a:bodyPr/>
                    <a:lstStyle/>
                    <a:p>
                      <a:pPr algn="l">
                        <a:lnSpc>
                          <a:spcPct val="115000"/>
                        </a:lnSpc>
                        <a:spcAft>
                          <a:spcPts val="0"/>
                        </a:spcAft>
                      </a:pPr>
                      <a:endParaRPr lang="en-GB" sz="1000" dirty="0">
                        <a:effectLst/>
                        <a:latin typeface="Calibri"/>
                        <a:ea typeface="Calibri"/>
                        <a:cs typeface="Arial"/>
                      </a:endParaRPr>
                    </a:p>
                  </a:txBody>
                  <a:tcPr marL="16799" marR="16799" marT="0" marB="0" anchor="ctr">
                    <a:solidFill>
                      <a:schemeClr val="tx1"/>
                    </a:solidFill>
                  </a:tcPr>
                </a:tc>
                <a:tc>
                  <a:txBody>
                    <a:bodyPr/>
                    <a:lstStyle/>
                    <a:p>
                      <a:pPr algn="l">
                        <a:lnSpc>
                          <a:spcPct val="115000"/>
                        </a:lnSpc>
                        <a:spcAft>
                          <a:spcPts val="0"/>
                        </a:spcAft>
                      </a:pPr>
                      <a:r>
                        <a:rPr lang="en-GB" sz="1000" dirty="0" smtClean="0">
                          <a:effectLst/>
                          <a:latin typeface="Calibri"/>
                          <a:ea typeface="Calibri"/>
                          <a:cs typeface="Arial"/>
                        </a:rPr>
                        <a:t>32.</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Watch a sporting event</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37%</a:t>
                      </a:r>
                      <a:endParaRPr lang="en-GB" sz="1000" dirty="0">
                        <a:effectLst/>
                        <a:latin typeface="Calibri"/>
                        <a:ea typeface="Calibri"/>
                        <a:cs typeface="Arial"/>
                      </a:endParaRPr>
                    </a:p>
                  </a:txBody>
                  <a:tcPr marL="16799" marR="16799" marT="0" marB="0" anchor="ctr"/>
                </a:tc>
              </a:tr>
              <a:tr h="124810">
                <a:tc>
                  <a:txBody>
                    <a:bodyPr/>
                    <a:lstStyle/>
                    <a:p>
                      <a:pPr>
                        <a:lnSpc>
                          <a:spcPct val="115000"/>
                        </a:lnSpc>
                        <a:spcAft>
                          <a:spcPts val="0"/>
                        </a:spcAft>
                      </a:pPr>
                      <a:r>
                        <a:rPr lang="en-GB" sz="1000" dirty="0" smtClean="0">
                          <a:effectLst/>
                          <a:latin typeface="Calibri"/>
                          <a:ea typeface="Calibri"/>
                          <a:cs typeface="Arial"/>
                        </a:rPr>
                        <a:t>16.</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Do what I want when I want spontaneously</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67%</a:t>
                      </a:r>
                      <a:endParaRPr lang="en-GB" sz="1000" dirty="0">
                        <a:effectLst/>
                        <a:latin typeface="Calibri"/>
                        <a:ea typeface="Calibri"/>
                        <a:cs typeface="Arial"/>
                      </a:endParaRPr>
                    </a:p>
                  </a:txBody>
                  <a:tcPr marL="16799" marR="16799" marT="0" marB="0" anchor="ctr"/>
                </a:tc>
                <a:tc>
                  <a:txBody>
                    <a:bodyPr/>
                    <a:lstStyle/>
                    <a:p>
                      <a:pPr algn="l">
                        <a:lnSpc>
                          <a:spcPct val="115000"/>
                        </a:lnSpc>
                        <a:spcAft>
                          <a:spcPts val="0"/>
                        </a:spcAft>
                      </a:pPr>
                      <a:endParaRPr lang="en-GB" sz="1000" dirty="0">
                        <a:effectLst/>
                        <a:latin typeface="Calibri"/>
                        <a:ea typeface="Calibri"/>
                        <a:cs typeface="Arial"/>
                      </a:endParaRPr>
                    </a:p>
                  </a:txBody>
                  <a:tcPr marL="16799" marR="16799" marT="0" marB="0" anchor="ctr">
                    <a:solidFill>
                      <a:schemeClr val="tx1"/>
                    </a:solidFill>
                  </a:tcPr>
                </a:tc>
                <a:tc>
                  <a:txBody>
                    <a:bodyPr/>
                    <a:lstStyle/>
                    <a:p>
                      <a:pPr algn="l">
                        <a:lnSpc>
                          <a:spcPct val="115000"/>
                        </a:lnSpc>
                        <a:spcAft>
                          <a:spcPts val="0"/>
                        </a:spcAft>
                      </a:pPr>
                      <a:r>
                        <a:rPr lang="en-GB" sz="1000" dirty="0" smtClean="0">
                          <a:effectLst/>
                          <a:latin typeface="Calibri"/>
                          <a:ea typeface="Calibri"/>
                          <a:cs typeface="Arial"/>
                        </a:rPr>
                        <a:t>33.</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Do something useful like volunteering to help on a project</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36%</a:t>
                      </a:r>
                      <a:endParaRPr lang="en-GB" sz="1000" dirty="0">
                        <a:effectLst/>
                        <a:latin typeface="Calibri"/>
                        <a:ea typeface="Calibri"/>
                        <a:cs typeface="Arial"/>
                      </a:endParaRPr>
                    </a:p>
                  </a:txBody>
                  <a:tcPr marL="16799" marR="16799" marT="0" marB="0" anchor="ctr"/>
                </a:tc>
              </a:tr>
              <a:tr h="0">
                <a:tc>
                  <a:txBody>
                    <a:bodyPr/>
                    <a:lstStyle/>
                    <a:p>
                      <a:pPr>
                        <a:lnSpc>
                          <a:spcPct val="115000"/>
                        </a:lnSpc>
                        <a:spcAft>
                          <a:spcPts val="0"/>
                        </a:spcAft>
                      </a:pPr>
                      <a:r>
                        <a:rPr lang="en-GB" sz="1000" dirty="0" smtClean="0">
                          <a:effectLst/>
                          <a:latin typeface="Calibri"/>
                          <a:ea typeface="Calibri"/>
                          <a:cs typeface="Arial"/>
                        </a:rPr>
                        <a:t>17.</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Enjoy high quality food and drink (gourmet)</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65%</a:t>
                      </a:r>
                      <a:endParaRPr lang="en-GB" sz="1000" dirty="0">
                        <a:effectLst/>
                        <a:latin typeface="Calibri"/>
                        <a:ea typeface="Calibri"/>
                        <a:cs typeface="Arial"/>
                      </a:endParaRPr>
                    </a:p>
                  </a:txBody>
                  <a:tcPr marL="16799" marR="16799" marT="0" marB="0" anchor="ctr"/>
                </a:tc>
                <a:tc>
                  <a:txBody>
                    <a:bodyPr/>
                    <a:lstStyle/>
                    <a:p>
                      <a:pPr algn="l">
                        <a:lnSpc>
                          <a:spcPct val="115000"/>
                        </a:lnSpc>
                        <a:spcAft>
                          <a:spcPts val="0"/>
                        </a:spcAft>
                      </a:pPr>
                      <a:endParaRPr lang="en-GB" sz="1000" dirty="0">
                        <a:effectLst/>
                        <a:latin typeface="Calibri"/>
                        <a:ea typeface="Calibri"/>
                        <a:cs typeface="Arial"/>
                      </a:endParaRPr>
                    </a:p>
                  </a:txBody>
                  <a:tcPr marL="16799" marR="16799" marT="0" marB="0" anchor="ctr">
                    <a:solidFill>
                      <a:schemeClr val="tx1"/>
                    </a:solidFill>
                  </a:tcPr>
                </a:tc>
                <a:tc>
                  <a:txBody>
                    <a:bodyPr/>
                    <a:lstStyle/>
                    <a:p>
                      <a:pPr algn="l">
                        <a:lnSpc>
                          <a:spcPct val="115000"/>
                        </a:lnSpc>
                        <a:spcAft>
                          <a:spcPts val="0"/>
                        </a:spcAft>
                      </a:pPr>
                      <a:endParaRPr lang="en-GB" sz="1000" dirty="0">
                        <a:effectLst/>
                        <a:latin typeface="Calibri"/>
                        <a:ea typeface="Calibri"/>
                        <a:cs typeface="Arial"/>
                      </a:endParaRPr>
                    </a:p>
                  </a:txBody>
                  <a:tcPr marL="72000" marR="16799" marT="0" marB="0" anchor="ctr">
                    <a:solidFill>
                      <a:schemeClr val="bg1"/>
                    </a:solidFill>
                  </a:tcPr>
                </a:tc>
                <a:tc>
                  <a:txBody>
                    <a:bodyPr/>
                    <a:lstStyle/>
                    <a:p>
                      <a:pPr algn="l">
                        <a:lnSpc>
                          <a:spcPct val="115000"/>
                        </a:lnSpc>
                        <a:spcAft>
                          <a:spcPts val="0"/>
                        </a:spcAft>
                      </a:pPr>
                      <a:endParaRPr lang="en-GB" sz="1000" dirty="0">
                        <a:effectLst/>
                        <a:latin typeface="Calibri"/>
                        <a:ea typeface="Calibri"/>
                        <a:cs typeface="Arial"/>
                      </a:endParaRPr>
                    </a:p>
                  </a:txBody>
                  <a:tcPr marL="16799" marR="16799" marT="0" marB="0" anchor="ctr">
                    <a:solidFill>
                      <a:schemeClr val="bg1"/>
                    </a:solidFill>
                  </a:tcPr>
                </a:tc>
                <a:tc>
                  <a:txBody>
                    <a:bodyPr/>
                    <a:lstStyle/>
                    <a:p>
                      <a:pPr algn="ctr">
                        <a:lnSpc>
                          <a:spcPct val="115000"/>
                        </a:lnSpc>
                        <a:spcAft>
                          <a:spcPts val="0"/>
                        </a:spcAft>
                      </a:pPr>
                      <a:endParaRPr lang="en-GB" sz="1000" dirty="0">
                        <a:effectLst/>
                        <a:latin typeface="Calibri"/>
                        <a:ea typeface="Calibri"/>
                        <a:cs typeface="Arial"/>
                      </a:endParaRPr>
                    </a:p>
                  </a:txBody>
                  <a:tcPr marL="16799" marR="16799" marT="0" marB="0" anchor="ctr">
                    <a:solidFill>
                      <a:schemeClr val="bg1"/>
                    </a:solidFill>
                  </a:tcPr>
                </a:tc>
              </a:tr>
            </a:tbl>
          </a:graphicData>
        </a:graphic>
      </p:graphicFrame>
      <p:sp>
        <p:nvSpPr>
          <p:cNvPr id="3" name="Text Placeholder 2"/>
          <p:cNvSpPr>
            <a:spLocks noGrp="1"/>
          </p:cNvSpPr>
          <p:nvPr>
            <p:ph type="body" sz="quarter" idx="13"/>
          </p:nvPr>
        </p:nvSpPr>
        <p:spPr>
          <a:xfrm>
            <a:off x="685796" y="6396162"/>
            <a:ext cx="1647971" cy="274638"/>
          </a:xfrm>
        </p:spPr>
        <p:txBody>
          <a:bodyPr/>
          <a:lstStyle/>
          <a:p>
            <a:r>
              <a:rPr lang="en-GB" sz="1000" dirty="0" smtClean="0"/>
              <a:t>Needs of the Market</a:t>
            </a:r>
            <a:endParaRPr lang="en-GB" sz="1000" dirty="0"/>
          </a:p>
        </p:txBody>
      </p:sp>
      <p:sp>
        <p:nvSpPr>
          <p:cNvPr id="5" name="TextBox 4"/>
          <p:cNvSpPr txBox="1"/>
          <p:nvPr/>
        </p:nvSpPr>
        <p:spPr>
          <a:xfrm>
            <a:off x="285287" y="1305431"/>
            <a:ext cx="1925527" cy="215444"/>
          </a:xfrm>
          <a:prstGeom prst="rect">
            <a:avLst/>
          </a:prstGeom>
          <a:noFill/>
        </p:spPr>
        <p:txBody>
          <a:bodyPr wrap="none" rtlCol="0">
            <a:spAutoFit/>
          </a:bodyPr>
          <a:lstStyle/>
          <a:p>
            <a:r>
              <a:rPr lang="en-GB" sz="800" dirty="0" smtClean="0">
                <a:solidFill>
                  <a:srgbClr val="120742"/>
                </a:solidFill>
              </a:rPr>
              <a:t>Source:  Global Segmentation (Arkenford)</a:t>
            </a:r>
            <a:endParaRPr lang="en-GB" sz="800" dirty="0">
              <a:solidFill>
                <a:srgbClr val="120742"/>
              </a:solidFill>
            </a:endParaRPr>
          </a:p>
        </p:txBody>
      </p:sp>
      <p:sp>
        <p:nvSpPr>
          <p:cNvPr id="18" name="Text Placeholder 5"/>
          <p:cNvSpPr txBox="1">
            <a:spLocks/>
          </p:cNvSpPr>
          <p:nvPr/>
        </p:nvSpPr>
        <p:spPr>
          <a:xfrm>
            <a:off x="342438" y="4802351"/>
            <a:ext cx="8424992" cy="1382486"/>
          </a:xfrm>
          <a:prstGeom prst="rect">
            <a:avLst/>
          </a:prstGeom>
        </p:spPr>
        <p:txBody>
          <a:bodyPr lIns="3600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300" dirty="0" smtClean="0">
                <a:solidFill>
                  <a:srgbClr val="120742"/>
                </a:solidFill>
              </a:rPr>
              <a:t>Among the 23 markets covered within the survey, ‘enjoying the beauty of the landscape’ stands out as the most frequently mentioned holiday need.  Insight from the GfK </a:t>
            </a:r>
            <a:r>
              <a:rPr lang="en-GB" sz="1300" dirty="0" err="1" smtClean="0">
                <a:solidFill>
                  <a:srgbClr val="120742"/>
                </a:solidFill>
              </a:rPr>
              <a:t>Anholt</a:t>
            </a:r>
            <a:r>
              <a:rPr lang="en-GB" sz="1300" dirty="0" smtClean="0">
                <a:solidFill>
                  <a:srgbClr val="120742"/>
                </a:solidFill>
              </a:rPr>
              <a:t> Nations Brand Index indicates that this dimension is not currently perceived as a strength for GB, although it is improving.</a:t>
            </a:r>
          </a:p>
          <a:p>
            <a:pPr marL="0" indent="0" algn="just">
              <a:buFont typeface="Arial"/>
              <a:buNone/>
            </a:pPr>
            <a:r>
              <a:rPr lang="en-GB" sz="1300" dirty="0" smtClean="0">
                <a:solidFill>
                  <a:srgbClr val="120742"/>
                </a:solidFill>
              </a:rPr>
              <a:t>Conversely, ‘seeing world famous sites and places’ is strongly associated with GB and is the third most frequently mentioned holiday need among international travellers.</a:t>
            </a:r>
          </a:p>
          <a:p>
            <a:pPr marL="0" indent="0" algn="just">
              <a:buFont typeface="Arial"/>
              <a:buNone/>
            </a:pPr>
            <a:r>
              <a:rPr lang="en-GB" sz="1300" dirty="0" smtClean="0">
                <a:solidFill>
                  <a:srgbClr val="120742"/>
                </a:solidFill>
              </a:rPr>
              <a:t>Other important product-related needs of international travellers include ‘experiencing things that are new’ and ‘enjoying local specialities’.  </a:t>
            </a:r>
            <a:endParaRPr lang="en-GB" sz="1300" dirty="0">
              <a:solidFill>
                <a:srgbClr val="120742"/>
              </a:solidFill>
            </a:endParaRPr>
          </a:p>
        </p:txBody>
      </p:sp>
    </p:spTree>
    <p:extLst>
      <p:ext uri="{BB962C8B-B14F-4D97-AF65-F5344CB8AC3E}">
        <p14:creationId xmlns:p14="http://schemas.microsoft.com/office/powerpoint/2010/main" val="27194212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437" y="750140"/>
            <a:ext cx="8149762" cy="810155"/>
          </a:xfrm>
        </p:spPr>
        <p:txBody>
          <a:bodyPr/>
          <a:lstStyle/>
          <a:p>
            <a:r>
              <a:rPr lang="en-GB" sz="2200" dirty="0" smtClean="0">
                <a:solidFill>
                  <a:srgbClr val="C00000"/>
                </a:solidFill>
              </a:rPr>
              <a:t>Variation by holiday needs by market? / 1</a:t>
            </a:r>
            <a:endParaRPr lang="en-GB" sz="2200" dirty="0"/>
          </a:p>
        </p:txBody>
      </p:sp>
      <p:graphicFrame>
        <p:nvGraphicFramePr>
          <p:cNvPr id="9" name="Table Placeholder 5"/>
          <p:cNvGraphicFramePr>
            <a:graphicFrameLocks/>
          </p:cNvGraphicFramePr>
          <p:nvPr>
            <p:extLst>
              <p:ext uri="{D42A27DB-BD31-4B8C-83A1-F6EECF244321}">
                <p14:modId xmlns:p14="http://schemas.microsoft.com/office/powerpoint/2010/main" val="3014287059"/>
              </p:ext>
            </p:extLst>
          </p:nvPr>
        </p:nvGraphicFramePr>
        <p:xfrm>
          <a:off x="342438" y="1311859"/>
          <a:ext cx="8424990" cy="3443147"/>
        </p:xfrm>
        <a:graphic>
          <a:graphicData uri="http://schemas.openxmlformats.org/drawingml/2006/table">
            <a:tbl>
              <a:tblPr firstRow="1" bandRow="1">
                <a:tableStyleId>{5C22544A-7EE6-4342-B048-85BDC9FD1C3A}</a:tableStyleId>
              </a:tblPr>
              <a:tblGrid>
                <a:gridCol w="293971"/>
                <a:gridCol w="2779381"/>
                <a:gridCol w="546086"/>
                <a:gridCol w="600694"/>
                <a:gridCol w="600694"/>
                <a:gridCol w="600694"/>
                <a:gridCol w="600694"/>
                <a:gridCol w="600694"/>
                <a:gridCol w="600694"/>
                <a:gridCol w="600694"/>
                <a:gridCol w="600694"/>
              </a:tblGrid>
              <a:tr h="211886">
                <a:tc gridSpan="3">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000" b="1" dirty="0" smtClean="0"/>
                        <a:t>% selecting 6/7 where 0 means wouldn’t want</a:t>
                      </a:r>
                      <a:r>
                        <a:rPr lang="en-GB" sz="1000" b="1" baseline="0" dirty="0" smtClean="0"/>
                        <a:t> at all and 7 means would definitely want</a:t>
                      </a:r>
                      <a:endParaRPr lang="en-GB" sz="1000" b="1" dirty="0" smtClean="0"/>
                    </a:p>
                  </a:txBody>
                  <a:tcPr marL="16799"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GB"/>
                    </a:p>
                  </a:txBody>
                  <a:tcPr/>
                </a:tc>
                <a:tc hMerge="1">
                  <a:txBody>
                    <a:bodyPr/>
                    <a:lstStyle/>
                    <a:p>
                      <a:endParaRPr lang="en-GB"/>
                    </a:p>
                  </a:txBody>
                  <a:tcPr/>
                </a:tc>
                <a:tc gridSpan="8">
                  <a:txBody>
                    <a:bodyPr/>
                    <a:lstStyle/>
                    <a:p>
                      <a:pPr algn="ctr"/>
                      <a:r>
                        <a:rPr lang="en-GB" sz="1000" b="1" dirty="0" smtClean="0"/>
                        <a:t>Importance</a:t>
                      </a:r>
                      <a:r>
                        <a:rPr lang="en-GB" sz="1000" b="1" baseline="0" dirty="0" smtClean="0"/>
                        <a:t> rank within key markets</a:t>
                      </a:r>
                      <a:endParaRPr lang="en-GB" sz="10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GB" sz="10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GB" sz="10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GB" sz="10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GB" sz="1000"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GB" sz="10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GB" sz="10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GB" sz="10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r>
              <a:tr h="185216">
                <a:tc gridSpan="3">
                  <a:txBody>
                    <a:bodyPr/>
                    <a:lstStyle/>
                    <a:p>
                      <a:pPr algn="l"/>
                      <a:endParaRPr lang="en-GB" sz="1000" b="1" dirty="0"/>
                    </a:p>
                  </a:txBody>
                  <a:tcPr marL="16799"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GB" sz="1000" dirty="0"/>
                    </a:p>
                  </a:txBody>
                  <a:tcPr marL="16799" marR="16799" marT="0" marB="0">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GB" dirty="0"/>
                    </a:p>
                  </a:txBody>
                  <a:tcPr marL="16799" marR="16799" marT="0" marB="0"/>
                </a:tc>
                <a:tc>
                  <a:txBody>
                    <a:bodyPr/>
                    <a:lstStyle/>
                    <a:p>
                      <a:pPr algn="ctr"/>
                      <a:r>
                        <a:rPr lang="en-GB" sz="1000" b="1" dirty="0" smtClean="0"/>
                        <a:t>Germany</a:t>
                      </a:r>
                      <a:endParaRPr lang="en-GB" sz="10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GB" sz="1000" b="1" dirty="0" smtClean="0"/>
                        <a:t>France</a:t>
                      </a:r>
                      <a:endParaRPr lang="en-GB" sz="10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GB" sz="1000" b="1" dirty="0" smtClean="0"/>
                        <a:t>Spain</a:t>
                      </a:r>
                      <a:endParaRPr lang="en-GB" sz="10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GB" sz="1000" b="1" dirty="0" smtClean="0"/>
                        <a:t>Italy</a:t>
                      </a:r>
                      <a:endParaRPr lang="en-GB" sz="10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GB" sz="1000" b="1" dirty="0" smtClean="0"/>
                        <a:t>NL</a:t>
                      </a:r>
                      <a:endParaRPr lang="en-GB" sz="10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GB" sz="1000" b="1" dirty="0" smtClean="0"/>
                        <a:t>USA</a:t>
                      </a:r>
                      <a:endParaRPr lang="en-GB" sz="10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GB" sz="1000" b="1" dirty="0" smtClean="0"/>
                        <a:t>Australia</a:t>
                      </a:r>
                      <a:endParaRPr lang="en-GB" sz="10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GB" sz="1000" b="1" dirty="0" smtClean="0"/>
                        <a:t>China</a:t>
                      </a:r>
                      <a:endParaRPr lang="en-GB" sz="10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r>
              <a:tr h="124810">
                <a:tc>
                  <a:txBody>
                    <a:bodyPr/>
                    <a:lstStyle/>
                    <a:p>
                      <a:pPr>
                        <a:lnSpc>
                          <a:spcPct val="115000"/>
                        </a:lnSpc>
                        <a:spcAft>
                          <a:spcPts val="0"/>
                        </a:spcAft>
                      </a:pPr>
                      <a:r>
                        <a:rPr lang="en-GB" sz="1000" dirty="0" smtClean="0">
                          <a:effectLst/>
                          <a:latin typeface="Calibri"/>
                          <a:ea typeface="Calibri"/>
                          <a:cs typeface="Arial"/>
                        </a:rPr>
                        <a:t>1.</a:t>
                      </a:r>
                      <a:endParaRPr lang="en-GB" sz="1000" dirty="0">
                        <a:effectLst/>
                        <a:latin typeface="Calibri"/>
                        <a:ea typeface="Calibri"/>
                        <a:cs typeface="Arial"/>
                      </a:endParaRPr>
                    </a:p>
                  </a:txBody>
                  <a:tcPr marL="72000" marR="16799" marT="0" marB="0" anchor="ctr">
                    <a:lnT w="38100" cmpd="sng">
                      <a:noFill/>
                    </a:lnT>
                  </a:tcPr>
                </a:tc>
                <a:tc>
                  <a:txBody>
                    <a:bodyPr/>
                    <a:lstStyle/>
                    <a:p>
                      <a:pPr algn="l">
                        <a:lnSpc>
                          <a:spcPct val="115000"/>
                        </a:lnSpc>
                        <a:spcAft>
                          <a:spcPts val="0"/>
                        </a:spcAft>
                      </a:pPr>
                      <a:r>
                        <a:rPr lang="en-GB" sz="1000" dirty="0" smtClean="0">
                          <a:effectLst/>
                          <a:latin typeface="Calibri"/>
                          <a:ea typeface="Calibri"/>
                          <a:cs typeface="Arial"/>
                        </a:rPr>
                        <a:t>Enjoy the beauty</a:t>
                      </a:r>
                      <a:r>
                        <a:rPr lang="en-GB" sz="1000" baseline="0" dirty="0" smtClean="0">
                          <a:effectLst/>
                          <a:latin typeface="Calibri"/>
                          <a:ea typeface="Calibri"/>
                          <a:cs typeface="Arial"/>
                        </a:rPr>
                        <a:t> of the landscape</a:t>
                      </a:r>
                      <a:endParaRPr lang="en-GB" sz="1000" dirty="0">
                        <a:effectLst/>
                        <a:latin typeface="Calibri"/>
                        <a:ea typeface="Calibri"/>
                        <a:cs typeface="Arial"/>
                      </a:endParaRPr>
                    </a:p>
                  </a:txBody>
                  <a:tcPr marL="16799" marR="16799" marT="0" marB="0" anchor="ctr">
                    <a:lnT w="38100" cmpd="sng">
                      <a:noFill/>
                    </a:lnT>
                  </a:tcPr>
                </a:tc>
                <a:tc>
                  <a:txBody>
                    <a:bodyPr/>
                    <a:lstStyle/>
                    <a:p>
                      <a:pPr algn="ctr">
                        <a:lnSpc>
                          <a:spcPct val="115000"/>
                        </a:lnSpc>
                        <a:spcAft>
                          <a:spcPts val="0"/>
                        </a:spcAft>
                      </a:pPr>
                      <a:r>
                        <a:rPr lang="en-GB" sz="1000" dirty="0" smtClean="0">
                          <a:effectLst/>
                          <a:latin typeface="Calibri"/>
                          <a:ea typeface="Calibri"/>
                          <a:cs typeface="Arial"/>
                        </a:rPr>
                        <a:t>79%</a:t>
                      </a:r>
                      <a:endParaRPr lang="en-GB" sz="1000" dirty="0">
                        <a:effectLst/>
                        <a:latin typeface="Calibri"/>
                        <a:ea typeface="Calibri"/>
                        <a:cs typeface="Arial"/>
                      </a:endParaRPr>
                    </a:p>
                  </a:txBody>
                  <a:tcPr marL="16799" marR="16799" marT="0" marB="0" anchor="ctr">
                    <a:lnT w="38100" cmpd="sng">
                      <a:noFill/>
                    </a:lnT>
                  </a:tcPr>
                </a:tc>
                <a:tc>
                  <a:txBody>
                    <a:bodyPr/>
                    <a:lstStyle/>
                    <a:p>
                      <a:pPr algn="ctr">
                        <a:lnSpc>
                          <a:spcPct val="115000"/>
                        </a:lnSpc>
                        <a:spcAft>
                          <a:spcPts val="0"/>
                        </a:spcAft>
                      </a:pPr>
                      <a:r>
                        <a:rPr lang="en-GB" sz="1000" dirty="0" smtClean="0">
                          <a:effectLst/>
                          <a:latin typeface="Calibri"/>
                          <a:ea typeface="Calibri"/>
                          <a:cs typeface="Arial"/>
                        </a:rPr>
                        <a:t>1</a:t>
                      </a:r>
                      <a:endParaRPr lang="en-GB" sz="1000" dirty="0">
                        <a:effectLst/>
                        <a:latin typeface="Calibri"/>
                        <a:ea typeface="Calibri"/>
                        <a:cs typeface="Arial"/>
                      </a:endParaRPr>
                    </a:p>
                  </a:txBody>
                  <a:tcPr marL="72000" marR="16799" marT="0" marB="0" anchor="ctr">
                    <a:lnT w="38100" cmpd="sng">
                      <a:noFill/>
                    </a:lnT>
                  </a:tcPr>
                </a:tc>
                <a:tc>
                  <a:txBody>
                    <a:bodyPr/>
                    <a:lstStyle/>
                    <a:p>
                      <a:pPr algn="ctr">
                        <a:lnSpc>
                          <a:spcPct val="115000"/>
                        </a:lnSpc>
                        <a:spcAft>
                          <a:spcPts val="0"/>
                        </a:spcAft>
                      </a:pPr>
                      <a:r>
                        <a:rPr lang="en-GB" sz="1000" dirty="0" smtClean="0">
                          <a:effectLst/>
                          <a:latin typeface="Calibri"/>
                          <a:ea typeface="Calibri"/>
                          <a:cs typeface="Arial"/>
                        </a:rPr>
                        <a:t>1</a:t>
                      </a:r>
                      <a:endParaRPr lang="en-GB" sz="1000" dirty="0">
                        <a:effectLst/>
                        <a:latin typeface="Calibri"/>
                        <a:ea typeface="Calibri"/>
                        <a:cs typeface="Arial"/>
                      </a:endParaRPr>
                    </a:p>
                  </a:txBody>
                  <a:tcPr marL="72000" marR="16799" marT="0" marB="0" anchor="ctr">
                    <a:lnT w="38100" cmpd="sng">
                      <a:noFill/>
                    </a:lnT>
                  </a:tcPr>
                </a:tc>
                <a:tc>
                  <a:txBody>
                    <a:bodyPr/>
                    <a:lstStyle/>
                    <a:p>
                      <a:pPr algn="ctr">
                        <a:lnSpc>
                          <a:spcPct val="115000"/>
                        </a:lnSpc>
                        <a:spcAft>
                          <a:spcPts val="0"/>
                        </a:spcAft>
                      </a:pPr>
                      <a:r>
                        <a:rPr lang="en-GB" sz="1000" dirty="0" smtClean="0">
                          <a:effectLst/>
                          <a:latin typeface="Calibri"/>
                          <a:ea typeface="Calibri"/>
                          <a:cs typeface="Arial"/>
                        </a:rPr>
                        <a:t>1</a:t>
                      </a:r>
                      <a:endParaRPr lang="en-GB" sz="1000" dirty="0">
                        <a:effectLst/>
                        <a:latin typeface="Calibri"/>
                        <a:ea typeface="Calibri"/>
                        <a:cs typeface="Arial"/>
                      </a:endParaRPr>
                    </a:p>
                  </a:txBody>
                  <a:tcPr marL="72000" marR="16799" marT="0" marB="0" anchor="ctr">
                    <a:lnT w="38100" cmpd="sng">
                      <a:noFill/>
                    </a:lnT>
                  </a:tcPr>
                </a:tc>
                <a:tc>
                  <a:txBody>
                    <a:bodyPr/>
                    <a:lstStyle/>
                    <a:p>
                      <a:pPr algn="ctr">
                        <a:lnSpc>
                          <a:spcPct val="115000"/>
                        </a:lnSpc>
                        <a:spcAft>
                          <a:spcPts val="0"/>
                        </a:spcAft>
                      </a:pPr>
                      <a:r>
                        <a:rPr lang="en-GB" sz="1000" dirty="0" smtClean="0">
                          <a:effectLst/>
                          <a:latin typeface="Calibri"/>
                          <a:ea typeface="Calibri"/>
                          <a:cs typeface="Arial"/>
                        </a:rPr>
                        <a:t>1</a:t>
                      </a:r>
                      <a:endParaRPr lang="en-GB" sz="1000" dirty="0">
                        <a:effectLst/>
                        <a:latin typeface="Calibri"/>
                        <a:ea typeface="Calibri"/>
                        <a:cs typeface="Arial"/>
                      </a:endParaRPr>
                    </a:p>
                  </a:txBody>
                  <a:tcPr marL="72000" marR="16799" marT="0" marB="0" anchor="ctr">
                    <a:lnT w="38100" cmpd="sng">
                      <a:noFill/>
                    </a:lnT>
                  </a:tcPr>
                </a:tc>
                <a:tc>
                  <a:txBody>
                    <a:bodyPr/>
                    <a:lstStyle/>
                    <a:p>
                      <a:pPr algn="ctr">
                        <a:lnSpc>
                          <a:spcPct val="115000"/>
                        </a:lnSpc>
                        <a:spcAft>
                          <a:spcPts val="0"/>
                        </a:spcAft>
                      </a:pPr>
                      <a:r>
                        <a:rPr lang="en-GB" sz="1000" dirty="0" smtClean="0">
                          <a:effectLst/>
                          <a:latin typeface="Calibri"/>
                          <a:ea typeface="Calibri"/>
                          <a:cs typeface="Arial"/>
                        </a:rPr>
                        <a:t>8</a:t>
                      </a:r>
                      <a:endParaRPr lang="en-GB" sz="1000" dirty="0">
                        <a:effectLst/>
                        <a:latin typeface="Calibri"/>
                        <a:ea typeface="Calibri"/>
                        <a:cs typeface="Arial"/>
                      </a:endParaRPr>
                    </a:p>
                  </a:txBody>
                  <a:tcPr marL="72000" marR="16799" marT="0" marB="0" anchor="ctr">
                    <a:lnT w="38100" cmpd="sng">
                      <a:noFill/>
                    </a:lnT>
                  </a:tcPr>
                </a:tc>
                <a:tc>
                  <a:txBody>
                    <a:bodyPr/>
                    <a:lstStyle/>
                    <a:p>
                      <a:pPr algn="ctr">
                        <a:lnSpc>
                          <a:spcPct val="115000"/>
                        </a:lnSpc>
                        <a:spcAft>
                          <a:spcPts val="0"/>
                        </a:spcAft>
                      </a:pPr>
                      <a:r>
                        <a:rPr lang="en-GB" sz="1000" dirty="0" smtClean="0">
                          <a:effectLst/>
                          <a:latin typeface="Calibri"/>
                          <a:ea typeface="Calibri"/>
                          <a:cs typeface="Arial"/>
                        </a:rPr>
                        <a:t>2</a:t>
                      </a:r>
                      <a:endParaRPr lang="en-GB" sz="1000" dirty="0">
                        <a:effectLst/>
                        <a:latin typeface="Calibri"/>
                        <a:ea typeface="Calibri"/>
                        <a:cs typeface="Arial"/>
                      </a:endParaRPr>
                    </a:p>
                  </a:txBody>
                  <a:tcPr marL="72000" marR="16799" marT="0" marB="0" anchor="ctr">
                    <a:lnT w="38100" cmpd="sng">
                      <a:noFill/>
                    </a:lnT>
                  </a:tcPr>
                </a:tc>
                <a:tc>
                  <a:txBody>
                    <a:bodyPr/>
                    <a:lstStyle/>
                    <a:p>
                      <a:pPr algn="ctr">
                        <a:lnSpc>
                          <a:spcPct val="115000"/>
                        </a:lnSpc>
                        <a:spcAft>
                          <a:spcPts val="0"/>
                        </a:spcAft>
                      </a:pPr>
                      <a:r>
                        <a:rPr lang="en-GB" sz="1000" dirty="0" smtClean="0">
                          <a:effectLst/>
                          <a:latin typeface="Calibri"/>
                          <a:ea typeface="Calibri"/>
                          <a:cs typeface="Arial"/>
                        </a:rPr>
                        <a:t>3</a:t>
                      </a:r>
                      <a:endParaRPr lang="en-GB" sz="1000" dirty="0">
                        <a:effectLst/>
                        <a:latin typeface="Calibri"/>
                        <a:ea typeface="Calibri"/>
                        <a:cs typeface="Arial"/>
                      </a:endParaRPr>
                    </a:p>
                  </a:txBody>
                  <a:tcPr marL="72000" marR="16799" marT="0" marB="0" anchor="ctr">
                    <a:lnT w="38100" cmpd="sng">
                      <a:noFill/>
                    </a:lnT>
                  </a:tcPr>
                </a:tc>
                <a:tc>
                  <a:txBody>
                    <a:bodyPr/>
                    <a:lstStyle/>
                    <a:p>
                      <a:pPr algn="ctr">
                        <a:lnSpc>
                          <a:spcPct val="115000"/>
                        </a:lnSpc>
                        <a:spcAft>
                          <a:spcPts val="0"/>
                        </a:spcAft>
                      </a:pPr>
                      <a:r>
                        <a:rPr lang="en-GB" sz="1000" dirty="0" smtClean="0">
                          <a:effectLst/>
                          <a:latin typeface="Calibri"/>
                          <a:ea typeface="Calibri"/>
                          <a:cs typeface="Arial"/>
                        </a:rPr>
                        <a:t>2</a:t>
                      </a:r>
                      <a:endParaRPr lang="en-GB" sz="1000" dirty="0">
                        <a:effectLst/>
                        <a:latin typeface="Calibri"/>
                        <a:ea typeface="Calibri"/>
                        <a:cs typeface="Arial"/>
                      </a:endParaRPr>
                    </a:p>
                  </a:txBody>
                  <a:tcPr marL="72000" marR="16799" marT="0" marB="0" anchor="ctr">
                    <a:lnT w="38100" cmpd="sng">
                      <a:noFill/>
                    </a:lnT>
                  </a:tcPr>
                </a:tc>
              </a:tr>
              <a:tr h="124810">
                <a:tc>
                  <a:txBody>
                    <a:bodyPr/>
                    <a:lstStyle/>
                    <a:p>
                      <a:pPr>
                        <a:lnSpc>
                          <a:spcPct val="115000"/>
                        </a:lnSpc>
                        <a:spcAft>
                          <a:spcPts val="0"/>
                        </a:spcAft>
                      </a:pPr>
                      <a:r>
                        <a:rPr lang="en-GB" sz="1000" dirty="0" smtClean="0">
                          <a:effectLst/>
                          <a:latin typeface="Calibri"/>
                          <a:ea typeface="Calibri"/>
                          <a:cs typeface="Arial"/>
                        </a:rPr>
                        <a:t>2.</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Have fun and laughter</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78%</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2</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6</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4</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a:t>
                      </a:r>
                      <a:endParaRPr lang="en-GB" sz="1000" dirty="0">
                        <a:effectLst/>
                        <a:latin typeface="Calibri"/>
                        <a:ea typeface="Calibri"/>
                        <a:cs typeface="Arial"/>
                      </a:endParaRPr>
                    </a:p>
                  </a:txBody>
                  <a:tcPr marL="72000" marR="16799" marT="0" marB="0" anchor="ctr"/>
                </a:tc>
              </a:tr>
              <a:tr h="124810">
                <a:tc>
                  <a:txBody>
                    <a:bodyPr/>
                    <a:lstStyle/>
                    <a:p>
                      <a:pPr>
                        <a:lnSpc>
                          <a:spcPct val="115000"/>
                        </a:lnSpc>
                        <a:spcAft>
                          <a:spcPts val="0"/>
                        </a:spcAft>
                      </a:pPr>
                      <a:r>
                        <a:rPr lang="en-GB" sz="1000" dirty="0" smtClean="0">
                          <a:effectLst/>
                          <a:latin typeface="Calibri"/>
                          <a:ea typeface="Calibri"/>
                          <a:cs typeface="Arial"/>
                        </a:rPr>
                        <a:t>3.</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See world famous</a:t>
                      </a:r>
                      <a:r>
                        <a:rPr lang="en-GB" sz="1000" baseline="0" dirty="0" smtClean="0">
                          <a:effectLst/>
                          <a:latin typeface="Calibri"/>
                          <a:ea typeface="Calibri"/>
                          <a:cs typeface="Arial"/>
                        </a:rPr>
                        <a:t> sites and places</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74%</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14</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9</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6</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11</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12</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5</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5</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7</a:t>
                      </a:r>
                      <a:endParaRPr lang="en-GB" sz="1000" dirty="0">
                        <a:effectLst/>
                        <a:latin typeface="Calibri"/>
                        <a:ea typeface="Calibri"/>
                        <a:cs typeface="Arial"/>
                      </a:endParaRPr>
                    </a:p>
                  </a:txBody>
                  <a:tcPr marL="72000" marR="16799" marT="0" marB="0" anchor="ctr"/>
                </a:tc>
              </a:tr>
              <a:tr h="124810">
                <a:tc>
                  <a:txBody>
                    <a:bodyPr/>
                    <a:lstStyle/>
                    <a:p>
                      <a:pPr>
                        <a:lnSpc>
                          <a:spcPct val="115000"/>
                        </a:lnSpc>
                        <a:spcAft>
                          <a:spcPts val="0"/>
                        </a:spcAft>
                      </a:pPr>
                      <a:r>
                        <a:rPr lang="en-GB" sz="1000" dirty="0" smtClean="0">
                          <a:effectLst/>
                          <a:latin typeface="Calibri"/>
                          <a:ea typeface="Calibri"/>
                          <a:cs typeface="Arial"/>
                        </a:rPr>
                        <a:t>4.</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Experience things that are new to me</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71%</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10</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10</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14</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9</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13</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100" b="1" dirty="0" smtClean="0">
                          <a:solidFill>
                            <a:srgbClr val="00B050"/>
                          </a:solidFill>
                          <a:effectLst/>
                          <a:latin typeface="Calibri"/>
                          <a:ea typeface="Calibri"/>
                          <a:cs typeface="Arial"/>
                        </a:rPr>
                        <a:t>4</a:t>
                      </a:r>
                      <a:endParaRPr lang="en-GB" sz="1100" b="1" dirty="0">
                        <a:solidFill>
                          <a:srgbClr val="00B050"/>
                        </a:solidFill>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6</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8</a:t>
                      </a:r>
                      <a:endParaRPr lang="en-GB" sz="1000" dirty="0">
                        <a:effectLst/>
                        <a:latin typeface="Calibri"/>
                        <a:ea typeface="Calibri"/>
                        <a:cs typeface="Arial"/>
                      </a:endParaRPr>
                    </a:p>
                  </a:txBody>
                  <a:tcPr marL="72000" marR="16799" marT="0" marB="0" anchor="ctr"/>
                </a:tc>
              </a:tr>
              <a:tr h="124810">
                <a:tc>
                  <a:txBody>
                    <a:bodyPr/>
                    <a:lstStyle/>
                    <a:p>
                      <a:pPr>
                        <a:lnSpc>
                          <a:spcPct val="115000"/>
                        </a:lnSpc>
                        <a:spcAft>
                          <a:spcPts val="0"/>
                        </a:spcAft>
                      </a:pPr>
                      <a:r>
                        <a:rPr lang="en-GB" sz="1000" dirty="0" smtClean="0">
                          <a:effectLst/>
                          <a:latin typeface="Calibri"/>
                          <a:ea typeface="Calibri"/>
                          <a:cs typeface="Arial"/>
                        </a:rPr>
                        <a:t>5.</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Soak up the atmosphere</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71%</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4</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8</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16</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13</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11</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7</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7</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4</a:t>
                      </a:r>
                      <a:endParaRPr lang="en-GB" sz="1000" dirty="0">
                        <a:effectLst/>
                        <a:latin typeface="Calibri"/>
                        <a:ea typeface="Calibri"/>
                        <a:cs typeface="Arial"/>
                      </a:endParaRPr>
                    </a:p>
                  </a:txBody>
                  <a:tcPr marL="72000" marR="16799" marT="0" marB="0" anchor="ctr"/>
                </a:tc>
              </a:tr>
              <a:tr h="124810">
                <a:tc>
                  <a:txBody>
                    <a:bodyPr/>
                    <a:lstStyle/>
                    <a:p>
                      <a:pPr>
                        <a:lnSpc>
                          <a:spcPct val="115000"/>
                        </a:lnSpc>
                        <a:spcAft>
                          <a:spcPts val="0"/>
                        </a:spcAft>
                      </a:pPr>
                      <a:r>
                        <a:rPr lang="en-GB" sz="1000" dirty="0" smtClean="0">
                          <a:effectLst/>
                          <a:latin typeface="Calibri"/>
                          <a:ea typeface="Calibri"/>
                          <a:cs typeface="Arial"/>
                        </a:rPr>
                        <a:t>6.</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Enjoy local specialities (food and drink)</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71%</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5</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100" b="1" dirty="0" smtClean="0">
                          <a:solidFill>
                            <a:srgbClr val="00B050"/>
                          </a:solidFill>
                          <a:effectLst/>
                          <a:latin typeface="Calibri"/>
                          <a:ea typeface="Calibri"/>
                          <a:cs typeface="Arial"/>
                        </a:rPr>
                        <a:t>3</a:t>
                      </a:r>
                      <a:endParaRPr lang="en-GB" sz="1100" b="1" dirty="0">
                        <a:solidFill>
                          <a:srgbClr val="00B050"/>
                        </a:solidFill>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4</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7</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6</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6</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4</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14</a:t>
                      </a:r>
                      <a:endParaRPr lang="en-GB" sz="1000" dirty="0">
                        <a:effectLst/>
                        <a:latin typeface="Calibri"/>
                        <a:ea typeface="Calibri"/>
                        <a:cs typeface="Arial"/>
                      </a:endParaRPr>
                    </a:p>
                  </a:txBody>
                  <a:tcPr marL="72000" marR="16799" marT="0" marB="0" anchor="ctr"/>
                </a:tc>
              </a:tr>
              <a:tr h="124810">
                <a:tc>
                  <a:txBody>
                    <a:bodyPr/>
                    <a:lstStyle/>
                    <a:p>
                      <a:pPr>
                        <a:lnSpc>
                          <a:spcPct val="115000"/>
                        </a:lnSpc>
                        <a:spcAft>
                          <a:spcPts val="0"/>
                        </a:spcAft>
                      </a:pPr>
                      <a:r>
                        <a:rPr lang="en-GB" sz="1000" dirty="0" smtClean="0">
                          <a:effectLst/>
                          <a:latin typeface="Calibri"/>
                          <a:ea typeface="Calibri"/>
                          <a:cs typeface="Arial"/>
                        </a:rPr>
                        <a:t>7.</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Explore</a:t>
                      </a:r>
                      <a:r>
                        <a:rPr lang="en-GB" sz="1000" baseline="0" dirty="0" smtClean="0">
                          <a:effectLst/>
                          <a:latin typeface="Calibri"/>
                          <a:ea typeface="Calibri"/>
                          <a:cs typeface="Arial"/>
                        </a:rPr>
                        <a:t> the place</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70%</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3</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3</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10</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3</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18</a:t>
                      </a:r>
                      <a:endParaRPr lang="en-GB" sz="1000" dirty="0">
                        <a:effectLst/>
                        <a:latin typeface="Calibri"/>
                        <a:ea typeface="Calibri"/>
                        <a:cs typeface="Arial"/>
                      </a:endParaRPr>
                    </a:p>
                  </a:txBody>
                  <a:tcPr marL="72000" marR="16799" marT="0" marB="0" anchor="ctr"/>
                </a:tc>
              </a:tr>
              <a:tr h="124810">
                <a:tc>
                  <a:txBody>
                    <a:bodyPr/>
                    <a:lstStyle/>
                    <a:p>
                      <a:pPr>
                        <a:lnSpc>
                          <a:spcPct val="115000"/>
                        </a:lnSpc>
                        <a:spcAft>
                          <a:spcPts val="0"/>
                        </a:spcAft>
                      </a:pPr>
                      <a:r>
                        <a:rPr lang="en-GB" sz="1000" dirty="0" smtClean="0">
                          <a:effectLst/>
                          <a:latin typeface="Calibri"/>
                          <a:ea typeface="Calibri"/>
                          <a:cs typeface="Arial"/>
                        </a:rPr>
                        <a:t>8.</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Enjoy peace and quiet</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70%</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7</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11</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9</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5</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100" b="1" dirty="0" smtClean="0">
                          <a:solidFill>
                            <a:srgbClr val="00B050"/>
                          </a:solidFill>
                          <a:effectLst/>
                          <a:latin typeface="Calibri"/>
                          <a:ea typeface="Calibri"/>
                          <a:cs typeface="Arial"/>
                        </a:rPr>
                        <a:t>2</a:t>
                      </a:r>
                      <a:endParaRPr lang="en-GB" sz="1100" b="1" dirty="0">
                        <a:solidFill>
                          <a:srgbClr val="00B050"/>
                        </a:solidFill>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12</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13</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10</a:t>
                      </a:r>
                      <a:endParaRPr lang="en-GB" sz="1000" dirty="0">
                        <a:effectLst/>
                        <a:latin typeface="Calibri"/>
                        <a:ea typeface="Calibri"/>
                        <a:cs typeface="Arial"/>
                      </a:endParaRPr>
                    </a:p>
                  </a:txBody>
                  <a:tcPr marL="72000" marR="16799" marT="0" marB="0" anchor="ctr"/>
                </a:tc>
              </a:tr>
              <a:tr h="124810">
                <a:tc>
                  <a:txBody>
                    <a:bodyPr/>
                    <a:lstStyle/>
                    <a:p>
                      <a:pPr>
                        <a:lnSpc>
                          <a:spcPct val="115000"/>
                        </a:lnSpc>
                        <a:spcAft>
                          <a:spcPts val="0"/>
                        </a:spcAft>
                      </a:pPr>
                      <a:r>
                        <a:rPr lang="en-GB" sz="1000" dirty="0" smtClean="0">
                          <a:effectLst/>
                          <a:latin typeface="Calibri"/>
                          <a:ea typeface="Calibri"/>
                          <a:cs typeface="Arial"/>
                        </a:rPr>
                        <a:t>9.</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Broaden my mind / stimulate my thinking</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69%</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8</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15</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8</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6</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15</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10</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8</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15</a:t>
                      </a:r>
                      <a:endParaRPr lang="en-GB" sz="1000" dirty="0">
                        <a:effectLst/>
                        <a:latin typeface="Calibri"/>
                        <a:ea typeface="Calibri"/>
                        <a:cs typeface="Arial"/>
                      </a:endParaRPr>
                    </a:p>
                  </a:txBody>
                  <a:tcPr marL="72000" marR="16799" marT="0" marB="0" anchor="ctr"/>
                </a:tc>
              </a:tr>
              <a:tr h="124810">
                <a:tc>
                  <a:txBody>
                    <a:bodyPr/>
                    <a:lstStyle/>
                    <a:p>
                      <a:pPr>
                        <a:lnSpc>
                          <a:spcPct val="115000"/>
                        </a:lnSpc>
                        <a:spcAft>
                          <a:spcPts val="0"/>
                        </a:spcAft>
                      </a:pPr>
                      <a:r>
                        <a:rPr lang="en-GB" sz="1000" dirty="0" smtClean="0">
                          <a:effectLst/>
                          <a:latin typeface="Calibri"/>
                          <a:ea typeface="Calibri"/>
                          <a:cs typeface="Arial"/>
                        </a:rPr>
                        <a:t>10.</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Be physically healthier</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69%</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13</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12</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10</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17</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14</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17</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16</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100" b="1" dirty="0" smtClean="0">
                          <a:solidFill>
                            <a:srgbClr val="00B050"/>
                          </a:solidFill>
                          <a:effectLst/>
                          <a:latin typeface="Calibri"/>
                          <a:ea typeface="Calibri"/>
                          <a:cs typeface="Arial"/>
                        </a:rPr>
                        <a:t>5</a:t>
                      </a:r>
                      <a:endParaRPr lang="en-GB" sz="1100" b="1" dirty="0">
                        <a:solidFill>
                          <a:srgbClr val="00B050"/>
                        </a:solidFill>
                        <a:effectLst/>
                        <a:latin typeface="Calibri"/>
                        <a:ea typeface="Calibri"/>
                        <a:cs typeface="Arial"/>
                      </a:endParaRPr>
                    </a:p>
                  </a:txBody>
                  <a:tcPr marL="72000" marR="16799" marT="0" marB="0" anchor="ctr"/>
                </a:tc>
              </a:tr>
              <a:tr h="124810">
                <a:tc>
                  <a:txBody>
                    <a:bodyPr/>
                    <a:lstStyle/>
                    <a:p>
                      <a:pPr>
                        <a:lnSpc>
                          <a:spcPct val="115000"/>
                        </a:lnSpc>
                        <a:spcAft>
                          <a:spcPts val="0"/>
                        </a:spcAft>
                      </a:pPr>
                      <a:r>
                        <a:rPr lang="en-GB" sz="1000" dirty="0" smtClean="0">
                          <a:effectLst/>
                          <a:latin typeface="Calibri"/>
                          <a:ea typeface="Calibri"/>
                          <a:cs typeface="Arial"/>
                        </a:rPr>
                        <a:t>11.</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Experience activities / places with a wow factor</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69%</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18</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7</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7</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10</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16</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9</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12</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9</a:t>
                      </a:r>
                      <a:endParaRPr lang="en-GB" sz="1000" dirty="0">
                        <a:effectLst/>
                        <a:latin typeface="Calibri"/>
                        <a:ea typeface="Calibri"/>
                        <a:cs typeface="Arial"/>
                      </a:endParaRPr>
                    </a:p>
                  </a:txBody>
                  <a:tcPr marL="72000" marR="16799" marT="0" marB="0" anchor="ctr"/>
                </a:tc>
              </a:tr>
              <a:tr h="124810">
                <a:tc>
                  <a:txBody>
                    <a:bodyPr/>
                    <a:lstStyle/>
                    <a:p>
                      <a:pPr>
                        <a:lnSpc>
                          <a:spcPct val="115000"/>
                        </a:lnSpc>
                        <a:spcAft>
                          <a:spcPts val="0"/>
                        </a:spcAft>
                      </a:pPr>
                      <a:r>
                        <a:rPr lang="en-GB" sz="1000" dirty="0" smtClean="0">
                          <a:effectLst/>
                          <a:latin typeface="Calibri"/>
                          <a:ea typeface="Calibri"/>
                          <a:cs typeface="Arial"/>
                        </a:rPr>
                        <a:t>12.</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Chill / slow down to a different pace of life</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69%</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15</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13</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18</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8</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7</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15</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15</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100" b="1" dirty="0" smtClean="0">
                          <a:solidFill>
                            <a:srgbClr val="00B050"/>
                          </a:solidFill>
                          <a:effectLst/>
                          <a:latin typeface="Calibri"/>
                          <a:ea typeface="Calibri"/>
                          <a:cs typeface="Arial"/>
                        </a:rPr>
                        <a:t>6</a:t>
                      </a:r>
                      <a:endParaRPr lang="en-GB" sz="1100" b="1" dirty="0">
                        <a:solidFill>
                          <a:srgbClr val="00B050"/>
                        </a:solidFill>
                        <a:effectLst/>
                        <a:latin typeface="Calibri"/>
                        <a:ea typeface="Calibri"/>
                        <a:cs typeface="Arial"/>
                      </a:endParaRPr>
                    </a:p>
                  </a:txBody>
                  <a:tcPr marL="72000" marR="16799" marT="0" marB="0" anchor="ctr"/>
                </a:tc>
              </a:tr>
              <a:tr h="124810">
                <a:tc>
                  <a:txBody>
                    <a:bodyPr/>
                    <a:lstStyle/>
                    <a:p>
                      <a:pPr>
                        <a:lnSpc>
                          <a:spcPct val="115000"/>
                        </a:lnSpc>
                        <a:spcAft>
                          <a:spcPts val="0"/>
                        </a:spcAft>
                      </a:pPr>
                      <a:r>
                        <a:rPr lang="en-GB" sz="1000" dirty="0" smtClean="0">
                          <a:effectLst/>
                          <a:latin typeface="Calibri"/>
                          <a:ea typeface="Calibri"/>
                          <a:cs typeface="Arial"/>
                        </a:rPr>
                        <a:t>13.</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Feel connected to nature</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68%</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12</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18</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12</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12</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18</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18</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20</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100" b="1" dirty="0" smtClean="0">
                          <a:solidFill>
                            <a:srgbClr val="00B050"/>
                          </a:solidFill>
                          <a:effectLst/>
                          <a:latin typeface="Calibri"/>
                          <a:ea typeface="Calibri"/>
                          <a:cs typeface="Arial"/>
                        </a:rPr>
                        <a:t>3</a:t>
                      </a:r>
                      <a:endParaRPr lang="en-GB" sz="1100" b="1" dirty="0">
                        <a:solidFill>
                          <a:srgbClr val="00B050"/>
                        </a:solidFill>
                        <a:effectLst/>
                        <a:latin typeface="Calibri"/>
                        <a:ea typeface="Calibri"/>
                        <a:cs typeface="Arial"/>
                      </a:endParaRPr>
                    </a:p>
                  </a:txBody>
                  <a:tcPr marL="72000" marR="16799" marT="0" marB="0" anchor="ctr"/>
                </a:tc>
              </a:tr>
              <a:tr h="124810">
                <a:tc>
                  <a:txBody>
                    <a:bodyPr/>
                    <a:lstStyle/>
                    <a:p>
                      <a:pPr>
                        <a:lnSpc>
                          <a:spcPct val="115000"/>
                        </a:lnSpc>
                        <a:spcAft>
                          <a:spcPts val="0"/>
                        </a:spcAft>
                      </a:pPr>
                      <a:r>
                        <a:rPr lang="en-GB" sz="1000" dirty="0" smtClean="0">
                          <a:effectLst/>
                          <a:latin typeface="Calibri"/>
                          <a:ea typeface="Calibri"/>
                          <a:cs typeface="Arial"/>
                        </a:rPr>
                        <a:t>14.</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Visit</a:t>
                      </a:r>
                      <a:r>
                        <a:rPr lang="en-GB" sz="1000" baseline="0" dirty="0" smtClean="0">
                          <a:effectLst/>
                          <a:latin typeface="Calibri"/>
                          <a:ea typeface="Calibri"/>
                          <a:cs typeface="Arial"/>
                        </a:rPr>
                        <a:t> a place with a lot of history / historic sites</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67%</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16</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14</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11</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14</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17</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11</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100" b="1" dirty="0" smtClean="0">
                          <a:solidFill>
                            <a:srgbClr val="00B050"/>
                          </a:solidFill>
                          <a:effectLst/>
                          <a:latin typeface="Calibri"/>
                          <a:ea typeface="Calibri"/>
                          <a:cs typeface="Arial"/>
                        </a:rPr>
                        <a:t>9</a:t>
                      </a:r>
                      <a:endParaRPr lang="en-GB" sz="1100" b="1" dirty="0">
                        <a:solidFill>
                          <a:srgbClr val="00B050"/>
                        </a:solidFill>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11</a:t>
                      </a:r>
                      <a:endParaRPr lang="en-GB" sz="1000" dirty="0">
                        <a:effectLst/>
                        <a:latin typeface="Calibri"/>
                        <a:ea typeface="Calibri"/>
                        <a:cs typeface="Arial"/>
                      </a:endParaRPr>
                    </a:p>
                  </a:txBody>
                  <a:tcPr marL="72000" marR="16799" marT="0" marB="0" anchor="ctr"/>
                </a:tc>
              </a:tr>
              <a:tr h="124810">
                <a:tc>
                  <a:txBody>
                    <a:bodyPr/>
                    <a:lstStyle/>
                    <a:p>
                      <a:pPr>
                        <a:lnSpc>
                          <a:spcPct val="115000"/>
                        </a:lnSpc>
                        <a:spcAft>
                          <a:spcPts val="0"/>
                        </a:spcAft>
                      </a:pPr>
                      <a:r>
                        <a:rPr lang="en-GB" sz="1000" dirty="0" smtClean="0">
                          <a:effectLst/>
                          <a:latin typeface="Calibri"/>
                          <a:ea typeface="Calibri"/>
                          <a:cs typeface="Arial"/>
                        </a:rPr>
                        <a:t>15.</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Have dedicated time with my other half</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67%</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11</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16</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100" b="1" dirty="0" smtClean="0">
                          <a:solidFill>
                            <a:srgbClr val="00B050"/>
                          </a:solidFill>
                          <a:effectLst/>
                          <a:latin typeface="Calibri"/>
                          <a:ea typeface="Calibri"/>
                          <a:cs typeface="Arial"/>
                        </a:rPr>
                        <a:t>5</a:t>
                      </a:r>
                      <a:endParaRPr lang="en-GB" sz="1100" b="1" dirty="0">
                        <a:solidFill>
                          <a:srgbClr val="00B050"/>
                        </a:solidFill>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15</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100" b="1" dirty="0" smtClean="0">
                          <a:solidFill>
                            <a:srgbClr val="00B050"/>
                          </a:solidFill>
                          <a:effectLst/>
                          <a:latin typeface="Calibri"/>
                          <a:ea typeface="Calibri"/>
                          <a:cs typeface="Arial"/>
                        </a:rPr>
                        <a:t>5</a:t>
                      </a:r>
                      <a:endParaRPr lang="en-GB" sz="1100" b="1" dirty="0">
                        <a:solidFill>
                          <a:srgbClr val="00B050"/>
                        </a:solidFill>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8</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10</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17</a:t>
                      </a:r>
                      <a:endParaRPr lang="en-GB" sz="1000" dirty="0">
                        <a:effectLst/>
                        <a:latin typeface="Calibri"/>
                        <a:ea typeface="Calibri"/>
                        <a:cs typeface="Arial"/>
                      </a:endParaRPr>
                    </a:p>
                  </a:txBody>
                  <a:tcPr marL="72000" marR="16799" marT="0" marB="0" anchor="ctr"/>
                </a:tc>
              </a:tr>
              <a:tr h="124810">
                <a:tc>
                  <a:txBody>
                    <a:bodyPr/>
                    <a:lstStyle/>
                    <a:p>
                      <a:pPr>
                        <a:lnSpc>
                          <a:spcPct val="115000"/>
                        </a:lnSpc>
                        <a:spcAft>
                          <a:spcPts val="0"/>
                        </a:spcAft>
                      </a:pPr>
                      <a:r>
                        <a:rPr lang="en-GB" sz="1000" dirty="0" smtClean="0">
                          <a:effectLst/>
                          <a:latin typeface="Calibri"/>
                          <a:ea typeface="Calibri"/>
                          <a:cs typeface="Arial"/>
                        </a:rPr>
                        <a:t>16.</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Do what I want when I want spontaneously</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67%</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100" b="1" dirty="0" smtClean="0">
                          <a:solidFill>
                            <a:srgbClr val="00B050"/>
                          </a:solidFill>
                          <a:effectLst/>
                          <a:latin typeface="Calibri"/>
                          <a:ea typeface="Calibri"/>
                          <a:cs typeface="Arial"/>
                        </a:rPr>
                        <a:t>6</a:t>
                      </a:r>
                      <a:endParaRPr lang="en-GB" sz="1100" b="1" dirty="0">
                        <a:solidFill>
                          <a:srgbClr val="00B050"/>
                        </a:solidFill>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100" b="1" dirty="0" smtClean="0">
                          <a:solidFill>
                            <a:srgbClr val="00B050"/>
                          </a:solidFill>
                          <a:effectLst/>
                          <a:latin typeface="Calibri"/>
                          <a:ea typeface="Calibri"/>
                          <a:cs typeface="Arial"/>
                        </a:rPr>
                        <a:t>5</a:t>
                      </a:r>
                      <a:endParaRPr lang="en-GB" sz="1100" b="1" dirty="0">
                        <a:solidFill>
                          <a:srgbClr val="00B050"/>
                        </a:solidFill>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13</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100" b="1" dirty="0" smtClean="0">
                          <a:solidFill>
                            <a:srgbClr val="00B050"/>
                          </a:solidFill>
                          <a:effectLst/>
                          <a:latin typeface="Calibri"/>
                          <a:ea typeface="Calibri"/>
                          <a:cs typeface="Arial"/>
                        </a:rPr>
                        <a:t>3</a:t>
                      </a:r>
                      <a:endParaRPr lang="en-GB" sz="1100" b="1" dirty="0">
                        <a:solidFill>
                          <a:srgbClr val="00B050"/>
                        </a:solidFill>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100" b="1" dirty="0" smtClean="0">
                          <a:solidFill>
                            <a:srgbClr val="00B050"/>
                          </a:solidFill>
                          <a:effectLst/>
                          <a:latin typeface="Calibri"/>
                          <a:ea typeface="Calibri"/>
                          <a:cs typeface="Arial"/>
                        </a:rPr>
                        <a:t>4</a:t>
                      </a:r>
                      <a:endParaRPr lang="en-GB" sz="1100" b="1" dirty="0">
                        <a:solidFill>
                          <a:srgbClr val="00B050"/>
                        </a:solidFill>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14</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14</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16</a:t>
                      </a:r>
                      <a:endParaRPr lang="en-GB" sz="1000" dirty="0">
                        <a:effectLst/>
                        <a:latin typeface="Calibri"/>
                        <a:ea typeface="Calibri"/>
                        <a:cs typeface="Arial"/>
                      </a:endParaRPr>
                    </a:p>
                  </a:txBody>
                  <a:tcPr marL="72000" marR="16799" marT="0" marB="0" anchor="ctr"/>
                </a:tc>
              </a:tr>
              <a:tr h="0">
                <a:tc>
                  <a:txBody>
                    <a:bodyPr/>
                    <a:lstStyle/>
                    <a:p>
                      <a:pPr>
                        <a:lnSpc>
                          <a:spcPct val="115000"/>
                        </a:lnSpc>
                        <a:spcAft>
                          <a:spcPts val="0"/>
                        </a:spcAft>
                      </a:pPr>
                      <a:r>
                        <a:rPr lang="en-GB" sz="1000" dirty="0" smtClean="0">
                          <a:effectLst/>
                          <a:latin typeface="Calibri"/>
                          <a:ea typeface="Calibri"/>
                          <a:cs typeface="Arial"/>
                        </a:rPr>
                        <a:t>17.</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Enjoy high quality food and drink (gourmet)</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65%</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22</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17</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17</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19</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9</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13</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11</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13</a:t>
                      </a:r>
                      <a:endParaRPr lang="en-GB" sz="1000" dirty="0">
                        <a:effectLst/>
                        <a:latin typeface="Calibri"/>
                        <a:ea typeface="Calibri"/>
                        <a:cs typeface="Arial"/>
                      </a:endParaRPr>
                    </a:p>
                  </a:txBody>
                  <a:tcPr marL="72000" marR="16799" marT="0" marB="0" anchor="ctr"/>
                </a:tc>
              </a:tr>
            </a:tbl>
          </a:graphicData>
        </a:graphic>
      </p:graphicFrame>
      <p:sp>
        <p:nvSpPr>
          <p:cNvPr id="3" name="Text Placeholder 2"/>
          <p:cNvSpPr>
            <a:spLocks noGrp="1"/>
          </p:cNvSpPr>
          <p:nvPr>
            <p:ph type="body" sz="quarter" idx="13"/>
          </p:nvPr>
        </p:nvSpPr>
        <p:spPr>
          <a:xfrm>
            <a:off x="685796" y="6396162"/>
            <a:ext cx="1525018" cy="274638"/>
          </a:xfrm>
        </p:spPr>
        <p:txBody>
          <a:bodyPr/>
          <a:lstStyle/>
          <a:p>
            <a:r>
              <a:rPr lang="en-GB" sz="1000" dirty="0" smtClean="0">
                <a:latin typeface="+mn-lt"/>
              </a:rPr>
              <a:t>Needs of the Market</a:t>
            </a:r>
            <a:endParaRPr lang="en-GB" sz="1000" dirty="0">
              <a:latin typeface="+mn-lt"/>
            </a:endParaRPr>
          </a:p>
        </p:txBody>
      </p:sp>
      <p:sp>
        <p:nvSpPr>
          <p:cNvPr id="8" name="TextBox 7"/>
          <p:cNvSpPr txBox="1"/>
          <p:nvPr/>
        </p:nvSpPr>
        <p:spPr>
          <a:xfrm>
            <a:off x="285287" y="1096415"/>
            <a:ext cx="1925527" cy="215444"/>
          </a:xfrm>
          <a:prstGeom prst="rect">
            <a:avLst/>
          </a:prstGeom>
          <a:noFill/>
        </p:spPr>
        <p:txBody>
          <a:bodyPr wrap="none" rtlCol="0">
            <a:spAutoFit/>
          </a:bodyPr>
          <a:lstStyle/>
          <a:p>
            <a:r>
              <a:rPr lang="en-GB" sz="800" dirty="0" smtClean="0">
                <a:solidFill>
                  <a:srgbClr val="120742"/>
                </a:solidFill>
              </a:rPr>
              <a:t>Source:  Global Segmentation (Arkenford)</a:t>
            </a:r>
            <a:endParaRPr lang="en-GB" sz="800" dirty="0">
              <a:solidFill>
                <a:srgbClr val="120742"/>
              </a:solidFill>
            </a:endParaRPr>
          </a:p>
        </p:txBody>
      </p:sp>
      <p:sp>
        <p:nvSpPr>
          <p:cNvPr id="4" name="TextBox 3"/>
          <p:cNvSpPr txBox="1"/>
          <p:nvPr/>
        </p:nvSpPr>
        <p:spPr>
          <a:xfrm>
            <a:off x="253437" y="4816922"/>
            <a:ext cx="8682185" cy="369332"/>
          </a:xfrm>
          <a:prstGeom prst="rect">
            <a:avLst/>
          </a:prstGeom>
          <a:noFill/>
        </p:spPr>
        <p:txBody>
          <a:bodyPr wrap="none" rtlCol="0">
            <a:spAutoFit/>
          </a:bodyPr>
          <a:lstStyle/>
          <a:p>
            <a:r>
              <a:rPr lang="en-GB" sz="900" dirty="0" smtClean="0">
                <a:solidFill>
                  <a:srgbClr val="120742"/>
                </a:solidFill>
              </a:rPr>
              <a:t>N.B. Due to cultural differences in how markets respond to certain question types, some markets are prone to mention a wider variety of needs.  Therefore, results from key markets</a:t>
            </a:r>
            <a:br>
              <a:rPr lang="en-GB" sz="900" dirty="0" smtClean="0">
                <a:solidFill>
                  <a:srgbClr val="120742"/>
                </a:solidFill>
              </a:rPr>
            </a:br>
            <a:r>
              <a:rPr lang="en-GB" sz="900" dirty="0" smtClean="0">
                <a:solidFill>
                  <a:srgbClr val="120742"/>
                </a:solidFill>
              </a:rPr>
              <a:t>are presented in a ranked format e.g. enjoying  the beauty of the landscape was the most frequently mentioned need in Germany.</a:t>
            </a:r>
            <a:endParaRPr lang="en-GB" sz="900" dirty="0">
              <a:solidFill>
                <a:srgbClr val="120742"/>
              </a:solidFill>
            </a:endParaRPr>
          </a:p>
        </p:txBody>
      </p:sp>
      <p:sp>
        <p:nvSpPr>
          <p:cNvPr id="14" name="Text Placeholder 5"/>
          <p:cNvSpPr txBox="1">
            <a:spLocks/>
          </p:cNvSpPr>
          <p:nvPr/>
        </p:nvSpPr>
        <p:spPr>
          <a:xfrm>
            <a:off x="342436" y="5116773"/>
            <a:ext cx="8424992" cy="1382486"/>
          </a:xfrm>
          <a:prstGeom prst="rect">
            <a:avLst/>
          </a:prstGeom>
        </p:spPr>
        <p:txBody>
          <a:bodyPr lIns="3600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300" dirty="0" smtClean="0">
                <a:solidFill>
                  <a:srgbClr val="120742"/>
                </a:solidFill>
              </a:rPr>
              <a:t>Needs of international holiday travellers are fairly consistent across markets, but there are some notable variations.  The order of importance for England’s key markets are listed in the table above.</a:t>
            </a:r>
          </a:p>
          <a:p>
            <a:pPr marL="0" indent="0" algn="just">
              <a:buFont typeface="Arial"/>
              <a:buNone/>
            </a:pPr>
            <a:r>
              <a:rPr lang="en-GB" sz="1300" dirty="0" smtClean="0">
                <a:solidFill>
                  <a:srgbClr val="120742"/>
                </a:solidFill>
              </a:rPr>
              <a:t>For example, ‘experiencing things that are new to me’ is a stronger holiday motivation for those from the US  market (highlighted in green) and ‘enjoying local specialities’ is a particularly strong motivation for those from France.</a:t>
            </a:r>
          </a:p>
          <a:p>
            <a:pPr marL="0" indent="0" algn="just">
              <a:buFont typeface="Arial"/>
              <a:buNone/>
            </a:pPr>
            <a:r>
              <a:rPr lang="en-GB" sz="1300" dirty="0" smtClean="0">
                <a:solidFill>
                  <a:srgbClr val="120742"/>
                </a:solidFill>
              </a:rPr>
              <a:t>Within the Chinese market, feeling connected to nature, being physically healthy and slowing down to a different pace of life are each strong holiday motivations compared with other markets.</a:t>
            </a:r>
          </a:p>
        </p:txBody>
      </p:sp>
    </p:spTree>
    <p:extLst>
      <p:ext uri="{BB962C8B-B14F-4D97-AF65-F5344CB8AC3E}">
        <p14:creationId xmlns:p14="http://schemas.microsoft.com/office/powerpoint/2010/main" val="25930359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437" y="872066"/>
            <a:ext cx="8149762" cy="810155"/>
          </a:xfrm>
        </p:spPr>
        <p:txBody>
          <a:bodyPr/>
          <a:lstStyle/>
          <a:p>
            <a:r>
              <a:rPr lang="en-GB" sz="2200" dirty="0" smtClean="0">
                <a:solidFill>
                  <a:srgbClr val="C00000"/>
                </a:solidFill>
              </a:rPr>
              <a:t>Variation by holiday needs by market? / 2</a:t>
            </a:r>
            <a:endParaRPr lang="en-GB" sz="2200" dirty="0"/>
          </a:p>
        </p:txBody>
      </p:sp>
      <p:sp>
        <p:nvSpPr>
          <p:cNvPr id="3" name="Text Placeholder 2"/>
          <p:cNvSpPr>
            <a:spLocks noGrp="1"/>
          </p:cNvSpPr>
          <p:nvPr>
            <p:ph type="body" sz="quarter" idx="13"/>
          </p:nvPr>
        </p:nvSpPr>
        <p:spPr>
          <a:xfrm>
            <a:off x="685796" y="6396162"/>
            <a:ext cx="2316711" cy="274638"/>
          </a:xfrm>
        </p:spPr>
        <p:txBody>
          <a:bodyPr/>
          <a:lstStyle/>
          <a:p>
            <a:r>
              <a:rPr lang="en-GB" sz="1000" dirty="0" smtClean="0">
                <a:latin typeface="+mn-lt"/>
              </a:rPr>
              <a:t>Needs of the Market</a:t>
            </a:r>
            <a:endParaRPr lang="en-GB" sz="1000" dirty="0">
              <a:latin typeface="+mn-lt"/>
            </a:endParaRPr>
          </a:p>
        </p:txBody>
      </p:sp>
      <p:sp>
        <p:nvSpPr>
          <p:cNvPr id="8" name="TextBox 7"/>
          <p:cNvSpPr txBox="1"/>
          <p:nvPr/>
        </p:nvSpPr>
        <p:spPr>
          <a:xfrm>
            <a:off x="285287" y="1296722"/>
            <a:ext cx="1925527" cy="215444"/>
          </a:xfrm>
          <a:prstGeom prst="rect">
            <a:avLst/>
          </a:prstGeom>
          <a:noFill/>
        </p:spPr>
        <p:txBody>
          <a:bodyPr wrap="none" rtlCol="0">
            <a:spAutoFit/>
          </a:bodyPr>
          <a:lstStyle/>
          <a:p>
            <a:r>
              <a:rPr lang="en-GB" sz="800" dirty="0" smtClean="0">
                <a:solidFill>
                  <a:srgbClr val="120742"/>
                </a:solidFill>
              </a:rPr>
              <a:t>Source:  Global Segmentation (Arkenford)</a:t>
            </a:r>
            <a:endParaRPr lang="en-GB" sz="800" dirty="0">
              <a:solidFill>
                <a:srgbClr val="120742"/>
              </a:solidFill>
            </a:endParaRPr>
          </a:p>
        </p:txBody>
      </p:sp>
      <p:sp>
        <p:nvSpPr>
          <p:cNvPr id="14" name="Text Placeholder 5"/>
          <p:cNvSpPr txBox="1">
            <a:spLocks/>
          </p:cNvSpPr>
          <p:nvPr/>
        </p:nvSpPr>
        <p:spPr>
          <a:xfrm>
            <a:off x="342438" y="5490993"/>
            <a:ext cx="8424992" cy="1023016"/>
          </a:xfrm>
          <a:prstGeom prst="rect">
            <a:avLst/>
          </a:prstGeom>
        </p:spPr>
        <p:txBody>
          <a:bodyPr lIns="3600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300" dirty="0" smtClean="0">
                <a:solidFill>
                  <a:srgbClr val="120742"/>
                </a:solidFill>
              </a:rPr>
              <a:t>There are also some notable differences by market among the second tier of holiday needs.</a:t>
            </a:r>
          </a:p>
          <a:p>
            <a:pPr marL="0" indent="0" algn="just">
              <a:buFont typeface="Arial"/>
              <a:buNone/>
            </a:pPr>
            <a:r>
              <a:rPr lang="en-GB" sz="1300" dirty="0" smtClean="0">
                <a:solidFill>
                  <a:srgbClr val="120742"/>
                </a:solidFill>
              </a:rPr>
              <a:t>Getting some sun is a much stronger motivation for those in the Netherlands, France and Germany.</a:t>
            </a:r>
          </a:p>
          <a:p>
            <a:pPr marL="0" indent="0" algn="just">
              <a:buFont typeface="Arial"/>
              <a:buNone/>
            </a:pPr>
            <a:r>
              <a:rPr lang="en-GB" sz="1300" dirty="0" smtClean="0">
                <a:solidFill>
                  <a:srgbClr val="120742"/>
                </a:solidFill>
              </a:rPr>
              <a:t>Meeting the locals is more important to those from Germany and Australia and getting off the beaten track resonates particularly with those from Italy.</a:t>
            </a:r>
            <a:endParaRPr lang="en-GB" sz="1200" dirty="0">
              <a:solidFill>
                <a:srgbClr val="120742"/>
              </a:solidFill>
            </a:endParaRPr>
          </a:p>
        </p:txBody>
      </p:sp>
      <p:graphicFrame>
        <p:nvGraphicFramePr>
          <p:cNvPr id="10" name="Table Placeholder 5"/>
          <p:cNvGraphicFramePr>
            <a:graphicFrameLocks/>
          </p:cNvGraphicFramePr>
          <p:nvPr>
            <p:extLst>
              <p:ext uri="{D42A27DB-BD31-4B8C-83A1-F6EECF244321}">
                <p14:modId xmlns:p14="http://schemas.microsoft.com/office/powerpoint/2010/main" val="741496083"/>
              </p:ext>
            </p:extLst>
          </p:nvPr>
        </p:nvGraphicFramePr>
        <p:xfrm>
          <a:off x="342438" y="1548467"/>
          <a:ext cx="8424990" cy="3529634"/>
        </p:xfrm>
        <a:graphic>
          <a:graphicData uri="http://schemas.openxmlformats.org/drawingml/2006/table">
            <a:tbl>
              <a:tblPr firstRow="1" bandRow="1">
                <a:tableStyleId>{5C22544A-7EE6-4342-B048-85BDC9FD1C3A}</a:tableStyleId>
              </a:tblPr>
              <a:tblGrid>
                <a:gridCol w="293971"/>
                <a:gridCol w="2779381"/>
                <a:gridCol w="546086"/>
                <a:gridCol w="600694"/>
                <a:gridCol w="600694"/>
                <a:gridCol w="600694"/>
                <a:gridCol w="600694"/>
                <a:gridCol w="600694"/>
                <a:gridCol w="600694"/>
                <a:gridCol w="600694"/>
                <a:gridCol w="600694"/>
              </a:tblGrid>
              <a:tr h="211886">
                <a:tc gridSpan="3">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000" b="1" dirty="0" smtClean="0"/>
                        <a:t>% selecting 6/7 where 0 means wouldn’t want</a:t>
                      </a:r>
                      <a:r>
                        <a:rPr lang="en-GB" sz="1000" b="1" baseline="0" dirty="0" smtClean="0"/>
                        <a:t> at all and 7 means would definitely want</a:t>
                      </a:r>
                      <a:endParaRPr lang="en-GB" sz="1000" b="1" dirty="0" smtClean="0"/>
                    </a:p>
                  </a:txBody>
                  <a:tcPr marL="16799"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GB"/>
                    </a:p>
                  </a:txBody>
                  <a:tcPr/>
                </a:tc>
                <a:tc hMerge="1">
                  <a:txBody>
                    <a:bodyPr/>
                    <a:lstStyle/>
                    <a:p>
                      <a:endParaRPr lang="en-GB"/>
                    </a:p>
                  </a:txBody>
                  <a:tcPr/>
                </a:tc>
                <a:tc gridSpan="8">
                  <a:txBody>
                    <a:bodyPr/>
                    <a:lstStyle/>
                    <a:p>
                      <a:pPr algn="ctr"/>
                      <a:r>
                        <a:rPr lang="en-GB" sz="1000" b="1" dirty="0" smtClean="0"/>
                        <a:t>Importance</a:t>
                      </a:r>
                      <a:r>
                        <a:rPr lang="en-GB" sz="1000" b="1" baseline="0" dirty="0" smtClean="0"/>
                        <a:t> rank within market</a:t>
                      </a:r>
                      <a:endParaRPr lang="en-GB" sz="10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GB" sz="10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GB" sz="10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GB" sz="10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GB" sz="1000"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GB" sz="10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GB" sz="10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GB" sz="10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r>
              <a:tr h="185216">
                <a:tc gridSpan="3">
                  <a:txBody>
                    <a:bodyPr/>
                    <a:lstStyle/>
                    <a:p>
                      <a:pPr algn="l"/>
                      <a:endParaRPr lang="en-GB" sz="1000" b="1" dirty="0"/>
                    </a:p>
                  </a:txBody>
                  <a:tcPr marL="16799"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GB" sz="1000" dirty="0"/>
                    </a:p>
                  </a:txBody>
                  <a:tcPr marL="16799" marR="16799" marT="0" marB="0">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GB" dirty="0"/>
                    </a:p>
                  </a:txBody>
                  <a:tcPr marL="16799" marR="16799" marT="0" marB="0"/>
                </a:tc>
                <a:tc>
                  <a:txBody>
                    <a:bodyPr/>
                    <a:lstStyle/>
                    <a:p>
                      <a:pPr algn="ctr"/>
                      <a:r>
                        <a:rPr lang="en-GB" sz="1000" b="1" dirty="0" smtClean="0"/>
                        <a:t>Germany</a:t>
                      </a:r>
                      <a:endParaRPr lang="en-GB" sz="10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GB" sz="1000" b="1" dirty="0" smtClean="0"/>
                        <a:t>France</a:t>
                      </a:r>
                      <a:endParaRPr lang="en-GB" sz="10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GB" sz="1000" b="1" dirty="0" smtClean="0"/>
                        <a:t>Spain</a:t>
                      </a:r>
                      <a:endParaRPr lang="en-GB" sz="10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GB" sz="1000" b="1" dirty="0" smtClean="0"/>
                        <a:t>Italy</a:t>
                      </a:r>
                      <a:endParaRPr lang="en-GB" sz="10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GB" sz="1000" b="1" dirty="0" smtClean="0"/>
                        <a:t>NL</a:t>
                      </a:r>
                      <a:endParaRPr lang="en-GB" sz="10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GB" sz="1000" b="1" dirty="0" smtClean="0"/>
                        <a:t>USA</a:t>
                      </a:r>
                      <a:endParaRPr lang="en-GB" sz="10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GB" sz="1000" b="1" dirty="0" smtClean="0"/>
                        <a:t>Australia</a:t>
                      </a:r>
                      <a:endParaRPr lang="en-GB" sz="10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GB" sz="1000" b="1" dirty="0" smtClean="0"/>
                        <a:t>China</a:t>
                      </a:r>
                      <a:endParaRPr lang="en-GB" sz="10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r>
              <a:tr h="124810">
                <a:tc>
                  <a:txBody>
                    <a:bodyPr/>
                    <a:lstStyle/>
                    <a:p>
                      <a:pPr algn="l">
                        <a:lnSpc>
                          <a:spcPct val="115000"/>
                        </a:lnSpc>
                        <a:spcAft>
                          <a:spcPts val="0"/>
                        </a:spcAft>
                      </a:pPr>
                      <a:r>
                        <a:rPr lang="en-GB" sz="1000" dirty="0" smtClean="0">
                          <a:effectLst/>
                          <a:latin typeface="Calibri"/>
                          <a:ea typeface="Calibri"/>
                          <a:cs typeface="Arial"/>
                        </a:rPr>
                        <a:t>18.</a:t>
                      </a:r>
                      <a:endParaRPr lang="en-GB" sz="1000" dirty="0">
                        <a:effectLst/>
                        <a:latin typeface="Calibri"/>
                        <a:ea typeface="Calibri"/>
                        <a:cs typeface="Arial"/>
                      </a:endParaRPr>
                    </a:p>
                  </a:txBody>
                  <a:tcPr marL="72000" marR="16799" marT="0" marB="0" anchor="ctr">
                    <a:lnT w="38100" cmpd="sng">
                      <a:noFill/>
                    </a:lnT>
                  </a:tcPr>
                </a:tc>
                <a:tc>
                  <a:txBody>
                    <a:bodyPr/>
                    <a:lstStyle/>
                    <a:p>
                      <a:pPr algn="l">
                        <a:lnSpc>
                          <a:spcPct val="115000"/>
                        </a:lnSpc>
                        <a:spcAft>
                          <a:spcPts val="0"/>
                        </a:spcAft>
                      </a:pPr>
                      <a:r>
                        <a:rPr lang="en-GB" sz="1000" dirty="0" smtClean="0">
                          <a:effectLst/>
                          <a:latin typeface="Calibri"/>
                          <a:ea typeface="Calibri"/>
                          <a:cs typeface="Arial"/>
                        </a:rPr>
                        <a:t>Get some sun</a:t>
                      </a:r>
                      <a:endParaRPr lang="en-GB" sz="1000" dirty="0">
                        <a:effectLst/>
                        <a:latin typeface="Calibri"/>
                        <a:ea typeface="Calibri"/>
                        <a:cs typeface="Arial"/>
                      </a:endParaRPr>
                    </a:p>
                  </a:txBody>
                  <a:tcPr marL="16799" marR="16799" marT="0" marB="0" anchor="ctr">
                    <a:lnT w="38100" cmpd="sng">
                      <a:noFill/>
                    </a:lnT>
                  </a:tcPr>
                </a:tc>
                <a:tc>
                  <a:txBody>
                    <a:bodyPr/>
                    <a:lstStyle/>
                    <a:p>
                      <a:pPr algn="ctr">
                        <a:lnSpc>
                          <a:spcPct val="115000"/>
                        </a:lnSpc>
                        <a:spcAft>
                          <a:spcPts val="0"/>
                        </a:spcAft>
                      </a:pPr>
                      <a:r>
                        <a:rPr lang="en-GB" sz="1000" dirty="0" smtClean="0">
                          <a:effectLst/>
                          <a:latin typeface="Calibri"/>
                          <a:ea typeface="Calibri"/>
                          <a:cs typeface="Arial"/>
                        </a:rPr>
                        <a:t>62%</a:t>
                      </a:r>
                      <a:endParaRPr lang="en-GB" sz="1000" dirty="0">
                        <a:effectLst/>
                        <a:latin typeface="Calibri"/>
                        <a:ea typeface="Calibri"/>
                        <a:cs typeface="Arial"/>
                      </a:endParaRPr>
                    </a:p>
                  </a:txBody>
                  <a:tcPr marL="16799" marR="16799" marT="0" marB="0" anchor="ctr">
                    <a:lnT w="38100" cmpd="sng">
                      <a:noFill/>
                    </a:lnT>
                  </a:tcPr>
                </a:tc>
                <a:tc>
                  <a:txBody>
                    <a:bodyPr/>
                    <a:lstStyle/>
                    <a:p>
                      <a:pPr algn="ctr">
                        <a:lnSpc>
                          <a:spcPct val="115000"/>
                        </a:lnSpc>
                        <a:spcAft>
                          <a:spcPts val="0"/>
                        </a:spcAft>
                      </a:pPr>
                      <a:r>
                        <a:rPr lang="en-GB" sz="1100" b="1" dirty="0" smtClean="0">
                          <a:solidFill>
                            <a:srgbClr val="00B050"/>
                          </a:solidFill>
                          <a:effectLst/>
                          <a:latin typeface="Calibri"/>
                          <a:ea typeface="Calibri"/>
                          <a:cs typeface="Arial"/>
                        </a:rPr>
                        <a:t>9</a:t>
                      </a:r>
                      <a:endParaRPr lang="en-GB" sz="1100" b="1" dirty="0">
                        <a:solidFill>
                          <a:srgbClr val="00B050"/>
                        </a:solidFill>
                        <a:effectLst/>
                        <a:latin typeface="Calibri"/>
                        <a:ea typeface="Calibri"/>
                        <a:cs typeface="Arial"/>
                      </a:endParaRPr>
                    </a:p>
                  </a:txBody>
                  <a:tcPr marL="72000" marR="16799" marT="0" marB="0" anchor="ctr">
                    <a:lnT w="38100" cmpd="sng">
                      <a:noFill/>
                    </a:lnT>
                  </a:tcPr>
                </a:tc>
                <a:tc>
                  <a:txBody>
                    <a:bodyPr/>
                    <a:lstStyle/>
                    <a:p>
                      <a:pPr algn="ctr">
                        <a:lnSpc>
                          <a:spcPct val="115000"/>
                        </a:lnSpc>
                        <a:spcAft>
                          <a:spcPts val="0"/>
                        </a:spcAft>
                      </a:pPr>
                      <a:r>
                        <a:rPr lang="en-GB" sz="1100" b="1" dirty="0" smtClean="0">
                          <a:solidFill>
                            <a:srgbClr val="00B050"/>
                          </a:solidFill>
                          <a:effectLst/>
                          <a:latin typeface="Calibri"/>
                          <a:ea typeface="Calibri"/>
                          <a:cs typeface="Arial"/>
                        </a:rPr>
                        <a:t>4</a:t>
                      </a:r>
                      <a:endParaRPr lang="en-GB" sz="1100" b="1" dirty="0">
                        <a:solidFill>
                          <a:srgbClr val="00B050"/>
                        </a:solidFill>
                        <a:effectLst/>
                        <a:latin typeface="Calibri"/>
                        <a:ea typeface="Calibri"/>
                        <a:cs typeface="Arial"/>
                      </a:endParaRPr>
                    </a:p>
                  </a:txBody>
                  <a:tcPr marL="72000" marR="16799" marT="0" marB="0" anchor="ctr">
                    <a:lnT w="38100" cmpd="sng">
                      <a:noFill/>
                    </a:lnT>
                  </a:tcPr>
                </a:tc>
                <a:tc>
                  <a:txBody>
                    <a:bodyPr/>
                    <a:lstStyle/>
                    <a:p>
                      <a:pPr algn="ctr">
                        <a:lnSpc>
                          <a:spcPct val="115000"/>
                        </a:lnSpc>
                        <a:spcAft>
                          <a:spcPts val="0"/>
                        </a:spcAft>
                      </a:pPr>
                      <a:r>
                        <a:rPr lang="en-GB" sz="1000" dirty="0" smtClean="0">
                          <a:effectLst/>
                          <a:latin typeface="Calibri"/>
                          <a:ea typeface="Calibri"/>
                          <a:cs typeface="Arial"/>
                        </a:rPr>
                        <a:t>22</a:t>
                      </a:r>
                      <a:endParaRPr lang="en-GB" sz="1000" dirty="0">
                        <a:effectLst/>
                        <a:latin typeface="Calibri"/>
                        <a:ea typeface="Calibri"/>
                        <a:cs typeface="Arial"/>
                      </a:endParaRPr>
                    </a:p>
                  </a:txBody>
                  <a:tcPr marL="72000" marR="16799" marT="0" marB="0" anchor="ctr">
                    <a:lnT w="38100" cmpd="sng">
                      <a:noFill/>
                    </a:lnT>
                  </a:tcPr>
                </a:tc>
                <a:tc>
                  <a:txBody>
                    <a:bodyPr/>
                    <a:lstStyle/>
                    <a:p>
                      <a:pPr algn="ctr">
                        <a:lnSpc>
                          <a:spcPct val="115000"/>
                        </a:lnSpc>
                        <a:spcAft>
                          <a:spcPts val="0"/>
                        </a:spcAft>
                      </a:pPr>
                      <a:r>
                        <a:rPr lang="en-GB" sz="1000" dirty="0" smtClean="0">
                          <a:effectLst/>
                          <a:latin typeface="Calibri"/>
                          <a:ea typeface="Calibri"/>
                          <a:cs typeface="Arial"/>
                        </a:rPr>
                        <a:t>25</a:t>
                      </a:r>
                      <a:endParaRPr lang="en-GB" sz="1000" dirty="0">
                        <a:effectLst/>
                        <a:latin typeface="Calibri"/>
                        <a:ea typeface="Calibri"/>
                        <a:cs typeface="Arial"/>
                      </a:endParaRPr>
                    </a:p>
                  </a:txBody>
                  <a:tcPr marL="72000" marR="16799" marT="0" marB="0" anchor="ctr">
                    <a:lnT w="38100" cmpd="sng">
                      <a:noFill/>
                    </a:lnT>
                  </a:tcPr>
                </a:tc>
                <a:tc>
                  <a:txBody>
                    <a:bodyPr/>
                    <a:lstStyle/>
                    <a:p>
                      <a:pPr algn="ctr">
                        <a:lnSpc>
                          <a:spcPct val="115000"/>
                        </a:lnSpc>
                        <a:spcAft>
                          <a:spcPts val="0"/>
                        </a:spcAft>
                      </a:pPr>
                      <a:r>
                        <a:rPr lang="en-GB" sz="1100" b="1" dirty="0" smtClean="0">
                          <a:solidFill>
                            <a:srgbClr val="00B050"/>
                          </a:solidFill>
                          <a:effectLst/>
                          <a:latin typeface="Calibri"/>
                          <a:ea typeface="Calibri"/>
                          <a:cs typeface="Arial"/>
                        </a:rPr>
                        <a:t>3</a:t>
                      </a:r>
                      <a:endParaRPr lang="en-GB" sz="1100" b="1" dirty="0">
                        <a:solidFill>
                          <a:srgbClr val="00B050"/>
                        </a:solidFill>
                        <a:effectLst/>
                        <a:latin typeface="Calibri"/>
                        <a:ea typeface="Calibri"/>
                        <a:cs typeface="Arial"/>
                      </a:endParaRPr>
                    </a:p>
                  </a:txBody>
                  <a:tcPr marL="72000" marR="16799" marT="0" marB="0" anchor="ctr">
                    <a:lnT w="38100" cmpd="sng">
                      <a:noFill/>
                    </a:lnT>
                  </a:tcPr>
                </a:tc>
                <a:tc>
                  <a:txBody>
                    <a:bodyPr/>
                    <a:lstStyle/>
                    <a:p>
                      <a:pPr algn="ctr">
                        <a:lnSpc>
                          <a:spcPct val="115000"/>
                        </a:lnSpc>
                        <a:spcAft>
                          <a:spcPts val="0"/>
                        </a:spcAft>
                      </a:pPr>
                      <a:r>
                        <a:rPr lang="en-GB" sz="1000" dirty="0" smtClean="0">
                          <a:effectLst/>
                          <a:latin typeface="Calibri"/>
                          <a:ea typeface="Calibri"/>
                          <a:cs typeface="Arial"/>
                        </a:rPr>
                        <a:t>16</a:t>
                      </a:r>
                      <a:endParaRPr lang="en-GB" sz="1000" dirty="0">
                        <a:effectLst/>
                        <a:latin typeface="Calibri"/>
                        <a:ea typeface="Calibri"/>
                        <a:cs typeface="Arial"/>
                      </a:endParaRPr>
                    </a:p>
                  </a:txBody>
                  <a:tcPr marL="72000" marR="16799" marT="0" marB="0" anchor="ctr">
                    <a:lnT w="38100" cmpd="sng">
                      <a:noFill/>
                    </a:lnT>
                  </a:tcPr>
                </a:tc>
                <a:tc>
                  <a:txBody>
                    <a:bodyPr/>
                    <a:lstStyle/>
                    <a:p>
                      <a:pPr algn="ctr">
                        <a:lnSpc>
                          <a:spcPct val="115000"/>
                        </a:lnSpc>
                        <a:spcAft>
                          <a:spcPts val="0"/>
                        </a:spcAft>
                      </a:pPr>
                      <a:r>
                        <a:rPr lang="en-GB" sz="1000" dirty="0" smtClean="0">
                          <a:effectLst/>
                          <a:latin typeface="Calibri"/>
                          <a:ea typeface="Calibri"/>
                          <a:cs typeface="Arial"/>
                        </a:rPr>
                        <a:t>19</a:t>
                      </a:r>
                      <a:endParaRPr lang="en-GB" sz="1000" dirty="0">
                        <a:effectLst/>
                        <a:latin typeface="Calibri"/>
                        <a:ea typeface="Calibri"/>
                        <a:cs typeface="Arial"/>
                      </a:endParaRPr>
                    </a:p>
                  </a:txBody>
                  <a:tcPr marL="72000" marR="16799" marT="0" marB="0" anchor="ctr">
                    <a:lnT w="38100" cmpd="sng">
                      <a:noFill/>
                    </a:lnT>
                  </a:tcPr>
                </a:tc>
                <a:tc>
                  <a:txBody>
                    <a:bodyPr/>
                    <a:lstStyle/>
                    <a:p>
                      <a:pPr algn="ctr">
                        <a:lnSpc>
                          <a:spcPct val="115000"/>
                        </a:lnSpc>
                        <a:spcAft>
                          <a:spcPts val="0"/>
                        </a:spcAft>
                      </a:pPr>
                      <a:r>
                        <a:rPr lang="en-GB" sz="1000" dirty="0" smtClean="0">
                          <a:effectLst/>
                          <a:latin typeface="Calibri"/>
                          <a:ea typeface="Calibri"/>
                          <a:cs typeface="Arial"/>
                        </a:rPr>
                        <a:t>12</a:t>
                      </a:r>
                      <a:endParaRPr lang="en-GB" sz="1000" dirty="0">
                        <a:effectLst/>
                        <a:latin typeface="Calibri"/>
                        <a:ea typeface="Calibri"/>
                        <a:cs typeface="Arial"/>
                      </a:endParaRPr>
                    </a:p>
                  </a:txBody>
                  <a:tcPr marL="72000" marR="16799" marT="0" marB="0" anchor="ctr">
                    <a:lnT w="38100" cmpd="sng">
                      <a:noFill/>
                    </a:lnT>
                  </a:tcPr>
                </a:tc>
              </a:tr>
              <a:tr h="124810">
                <a:tc>
                  <a:txBody>
                    <a:bodyPr/>
                    <a:lstStyle/>
                    <a:p>
                      <a:pPr algn="l">
                        <a:lnSpc>
                          <a:spcPct val="115000"/>
                        </a:lnSpc>
                        <a:spcAft>
                          <a:spcPts val="0"/>
                        </a:spcAft>
                      </a:pPr>
                      <a:r>
                        <a:rPr lang="en-GB" sz="1000" dirty="0" smtClean="0">
                          <a:effectLst/>
                          <a:latin typeface="Calibri"/>
                          <a:ea typeface="Calibri"/>
                          <a:cs typeface="Arial"/>
                        </a:rPr>
                        <a:t>19.</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Feel special or spoilt</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56%</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20</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31</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15</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24</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19</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19</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17</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19</a:t>
                      </a:r>
                      <a:endParaRPr lang="en-GB" sz="1000" dirty="0">
                        <a:effectLst/>
                        <a:latin typeface="Calibri"/>
                        <a:ea typeface="Calibri"/>
                        <a:cs typeface="Arial"/>
                      </a:endParaRPr>
                    </a:p>
                  </a:txBody>
                  <a:tcPr marL="72000" marR="16799" marT="0" marB="0" anchor="ctr"/>
                </a:tc>
              </a:tr>
              <a:tr h="124810">
                <a:tc>
                  <a:txBody>
                    <a:bodyPr/>
                    <a:lstStyle/>
                    <a:p>
                      <a:pPr algn="l">
                        <a:lnSpc>
                          <a:spcPct val="115000"/>
                        </a:lnSpc>
                        <a:spcAft>
                          <a:spcPts val="0"/>
                        </a:spcAft>
                      </a:pPr>
                      <a:r>
                        <a:rPr lang="en-GB" sz="1000" dirty="0" smtClean="0">
                          <a:effectLst/>
                          <a:latin typeface="Calibri"/>
                          <a:ea typeface="Calibri"/>
                          <a:cs typeface="Arial"/>
                        </a:rPr>
                        <a:t>20.</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Good shopping</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55%</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23</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27</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24</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21</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21</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21</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22</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20</a:t>
                      </a:r>
                      <a:endParaRPr lang="en-GB" sz="1000" dirty="0">
                        <a:effectLst/>
                        <a:latin typeface="Calibri"/>
                        <a:ea typeface="Calibri"/>
                        <a:cs typeface="Arial"/>
                      </a:endParaRPr>
                    </a:p>
                  </a:txBody>
                  <a:tcPr marL="72000" marR="16799" marT="0" marB="0" anchor="ctr"/>
                </a:tc>
              </a:tr>
              <a:tr h="124810">
                <a:tc>
                  <a:txBody>
                    <a:bodyPr/>
                    <a:lstStyle/>
                    <a:p>
                      <a:pPr algn="l">
                        <a:lnSpc>
                          <a:spcPct val="115000"/>
                        </a:lnSpc>
                        <a:spcAft>
                          <a:spcPts val="0"/>
                        </a:spcAft>
                      </a:pPr>
                      <a:r>
                        <a:rPr lang="en-GB" sz="1000" dirty="0" smtClean="0">
                          <a:effectLst/>
                          <a:latin typeface="Calibri"/>
                          <a:ea typeface="Calibri"/>
                          <a:cs typeface="Arial"/>
                        </a:rPr>
                        <a:t>21.</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Revisit places of nostalgic importance to me</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55%</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21</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21</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19</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20</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20</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20</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21</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22</a:t>
                      </a:r>
                      <a:endParaRPr lang="en-GB" sz="1000" dirty="0">
                        <a:effectLst/>
                        <a:latin typeface="Calibri"/>
                        <a:ea typeface="Calibri"/>
                        <a:cs typeface="Arial"/>
                      </a:endParaRPr>
                    </a:p>
                  </a:txBody>
                  <a:tcPr marL="72000" marR="16799" marT="0" marB="0" anchor="ctr"/>
                </a:tc>
              </a:tr>
              <a:tr h="124810">
                <a:tc>
                  <a:txBody>
                    <a:bodyPr/>
                    <a:lstStyle/>
                    <a:p>
                      <a:pPr algn="l">
                        <a:lnSpc>
                          <a:spcPct val="115000"/>
                        </a:lnSpc>
                        <a:spcAft>
                          <a:spcPts val="0"/>
                        </a:spcAft>
                      </a:pPr>
                      <a:r>
                        <a:rPr lang="en-GB" sz="1000" dirty="0" smtClean="0">
                          <a:effectLst/>
                          <a:latin typeface="Calibri"/>
                          <a:ea typeface="Calibri"/>
                          <a:cs typeface="Arial"/>
                        </a:rPr>
                        <a:t>22.</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Get off the beaten track</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52%</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19</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19</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30</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100" b="1" dirty="0" smtClean="0">
                          <a:solidFill>
                            <a:srgbClr val="00B050"/>
                          </a:solidFill>
                          <a:effectLst/>
                          <a:latin typeface="Calibri"/>
                          <a:ea typeface="Calibri"/>
                          <a:cs typeface="Arial"/>
                        </a:rPr>
                        <a:t>16</a:t>
                      </a:r>
                      <a:endParaRPr lang="en-GB" sz="1100" b="1" dirty="0">
                        <a:solidFill>
                          <a:srgbClr val="00B050"/>
                        </a:solidFill>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26</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22</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24</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24</a:t>
                      </a:r>
                      <a:endParaRPr lang="en-GB" sz="1000" dirty="0">
                        <a:effectLst/>
                        <a:latin typeface="Calibri"/>
                        <a:ea typeface="Calibri"/>
                        <a:cs typeface="Arial"/>
                      </a:endParaRPr>
                    </a:p>
                  </a:txBody>
                  <a:tcPr marL="72000" marR="16799" marT="0" marB="0" anchor="ctr"/>
                </a:tc>
              </a:tr>
              <a:tr h="124810">
                <a:tc>
                  <a:txBody>
                    <a:bodyPr/>
                    <a:lstStyle/>
                    <a:p>
                      <a:pPr algn="l">
                        <a:lnSpc>
                          <a:spcPct val="115000"/>
                        </a:lnSpc>
                        <a:spcAft>
                          <a:spcPts val="0"/>
                        </a:spcAft>
                      </a:pPr>
                      <a:r>
                        <a:rPr lang="en-GB" sz="1000" dirty="0" smtClean="0">
                          <a:effectLst/>
                          <a:latin typeface="Calibri"/>
                          <a:ea typeface="Calibri"/>
                          <a:cs typeface="Arial"/>
                        </a:rPr>
                        <a:t>23.</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Do something environmentally sustainable / green</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48%</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25</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24</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25</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26</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28</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32</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28</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21</a:t>
                      </a:r>
                      <a:endParaRPr lang="en-GB" sz="1000" dirty="0">
                        <a:effectLst/>
                        <a:latin typeface="Calibri"/>
                        <a:ea typeface="Calibri"/>
                        <a:cs typeface="Arial"/>
                      </a:endParaRPr>
                    </a:p>
                  </a:txBody>
                  <a:tcPr marL="72000" marR="16799" marT="0" marB="0" anchor="ctr"/>
                </a:tc>
              </a:tr>
              <a:tr h="124810">
                <a:tc>
                  <a:txBody>
                    <a:bodyPr/>
                    <a:lstStyle/>
                    <a:p>
                      <a:pPr algn="l">
                        <a:lnSpc>
                          <a:spcPct val="115000"/>
                        </a:lnSpc>
                        <a:spcAft>
                          <a:spcPts val="0"/>
                        </a:spcAft>
                      </a:pPr>
                      <a:r>
                        <a:rPr lang="en-GB" sz="1000" dirty="0" smtClean="0">
                          <a:effectLst/>
                          <a:latin typeface="Calibri"/>
                          <a:ea typeface="Calibri"/>
                          <a:cs typeface="Arial"/>
                        </a:rPr>
                        <a:t>24.</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Visit</a:t>
                      </a:r>
                      <a:r>
                        <a:rPr lang="en-GB" sz="1000" baseline="0" dirty="0" smtClean="0">
                          <a:effectLst/>
                          <a:latin typeface="Calibri"/>
                          <a:ea typeface="Calibri"/>
                          <a:cs typeface="Arial"/>
                        </a:rPr>
                        <a:t> </a:t>
                      </a:r>
                      <a:r>
                        <a:rPr lang="en-GB" sz="1000" dirty="0" smtClean="0">
                          <a:effectLst/>
                          <a:latin typeface="Calibri"/>
                          <a:ea typeface="Calibri"/>
                          <a:cs typeface="Arial"/>
                        </a:rPr>
                        <a:t>places important to my family’s history</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48%</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24</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25</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21</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22</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30</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23</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23</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26</a:t>
                      </a:r>
                      <a:endParaRPr lang="en-GB" sz="1000" dirty="0">
                        <a:effectLst/>
                        <a:latin typeface="Calibri"/>
                        <a:ea typeface="Calibri"/>
                        <a:cs typeface="Arial"/>
                      </a:endParaRPr>
                    </a:p>
                  </a:txBody>
                  <a:tcPr marL="72000" marR="16799" marT="0" marB="0" anchor="ctr"/>
                </a:tc>
              </a:tr>
              <a:tr h="124810">
                <a:tc>
                  <a:txBody>
                    <a:bodyPr/>
                    <a:lstStyle/>
                    <a:p>
                      <a:pPr algn="l">
                        <a:lnSpc>
                          <a:spcPct val="115000"/>
                        </a:lnSpc>
                        <a:spcAft>
                          <a:spcPts val="0"/>
                        </a:spcAft>
                      </a:pPr>
                      <a:r>
                        <a:rPr lang="en-GB" sz="1000" dirty="0" smtClean="0">
                          <a:effectLst/>
                          <a:latin typeface="Calibri"/>
                          <a:ea typeface="Calibri"/>
                          <a:cs typeface="Arial"/>
                        </a:rPr>
                        <a:t>25.</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Meet the locals</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48%</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100" b="1" dirty="0" smtClean="0">
                          <a:solidFill>
                            <a:srgbClr val="00B050"/>
                          </a:solidFill>
                          <a:effectLst/>
                          <a:latin typeface="Calibri"/>
                          <a:ea typeface="Calibri"/>
                          <a:cs typeface="Arial"/>
                        </a:rPr>
                        <a:t>17</a:t>
                      </a:r>
                      <a:endParaRPr lang="en-GB" sz="1100" b="1" dirty="0">
                        <a:solidFill>
                          <a:srgbClr val="00B050"/>
                        </a:solidFill>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20</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20</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18</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23</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24</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100" b="1" dirty="0" smtClean="0">
                          <a:solidFill>
                            <a:srgbClr val="00B050"/>
                          </a:solidFill>
                          <a:effectLst/>
                          <a:latin typeface="Calibri"/>
                          <a:ea typeface="Calibri"/>
                          <a:cs typeface="Arial"/>
                        </a:rPr>
                        <a:t>18</a:t>
                      </a:r>
                      <a:endParaRPr lang="en-GB" sz="1100" b="1" dirty="0">
                        <a:solidFill>
                          <a:srgbClr val="00B050"/>
                        </a:solidFill>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28</a:t>
                      </a:r>
                      <a:endParaRPr lang="en-GB" sz="1000" dirty="0">
                        <a:effectLst/>
                        <a:latin typeface="Calibri"/>
                        <a:ea typeface="Calibri"/>
                        <a:cs typeface="Arial"/>
                      </a:endParaRPr>
                    </a:p>
                  </a:txBody>
                  <a:tcPr marL="72000" marR="16799" marT="0" marB="0" anchor="ctr"/>
                </a:tc>
              </a:tr>
              <a:tr h="124810">
                <a:tc>
                  <a:txBody>
                    <a:bodyPr/>
                    <a:lstStyle/>
                    <a:p>
                      <a:pPr algn="l">
                        <a:lnSpc>
                          <a:spcPct val="115000"/>
                        </a:lnSpc>
                        <a:spcAft>
                          <a:spcPts val="0"/>
                        </a:spcAft>
                      </a:pPr>
                      <a:r>
                        <a:rPr lang="en-GB" sz="1000" dirty="0" smtClean="0">
                          <a:effectLst/>
                          <a:latin typeface="Calibri"/>
                          <a:ea typeface="Calibri"/>
                          <a:cs typeface="Arial"/>
                        </a:rPr>
                        <a:t>26.</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Meet and have fun with other tourists</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46%</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27</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30</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29</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27</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32</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27</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25</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23</a:t>
                      </a:r>
                      <a:endParaRPr lang="en-GB" sz="1000" dirty="0">
                        <a:effectLst/>
                        <a:latin typeface="Calibri"/>
                        <a:ea typeface="Calibri"/>
                        <a:cs typeface="Arial"/>
                      </a:endParaRPr>
                    </a:p>
                  </a:txBody>
                  <a:tcPr marL="72000" marR="16799" marT="0" marB="0" anchor="ctr"/>
                </a:tc>
              </a:tr>
              <a:tr h="124810">
                <a:tc>
                  <a:txBody>
                    <a:bodyPr/>
                    <a:lstStyle/>
                    <a:p>
                      <a:pPr algn="l">
                        <a:lnSpc>
                          <a:spcPct val="115000"/>
                        </a:lnSpc>
                        <a:spcAft>
                          <a:spcPts val="0"/>
                        </a:spcAft>
                      </a:pPr>
                      <a:r>
                        <a:rPr lang="en-GB" sz="1000" dirty="0" smtClean="0">
                          <a:effectLst/>
                          <a:latin typeface="Calibri"/>
                          <a:ea typeface="Calibri"/>
                          <a:cs typeface="Arial"/>
                        </a:rPr>
                        <a:t>27.</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Experience adrenalin filled adventures</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43%</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28</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23</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23</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31</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27</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25</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27</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27</a:t>
                      </a:r>
                      <a:endParaRPr lang="en-GB" sz="1000" dirty="0">
                        <a:effectLst/>
                        <a:latin typeface="Calibri"/>
                        <a:ea typeface="Calibri"/>
                        <a:cs typeface="Arial"/>
                      </a:endParaRPr>
                    </a:p>
                  </a:txBody>
                  <a:tcPr marL="72000" marR="16799" marT="0" marB="0" anchor="ctr"/>
                </a:tc>
              </a:tr>
              <a:tr h="124810">
                <a:tc>
                  <a:txBody>
                    <a:bodyPr/>
                    <a:lstStyle/>
                    <a:p>
                      <a:pPr algn="l">
                        <a:lnSpc>
                          <a:spcPct val="115000"/>
                        </a:lnSpc>
                        <a:spcAft>
                          <a:spcPts val="0"/>
                        </a:spcAft>
                      </a:pPr>
                      <a:r>
                        <a:rPr lang="en-GB" sz="1000" dirty="0" smtClean="0">
                          <a:effectLst/>
                          <a:latin typeface="Calibri"/>
                          <a:ea typeface="Calibri"/>
                          <a:cs typeface="Arial"/>
                        </a:rPr>
                        <a:t>28.</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Go somewhere that provided lots of laid on entertainment      </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42%</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30</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26</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27</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28</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24</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26</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26</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29</a:t>
                      </a:r>
                      <a:endParaRPr lang="en-GB" sz="1000" dirty="0">
                        <a:effectLst/>
                        <a:latin typeface="Calibri"/>
                        <a:ea typeface="Calibri"/>
                        <a:cs typeface="Arial"/>
                      </a:endParaRPr>
                    </a:p>
                  </a:txBody>
                  <a:tcPr marL="72000" marR="16799" marT="0" marB="0" anchor="ctr"/>
                </a:tc>
              </a:tr>
              <a:tr h="124810">
                <a:tc>
                  <a:txBody>
                    <a:bodyPr/>
                    <a:lstStyle/>
                    <a:p>
                      <a:pPr algn="l">
                        <a:lnSpc>
                          <a:spcPct val="115000"/>
                        </a:lnSpc>
                        <a:spcAft>
                          <a:spcPts val="0"/>
                        </a:spcAft>
                      </a:pPr>
                      <a:r>
                        <a:rPr lang="en-GB" sz="1000" dirty="0" smtClean="0">
                          <a:effectLst/>
                          <a:latin typeface="Calibri"/>
                          <a:ea typeface="Calibri"/>
                          <a:cs typeface="Arial"/>
                        </a:rPr>
                        <a:t>29.</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Do something the children would really enjoy</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41%</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29</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29</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32</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32</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25</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28</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29</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25</a:t>
                      </a:r>
                      <a:endParaRPr lang="en-GB" sz="1000" dirty="0">
                        <a:effectLst/>
                        <a:latin typeface="Calibri"/>
                        <a:ea typeface="Calibri"/>
                        <a:cs typeface="Arial"/>
                      </a:endParaRPr>
                    </a:p>
                  </a:txBody>
                  <a:tcPr marL="72000" marR="16799" marT="0" marB="0" anchor="ctr"/>
                </a:tc>
              </a:tr>
              <a:tr h="124810">
                <a:tc>
                  <a:txBody>
                    <a:bodyPr/>
                    <a:lstStyle/>
                    <a:p>
                      <a:pPr algn="l">
                        <a:lnSpc>
                          <a:spcPct val="115000"/>
                        </a:lnSpc>
                        <a:spcAft>
                          <a:spcPts val="0"/>
                        </a:spcAft>
                      </a:pPr>
                      <a:r>
                        <a:rPr lang="en-GB" sz="1000" dirty="0" smtClean="0">
                          <a:effectLst/>
                          <a:latin typeface="Calibri"/>
                          <a:ea typeface="Calibri"/>
                          <a:cs typeface="Arial"/>
                        </a:rPr>
                        <a:t>30.</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Party</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40%</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32</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22</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26</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23</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22</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30</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31</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30</a:t>
                      </a:r>
                      <a:endParaRPr lang="en-GB" sz="1000" dirty="0">
                        <a:effectLst/>
                        <a:latin typeface="Calibri"/>
                        <a:ea typeface="Calibri"/>
                        <a:cs typeface="Arial"/>
                      </a:endParaRPr>
                    </a:p>
                  </a:txBody>
                  <a:tcPr marL="72000" marR="16799" marT="0" marB="0" anchor="ctr"/>
                </a:tc>
              </a:tr>
              <a:tr h="124810">
                <a:tc>
                  <a:txBody>
                    <a:bodyPr/>
                    <a:lstStyle/>
                    <a:p>
                      <a:pPr algn="l">
                        <a:lnSpc>
                          <a:spcPct val="115000"/>
                        </a:lnSpc>
                        <a:spcAft>
                          <a:spcPts val="0"/>
                        </a:spcAft>
                      </a:pPr>
                      <a:r>
                        <a:rPr lang="en-GB" sz="1000" dirty="0" smtClean="0">
                          <a:effectLst/>
                          <a:latin typeface="Calibri"/>
                          <a:ea typeface="Calibri"/>
                          <a:cs typeface="Arial"/>
                        </a:rPr>
                        <a:t>31.</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To participate in an active pastime or sport</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38%</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26</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28</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28</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29</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29</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29</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30</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33</a:t>
                      </a:r>
                      <a:endParaRPr lang="en-GB" sz="1000" dirty="0">
                        <a:effectLst/>
                        <a:latin typeface="Calibri"/>
                        <a:ea typeface="Calibri"/>
                        <a:cs typeface="Arial"/>
                      </a:endParaRPr>
                    </a:p>
                  </a:txBody>
                  <a:tcPr marL="72000" marR="16799" marT="0" marB="0" anchor="ctr"/>
                </a:tc>
              </a:tr>
              <a:tr h="124810">
                <a:tc>
                  <a:txBody>
                    <a:bodyPr/>
                    <a:lstStyle/>
                    <a:p>
                      <a:pPr algn="l">
                        <a:lnSpc>
                          <a:spcPct val="115000"/>
                        </a:lnSpc>
                        <a:spcAft>
                          <a:spcPts val="0"/>
                        </a:spcAft>
                      </a:pPr>
                      <a:r>
                        <a:rPr lang="en-GB" sz="1000" dirty="0" smtClean="0">
                          <a:effectLst/>
                          <a:latin typeface="Calibri"/>
                          <a:ea typeface="Calibri"/>
                          <a:cs typeface="Arial"/>
                        </a:rPr>
                        <a:t>32.</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Watch a sporting event</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37%</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31</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32</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31</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33</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31</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31</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33</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32</a:t>
                      </a:r>
                      <a:endParaRPr lang="en-GB" sz="1000" dirty="0">
                        <a:effectLst/>
                        <a:latin typeface="Calibri"/>
                        <a:ea typeface="Calibri"/>
                        <a:cs typeface="Arial"/>
                      </a:endParaRPr>
                    </a:p>
                  </a:txBody>
                  <a:tcPr marL="72000" marR="16799" marT="0" marB="0" anchor="ctr"/>
                </a:tc>
              </a:tr>
              <a:tr h="124810">
                <a:tc>
                  <a:txBody>
                    <a:bodyPr/>
                    <a:lstStyle/>
                    <a:p>
                      <a:pPr algn="l">
                        <a:lnSpc>
                          <a:spcPct val="115000"/>
                        </a:lnSpc>
                        <a:spcAft>
                          <a:spcPts val="0"/>
                        </a:spcAft>
                      </a:pPr>
                      <a:r>
                        <a:rPr lang="en-GB" sz="1000" dirty="0" smtClean="0">
                          <a:effectLst/>
                          <a:latin typeface="Calibri"/>
                          <a:ea typeface="Calibri"/>
                          <a:cs typeface="Arial"/>
                        </a:rPr>
                        <a:t>33.</a:t>
                      </a:r>
                      <a:endParaRPr lang="en-GB" sz="1000" dirty="0">
                        <a:effectLst/>
                        <a:latin typeface="Calibri"/>
                        <a:ea typeface="Calibri"/>
                        <a:cs typeface="Arial"/>
                      </a:endParaRPr>
                    </a:p>
                  </a:txBody>
                  <a:tcPr marL="72000" marR="16799" marT="0" marB="0" anchor="ctr"/>
                </a:tc>
                <a:tc>
                  <a:txBody>
                    <a:bodyPr/>
                    <a:lstStyle/>
                    <a:p>
                      <a:pPr algn="l">
                        <a:lnSpc>
                          <a:spcPct val="115000"/>
                        </a:lnSpc>
                        <a:spcAft>
                          <a:spcPts val="0"/>
                        </a:spcAft>
                      </a:pPr>
                      <a:r>
                        <a:rPr lang="en-GB" sz="1000" dirty="0" smtClean="0">
                          <a:effectLst/>
                          <a:latin typeface="Calibri"/>
                          <a:ea typeface="Calibri"/>
                          <a:cs typeface="Arial"/>
                        </a:rPr>
                        <a:t>Do something useful like volunteering to help on a project</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36%</a:t>
                      </a:r>
                      <a:endParaRPr lang="en-GB" sz="1000" dirty="0">
                        <a:effectLst/>
                        <a:latin typeface="Calibri"/>
                        <a:ea typeface="Calibri"/>
                        <a:cs typeface="Arial"/>
                      </a:endParaRPr>
                    </a:p>
                  </a:txBody>
                  <a:tcPr marL="16799" marR="16799" marT="0" marB="0" anchor="ctr"/>
                </a:tc>
                <a:tc>
                  <a:txBody>
                    <a:bodyPr/>
                    <a:lstStyle/>
                    <a:p>
                      <a:pPr algn="ctr">
                        <a:lnSpc>
                          <a:spcPct val="115000"/>
                        </a:lnSpc>
                        <a:spcAft>
                          <a:spcPts val="0"/>
                        </a:spcAft>
                      </a:pPr>
                      <a:r>
                        <a:rPr lang="en-GB" sz="1000" dirty="0" smtClean="0">
                          <a:effectLst/>
                          <a:latin typeface="Calibri"/>
                          <a:ea typeface="Calibri"/>
                          <a:cs typeface="Arial"/>
                        </a:rPr>
                        <a:t>33</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33</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33</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30</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33</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33</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32</a:t>
                      </a:r>
                      <a:endParaRPr lang="en-GB" sz="10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Calibri"/>
                          <a:ea typeface="Calibri"/>
                          <a:cs typeface="Arial"/>
                        </a:rPr>
                        <a:t>31</a:t>
                      </a:r>
                      <a:endParaRPr lang="en-GB" sz="1000" dirty="0">
                        <a:effectLst/>
                        <a:latin typeface="Calibri"/>
                        <a:ea typeface="Calibri"/>
                        <a:cs typeface="Arial"/>
                      </a:endParaRPr>
                    </a:p>
                  </a:txBody>
                  <a:tcPr marL="72000" marR="16799" marT="0" marB="0" anchor="ctr"/>
                </a:tc>
              </a:tr>
            </a:tbl>
          </a:graphicData>
        </a:graphic>
      </p:graphicFrame>
      <p:sp>
        <p:nvSpPr>
          <p:cNvPr id="9" name="TextBox 8"/>
          <p:cNvSpPr txBox="1"/>
          <p:nvPr/>
        </p:nvSpPr>
        <p:spPr>
          <a:xfrm>
            <a:off x="253437" y="5182199"/>
            <a:ext cx="8682185" cy="369332"/>
          </a:xfrm>
          <a:prstGeom prst="rect">
            <a:avLst/>
          </a:prstGeom>
          <a:noFill/>
        </p:spPr>
        <p:txBody>
          <a:bodyPr wrap="none" rtlCol="0">
            <a:spAutoFit/>
          </a:bodyPr>
          <a:lstStyle/>
          <a:p>
            <a:r>
              <a:rPr lang="en-GB" sz="900" dirty="0" smtClean="0">
                <a:solidFill>
                  <a:srgbClr val="120742"/>
                </a:solidFill>
              </a:rPr>
              <a:t>N.B. Due to cultural differences in how markets respond to certain question types, some markets are prone to mention a wider variety of needs.  Therefore, results from key markets</a:t>
            </a:r>
            <a:br>
              <a:rPr lang="en-GB" sz="900" dirty="0" smtClean="0">
                <a:solidFill>
                  <a:srgbClr val="120742"/>
                </a:solidFill>
              </a:rPr>
            </a:br>
            <a:r>
              <a:rPr lang="en-GB" sz="900" dirty="0" smtClean="0">
                <a:solidFill>
                  <a:srgbClr val="120742"/>
                </a:solidFill>
              </a:rPr>
              <a:t>are presented in a ranked format e.g. enjoying  the beauty of the landscape was the most frequently mentioned need in Germany.</a:t>
            </a:r>
            <a:endParaRPr lang="en-GB" sz="900" dirty="0">
              <a:solidFill>
                <a:srgbClr val="120742"/>
              </a:solidFill>
            </a:endParaRPr>
          </a:p>
        </p:txBody>
      </p:sp>
    </p:spTree>
    <p:extLst>
      <p:ext uri="{BB962C8B-B14F-4D97-AF65-F5344CB8AC3E}">
        <p14:creationId xmlns:p14="http://schemas.microsoft.com/office/powerpoint/2010/main" val="21794263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438" y="872066"/>
            <a:ext cx="8461375" cy="538723"/>
          </a:xfrm>
        </p:spPr>
        <p:txBody>
          <a:bodyPr/>
          <a:lstStyle/>
          <a:p>
            <a:pPr>
              <a:lnSpc>
                <a:spcPts val="2400"/>
              </a:lnSpc>
            </a:pPr>
            <a:r>
              <a:rPr lang="en-GB" sz="2200" dirty="0" smtClean="0">
                <a:solidFill>
                  <a:srgbClr val="C00000"/>
                </a:solidFill>
              </a:rPr>
              <a:t>Holiday needs among those who have visited GB in past year* / 1</a:t>
            </a:r>
            <a:endParaRPr lang="en-GB" sz="2200" dirty="0"/>
          </a:p>
        </p:txBody>
      </p:sp>
      <p:sp>
        <p:nvSpPr>
          <p:cNvPr id="3" name="Text Placeholder 2"/>
          <p:cNvSpPr>
            <a:spLocks noGrp="1"/>
          </p:cNvSpPr>
          <p:nvPr>
            <p:ph type="body" sz="quarter" idx="13"/>
          </p:nvPr>
        </p:nvSpPr>
        <p:spPr>
          <a:xfrm>
            <a:off x="685796" y="6396162"/>
            <a:ext cx="1819898" cy="274638"/>
          </a:xfrm>
        </p:spPr>
        <p:txBody>
          <a:bodyPr/>
          <a:lstStyle/>
          <a:p>
            <a:r>
              <a:rPr lang="en-GB" sz="1000" dirty="0" smtClean="0">
                <a:latin typeface="+mn-lt"/>
              </a:rPr>
              <a:t>Needs of the Market</a:t>
            </a:r>
            <a:endParaRPr lang="en-GB" sz="1000" dirty="0">
              <a:latin typeface="+mn-lt"/>
            </a:endParaRPr>
          </a:p>
        </p:txBody>
      </p:sp>
      <p:sp>
        <p:nvSpPr>
          <p:cNvPr id="8" name="TextBox 7"/>
          <p:cNvSpPr txBox="1"/>
          <p:nvPr/>
        </p:nvSpPr>
        <p:spPr>
          <a:xfrm>
            <a:off x="285286" y="1527150"/>
            <a:ext cx="1925527" cy="215444"/>
          </a:xfrm>
          <a:prstGeom prst="rect">
            <a:avLst/>
          </a:prstGeom>
          <a:noFill/>
        </p:spPr>
        <p:txBody>
          <a:bodyPr wrap="none" rtlCol="0">
            <a:spAutoFit/>
          </a:bodyPr>
          <a:lstStyle/>
          <a:p>
            <a:r>
              <a:rPr lang="en-GB" sz="800" dirty="0" smtClean="0">
                <a:solidFill>
                  <a:srgbClr val="120742"/>
                </a:solidFill>
              </a:rPr>
              <a:t>Source:  Global Segmentation (Arkenford)</a:t>
            </a:r>
            <a:endParaRPr lang="en-GB" sz="800" dirty="0">
              <a:solidFill>
                <a:srgbClr val="120742"/>
              </a:solidFill>
            </a:endParaRPr>
          </a:p>
        </p:txBody>
      </p:sp>
      <p:sp>
        <p:nvSpPr>
          <p:cNvPr id="11" name="TextBox 10"/>
          <p:cNvSpPr txBox="1"/>
          <p:nvPr/>
        </p:nvSpPr>
        <p:spPr>
          <a:xfrm>
            <a:off x="285287" y="4685005"/>
            <a:ext cx="7678705" cy="246221"/>
          </a:xfrm>
          <a:prstGeom prst="rect">
            <a:avLst/>
          </a:prstGeom>
          <a:noFill/>
        </p:spPr>
        <p:txBody>
          <a:bodyPr wrap="none" rtlCol="0">
            <a:spAutoFit/>
          </a:bodyPr>
          <a:lstStyle/>
          <a:p>
            <a:r>
              <a:rPr lang="en-GB" sz="1000" dirty="0" smtClean="0">
                <a:solidFill>
                  <a:srgbClr val="120742"/>
                </a:solidFill>
              </a:rPr>
              <a:t>* Figures relate to general holiday needs of those who happen to have visited GB in the past year, </a:t>
            </a:r>
            <a:r>
              <a:rPr lang="en-GB" sz="1000" u="sng" dirty="0" smtClean="0">
                <a:solidFill>
                  <a:srgbClr val="120742"/>
                </a:solidFill>
              </a:rPr>
              <a:t>not</a:t>
            </a:r>
            <a:r>
              <a:rPr lang="en-GB" sz="1000" dirty="0" smtClean="0">
                <a:solidFill>
                  <a:srgbClr val="120742"/>
                </a:solidFill>
              </a:rPr>
              <a:t> specific needs relating to that holiday in GB</a:t>
            </a:r>
            <a:endParaRPr lang="en-GB" sz="1000" dirty="0">
              <a:solidFill>
                <a:srgbClr val="120742"/>
              </a:solidFill>
            </a:endParaRPr>
          </a:p>
        </p:txBody>
      </p:sp>
      <p:graphicFrame>
        <p:nvGraphicFramePr>
          <p:cNvPr id="12" name="Chart 11"/>
          <p:cNvGraphicFramePr/>
          <p:nvPr>
            <p:extLst>
              <p:ext uri="{D42A27DB-BD31-4B8C-83A1-F6EECF244321}">
                <p14:modId xmlns:p14="http://schemas.microsoft.com/office/powerpoint/2010/main" val="3552625910"/>
              </p:ext>
            </p:extLst>
          </p:nvPr>
        </p:nvGraphicFramePr>
        <p:xfrm>
          <a:off x="322143" y="1716468"/>
          <a:ext cx="8414098" cy="2952210"/>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6662058" y="1951910"/>
            <a:ext cx="108000" cy="10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prstClr val="white"/>
              </a:solidFill>
            </a:endParaRPr>
          </a:p>
        </p:txBody>
      </p:sp>
      <p:sp>
        <p:nvSpPr>
          <p:cNvPr id="14" name="Rectangle 13"/>
          <p:cNvSpPr/>
          <p:nvPr/>
        </p:nvSpPr>
        <p:spPr>
          <a:xfrm>
            <a:off x="6662058" y="2155374"/>
            <a:ext cx="1080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prstClr val="white"/>
              </a:solidFill>
            </a:endParaRPr>
          </a:p>
        </p:txBody>
      </p:sp>
      <p:sp>
        <p:nvSpPr>
          <p:cNvPr id="15" name="Text Placeholder 5"/>
          <p:cNvSpPr txBox="1">
            <a:spLocks/>
          </p:cNvSpPr>
          <p:nvPr/>
        </p:nvSpPr>
        <p:spPr>
          <a:xfrm>
            <a:off x="342438" y="4925183"/>
            <a:ext cx="8424992" cy="1382486"/>
          </a:xfrm>
          <a:prstGeom prst="rect">
            <a:avLst/>
          </a:prstGeom>
        </p:spPr>
        <p:txBody>
          <a:bodyPr lIns="3600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300" dirty="0" smtClean="0">
                <a:solidFill>
                  <a:srgbClr val="120742"/>
                </a:solidFill>
              </a:rPr>
              <a:t>The above chart details the overall holiday needs of those who have visited GB recently (although not necessarily needs on that specific GB holiday).</a:t>
            </a:r>
          </a:p>
          <a:p>
            <a:pPr marL="0" indent="0" algn="just">
              <a:buFont typeface="Arial"/>
              <a:buNone/>
            </a:pPr>
            <a:r>
              <a:rPr lang="en-GB" sz="1300" dirty="0" smtClean="0">
                <a:solidFill>
                  <a:srgbClr val="120742"/>
                </a:solidFill>
              </a:rPr>
              <a:t>Aspects that particularly stand out as being a stronger motivator for those who have visited GB are ‘experiencing things which are new’ and ‘experiencing activities / places with a wow factor’. </a:t>
            </a:r>
          </a:p>
          <a:p>
            <a:pPr marL="0" indent="0" algn="just">
              <a:buFont typeface="Arial"/>
              <a:buNone/>
            </a:pPr>
            <a:endParaRPr lang="en-GB" sz="1200" dirty="0">
              <a:solidFill>
                <a:srgbClr val="120742"/>
              </a:solidFill>
            </a:endParaRPr>
          </a:p>
        </p:txBody>
      </p:sp>
    </p:spTree>
    <p:extLst>
      <p:ext uri="{BB962C8B-B14F-4D97-AF65-F5344CB8AC3E}">
        <p14:creationId xmlns:p14="http://schemas.microsoft.com/office/powerpoint/2010/main" val="7546404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438" y="872066"/>
            <a:ext cx="8461375" cy="538723"/>
          </a:xfrm>
        </p:spPr>
        <p:txBody>
          <a:bodyPr/>
          <a:lstStyle/>
          <a:p>
            <a:pPr>
              <a:lnSpc>
                <a:spcPts val="2400"/>
              </a:lnSpc>
            </a:pPr>
            <a:r>
              <a:rPr lang="en-GB" sz="2200" dirty="0" smtClean="0">
                <a:solidFill>
                  <a:srgbClr val="C00000"/>
                </a:solidFill>
              </a:rPr>
              <a:t>Holiday needs among those who have visited GB in past year* / 2</a:t>
            </a:r>
            <a:endParaRPr lang="en-GB" sz="2200" dirty="0"/>
          </a:p>
        </p:txBody>
      </p:sp>
      <p:sp>
        <p:nvSpPr>
          <p:cNvPr id="3" name="Text Placeholder 2"/>
          <p:cNvSpPr>
            <a:spLocks noGrp="1"/>
          </p:cNvSpPr>
          <p:nvPr>
            <p:ph type="body" sz="quarter" idx="13"/>
          </p:nvPr>
        </p:nvSpPr>
        <p:spPr>
          <a:xfrm>
            <a:off x="685796" y="6396162"/>
            <a:ext cx="2152407" cy="274638"/>
          </a:xfrm>
        </p:spPr>
        <p:txBody>
          <a:bodyPr/>
          <a:lstStyle/>
          <a:p>
            <a:r>
              <a:rPr lang="en-GB" sz="1000" dirty="0" smtClean="0">
                <a:latin typeface="+mn-lt"/>
              </a:rPr>
              <a:t>Needs of the Market</a:t>
            </a:r>
            <a:endParaRPr lang="en-GB" sz="1000" dirty="0">
              <a:latin typeface="+mn-lt"/>
            </a:endParaRPr>
          </a:p>
        </p:txBody>
      </p:sp>
      <p:sp>
        <p:nvSpPr>
          <p:cNvPr id="8" name="TextBox 7"/>
          <p:cNvSpPr txBox="1"/>
          <p:nvPr/>
        </p:nvSpPr>
        <p:spPr>
          <a:xfrm>
            <a:off x="285286" y="1527150"/>
            <a:ext cx="1925527" cy="215444"/>
          </a:xfrm>
          <a:prstGeom prst="rect">
            <a:avLst/>
          </a:prstGeom>
          <a:noFill/>
        </p:spPr>
        <p:txBody>
          <a:bodyPr wrap="none" rtlCol="0">
            <a:spAutoFit/>
          </a:bodyPr>
          <a:lstStyle/>
          <a:p>
            <a:r>
              <a:rPr lang="en-GB" sz="800" dirty="0" smtClean="0">
                <a:solidFill>
                  <a:srgbClr val="120742"/>
                </a:solidFill>
              </a:rPr>
              <a:t>Source:  Global Segmentation (Arkenford)</a:t>
            </a:r>
            <a:endParaRPr lang="en-GB" sz="800" dirty="0">
              <a:solidFill>
                <a:srgbClr val="120742"/>
              </a:solidFill>
            </a:endParaRPr>
          </a:p>
        </p:txBody>
      </p:sp>
      <p:sp>
        <p:nvSpPr>
          <p:cNvPr id="11" name="TextBox 10"/>
          <p:cNvSpPr txBox="1"/>
          <p:nvPr/>
        </p:nvSpPr>
        <p:spPr>
          <a:xfrm>
            <a:off x="285287" y="4685005"/>
            <a:ext cx="7678705" cy="246221"/>
          </a:xfrm>
          <a:prstGeom prst="rect">
            <a:avLst/>
          </a:prstGeom>
          <a:noFill/>
        </p:spPr>
        <p:txBody>
          <a:bodyPr wrap="none" rtlCol="0">
            <a:spAutoFit/>
          </a:bodyPr>
          <a:lstStyle/>
          <a:p>
            <a:r>
              <a:rPr lang="en-GB" sz="1000" dirty="0" smtClean="0">
                <a:solidFill>
                  <a:srgbClr val="120742"/>
                </a:solidFill>
              </a:rPr>
              <a:t>* Figures relate to general holiday needs of those who happen to have visited GB in the past year, </a:t>
            </a:r>
            <a:r>
              <a:rPr lang="en-GB" sz="1000" u="sng" dirty="0" smtClean="0">
                <a:solidFill>
                  <a:srgbClr val="120742"/>
                </a:solidFill>
              </a:rPr>
              <a:t>not</a:t>
            </a:r>
            <a:r>
              <a:rPr lang="en-GB" sz="1000" dirty="0" smtClean="0">
                <a:solidFill>
                  <a:srgbClr val="120742"/>
                </a:solidFill>
              </a:rPr>
              <a:t> specific needs relating to that holiday in GB</a:t>
            </a:r>
            <a:endParaRPr lang="en-GB" sz="1000" dirty="0">
              <a:solidFill>
                <a:srgbClr val="120742"/>
              </a:solidFill>
            </a:endParaRPr>
          </a:p>
        </p:txBody>
      </p:sp>
      <p:graphicFrame>
        <p:nvGraphicFramePr>
          <p:cNvPr id="12" name="Chart 11"/>
          <p:cNvGraphicFramePr/>
          <p:nvPr>
            <p:extLst>
              <p:ext uri="{D42A27DB-BD31-4B8C-83A1-F6EECF244321}">
                <p14:modId xmlns:p14="http://schemas.microsoft.com/office/powerpoint/2010/main" val="2897040702"/>
              </p:ext>
            </p:extLst>
          </p:nvPr>
        </p:nvGraphicFramePr>
        <p:xfrm>
          <a:off x="322143" y="1716468"/>
          <a:ext cx="8414098" cy="2952210"/>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6662058" y="1951910"/>
            <a:ext cx="108000" cy="10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prstClr val="white"/>
              </a:solidFill>
            </a:endParaRPr>
          </a:p>
        </p:txBody>
      </p:sp>
      <p:sp>
        <p:nvSpPr>
          <p:cNvPr id="14" name="Rectangle 13"/>
          <p:cNvSpPr/>
          <p:nvPr/>
        </p:nvSpPr>
        <p:spPr>
          <a:xfrm>
            <a:off x="6662058" y="2155374"/>
            <a:ext cx="1080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prstClr val="white"/>
              </a:solidFill>
            </a:endParaRPr>
          </a:p>
        </p:txBody>
      </p:sp>
      <p:sp>
        <p:nvSpPr>
          <p:cNvPr id="15" name="Text Placeholder 5"/>
          <p:cNvSpPr txBox="1">
            <a:spLocks/>
          </p:cNvSpPr>
          <p:nvPr/>
        </p:nvSpPr>
        <p:spPr>
          <a:xfrm>
            <a:off x="342438" y="4925183"/>
            <a:ext cx="8424992" cy="1382486"/>
          </a:xfrm>
          <a:prstGeom prst="rect">
            <a:avLst/>
          </a:prstGeom>
        </p:spPr>
        <p:txBody>
          <a:bodyPr lIns="3600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300" dirty="0" smtClean="0">
                <a:solidFill>
                  <a:srgbClr val="120742"/>
                </a:solidFill>
              </a:rPr>
              <a:t>Among the second tier of holiday needs, there are also some product-related holiday needs which stand out among those international travellers who have visited GB in the past year.</a:t>
            </a:r>
          </a:p>
          <a:p>
            <a:pPr marL="0" indent="0" algn="just">
              <a:buFont typeface="Arial"/>
              <a:buNone/>
            </a:pPr>
            <a:r>
              <a:rPr lang="en-GB" sz="1300" dirty="0" smtClean="0">
                <a:solidFill>
                  <a:srgbClr val="120742"/>
                </a:solidFill>
              </a:rPr>
              <a:t>‘Good shopping’ is an overall holiday need for 67% of those who have visited GB.  ‘Getting off the beaten track’, ‘meeting the locals’, ‘doing something environmentally sustainable’ and ‘partying’ also each much more likely to be holiday needs of those who have visited GB recently. </a:t>
            </a:r>
          </a:p>
          <a:p>
            <a:pPr marL="0" indent="0" algn="just">
              <a:buFont typeface="Arial"/>
              <a:buNone/>
            </a:pPr>
            <a:endParaRPr lang="en-GB" sz="1200" dirty="0">
              <a:solidFill>
                <a:srgbClr val="120742"/>
              </a:solidFill>
            </a:endParaRPr>
          </a:p>
        </p:txBody>
      </p:sp>
    </p:spTree>
    <p:extLst>
      <p:ext uri="{BB962C8B-B14F-4D97-AF65-F5344CB8AC3E}">
        <p14:creationId xmlns:p14="http://schemas.microsoft.com/office/powerpoint/2010/main" val="29544897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438" y="872066"/>
            <a:ext cx="8461375" cy="810155"/>
          </a:xfrm>
        </p:spPr>
        <p:txBody>
          <a:bodyPr/>
          <a:lstStyle/>
          <a:p>
            <a:pPr>
              <a:lnSpc>
                <a:spcPts val="2400"/>
              </a:lnSpc>
            </a:pPr>
            <a:r>
              <a:rPr lang="en-GB" sz="2200" dirty="0" smtClean="0">
                <a:solidFill>
                  <a:srgbClr val="C00000"/>
                </a:solidFill>
              </a:rPr>
              <a:t>Holiday needs among families / 1</a:t>
            </a:r>
            <a:endParaRPr lang="en-GB" sz="2200" dirty="0"/>
          </a:p>
        </p:txBody>
      </p:sp>
      <p:sp>
        <p:nvSpPr>
          <p:cNvPr id="3" name="Text Placeholder 2"/>
          <p:cNvSpPr>
            <a:spLocks noGrp="1"/>
          </p:cNvSpPr>
          <p:nvPr>
            <p:ph type="body" sz="quarter" idx="13"/>
          </p:nvPr>
        </p:nvSpPr>
        <p:spPr>
          <a:xfrm>
            <a:off x="685796" y="6396162"/>
            <a:ext cx="1914900" cy="274638"/>
          </a:xfrm>
        </p:spPr>
        <p:txBody>
          <a:bodyPr/>
          <a:lstStyle/>
          <a:p>
            <a:r>
              <a:rPr lang="en-GB" sz="1000" dirty="0"/>
              <a:t>Needs of the Market</a:t>
            </a:r>
          </a:p>
          <a:p>
            <a:endParaRPr lang="en-GB" sz="1000" dirty="0">
              <a:latin typeface="+mn-lt"/>
            </a:endParaRPr>
          </a:p>
        </p:txBody>
      </p:sp>
      <p:sp>
        <p:nvSpPr>
          <p:cNvPr id="8" name="TextBox 7"/>
          <p:cNvSpPr txBox="1"/>
          <p:nvPr/>
        </p:nvSpPr>
        <p:spPr>
          <a:xfrm>
            <a:off x="285286" y="1501023"/>
            <a:ext cx="1925527" cy="215444"/>
          </a:xfrm>
          <a:prstGeom prst="rect">
            <a:avLst/>
          </a:prstGeom>
          <a:noFill/>
        </p:spPr>
        <p:txBody>
          <a:bodyPr wrap="none" rtlCol="0">
            <a:spAutoFit/>
          </a:bodyPr>
          <a:lstStyle/>
          <a:p>
            <a:r>
              <a:rPr lang="en-GB" sz="800" dirty="0" smtClean="0">
                <a:solidFill>
                  <a:srgbClr val="120742"/>
                </a:solidFill>
              </a:rPr>
              <a:t>Source:  Global Segmentation (Arkenford)</a:t>
            </a:r>
            <a:endParaRPr lang="en-GB" sz="800" dirty="0">
              <a:solidFill>
                <a:srgbClr val="120742"/>
              </a:solidFill>
            </a:endParaRPr>
          </a:p>
        </p:txBody>
      </p:sp>
      <p:graphicFrame>
        <p:nvGraphicFramePr>
          <p:cNvPr id="12" name="Chart 11"/>
          <p:cNvGraphicFramePr/>
          <p:nvPr>
            <p:extLst>
              <p:ext uri="{D42A27DB-BD31-4B8C-83A1-F6EECF244321}">
                <p14:modId xmlns:p14="http://schemas.microsoft.com/office/powerpoint/2010/main" val="1939636175"/>
              </p:ext>
            </p:extLst>
          </p:nvPr>
        </p:nvGraphicFramePr>
        <p:xfrm>
          <a:off x="322143" y="1716468"/>
          <a:ext cx="8414098" cy="2952210"/>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6662058" y="1951910"/>
            <a:ext cx="108000" cy="10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prstClr val="white"/>
              </a:solidFill>
            </a:endParaRPr>
          </a:p>
        </p:txBody>
      </p:sp>
      <p:sp>
        <p:nvSpPr>
          <p:cNvPr id="14" name="Rectangle 13"/>
          <p:cNvSpPr/>
          <p:nvPr/>
        </p:nvSpPr>
        <p:spPr>
          <a:xfrm>
            <a:off x="6662058" y="2155374"/>
            <a:ext cx="1080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prstClr val="white"/>
              </a:solidFill>
            </a:endParaRPr>
          </a:p>
        </p:txBody>
      </p:sp>
      <p:sp>
        <p:nvSpPr>
          <p:cNvPr id="13" name="Text Placeholder 5"/>
          <p:cNvSpPr txBox="1">
            <a:spLocks/>
          </p:cNvSpPr>
          <p:nvPr/>
        </p:nvSpPr>
        <p:spPr>
          <a:xfrm>
            <a:off x="342438" y="4782683"/>
            <a:ext cx="8424992" cy="1382486"/>
          </a:xfrm>
          <a:prstGeom prst="rect">
            <a:avLst/>
          </a:prstGeom>
        </p:spPr>
        <p:txBody>
          <a:bodyPr lIns="3600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200" dirty="0" smtClean="0">
                <a:solidFill>
                  <a:srgbClr val="120742"/>
                </a:solidFill>
              </a:rPr>
              <a:t>There are also some differences in holiday needs of international travellers with and without children.</a:t>
            </a:r>
          </a:p>
          <a:p>
            <a:pPr marL="0" indent="0" algn="just">
              <a:buFont typeface="Arial"/>
              <a:buNone/>
            </a:pPr>
            <a:r>
              <a:rPr lang="en-GB" sz="1200" dirty="0" smtClean="0">
                <a:solidFill>
                  <a:srgbClr val="120742"/>
                </a:solidFill>
              </a:rPr>
              <a:t>Generally, those with children at home have a broader range of holiday needs than those without children.</a:t>
            </a:r>
          </a:p>
          <a:p>
            <a:pPr marL="0" indent="0" algn="just">
              <a:buFont typeface="Arial"/>
              <a:buNone/>
            </a:pPr>
            <a:r>
              <a:rPr lang="en-GB" sz="1200" dirty="0" smtClean="0">
                <a:solidFill>
                  <a:srgbClr val="120742"/>
                </a:solidFill>
              </a:rPr>
              <a:t>Among the set of primary holiday needs, ‘physical health’ stands out as a strong need among those with children in their household.  ‘Experiencing things that are new’ and ‘feeling connected to nature’ also stand out as being much more important among those with children.</a:t>
            </a:r>
          </a:p>
          <a:p>
            <a:pPr marL="0" indent="0" algn="just">
              <a:buFont typeface="Arial"/>
              <a:buNone/>
            </a:pPr>
            <a:endParaRPr lang="en-GB" sz="1200" dirty="0">
              <a:solidFill>
                <a:srgbClr val="120742"/>
              </a:solidFill>
            </a:endParaRPr>
          </a:p>
        </p:txBody>
      </p:sp>
    </p:spTree>
    <p:extLst>
      <p:ext uri="{BB962C8B-B14F-4D97-AF65-F5344CB8AC3E}">
        <p14:creationId xmlns:p14="http://schemas.microsoft.com/office/powerpoint/2010/main" val="26185486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438" y="872066"/>
            <a:ext cx="8461375" cy="810155"/>
          </a:xfrm>
        </p:spPr>
        <p:txBody>
          <a:bodyPr/>
          <a:lstStyle/>
          <a:p>
            <a:pPr>
              <a:lnSpc>
                <a:spcPts val="2400"/>
              </a:lnSpc>
            </a:pPr>
            <a:r>
              <a:rPr lang="en-GB" sz="2200" dirty="0" smtClean="0">
                <a:solidFill>
                  <a:srgbClr val="C00000"/>
                </a:solidFill>
              </a:rPr>
              <a:t>Holiday needs among families / 2</a:t>
            </a:r>
            <a:endParaRPr lang="en-GB" sz="2200" dirty="0"/>
          </a:p>
        </p:txBody>
      </p:sp>
      <p:sp>
        <p:nvSpPr>
          <p:cNvPr id="3" name="Text Placeholder 2"/>
          <p:cNvSpPr>
            <a:spLocks noGrp="1"/>
          </p:cNvSpPr>
          <p:nvPr>
            <p:ph type="body" sz="quarter" idx="13"/>
          </p:nvPr>
        </p:nvSpPr>
        <p:spPr>
          <a:xfrm>
            <a:off x="685796" y="6396162"/>
            <a:ext cx="2176157" cy="274638"/>
          </a:xfrm>
        </p:spPr>
        <p:txBody>
          <a:bodyPr/>
          <a:lstStyle/>
          <a:p>
            <a:r>
              <a:rPr lang="en-GB" sz="1000" dirty="0"/>
              <a:t>Needs of the Market</a:t>
            </a:r>
          </a:p>
          <a:p>
            <a:endParaRPr lang="en-GB" sz="1000" dirty="0">
              <a:latin typeface="+mn-lt"/>
            </a:endParaRPr>
          </a:p>
        </p:txBody>
      </p:sp>
      <p:sp>
        <p:nvSpPr>
          <p:cNvPr id="8" name="TextBox 7"/>
          <p:cNvSpPr txBox="1"/>
          <p:nvPr/>
        </p:nvSpPr>
        <p:spPr>
          <a:xfrm>
            <a:off x="285286" y="1501023"/>
            <a:ext cx="1925527" cy="215444"/>
          </a:xfrm>
          <a:prstGeom prst="rect">
            <a:avLst/>
          </a:prstGeom>
          <a:noFill/>
        </p:spPr>
        <p:txBody>
          <a:bodyPr wrap="none" rtlCol="0">
            <a:spAutoFit/>
          </a:bodyPr>
          <a:lstStyle/>
          <a:p>
            <a:r>
              <a:rPr lang="en-GB" sz="800" dirty="0" smtClean="0">
                <a:solidFill>
                  <a:srgbClr val="120742"/>
                </a:solidFill>
              </a:rPr>
              <a:t>Source:  Global Segmentation (Arkenford)</a:t>
            </a:r>
            <a:endParaRPr lang="en-GB" sz="800" dirty="0">
              <a:solidFill>
                <a:srgbClr val="120742"/>
              </a:solidFill>
            </a:endParaRPr>
          </a:p>
        </p:txBody>
      </p:sp>
      <p:graphicFrame>
        <p:nvGraphicFramePr>
          <p:cNvPr id="12" name="Chart 11"/>
          <p:cNvGraphicFramePr/>
          <p:nvPr>
            <p:extLst>
              <p:ext uri="{D42A27DB-BD31-4B8C-83A1-F6EECF244321}">
                <p14:modId xmlns:p14="http://schemas.microsoft.com/office/powerpoint/2010/main" val="2487490478"/>
              </p:ext>
            </p:extLst>
          </p:nvPr>
        </p:nvGraphicFramePr>
        <p:xfrm>
          <a:off x="322143" y="1716468"/>
          <a:ext cx="8414098" cy="2952210"/>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6662058" y="1951910"/>
            <a:ext cx="108000" cy="10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prstClr val="white"/>
              </a:solidFill>
            </a:endParaRPr>
          </a:p>
        </p:txBody>
      </p:sp>
      <p:sp>
        <p:nvSpPr>
          <p:cNvPr id="14" name="Rectangle 13"/>
          <p:cNvSpPr/>
          <p:nvPr/>
        </p:nvSpPr>
        <p:spPr>
          <a:xfrm>
            <a:off x="6662058" y="2155374"/>
            <a:ext cx="1080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prstClr val="white"/>
              </a:solidFill>
            </a:endParaRPr>
          </a:p>
        </p:txBody>
      </p:sp>
      <p:sp>
        <p:nvSpPr>
          <p:cNvPr id="13" name="Text Placeholder 5"/>
          <p:cNvSpPr txBox="1">
            <a:spLocks/>
          </p:cNvSpPr>
          <p:nvPr/>
        </p:nvSpPr>
        <p:spPr>
          <a:xfrm>
            <a:off x="342438" y="4925183"/>
            <a:ext cx="8424992" cy="1382486"/>
          </a:xfrm>
          <a:prstGeom prst="rect">
            <a:avLst/>
          </a:prstGeom>
        </p:spPr>
        <p:txBody>
          <a:bodyPr lIns="3600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300" dirty="0" smtClean="0">
                <a:solidFill>
                  <a:srgbClr val="120742"/>
                </a:solidFill>
              </a:rPr>
              <a:t>Among the second tier of holiday needs, ‘good shopping’, ‘doing something environmentally sustainable’ and ‘meeting and having fun with other tourists’ stand out as being a stronger holiday need among those with children.</a:t>
            </a:r>
          </a:p>
          <a:p>
            <a:pPr marL="0" indent="0" algn="just">
              <a:buFont typeface="Arial"/>
              <a:buNone/>
            </a:pPr>
            <a:r>
              <a:rPr lang="en-GB" sz="1300" dirty="0" smtClean="0">
                <a:solidFill>
                  <a:srgbClr val="120742"/>
                </a:solidFill>
              </a:rPr>
              <a:t>Of course, those with children at home are much more likely to be child-focussed in their holiday needs, with 73% of those with children in the household feeling that ‘doing something the children would enjoy’ is a holiday need.</a:t>
            </a:r>
          </a:p>
          <a:p>
            <a:pPr marL="0" indent="0" algn="just">
              <a:buFont typeface="Arial"/>
              <a:buNone/>
            </a:pPr>
            <a:endParaRPr lang="en-GB" sz="1200" dirty="0">
              <a:solidFill>
                <a:srgbClr val="120742"/>
              </a:solidFill>
            </a:endParaRPr>
          </a:p>
        </p:txBody>
      </p:sp>
    </p:spTree>
    <p:extLst>
      <p:ext uri="{BB962C8B-B14F-4D97-AF65-F5344CB8AC3E}">
        <p14:creationId xmlns:p14="http://schemas.microsoft.com/office/powerpoint/2010/main" val="38053141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438" y="872066"/>
            <a:ext cx="8461375" cy="810155"/>
          </a:xfrm>
        </p:spPr>
        <p:txBody>
          <a:bodyPr/>
          <a:lstStyle/>
          <a:p>
            <a:pPr>
              <a:lnSpc>
                <a:spcPts val="2400"/>
              </a:lnSpc>
            </a:pPr>
            <a:r>
              <a:rPr lang="en-GB" sz="2200" dirty="0" smtClean="0">
                <a:solidFill>
                  <a:srgbClr val="C00000"/>
                </a:solidFill>
              </a:rPr>
              <a:t>Holiday needs among younger and older travellers / 1</a:t>
            </a:r>
            <a:endParaRPr lang="en-GB" sz="2200" dirty="0"/>
          </a:p>
        </p:txBody>
      </p:sp>
      <p:sp>
        <p:nvSpPr>
          <p:cNvPr id="3" name="Text Placeholder 2"/>
          <p:cNvSpPr>
            <a:spLocks noGrp="1"/>
          </p:cNvSpPr>
          <p:nvPr>
            <p:ph type="body" sz="quarter" idx="13"/>
          </p:nvPr>
        </p:nvSpPr>
        <p:spPr>
          <a:xfrm>
            <a:off x="685796" y="6396162"/>
            <a:ext cx="1784272" cy="274638"/>
          </a:xfrm>
        </p:spPr>
        <p:txBody>
          <a:bodyPr/>
          <a:lstStyle/>
          <a:p>
            <a:r>
              <a:rPr lang="en-GB" sz="1000" dirty="0"/>
              <a:t>Needs of the Market</a:t>
            </a:r>
          </a:p>
          <a:p>
            <a:endParaRPr lang="en-GB" sz="1000" dirty="0">
              <a:latin typeface="+mn-lt"/>
            </a:endParaRPr>
          </a:p>
        </p:txBody>
      </p:sp>
      <p:sp>
        <p:nvSpPr>
          <p:cNvPr id="8" name="TextBox 7"/>
          <p:cNvSpPr txBox="1"/>
          <p:nvPr/>
        </p:nvSpPr>
        <p:spPr>
          <a:xfrm>
            <a:off x="285286" y="1501023"/>
            <a:ext cx="1925527" cy="215444"/>
          </a:xfrm>
          <a:prstGeom prst="rect">
            <a:avLst/>
          </a:prstGeom>
          <a:noFill/>
        </p:spPr>
        <p:txBody>
          <a:bodyPr wrap="none" rtlCol="0">
            <a:spAutoFit/>
          </a:bodyPr>
          <a:lstStyle/>
          <a:p>
            <a:r>
              <a:rPr lang="en-GB" sz="800" dirty="0" smtClean="0">
                <a:solidFill>
                  <a:srgbClr val="120742"/>
                </a:solidFill>
              </a:rPr>
              <a:t>Source:  Global Segmentation (Arkenford)</a:t>
            </a:r>
            <a:endParaRPr lang="en-GB" sz="800" dirty="0">
              <a:solidFill>
                <a:srgbClr val="120742"/>
              </a:solidFill>
            </a:endParaRPr>
          </a:p>
        </p:txBody>
      </p:sp>
      <p:graphicFrame>
        <p:nvGraphicFramePr>
          <p:cNvPr id="12" name="Chart 11"/>
          <p:cNvGraphicFramePr/>
          <p:nvPr>
            <p:extLst>
              <p:ext uri="{D42A27DB-BD31-4B8C-83A1-F6EECF244321}">
                <p14:modId xmlns:p14="http://schemas.microsoft.com/office/powerpoint/2010/main" val="3757921024"/>
              </p:ext>
            </p:extLst>
          </p:nvPr>
        </p:nvGraphicFramePr>
        <p:xfrm>
          <a:off x="322143" y="1716468"/>
          <a:ext cx="8414098" cy="2952210"/>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6662058" y="1951910"/>
            <a:ext cx="108000" cy="10800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prstClr val="white"/>
              </a:solidFill>
            </a:endParaRPr>
          </a:p>
        </p:txBody>
      </p:sp>
      <p:sp>
        <p:nvSpPr>
          <p:cNvPr id="14" name="Rectangle 13"/>
          <p:cNvSpPr/>
          <p:nvPr/>
        </p:nvSpPr>
        <p:spPr>
          <a:xfrm>
            <a:off x="6662058" y="2155374"/>
            <a:ext cx="108000" cy="1080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prstClr val="white"/>
              </a:solidFill>
            </a:endParaRPr>
          </a:p>
        </p:txBody>
      </p:sp>
      <p:sp>
        <p:nvSpPr>
          <p:cNvPr id="11" name="Text Placeholder 5"/>
          <p:cNvSpPr txBox="1">
            <a:spLocks/>
          </p:cNvSpPr>
          <p:nvPr/>
        </p:nvSpPr>
        <p:spPr>
          <a:xfrm>
            <a:off x="342438" y="4803263"/>
            <a:ext cx="8424992" cy="1382486"/>
          </a:xfrm>
          <a:prstGeom prst="rect">
            <a:avLst/>
          </a:prstGeom>
        </p:spPr>
        <p:txBody>
          <a:bodyPr lIns="3600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300" dirty="0" smtClean="0">
                <a:solidFill>
                  <a:srgbClr val="120742"/>
                </a:solidFill>
              </a:rPr>
              <a:t>There are also some clues regarding the product-related needs of each of the younger and older international traveller categories.  Those aged over 50 years are more likely to be motivated by ‘enjoying the beauty of the landscape’, ‘seeing world famous sites and places’ and ‘visiting places with a lot of history/historic sites’.  ‘Physical health’ is also a factor which is as important to this demographic as it is to international travellers as a whole.</a:t>
            </a:r>
          </a:p>
          <a:p>
            <a:pPr marL="0" indent="0" algn="just">
              <a:buFont typeface="Arial"/>
              <a:buNone/>
            </a:pPr>
            <a:r>
              <a:rPr lang="en-GB" sz="1300" dirty="0" smtClean="0">
                <a:solidFill>
                  <a:srgbClr val="120742"/>
                </a:solidFill>
              </a:rPr>
              <a:t>The younger traveller is disproportionately motivated by ‘having fun’, ‘experiencing activities/places with a wow factor’, ‘experiencing things that are new to me’ and ‘broadening my mind’.  They are also more interested in ‘spending time with their other half’ and ‘enjoying high quality food and drink’. </a:t>
            </a:r>
            <a:endParaRPr lang="en-GB" sz="1300" dirty="0">
              <a:solidFill>
                <a:srgbClr val="120742"/>
              </a:solidFill>
            </a:endParaRPr>
          </a:p>
        </p:txBody>
      </p:sp>
    </p:spTree>
    <p:extLst>
      <p:ext uri="{BB962C8B-B14F-4D97-AF65-F5344CB8AC3E}">
        <p14:creationId xmlns:p14="http://schemas.microsoft.com/office/powerpoint/2010/main" val="17810629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438" y="872066"/>
            <a:ext cx="8461375" cy="810155"/>
          </a:xfrm>
        </p:spPr>
        <p:txBody>
          <a:bodyPr/>
          <a:lstStyle/>
          <a:p>
            <a:pPr>
              <a:lnSpc>
                <a:spcPts val="2400"/>
              </a:lnSpc>
            </a:pPr>
            <a:r>
              <a:rPr lang="en-GB" sz="2200" dirty="0" smtClean="0">
                <a:solidFill>
                  <a:srgbClr val="C00000"/>
                </a:solidFill>
              </a:rPr>
              <a:t>Holiday needs among younger and older travellers / 2</a:t>
            </a:r>
            <a:endParaRPr lang="en-GB" sz="2200" dirty="0"/>
          </a:p>
        </p:txBody>
      </p:sp>
      <p:sp>
        <p:nvSpPr>
          <p:cNvPr id="3" name="Text Placeholder 2"/>
          <p:cNvSpPr>
            <a:spLocks noGrp="1"/>
          </p:cNvSpPr>
          <p:nvPr>
            <p:ph type="body" sz="quarter" idx="13"/>
          </p:nvPr>
        </p:nvSpPr>
        <p:spPr>
          <a:xfrm>
            <a:off x="685796" y="6396162"/>
            <a:ext cx="1701144" cy="274638"/>
          </a:xfrm>
        </p:spPr>
        <p:txBody>
          <a:bodyPr/>
          <a:lstStyle/>
          <a:p>
            <a:r>
              <a:rPr lang="en-GB" sz="1000" dirty="0"/>
              <a:t>Needs of the Market</a:t>
            </a:r>
          </a:p>
          <a:p>
            <a:endParaRPr lang="en-GB" sz="1000" dirty="0">
              <a:latin typeface="+mn-lt"/>
            </a:endParaRPr>
          </a:p>
        </p:txBody>
      </p:sp>
      <p:sp>
        <p:nvSpPr>
          <p:cNvPr id="8" name="TextBox 7"/>
          <p:cNvSpPr txBox="1"/>
          <p:nvPr/>
        </p:nvSpPr>
        <p:spPr>
          <a:xfrm>
            <a:off x="285286" y="1501023"/>
            <a:ext cx="1925527" cy="215444"/>
          </a:xfrm>
          <a:prstGeom prst="rect">
            <a:avLst/>
          </a:prstGeom>
          <a:noFill/>
        </p:spPr>
        <p:txBody>
          <a:bodyPr wrap="none" rtlCol="0">
            <a:spAutoFit/>
          </a:bodyPr>
          <a:lstStyle/>
          <a:p>
            <a:r>
              <a:rPr lang="en-GB" sz="800" dirty="0" smtClean="0">
                <a:solidFill>
                  <a:srgbClr val="120742"/>
                </a:solidFill>
              </a:rPr>
              <a:t>Source:  Global Segmentation (Arkenford)</a:t>
            </a:r>
            <a:endParaRPr lang="en-GB" sz="800" dirty="0">
              <a:solidFill>
                <a:srgbClr val="120742"/>
              </a:solidFill>
            </a:endParaRPr>
          </a:p>
        </p:txBody>
      </p:sp>
      <p:graphicFrame>
        <p:nvGraphicFramePr>
          <p:cNvPr id="12" name="Chart 11"/>
          <p:cNvGraphicFramePr/>
          <p:nvPr>
            <p:extLst>
              <p:ext uri="{D42A27DB-BD31-4B8C-83A1-F6EECF244321}">
                <p14:modId xmlns:p14="http://schemas.microsoft.com/office/powerpoint/2010/main" val="89066751"/>
              </p:ext>
            </p:extLst>
          </p:nvPr>
        </p:nvGraphicFramePr>
        <p:xfrm>
          <a:off x="322143" y="1716468"/>
          <a:ext cx="8414098" cy="2952210"/>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6662058" y="1951910"/>
            <a:ext cx="1080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prstClr val="white"/>
              </a:solidFill>
            </a:endParaRPr>
          </a:p>
        </p:txBody>
      </p:sp>
      <p:sp>
        <p:nvSpPr>
          <p:cNvPr id="14" name="Rectangle 13"/>
          <p:cNvSpPr/>
          <p:nvPr/>
        </p:nvSpPr>
        <p:spPr>
          <a:xfrm>
            <a:off x="6662058" y="2155374"/>
            <a:ext cx="108000" cy="1080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prstClr val="white"/>
              </a:solidFill>
            </a:endParaRPr>
          </a:p>
        </p:txBody>
      </p:sp>
      <p:sp>
        <p:nvSpPr>
          <p:cNvPr id="11" name="Text Placeholder 5"/>
          <p:cNvSpPr txBox="1">
            <a:spLocks/>
          </p:cNvSpPr>
          <p:nvPr/>
        </p:nvSpPr>
        <p:spPr>
          <a:xfrm>
            <a:off x="342438" y="4803263"/>
            <a:ext cx="8424992" cy="1382486"/>
          </a:xfrm>
          <a:prstGeom prst="rect">
            <a:avLst/>
          </a:prstGeom>
        </p:spPr>
        <p:txBody>
          <a:bodyPr lIns="3600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300" dirty="0" smtClean="0">
                <a:solidFill>
                  <a:srgbClr val="120742"/>
                </a:solidFill>
              </a:rPr>
              <a:t>For the second tier of holiday needs (perhaps the less mainstream), older travellers are generally less likely to see these as requirements.  Only ‘revisiting places of nostalgic importance to me’ and ‘visiting places important to my family’s history’ come close to being a strong need among this demographic. The more ‘traditional’ holiday needs tend to be the focus for these older travellers.</a:t>
            </a:r>
          </a:p>
          <a:p>
            <a:pPr marL="0" indent="0" algn="just">
              <a:buFont typeface="Arial"/>
              <a:buNone/>
            </a:pPr>
            <a:r>
              <a:rPr lang="en-GB" sz="1300" dirty="0" smtClean="0">
                <a:solidFill>
                  <a:srgbClr val="120742"/>
                </a:solidFill>
              </a:rPr>
              <a:t>Conversely, the younger traveller tends to be more motivated by some of these less mainstream holiday needs – particularly ‘good shopping’ and ‘adrenalin adventures’, but also ‘entertainment’ aspects, including parties or participating in / watching sport.</a:t>
            </a:r>
            <a:endParaRPr lang="en-GB" sz="1300" dirty="0">
              <a:solidFill>
                <a:srgbClr val="120742"/>
              </a:solidFill>
            </a:endParaRPr>
          </a:p>
        </p:txBody>
      </p:sp>
    </p:spTree>
    <p:extLst>
      <p:ext uri="{BB962C8B-B14F-4D97-AF65-F5344CB8AC3E}">
        <p14:creationId xmlns:p14="http://schemas.microsoft.com/office/powerpoint/2010/main" val="19915859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Report contents</a:t>
            </a:r>
            <a:endParaRPr lang="en-GB" sz="2200" dirty="0"/>
          </a:p>
        </p:txBody>
      </p:sp>
      <p:sp>
        <p:nvSpPr>
          <p:cNvPr id="13" name="Text Placeholder 5"/>
          <p:cNvSpPr txBox="1">
            <a:spLocks/>
          </p:cNvSpPr>
          <p:nvPr/>
        </p:nvSpPr>
        <p:spPr>
          <a:xfrm>
            <a:off x="378821" y="1430867"/>
            <a:ext cx="8424992" cy="481753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buFont typeface="+mj-lt"/>
              <a:buAutoNum type="arabicPeriod"/>
            </a:pPr>
            <a:r>
              <a:rPr lang="en-GB" sz="1400" b="1" dirty="0" smtClean="0">
                <a:solidFill>
                  <a:srgbClr val="120742"/>
                </a:solidFill>
              </a:rPr>
              <a:t>Introduction:  </a:t>
            </a:r>
            <a:r>
              <a:rPr lang="en-GB" sz="1400" dirty="0" smtClean="0">
                <a:solidFill>
                  <a:srgbClr val="120742"/>
                </a:solidFill>
              </a:rPr>
              <a:t>Including research sources and report rationale </a:t>
            </a:r>
            <a:r>
              <a:rPr lang="en-GB" sz="1400" i="1" dirty="0" smtClean="0">
                <a:solidFill>
                  <a:srgbClr val="120742"/>
                </a:solidFill>
              </a:rPr>
              <a:t>(Pages 3-5)</a:t>
            </a:r>
            <a:endParaRPr lang="en-GB" sz="1400" dirty="0" smtClean="0">
              <a:solidFill>
                <a:srgbClr val="120742"/>
              </a:solidFill>
            </a:endParaRPr>
          </a:p>
          <a:p>
            <a:pPr algn="just">
              <a:buFont typeface="+mj-lt"/>
              <a:buAutoNum type="arabicPeriod"/>
            </a:pPr>
            <a:endParaRPr lang="en-GB" sz="1400" b="1" dirty="0">
              <a:solidFill>
                <a:srgbClr val="120742"/>
              </a:solidFill>
            </a:endParaRPr>
          </a:p>
          <a:p>
            <a:pPr algn="just">
              <a:buFont typeface="+mj-lt"/>
              <a:buAutoNum type="arabicPeriod"/>
            </a:pPr>
            <a:r>
              <a:rPr lang="en-GB" sz="1400" b="1" dirty="0" smtClean="0">
                <a:solidFill>
                  <a:srgbClr val="120742"/>
                </a:solidFill>
              </a:rPr>
              <a:t>Executive summary:  </a:t>
            </a:r>
            <a:r>
              <a:rPr lang="en-GB" sz="1400" dirty="0" smtClean="0">
                <a:solidFill>
                  <a:srgbClr val="120742"/>
                </a:solidFill>
              </a:rPr>
              <a:t>Key results from each chapter </a:t>
            </a:r>
            <a:r>
              <a:rPr lang="en-GB" sz="1400" i="1" dirty="0">
                <a:solidFill>
                  <a:srgbClr val="120742"/>
                </a:solidFill>
              </a:rPr>
              <a:t>(Pages </a:t>
            </a:r>
            <a:r>
              <a:rPr lang="en-GB" sz="1400" i="1" dirty="0" smtClean="0">
                <a:solidFill>
                  <a:srgbClr val="120742"/>
                </a:solidFill>
              </a:rPr>
              <a:t>6-9)</a:t>
            </a:r>
            <a:endParaRPr lang="en-GB" sz="1400" dirty="0">
              <a:solidFill>
                <a:srgbClr val="120742"/>
              </a:solidFill>
            </a:endParaRPr>
          </a:p>
          <a:p>
            <a:pPr algn="just">
              <a:buFont typeface="+mj-lt"/>
              <a:buAutoNum type="arabicPeriod"/>
            </a:pPr>
            <a:endParaRPr lang="en-GB" sz="1400" b="1" dirty="0">
              <a:solidFill>
                <a:srgbClr val="120742"/>
              </a:solidFill>
            </a:endParaRPr>
          </a:p>
          <a:p>
            <a:pPr algn="just">
              <a:buFont typeface="+mj-lt"/>
              <a:buAutoNum type="arabicPeriod"/>
            </a:pPr>
            <a:r>
              <a:rPr lang="en-GB" sz="1400" b="1" dirty="0" smtClean="0">
                <a:solidFill>
                  <a:srgbClr val="120742"/>
                </a:solidFill>
              </a:rPr>
              <a:t>What are the needs of the market?   </a:t>
            </a:r>
            <a:r>
              <a:rPr lang="en-GB" sz="1400" dirty="0" smtClean="0">
                <a:solidFill>
                  <a:srgbClr val="120742"/>
                </a:solidFill>
              </a:rPr>
              <a:t>Including the motivations to travel within key markets, what’s important to them in destinations and activities taken part in during the past 3-5 years </a:t>
            </a:r>
            <a:r>
              <a:rPr lang="en-GB" sz="1400" i="1" dirty="0" smtClean="0">
                <a:solidFill>
                  <a:srgbClr val="120742"/>
                </a:solidFill>
              </a:rPr>
              <a:t>(Pages 10-30)</a:t>
            </a:r>
            <a:endParaRPr lang="en-GB" sz="1400" dirty="0">
              <a:solidFill>
                <a:srgbClr val="120742"/>
              </a:solidFill>
            </a:endParaRPr>
          </a:p>
          <a:p>
            <a:pPr lvl="1" algn="just"/>
            <a:endParaRPr lang="en-GB" sz="1400" dirty="0" smtClean="0">
              <a:solidFill>
                <a:srgbClr val="120742"/>
              </a:solidFill>
            </a:endParaRPr>
          </a:p>
          <a:p>
            <a:pPr algn="just">
              <a:spcBef>
                <a:spcPts val="0"/>
              </a:spcBef>
              <a:buFont typeface="+mj-lt"/>
              <a:buAutoNum type="arabicPeriod"/>
            </a:pPr>
            <a:r>
              <a:rPr lang="en-GB" sz="1400" b="1" dirty="0" smtClean="0">
                <a:solidFill>
                  <a:srgbClr val="120742"/>
                </a:solidFill>
              </a:rPr>
              <a:t>What activities does England deliver?  </a:t>
            </a:r>
            <a:r>
              <a:rPr lang="en-GB" sz="1400" dirty="0" smtClean="0">
                <a:solidFill>
                  <a:srgbClr val="120742"/>
                </a:solidFill>
              </a:rPr>
              <a:t>Focussing upon activities taken part in on trips to England </a:t>
            </a:r>
            <a:r>
              <a:rPr lang="en-GB" sz="1400" i="1" dirty="0">
                <a:solidFill>
                  <a:srgbClr val="120742"/>
                </a:solidFill>
              </a:rPr>
              <a:t>(Pages </a:t>
            </a:r>
            <a:r>
              <a:rPr lang="en-GB" sz="1400" i="1" dirty="0" smtClean="0">
                <a:solidFill>
                  <a:srgbClr val="120742"/>
                </a:solidFill>
              </a:rPr>
              <a:t>31-54)</a:t>
            </a:r>
            <a:endParaRPr lang="en-GB" sz="1400" dirty="0">
              <a:solidFill>
                <a:srgbClr val="120742"/>
              </a:solidFill>
            </a:endParaRPr>
          </a:p>
          <a:p>
            <a:pPr lvl="1" algn="just"/>
            <a:endParaRPr lang="en-GB" sz="1400" dirty="0">
              <a:solidFill>
                <a:srgbClr val="120742"/>
              </a:solidFill>
            </a:endParaRPr>
          </a:p>
          <a:p>
            <a:pPr algn="just">
              <a:spcBef>
                <a:spcPts val="0"/>
              </a:spcBef>
              <a:buFont typeface="+mj-lt"/>
              <a:buAutoNum type="arabicPeriod"/>
            </a:pPr>
            <a:r>
              <a:rPr lang="en-GB" sz="1400" b="1" dirty="0" smtClean="0">
                <a:solidFill>
                  <a:srgbClr val="120742"/>
                </a:solidFill>
              </a:rPr>
              <a:t>How well do we deliver these activities?  </a:t>
            </a:r>
            <a:r>
              <a:rPr lang="en-GB" sz="1400" dirty="0" smtClean="0">
                <a:solidFill>
                  <a:srgbClr val="120742"/>
                </a:solidFill>
              </a:rPr>
              <a:t>Including motivations to specifically visit England and which activities interested prospective visitors </a:t>
            </a:r>
            <a:r>
              <a:rPr lang="en-GB" sz="1400" i="1" dirty="0" smtClean="0">
                <a:solidFill>
                  <a:srgbClr val="120742"/>
                </a:solidFill>
              </a:rPr>
              <a:t>(Pages 55-63)</a:t>
            </a:r>
            <a:endParaRPr lang="en-GB" sz="1400" dirty="0">
              <a:solidFill>
                <a:srgbClr val="120742"/>
              </a:solidFill>
            </a:endParaRPr>
          </a:p>
        </p:txBody>
      </p:sp>
    </p:spTree>
    <p:extLst>
      <p:ext uri="{BB962C8B-B14F-4D97-AF65-F5344CB8AC3E}">
        <p14:creationId xmlns:p14="http://schemas.microsoft.com/office/powerpoint/2010/main" val="37628430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846" y="872066"/>
            <a:ext cx="8350967" cy="810155"/>
          </a:xfrm>
        </p:spPr>
        <p:txBody>
          <a:bodyPr/>
          <a:lstStyle/>
          <a:p>
            <a:pPr>
              <a:lnSpc>
                <a:spcPts val="2400"/>
              </a:lnSpc>
            </a:pPr>
            <a:r>
              <a:rPr lang="en-GB" sz="2200" dirty="0" smtClean="0">
                <a:solidFill>
                  <a:srgbClr val="C00000"/>
                </a:solidFill>
              </a:rPr>
              <a:t>Favourite type of holiday destination in past 3-5 years - by market</a:t>
            </a:r>
            <a:endParaRPr lang="en-GB" sz="2200" dirty="0"/>
          </a:p>
        </p:txBody>
      </p:sp>
      <p:graphicFrame>
        <p:nvGraphicFramePr>
          <p:cNvPr id="5" name="Picture Placeholder 4"/>
          <p:cNvGraphicFramePr>
            <a:graphicFrameLocks noGrp="1"/>
          </p:cNvGraphicFramePr>
          <p:nvPr>
            <p:ph type="pic" sz="quarter" idx="4294967295"/>
            <p:extLst>
              <p:ext uri="{D42A27DB-BD31-4B8C-83A1-F6EECF244321}">
                <p14:modId xmlns:p14="http://schemas.microsoft.com/office/powerpoint/2010/main" val="3590967951"/>
              </p:ext>
            </p:extLst>
          </p:nvPr>
        </p:nvGraphicFramePr>
        <p:xfrm>
          <a:off x="4641668" y="1558673"/>
          <a:ext cx="4241072" cy="2969778"/>
        </p:xfrm>
        <a:graphic>
          <a:graphicData uri="http://schemas.openxmlformats.org/drawingml/2006/table">
            <a:tbl>
              <a:tblPr firstRow="1" bandRow="1">
                <a:tableStyleId>{5C22544A-7EE6-4342-B048-85BDC9FD1C3A}</a:tableStyleId>
              </a:tblPr>
              <a:tblGrid>
                <a:gridCol w="530134"/>
                <a:gridCol w="530134"/>
                <a:gridCol w="530134"/>
                <a:gridCol w="530134"/>
                <a:gridCol w="530134"/>
                <a:gridCol w="530134"/>
                <a:gridCol w="530134"/>
                <a:gridCol w="530134"/>
              </a:tblGrid>
              <a:tr h="180124">
                <a:tc gridSpan="8">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000" b="1" dirty="0" smtClean="0"/>
                        <a:t>Key Markets (%)</a:t>
                      </a:r>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GB" sz="10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GB" sz="10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GB" sz="10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GB" sz="10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GB" sz="10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GB" sz="10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GB" sz="10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r>
              <a:tr h="180124">
                <a:tc>
                  <a:txBody>
                    <a:bodyPr/>
                    <a:lstStyle/>
                    <a:p>
                      <a:pPr algn="ctr"/>
                      <a:r>
                        <a:rPr lang="en-GB" sz="900" b="1" dirty="0" smtClean="0"/>
                        <a:t>Germany</a:t>
                      </a:r>
                      <a:endParaRPr lang="en-GB" sz="9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GB" sz="900" b="1" dirty="0" smtClean="0"/>
                        <a:t>France</a:t>
                      </a:r>
                      <a:endParaRPr lang="en-GB" sz="9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GB" sz="900" b="1" dirty="0" smtClean="0"/>
                        <a:t>Spain</a:t>
                      </a:r>
                      <a:endParaRPr lang="en-GB" sz="9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GB" sz="900" b="1" dirty="0" smtClean="0"/>
                        <a:t>Italy</a:t>
                      </a:r>
                      <a:endParaRPr lang="en-GB" sz="9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GB" sz="900" b="1" dirty="0" smtClean="0"/>
                        <a:t>NL</a:t>
                      </a:r>
                      <a:endParaRPr lang="en-GB" sz="9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GB" sz="900" b="1" dirty="0" smtClean="0"/>
                        <a:t>USA</a:t>
                      </a:r>
                      <a:endParaRPr lang="en-GB" sz="9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GB" sz="900" b="1" dirty="0" smtClean="0"/>
                        <a:t>Australia</a:t>
                      </a:r>
                      <a:endParaRPr lang="en-GB" sz="9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GB" sz="900" b="1" dirty="0" smtClean="0"/>
                        <a:t>China</a:t>
                      </a:r>
                      <a:endParaRPr lang="en-GB" sz="9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r>
              <a:tr h="260953">
                <a:tc>
                  <a:txBody>
                    <a:bodyPr/>
                    <a:lstStyle/>
                    <a:p>
                      <a:pPr algn="ctr">
                        <a:lnSpc>
                          <a:spcPct val="115000"/>
                        </a:lnSpc>
                        <a:spcAft>
                          <a:spcPts val="0"/>
                        </a:spcAft>
                      </a:pPr>
                      <a:r>
                        <a:rPr lang="en-GB" sz="900" dirty="0" smtClean="0">
                          <a:effectLst/>
                          <a:latin typeface="Calibri"/>
                          <a:ea typeface="Calibri"/>
                          <a:cs typeface="Arial"/>
                        </a:rPr>
                        <a:t>29</a:t>
                      </a:r>
                      <a:endParaRPr lang="en-GB" sz="900" dirty="0">
                        <a:effectLst/>
                        <a:latin typeface="Calibri"/>
                        <a:ea typeface="Calibri"/>
                        <a:cs typeface="Arial"/>
                      </a:endParaRPr>
                    </a:p>
                  </a:txBody>
                  <a:tcPr marL="72000" marR="16799" marT="0" marB="0" anchor="ctr">
                    <a:lnT w="38100" cmpd="sng">
                      <a:noFill/>
                    </a:lnT>
                  </a:tcPr>
                </a:tc>
                <a:tc>
                  <a:txBody>
                    <a:bodyPr/>
                    <a:lstStyle/>
                    <a:p>
                      <a:pPr algn="ctr">
                        <a:lnSpc>
                          <a:spcPct val="115000"/>
                        </a:lnSpc>
                        <a:spcAft>
                          <a:spcPts val="0"/>
                        </a:spcAft>
                      </a:pPr>
                      <a:r>
                        <a:rPr lang="en-GB" sz="900" dirty="0" smtClean="0">
                          <a:effectLst/>
                          <a:latin typeface="Calibri"/>
                          <a:ea typeface="Calibri"/>
                          <a:cs typeface="Arial"/>
                        </a:rPr>
                        <a:t>38</a:t>
                      </a:r>
                      <a:endParaRPr lang="en-GB" sz="900" dirty="0">
                        <a:effectLst/>
                        <a:latin typeface="Calibri"/>
                        <a:ea typeface="Calibri"/>
                        <a:cs typeface="Arial"/>
                      </a:endParaRPr>
                    </a:p>
                  </a:txBody>
                  <a:tcPr marL="72000" marR="16799" marT="0" marB="0" anchor="ctr">
                    <a:lnT w="38100" cmpd="sng">
                      <a:noFill/>
                    </a:lnT>
                  </a:tcPr>
                </a:tc>
                <a:tc>
                  <a:txBody>
                    <a:bodyPr/>
                    <a:lstStyle/>
                    <a:p>
                      <a:pPr algn="ctr">
                        <a:lnSpc>
                          <a:spcPct val="115000"/>
                        </a:lnSpc>
                        <a:spcAft>
                          <a:spcPts val="0"/>
                        </a:spcAft>
                      </a:pPr>
                      <a:r>
                        <a:rPr lang="en-GB" sz="1000" b="1" dirty="0" smtClean="0">
                          <a:solidFill>
                            <a:srgbClr val="00B050"/>
                          </a:solidFill>
                          <a:effectLst/>
                          <a:latin typeface="Calibri"/>
                          <a:ea typeface="Calibri"/>
                          <a:cs typeface="Arial"/>
                        </a:rPr>
                        <a:t>54</a:t>
                      </a:r>
                      <a:endParaRPr lang="en-GB" sz="1000" b="1" dirty="0">
                        <a:solidFill>
                          <a:srgbClr val="00B050"/>
                        </a:solidFill>
                        <a:effectLst/>
                        <a:latin typeface="Calibri"/>
                        <a:ea typeface="Calibri"/>
                        <a:cs typeface="Arial"/>
                      </a:endParaRPr>
                    </a:p>
                  </a:txBody>
                  <a:tcPr marL="72000" marR="16799" marT="0" marB="0" anchor="ctr">
                    <a:lnT w="38100" cmpd="sng">
                      <a:noFill/>
                    </a:lnT>
                  </a:tcPr>
                </a:tc>
                <a:tc>
                  <a:txBody>
                    <a:bodyPr/>
                    <a:lstStyle/>
                    <a:p>
                      <a:pPr algn="ctr">
                        <a:lnSpc>
                          <a:spcPct val="115000"/>
                        </a:lnSpc>
                        <a:spcAft>
                          <a:spcPts val="0"/>
                        </a:spcAft>
                      </a:pPr>
                      <a:r>
                        <a:rPr lang="en-GB" sz="1000" b="1" dirty="0" smtClean="0">
                          <a:solidFill>
                            <a:srgbClr val="00B050"/>
                          </a:solidFill>
                          <a:effectLst/>
                          <a:latin typeface="Calibri"/>
                          <a:ea typeface="Calibri"/>
                          <a:cs typeface="Arial"/>
                        </a:rPr>
                        <a:t>49</a:t>
                      </a:r>
                      <a:endParaRPr lang="en-GB" sz="1000" b="1" dirty="0">
                        <a:solidFill>
                          <a:srgbClr val="00B050"/>
                        </a:solidFill>
                        <a:effectLst/>
                        <a:latin typeface="Calibri"/>
                        <a:ea typeface="Calibri"/>
                        <a:cs typeface="Arial"/>
                      </a:endParaRPr>
                    </a:p>
                  </a:txBody>
                  <a:tcPr marL="72000" marR="16799" marT="0" marB="0" anchor="ctr">
                    <a:lnT w="38100" cmpd="sng">
                      <a:noFill/>
                    </a:lnT>
                  </a:tcPr>
                </a:tc>
                <a:tc>
                  <a:txBody>
                    <a:bodyPr/>
                    <a:lstStyle/>
                    <a:p>
                      <a:pPr algn="ctr">
                        <a:lnSpc>
                          <a:spcPct val="115000"/>
                        </a:lnSpc>
                        <a:spcAft>
                          <a:spcPts val="0"/>
                        </a:spcAft>
                      </a:pPr>
                      <a:r>
                        <a:rPr lang="en-GB" sz="900" dirty="0" smtClean="0">
                          <a:effectLst/>
                          <a:latin typeface="Calibri"/>
                          <a:ea typeface="Calibri"/>
                          <a:cs typeface="Arial"/>
                        </a:rPr>
                        <a:t>31</a:t>
                      </a:r>
                      <a:endParaRPr lang="en-GB" sz="900" dirty="0">
                        <a:effectLst/>
                        <a:latin typeface="Calibri"/>
                        <a:ea typeface="Calibri"/>
                        <a:cs typeface="Arial"/>
                      </a:endParaRPr>
                    </a:p>
                  </a:txBody>
                  <a:tcPr marL="72000" marR="16799" marT="0" marB="0" anchor="ctr">
                    <a:lnT w="38100" cmpd="sng">
                      <a:noFill/>
                    </a:lnT>
                  </a:tcPr>
                </a:tc>
                <a:tc>
                  <a:txBody>
                    <a:bodyPr/>
                    <a:lstStyle/>
                    <a:p>
                      <a:pPr algn="ctr">
                        <a:lnSpc>
                          <a:spcPct val="115000"/>
                        </a:lnSpc>
                        <a:spcAft>
                          <a:spcPts val="0"/>
                        </a:spcAft>
                      </a:pPr>
                      <a:r>
                        <a:rPr lang="en-GB" sz="900" dirty="0" smtClean="0">
                          <a:effectLst/>
                          <a:latin typeface="Calibri"/>
                          <a:ea typeface="Calibri"/>
                          <a:cs typeface="Arial"/>
                        </a:rPr>
                        <a:t>37</a:t>
                      </a:r>
                      <a:endParaRPr lang="en-GB" sz="900" dirty="0">
                        <a:effectLst/>
                        <a:latin typeface="Calibri"/>
                        <a:ea typeface="Calibri"/>
                        <a:cs typeface="Arial"/>
                      </a:endParaRPr>
                    </a:p>
                  </a:txBody>
                  <a:tcPr marL="72000" marR="16799" marT="0" marB="0" anchor="ctr">
                    <a:lnT w="38100" cmpd="sng">
                      <a:noFill/>
                    </a:lnT>
                  </a:tcPr>
                </a:tc>
                <a:tc>
                  <a:txBody>
                    <a:bodyPr/>
                    <a:lstStyle/>
                    <a:p>
                      <a:pPr algn="ctr">
                        <a:lnSpc>
                          <a:spcPct val="115000"/>
                        </a:lnSpc>
                        <a:spcAft>
                          <a:spcPts val="0"/>
                        </a:spcAft>
                      </a:pPr>
                      <a:r>
                        <a:rPr lang="en-GB" sz="900" dirty="0" smtClean="0">
                          <a:effectLst/>
                          <a:latin typeface="Calibri"/>
                          <a:ea typeface="Calibri"/>
                          <a:cs typeface="Arial"/>
                        </a:rPr>
                        <a:t>35</a:t>
                      </a:r>
                      <a:endParaRPr lang="en-GB" sz="900" dirty="0">
                        <a:effectLst/>
                        <a:latin typeface="Calibri"/>
                        <a:ea typeface="Calibri"/>
                        <a:cs typeface="Arial"/>
                      </a:endParaRPr>
                    </a:p>
                  </a:txBody>
                  <a:tcPr marL="72000" marR="16799" marT="0" marB="0" anchor="ctr">
                    <a:lnT w="38100" cmpd="sng">
                      <a:noFill/>
                    </a:lnT>
                  </a:tcPr>
                </a:tc>
                <a:tc>
                  <a:txBody>
                    <a:bodyPr/>
                    <a:lstStyle/>
                    <a:p>
                      <a:pPr algn="ctr">
                        <a:lnSpc>
                          <a:spcPct val="115000"/>
                        </a:lnSpc>
                        <a:spcAft>
                          <a:spcPts val="0"/>
                        </a:spcAft>
                      </a:pPr>
                      <a:r>
                        <a:rPr lang="en-GB" sz="900" dirty="0" smtClean="0">
                          <a:effectLst/>
                          <a:latin typeface="Calibri"/>
                          <a:ea typeface="Calibri"/>
                          <a:cs typeface="Arial"/>
                        </a:rPr>
                        <a:t>42</a:t>
                      </a:r>
                      <a:endParaRPr lang="en-GB" sz="900" dirty="0">
                        <a:effectLst/>
                        <a:latin typeface="Calibri"/>
                        <a:ea typeface="Calibri"/>
                        <a:cs typeface="Arial"/>
                      </a:endParaRPr>
                    </a:p>
                  </a:txBody>
                  <a:tcPr marL="72000" marR="16799" marT="0" marB="0" anchor="ctr">
                    <a:lnT w="38100" cmpd="sng">
                      <a:noFill/>
                    </a:lnT>
                  </a:tcPr>
                </a:tc>
              </a:tr>
              <a:tr h="260953">
                <a:tc>
                  <a:txBody>
                    <a:bodyPr/>
                    <a:lstStyle/>
                    <a:p>
                      <a:pPr algn="ctr">
                        <a:lnSpc>
                          <a:spcPct val="115000"/>
                        </a:lnSpc>
                        <a:spcAft>
                          <a:spcPts val="0"/>
                        </a:spcAft>
                      </a:pPr>
                      <a:r>
                        <a:rPr lang="en-GB" sz="900" dirty="0" smtClean="0">
                          <a:effectLst/>
                          <a:latin typeface="Calibri"/>
                          <a:ea typeface="Calibri"/>
                          <a:cs typeface="Arial"/>
                        </a:rPr>
                        <a:t>20</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22</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11</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8</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15</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22</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20</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b="1" dirty="0" smtClean="0">
                          <a:solidFill>
                            <a:srgbClr val="00B050"/>
                          </a:solidFill>
                          <a:effectLst/>
                          <a:latin typeface="Calibri"/>
                          <a:ea typeface="Calibri"/>
                          <a:cs typeface="Arial"/>
                        </a:rPr>
                        <a:t>31</a:t>
                      </a:r>
                      <a:endParaRPr lang="en-GB" sz="1000" b="1" dirty="0">
                        <a:solidFill>
                          <a:srgbClr val="00B050"/>
                        </a:solidFill>
                        <a:effectLst/>
                        <a:latin typeface="Calibri"/>
                        <a:ea typeface="Calibri"/>
                        <a:cs typeface="Arial"/>
                      </a:endParaRPr>
                    </a:p>
                  </a:txBody>
                  <a:tcPr marL="72000" marR="16799" marT="0" marB="0" anchor="ctr"/>
                </a:tc>
              </a:tr>
              <a:tr h="260953">
                <a:tc>
                  <a:txBody>
                    <a:bodyPr/>
                    <a:lstStyle/>
                    <a:p>
                      <a:pPr algn="ctr">
                        <a:lnSpc>
                          <a:spcPct val="115000"/>
                        </a:lnSpc>
                        <a:spcAft>
                          <a:spcPts val="0"/>
                        </a:spcAft>
                      </a:pPr>
                      <a:r>
                        <a:rPr lang="en-GB" sz="900" dirty="0" smtClean="0">
                          <a:effectLst/>
                          <a:latin typeface="Calibri"/>
                          <a:ea typeface="Calibri"/>
                          <a:cs typeface="Arial"/>
                        </a:rPr>
                        <a:t>8</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13</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7</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13</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11</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9</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12</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10</a:t>
                      </a:r>
                      <a:endParaRPr lang="en-GB" sz="900" dirty="0">
                        <a:effectLst/>
                        <a:latin typeface="Calibri"/>
                        <a:ea typeface="Calibri"/>
                        <a:cs typeface="Arial"/>
                      </a:endParaRPr>
                    </a:p>
                  </a:txBody>
                  <a:tcPr marL="72000" marR="16799" marT="0" marB="0" anchor="ctr"/>
                </a:tc>
              </a:tr>
              <a:tr h="260953">
                <a:tc>
                  <a:txBody>
                    <a:bodyPr/>
                    <a:lstStyle/>
                    <a:p>
                      <a:pPr algn="ctr">
                        <a:lnSpc>
                          <a:spcPct val="115000"/>
                        </a:lnSpc>
                        <a:spcAft>
                          <a:spcPts val="0"/>
                        </a:spcAft>
                      </a:pPr>
                      <a:r>
                        <a:rPr lang="en-GB" sz="1000" b="1" dirty="0" smtClean="0">
                          <a:solidFill>
                            <a:srgbClr val="00B050"/>
                          </a:solidFill>
                          <a:effectLst/>
                          <a:latin typeface="Calibri"/>
                          <a:ea typeface="Calibri"/>
                          <a:cs typeface="Arial"/>
                        </a:rPr>
                        <a:t>17</a:t>
                      </a:r>
                      <a:endParaRPr lang="en-GB" sz="1000" b="1" dirty="0">
                        <a:solidFill>
                          <a:srgbClr val="00B050"/>
                        </a:solidFill>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10</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11</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11</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b="1" dirty="0" smtClean="0">
                          <a:solidFill>
                            <a:srgbClr val="00B050"/>
                          </a:solidFill>
                          <a:effectLst/>
                          <a:latin typeface="Calibri"/>
                          <a:ea typeface="Calibri"/>
                          <a:cs typeface="Arial"/>
                        </a:rPr>
                        <a:t>14</a:t>
                      </a:r>
                      <a:endParaRPr lang="en-GB" sz="1000" b="1" dirty="0">
                        <a:solidFill>
                          <a:srgbClr val="00B050"/>
                        </a:solidFill>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7</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9</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3</a:t>
                      </a:r>
                      <a:endParaRPr lang="en-GB" sz="900" dirty="0">
                        <a:effectLst/>
                        <a:latin typeface="Calibri"/>
                        <a:ea typeface="Calibri"/>
                        <a:cs typeface="Arial"/>
                      </a:endParaRPr>
                    </a:p>
                  </a:txBody>
                  <a:tcPr marL="72000" marR="16799" marT="0" marB="0" anchor="ctr"/>
                </a:tc>
              </a:tr>
              <a:tr h="260953">
                <a:tc>
                  <a:txBody>
                    <a:bodyPr/>
                    <a:lstStyle/>
                    <a:p>
                      <a:pPr algn="ctr">
                        <a:lnSpc>
                          <a:spcPct val="115000"/>
                        </a:lnSpc>
                        <a:spcAft>
                          <a:spcPts val="0"/>
                        </a:spcAft>
                      </a:pPr>
                      <a:r>
                        <a:rPr lang="en-GB" sz="900" dirty="0" smtClean="0">
                          <a:effectLst/>
                          <a:latin typeface="Calibri"/>
                          <a:ea typeface="Calibri"/>
                          <a:cs typeface="Arial"/>
                        </a:rPr>
                        <a:t>5</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4</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5</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4</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b="1" dirty="0" smtClean="0">
                          <a:solidFill>
                            <a:srgbClr val="00B050"/>
                          </a:solidFill>
                          <a:effectLst/>
                          <a:latin typeface="Calibri"/>
                          <a:ea typeface="Calibri"/>
                          <a:cs typeface="Arial"/>
                        </a:rPr>
                        <a:t>11</a:t>
                      </a:r>
                      <a:endParaRPr lang="en-GB" sz="1000" b="1" dirty="0">
                        <a:solidFill>
                          <a:srgbClr val="00B050"/>
                        </a:solidFill>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5</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6</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4</a:t>
                      </a:r>
                      <a:endParaRPr lang="en-GB" sz="900" dirty="0">
                        <a:effectLst/>
                        <a:latin typeface="Calibri"/>
                        <a:ea typeface="Calibri"/>
                        <a:cs typeface="Arial"/>
                      </a:endParaRPr>
                    </a:p>
                  </a:txBody>
                  <a:tcPr marL="72000" marR="16799" marT="0" marB="0" anchor="ctr"/>
                </a:tc>
              </a:tr>
              <a:tr h="260953">
                <a:tc>
                  <a:txBody>
                    <a:bodyPr/>
                    <a:lstStyle/>
                    <a:p>
                      <a:pPr algn="ctr">
                        <a:lnSpc>
                          <a:spcPct val="115000"/>
                        </a:lnSpc>
                        <a:spcAft>
                          <a:spcPts val="0"/>
                        </a:spcAft>
                      </a:pPr>
                      <a:r>
                        <a:rPr lang="en-GB" sz="1000" b="1" dirty="0" smtClean="0">
                          <a:solidFill>
                            <a:srgbClr val="00B050"/>
                          </a:solidFill>
                          <a:effectLst/>
                          <a:latin typeface="Calibri"/>
                          <a:ea typeface="Calibri"/>
                          <a:cs typeface="Arial"/>
                        </a:rPr>
                        <a:t>9</a:t>
                      </a:r>
                      <a:endParaRPr lang="en-GB" sz="1000" b="1" dirty="0">
                        <a:solidFill>
                          <a:srgbClr val="00B050"/>
                        </a:solidFill>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5</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6</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2</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b="1" dirty="0" smtClean="0">
                          <a:solidFill>
                            <a:srgbClr val="00B050"/>
                          </a:solidFill>
                          <a:effectLst/>
                          <a:latin typeface="Calibri"/>
                          <a:ea typeface="Calibri"/>
                          <a:cs typeface="Arial"/>
                        </a:rPr>
                        <a:t>9</a:t>
                      </a:r>
                      <a:endParaRPr lang="en-GB" sz="1000" b="1" dirty="0">
                        <a:solidFill>
                          <a:srgbClr val="00B050"/>
                        </a:solidFill>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5</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7</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3</a:t>
                      </a:r>
                      <a:endParaRPr lang="en-GB" sz="900" dirty="0">
                        <a:effectLst/>
                        <a:latin typeface="Calibri"/>
                        <a:ea typeface="Calibri"/>
                        <a:cs typeface="Arial"/>
                      </a:endParaRPr>
                    </a:p>
                  </a:txBody>
                  <a:tcPr marL="72000" marR="16799" marT="0" marB="0" anchor="ctr"/>
                </a:tc>
              </a:tr>
              <a:tr h="260953">
                <a:tc>
                  <a:txBody>
                    <a:bodyPr/>
                    <a:lstStyle/>
                    <a:p>
                      <a:pPr algn="ctr">
                        <a:lnSpc>
                          <a:spcPct val="115000"/>
                        </a:lnSpc>
                        <a:spcAft>
                          <a:spcPts val="0"/>
                        </a:spcAft>
                      </a:pPr>
                      <a:r>
                        <a:rPr lang="en-GB" sz="1000" b="1" dirty="0" smtClean="0">
                          <a:solidFill>
                            <a:srgbClr val="00B050"/>
                          </a:solidFill>
                          <a:effectLst/>
                          <a:latin typeface="Calibri"/>
                          <a:ea typeface="Calibri"/>
                          <a:cs typeface="Arial"/>
                        </a:rPr>
                        <a:t>8</a:t>
                      </a:r>
                      <a:endParaRPr lang="en-GB" sz="1000" b="1" dirty="0">
                        <a:solidFill>
                          <a:srgbClr val="00B050"/>
                        </a:solidFill>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2</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3</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4</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3</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2</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4</a:t>
                      </a:r>
                      <a:endParaRPr lang="en-GB" sz="900" dirty="0">
                        <a:effectLst/>
                        <a:latin typeface="Calibri"/>
                        <a:ea typeface="Calibri"/>
                        <a:cs typeface="Arial"/>
                      </a:endParaRPr>
                    </a:p>
                  </a:txBody>
                  <a:tcPr marL="72000" marR="16799" marT="0" marB="0" anchor="ctr"/>
                </a:tc>
              </a:tr>
              <a:tr h="260953">
                <a:tc>
                  <a:txBody>
                    <a:bodyPr/>
                    <a:lstStyle/>
                    <a:p>
                      <a:pPr algn="ctr">
                        <a:lnSpc>
                          <a:spcPct val="115000"/>
                        </a:lnSpc>
                        <a:spcAft>
                          <a:spcPts val="0"/>
                        </a:spcAft>
                      </a:pPr>
                      <a:r>
                        <a:rPr lang="en-GB" sz="900" dirty="0" smtClean="0">
                          <a:effectLst/>
                          <a:latin typeface="Calibri"/>
                          <a:ea typeface="Calibri"/>
                          <a:cs typeface="Arial"/>
                        </a:rPr>
                        <a:t>2</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2</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3</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4</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&lt;0.5</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b="1" dirty="0" smtClean="0">
                          <a:solidFill>
                            <a:srgbClr val="00B050"/>
                          </a:solidFill>
                          <a:effectLst/>
                          <a:latin typeface="Calibri"/>
                          <a:ea typeface="Calibri"/>
                          <a:cs typeface="Arial"/>
                        </a:rPr>
                        <a:t>8</a:t>
                      </a:r>
                      <a:endParaRPr lang="en-GB" sz="1000" b="1" dirty="0">
                        <a:solidFill>
                          <a:srgbClr val="00B050"/>
                        </a:solidFill>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4</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&lt;0.5</a:t>
                      </a:r>
                      <a:endParaRPr lang="en-GB" sz="900" dirty="0">
                        <a:effectLst/>
                        <a:latin typeface="Calibri"/>
                        <a:ea typeface="Calibri"/>
                        <a:cs typeface="Arial"/>
                      </a:endParaRPr>
                    </a:p>
                  </a:txBody>
                  <a:tcPr marL="72000" marR="16799" marT="0" marB="0" anchor="ctr"/>
                </a:tc>
              </a:tr>
              <a:tr h="260953">
                <a:tc>
                  <a:txBody>
                    <a:bodyPr/>
                    <a:lstStyle/>
                    <a:p>
                      <a:pPr algn="ctr">
                        <a:lnSpc>
                          <a:spcPct val="115000"/>
                        </a:lnSpc>
                        <a:spcAft>
                          <a:spcPts val="0"/>
                        </a:spcAft>
                      </a:pPr>
                      <a:r>
                        <a:rPr lang="en-GB" sz="900" dirty="0" smtClean="0">
                          <a:effectLst/>
                          <a:latin typeface="Calibri"/>
                          <a:ea typeface="Calibri"/>
                          <a:cs typeface="Arial"/>
                        </a:rPr>
                        <a:t>&lt;0.5</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2</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2</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4</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2</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3</a:t>
                      </a:r>
                      <a:endParaRPr lang="en-GB" sz="900" dirty="0">
                        <a:effectLst/>
                        <a:latin typeface="Calibri"/>
                        <a:ea typeface="Calibri"/>
                        <a:cs typeface="Arial"/>
                      </a:endParaRPr>
                    </a:p>
                  </a:txBody>
                  <a:tcPr marL="72000" marR="16799" marT="0" marB="0" anchor="ctr"/>
                </a:tc>
              </a:tr>
              <a:tr h="260953">
                <a:tc>
                  <a:txBody>
                    <a:bodyPr/>
                    <a:lstStyle/>
                    <a:p>
                      <a:pPr algn="ctr">
                        <a:lnSpc>
                          <a:spcPct val="115000"/>
                        </a:lnSpc>
                        <a:spcAft>
                          <a:spcPts val="0"/>
                        </a:spcAft>
                      </a:pPr>
                      <a:r>
                        <a:rPr lang="en-GB" sz="900" dirty="0" smtClean="0">
                          <a:effectLst/>
                          <a:latin typeface="Calibri"/>
                          <a:ea typeface="Calibri"/>
                          <a:cs typeface="Arial"/>
                        </a:rPr>
                        <a:t>1</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&lt;0.5</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&lt;0.5</a:t>
                      </a:r>
                      <a:endParaRPr lang="en-GB" sz="900" dirty="0">
                        <a:effectLst/>
                        <a:latin typeface="Calibri"/>
                        <a:ea typeface="Calibri"/>
                        <a:cs typeface="Arial"/>
                      </a:endParaRPr>
                    </a:p>
                  </a:txBody>
                  <a:tcPr marL="72000" marR="16799" marT="0" marB="0" anchor="ctr"/>
                </a:tc>
              </a:tr>
            </a:tbl>
          </a:graphicData>
        </a:graphic>
      </p:graphicFrame>
      <p:sp>
        <p:nvSpPr>
          <p:cNvPr id="3" name="Text Placeholder 2"/>
          <p:cNvSpPr>
            <a:spLocks noGrp="1"/>
          </p:cNvSpPr>
          <p:nvPr>
            <p:ph type="body" sz="quarter" idx="13"/>
          </p:nvPr>
        </p:nvSpPr>
        <p:spPr>
          <a:xfrm>
            <a:off x="685796" y="6396162"/>
            <a:ext cx="1618017" cy="274638"/>
          </a:xfrm>
        </p:spPr>
        <p:txBody>
          <a:bodyPr/>
          <a:lstStyle/>
          <a:p>
            <a:r>
              <a:rPr lang="en-GB" sz="1000" dirty="0"/>
              <a:t>Needs of the Market</a:t>
            </a:r>
          </a:p>
          <a:p>
            <a:endParaRPr lang="en-GB" sz="1000" dirty="0">
              <a:latin typeface="+mn-lt"/>
            </a:endParaRPr>
          </a:p>
        </p:txBody>
      </p:sp>
      <p:graphicFrame>
        <p:nvGraphicFramePr>
          <p:cNvPr id="12" name="Chart 11"/>
          <p:cNvGraphicFramePr/>
          <p:nvPr>
            <p:extLst>
              <p:ext uri="{D42A27DB-BD31-4B8C-83A1-F6EECF244321}">
                <p14:modId xmlns:p14="http://schemas.microsoft.com/office/powerpoint/2010/main" val="1648396414"/>
              </p:ext>
            </p:extLst>
          </p:nvPr>
        </p:nvGraphicFramePr>
        <p:xfrm>
          <a:off x="322144" y="1733402"/>
          <a:ext cx="4094735" cy="2952210"/>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p:cNvSpPr txBox="1"/>
          <p:nvPr/>
        </p:nvSpPr>
        <p:spPr>
          <a:xfrm>
            <a:off x="285286" y="1517957"/>
            <a:ext cx="1925527" cy="215444"/>
          </a:xfrm>
          <a:prstGeom prst="rect">
            <a:avLst/>
          </a:prstGeom>
          <a:noFill/>
        </p:spPr>
        <p:txBody>
          <a:bodyPr wrap="none" rtlCol="0">
            <a:spAutoFit/>
          </a:bodyPr>
          <a:lstStyle/>
          <a:p>
            <a:r>
              <a:rPr lang="en-GB" sz="800" dirty="0" smtClean="0">
                <a:solidFill>
                  <a:srgbClr val="120742"/>
                </a:solidFill>
              </a:rPr>
              <a:t>Source:  Global Segmentation (Arkenford)</a:t>
            </a:r>
            <a:endParaRPr lang="en-GB" sz="800" dirty="0">
              <a:solidFill>
                <a:srgbClr val="120742"/>
              </a:solidFill>
            </a:endParaRPr>
          </a:p>
        </p:txBody>
      </p:sp>
      <p:sp>
        <p:nvSpPr>
          <p:cNvPr id="15" name="Text Placeholder 5"/>
          <p:cNvSpPr txBox="1">
            <a:spLocks/>
          </p:cNvSpPr>
          <p:nvPr/>
        </p:nvSpPr>
        <p:spPr>
          <a:xfrm>
            <a:off x="342438" y="4925183"/>
            <a:ext cx="8424992" cy="1382486"/>
          </a:xfrm>
          <a:prstGeom prst="rect">
            <a:avLst/>
          </a:prstGeom>
        </p:spPr>
        <p:txBody>
          <a:bodyPr lIns="3600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300" dirty="0" smtClean="0">
                <a:solidFill>
                  <a:srgbClr val="120742"/>
                </a:solidFill>
              </a:rPr>
              <a:t>The above chart looks at favourite types of holiday destination among international holiday travellers and how these vary according to key source market.  Again, this looks at global destinations and not specifically at GB.</a:t>
            </a:r>
          </a:p>
          <a:p>
            <a:pPr marL="0" indent="0" algn="just">
              <a:buFont typeface="Arial"/>
              <a:buNone/>
            </a:pPr>
            <a:r>
              <a:rPr lang="en-GB" sz="1300" dirty="0" smtClean="0">
                <a:solidFill>
                  <a:srgbClr val="120742"/>
                </a:solidFill>
              </a:rPr>
              <a:t>City destinations are clearly key, but particularly among travellers from Spain and Italy.</a:t>
            </a:r>
          </a:p>
          <a:p>
            <a:pPr marL="0" indent="0" algn="just">
              <a:buFont typeface="Arial"/>
              <a:buNone/>
            </a:pPr>
            <a:r>
              <a:rPr lang="en-GB" sz="1300" dirty="0" smtClean="0">
                <a:solidFill>
                  <a:srgbClr val="120742"/>
                </a:solidFill>
              </a:rPr>
              <a:t>Beach / seaside resorts are the favourite type of holiday for 25% of travellers (especially likely to be the favourite among Chinese travellers), with a further 6% favouring coastal areas (Germany and the Netherlands rank highest among the key source markets here).  Those from the Netherlands are also keenest of the key source markets on mountain areas.</a:t>
            </a:r>
          </a:p>
          <a:p>
            <a:pPr marL="0" indent="0" algn="just">
              <a:buFont typeface="Arial"/>
              <a:buNone/>
            </a:pPr>
            <a:endParaRPr lang="en-GB" sz="1200" dirty="0">
              <a:solidFill>
                <a:srgbClr val="120742"/>
              </a:solidFill>
            </a:endParaRPr>
          </a:p>
        </p:txBody>
      </p:sp>
      <p:cxnSp>
        <p:nvCxnSpPr>
          <p:cNvPr id="6" name="Straight Connector 5"/>
          <p:cNvCxnSpPr/>
          <p:nvPr/>
        </p:nvCxnSpPr>
        <p:spPr>
          <a:xfrm>
            <a:off x="1013254" y="2710249"/>
            <a:ext cx="7974227" cy="0"/>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023845" y="3496962"/>
            <a:ext cx="7974227" cy="0"/>
          </a:xfrm>
          <a:prstGeom prst="line">
            <a:avLst/>
          </a:prstGeom>
          <a:ln w="6350"/>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984453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438" y="872066"/>
            <a:ext cx="8461375" cy="810155"/>
          </a:xfrm>
        </p:spPr>
        <p:txBody>
          <a:bodyPr/>
          <a:lstStyle/>
          <a:p>
            <a:pPr>
              <a:lnSpc>
                <a:spcPts val="2400"/>
              </a:lnSpc>
            </a:pPr>
            <a:r>
              <a:rPr lang="en-GB" sz="2200" dirty="0" smtClean="0">
                <a:solidFill>
                  <a:srgbClr val="C00000"/>
                </a:solidFill>
              </a:rPr>
              <a:t>Favourite type of holiday destination in past 3-5 years</a:t>
            </a:r>
            <a:br>
              <a:rPr lang="en-GB" sz="2200" dirty="0" smtClean="0">
                <a:solidFill>
                  <a:srgbClr val="C00000"/>
                </a:solidFill>
              </a:rPr>
            </a:br>
            <a:r>
              <a:rPr lang="en-GB" sz="2200" dirty="0" smtClean="0">
                <a:solidFill>
                  <a:srgbClr val="C00000"/>
                </a:solidFill>
              </a:rPr>
              <a:t>- younger/older travellers and families</a:t>
            </a:r>
            <a:endParaRPr lang="en-GB" sz="2200" dirty="0"/>
          </a:p>
        </p:txBody>
      </p:sp>
      <p:sp>
        <p:nvSpPr>
          <p:cNvPr id="3" name="Text Placeholder 2"/>
          <p:cNvSpPr>
            <a:spLocks noGrp="1"/>
          </p:cNvSpPr>
          <p:nvPr>
            <p:ph type="body" sz="quarter" idx="13"/>
          </p:nvPr>
        </p:nvSpPr>
        <p:spPr>
          <a:xfrm>
            <a:off x="685796" y="6396162"/>
            <a:ext cx="1903025" cy="274638"/>
          </a:xfrm>
        </p:spPr>
        <p:txBody>
          <a:bodyPr/>
          <a:lstStyle/>
          <a:p>
            <a:r>
              <a:rPr lang="en-GB" sz="1000" dirty="0"/>
              <a:t>Needs of the Market</a:t>
            </a:r>
          </a:p>
          <a:p>
            <a:endParaRPr lang="en-GB" sz="1000" dirty="0">
              <a:latin typeface="+mn-lt"/>
            </a:endParaRPr>
          </a:p>
        </p:txBody>
      </p:sp>
      <p:graphicFrame>
        <p:nvGraphicFramePr>
          <p:cNvPr id="14" name="Chart 13"/>
          <p:cNvGraphicFramePr/>
          <p:nvPr>
            <p:extLst>
              <p:ext uri="{D42A27DB-BD31-4B8C-83A1-F6EECF244321}">
                <p14:modId xmlns:p14="http://schemas.microsoft.com/office/powerpoint/2010/main" val="3172129324"/>
              </p:ext>
            </p:extLst>
          </p:nvPr>
        </p:nvGraphicFramePr>
        <p:xfrm>
          <a:off x="322144" y="1733402"/>
          <a:ext cx="4094735" cy="295221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Chart 15"/>
          <p:cNvGraphicFramePr/>
          <p:nvPr>
            <p:extLst>
              <p:ext uri="{D42A27DB-BD31-4B8C-83A1-F6EECF244321}">
                <p14:modId xmlns:p14="http://schemas.microsoft.com/office/powerpoint/2010/main" val="684847647"/>
              </p:ext>
            </p:extLst>
          </p:nvPr>
        </p:nvGraphicFramePr>
        <p:xfrm>
          <a:off x="4707370" y="1733023"/>
          <a:ext cx="4094735" cy="295221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1239885" y="4446818"/>
            <a:ext cx="705642" cy="215444"/>
          </a:xfrm>
          <a:prstGeom prst="rect">
            <a:avLst/>
          </a:prstGeom>
          <a:noFill/>
        </p:spPr>
        <p:txBody>
          <a:bodyPr wrap="none" rtlCol="0">
            <a:spAutoFit/>
          </a:bodyPr>
          <a:lstStyle/>
          <a:p>
            <a:r>
              <a:rPr lang="en-GB" sz="800" dirty="0" smtClean="0">
                <a:solidFill>
                  <a:srgbClr val="120742"/>
                </a:solidFill>
              </a:rPr>
              <a:t>All travellers</a:t>
            </a:r>
            <a:endParaRPr lang="en-GB" sz="800" dirty="0">
              <a:solidFill>
                <a:srgbClr val="120742"/>
              </a:solidFill>
            </a:endParaRPr>
          </a:p>
        </p:txBody>
      </p:sp>
      <p:sp>
        <p:nvSpPr>
          <p:cNvPr id="17" name="TextBox 16"/>
          <p:cNvSpPr txBox="1"/>
          <p:nvPr/>
        </p:nvSpPr>
        <p:spPr>
          <a:xfrm>
            <a:off x="2153665" y="4448584"/>
            <a:ext cx="1572866" cy="215444"/>
          </a:xfrm>
          <a:prstGeom prst="rect">
            <a:avLst/>
          </a:prstGeom>
          <a:noFill/>
        </p:spPr>
        <p:txBody>
          <a:bodyPr wrap="none" rtlCol="0">
            <a:spAutoFit/>
          </a:bodyPr>
          <a:lstStyle/>
          <a:p>
            <a:r>
              <a:rPr lang="en-GB" sz="800" dirty="0" smtClean="0">
                <a:solidFill>
                  <a:srgbClr val="120742"/>
                </a:solidFill>
              </a:rPr>
              <a:t>Those with children in household</a:t>
            </a:r>
            <a:endParaRPr lang="en-GB" sz="800" dirty="0">
              <a:solidFill>
                <a:srgbClr val="120742"/>
              </a:solidFill>
            </a:endParaRPr>
          </a:p>
        </p:txBody>
      </p:sp>
      <p:sp>
        <p:nvSpPr>
          <p:cNvPr id="18" name="Rectangle 17"/>
          <p:cNvSpPr/>
          <p:nvPr/>
        </p:nvSpPr>
        <p:spPr>
          <a:xfrm>
            <a:off x="5631073" y="4489801"/>
            <a:ext cx="1080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GB" dirty="0">
              <a:solidFill>
                <a:prstClr val="white"/>
              </a:solidFill>
            </a:endParaRPr>
          </a:p>
        </p:txBody>
      </p:sp>
      <p:sp>
        <p:nvSpPr>
          <p:cNvPr id="19" name="TextBox 18"/>
          <p:cNvSpPr txBox="1"/>
          <p:nvPr/>
        </p:nvSpPr>
        <p:spPr>
          <a:xfrm>
            <a:off x="5683327" y="4436079"/>
            <a:ext cx="1058303" cy="215444"/>
          </a:xfrm>
          <a:prstGeom prst="rect">
            <a:avLst/>
          </a:prstGeom>
          <a:noFill/>
        </p:spPr>
        <p:txBody>
          <a:bodyPr wrap="none" rtlCol="0">
            <a:spAutoFit/>
          </a:bodyPr>
          <a:lstStyle/>
          <a:p>
            <a:r>
              <a:rPr lang="en-GB" sz="800" dirty="0" smtClean="0">
                <a:solidFill>
                  <a:srgbClr val="120742"/>
                </a:solidFill>
              </a:rPr>
              <a:t>Those aged under 35</a:t>
            </a:r>
            <a:endParaRPr lang="en-GB" sz="800" dirty="0">
              <a:solidFill>
                <a:srgbClr val="120742"/>
              </a:solidFill>
            </a:endParaRPr>
          </a:p>
        </p:txBody>
      </p:sp>
      <p:sp>
        <p:nvSpPr>
          <p:cNvPr id="20" name="TextBox 19"/>
          <p:cNvSpPr txBox="1"/>
          <p:nvPr/>
        </p:nvSpPr>
        <p:spPr>
          <a:xfrm>
            <a:off x="6892773" y="4436079"/>
            <a:ext cx="1107996" cy="215444"/>
          </a:xfrm>
          <a:prstGeom prst="rect">
            <a:avLst/>
          </a:prstGeom>
          <a:noFill/>
        </p:spPr>
        <p:txBody>
          <a:bodyPr wrap="none" rtlCol="0">
            <a:spAutoFit/>
          </a:bodyPr>
          <a:lstStyle/>
          <a:p>
            <a:r>
              <a:rPr lang="en-GB" sz="800" dirty="0" smtClean="0">
                <a:solidFill>
                  <a:srgbClr val="120742"/>
                </a:solidFill>
              </a:rPr>
              <a:t>Those aged 50 or over</a:t>
            </a:r>
            <a:endParaRPr lang="en-GB" sz="800" dirty="0">
              <a:solidFill>
                <a:srgbClr val="120742"/>
              </a:solidFill>
            </a:endParaRPr>
          </a:p>
        </p:txBody>
      </p:sp>
      <p:sp>
        <p:nvSpPr>
          <p:cNvPr id="25" name="TextBox 24"/>
          <p:cNvSpPr txBox="1"/>
          <p:nvPr/>
        </p:nvSpPr>
        <p:spPr>
          <a:xfrm>
            <a:off x="285286" y="1517957"/>
            <a:ext cx="1925527" cy="215444"/>
          </a:xfrm>
          <a:prstGeom prst="rect">
            <a:avLst/>
          </a:prstGeom>
          <a:noFill/>
        </p:spPr>
        <p:txBody>
          <a:bodyPr wrap="none" rtlCol="0">
            <a:spAutoFit/>
          </a:bodyPr>
          <a:lstStyle/>
          <a:p>
            <a:r>
              <a:rPr lang="en-GB" sz="800" dirty="0" smtClean="0">
                <a:solidFill>
                  <a:srgbClr val="120742"/>
                </a:solidFill>
              </a:rPr>
              <a:t>Source:  Global Segmentation (Arkenford)</a:t>
            </a:r>
            <a:endParaRPr lang="en-GB" sz="800" dirty="0">
              <a:solidFill>
                <a:srgbClr val="120742"/>
              </a:solidFill>
            </a:endParaRPr>
          </a:p>
        </p:txBody>
      </p:sp>
      <p:sp>
        <p:nvSpPr>
          <p:cNvPr id="26" name="Text Placeholder 5"/>
          <p:cNvSpPr txBox="1">
            <a:spLocks/>
          </p:cNvSpPr>
          <p:nvPr/>
        </p:nvSpPr>
        <p:spPr>
          <a:xfrm>
            <a:off x="342438" y="4830180"/>
            <a:ext cx="8424992" cy="1382486"/>
          </a:xfrm>
          <a:prstGeom prst="rect">
            <a:avLst/>
          </a:prstGeom>
        </p:spPr>
        <p:txBody>
          <a:bodyPr lIns="3600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300" dirty="0" smtClean="0">
                <a:solidFill>
                  <a:srgbClr val="120742"/>
                </a:solidFill>
              </a:rPr>
              <a:t>Those with children are more likely to favour beach/seaside resorts, although not significantly.  City destinations are still the overwhelming favoured holiday type for this market.</a:t>
            </a:r>
          </a:p>
          <a:p>
            <a:pPr marL="0" indent="0" algn="just">
              <a:buFont typeface="Arial"/>
              <a:buNone/>
            </a:pPr>
            <a:r>
              <a:rPr lang="en-GB" sz="1300" dirty="0" smtClean="0">
                <a:solidFill>
                  <a:srgbClr val="120742"/>
                </a:solidFill>
              </a:rPr>
              <a:t>There are some notable differences among older travellers however.  They are much less likely to favour the city and beach/seaside destinations than younger travellers and much more likely to favour touring holidays, other coastal areas and mountain areas.  This reflects their stronger needs to see ‘natural beauty’.</a:t>
            </a:r>
          </a:p>
          <a:p>
            <a:pPr marL="0" indent="0" algn="just">
              <a:buFont typeface="Arial"/>
              <a:buNone/>
            </a:pPr>
            <a:r>
              <a:rPr lang="en-GB" sz="1300" dirty="0" smtClean="0">
                <a:solidFill>
                  <a:srgbClr val="120742"/>
                </a:solidFill>
              </a:rPr>
              <a:t>City holidays and beach / seaside resorts particularly dominate among those aged under 35 years.</a:t>
            </a:r>
          </a:p>
          <a:p>
            <a:pPr marL="0" indent="0" algn="just">
              <a:buFont typeface="Arial"/>
              <a:buNone/>
            </a:pPr>
            <a:endParaRPr lang="en-GB" sz="1200" dirty="0">
              <a:solidFill>
                <a:srgbClr val="120742"/>
              </a:solidFill>
            </a:endParaRPr>
          </a:p>
        </p:txBody>
      </p:sp>
    </p:spTree>
    <p:extLst>
      <p:ext uri="{BB962C8B-B14F-4D97-AF65-F5344CB8AC3E}">
        <p14:creationId xmlns:p14="http://schemas.microsoft.com/office/powerpoint/2010/main" val="39138182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p:cNvGraphicFramePr/>
          <p:nvPr>
            <p:extLst>
              <p:ext uri="{D42A27DB-BD31-4B8C-83A1-F6EECF244321}">
                <p14:modId xmlns:p14="http://schemas.microsoft.com/office/powerpoint/2010/main" val="1063207701"/>
              </p:ext>
            </p:extLst>
          </p:nvPr>
        </p:nvGraphicFramePr>
        <p:xfrm>
          <a:off x="342438" y="1546971"/>
          <a:ext cx="4212496" cy="44672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342438" y="872066"/>
            <a:ext cx="8461375" cy="810155"/>
          </a:xfrm>
        </p:spPr>
        <p:txBody>
          <a:bodyPr/>
          <a:lstStyle/>
          <a:p>
            <a:pPr>
              <a:lnSpc>
                <a:spcPts val="2400"/>
              </a:lnSpc>
            </a:pPr>
            <a:r>
              <a:rPr lang="en-GB" sz="2200" dirty="0" smtClean="0">
                <a:solidFill>
                  <a:srgbClr val="C00000"/>
                </a:solidFill>
              </a:rPr>
              <a:t>Types of holiday taken in the past 3-5 years</a:t>
            </a:r>
            <a:endParaRPr lang="en-GB" sz="2200" dirty="0"/>
          </a:p>
        </p:txBody>
      </p:sp>
      <p:sp>
        <p:nvSpPr>
          <p:cNvPr id="3" name="Text Placeholder 2"/>
          <p:cNvSpPr>
            <a:spLocks noGrp="1"/>
          </p:cNvSpPr>
          <p:nvPr>
            <p:ph type="body" sz="quarter" idx="13"/>
          </p:nvPr>
        </p:nvSpPr>
        <p:spPr>
          <a:xfrm>
            <a:off x="685796" y="6396162"/>
            <a:ext cx="2093030" cy="274638"/>
          </a:xfrm>
        </p:spPr>
        <p:txBody>
          <a:bodyPr/>
          <a:lstStyle/>
          <a:p>
            <a:r>
              <a:rPr lang="en-GB" sz="1000" dirty="0"/>
              <a:t>Needs of the Market</a:t>
            </a:r>
          </a:p>
          <a:p>
            <a:endParaRPr lang="en-GB" sz="1000" dirty="0">
              <a:latin typeface="+mn-lt"/>
            </a:endParaRPr>
          </a:p>
        </p:txBody>
      </p:sp>
      <p:sp>
        <p:nvSpPr>
          <p:cNvPr id="10" name="Text Placeholder 5"/>
          <p:cNvSpPr txBox="1">
            <a:spLocks/>
          </p:cNvSpPr>
          <p:nvPr/>
        </p:nvSpPr>
        <p:spPr>
          <a:xfrm>
            <a:off x="4931504" y="1611352"/>
            <a:ext cx="3853721" cy="464607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300" dirty="0" smtClean="0">
                <a:solidFill>
                  <a:srgbClr val="120742"/>
                </a:solidFill>
              </a:rPr>
              <a:t>Beach holidays are the holiday type most likely to have been taken by international travellers in the past 3-5 years (77%), with 46% taking one more than once in this time.</a:t>
            </a:r>
          </a:p>
          <a:p>
            <a:pPr marL="0" indent="0" algn="just">
              <a:buFont typeface="Arial"/>
              <a:buNone/>
            </a:pPr>
            <a:r>
              <a:rPr lang="en-GB" sz="1300" dirty="0" smtClean="0">
                <a:solidFill>
                  <a:srgbClr val="120742"/>
                </a:solidFill>
              </a:rPr>
              <a:t>Multi-destination holidays are also common, with 70% having taken a touring holiday and 68% a city break where two or more cities are visited on a single trip.</a:t>
            </a:r>
          </a:p>
          <a:p>
            <a:pPr marL="0" indent="0" algn="just">
              <a:buFont typeface="Arial"/>
              <a:buNone/>
            </a:pPr>
            <a:r>
              <a:rPr lang="en-GB" sz="1300" dirty="0" smtClean="0">
                <a:solidFill>
                  <a:srgbClr val="120742"/>
                </a:solidFill>
              </a:rPr>
              <a:t>Of the specific activity holidays, ‘walking/hiking holidays’ are most common, with holidays ‘mainly to go shopping’ perhaps surprisingly high – 56% of travellers have taken this type of holiday in the past 3-5 years.</a:t>
            </a:r>
          </a:p>
          <a:p>
            <a:pPr marL="0" indent="0" algn="just">
              <a:buFont typeface="Arial"/>
              <a:buNone/>
            </a:pPr>
            <a:r>
              <a:rPr lang="en-GB" sz="1300" dirty="0" smtClean="0">
                <a:solidFill>
                  <a:srgbClr val="120742"/>
                </a:solidFill>
              </a:rPr>
              <a:t>Of the emerging activities, ‘spa/beauty/wellness’ holidays have been taken by 40% of travellers, ‘self-development’ holidays by 38% and sport-related holidays by 36%.</a:t>
            </a:r>
          </a:p>
          <a:p>
            <a:pPr marL="0" indent="0" algn="just">
              <a:buFont typeface="Arial"/>
              <a:buNone/>
            </a:pPr>
            <a:endParaRPr lang="en-GB" sz="1200" dirty="0">
              <a:solidFill>
                <a:srgbClr val="120742"/>
              </a:solidFill>
            </a:endParaRPr>
          </a:p>
        </p:txBody>
      </p:sp>
      <p:sp>
        <p:nvSpPr>
          <p:cNvPr id="9" name="Rectangle 8"/>
          <p:cNvSpPr/>
          <p:nvPr/>
        </p:nvSpPr>
        <p:spPr>
          <a:xfrm>
            <a:off x="1133317" y="5846418"/>
            <a:ext cx="1080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GB" dirty="0">
              <a:solidFill>
                <a:prstClr val="white"/>
              </a:solidFill>
            </a:endParaRPr>
          </a:p>
        </p:txBody>
      </p:sp>
      <p:sp>
        <p:nvSpPr>
          <p:cNvPr id="11" name="Rectangle 10"/>
          <p:cNvSpPr/>
          <p:nvPr/>
        </p:nvSpPr>
        <p:spPr>
          <a:xfrm>
            <a:off x="2509519" y="5854581"/>
            <a:ext cx="108000" cy="108000"/>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GB" dirty="0">
              <a:solidFill>
                <a:prstClr val="white"/>
              </a:solidFill>
            </a:endParaRPr>
          </a:p>
        </p:txBody>
      </p:sp>
      <p:sp>
        <p:nvSpPr>
          <p:cNvPr id="13" name="TextBox 12"/>
          <p:cNvSpPr txBox="1"/>
          <p:nvPr/>
        </p:nvSpPr>
        <p:spPr>
          <a:xfrm>
            <a:off x="1208661" y="5785471"/>
            <a:ext cx="1122423" cy="215444"/>
          </a:xfrm>
          <a:prstGeom prst="rect">
            <a:avLst/>
          </a:prstGeom>
          <a:noFill/>
        </p:spPr>
        <p:txBody>
          <a:bodyPr wrap="none" rtlCol="0">
            <a:spAutoFit/>
          </a:bodyPr>
          <a:lstStyle/>
          <a:p>
            <a:r>
              <a:rPr lang="en-GB" sz="800" dirty="0" smtClean="0">
                <a:solidFill>
                  <a:srgbClr val="120742"/>
                </a:solidFill>
              </a:rPr>
              <a:t>Taken more than once</a:t>
            </a:r>
            <a:endParaRPr lang="en-GB" sz="800" dirty="0">
              <a:solidFill>
                <a:srgbClr val="120742"/>
              </a:solidFill>
            </a:endParaRPr>
          </a:p>
        </p:txBody>
      </p:sp>
      <p:sp>
        <p:nvSpPr>
          <p:cNvPr id="14" name="TextBox 13"/>
          <p:cNvSpPr txBox="1"/>
          <p:nvPr/>
        </p:nvSpPr>
        <p:spPr>
          <a:xfrm>
            <a:off x="2617519" y="5785471"/>
            <a:ext cx="864339" cy="215444"/>
          </a:xfrm>
          <a:prstGeom prst="rect">
            <a:avLst/>
          </a:prstGeom>
          <a:noFill/>
        </p:spPr>
        <p:txBody>
          <a:bodyPr wrap="none" rtlCol="0">
            <a:spAutoFit/>
          </a:bodyPr>
          <a:lstStyle/>
          <a:p>
            <a:r>
              <a:rPr lang="en-GB" sz="800" dirty="0" smtClean="0">
                <a:solidFill>
                  <a:srgbClr val="120742"/>
                </a:solidFill>
              </a:rPr>
              <a:t>Taken once only</a:t>
            </a:r>
            <a:endParaRPr lang="en-GB" sz="800" dirty="0">
              <a:solidFill>
                <a:srgbClr val="120742"/>
              </a:solidFill>
            </a:endParaRPr>
          </a:p>
        </p:txBody>
      </p:sp>
      <p:sp>
        <p:nvSpPr>
          <p:cNvPr id="17" name="TextBox 16"/>
          <p:cNvSpPr txBox="1"/>
          <p:nvPr/>
        </p:nvSpPr>
        <p:spPr>
          <a:xfrm>
            <a:off x="285286" y="1326359"/>
            <a:ext cx="1925527" cy="215444"/>
          </a:xfrm>
          <a:prstGeom prst="rect">
            <a:avLst/>
          </a:prstGeom>
          <a:noFill/>
        </p:spPr>
        <p:txBody>
          <a:bodyPr wrap="none" rtlCol="0">
            <a:spAutoFit/>
          </a:bodyPr>
          <a:lstStyle/>
          <a:p>
            <a:r>
              <a:rPr lang="en-GB" sz="800" dirty="0" smtClean="0">
                <a:solidFill>
                  <a:srgbClr val="120742"/>
                </a:solidFill>
              </a:rPr>
              <a:t>Source:  Global Segmentation (Arkenford)</a:t>
            </a:r>
            <a:endParaRPr lang="en-GB" sz="800" dirty="0">
              <a:solidFill>
                <a:srgbClr val="120742"/>
              </a:solidFill>
            </a:endParaRPr>
          </a:p>
        </p:txBody>
      </p:sp>
    </p:spTree>
    <p:extLst>
      <p:ext uri="{BB962C8B-B14F-4D97-AF65-F5344CB8AC3E}">
        <p14:creationId xmlns:p14="http://schemas.microsoft.com/office/powerpoint/2010/main" val="40232284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429" y="872066"/>
            <a:ext cx="8368384" cy="810155"/>
          </a:xfrm>
        </p:spPr>
        <p:txBody>
          <a:bodyPr/>
          <a:lstStyle/>
          <a:p>
            <a:pPr>
              <a:lnSpc>
                <a:spcPts val="2600"/>
              </a:lnSpc>
            </a:pPr>
            <a:r>
              <a:rPr lang="en-GB" sz="2200" dirty="0" smtClean="0">
                <a:solidFill>
                  <a:srgbClr val="C00000"/>
                </a:solidFill>
              </a:rPr>
              <a:t>Types of holiday taken in the past 3-5 years - by market</a:t>
            </a:r>
            <a:endParaRPr lang="en-GB" sz="2200" dirty="0"/>
          </a:p>
        </p:txBody>
      </p:sp>
      <p:sp>
        <p:nvSpPr>
          <p:cNvPr id="3" name="Text Placeholder 2"/>
          <p:cNvSpPr>
            <a:spLocks noGrp="1"/>
          </p:cNvSpPr>
          <p:nvPr>
            <p:ph type="body" sz="quarter" idx="13"/>
          </p:nvPr>
        </p:nvSpPr>
        <p:spPr>
          <a:xfrm>
            <a:off x="685796" y="6396162"/>
            <a:ext cx="1677394" cy="274638"/>
          </a:xfrm>
        </p:spPr>
        <p:txBody>
          <a:bodyPr/>
          <a:lstStyle/>
          <a:p>
            <a:r>
              <a:rPr lang="en-GB" sz="1000" dirty="0"/>
              <a:t>Needs of the Market</a:t>
            </a:r>
          </a:p>
          <a:p>
            <a:endParaRPr lang="en-GB" sz="1000" dirty="0">
              <a:latin typeface="+mn-lt"/>
            </a:endParaRPr>
          </a:p>
        </p:txBody>
      </p:sp>
      <p:graphicFrame>
        <p:nvGraphicFramePr>
          <p:cNvPr id="18" name="Chart 17"/>
          <p:cNvGraphicFramePr/>
          <p:nvPr>
            <p:extLst>
              <p:ext uri="{D42A27DB-BD31-4B8C-83A1-F6EECF244321}">
                <p14:modId xmlns:p14="http://schemas.microsoft.com/office/powerpoint/2010/main" val="4043177159"/>
              </p:ext>
            </p:extLst>
          </p:nvPr>
        </p:nvGraphicFramePr>
        <p:xfrm>
          <a:off x="342438" y="1564389"/>
          <a:ext cx="4212496" cy="3026983"/>
        </p:xfrm>
        <a:graphic>
          <a:graphicData uri="http://schemas.openxmlformats.org/drawingml/2006/chart">
            <c:chart xmlns:c="http://schemas.openxmlformats.org/drawingml/2006/chart" xmlns:r="http://schemas.openxmlformats.org/officeDocument/2006/relationships" r:id="rId2"/>
          </a:graphicData>
        </a:graphic>
      </p:graphicFrame>
      <p:sp>
        <p:nvSpPr>
          <p:cNvPr id="19" name="TextBox 18"/>
          <p:cNvSpPr txBox="1"/>
          <p:nvPr/>
        </p:nvSpPr>
        <p:spPr>
          <a:xfrm>
            <a:off x="285286" y="1325657"/>
            <a:ext cx="1925527" cy="215444"/>
          </a:xfrm>
          <a:prstGeom prst="rect">
            <a:avLst/>
          </a:prstGeom>
          <a:noFill/>
        </p:spPr>
        <p:txBody>
          <a:bodyPr wrap="none" rtlCol="0">
            <a:spAutoFit/>
          </a:bodyPr>
          <a:lstStyle/>
          <a:p>
            <a:r>
              <a:rPr lang="en-GB" sz="800" dirty="0" smtClean="0">
                <a:solidFill>
                  <a:srgbClr val="120742"/>
                </a:solidFill>
              </a:rPr>
              <a:t>Source:  Global Segmentation (Arkenford)</a:t>
            </a:r>
            <a:endParaRPr lang="en-GB" sz="800" dirty="0">
              <a:solidFill>
                <a:srgbClr val="120742"/>
              </a:solidFill>
            </a:endParaRPr>
          </a:p>
        </p:txBody>
      </p:sp>
      <p:sp>
        <p:nvSpPr>
          <p:cNvPr id="21" name="Text Placeholder 5"/>
          <p:cNvSpPr txBox="1">
            <a:spLocks/>
          </p:cNvSpPr>
          <p:nvPr/>
        </p:nvSpPr>
        <p:spPr>
          <a:xfrm>
            <a:off x="342438" y="4891750"/>
            <a:ext cx="8424992" cy="1382486"/>
          </a:xfrm>
          <a:prstGeom prst="rect">
            <a:avLst/>
          </a:prstGeom>
        </p:spPr>
        <p:txBody>
          <a:bodyPr lIns="3600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300" dirty="0" smtClean="0">
                <a:solidFill>
                  <a:srgbClr val="120742"/>
                </a:solidFill>
              </a:rPr>
              <a:t>Types of holiday taken vary by market.  This chart details the key source markets from the 23 included within the survey for each holiday type.</a:t>
            </a:r>
          </a:p>
          <a:p>
            <a:pPr marL="0" indent="0" algn="just">
              <a:buFont typeface="Arial"/>
              <a:buNone/>
            </a:pPr>
            <a:r>
              <a:rPr lang="en-GB" sz="1300" dirty="0" smtClean="0">
                <a:solidFill>
                  <a:srgbClr val="120742"/>
                </a:solidFill>
              </a:rPr>
              <a:t>Holiday types highlighted in green rank particularly highly in that market relative to other markets.  For example, those from the Netherlands are particularly likely to have holidayed in a rural destination compared with other markets.</a:t>
            </a:r>
          </a:p>
          <a:p>
            <a:pPr marL="0" indent="0" algn="just">
              <a:buFont typeface="Arial"/>
              <a:buNone/>
            </a:pPr>
            <a:r>
              <a:rPr lang="en-GB" sz="1300" dirty="0" smtClean="0">
                <a:solidFill>
                  <a:srgbClr val="120742"/>
                </a:solidFill>
              </a:rPr>
              <a:t>Similarly, touring holidays are most popular among the Chinese market, but rank no higher than 5</a:t>
            </a:r>
            <a:r>
              <a:rPr lang="en-GB" sz="1300" baseline="30000" dirty="0" smtClean="0">
                <a:solidFill>
                  <a:srgbClr val="120742"/>
                </a:solidFill>
              </a:rPr>
              <a:t>th</a:t>
            </a:r>
            <a:r>
              <a:rPr lang="en-GB" sz="1300" dirty="0" smtClean="0">
                <a:solidFill>
                  <a:srgbClr val="120742"/>
                </a:solidFill>
              </a:rPr>
              <a:t> most popular in any of the other key markets.  </a:t>
            </a:r>
            <a:endParaRPr lang="en-GB" sz="1300" dirty="0">
              <a:solidFill>
                <a:srgbClr val="120742"/>
              </a:solidFill>
            </a:endParaRPr>
          </a:p>
        </p:txBody>
      </p:sp>
      <p:graphicFrame>
        <p:nvGraphicFramePr>
          <p:cNvPr id="10" name="Picture Placeholder 4"/>
          <p:cNvGraphicFramePr>
            <a:graphicFrameLocks/>
          </p:cNvGraphicFramePr>
          <p:nvPr>
            <p:extLst>
              <p:ext uri="{D42A27DB-BD31-4B8C-83A1-F6EECF244321}">
                <p14:modId xmlns:p14="http://schemas.microsoft.com/office/powerpoint/2010/main" val="1621352213"/>
              </p:ext>
            </p:extLst>
          </p:nvPr>
        </p:nvGraphicFramePr>
        <p:xfrm>
          <a:off x="4641668" y="1377273"/>
          <a:ext cx="4241072" cy="3216175"/>
        </p:xfrm>
        <a:graphic>
          <a:graphicData uri="http://schemas.openxmlformats.org/drawingml/2006/table">
            <a:tbl>
              <a:tblPr firstRow="1" bandRow="1">
                <a:tableStyleId>{5C22544A-7EE6-4342-B048-85BDC9FD1C3A}</a:tableStyleId>
              </a:tblPr>
              <a:tblGrid>
                <a:gridCol w="530134"/>
                <a:gridCol w="530134"/>
                <a:gridCol w="530134"/>
                <a:gridCol w="530134"/>
                <a:gridCol w="530134"/>
                <a:gridCol w="530134"/>
                <a:gridCol w="530134"/>
                <a:gridCol w="530134"/>
              </a:tblGrid>
              <a:tr h="151308">
                <a:tc gridSpan="8">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000" b="1" dirty="0" smtClean="0"/>
                        <a:t>Rank Within Key Markets</a:t>
                      </a:r>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GB" sz="10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GB" sz="10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GB" sz="10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GB" sz="10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GB" sz="10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GB" sz="10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GB" sz="10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r>
              <a:tr h="136177">
                <a:tc>
                  <a:txBody>
                    <a:bodyPr/>
                    <a:lstStyle/>
                    <a:p>
                      <a:pPr algn="ctr"/>
                      <a:r>
                        <a:rPr lang="en-GB" sz="900" b="1" dirty="0" smtClean="0"/>
                        <a:t>Germany</a:t>
                      </a:r>
                      <a:endParaRPr lang="en-GB" sz="9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GB" sz="900" b="1" dirty="0" smtClean="0"/>
                        <a:t>France</a:t>
                      </a:r>
                      <a:endParaRPr lang="en-GB" sz="9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GB" sz="900" b="1" dirty="0" smtClean="0"/>
                        <a:t>Spain</a:t>
                      </a:r>
                      <a:endParaRPr lang="en-GB" sz="9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GB" sz="900" b="1" dirty="0" smtClean="0"/>
                        <a:t>Italy</a:t>
                      </a:r>
                      <a:endParaRPr lang="en-GB" sz="9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GB" sz="900" b="1" dirty="0" smtClean="0"/>
                        <a:t>NL</a:t>
                      </a:r>
                      <a:endParaRPr lang="en-GB" sz="9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GB" sz="900" b="1" dirty="0" smtClean="0"/>
                        <a:t>USA</a:t>
                      </a:r>
                      <a:endParaRPr lang="en-GB" sz="9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GB" sz="900" b="1" dirty="0" smtClean="0"/>
                        <a:t>Australia</a:t>
                      </a:r>
                      <a:endParaRPr lang="en-GB" sz="9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GB" sz="900" b="1" dirty="0" smtClean="0"/>
                        <a:t>China</a:t>
                      </a:r>
                      <a:endParaRPr lang="en-GB" sz="9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r>
              <a:tr h="151128">
                <a:tc>
                  <a:txBody>
                    <a:bodyPr/>
                    <a:lstStyle/>
                    <a:p>
                      <a:pPr algn="ctr">
                        <a:lnSpc>
                          <a:spcPct val="115000"/>
                        </a:lnSpc>
                        <a:spcAft>
                          <a:spcPts val="0"/>
                        </a:spcAft>
                      </a:pPr>
                      <a:r>
                        <a:rPr lang="en-GB" sz="900" dirty="0" smtClean="0">
                          <a:effectLst/>
                          <a:latin typeface="Calibri"/>
                          <a:ea typeface="Calibri"/>
                          <a:cs typeface="Arial"/>
                        </a:rPr>
                        <a:t>1</a:t>
                      </a:r>
                      <a:endParaRPr lang="en-GB" sz="900" dirty="0">
                        <a:effectLst/>
                        <a:latin typeface="Calibri"/>
                        <a:ea typeface="Calibri"/>
                        <a:cs typeface="Arial"/>
                      </a:endParaRPr>
                    </a:p>
                  </a:txBody>
                  <a:tcPr marL="72000" marR="16799" marT="0" marB="0" anchor="ctr">
                    <a:lnT w="38100" cmpd="sng">
                      <a:noFill/>
                    </a:lnT>
                  </a:tcPr>
                </a:tc>
                <a:tc>
                  <a:txBody>
                    <a:bodyPr/>
                    <a:lstStyle/>
                    <a:p>
                      <a:pPr algn="ctr">
                        <a:lnSpc>
                          <a:spcPct val="115000"/>
                        </a:lnSpc>
                        <a:spcAft>
                          <a:spcPts val="0"/>
                        </a:spcAft>
                      </a:pPr>
                      <a:r>
                        <a:rPr lang="en-GB" sz="900" dirty="0" smtClean="0">
                          <a:effectLst/>
                          <a:latin typeface="Calibri"/>
                          <a:ea typeface="Calibri"/>
                          <a:cs typeface="Arial"/>
                        </a:rPr>
                        <a:t>2</a:t>
                      </a:r>
                      <a:endParaRPr lang="en-GB" sz="900" dirty="0">
                        <a:effectLst/>
                        <a:latin typeface="Calibri"/>
                        <a:ea typeface="Calibri"/>
                        <a:cs typeface="Arial"/>
                      </a:endParaRPr>
                    </a:p>
                  </a:txBody>
                  <a:tcPr marL="72000" marR="16799" marT="0" marB="0" anchor="ctr">
                    <a:lnT w="38100" cmpd="sng">
                      <a:noFill/>
                    </a:lnT>
                  </a:tcPr>
                </a:tc>
                <a:tc>
                  <a:txBody>
                    <a:bodyPr/>
                    <a:lstStyle/>
                    <a:p>
                      <a:pPr algn="ctr">
                        <a:lnSpc>
                          <a:spcPct val="115000"/>
                        </a:lnSpc>
                        <a:spcAft>
                          <a:spcPts val="0"/>
                        </a:spcAft>
                      </a:pPr>
                      <a:r>
                        <a:rPr lang="en-GB" sz="900" dirty="0" smtClean="0">
                          <a:effectLst/>
                          <a:latin typeface="Calibri"/>
                          <a:ea typeface="Calibri"/>
                          <a:cs typeface="Arial"/>
                        </a:rPr>
                        <a:t>2</a:t>
                      </a:r>
                      <a:endParaRPr lang="en-GB" sz="900" dirty="0">
                        <a:effectLst/>
                        <a:latin typeface="Calibri"/>
                        <a:ea typeface="Calibri"/>
                        <a:cs typeface="Arial"/>
                      </a:endParaRPr>
                    </a:p>
                  </a:txBody>
                  <a:tcPr marL="72000" marR="16799" marT="0" marB="0" anchor="ctr">
                    <a:lnT w="38100" cmpd="sng">
                      <a:noFill/>
                    </a:lnT>
                  </a:tcPr>
                </a:tc>
                <a:tc>
                  <a:txBody>
                    <a:bodyPr/>
                    <a:lstStyle/>
                    <a:p>
                      <a:pPr algn="ctr">
                        <a:lnSpc>
                          <a:spcPct val="115000"/>
                        </a:lnSpc>
                        <a:spcAft>
                          <a:spcPts val="0"/>
                        </a:spcAft>
                      </a:pPr>
                      <a:r>
                        <a:rPr lang="en-GB" sz="900" dirty="0" smtClean="0">
                          <a:effectLst/>
                          <a:latin typeface="Calibri"/>
                          <a:ea typeface="Calibri"/>
                          <a:cs typeface="Arial"/>
                        </a:rPr>
                        <a:t>2</a:t>
                      </a:r>
                      <a:endParaRPr lang="en-GB" sz="900" dirty="0">
                        <a:effectLst/>
                        <a:latin typeface="Calibri"/>
                        <a:ea typeface="Calibri"/>
                        <a:cs typeface="Arial"/>
                      </a:endParaRPr>
                    </a:p>
                  </a:txBody>
                  <a:tcPr marL="72000" marR="16799" marT="0" marB="0" anchor="ctr">
                    <a:lnT w="38100" cmpd="sng">
                      <a:noFill/>
                    </a:lnT>
                  </a:tcPr>
                </a:tc>
                <a:tc>
                  <a:txBody>
                    <a:bodyPr/>
                    <a:lstStyle/>
                    <a:p>
                      <a:pPr algn="ctr">
                        <a:lnSpc>
                          <a:spcPct val="115000"/>
                        </a:lnSpc>
                        <a:spcAft>
                          <a:spcPts val="0"/>
                        </a:spcAft>
                      </a:pPr>
                      <a:r>
                        <a:rPr lang="en-GB" sz="900" dirty="0" smtClean="0">
                          <a:effectLst/>
                          <a:latin typeface="Calibri"/>
                          <a:ea typeface="Calibri"/>
                          <a:cs typeface="Arial"/>
                        </a:rPr>
                        <a:t>1</a:t>
                      </a:r>
                      <a:endParaRPr lang="en-GB" sz="900" dirty="0">
                        <a:effectLst/>
                        <a:latin typeface="Calibri"/>
                        <a:ea typeface="Calibri"/>
                        <a:cs typeface="Arial"/>
                      </a:endParaRPr>
                    </a:p>
                  </a:txBody>
                  <a:tcPr marL="72000" marR="16799" marT="0" marB="0" anchor="ctr">
                    <a:lnT w="38100" cmpd="sng">
                      <a:noFill/>
                    </a:lnT>
                  </a:tcPr>
                </a:tc>
                <a:tc>
                  <a:txBody>
                    <a:bodyPr/>
                    <a:lstStyle/>
                    <a:p>
                      <a:pPr algn="ctr">
                        <a:lnSpc>
                          <a:spcPct val="115000"/>
                        </a:lnSpc>
                        <a:spcAft>
                          <a:spcPts val="0"/>
                        </a:spcAft>
                      </a:pPr>
                      <a:r>
                        <a:rPr lang="en-GB" sz="900" dirty="0" smtClean="0">
                          <a:effectLst/>
                          <a:latin typeface="Calibri"/>
                          <a:ea typeface="Calibri"/>
                          <a:cs typeface="Arial"/>
                        </a:rPr>
                        <a:t>3</a:t>
                      </a:r>
                      <a:endParaRPr lang="en-GB" sz="900" dirty="0">
                        <a:effectLst/>
                        <a:latin typeface="Calibri"/>
                        <a:ea typeface="Calibri"/>
                        <a:cs typeface="Arial"/>
                      </a:endParaRPr>
                    </a:p>
                  </a:txBody>
                  <a:tcPr marL="72000" marR="16799" marT="0" marB="0" anchor="ctr">
                    <a:lnT w="38100" cmpd="sng">
                      <a:noFill/>
                    </a:lnT>
                  </a:tcPr>
                </a:tc>
                <a:tc>
                  <a:txBody>
                    <a:bodyPr/>
                    <a:lstStyle/>
                    <a:p>
                      <a:pPr algn="ctr">
                        <a:lnSpc>
                          <a:spcPct val="115000"/>
                        </a:lnSpc>
                        <a:spcAft>
                          <a:spcPts val="0"/>
                        </a:spcAft>
                      </a:pPr>
                      <a:r>
                        <a:rPr lang="en-GB" sz="900" dirty="0" smtClean="0">
                          <a:effectLst/>
                          <a:latin typeface="Calibri"/>
                          <a:ea typeface="Calibri"/>
                          <a:cs typeface="Arial"/>
                        </a:rPr>
                        <a:t>2</a:t>
                      </a:r>
                      <a:endParaRPr lang="en-GB" sz="900" dirty="0">
                        <a:effectLst/>
                        <a:latin typeface="Calibri"/>
                        <a:ea typeface="Calibri"/>
                        <a:cs typeface="Arial"/>
                      </a:endParaRPr>
                    </a:p>
                  </a:txBody>
                  <a:tcPr marL="72000" marR="16799" marT="0" marB="0" anchor="ctr">
                    <a:lnT w="38100" cmpd="sng">
                      <a:noFill/>
                    </a:lnT>
                  </a:tcPr>
                </a:tc>
                <a:tc>
                  <a:txBody>
                    <a:bodyPr/>
                    <a:lstStyle/>
                    <a:p>
                      <a:pPr algn="ctr">
                        <a:lnSpc>
                          <a:spcPct val="115000"/>
                        </a:lnSpc>
                        <a:spcAft>
                          <a:spcPts val="0"/>
                        </a:spcAft>
                      </a:pPr>
                      <a:r>
                        <a:rPr lang="en-GB" sz="900" dirty="0" smtClean="0">
                          <a:effectLst/>
                          <a:latin typeface="Calibri"/>
                          <a:ea typeface="Calibri"/>
                          <a:cs typeface="Arial"/>
                        </a:rPr>
                        <a:t>2</a:t>
                      </a:r>
                      <a:endParaRPr lang="en-GB" sz="900" dirty="0">
                        <a:effectLst/>
                        <a:latin typeface="Calibri"/>
                        <a:ea typeface="Calibri"/>
                        <a:cs typeface="Arial"/>
                      </a:endParaRPr>
                    </a:p>
                  </a:txBody>
                  <a:tcPr marL="72000" marR="16799" marT="0" marB="0" anchor="ctr">
                    <a:lnT w="38100" cmpd="sng">
                      <a:noFill/>
                    </a:lnT>
                  </a:tcPr>
                </a:tc>
              </a:tr>
              <a:tr h="167920">
                <a:tc>
                  <a:txBody>
                    <a:bodyPr/>
                    <a:lstStyle/>
                    <a:p>
                      <a:pPr algn="ctr">
                        <a:lnSpc>
                          <a:spcPct val="115000"/>
                        </a:lnSpc>
                        <a:spcAft>
                          <a:spcPts val="0"/>
                        </a:spcAft>
                      </a:pPr>
                      <a:r>
                        <a:rPr lang="en-GB" sz="900" dirty="0" smtClean="0">
                          <a:effectLst/>
                          <a:latin typeface="Calibri"/>
                          <a:ea typeface="Calibri"/>
                          <a:cs typeface="Arial"/>
                        </a:rPr>
                        <a:t>3</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3</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2</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2</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3</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dirty="0" smtClean="0">
                          <a:effectLst/>
                          <a:latin typeface="+mn-lt"/>
                          <a:ea typeface="Calibri"/>
                          <a:cs typeface="Arial"/>
                        </a:rPr>
                        <a:t>3</a:t>
                      </a:r>
                      <a:endParaRPr lang="en-GB" sz="1000" dirty="0">
                        <a:effectLst/>
                        <a:latin typeface="+mn-lt"/>
                        <a:ea typeface="Calibri"/>
                        <a:cs typeface="Arial"/>
                      </a:endParaRPr>
                    </a:p>
                  </a:txBody>
                  <a:tcPr marL="72000" marR="16799" marT="0" marB="0" anchor="ctr"/>
                </a:tc>
              </a:tr>
              <a:tr h="151128">
                <a:tc>
                  <a:txBody>
                    <a:bodyPr/>
                    <a:lstStyle/>
                    <a:p>
                      <a:pPr algn="ctr">
                        <a:lnSpc>
                          <a:spcPct val="115000"/>
                        </a:lnSpc>
                        <a:spcAft>
                          <a:spcPts val="0"/>
                        </a:spcAft>
                      </a:pPr>
                      <a:r>
                        <a:rPr lang="en-GB" sz="900" dirty="0" smtClean="0">
                          <a:effectLst/>
                          <a:latin typeface="Calibri"/>
                          <a:ea typeface="Calibri"/>
                          <a:cs typeface="Arial"/>
                        </a:rPr>
                        <a:t>2</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3</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3</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5</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8</a:t>
                      </a:r>
                      <a:endParaRPr lang="en-GB" sz="900" dirty="0">
                        <a:effectLst/>
                        <a:latin typeface="Calibri"/>
                        <a:ea typeface="Calibri"/>
                        <a:cs typeface="Arial"/>
                      </a:endParaRPr>
                    </a:p>
                  </a:txBody>
                  <a:tcPr marL="72000" marR="16799" marT="0" marB="0" anchor="ctr"/>
                </a:tc>
              </a:tr>
              <a:tr h="167920">
                <a:tc>
                  <a:txBody>
                    <a:bodyPr/>
                    <a:lstStyle/>
                    <a:p>
                      <a:pPr algn="ctr">
                        <a:lnSpc>
                          <a:spcPct val="115000"/>
                        </a:lnSpc>
                        <a:spcAft>
                          <a:spcPts val="0"/>
                        </a:spcAft>
                      </a:pPr>
                      <a:r>
                        <a:rPr lang="en-GB" sz="900" dirty="0" smtClean="0">
                          <a:effectLst/>
                          <a:latin typeface="Calibri"/>
                          <a:ea typeface="Calibri"/>
                          <a:cs typeface="Arial"/>
                        </a:rPr>
                        <a:t>11</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5</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12</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6</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10</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5</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5</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b="1" dirty="0" smtClean="0">
                          <a:solidFill>
                            <a:srgbClr val="00B050"/>
                          </a:solidFill>
                          <a:effectLst/>
                          <a:latin typeface="Calibri"/>
                          <a:ea typeface="Calibri"/>
                          <a:cs typeface="Arial"/>
                        </a:rPr>
                        <a:t>1</a:t>
                      </a:r>
                      <a:endParaRPr lang="en-GB" sz="1000" b="1" dirty="0">
                        <a:solidFill>
                          <a:srgbClr val="00B050"/>
                        </a:solidFill>
                        <a:effectLst/>
                        <a:latin typeface="Calibri"/>
                        <a:ea typeface="Calibri"/>
                        <a:cs typeface="Arial"/>
                      </a:endParaRPr>
                    </a:p>
                  </a:txBody>
                  <a:tcPr marL="72000" marR="16799" marT="0" marB="0" anchor="ctr"/>
                </a:tc>
              </a:tr>
              <a:tr h="151128">
                <a:tc>
                  <a:txBody>
                    <a:bodyPr/>
                    <a:lstStyle/>
                    <a:p>
                      <a:pPr algn="ctr">
                        <a:lnSpc>
                          <a:spcPct val="115000"/>
                        </a:lnSpc>
                        <a:spcAft>
                          <a:spcPts val="0"/>
                        </a:spcAft>
                      </a:pPr>
                      <a:r>
                        <a:rPr lang="en-GB" sz="900" dirty="0" smtClean="0">
                          <a:effectLst/>
                          <a:latin typeface="Calibri"/>
                          <a:ea typeface="Calibri"/>
                          <a:cs typeface="Arial"/>
                        </a:rPr>
                        <a:t>5</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8</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4</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4</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6</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6</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4</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4</a:t>
                      </a:r>
                      <a:endParaRPr lang="en-GB" sz="900" dirty="0">
                        <a:effectLst/>
                        <a:latin typeface="Calibri"/>
                        <a:ea typeface="Calibri"/>
                        <a:cs typeface="Arial"/>
                      </a:endParaRPr>
                    </a:p>
                  </a:txBody>
                  <a:tcPr marL="72000" marR="16799" marT="0" marB="0" anchor="ctr"/>
                </a:tc>
              </a:tr>
              <a:tr h="167920">
                <a:tc>
                  <a:txBody>
                    <a:bodyPr/>
                    <a:lstStyle/>
                    <a:p>
                      <a:pPr algn="ctr">
                        <a:lnSpc>
                          <a:spcPct val="115000"/>
                        </a:lnSpc>
                        <a:spcAft>
                          <a:spcPts val="0"/>
                        </a:spcAft>
                      </a:pPr>
                      <a:r>
                        <a:rPr lang="en-GB" sz="900" dirty="0" smtClean="0">
                          <a:effectLst/>
                          <a:latin typeface="Calibri"/>
                          <a:ea typeface="Calibri"/>
                          <a:cs typeface="Arial"/>
                        </a:rPr>
                        <a:t>6</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6</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5</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10</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b="1" dirty="0" smtClean="0">
                          <a:solidFill>
                            <a:srgbClr val="00B050"/>
                          </a:solidFill>
                          <a:effectLst/>
                          <a:latin typeface="Calibri"/>
                          <a:ea typeface="Calibri"/>
                          <a:cs typeface="Arial"/>
                        </a:rPr>
                        <a:t>3</a:t>
                      </a:r>
                      <a:endParaRPr lang="en-GB" sz="1000" b="1" dirty="0">
                        <a:solidFill>
                          <a:srgbClr val="00B050"/>
                        </a:solidFill>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8</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7</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6</a:t>
                      </a:r>
                      <a:endParaRPr lang="en-GB" sz="900" dirty="0">
                        <a:effectLst/>
                        <a:latin typeface="Calibri"/>
                        <a:ea typeface="Calibri"/>
                        <a:cs typeface="Arial"/>
                      </a:endParaRPr>
                    </a:p>
                  </a:txBody>
                  <a:tcPr marL="72000" marR="16799" marT="0" marB="0" anchor="ctr"/>
                </a:tc>
              </a:tr>
              <a:tr h="167920">
                <a:tc>
                  <a:txBody>
                    <a:bodyPr/>
                    <a:lstStyle/>
                    <a:p>
                      <a:pPr algn="ctr">
                        <a:lnSpc>
                          <a:spcPct val="115000"/>
                        </a:lnSpc>
                        <a:spcAft>
                          <a:spcPts val="0"/>
                        </a:spcAft>
                      </a:pPr>
                      <a:r>
                        <a:rPr lang="en-GB" sz="1000" b="1" dirty="0" smtClean="0">
                          <a:solidFill>
                            <a:srgbClr val="00B050"/>
                          </a:solidFill>
                          <a:effectLst/>
                          <a:latin typeface="Calibri"/>
                          <a:ea typeface="Calibri"/>
                          <a:cs typeface="Arial"/>
                        </a:rPr>
                        <a:t>4</a:t>
                      </a:r>
                      <a:endParaRPr lang="en-GB" sz="1000" b="1" dirty="0">
                        <a:solidFill>
                          <a:srgbClr val="00B050"/>
                        </a:solidFill>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b="1" dirty="0" smtClean="0">
                          <a:solidFill>
                            <a:srgbClr val="00B050"/>
                          </a:solidFill>
                          <a:effectLst/>
                          <a:latin typeface="Calibri"/>
                          <a:ea typeface="Calibri"/>
                          <a:cs typeface="Arial"/>
                        </a:rPr>
                        <a:t>4</a:t>
                      </a:r>
                      <a:endParaRPr lang="en-GB" sz="1000" b="1" dirty="0">
                        <a:solidFill>
                          <a:srgbClr val="00B050"/>
                        </a:solidFill>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8</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8</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b="1" dirty="0" smtClean="0">
                          <a:solidFill>
                            <a:srgbClr val="00B050"/>
                          </a:solidFill>
                          <a:effectLst/>
                          <a:latin typeface="Calibri"/>
                          <a:ea typeface="Calibri"/>
                          <a:cs typeface="Arial"/>
                        </a:rPr>
                        <a:t>4</a:t>
                      </a:r>
                      <a:endParaRPr lang="en-GB" sz="1000" b="1" dirty="0">
                        <a:solidFill>
                          <a:srgbClr val="00B050"/>
                        </a:solidFill>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10</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9</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9</a:t>
                      </a:r>
                      <a:endParaRPr lang="en-GB" sz="900" dirty="0">
                        <a:effectLst/>
                        <a:latin typeface="Calibri"/>
                        <a:ea typeface="Calibri"/>
                        <a:cs typeface="Arial"/>
                      </a:endParaRPr>
                    </a:p>
                  </a:txBody>
                  <a:tcPr marL="72000" marR="16799" marT="0" marB="0" anchor="ctr"/>
                </a:tc>
              </a:tr>
              <a:tr h="167920">
                <a:tc>
                  <a:txBody>
                    <a:bodyPr/>
                    <a:lstStyle/>
                    <a:p>
                      <a:pPr algn="ctr">
                        <a:lnSpc>
                          <a:spcPct val="115000"/>
                        </a:lnSpc>
                        <a:spcAft>
                          <a:spcPts val="0"/>
                        </a:spcAft>
                      </a:pPr>
                      <a:r>
                        <a:rPr lang="en-GB" sz="900" dirty="0" smtClean="0">
                          <a:effectLst/>
                          <a:latin typeface="Calibri"/>
                          <a:ea typeface="Calibri"/>
                          <a:cs typeface="Arial"/>
                        </a:rPr>
                        <a:t>7</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7</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6</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7</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9</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b="1" dirty="0" smtClean="0">
                          <a:solidFill>
                            <a:srgbClr val="00B050"/>
                          </a:solidFill>
                          <a:effectLst/>
                          <a:latin typeface="Calibri"/>
                          <a:ea typeface="Calibri"/>
                          <a:cs typeface="Arial"/>
                        </a:rPr>
                        <a:t>4</a:t>
                      </a:r>
                      <a:endParaRPr lang="en-GB" sz="1000" b="1" dirty="0">
                        <a:solidFill>
                          <a:srgbClr val="00B050"/>
                        </a:solidFill>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6</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10</a:t>
                      </a:r>
                      <a:endParaRPr lang="en-GB" sz="900" dirty="0">
                        <a:effectLst/>
                        <a:latin typeface="Calibri"/>
                        <a:ea typeface="Calibri"/>
                        <a:cs typeface="Arial"/>
                      </a:endParaRPr>
                    </a:p>
                  </a:txBody>
                  <a:tcPr marL="72000" marR="16799" marT="0" marB="0" anchor="ctr"/>
                </a:tc>
              </a:tr>
              <a:tr h="167920">
                <a:tc>
                  <a:txBody>
                    <a:bodyPr/>
                    <a:lstStyle/>
                    <a:p>
                      <a:pPr algn="ctr">
                        <a:lnSpc>
                          <a:spcPct val="115000"/>
                        </a:lnSpc>
                        <a:spcAft>
                          <a:spcPts val="0"/>
                        </a:spcAft>
                      </a:pPr>
                      <a:r>
                        <a:rPr lang="en-GB" sz="900" dirty="0" smtClean="0">
                          <a:effectLst/>
                          <a:latin typeface="Calibri"/>
                          <a:ea typeface="Calibri"/>
                          <a:cs typeface="Arial"/>
                        </a:rPr>
                        <a:t>14</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13</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14</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13</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12</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b="1" dirty="0" smtClean="0">
                          <a:solidFill>
                            <a:srgbClr val="00B050"/>
                          </a:solidFill>
                          <a:effectLst/>
                          <a:latin typeface="Calibri"/>
                          <a:ea typeface="Calibri"/>
                          <a:cs typeface="Arial"/>
                        </a:rPr>
                        <a:t>12</a:t>
                      </a:r>
                      <a:endParaRPr lang="en-GB" sz="1000" b="1" dirty="0">
                        <a:solidFill>
                          <a:srgbClr val="00B050"/>
                        </a:solidFill>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8</a:t>
                      </a:r>
                      <a:endParaRPr lang="en-GB" sz="900" dirty="0">
                        <a:effectLst/>
                        <a:latin typeface="Calibri"/>
                        <a:ea typeface="Calibri"/>
                        <a:cs typeface="Arial"/>
                      </a:endParaRPr>
                    </a:p>
                  </a:txBody>
                  <a:tcPr marL="72000" marR="16799" marT="0" marB="0" anchor="ctr"/>
                </a:tc>
                <a:tc>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GB" sz="900" b="1" dirty="0" smtClean="0">
                          <a:solidFill>
                            <a:srgbClr val="00B050"/>
                          </a:solidFill>
                          <a:effectLst/>
                          <a:latin typeface="+mn-lt"/>
                          <a:ea typeface="Calibri"/>
                          <a:cs typeface="Arial"/>
                        </a:rPr>
                        <a:t>5</a:t>
                      </a:r>
                    </a:p>
                  </a:txBody>
                  <a:tcPr marL="72000" marR="16799" marT="0" marB="0" anchor="ctr"/>
                </a:tc>
              </a:tr>
              <a:tr h="167920">
                <a:tc>
                  <a:txBody>
                    <a:bodyPr/>
                    <a:lstStyle/>
                    <a:p>
                      <a:pPr algn="ctr">
                        <a:lnSpc>
                          <a:spcPct val="115000"/>
                        </a:lnSpc>
                        <a:spcAft>
                          <a:spcPts val="0"/>
                        </a:spcAft>
                      </a:pPr>
                      <a:r>
                        <a:rPr lang="en-GB" sz="900" dirty="0" smtClean="0">
                          <a:effectLst/>
                          <a:latin typeface="Calibri"/>
                          <a:ea typeface="Calibri"/>
                          <a:cs typeface="Arial"/>
                        </a:rPr>
                        <a:t>8</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10</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7</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5</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13</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b="1" dirty="0" smtClean="0">
                          <a:solidFill>
                            <a:srgbClr val="00B050"/>
                          </a:solidFill>
                          <a:effectLst/>
                          <a:latin typeface="Calibri"/>
                          <a:ea typeface="Calibri"/>
                          <a:cs typeface="Arial"/>
                        </a:rPr>
                        <a:t>11</a:t>
                      </a:r>
                      <a:endParaRPr lang="en-GB" sz="1000" b="1" dirty="0">
                        <a:solidFill>
                          <a:srgbClr val="00B050"/>
                        </a:solidFill>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14</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7</a:t>
                      </a:r>
                      <a:endParaRPr lang="en-GB" sz="900" dirty="0">
                        <a:effectLst/>
                        <a:latin typeface="Calibri"/>
                        <a:ea typeface="Calibri"/>
                        <a:cs typeface="Arial"/>
                      </a:endParaRPr>
                    </a:p>
                  </a:txBody>
                  <a:tcPr marL="72000" marR="16799" marT="0" marB="0" anchor="ctr"/>
                </a:tc>
              </a:tr>
              <a:tr h="167920">
                <a:tc>
                  <a:txBody>
                    <a:bodyPr/>
                    <a:lstStyle/>
                    <a:p>
                      <a:pPr algn="ctr">
                        <a:lnSpc>
                          <a:spcPct val="115000"/>
                        </a:lnSpc>
                        <a:spcAft>
                          <a:spcPts val="0"/>
                        </a:spcAft>
                      </a:pPr>
                      <a:r>
                        <a:rPr lang="en-GB" sz="900" dirty="0" smtClean="0">
                          <a:effectLst/>
                          <a:latin typeface="Calibri"/>
                          <a:ea typeface="Calibri"/>
                          <a:cs typeface="Arial"/>
                        </a:rPr>
                        <a:t>10</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11</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10</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11</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8</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b="1" dirty="0" smtClean="0">
                          <a:solidFill>
                            <a:srgbClr val="00B050"/>
                          </a:solidFill>
                          <a:effectLst/>
                          <a:latin typeface="Calibri"/>
                          <a:ea typeface="Calibri"/>
                          <a:cs typeface="Arial"/>
                        </a:rPr>
                        <a:t>7</a:t>
                      </a:r>
                      <a:endParaRPr lang="en-GB" sz="1000" b="1" dirty="0">
                        <a:solidFill>
                          <a:srgbClr val="00B050"/>
                        </a:solidFill>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10</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12</a:t>
                      </a:r>
                      <a:endParaRPr lang="en-GB" sz="900" dirty="0">
                        <a:effectLst/>
                        <a:latin typeface="Calibri"/>
                        <a:ea typeface="Calibri"/>
                        <a:cs typeface="Arial"/>
                      </a:endParaRPr>
                    </a:p>
                  </a:txBody>
                  <a:tcPr marL="72000" marR="16799" marT="0" marB="0" anchor="ctr"/>
                </a:tc>
              </a:tr>
              <a:tr h="167920">
                <a:tc>
                  <a:txBody>
                    <a:bodyPr/>
                    <a:lstStyle/>
                    <a:p>
                      <a:pPr algn="ctr">
                        <a:lnSpc>
                          <a:spcPct val="115000"/>
                        </a:lnSpc>
                        <a:spcAft>
                          <a:spcPts val="0"/>
                        </a:spcAft>
                      </a:pPr>
                      <a:r>
                        <a:rPr lang="en-GB" sz="900" dirty="0" smtClean="0">
                          <a:effectLst/>
                          <a:latin typeface="Calibri"/>
                          <a:ea typeface="Calibri"/>
                          <a:cs typeface="Arial"/>
                        </a:rPr>
                        <a:t>18</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18</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17</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17</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18</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b="1" dirty="0" smtClean="0">
                          <a:solidFill>
                            <a:srgbClr val="00B050"/>
                          </a:solidFill>
                          <a:effectLst/>
                          <a:latin typeface="Calibri"/>
                          <a:ea typeface="Calibri"/>
                          <a:cs typeface="Arial"/>
                        </a:rPr>
                        <a:t>9</a:t>
                      </a:r>
                      <a:endParaRPr lang="en-GB" sz="1000" b="1" dirty="0">
                        <a:solidFill>
                          <a:srgbClr val="00B050"/>
                        </a:solidFill>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11</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11</a:t>
                      </a:r>
                      <a:endParaRPr lang="en-GB" sz="900" dirty="0">
                        <a:effectLst/>
                        <a:latin typeface="Calibri"/>
                        <a:ea typeface="Calibri"/>
                        <a:cs typeface="Arial"/>
                      </a:endParaRPr>
                    </a:p>
                  </a:txBody>
                  <a:tcPr marL="72000" marR="16799" marT="0" marB="0" anchor="ctr"/>
                </a:tc>
              </a:tr>
              <a:tr h="155935">
                <a:tc>
                  <a:txBody>
                    <a:bodyPr/>
                    <a:lstStyle/>
                    <a:p>
                      <a:pPr algn="ctr">
                        <a:lnSpc>
                          <a:spcPct val="115000"/>
                        </a:lnSpc>
                        <a:spcAft>
                          <a:spcPts val="0"/>
                        </a:spcAft>
                      </a:pPr>
                      <a:r>
                        <a:rPr lang="en-GB" sz="900" b="0" dirty="0" smtClean="0">
                          <a:solidFill>
                            <a:schemeClr val="tx1"/>
                          </a:solidFill>
                          <a:effectLst/>
                          <a:latin typeface="Calibri"/>
                          <a:ea typeface="Calibri"/>
                          <a:cs typeface="Arial"/>
                        </a:rPr>
                        <a:t>12</a:t>
                      </a:r>
                      <a:endParaRPr lang="en-GB" sz="900" b="0" dirty="0">
                        <a:solidFill>
                          <a:schemeClr val="tx1"/>
                        </a:solidFill>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12</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15</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16</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7</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13</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12</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13</a:t>
                      </a:r>
                      <a:endParaRPr lang="en-GB" sz="900" dirty="0">
                        <a:effectLst/>
                        <a:latin typeface="Calibri"/>
                        <a:ea typeface="Calibri"/>
                        <a:cs typeface="Arial"/>
                      </a:endParaRPr>
                    </a:p>
                  </a:txBody>
                  <a:tcPr marL="72000" marR="16799" marT="0" marB="0" anchor="ctr"/>
                </a:tc>
              </a:tr>
              <a:tr h="167920">
                <a:tc>
                  <a:txBody>
                    <a:bodyPr/>
                    <a:lstStyle/>
                    <a:p>
                      <a:pPr algn="ctr">
                        <a:lnSpc>
                          <a:spcPct val="115000"/>
                        </a:lnSpc>
                        <a:spcAft>
                          <a:spcPts val="0"/>
                        </a:spcAft>
                      </a:pPr>
                      <a:r>
                        <a:rPr lang="en-GB" sz="1000" b="1" dirty="0" smtClean="0">
                          <a:solidFill>
                            <a:srgbClr val="00B050"/>
                          </a:solidFill>
                          <a:effectLst/>
                          <a:latin typeface="Calibri"/>
                          <a:ea typeface="Calibri"/>
                          <a:cs typeface="Arial"/>
                        </a:rPr>
                        <a:t>9</a:t>
                      </a:r>
                      <a:endParaRPr lang="en-GB" sz="1000" b="1" dirty="0">
                        <a:solidFill>
                          <a:srgbClr val="00B050"/>
                        </a:solidFill>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15</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11</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12</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15</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b="0" dirty="0" smtClean="0">
                          <a:solidFill>
                            <a:schemeClr val="tx1"/>
                          </a:solidFill>
                          <a:effectLst/>
                          <a:latin typeface="Calibri"/>
                          <a:ea typeface="Calibri"/>
                          <a:cs typeface="Arial"/>
                        </a:rPr>
                        <a:t>16</a:t>
                      </a:r>
                      <a:endParaRPr lang="en-GB" sz="900" b="0" dirty="0">
                        <a:solidFill>
                          <a:schemeClr val="tx1"/>
                        </a:solidFill>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15</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14</a:t>
                      </a:r>
                      <a:endParaRPr lang="en-GB" sz="900" dirty="0">
                        <a:effectLst/>
                        <a:latin typeface="Calibri"/>
                        <a:ea typeface="Calibri"/>
                        <a:cs typeface="Arial"/>
                      </a:endParaRPr>
                    </a:p>
                  </a:txBody>
                  <a:tcPr marL="72000" marR="16799" marT="0" marB="0" anchor="ctr"/>
                </a:tc>
              </a:tr>
              <a:tr h="167920">
                <a:tc>
                  <a:txBody>
                    <a:bodyPr/>
                    <a:lstStyle/>
                    <a:p>
                      <a:pPr algn="ctr">
                        <a:lnSpc>
                          <a:spcPct val="115000"/>
                        </a:lnSpc>
                        <a:spcAft>
                          <a:spcPts val="0"/>
                        </a:spcAft>
                      </a:pPr>
                      <a:r>
                        <a:rPr lang="en-GB" sz="900" dirty="0" smtClean="0">
                          <a:effectLst/>
                          <a:latin typeface="Calibri"/>
                          <a:ea typeface="Calibri"/>
                          <a:cs typeface="Arial"/>
                        </a:rPr>
                        <a:t>16</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14</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b="1" dirty="0" smtClean="0">
                          <a:solidFill>
                            <a:srgbClr val="00B050"/>
                          </a:solidFill>
                          <a:effectLst/>
                          <a:latin typeface="Calibri"/>
                          <a:ea typeface="Calibri"/>
                          <a:cs typeface="Arial"/>
                        </a:rPr>
                        <a:t>9</a:t>
                      </a:r>
                      <a:endParaRPr lang="en-GB" sz="1000" b="1" dirty="0">
                        <a:solidFill>
                          <a:srgbClr val="00B050"/>
                        </a:solidFill>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b="1" dirty="0" smtClean="0">
                          <a:solidFill>
                            <a:srgbClr val="00B050"/>
                          </a:solidFill>
                          <a:effectLst/>
                          <a:latin typeface="Calibri"/>
                          <a:ea typeface="Calibri"/>
                          <a:cs typeface="Arial"/>
                        </a:rPr>
                        <a:t>9</a:t>
                      </a:r>
                      <a:endParaRPr lang="en-GB" sz="1000" b="1" dirty="0">
                        <a:solidFill>
                          <a:srgbClr val="00B050"/>
                        </a:solidFill>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11</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18</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17</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16</a:t>
                      </a:r>
                      <a:endParaRPr lang="en-GB" sz="900" dirty="0">
                        <a:effectLst/>
                        <a:latin typeface="Calibri"/>
                        <a:ea typeface="Calibri"/>
                        <a:cs typeface="Arial"/>
                      </a:endParaRPr>
                    </a:p>
                  </a:txBody>
                  <a:tcPr marL="72000" marR="16799" marT="0" marB="0" anchor="ctr"/>
                </a:tc>
              </a:tr>
              <a:tr h="151128">
                <a:tc>
                  <a:txBody>
                    <a:bodyPr/>
                    <a:lstStyle/>
                    <a:p>
                      <a:pPr algn="ctr">
                        <a:lnSpc>
                          <a:spcPct val="115000"/>
                        </a:lnSpc>
                        <a:spcAft>
                          <a:spcPts val="0"/>
                        </a:spcAft>
                      </a:pPr>
                      <a:r>
                        <a:rPr lang="en-GB" sz="900" dirty="0" smtClean="0">
                          <a:effectLst/>
                          <a:latin typeface="Calibri"/>
                          <a:ea typeface="Calibri"/>
                          <a:cs typeface="Arial"/>
                        </a:rPr>
                        <a:t>13</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16</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13</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15</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17</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14</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13</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18</a:t>
                      </a:r>
                      <a:endParaRPr lang="en-GB" sz="900" dirty="0">
                        <a:effectLst/>
                        <a:latin typeface="Calibri"/>
                        <a:ea typeface="Calibri"/>
                        <a:cs typeface="Arial"/>
                      </a:endParaRPr>
                    </a:p>
                  </a:txBody>
                  <a:tcPr marL="72000" marR="16799" marT="0" marB="0" anchor="ctr"/>
                </a:tc>
              </a:tr>
              <a:tr h="151128">
                <a:tc>
                  <a:txBody>
                    <a:bodyPr/>
                    <a:lstStyle/>
                    <a:p>
                      <a:pPr algn="ctr">
                        <a:lnSpc>
                          <a:spcPct val="115000"/>
                        </a:lnSpc>
                        <a:spcAft>
                          <a:spcPts val="0"/>
                        </a:spcAft>
                      </a:pPr>
                      <a:r>
                        <a:rPr lang="en-GB" sz="900" dirty="0" smtClean="0">
                          <a:effectLst/>
                          <a:latin typeface="Calibri"/>
                          <a:ea typeface="Calibri"/>
                          <a:cs typeface="Arial"/>
                        </a:rPr>
                        <a:t>17</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17</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16</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18</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16</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15</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16</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15</a:t>
                      </a:r>
                      <a:endParaRPr lang="en-GB" sz="900" dirty="0">
                        <a:effectLst/>
                        <a:latin typeface="Calibri"/>
                        <a:ea typeface="Calibri"/>
                        <a:cs typeface="Arial"/>
                      </a:endParaRPr>
                    </a:p>
                  </a:txBody>
                  <a:tcPr marL="72000" marR="16799" marT="0" marB="0" anchor="ctr"/>
                </a:tc>
              </a:tr>
              <a:tr h="167920">
                <a:tc>
                  <a:txBody>
                    <a:bodyPr/>
                    <a:lstStyle/>
                    <a:p>
                      <a:pPr algn="ctr">
                        <a:lnSpc>
                          <a:spcPct val="115000"/>
                        </a:lnSpc>
                        <a:spcAft>
                          <a:spcPts val="0"/>
                        </a:spcAft>
                      </a:pPr>
                      <a:r>
                        <a:rPr lang="en-GB" sz="900" dirty="0" smtClean="0">
                          <a:effectLst/>
                          <a:latin typeface="Calibri"/>
                          <a:ea typeface="Calibri"/>
                          <a:cs typeface="Arial"/>
                        </a:rPr>
                        <a:t>15</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1000" b="1" dirty="0" smtClean="0">
                          <a:solidFill>
                            <a:srgbClr val="00B050"/>
                          </a:solidFill>
                          <a:effectLst/>
                          <a:latin typeface="Calibri"/>
                          <a:ea typeface="Calibri"/>
                          <a:cs typeface="Arial"/>
                        </a:rPr>
                        <a:t>9</a:t>
                      </a:r>
                      <a:endParaRPr lang="en-GB" sz="1000" b="1" dirty="0">
                        <a:solidFill>
                          <a:srgbClr val="00B050"/>
                        </a:solidFill>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18</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14</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14</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17</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18</a:t>
                      </a:r>
                      <a:endParaRPr lang="en-GB" sz="9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dirty="0" smtClean="0">
                          <a:effectLst/>
                          <a:latin typeface="Calibri"/>
                          <a:ea typeface="Calibri"/>
                          <a:cs typeface="Arial"/>
                        </a:rPr>
                        <a:t>17</a:t>
                      </a:r>
                      <a:endParaRPr lang="en-GB" sz="900" dirty="0">
                        <a:effectLst/>
                        <a:latin typeface="Calibri"/>
                        <a:ea typeface="Calibri"/>
                        <a:cs typeface="Arial"/>
                      </a:endParaRPr>
                    </a:p>
                  </a:txBody>
                  <a:tcPr marL="72000" marR="16799" marT="0" marB="0" anchor="ctr"/>
                </a:tc>
              </a:tr>
            </a:tbl>
          </a:graphicData>
        </a:graphic>
      </p:graphicFrame>
      <p:sp>
        <p:nvSpPr>
          <p:cNvPr id="11" name="TextBox 10"/>
          <p:cNvSpPr txBox="1"/>
          <p:nvPr/>
        </p:nvSpPr>
        <p:spPr>
          <a:xfrm>
            <a:off x="285286" y="4604450"/>
            <a:ext cx="8228535" cy="369332"/>
          </a:xfrm>
          <a:prstGeom prst="rect">
            <a:avLst/>
          </a:prstGeom>
          <a:noFill/>
        </p:spPr>
        <p:txBody>
          <a:bodyPr wrap="none" rtlCol="0">
            <a:spAutoFit/>
          </a:bodyPr>
          <a:lstStyle/>
          <a:p>
            <a:r>
              <a:rPr lang="en-GB" sz="900" dirty="0" smtClean="0">
                <a:solidFill>
                  <a:srgbClr val="120742"/>
                </a:solidFill>
              </a:rPr>
              <a:t>N.B. Due to cultural differences in how markets respond to certain question types, some markets are prone to mention a wider variety of holidays taken.  Therefore, results</a:t>
            </a:r>
            <a:br>
              <a:rPr lang="en-GB" sz="900" dirty="0" smtClean="0">
                <a:solidFill>
                  <a:srgbClr val="120742"/>
                </a:solidFill>
              </a:rPr>
            </a:br>
            <a:r>
              <a:rPr lang="en-GB" sz="900" dirty="0" smtClean="0">
                <a:solidFill>
                  <a:srgbClr val="120742"/>
                </a:solidFill>
              </a:rPr>
              <a:t>from key markets are presented in a ranked format e.g. beach holidays were the most frequently mentioned holiday type within the in German market.</a:t>
            </a:r>
            <a:endParaRPr lang="en-GB" sz="900" dirty="0">
              <a:solidFill>
                <a:srgbClr val="120742"/>
              </a:solidFill>
            </a:endParaRPr>
          </a:p>
        </p:txBody>
      </p:sp>
      <p:cxnSp>
        <p:nvCxnSpPr>
          <p:cNvPr id="9" name="Straight Connector 8"/>
          <p:cNvCxnSpPr/>
          <p:nvPr/>
        </p:nvCxnSpPr>
        <p:spPr>
          <a:xfrm>
            <a:off x="518984" y="2150077"/>
            <a:ext cx="8550285" cy="0"/>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18984" y="2623753"/>
            <a:ext cx="8550285" cy="0"/>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08997" y="3134497"/>
            <a:ext cx="8550285" cy="0"/>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29274" y="3612292"/>
            <a:ext cx="8550285" cy="0"/>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11335" y="4102444"/>
            <a:ext cx="8550285" cy="0"/>
          </a:xfrm>
          <a:prstGeom prst="line">
            <a:avLst/>
          </a:prstGeom>
          <a:ln w="6350"/>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48636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 y="872066"/>
            <a:ext cx="8377093" cy="810155"/>
          </a:xfrm>
        </p:spPr>
        <p:txBody>
          <a:bodyPr/>
          <a:lstStyle/>
          <a:p>
            <a:pPr>
              <a:lnSpc>
                <a:spcPts val="2600"/>
              </a:lnSpc>
            </a:pPr>
            <a:r>
              <a:rPr lang="en-GB" sz="2200" dirty="0" smtClean="0">
                <a:solidFill>
                  <a:srgbClr val="C00000"/>
                </a:solidFill>
              </a:rPr>
              <a:t>Types of holiday taken in the past 3-5 years - by families</a:t>
            </a:r>
            <a:endParaRPr lang="en-GB" sz="2200" dirty="0"/>
          </a:p>
        </p:txBody>
      </p:sp>
      <p:sp>
        <p:nvSpPr>
          <p:cNvPr id="3" name="Text Placeholder 2"/>
          <p:cNvSpPr>
            <a:spLocks noGrp="1"/>
          </p:cNvSpPr>
          <p:nvPr>
            <p:ph type="body" sz="quarter" idx="13"/>
          </p:nvPr>
        </p:nvSpPr>
        <p:spPr>
          <a:xfrm>
            <a:off x="685796" y="6376180"/>
            <a:ext cx="1986152" cy="294620"/>
          </a:xfrm>
        </p:spPr>
        <p:txBody>
          <a:bodyPr/>
          <a:lstStyle/>
          <a:p>
            <a:r>
              <a:rPr lang="en-GB" sz="1000" dirty="0"/>
              <a:t>Needs of the Market</a:t>
            </a:r>
          </a:p>
          <a:p>
            <a:endParaRPr lang="en-GB" sz="1000" dirty="0">
              <a:latin typeface="+mn-lt"/>
            </a:endParaRPr>
          </a:p>
        </p:txBody>
      </p:sp>
      <p:graphicFrame>
        <p:nvGraphicFramePr>
          <p:cNvPr id="12" name="Chart 11"/>
          <p:cNvGraphicFramePr/>
          <p:nvPr>
            <p:extLst>
              <p:ext uri="{D42A27DB-BD31-4B8C-83A1-F6EECF244321}">
                <p14:modId xmlns:p14="http://schemas.microsoft.com/office/powerpoint/2010/main" val="625979281"/>
              </p:ext>
            </p:extLst>
          </p:nvPr>
        </p:nvGraphicFramePr>
        <p:xfrm>
          <a:off x="426720" y="1730102"/>
          <a:ext cx="4212496" cy="4470400"/>
        </p:xfrm>
        <a:graphic>
          <a:graphicData uri="http://schemas.openxmlformats.org/drawingml/2006/chart">
            <c:chart xmlns:c="http://schemas.openxmlformats.org/drawingml/2006/chart" xmlns:r="http://schemas.openxmlformats.org/officeDocument/2006/relationships" r:id="rId2"/>
          </a:graphicData>
        </a:graphic>
      </p:graphicFrame>
      <p:sp>
        <p:nvSpPr>
          <p:cNvPr id="18" name="TextBox 17"/>
          <p:cNvSpPr txBox="1"/>
          <p:nvPr/>
        </p:nvSpPr>
        <p:spPr>
          <a:xfrm>
            <a:off x="1344363" y="5986619"/>
            <a:ext cx="862737" cy="215444"/>
          </a:xfrm>
          <a:prstGeom prst="rect">
            <a:avLst/>
          </a:prstGeom>
          <a:noFill/>
        </p:spPr>
        <p:txBody>
          <a:bodyPr wrap="none" rtlCol="0">
            <a:spAutoFit/>
          </a:bodyPr>
          <a:lstStyle/>
          <a:p>
            <a:r>
              <a:rPr lang="en-GB" sz="800" dirty="0" smtClean="0">
                <a:solidFill>
                  <a:srgbClr val="120742"/>
                </a:solidFill>
              </a:rPr>
              <a:t>All travellers (%)</a:t>
            </a:r>
            <a:endParaRPr lang="en-GB" sz="800" dirty="0">
              <a:solidFill>
                <a:srgbClr val="120742"/>
              </a:solidFill>
            </a:endParaRPr>
          </a:p>
        </p:txBody>
      </p:sp>
      <p:sp>
        <p:nvSpPr>
          <p:cNvPr id="19" name="TextBox 18"/>
          <p:cNvSpPr txBox="1"/>
          <p:nvPr/>
        </p:nvSpPr>
        <p:spPr>
          <a:xfrm>
            <a:off x="2318813" y="5986619"/>
            <a:ext cx="1729961" cy="215444"/>
          </a:xfrm>
          <a:prstGeom prst="rect">
            <a:avLst/>
          </a:prstGeom>
          <a:noFill/>
        </p:spPr>
        <p:txBody>
          <a:bodyPr wrap="none" rtlCol="0">
            <a:spAutoFit/>
          </a:bodyPr>
          <a:lstStyle/>
          <a:p>
            <a:r>
              <a:rPr lang="en-GB" sz="800" dirty="0" smtClean="0">
                <a:solidFill>
                  <a:srgbClr val="120742"/>
                </a:solidFill>
              </a:rPr>
              <a:t>Those with children in household (%)</a:t>
            </a:r>
            <a:endParaRPr lang="en-GB" sz="800" dirty="0">
              <a:solidFill>
                <a:srgbClr val="120742"/>
              </a:solidFill>
            </a:endParaRPr>
          </a:p>
        </p:txBody>
      </p:sp>
      <p:sp>
        <p:nvSpPr>
          <p:cNvPr id="20" name="Rectangle 19"/>
          <p:cNvSpPr/>
          <p:nvPr/>
        </p:nvSpPr>
        <p:spPr>
          <a:xfrm>
            <a:off x="1278698" y="6035621"/>
            <a:ext cx="108000" cy="10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GB" dirty="0">
              <a:solidFill>
                <a:prstClr val="white"/>
              </a:solidFill>
            </a:endParaRPr>
          </a:p>
        </p:txBody>
      </p:sp>
      <p:sp>
        <p:nvSpPr>
          <p:cNvPr id="21" name="Rectangle 20"/>
          <p:cNvSpPr/>
          <p:nvPr/>
        </p:nvSpPr>
        <p:spPr>
          <a:xfrm>
            <a:off x="2263067" y="6038312"/>
            <a:ext cx="1080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GB" dirty="0">
              <a:solidFill>
                <a:prstClr val="white"/>
              </a:solidFill>
            </a:endParaRPr>
          </a:p>
        </p:txBody>
      </p:sp>
      <p:sp>
        <p:nvSpPr>
          <p:cNvPr id="23" name="Text Placeholder 5"/>
          <p:cNvSpPr txBox="1">
            <a:spLocks/>
          </p:cNvSpPr>
          <p:nvPr/>
        </p:nvSpPr>
        <p:spPr>
          <a:xfrm>
            <a:off x="4931504" y="1730102"/>
            <a:ext cx="3853721" cy="464607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300" dirty="0" smtClean="0">
                <a:solidFill>
                  <a:srgbClr val="120742"/>
                </a:solidFill>
              </a:rPr>
              <a:t>International travellers who have children at home tend to take a broader range of holidays in a 3-5 year period.</a:t>
            </a:r>
          </a:p>
          <a:p>
            <a:pPr marL="0" indent="0" algn="just">
              <a:buFont typeface="Arial"/>
              <a:buNone/>
            </a:pPr>
            <a:r>
              <a:rPr lang="en-GB" sz="1300" dirty="0" smtClean="0">
                <a:solidFill>
                  <a:srgbClr val="120742"/>
                </a:solidFill>
              </a:rPr>
              <a:t>Holiday types which are at least nine percentage points higher among those with children in terms of likelihood to have taken in the past 3-5 years are:</a:t>
            </a:r>
          </a:p>
          <a:p>
            <a:pPr algn="just"/>
            <a:r>
              <a:rPr lang="en-GB" sz="1300" dirty="0" smtClean="0">
                <a:solidFill>
                  <a:srgbClr val="120742"/>
                </a:solidFill>
              </a:rPr>
              <a:t>Shopping</a:t>
            </a:r>
          </a:p>
          <a:p>
            <a:pPr algn="just"/>
            <a:r>
              <a:rPr lang="en-GB" sz="1300" dirty="0" smtClean="0">
                <a:solidFill>
                  <a:srgbClr val="120742"/>
                </a:solidFill>
              </a:rPr>
              <a:t>Adventure or activity holiday</a:t>
            </a:r>
          </a:p>
          <a:p>
            <a:pPr algn="just"/>
            <a:r>
              <a:rPr lang="en-GB" sz="1300" dirty="0" smtClean="0">
                <a:solidFill>
                  <a:srgbClr val="120742"/>
                </a:solidFill>
              </a:rPr>
              <a:t>Camping holiday</a:t>
            </a:r>
          </a:p>
          <a:p>
            <a:pPr algn="just"/>
            <a:r>
              <a:rPr lang="en-GB" sz="1300" dirty="0" smtClean="0">
                <a:solidFill>
                  <a:srgbClr val="120742"/>
                </a:solidFill>
              </a:rPr>
              <a:t>Cruise</a:t>
            </a:r>
          </a:p>
          <a:p>
            <a:pPr algn="just"/>
            <a:r>
              <a:rPr lang="en-GB" sz="1300" dirty="0" smtClean="0">
                <a:solidFill>
                  <a:srgbClr val="120742"/>
                </a:solidFill>
              </a:rPr>
              <a:t>To watch / play sport</a:t>
            </a:r>
          </a:p>
          <a:p>
            <a:pPr algn="just"/>
            <a:r>
              <a:rPr lang="en-GB" sz="1300" dirty="0" smtClean="0">
                <a:solidFill>
                  <a:srgbClr val="120742"/>
                </a:solidFill>
              </a:rPr>
              <a:t>Skiing</a:t>
            </a:r>
          </a:p>
          <a:p>
            <a:pPr marL="0" indent="0" algn="just">
              <a:buNone/>
            </a:pPr>
            <a:r>
              <a:rPr lang="en-GB" sz="1300" dirty="0" smtClean="0">
                <a:solidFill>
                  <a:srgbClr val="120742"/>
                </a:solidFill>
              </a:rPr>
              <a:t> </a:t>
            </a:r>
          </a:p>
          <a:p>
            <a:pPr marL="0" indent="0" algn="just">
              <a:buFont typeface="Arial"/>
              <a:buNone/>
            </a:pPr>
            <a:endParaRPr lang="en-GB" sz="1200" dirty="0">
              <a:solidFill>
                <a:srgbClr val="120742"/>
              </a:solidFill>
            </a:endParaRPr>
          </a:p>
        </p:txBody>
      </p:sp>
      <p:sp>
        <p:nvSpPr>
          <p:cNvPr id="25" name="TextBox 24"/>
          <p:cNvSpPr txBox="1"/>
          <p:nvPr/>
        </p:nvSpPr>
        <p:spPr>
          <a:xfrm>
            <a:off x="285286" y="1517957"/>
            <a:ext cx="1925527" cy="215444"/>
          </a:xfrm>
          <a:prstGeom prst="rect">
            <a:avLst/>
          </a:prstGeom>
          <a:noFill/>
        </p:spPr>
        <p:txBody>
          <a:bodyPr wrap="none" rtlCol="0">
            <a:spAutoFit/>
          </a:bodyPr>
          <a:lstStyle/>
          <a:p>
            <a:r>
              <a:rPr lang="en-GB" sz="800" dirty="0" smtClean="0">
                <a:solidFill>
                  <a:srgbClr val="120742"/>
                </a:solidFill>
              </a:rPr>
              <a:t>Source:  Global Segmentation (Arkenford)</a:t>
            </a:r>
            <a:endParaRPr lang="en-GB" sz="800" dirty="0">
              <a:solidFill>
                <a:srgbClr val="120742"/>
              </a:solidFill>
            </a:endParaRPr>
          </a:p>
        </p:txBody>
      </p:sp>
    </p:spTree>
    <p:extLst>
      <p:ext uri="{BB962C8B-B14F-4D97-AF65-F5344CB8AC3E}">
        <p14:creationId xmlns:p14="http://schemas.microsoft.com/office/powerpoint/2010/main" val="27247571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429" y="811103"/>
            <a:ext cx="8368384" cy="810155"/>
          </a:xfrm>
        </p:spPr>
        <p:txBody>
          <a:bodyPr/>
          <a:lstStyle/>
          <a:p>
            <a:pPr>
              <a:lnSpc>
                <a:spcPts val="2600"/>
              </a:lnSpc>
            </a:pPr>
            <a:r>
              <a:rPr lang="en-GB" sz="2200" dirty="0" smtClean="0">
                <a:solidFill>
                  <a:srgbClr val="C00000"/>
                </a:solidFill>
              </a:rPr>
              <a:t>Types of holiday taken in the past 3-5 years</a:t>
            </a:r>
            <a:br>
              <a:rPr lang="en-GB" sz="2200" dirty="0" smtClean="0">
                <a:solidFill>
                  <a:srgbClr val="C00000"/>
                </a:solidFill>
              </a:rPr>
            </a:br>
            <a:r>
              <a:rPr lang="en-GB" sz="2200" dirty="0" smtClean="0">
                <a:solidFill>
                  <a:srgbClr val="C00000"/>
                </a:solidFill>
              </a:rPr>
              <a:t>– younger / older travellers</a:t>
            </a:r>
            <a:endParaRPr lang="en-GB" sz="2200" dirty="0"/>
          </a:p>
        </p:txBody>
      </p:sp>
      <p:sp>
        <p:nvSpPr>
          <p:cNvPr id="3" name="Text Placeholder 2"/>
          <p:cNvSpPr>
            <a:spLocks noGrp="1"/>
          </p:cNvSpPr>
          <p:nvPr>
            <p:ph type="body" sz="quarter" idx="13"/>
          </p:nvPr>
        </p:nvSpPr>
        <p:spPr>
          <a:xfrm>
            <a:off x="685796" y="6376180"/>
            <a:ext cx="1784272" cy="294620"/>
          </a:xfrm>
        </p:spPr>
        <p:txBody>
          <a:bodyPr/>
          <a:lstStyle/>
          <a:p>
            <a:r>
              <a:rPr lang="en-GB" sz="1000" dirty="0"/>
              <a:t>Needs of the Market</a:t>
            </a:r>
          </a:p>
          <a:p>
            <a:endParaRPr lang="en-GB" sz="1000" dirty="0">
              <a:latin typeface="+mn-lt"/>
            </a:endParaRPr>
          </a:p>
        </p:txBody>
      </p:sp>
      <p:graphicFrame>
        <p:nvGraphicFramePr>
          <p:cNvPr id="12" name="Chart 11"/>
          <p:cNvGraphicFramePr/>
          <p:nvPr>
            <p:extLst>
              <p:ext uri="{D42A27DB-BD31-4B8C-83A1-F6EECF244321}">
                <p14:modId xmlns:p14="http://schemas.microsoft.com/office/powerpoint/2010/main" val="2352055008"/>
              </p:ext>
            </p:extLst>
          </p:nvPr>
        </p:nvGraphicFramePr>
        <p:xfrm>
          <a:off x="372150" y="1744130"/>
          <a:ext cx="4322679" cy="4470400"/>
        </p:xfrm>
        <a:graphic>
          <a:graphicData uri="http://schemas.openxmlformats.org/drawingml/2006/chart">
            <c:chart xmlns:c="http://schemas.openxmlformats.org/drawingml/2006/chart" xmlns:r="http://schemas.openxmlformats.org/officeDocument/2006/relationships" r:id="rId2"/>
          </a:graphicData>
        </a:graphic>
      </p:graphicFrame>
      <p:sp>
        <p:nvSpPr>
          <p:cNvPr id="18" name="TextBox 17"/>
          <p:cNvSpPr txBox="1"/>
          <p:nvPr/>
        </p:nvSpPr>
        <p:spPr>
          <a:xfrm>
            <a:off x="1344363" y="5969685"/>
            <a:ext cx="1192955" cy="215444"/>
          </a:xfrm>
          <a:prstGeom prst="rect">
            <a:avLst/>
          </a:prstGeom>
          <a:noFill/>
        </p:spPr>
        <p:txBody>
          <a:bodyPr wrap="none" rtlCol="0">
            <a:spAutoFit/>
          </a:bodyPr>
          <a:lstStyle/>
          <a:p>
            <a:r>
              <a:rPr lang="en-GB" sz="800" dirty="0" smtClean="0">
                <a:solidFill>
                  <a:srgbClr val="120742"/>
                </a:solidFill>
              </a:rPr>
              <a:t>Those aged under 35(%)</a:t>
            </a:r>
            <a:endParaRPr lang="en-GB" sz="800" dirty="0">
              <a:solidFill>
                <a:srgbClr val="120742"/>
              </a:solidFill>
            </a:endParaRPr>
          </a:p>
        </p:txBody>
      </p:sp>
      <p:sp>
        <p:nvSpPr>
          <p:cNvPr id="19" name="TextBox 18"/>
          <p:cNvSpPr txBox="1"/>
          <p:nvPr/>
        </p:nvSpPr>
        <p:spPr>
          <a:xfrm>
            <a:off x="2815226" y="5969685"/>
            <a:ext cx="1265090" cy="215444"/>
          </a:xfrm>
          <a:prstGeom prst="rect">
            <a:avLst/>
          </a:prstGeom>
          <a:noFill/>
        </p:spPr>
        <p:txBody>
          <a:bodyPr wrap="none" rtlCol="0">
            <a:spAutoFit/>
          </a:bodyPr>
          <a:lstStyle/>
          <a:p>
            <a:r>
              <a:rPr lang="en-GB" sz="800" dirty="0" smtClean="0">
                <a:solidFill>
                  <a:srgbClr val="120742"/>
                </a:solidFill>
              </a:rPr>
              <a:t>Those aged 50 or over (%)</a:t>
            </a:r>
            <a:endParaRPr lang="en-GB" sz="800" dirty="0">
              <a:solidFill>
                <a:srgbClr val="120742"/>
              </a:solidFill>
            </a:endParaRPr>
          </a:p>
        </p:txBody>
      </p:sp>
      <p:sp>
        <p:nvSpPr>
          <p:cNvPr id="20" name="Rectangle 19"/>
          <p:cNvSpPr/>
          <p:nvPr/>
        </p:nvSpPr>
        <p:spPr>
          <a:xfrm>
            <a:off x="1278698" y="6036105"/>
            <a:ext cx="1080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GB" dirty="0">
              <a:solidFill>
                <a:prstClr val="white"/>
              </a:solidFill>
            </a:endParaRPr>
          </a:p>
        </p:txBody>
      </p:sp>
      <p:sp>
        <p:nvSpPr>
          <p:cNvPr id="21" name="Rectangle 20"/>
          <p:cNvSpPr/>
          <p:nvPr/>
        </p:nvSpPr>
        <p:spPr>
          <a:xfrm>
            <a:off x="2759480" y="6038796"/>
            <a:ext cx="108000" cy="1080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GB" dirty="0">
              <a:solidFill>
                <a:prstClr val="white"/>
              </a:solidFill>
            </a:endParaRPr>
          </a:p>
        </p:txBody>
      </p:sp>
      <p:sp>
        <p:nvSpPr>
          <p:cNvPr id="23" name="Text Placeholder 5"/>
          <p:cNvSpPr txBox="1">
            <a:spLocks/>
          </p:cNvSpPr>
          <p:nvPr/>
        </p:nvSpPr>
        <p:spPr>
          <a:xfrm>
            <a:off x="4931504" y="1730102"/>
            <a:ext cx="3853721" cy="464607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solidFill>
                  <a:srgbClr val="120742"/>
                </a:solidFill>
              </a:rPr>
              <a:t>Younger travellers aged under 35 years are much more likely to have taken a broad range of different types of holiday in the past 3-5 years.  They are particularly more likely than older travellers to have taken some of the holiday </a:t>
            </a:r>
            <a:r>
              <a:rPr lang="en-GB" sz="1300" dirty="0">
                <a:solidFill>
                  <a:srgbClr val="120742"/>
                </a:solidFill>
              </a:rPr>
              <a:t>types mentioned </a:t>
            </a:r>
            <a:r>
              <a:rPr lang="en-GB" sz="1300" dirty="0" smtClean="0">
                <a:solidFill>
                  <a:srgbClr val="120742"/>
                </a:solidFill>
              </a:rPr>
              <a:t>less frequently overall, such as an adventure/activity holiday, camping holiday, wellness holiday, self-development holiday or other themed holidays – even cruises.</a:t>
            </a:r>
          </a:p>
          <a:p>
            <a:pPr marL="0" indent="0" algn="just">
              <a:buFont typeface="Arial"/>
              <a:buNone/>
            </a:pPr>
            <a:r>
              <a:rPr lang="en-GB" sz="1300" dirty="0" smtClean="0">
                <a:solidFill>
                  <a:srgbClr val="120742"/>
                </a:solidFill>
              </a:rPr>
              <a:t>International travellers who are aged over 50 years are much less likely to take a range of holidays in the past 3-5 years.  The only holiday types which come close to the average in terms of likelihood of taking are ‘holidays to visit friends/relatives’, ‘touring holidays’ and ‘all-inclusive holiday packages’.</a:t>
            </a:r>
          </a:p>
          <a:p>
            <a:pPr marL="0" indent="0" algn="just">
              <a:buFont typeface="Arial"/>
              <a:buNone/>
            </a:pPr>
            <a:r>
              <a:rPr lang="en-GB" sz="1300" dirty="0" smtClean="0">
                <a:solidFill>
                  <a:srgbClr val="120742"/>
                </a:solidFill>
              </a:rPr>
              <a:t>This age cohort are currently much less likely to take themed holidays such as spa/beauty/wellness, self-development, shows or sport-related.</a:t>
            </a:r>
          </a:p>
          <a:p>
            <a:pPr marL="0" indent="0" algn="just">
              <a:buFont typeface="Arial"/>
              <a:buNone/>
            </a:pPr>
            <a:endParaRPr lang="en-GB" sz="1200" dirty="0">
              <a:solidFill>
                <a:srgbClr val="120742"/>
              </a:solidFill>
            </a:endParaRPr>
          </a:p>
        </p:txBody>
      </p:sp>
      <p:sp>
        <p:nvSpPr>
          <p:cNvPr id="22" name="TextBox 21"/>
          <p:cNvSpPr txBox="1"/>
          <p:nvPr/>
        </p:nvSpPr>
        <p:spPr>
          <a:xfrm>
            <a:off x="285286" y="1570211"/>
            <a:ext cx="1925527" cy="215444"/>
          </a:xfrm>
          <a:prstGeom prst="rect">
            <a:avLst/>
          </a:prstGeom>
          <a:noFill/>
        </p:spPr>
        <p:txBody>
          <a:bodyPr wrap="none" rtlCol="0">
            <a:spAutoFit/>
          </a:bodyPr>
          <a:lstStyle/>
          <a:p>
            <a:r>
              <a:rPr lang="en-GB" sz="800" dirty="0" smtClean="0">
                <a:solidFill>
                  <a:srgbClr val="120742"/>
                </a:solidFill>
              </a:rPr>
              <a:t>Source:  Global Segmentation (Arkenford)</a:t>
            </a:r>
            <a:endParaRPr lang="en-GB" sz="800" dirty="0">
              <a:solidFill>
                <a:srgbClr val="120742"/>
              </a:solidFill>
            </a:endParaRPr>
          </a:p>
        </p:txBody>
      </p:sp>
    </p:spTree>
    <p:extLst>
      <p:ext uri="{BB962C8B-B14F-4D97-AF65-F5344CB8AC3E}">
        <p14:creationId xmlns:p14="http://schemas.microsoft.com/office/powerpoint/2010/main" val="42141386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137" y="872066"/>
            <a:ext cx="8359676" cy="810155"/>
          </a:xfrm>
        </p:spPr>
        <p:txBody>
          <a:bodyPr/>
          <a:lstStyle/>
          <a:p>
            <a:pPr>
              <a:lnSpc>
                <a:spcPts val="2400"/>
              </a:lnSpc>
            </a:pPr>
            <a:r>
              <a:rPr lang="en-GB" sz="2200" dirty="0" smtClean="0">
                <a:solidFill>
                  <a:srgbClr val="C00000"/>
                </a:solidFill>
              </a:rPr>
              <a:t>Activities taken part in on holiday in past 3-5 years - summary</a:t>
            </a:r>
            <a:endParaRPr lang="en-GB" sz="2200" dirty="0"/>
          </a:p>
        </p:txBody>
      </p:sp>
      <p:sp>
        <p:nvSpPr>
          <p:cNvPr id="3" name="Text Placeholder 2"/>
          <p:cNvSpPr>
            <a:spLocks noGrp="1"/>
          </p:cNvSpPr>
          <p:nvPr>
            <p:ph type="body" sz="quarter" idx="13"/>
          </p:nvPr>
        </p:nvSpPr>
        <p:spPr>
          <a:xfrm>
            <a:off x="685796" y="6396162"/>
            <a:ext cx="1903025" cy="274638"/>
          </a:xfrm>
        </p:spPr>
        <p:txBody>
          <a:bodyPr/>
          <a:lstStyle/>
          <a:p>
            <a:r>
              <a:rPr lang="en-GB" sz="1000" dirty="0"/>
              <a:t>Needs of the Market</a:t>
            </a:r>
          </a:p>
          <a:p>
            <a:endParaRPr lang="en-GB" sz="1000" dirty="0">
              <a:latin typeface="+mn-lt"/>
            </a:endParaRPr>
          </a:p>
        </p:txBody>
      </p:sp>
      <p:graphicFrame>
        <p:nvGraphicFramePr>
          <p:cNvPr id="14" name="Chart 13"/>
          <p:cNvGraphicFramePr/>
          <p:nvPr>
            <p:extLst>
              <p:ext uri="{D42A27DB-BD31-4B8C-83A1-F6EECF244321}">
                <p14:modId xmlns:p14="http://schemas.microsoft.com/office/powerpoint/2010/main" val="3190119305"/>
              </p:ext>
            </p:extLst>
          </p:nvPr>
        </p:nvGraphicFramePr>
        <p:xfrm>
          <a:off x="322144" y="1733401"/>
          <a:ext cx="4094735" cy="4583261"/>
        </p:xfrm>
        <a:graphic>
          <a:graphicData uri="http://schemas.openxmlformats.org/drawingml/2006/chart">
            <c:chart xmlns:c="http://schemas.openxmlformats.org/drawingml/2006/chart" xmlns:r="http://schemas.openxmlformats.org/officeDocument/2006/relationships" r:id="rId2"/>
          </a:graphicData>
        </a:graphic>
      </p:graphicFrame>
      <p:sp>
        <p:nvSpPr>
          <p:cNvPr id="25" name="TextBox 24"/>
          <p:cNvSpPr txBox="1"/>
          <p:nvPr/>
        </p:nvSpPr>
        <p:spPr>
          <a:xfrm>
            <a:off x="285286" y="1517957"/>
            <a:ext cx="1925527" cy="215444"/>
          </a:xfrm>
          <a:prstGeom prst="rect">
            <a:avLst/>
          </a:prstGeom>
          <a:noFill/>
        </p:spPr>
        <p:txBody>
          <a:bodyPr wrap="none" rtlCol="0">
            <a:spAutoFit/>
          </a:bodyPr>
          <a:lstStyle/>
          <a:p>
            <a:r>
              <a:rPr lang="en-GB" sz="800" dirty="0" smtClean="0">
                <a:solidFill>
                  <a:srgbClr val="120742"/>
                </a:solidFill>
              </a:rPr>
              <a:t>Source:  Global Segmentation (Arkenford)</a:t>
            </a:r>
            <a:endParaRPr lang="en-GB" sz="800" dirty="0">
              <a:solidFill>
                <a:srgbClr val="120742"/>
              </a:solidFill>
            </a:endParaRPr>
          </a:p>
        </p:txBody>
      </p:sp>
      <p:graphicFrame>
        <p:nvGraphicFramePr>
          <p:cNvPr id="15" name="Chart 14"/>
          <p:cNvGraphicFramePr/>
          <p:nvPr>
            <p:extLst>
              <p:ext uri="{D42A27DB-BD31-4B8C-83A1-F6EECF244321}">
                <p14:modId xmlns:p14="http://schemas.microsoft.com/office/powerpoint/2010/main" val="363667201"/>
              </p:ext>
            </p:extLst>
          </p:nvPr>
        </p:nvGraphicFramePr>
        <p:xfrm>
          <a:off x="4690490" y="1742396"/>
          <a:ext cx="4094735" cy="458326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917774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429" y="872066"/>
            <a:ext cx="8368384" cy="810155"/>
          </a:xfrm>
        </p:spPr>
        <p:txBody>
          <a:bodyPr/>
          <a:lstStyle/>
          <a:p>
            <a:pPr>
              <a:lnSpc>
                <a:spcPts val="2400"/>
              </a:lnSpc>
            </a:pPr>
            <a:r>
              <a:rPr lang="en-GB" sz="2200" dirty="0" smtClean="0">
                <a:solidFill>
                  <a:srgbClr val="C00000"/>
                </a:solidFill>
              </a:rPr>
              <a:t>Activities taken part in on holiday in past 3-5 years - by market / 1</a:t>
            </a:r>
            <a:endParaRPr lang="en-GB" sz="2200" dirty="0"/>
          </a:p>
        </p:txBody>
      </p:sp>
      <p:sp>
        <p:nvSpPr>
          <p:cNvPr id="3" name="Text Placeholder 2"/>
          <p:cNvSpPr>
            <a:spLocks noGrp="1"/>
          </p:cNvSpPr>
          <p:nvPr>
            <p:ph type="body" sz="quarter" idx="13"/>
          </p:nvPr>
        </p:nvSpPr>
        <p:spPr>
          <a:xfrm>
            <a:off x="685796" y="6396162"/>
            <a:ext cx="1667937" cy="274638"/>
          </a:xfrm>
        </p:spPr>
        <p:txBody>
          <a:bodyPr/>
          <a:lstStyle/>
          <a:p>
            <a:r>
              <a:rPr lang="en-GB" sz="1000" dirty="0"/>
              <a:t>Needs of the Market</a:t>
            </a:r>
          </a:p>
          <a:p>
            <a:endParaRPr lang="en-GB" sz="1000" dirty="0">
              <a:latin typeface="+mn-lt"/>
            </a:endParaRPr>
          </a:p>
        </p:txBody>
      </p:sp>
      <p:graphicFrame>
        <p:nvGraphicFramePr>
          <p:cNvPr id="14" name="Chart 13"/>
          <p:cNvGraphicFramePr/>
          <p:nvPr>
            <p:extLst>
              <p:ext uri="{D42A27DB-BD31-4B8C-83A1-F6EECF244321}">
                <p14:modId xmlns:p14="http://schemas.microsoft.com/office/powerpoint/2010/main" val="2438280593"/>
              </p:ext>
            </p:extLst>
          </p:nvPr>
        </p:nvGraphicFramePr>
        <p:xfrm>
          <a:off x="322144" y="1733402"/>
          <a:ext cx="4094735" cy="3002405"/>
        </p:xfrm>
        <a:graphic>
          <a:graphicData uri="http://schemas.openxmlformats.org/drawingml/2006/chart">
            <c:chart xmlns:c="http://schemas.openxmlformats.org/drawingml/2006/chart" xmlns:r="http://schemas.openxmlformats.org/officeDocument/2006/relationships" r:id="rId2"/>
          </a:graphicData>
        </a:graphic>
      </p:graphicFrame>
      <p:sp>
        <p:nvSpPr>
          <p:cNvPr id="25" name="TextBox 24"/>
          <p:cNvSpPr txBox="1"/>
          <p:nvPr/>
        </p:nvSpPr>
        <p:spPr>
          <a:xfrm>
            <a:off x="285286" y="1517957"/>
            <a:ext cx="1925527" cy="215444"/>
          </a:xfrm>
          <a:prstGeom prst="rect">
            <a:avLst/>
          </a:prstGeom>
          <a:noFill/>
        </p:spPr>
        <p:txBody>
          <a:bodyPr wrap="none" rtlCol="0">
            <a:spAutoFit/>
          </a:bodyPr>
          <a:lstStyle/>
          <a:p>
            <a:r>
              <a:rPr lang="en-GB" sz="800" dirty="0" smtClean="0">
                <a:solidFill>
                  <a:srgbClr val="120742"/>
                </a:solidFill>
              </a:rPr>
              <a:t>Source:  Global Segmentation (Arkenford)</a:t>
            </a:r>
            <a:endParaRPr lang="en-GB" sz="800" dirty="0">
              <a:solidFill>
                <a:srgbClr val="120742"/>
              </a:solidFill>
            </a:endParaRPr>
          </a:p>
        </p:txBody>
      </p:sp>
      <p:sp>
        <p:nvSpPr>
          <p:cNvPr id="5" name="TextBox 4"/>
          <p:cNvSpPr txBox="1"/>
          <p:nvPr/>
        </p:nvSpPr>
        <p:spPr>
          <a:xfrm>
            <a:off x="2353733" y="1691066"/>
            <a:ext cx="978153" cy="230832"/>
          </a:xfrm>
          <a:prstGeom prst="rect">
            <a:avLst/>
          </a:prstGeom>
          <a:noFill/>
        </p:spPr>
        <p:txBody>
          <a:bodyPr wrap="none" rtlCol="0">
            <a:spAutoFit/>
          </a:bodyPr>
          <a:lstStyle/>
          <a:p>
            <a:r>
              <a:rPr lang="en-GB" sz="900" b="1" dirty="0" smtClean="0">
                <a:solidFill>
                  <a:srgbClr val="120742"/>
                </a:solidFill>
              </a:rPr>
              <a:t>Top 20 Activities</a:t>
            </a:r>
            <a:endParaRPr lang="en-GB" sz="900" b="1" dirty="0">
              <a:solidFill>
                <a:srgbClr val="120742"/>
              </a:solidFill>
            </a:endParaRPr>
          </a:p>
        </p:txBody>
      </p:sp>
      <p:sp>
        <p:nvSpPr>
          <p:cNvPr id="12" name="Text Placeholder 5"/>
          <p:cNvSpPr txBox="1">
            <a:spLocks/>
          </p:cNvSpPr>
          <p:nvPr/>
        </p:nvSpPr>
        <p:spPr>
          <a:xfrm>
            <a:off x="342438" y="5016339"/>
            <a:ext cx="8424992" cy="1382486"/>
          </a:xfrm>
          <a:prstGeom prst="rect">
            <a:avLst/>
          </a:prstGeom>
        </p:spPr>
        <p:txBody>
          <a:bodyPr lIns="3600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300" dirty="0" smtClean="0">
                <a:solidFill>
                  <a:srgbClr val="120742"/>
                </a:solidFill>
              </a:rPr>
              <a:t>This and the previous chart detail the activities taken part in by international travellers over the past 3-5 years on any holiday.  It details how participation in the Top 20 activities varies across key source markets and highlights in green the activities which are significantly more common within a given market.  So, for example, ‘having a gourmet meal’ is the most frequently mentioned activity within the Chinese market, but only the 10</a:t>
            </a:r>
            <a:r>
              <a:rPr lang="en-GB" sz="1300" baseline="30000" dirty="0" smtClean="0">
                <a:solidFill>
                  <a:srgbClr val="120742"/>
                </a:solidFill>
              </a:rPr>
              <a:t>th</a:t>
            </a:r>
            <a:r>
              <a:rPr lang="en-GB" sz="1300" dirty="0" smtClean="0">
                <a:solidFill>
                  <a:srgbClr val="120742"/>
                </a:solidFill>
              </a:rPr>
              <a:t> most frequently mentioned activity across the 23 markets overall.</a:t>
            </a:r>
          </a:p>
          <a:p>
            <a:pPr marL="0" indent="0" algn="just">
              <a:buFont typeface="Arial"/>
              <a:buNone/>
            </a:pPr>
            <a:endParaRPr lang="en-GB" sz="1300" dirty="0" smtClean="0">
              <a:solidFill>
                <a:srgbClr val="120742"/>
              </a:solidFill>
            </a:endParaRPr>
          </a:p>
          <a:p>
            <a:pPr marL="0" indent="0" algn="just">
              <a:buFont typeface="Arial"/>
              <a:buNone/>
            </a:pPr>
            <a:endParaRPr lang="en-GB" sz="1200" dirty="0">
              <a:solidFill>
                <a:srgbClr val="120742"/>
              </a:solidFill>
            </a:endParaRPr>
          </a:p>
        </p:txBody>
      </p:sp>
      <p:graphicFrame>
        <p:nvGraphicFramePr>
          <p:cNvPr id="13" name="Picture Placeholder 4"/>
          <p:cNvGraphicFramePr>
            <a:graphicFrameLocks/>
          </p:cNvGraphicFramePr>
          <p:nvPr>
            <p:extLst>
              <p:ext uri="{D42A27DB-BD31-4B8C-83A1-F6EECF244321}">
                <p14:modId xmlns:p14="http://schemas.microsoft.com/office/powerpoint/2010/main" val="3562190988"/>
              </p:ext>
            </p:extLst>
          </p:nvPr>
        </p:nvGraphicFramePr>
        <p:xfrm>
          <a:off x="4641668" y="1560015"/>
          <a:ext cx="4241072" cy="3159569"/>
        </p:xfrm>
        <a:graphic>
          <a:graphicData uri="http://schemas.openxmlformats.org/drawingml/2006/table">
            <a:tbl>
              <a:tblPr firstRow="1" bandRow="1">
                <a:tableStyleId>{5C22544A-7EE6-4342-B048-85BDC9FD1C3A}</a:tableStyleId>
              </a:tblPr>
              <a:tblGrid>
                <a:gridCol w="530134"/>
                <a:gridCol w="530134"/>
                <a:gridCol w="530134"/>
                <a:gridCol w="530134"/>
                <a:gridCol w="530134"/>
                <a:gridCol w="530134"/>
                <a:gridCol w="530134"/>
                <a:gridCol w="530134"/>
              </a:tblGrid>
              <a:tr h="152810">
                <a:tc gridSpan="8">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000" b="1" dirty="0" smtClean="0"/>
                        <a:t>Rank Within Key Markets</a:t>
                      </a:r>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GB" sz="10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GB" sz="10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GB" sz="10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GB" sz="10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GB" sz="10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GB" sz="10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GB" sz="10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r>
              <a:tr h="122247">
                <a:tc>
                  <a:txBody>
                    <a:bodyPr/>
                    <a:lstStyle/>
                    <a:p>
                      <a:pPr algn="ctr"/>
                      <a:r>
                        <a:rPr lang="en-GB" sz="800" b="1" dirty="0" smtClean="0"/>
                        <a:t>Germany</a:t>
                      </a:r>
                      <a:endParaRPr lang="en-GB" sz="8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GB" sz="800" b="1" dirty="0" smtClean="0"/>
                        <a:t>France</a:t>
                      </a:r>
                      <a:endParaRPr lang="en-GB" sz="8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GB" sz="800" b="1" dirty="0" smtClean="0"/>
                        <a:t>Spain</a:t>
                      </a:r>
                      <a:endParaRPr lang="en-GB" sz="8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GB" sz="800" b="1" dirty="0" smtClean="0"/>
                        <a:t>Italy</a:t>
                      </a:r>
                      <a:endParaRPr lang="en-GB" sz="8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GB" sz="800" b="1" kern="1200" dirty="0" smtClean="0">
                          <a:solidFill>
                            <a:schemeClr val="dk1"/>
                          </a:solidFill>
                          <a:latin typeface="+mn-lt"/>
                          <a:ea typeface="+mn-ea"/>
                          <a:cs typeface="+mn-cs"/>
                        </a:rPr>
                        <a:t>NL</a:t>
                      </a:r>
                      <a:endParaRPr lang="en-GB" sz="800" b="1" kern="1200" dirty="0">
                        <a:solidFill>
                          <a:schemeClr val="dk1"/>
                        </a:solidFill>
                        <a:latin typeface="+mn-lt"/>
                        <a:ea typeface="+mn-ea"/>
                        <a:cs typeface="+mn-cs"/>
                      </a:endParaRPr>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GB" sz="800" b="1" dirty="0" smtClean="0"/>
                        <a:t>USA</a:t>
                      </a:r>
                      <a:endParaRPr lang="en-GB" sz="8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GB" sz="800" b="1" dirty="0" smtClean="0"/>
                        <a:t>Australia</a:t>
                      </a:r>
                      <a:endParaRPr lang="en-GB" sz="8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GB" sz="800" b="1" dirty="0" smtClean="0"/>
                        <a:t>China</a:t>
                      </a:r>
                      <a:endParaRPr lang="en-GB" sz="8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r>
              <a:tr h="136545">
                <a:tc>
                  <a:txBody>
                    <a:bodyPr/>
                    <a:lstStyle/>
                    <a:p>
                      <a:pPr algn="ctr">
                        <a:lnSpc>
                          <a:spcPct val="115000"/>
                        </a:lnSpc>
                        <a:spcAft>
                          <a:spcPts val="0"/>
                        </a:spcAft>
                      </a:pPr>
                      <a:r>
                        <a:rPr lang="en-GB" sz="800" dirty="0" smtClean="0">
                          <a:effectLst/>
                          <a:latin typeface="Calibri"/>
                          <a:ea typeface="Calibri"/>
                          <a:cs typeface="Arial"/>
                        </a:rPr>
                        <a:t>7</a:t>
                      </a:r>
                      <a:endParaRPr lang="en-GB" sz="800" dirty="0">
                        <a:effectLst/>
                        <a:latin typeface="Calibri"/>
                        <a:ea typeface="Calibri"/>
                        <a:cs typeface="Arial"/>
                      </a:endParaRPr>
                    </a:p>
                  </a:txBody>
                  <a:tcPr marL="72000" marR="16799" marT="0" marB="0" anchor="ctr">
                    <a:lnT w="38100" cmpd="sng">
                      <a:noFill/>
                    </a:lnT>
                  </a:tcPr>
                </a:tc>
                <a:tc>
                  <a:txBody>
                    <a:bodyPr/>
                    <a:lstStyle/>
                    <a:p>
                      <a:pPr algn="ctr">
                        <a:lnSpc>
                          <a:spcPct val="115000"/>
                        </a:lnSpc>
                        <a:spcAft>
                          <a:spcPts val="0"/>
                        </a:spcAft>
                      </a:pPr>
                      <a:r>
                        <a:rPr lang="en-GB" sz="800" dirty="0" smtClean="0">
                          <a:effectLst/>
                          <a:latin typeface="Calibri"/>
                          <a:ea typeface="Calibri"/>
                          <a:cs typeface="Arial"/>
                        </a:rPr>
                        <a:t>1</a:t>
                      </a:r>
                      <a:endParaRPr lang="en-GB" sz="800" dirty="0">
                        <a:effectLst/>
                        <a:latin typeface="Calibri"/>
                        <a:ea typeface="Calibri"/>
                        <a:cs typeface="Arial"/>
                      </a:endParaRPr>
                    </a:p>
                  </a:txBody>
                  <a:tcPr marL="72000" marR="16799" marT="0" marB="0" anchor="ctr">
                    <a:lnT w="38100" cmpd="sng">
                      <a:noFill/>
                    </a:lnT>
                  </a:tcPr>
                </a:tc>
                <a:tc>
                  <a:txBody>
                    <a:bodyPr/>
                    <a:lstStyle/>
                    <a:p>
                      <a:pPr algn="ctr">
                        <a:lnSpc>
                          <a:spcPct val="115000"/>
                        </a:lnSpc>
                        <a:spcAft>
                          <a:spcPts val="0"/>
                        </a:spcAft>
                      </a:pPr>
                      <a:r>
                        <a:rPr lang="en-GB" sz="800" dirty="0" smtClean="0">
                          <a:effectLst/>
                          <a:latin typeface="Calibri"/>
                          <a:ea typeface="Calibri"/>
                          <a:cs typeface="Arial"/>
                        </a:rPr>
                        <a:t>1</a:t>
                      </a:r>
                      <a:endParaRPr lang="en-GB" sz="800" dirty="0">
                        <a:effectLst/>
                        <a:latin typeface="Calibri"/>
                        <a:ea typeface="Calibri"/>
                        <a:cs typeface="Arial"/>
                      </a:endParaRPr>
                    </a:p>
                  </a:txBody>
                  <a:tcPr marL="72000" marR="16799" marT="0" marB="0" anchor="ctr">
                    <a:lnT w="38100" cmpd="sng">
                      <a:noFill/>
                    </a:lnT>
                  </a:tcPr>
                </a:tc>
                <a:tc>
                  <a:txBody>
                    <a:bodyPr/>
                    <a:lstStyle/>
                    <a:p>
                      <a:pPr algn="ctr">
                        <a:lnSpc>
                          <a:spcPct val="115000"/>
                        </a:lnSpc>
                        <a:spcAft>
                          <a:spcPts val="0"/>
                        </a:spcAft>
                      </a:pPr>
                      <a:r>
                        <a:rPr lang="en-GB" sz="800" dirty="0" smtClean="0">
                          <a:effectLst/>
                          <a:latin typeface="Calibri"/>
                          <a:ea typeface="Calibri"/>
                          <a:cs typeface="Arial"/>
                        </a:rPr>
                        <a:t>1</a:t>
                      </a:r>
                      <a:endParaRPr lang="en-GB" sz="800" dirty="0">
                        <a:effectLst/>
                        <a:latin typeface="Calibri"/>
                        <a:ea typeface="Calibri"/>
                        <a:cs typeface="Arial"/>
                      </a:endParaRPr>
                    </a:p>
                  </a:txBody>
                  <a:tcPr marL="72000" marR="16799" marT="0" marB="0" anchor="ctr">
                    <a:lnT w="38100" cmpd="sng">
                      <a:noFill/>
                    </a:lnT>
                  </a:tcPr>
                </a:tc>
                <a:tc>
                  <a:txBody>
                    <a:bodyPr/>
                    <a:lstStyle/>
                    <a:p>
                      <a:pPr algn="ctr">
                        <a:lnSpc>
                          <a:spcPct val="115000"/>
                        </a:lnSpc>
                        <a:spcAft>
                          <a:spcPts val="0"/>
                        </a:spcAft>
                      </a:pPr>
                      <a:r>
                        <a:rPr lang="en-GB" sz="800" dirty="0" smtClean="0">
                          <a:effectLst/>
                          <a:latin typeface="Calibri"/>
                          <a:ea typeface="Calibri"/>
                          <a:cs typeface="Arial"/>
                        </a:rPr>
                        <a:t>5</a:t>
                      </a:r>
                      <a:endParaRPr lang="en-GB" sz="800" dirty="0">
                        <a:effectLst/>
                        <a:latin typeface="Calibri"/>
                        <a:ea typeface="Calibri"/>
                        <a:cs typeface="Arial"/>
                      </a:endParaRPr>
                    </a:p>
                  </a:txBody>
                  <a:tcPr marL="72000" marR="16799" marT="0" marB="0" anchor="ctr">
                    <a:lnT w="38100" cmpd="sng">
                      <a:noFill/>
                    </a:lnT>
                  </a:tcPr>
                </a:tc>
                <a:tc>
                  <a:txBody>
                    <a:bodyPr/>
                    <a:lstStyle/>
                    <a:p>
                      <a:pPr algn="ctr">
                        <a:lnSpc>
                          <a:spcPct val="115000"/>
                        </a:lnSpc>
                        <a:spcAft>
                          <a:spcPts val="0"/>
                        </a:spcAft>
                      </a:pPr>
                      <a:r>
                        <a:rPr lang="en-GB" sz="800" dirty="0" smtClean="0">
                          <a:effectLst/>
                          <a:latin typeface="Calibri"/>
                          <a:ea typeface="Calibri"/>
                          <a:cs typeface="Arial"/>
                        </a:rPr>
                        <a:t>8</a:t>
                      </a:r>
                      <a:endParaRPr lang="en-GB" sz="800" dirty="0">
                        <a:effectLst/>
                        <a:latin typeface="Calibri"/>
                        <a:ea typeface="Calibri"/>
                        <a:cs typeface="Arial"/>
                      </a:endParaRPr>
                    </a:p>
                  </a:txBody>
                  <a:tcPr marL="72000" marR="16799" marT="0" marB="0" anchor="ctr">
                    <a:lnT w="38100" cmpd="sng">
                      <a:noFill/>
                    </a:lnT>
                  </a:tcPr>
                </a:tc>
                <a:tc>
                  <a:txBody>
                    <a:bodyPr/>
                    <a:lstStyle/>
                    <a:p>
                      <a:pPr algn="ctr">
                        <a:lnSpc>
                          <a:spcPct val="115000"/>
                        </a:lnSpc>
                        <a:spcAft>
                          <a:spcPts val="0"/>
                        </a:spcAft>
                      </a:pPr>
                      <a:r>
                        <a:rPr lang="en-GB" sz="800" dirty="0" smtClean="0">
                          <a:effectLst/>
                          <a:latin typeface="Calibri"/>
                          <a:ea typeface="Calibri"/>
                          <a:cs typeface="Arial"/>
                        </a:rPr>
                        <a:t>7</a:t>
                      </a:r>
                      <a:endParaRPr lang="en-GB" sz="800" dirty="0">
                        <a:effectLst/>
                        <a:latin typeface="Calibri"/>
                        <a:ea typeface="Calibri"/>
                        <a:cs typeface="Arial"/>
                      </a:endParaRPr>
                    </a:p>
                  </a:txBody>
                  <a:tcPr marL="72000" marR="16799" marT="0" marB="0" anchor="ctr">
                    <a:lnT w="38100" cmpd="sng">
                      <a:noFill/>
                    </a:lnT>
                  </a:tcPr>
                </a:tc>
                <a:tc>
                  <a:txBody>
                    <a:bodyPr/>
                    <a:lstStyle/>
                    <a:p>
                      <a:pPr algn="ctr">
                        <a:lnSpc>
                          <a:spcPct val="115000"/>
                        </a:lnSpc>
                        <a:spcAft>
                          <a:spcPts val="0"/>
                        </a:spcAft>
                      </a:pPr>
                      <a:r>
                        <a:rPr lang="en-GB" sz="800" dirty="0" smtClean="0">
                          <a:effectLst/>
                          <a:latin typeface="Calibri"/>
                          <a:ea typeface="Calibri"/>
                          <a:cs typeface="Arial"/>
                        </a:rPr>
                        <a:t>2</a:t>
                      </a:r>
                      <a:endParaRPr lang="en-GB" sz="800" dirty="0">
                        <a:effectLst/>
                        <a:latin typeface="Calibri"/>
                        <a:ea typeface="Calibri"/>
                        <a:cs typeface="Arial"/>
                      </a:endParaRPr>
                    </a:p>
                  </a:txBody>
                  <a:tcPr marL="72000" marR="16799" marT="0" marB="0" anchor="ctr">
                    <a:lnT w="38100" cmpd="sng">
                      <a:noFill/>
                    </a:lnT>
                  </a:tcPr>
                </a:tc>
              </a:tr>
              <a:tr h="136545">
                <a:tc>
                  <a:txBody>
                    <a:bodyPr/>
                    <a:lstStyle/>
                    <a:p>
                      <a:pPr algn="ctr">
                        <a:lnSpc>
                          <a:spcPct val="115000"/>
                        </a:lnSpc>
                        <a:spcAft>
                          <a:spcPts val="0"/>
                        </a:spcAft>
                      </a:pPr>
                      <a:r>
                        <a:rPr lang="en-GB" sz="800" dirty="0" smtClean="0">
                          <a:effectLst/>
                          <a:latin typeface="Calibri"/>
                          <a:ea typeface="Calibri"/>
                          <a:cs typeface="Arial"/>
                        </a:rPr>
                        <a:t>1</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12</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5</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4</a:t>
                      </a:r>
                      <a:endParaRPr lang="en-GB" sz="800" dirty="0">
                        <a:effectLst/>
                        <a:latin typeface="Calibri"/>
                        <a:ea typeface="Calibri"/>
                        <a:cs typeface="Arial"/>
                      </a:endParaRPr>
                    </a:p>
                  </a:txBody>
                  <a:tcPr marL="72000" marR="16799" marT="0" marB="0" anchor="ctr"/>
                </a:tc>
              </a:tr>
              <a:tr h="136545">
                <a:tc>
                  <a:txBody>
                    <a:bodyPr/>
                    <a:lstStyle/>
                    <a:p>
                      <a:pPr algn="ctr">
                        <a:lnSpc>
                          <a:spcPct val="115000"/>
                        </a:lnSpc>
                        <a:spcAft>
                          <a:spcPts val="0"/>
                        </a:spcAft>
                      </a:pPr>
                      <a:r>
                        <a:rPr lang="en-GB" sz="800" dirty="0" smtClean="0">
                          <a:effectLst/>
                          <a:latin typeface="Calibri"/>
                          <a:ea typeface="Calibri"/>
                          <a:cs typeface="Arial"/>
                        </a:rPr>
                        <a:t>6</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6</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7</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6</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7</a:t>
                      </a:r>
                      <a:endParaRPr lang="en-GB" sz="800" dirty="0">
                        <a:effectLst/>
                        <a:latin typeface="Calibri"/>
                        <a:ea typeface="Calibri"/>
                        <a:cs typeface="Arial"/>
                      </a:endParaRPr>
                    </a:p>
                  </a:txBody>
                  <a:tcPr marL="72000" marR="16799" marT="0" marB="0" anchor="ctr"/>
                </a:tc>
              </a:tr>
              <a:tr h="153613">
                <a:tc>
                  <a:txBody>
                    <a:bodyPr/>
                    <a:lstStyle/>
                    <a:p>
                      <a:pPr algn="ctr">
                        <a:lnSpc>
                          <a:spcPct val="115000"/>
                        </a:lnSpc>
                        <a:spcAft>
                          <a:spcPts val="0"/>
                        </a:spcAft>
                      </a:pPr>
                      <a:r>
                        <a:rPr lang="en-GB" sz="800" dirty="0" smtClean="0">
                          <a:effectLst/>
                          <a:latin typeface="Calibri"/>
                          <a:ea typeface="Calibri"/>
                          <a:cs typeface="Arial"/>
                        </a:rPr>
                        <a:t>4</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12</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5</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4</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4</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b="1" dirty="0" smtClean="0">
                          <a:solidFill>
                            <a:srgbClr val="00B050"/>
                          </a:solidFill>
                          <a:effectLst/>
                          <a:latin typeface="Calibri"/>
                          <a:ea typeface="Calibri"/>
                          <a:cs typeface="Arial"/>
                        </a:rPr>
                        <a:t>1</a:t>
                      </a:r>
                      <a:endParaRPr lang="en-GB" sz="900" b="1" dirty="0">
                        <a:solidFill>
                          <a:srgbClr val="00B050"/>
                        </a:solidFill>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8</a:t>
                      </a:r>
                      <a:endParaRPr lang="en-GB" sz="800" dirty="0">
                        <a:effectLst/>
                        <a:latin typeface="Calibri"/>
                        <a:ea typeface="Calibri"/>
                        <a:cs typeface="Arial"/>
                      </a:endParaRPr>
                    </a:p>
                  </a:txBody>
                  <a:tcPr marL="72000" marR="16799" marT="0" marB="0" anchor="ctr"/>
                </a:tc>
              </a:tr>
              <a:tr h="136545">
                <a:tc>
                  <a:txBody>
                    <a:bodyPr/>
                    <a:lstStyle/>
                    <a:p>
                      <a:pPr algn="ctr">
                        <a:lnSpc>
                          <a:spcPct val="115000"/>
                        </a:lnSpc>
                        <a:spcAft>
                          <a:spcPts val="0"/>
                        </a:spcAft>
                      </a:pPr>
                      <a:r>
                        <a:rPr lang="en-GB" sz="800" dirty="0" smtClean="0">
                          <a:effectLst/>
                          <a:latin typeface="Calibri"/>
                          <a:ea typeface="Calibri"/>
                          <a:cs typeface="Arial"/>
                        </a:rPr>
                        <a:t>5</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7</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6</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9</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6</a:t>
                      </a:r>
                      <a:endParaRPr lang="en-GB" sz="800" dirty="0">
                        <a:effectLst/>
                        <a:latin typeface="Calibri"/>
                        <a:ea typeface="Calibri"/>
                        <a:cs typeface="Arial"/>
                      </a:endParaRPr>
                    </a:p>
                  </a:txBody>
                  <a:tcPr marL="72000" marR="16799" marT="0" marB="0" anchor="ctr"/>
                </a:tc>
              </a:tr>
              <a:tr h="153613">
                <a:tc>
                  <a:txBody>
                    <a:bodyPr/>
                    <a:lstStyle/>
                    <a:p>
                      <a:pPr algn="ctr">
                        <a:lnSpc>
                          <a:spcPct val="115000"/>
                        </a:lnSpc>
                        <a:spcAft>
                          <a:spcPts val="0"/>
                        </a:spcAft>
                      </a:pPr>
                      <a:r>
                        <a:rPr lang="en-GB" sz="800" dirty="0" smtClean="0">
                          <a:effectLst/>
                          <a:latin typeface="Calibri"/>
                          <a:ea typeface="Calibri"/>
                          <a:cs typeface="Arial"/>
                        </a:rPr>
                        <a:t>12</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b="1" dirty="0" smtClean="0">
                          <a:solidFill>
                            <a:srgbClr val="00B050"/>
                          </a:solidFill>
                          <a:effectLst/>
                          <a:latin typeface="Calibri"/>
                          <a:ea typeface="Calibri"/>
                          <a:cs typeface="Arial"/>
                        </a:rPr>
                        <a:t>2</a:t>
                      </a:r>
                      <a:endParaRPr lang="en-GB" sz="900" b="1" dirty="0">
                        <a:solidFill>
                          <a:srgbClr val="00B050"/>
                        </a:solidFill>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13</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8</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16</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5</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6</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b="1" dirty="0" smtClean="0">
                          <a:solidFill>
                            <a:srgbClr val="00B050"/>
                          </a:solidFill>
                          <a:effectLst/>
                          <a:latin typeface="Calibri"/>
                          <a:ea typeface="Calibri"/>
                          <a:cs typeface="Arial"/>
                        </a:rPr>
                        <a:t>3</a:t>
                      </a:r>
                      <a:endParaRPr lang="en-GB" sz="900" b="1" dirty="0">
                        <a:solidFill>
                          <a:srgbClr val="00B050"/>
                        </a:solidFill>
                        <a:effectLst/>
                        <a:latin typeface="Calibri"/>
                        <a:ea typeface="Calibri"/>
                        <a:cs typeface="Arial"/>
                      </a:endParaRPr>
                    </a:p>
                  </a:txBody>
                  <a:tcPr marL="72000" marR="16799" marT="0" marB="0" anchor="ctr"/>
                </a:tc>
              </a:tr>
              <a:tr h="153613">
                <a:tc>
                  <a:txBody>
                    <a:bodyPr/>
                    <a:lstStyle/>
                    <a:p>
                      <a:pPr algn="ctr">
                        <a:lnSpc>
                          <a:spcPct val="115000"/>
                        </a:lnSpc>
                        <a:spcAft>
                          <a:spcPts val="0"/>
                        </a:spcAft>
                      </a:pPr>
                      <a:r>
                        <a:rPr lang="en-GB" sz="800" dirty="0" smtClean="0">
                          <a:effectLst/>
                          <a:latin typeface="Calibri"/>
                          <a:ea typeface="Calibri"/>
                          <a:cs typeface="Arial"/>
                        </a:rPr>
                        <a:t>10</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13</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10</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13</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b="1" dirty="0" smtClean="0">
                          <a:solidFill>
                            <a:srgbClr val="00B050"/>
                          </a:solidFill>
                          <a:effectLst/>
                          <a:latin typeface="Calibri"/>
                          <a:ea typeface="Calibri"/>
                          <a:cs typeface="Arial"/>
                        </a:rPr>
                        <a:t>3</a:t>
                      </a:r>
                      <a:endParaRPr lang="en-GB" sz="900" b="1" dirty="0">
                        <a:solidFill>
                          <a:srgbClr val="00B050"/>
                        </a:solidFill>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7</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b="1" dirty="0" smtClean="0">
                          <a:solidFill>
                            <a:srgbClr val="00B050"/>
                          </a:solidFill>
                          <a:effectLst/>
                          <a:latin typeface="Calibri"/>
                          <a:ea typeface="Calibri"/>
                          <a:cs typeface="Arial"/>
                        </a:rPr>
                        <a:t>4</a:t>
                      </a:r>
                      <a:endParaRPr lang="en-GB" sz="900" b="1" dirty="0">
                        <a:solidFill>
                          <a:srgbClr val="00B050"/>
                        </a:solidFill>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b="1" dirty="0" smtClean="0">
                          <a:solidFill>
                            <a:srgbClr val="00B050"/>
                          </a:solidFill>
                          <a:effectLst/>
                          <a:latin typeface="Calibri"/>
                          <a:ea typeface="Calibri"/>
                          <a:cs typeface="Arial"/>
                        </a:rPr>
                        <a:t>5</a:t>
                      </a:r>
                      <a:endParaRPr lang="en-GB" sz="900" b="1" dirty="0">
                        <a:solidFill>
                          <a:srgbClr val="00B050"/>
                        </a:solidFill>
                        <a:effectLst/>
                        <a:latin typeface="Calibri"/>
                        <a:ea typeface="Calibri"/>
                        <a:cs typeface="Arial"/>
                      </a:endParaRPr>
                    </a:p>
                  </a:txBody>
                  <a:tcPr marL="72000" marR="16799" marT="0" marB="0" anchor="ctr"/>
                </a:tc>
              </a:tr>
              <a:tr h="153613">
                <a:tc>
                  <a:txBody>
                    <a:bodyPr/>
                    <a:lstStyle/>
                    <a:p>
                      <a:pPr algn="ctr">
                        <a:lnSpc>
                          <a:spcPct val="115000"/>
                        </a:lnSpc>
                        <a:spcAft>
                          <a:spcPts val="0"/>
                        </a:spcAft>
                      </a:pPr>
                      <a:r>
                        <a:rPr lang="en-GB" sz="800" dirty="0" smtClean="0">
                          <a:effectLst/>
                          <a:latin typeface="Calibri"/>
                          <a:ea typeface="Calibri"/>
                          <a:cs typeface="Arial"/>
                        </a:rPr>
                        <a:t>8</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9</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b="1" dirty="0" smtClean="0">
                          <a:solidFill>
                            <a:srgbClr val="00B050"/>
                          </a:solidFill>
                          <a:effectLst/>
                          <a:latin typeface="Calibri"/>
                          <a:ea typeface="Calibri"/>
                          <a:cs typeface="Arial"/>
                        </a:rPr>
                        <a:t>4</a:t>
                      </a:r>
                      <a:endParaRPr lang="en-GB" sz="900" b="1" dirty="0">
                        <a:solidFill>
                          <a:srgbClr val="00B050"/>
                        </a:solidFill>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b="1" dirty="0" smtClean="0">
                          <a:solidFill>
                            <a:srgbClr val="00B050"/>
                          </a:solidFill>
                          <a:effectLst/>
                          <a:latin typeface="Calibri"/>
                          <a:ea typeface="Calibri"/>
                          <a:cs typeface="Arial"/>
                        </a:rPr>
                        <a:t>4</a:t>
                      </a:r>
                      <a:endParaRPr lang="en-GB" sz="900" b="1" dirty="0">
                        <a:solidFill>
                          <a:srgbClr val="00B050"/>
                        </a:solidFill>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10</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6</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12</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9</a:t>
                      </a:r>
                      <a:endParaRPr lang="en-GB" sz="800" dirty="0">
                        <a:effectLst/>
                        <a:latin typeface="Calibri"/>
                        <a:ea typeface="Calibri"/>
                        <a:cs typeface="Arial"/>
                      </a:endParaRPr>
                    </a:p>
                  </a:txBody>
                  <a:tcPr marL="72000" marR="16799" marT="0" marB="0" anchor="ctr"/>
                </a:tc>
              </a:tr>
              <a:tr h="153613">
                <a:tc>
                  <a:txBody>
                    <a:bodyPr/>
                    <a:lstStyle/>
                    <a:p>
                      <a:pPr algn="ctr">
                        <a:lnSpc>
                          <a:spcPct val="115000"/>
                        </a:lnSpc>
                        <a:spcAft>
                          <a:spcPts val="0"/>
                        </a:spcAft>
                      </a:pPr>
                      <a:r>
                        <a:rPr lang="en-GB" sz="900" b="1" dirty="0" smtClean="0">
                          <a:solidFill>
                            <a:srgbClr val="00B050"/>
                          </a:solidFill>
                          <a:effectLst/>
                          <a:latin typeface="Calibri"/>
                          <a:ea typeface="Calibri"/>
                          <a:cs typeface="Arial"/>
                        </a:rPr>
                        <a:t>3</a:t>
                      </a:r>
                      <a:endParaRPr lang="en-GB" sz="900" b="1" dirty="0">
                        <a:solidFill>
                          <a:srgbClr val="00B050"/>
                        </a:solidFill>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4</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5</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6</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b="1" dirty="0" smtClean="0">
                          <a:solidFill>
                            <a:srgbClr val="00B050"/>
                          </a:solidFill>
                          <a:effectLst/>
                          <a:latin typeface="Calibri"/>
                          <a:ea typeface="Calibri"/>
                          <a:cs typeface="Arial"/>
                        </a:rPr>
                        <a:t>2</a:t>
                      </a:r>
                      <a:endParaRPr lang="en-GB" sz="900" b="1" dirty="0">
                        <a:solidFill>
                          <a:srgbClr val="00B050"/>
                        </a:solidFill>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11</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15</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10</a:t>
                      </a:r>
                      <a:endParaRPr lang="en-GB" sz="800" dirty="0">
                        <a:effectLst/>
                        <a:latin typeface="Calibri"/>
                        <a:ea typeface="Calibri"/>
                        <a:cs typeface="Arial"/>
                      </a:endParaRPr>
                    </a:p>
                  </a:txBody>
                  <a:tcPr marL="72000" marR="16799" marT="0" marB="0" anchor="ctr"/>
                </a:tc>
              </a:tr>
              <a:tr h="153613">
                <a:tc>
                  <a:txBody>
                    <a:bodyPr/>
                    <a:lstStyle/>
                    <a:p>
                      <a:pPr algn="ctr">
                        <a:lnSpc>
                          <a:spcPct val="115000"/>
                        </a:lnSpc>
                        <a:spcAft>
                          <a:spcPts val="0"/>
                        </a:spcAft>
                      </a:pPr>
                      <a:r>
                        <a:rPr lang="en-GB" sz="800" dirty="0" smtClean="0">
                          <a:effectLst/>
                          <a:latin typeface="Calibri"/>
                          <a:ea typeface="Calibri"/>
                          <a:cs typeface="Arial"/>
                        </a:rPr>
                        <a:t>17</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11</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18</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22</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14</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9</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9</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b="1" dirty="0" smtClean="0">
                          <a:solidFill>
                            <a:srgbClr val="00B050"/>
                          </a:solidFill>
                          <a:effectLst/>
                          <a:latin typeface="Calibri"/>
                          <a:ea typeface="Calibri"/>
                          <a:cs typeface="Arial"/>
                        </a:rPr>
                        <a:t>1</a:t>
                      </a:r>
                      <a:endParaRPr lang="en-GB" sz="900" b="1" dirty="0">
                        <a:solidFill>
                          <a:srgbClr val="00B050"/>
                        </a:solidFill>
                        <a:effectLst/>
                        <a:latin typeface="Calibri"/>
                        <a:ea typeface="Calibri"/>
                        <a:cs typeface="Arial"/>
                      </a:endParaRPr>
                    </a:p>
                  </a:txBody>
                  <a:tcPr marL="72000" marR="16799" marT="0" marB="0" anchor="ctr"/>
                </a:tc>
              </a:tr>
              <a:tr h="136545">
                <a:tc>
                  <a:txBody>
                    <a:bodyPr/>
                    <a:lstStyle/>
                    <a:p>
                      <a:pPr algn="ctr">
                        <a:lnSpc>
                          <a:spcPct val="115000"/>
                        </a:lnSpc>
                        <a:spcAft>
                          <a:spcPts val="0"/>
                        </a:spcAft>
                      </a:pPr>
                      <a:r>
                        <a:rPr lang="en-GB" sz="800" dirty="0" smtClean="0">
                          <a:effectLst/>
                          <a:latin typeface="Calibri"/>
                          <a:ea typeface="Calibri"/>
                          <a:cs typeface="Arial"/>
                        </a:rPr>
                        <a:t>9</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16</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14</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15</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12</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12</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11</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11</a:t>
                      </a:r>
                      <a:endParaRPr lang="en-GB" sz="800" dirty="0">
                        <a:effectLst/>
                        <a:latin typeface="Calibri"/>
                        <a:ea typeface="Calibri"/>
                        <a:cs typeface="Arial"/>
                      </a:endParaRPr>
                    </a:p>
                  </a:txBody>
                  <a:tcPr marL="72000" marR="16799" marT="0" marB="0" anchor="ctr"/>
                </a:tc>
              </a:tr>
              <a:tr h="136545">
                <a:tc>
                  <a:txBody>
                    <a:bodyPr/>
                    <a:lstStyle/>
                    <a:p>
                      <a:pPr algn="ctr">
                        <a:lnSpc>
                          <a:spcPct val="115000"/>
                        </a:lnSpc>
                        <a:spcAft>
                          <a:spcPts val="0"/>
                        </a:spcAft>
                      </a:pPr>
                      <a:r>
                        <a:rPr lang="en-GB" sz="800" dirty="0" smtClean="0">
                          <a:effectLst/>
                          <a:latin typeface="Calibri"/>
                          <a:ea typeface="Calibri"/>
                          <a:cs typeface="Arial"/>
                        </a:rPr>
                        <a:t>15</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14</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17</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18</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17</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14</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14</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16</a:t>
                      </a:r>
                      <a:endParaRPr lang="en-GB" sz="800" dirty="0">
                        <a:effectLst/>
                        <a:latin typeface="Calibri"/>
                        <a:ea typeface="Calibri"/>
                        <a:cs typeface="Arial"/>
                      </a:endParaRPr>
                    </a:p>
                  </a:txBody>
                  <a:tcPr marL="72000" marR="16799" marT="0" marB="0" anchor="ctr"/>
                </a:tc>
              </a:tr>
              <a:tr h="153613">
                <a:tc>
                  <a:txBody>
                    <a:bodyPr/>
                    <a:lstStyle/>
                    <a:p>
                      <a:pPr algn="ctr">
                        <a:lnSpc>
                          <a:spcPct val="115000"/>
                        </a:lnSpc>
                        <a:spcAft>
                          <a:spcPts val="0"/>
                        </a:spcAft>
                      </a:pPr>
                      <a:r>
                        <a:rPr lang="en-GB" sz="800" dirty="0" smtClean="0">
                          <a:effectLst/>
                          <a:latin typeface="Calibri"/>
                          <a:ea typeface="Calibri"/>
                          <a:cs typeface="Arial"/>
                        </a:rPr>
                        <a:t>16</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10</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b="1" dirty="0" smtClean="0">
                          <a:solidFill>
                            <a:srgbClr val="00B050"/>
                          </a:solidFill>
                          <a:effectLst/>
                          <a:latin typeface="Calibri"/>
                          <a:ea typeface="Calibri"/>
                          <a:cs typeface="Arial"/>
                        </a:rPr>
                        <a:t>7</a:t>
                      </a:r>
                      <a:endParaRPr lang="en-GB" sz="900" b="1" dirty="0">
                        <a:solidFill>
                          <a:srgbClr val="00B050"/>
                        </a:solidFill>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11</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21</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16</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10</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14</a:t>
                      </a:r>
                      <a:endParaRPr lang="en-GB" sz="800" dirty="0">
                        <a:effectLst/>
                        <a:latin typeface="Calibri"/>
                        <a:ea typeface="Calibri"/>
                        <a:cs typeface="Arial"/>
                      </a:endParaRPr>
                    </a:p>
                  </a:txBody>
                  <a:tcPr marL="72000" marR="16799" marT="0" marB="0" anchor="ctr"/>
                </a:tc>
              </a:tr>
              <a:tr h="136545">
                <a:tc>
                  <a:txBody>
                    <a:bodyPr/>
                    <a:lstStyle/>
                    <a:p>
                      <a:pPr algn="ctr">
                        <a:lnSpc>
                          <a:spcPct val="115000"/>
                        </a:lnSpc>
                        <a:spcAft>
                          <a:spcPts val="0"/>
                        </a:spcAft>
                      </a:pPr>
                      <a:r>
                        <a:rPr lang="en-GB" sz="800" dirty="0" smtClean="0">
                          <a:effectLst/>
                          <a:latin typeface="Calibri"/>
                          <a:ea typeface="Calibri"/>
                          <a:cs typeface="Arial"/>
                        </a:rPr>
                        <a:t>13</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20</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11</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12</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15</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19</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17</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15</a:t>
                      </a:r>
                      <a:endParaRPr lang="en-GB" sz="800" dirty="0">
                        <a:effectLst/>
                        <a:latin typeface="Calibri"/>
                        <a:ea typeface="Calibri"/>
                        <a:cs typeface="Arial"/>
                      </a:endParaRPr>
                    </a:p>
                  </a:txBody>
                  <a:tcPr marL="72000" marR="16799" marT="0" marB="0" anchor="ctr"/>
                </a:tc>
              </a:tr>
              <a:tr h="136545">
                <a:tc>
                  <a:txBody>
                    <a:bodyPr/>
                    <a:lstStyle/>
                    <a:p>
                      <a:pPr algn="ctr">
                        <a:lnSpc>
                          <a:spcPct val="115000"/>
                        </a:lnSpc>
                        <a:spcAft>
                          <a:spcPts val="0"/>
                        </a:spcAft>
                      </a:pPr>
                      <a:r>
                        <a:rPr lang="en-GB" sz="800" dirty="0" smtClean="0">
                          <a:effectLst/>
                          <a:latin typeface="Calibri"/>
                          <a:ea typeface="Calibri"/>
                          <a:cs typeface="Arial"/>
                        </a:rPr>
                        <a:t>21</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8</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8</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9</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8</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17</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13</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18</a:t>
                      </a:r>
                      <a:endParaRPr lang="en-GB" sz="800" dirty="0">
                        <a:effectLst/>
                        <a:latin typeface="Calibri"/>
                        <a:ea typeface="Calibri"/>
                        <a:cs typeface="Arial"/>
                      </a:endParaRPr>
                    </a:p>
                  </a:txBody>
                  <a:tcPr marL="72000" marR="16799" marT="0" marB="0" anchor="ctr"/>
                </a:tc>
              </a:tr>
              <a:tr h="136545">
                <a:tc>
                  <a:txBody>
                    <a:bodyPr/>
                    <a:lstStyle/>
                    <a:p>
                      <a:pPr algn="ctr">
                        <a:lnSpc>
                          <a:spcPct val="115000"/>
                        </a:lnSpc>
                        <a:spcAft>
                          <a:spcPts val="0"/>
                        </a:spcAft>
                      </a:pPr>
                      <a:r>
                        <a:rPr lang="en-GB" sz="800" dirty="0" smtClean="0">
                          <a:effectLst/>
                          <a:latin typeface="Calibri"/>
                          <a:ea typeface="Calibri"/>
                          <a:cs typeface="Arial"/>
                        </a:rPr>
                        <a:t>20</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21</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15</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20</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13</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13</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19</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13</a:t>
                      </a:r>
                      <a:endParaRPr lang="en-GB" sz="800" dirty="0">
                        <a:effectLst/>
                        <a:latin typeface="Calibri"/>
                        <a:ea typeface="Calibri"/>
                        <a:cs typeface="Arial"/>
                      </a:endParaRPr>
                    </a:p>
                  </a:txBody>
                  <a:tcPr marL="72000" marR="16799" marT="0" marB="0" anchor="ctr"/>
                </a:tc>
              </a:tr>
              <a:tr h="153613">
                <a:tc>
                  <a:txBody>
                    <a:bodyPr/>
                    <a:lstStyle/>
                    <a:p>
                      <a:pPr algn="ctr">
                        <a:lnSpc>
                          <a:spcPct val="115000"/>
                        </a:lnSpc>
                        <a:spcAft>
                          <a:spcPts val="0"/>
                        </a:spcAft>
                      </a:pPr>
                      <a:r>
                        <a:rPr lang="en-GB" sz="900" b="1" dirty="0" smtClean="0">
                          <a:solidFill>
                            <a:srgbClr val="00B050"/>
                          </a:solidFill>
                          <a:effectLst/>
                          <a:latin typeface="Calibri"/>
                          <a:ea typeface="Calibri"/>
                          <a:cs typeface="Arial"/>
                        </a:rPr>
                        <a:t>2</a:t>
                      </a:r>
                      <a:endParaRPr lang="en-GB" sz="900" b="1" dirty="0">
                        <a:solidFill>
                          <a:srgbClr val="00B050"/>
                        </a:solidFill>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b="1" dirty="0" smtClean="0">
                          <a:solidFill>
                            <a:srgbClr val="00B050"/>
                          </a:solidFill>
                          <a:effectLst/>
                          <a:latin typeface="Calibri"/>
                          <a:ea typeface="Calibri"/>
                          <a:cs typeface="Arial"/>
                        </a:rPr>
                        <a:t>5</a:t>
                      </a:r>
                      <a:endParaRPr lang="en-GB" sz="900" b="1" dirty="0">
                        <a:solidFill>
                          <a:srgbClr val="00B050"/>
                        </a:solidFill>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19</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10</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7</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10</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8</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23</a:t>
                      </a:r>
                      <a:endParaRPr lang="en-GB" sz="800" dirty="0">
                        <a:effectLst/>
                        <a:latin typeface="Calibri"/>
                        <a:ea typeface="Calibri"/>
                        <a:cs typeface="Arial"/>
                      </a:endParaRPr>
                    </a:p>
                  </a:txBody>
                  <a:tcPr marL="72000" marR="16799" marT="0" marB="0" anchor="ctr"/>
                </a:tc>
              </a:tr>
              <a:tr h="136545">
                <a:tc>
                  <a:txBody>
                    <a:bodyPr/>
                    <a:lstStyle/>
                    <a:p>
                      <a:pPr algn="ctr">
                        <a:lnSpc>
                          <a:spcPct val="115000"/>
                        </a:lnSpc>
                        <a:spcAft>
                          <a:spcPts val="0"/>
                        </a:spcAft>
                      </a:pPr>
                      <a:r>
                        <a:rPr lang="en-GB" sz="800" dirty="0" smtClean="0">
                          <a:effectLst/>
                          <a:latin typeface="Calibri"/>
                          <a:ea typeface="Calibri"/>
                          <a:cs typeface="Arial"/>
                        </a:rPr>
                        <a:t>14</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17</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20</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16</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18</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18</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16</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12</a:t>
                      </a:r>
                      <a:endParaRPr lang="en-GB" sz="800" dirty="0">
                        <a:effectLst/>
                        <a:latin typeface="Calibri"/>
                        <a:ea typeface="Calibri"/>
                        <a:cs typeface="Arial"/>
                      </a:endParaRPr>
                    </a:p>
                  </a:txBody>
                  <a:tcPr marL="72000" marR="16799" marT="0" marB="0" anchor="ctr"/>
                </a:tc>
              </a:tr>
              <a:tr h="153613">
                <a:tc>
                  <a:txBody>
                    <a:bodyPr/>
                    <a:lstStyle/>
                    <a:p>
                      <a:pPr algn="ctr">
                        <a:lnSpc>
                          <a:spcPct val="115000"/>
                        </a:lnSpc>
                        <a:spcAft>
                          <a:spcPts val="0"/>
                        </a:spcAft>
                      </a:pPr>
                      <a:r>
                        <a:rPr lang="en-GB" sz="800" dirty="0" smtClean="0">
                          <a:effectLst/>
                          <a:latin typeface="Calibri"/>
                          <a:ea typeface="Calibri"/>
                          <a:cs typeface="Arial"/>
                        </a:rPr>
                        <a:t>11</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15</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b="1" dirty="0" smtClean="0">
                          <a:solidFill>
                            <a:srgbClr val="00B050"/>
                          </a:solidFill>
                          <a:effectLst/>
                          <a:latin typeface="Calibri"/>
                          <a:ea typeface="Calibri"/>
                          <a:cs typeface="Arial"/>
                        </a:rPr>
                        <a:t>9</a:t>
                      </a:r>
                      <a:endParaRPr lang="en-GB" sz="900" b="1" dirty="0">
                        <a:solidFill>
                          <a:srgbClr val="00B050"/>
                        </a:solidFill>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14</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11</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28</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25</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19</a:t>
                      </a:r>
                      <a:endParaRPr lang="en-GB" sz="800" dirty="0">
                        <a:effectLst/>
                        <a:latin typeface="Calibri"/>
                        <a:ea typeface="Calibri"/>
                        <a:cs typeface="Arial"/>
                      </a:endParaRPr>
                    </a:p>
                  </a:txBody>
                  <a:tcPr marL="72000" marR="16799" marT="0" marB="0" anchor="ctr"/>
                </a:tc>
              </a:tr>
              <a:tr h="136545">
                <a:tc>
                  <a:txBody>
                    <a:bodyPr/>
                    <a:lstStyle/>
                    <a:p>
                      <a:pPr algn="ctr">
                        <a:lnSpc>
                          <a:spcPct val="115000"/>
                        </a:lnSpc>
                        <a:spcAft>
                          <a:spcPts val="0"/>
                        </a:spcAft>
                      </a:pPr>
                      <a:r>
                        <a:rPr lang="en-GB" sz="800" dirty="0" smtClean="0">
                          <a:effectLst/>
                          <a:latin typeface="Calibri"/>
                          <a:ea typeface="Calibri"/>
                          <a:cs typeface="Arial"/>
                        </a:rPr>
                        <a:t>26</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23</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16</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17</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28</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20</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18</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26</a:t>
                      </a:r>
                      <a:endParaRPr lang="en-GB" sz="800" dirty="0">
                        <a:effectLst/>
                        <a:latin typeface="Calibri"/>
                        <a:ea typeface="Calibri"/>
                        <a:cs typeface="Arial"/>
                      </a:endParaRPr>
                    </a:p>
                  </a:txBody>
                  <a:tcPr marL="72000" marR="16799" marT="0" marB="0" anchor="ctr"/>
                </a:tc>
              </a:tr>
            </a:tbl>
          </a:graphicData>
        </a:graphic>
      </p:graphicFrame>
      <p:sp>
        <p:nvSpPr>
          <p:cNvPr id="15" name="TextBox 14"/>
          <p:cNvSpPr txBox="1"/>
          <p:nvPr/>
        </p:nvSpPr>
        <p:spPr>
          <a:xfrm>
            <a:off x="272616" y="4719578"/>
            <a:ext cx="8576387" cy="369332"/>
          </a:xfrm>
          <a:prstGeom prst="rect">
            <a:avLst/>
          </a:prstGeom>
          <a:noFill/>
        </p:spPr>
        <p:txBody>
          <a:bodyPr wrap="none" rtlCol="0">
            <a:spAutoFit/>
          </a:bodyPr>
          <a:lstStyle/>
          <a:p>
            <a:r>
              <a:rPr lang="en-GB" sz="900" dirty="0" smtClean="0">
                <a:solidFill>
                  <a:srgbClr val="120742"/>
                </a:solidFill>
              </a:rPr>
              <a:t>N.B. Due to cultural differences in how markets respond to certain question types, some markets are prone to mentioning a wider variety of activities taken on holiday.  Therefore,</a:t>
            </a:r>
            <a:br>
              <a:rPr lang="en-GB" sz="900" dirty="0" smtClean="0">
                <a:solidFill>
                  <a:srgbClr val="120742"/>
                </a:solidFill>
              </a:rPr>
            </a:br>
            <a:r>
              <a:rPr lang="en-GB" sz="900" dirty="0" smtClean="0">
                <a:solidFill>
                  <a:srgbClr val="120742"/>
                </a:solidFill>
              </a:rPr>
              <a:t>results from key markets are presented in a ranked format e.g. visiting an historic monument was the seventh most frequently mentioned activity within the German market.</a:t>
            </a:r>
            <a:endParaRPr lang="en-GB" sz="900" dirty="0">
              <a:solidFill>
                <a:srgbClr val="120742"/>
              </a:solidFill>
            </a:endParaRPr>
          </a:p>
        </p:txBody>
      </p:sp>
      <p:cxnSp>
        <p:nvCxnSpPr>
          <p:cNvPr id="10" name="Straight Connector 9"/>
          <p:cNvCxnSpPr/>
          <p:nvPr/>
        </p:nvCxnSpPr>
        <p:spPr>
          <a:xfrm>
            <a:off x="518984" y="2248933"/>
            <a:ext cx="8550285" cy="0"/>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18983" y="2693774"/>
            <a:ext cx="8550285" cy="0"/>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541261" y="3138617"/>
            <a:ext cx="8550285" cy="0"/>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37810" y="3558747"/>
            <a:ext cx="8550285" cy="0"/>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7811" y="3995353"/>
            <a:ext cx="8550285" cy="0"/>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09571" y="4415483"/>
            <a:ext cx="8550285" cy="0"/>
          </a:xfrm>
          <a:prstGeom prst="line">
            <a:avLst/>
          </a:prstGeom>
          <a:ln w="6350"/>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28630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429" y="872066"/>
            <a:ext cx="8368384" cy="810155"/>
          </a:xfrm>
        </p:spPr>
        <p:txBody>
          <a:bodyPr/>
          <a:lstStyle/>
          <a:p>
            <a:pPr>
              <a:lnSpc>
                <a:spcPts val="2400"/>
              </a:lnSpc>
            </a:pPr>
            <a:r>
              <a:rPr lang="en-GB" sz="2200" dirty="0" smtClean="0">
                <a:solidFill>
                  <a:srgbClr val="C00000"/>
                </a:solidFill>
              </a:rPr>
              <a:t>Activities taken part in on holiday in past 3-5 years - by market / 2</a:t>
            </a:r>
            <a:endParaRPr lang="en-GB" sz="2200" dirty="0"/>
          </a:p>
        </p:txBody>
      </p:sp>
      <p:sp>
        <p:nvSpPr>
          <p:cNvPr id="3" name="Text Placeholder 2"/>
          <p:cNvSpPr>
            <a:spLocks noGrp="1"/>
          </p:cNvSpPr>
          <p:nvPr>
            <p:ph type="body" sz="quarter" idx="13"/>
          </p:nvPr>
        </p:nvSpPr>
        <p:spPr>
          <a:xfrm>
            <a:off x="685796" y="6396162"/>
            <a:ext cx="1819898" cy="274638"/>
          </a:xfrm>
        </p:spPr>
        <p:txBody>
          <a:bodyPr/>
          <a:lstStyle/>
          <a:p>
            <a:r>
              <a:rPr lang="en-GB" sz="1000" dirty="0"/>
              <a:t>Needs of the Market</a:t>
            </a:r>
          </a:p>
          <a:p>
            <a:endParaRPr lang="en-GB" sz="1000" dirty="0">
              <a:latin typeface="+mn-lt"/>
            </a:endParaRPr>
          </a:p>
        </p:txBody>
      </p:sp>
      <p:sp>
        <p:nvSpPr>
          <p:cNvPr id="25" name="TextBox 24"/>
          <p:cNvSpPr txBox="1"/>
          <p:nvPr/>
        </p:nvSpPr>
        <p:spPr>
          <a:xfrm>
            <a:off x="285286" y="1517957"/>
            <a:ext cx="1925527" cy="215444"/>
          </a:xfrm>
          <a:prstGeom prst="rect">
            <a:avLst/>
          </a:prstGeom>
          <a:noFill/>
        </p:spPr>
        <p:txBody>
          <a:bodyPr wrap="none" rtlCol="0">
            <a:spAutoFit/>
          </a:bodyPr>
          <a:lstStyle/>
          <a:p>
            <a:r>
              <a:rPr lang="en-GB" sz="800" dirty="0" smtClean="0">
                <a:solidFill>
                  <a:srgbClr val="120742"/>
                </a:solidFill>
              </a:rPr>
              <a:t>Source:  Global Segmentation (Arkenford)</a:t>
            </a:r>
            <a:endParaRPr lang="en-GB" sz="800" dirty="0">
              <a:solidFill>
                <a:srgbClr val="120742"/>
              </a:solidFill>
            </a:endParaRPr>
          </a:p>
        </p:txBody>
      </p:sp>
      <p:sp>
        <p:nvSpPr>
          <p:cNvPr id="5" name="TextBox 4"/>
          <p:cNvSpPr txBox="1"/>
          <p:nvPr/>
        </p:nvSpPr>
        <p:spPr>
          <a:xfrm>
            <a:off x="2353733" y="1691066"/>
            <a:ext cx="1159292" cy="230832"/>
          </a:xfrm>
          <a:prstGeom prst="rect">
            <a:avLst/>
          </a:prstGeom>
          <a:noFill/>
        </p:spPr>
        <p:txBody>
          <a:bodyPr wrap="none" rtlCol="0">
            <a:spAutoFit/>
          </a:bodyPr>
          <a:lstStyle/>
          <a:p>
            <a:r>
              <a:rPr lang="en-GB" sz="900" b="1" dirty="0" smtClean="0">
                <a:solidFill>
                  <a:srgbClr val="120742"/>
                </a:solidFill>
              </a:rPr>
              <a:t>Bottom 19 Activities</a:t>
            </a:r>
            <a:endParaRPr lang="en-GB" sz="900" b="1" dirty="0">
              <a:solidFill>
                <a:srgbClr val="120742"/>
              </a:solidFill>
            </a:endParaRPr>
          </a:p>
        </p:txBody>
      </p:sp>
      <p:sp>
        <p:nvSpPr>
          <p:cNvPr id="12" name="Text Placeholder 5"/>
          <p:cNvSpPr txBox="1">
            <a:spLocks/>
          </p:cNvSpPr>
          <p:nvPr/>
        </p:nvSpPr>
        <p:spPr>
          <a:xfrm>
            <a:off x="342438" y="5175103"/>
            <a:ext cx="8424992" cy="1382486"/>
          </a:xfrm>
          <a:prstGeom prst="rect">
            <a:avLst/>
          </a:prstGeom>
        </p:spPr>
        <p:txBody>
          <a:bodyPr lIns="3600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a:solidFill>
                  <a:srgbClr val="120742"/>
                </a:solidFill>
              </a:rPr>
              <a:t>This chart </a:t>
            </a:r>
            <a:r>
              <a:rPr lang="en-GB" sz="1300" dirty="0" smtClean="0">
                <a:solidFill>
                  <a:srgbClr val="120742"/>
                </a:solidFill>
              </a:rPr>
              <a:t>details </a:t>
            </a:r>
            <a:r>
              <a:rPr lang="en-GB" sz="1300" dirty="0">
                <a:solidFill>
                  <a:srgbClr val="120742"/>
                </a:solidFill>
              </a:rPr>
              <a:t>how participation in the </a:t>
            </a:r>
            <a:r>
              <a:rPr lang="en-GB" sz="1300" dirty="0" smtClean="0">
                <a:solidFill>
                  <a:srgbClr val="120742"/>
                </a:solidFill>
              </a:rPr>
              <a:t>Bottom 19 activities </a:t>
            </a:r>
            <a:r>
              <a:rPr lang="en-GB" sz="1300" dirty="0">
                <a:solidFill>
                  <a:srgbClr val="120742"/>
                </a:solidFill>
              </a:rPr>
              <a:t>varies </a:t>
            </a:r>
            <a:r>
              <a:rPr lang="en-GB" sz="1300" dirty="0" smtClean="0">
                <a:solidFill>
                  <a:srgbClr val="120742"/>
                </a:solidFill>
              </a:rPr>
              <a:t>across the key </a:t>
            </a:r>
            <a:r>
              <a:rPr lang="en-GB" sz="1300" dirty="0">
                <a:solidFill>
                  <a:srgbClr val="120742"/>
                </a:solidFill>
              </a:rPr>
              <a:t>source </a:t>
            </a:r>
            <a:r>
              <a:rPr lang="en-GB" sz="1300" dirty="0" smtClean="0">
                <a:solidFill>
                  <a:srgbClr val="120742"/>
                </a:solidFill>
              </a:rPr>
              <a:t>markets.  </a:t>
            </a:r>
            <a:r>
              <a:rPr lang="en-GB" sz="1300" dirty="0">
                <a:solidFill>
                  <a:srgbClr val="120742"/>
                </a:solidFill>
              </a:rPr>
              <a:t>So, for example, </a:t>
            </a:r>
            <a:r>
              <a:rPr lang="en-GB" sz="1300" dirty="0" smtClean="0">
                <a:solidFill>
                  <a:srgbClr val="120742"/>
                </a:solidFill>
              </a:rPr>
              <a:t>visiting a casino is the 15</a:t>
            </a:r>
            <a:r>
              <a:rPr lang="en-GB" sz="1300" baseline="30000" dirty="0" smtClean="0">
                <a:solidFill>
                  <a:srgbClr val="120742"/>
                </a:solidFill>
              </a:rPr>
              <a:t>th</a:t>
            </a:r>
            <a:r>
              <a:rPr lang="en-GB" sz="1300" dirty="0" smtClean="0">
                <a:solidFill>
                  <a:srgbClr val="120742"/>
                </a:solidFill>
              </a:rPr>
              <a:t> most frequently mentioned activity within the US market compared with being the 36</a:t>
            </a:r>
            <a:r>
              <a:rPr lang="en-GB" sz="1300" baseline="30000" dirty="0" smtClean="0">
                <a:solidFill>
                  <a:srgbClr val="120742"/>
                </a:solidFill>
              </a:rPr>
              <a:t>th</a:t>
            </a:r>
            <a:r>
              <a:rPr lang="en-GB" sz="1300" dirty="0" smtClean="0">
                <a:solidFill>
                  <a:srgbClr val="120742"/>
                </a:solidFill>
              </a:rPr>
              <a:t> most frequently mentioned activity across the 23 markets as a whole.</a:t>
            </a:r>
            <a:endParaRPr lang="en-GB" sz="1300" dirty="0">
              <a:solidFill>
                <a:srgbClr val="120742"/>
              </a:solidFill>
            </a:endParaRPr>
          </a:p>
          <a:p>
            <a:pPr marL="0" indent="0" algn="just">
              <a:buFont typeface="Arial"/>
              <a:buNone/>
            </a:pPr>
            <a:endParaRPr lang="en-GB" sz="1200" dirty="0">
              <a:solidFill>
                <a:srgbClr val="120742"/>
              </a:solidFill>
            </a:endParaRPr>
          </a:p>
        </p:txBody>
      </p:sp>
      <p:graphicFrame>
        <p:nvGraphicFramePr>
          <p:cNvPr id="13" name="Chart 12"/>
          <p:cNvGraphicFramePr/>
          <p:nvPr>
            <p:extLst>
              <p:ext uri="{D42A27DB-BD31-4B8C-83A1-F6EECF244321}">
                <p14:modId xmlns:p14="http://schemas.microsoft.com/office/powerpoint/2010/main" val="3110268577"/>
              </p:ext>
            </p:extLst>
          </p:nvPr>
        </p:nvGraphicFramePr>
        <p:xfrm>
          <a:off x="322144" y="1733402"/>
          <a:ext cx="4094735" cy="300240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Picture Placeholder 4"/>
          <p:cNvGraphicFramePr>
            <a:graphicFrameLocks/>
          </p:cNvGraphicFramePr>
          <p:nvPr>
            <p:extLst>
              <p:ext uri="{D42A27DB-BD31-4B8C-83A1-F6EECF244321}">
                <p14:modId xmlns:p14="http://schemas.microsoft.com/office/powerpoint/2010/main" val="2414035136"/>
              </p:ext>
            </p:extLst>
          </p:nvPr>
        </p:nvGraphicFramePr>
        <p:xfrm>
          <a:off x="4641668" y="1520152"/>
          <a:ext cx="4241072" cy="3199432"/>
        </p:xfrm>
        <a:graphic>
          <a:graphicData uri="http://schemas.openxmlformats.org/drawingml/2006/table">
            <a:tbl>
              <a:tblPr firstRow="1" bandRow="1">
                <a:tableStyleId>{5C22544A-7EE6-4342-B048-85BDC9FD1C3A}</a:tableStyleId>
              </a:tblPr>
              <a:tblGrid>
                <a:gridCol w="530134"/>
                <a:gridCol w="530134"/>
                <a:gridCol w="530134"/>
                <a:gridCol w="530134"/>
                <a:gridCol w="530134"/>
                <a:gridCol w="530134"/>
                <a:gridCol w="530134"/>
                <a:gridCol w="530134"/>
              </a:tblGrid>
              <a:tr h="159222">
                <a:tc gridSpan="8">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000" b="1" dirty="0" smtClean="0"/>
                        <a:t>Rank Within Key Markets</a:t>
                      </a:r>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GB" sz="10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GB" sz="10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GB" sz="10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GB" sz="10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GB" sz="10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GB" sz="10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GB" sz="10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r>
              <a:tr h="127377">
                <a:tc>
                  <a:txBody>
                    <a:bodyPr/>
                    <a:lstStyle/>
                    <a:p>
                      <a:pPr algn="ctr"/>
                      <a:r>
                        <a:rPr lang="en-GB" sz="800" b="1" dirty="0" smtClean="0"/>
                        <a:t>Germany</a:t>
                      </a:r>
                      <a:endParaRPr lang="en-GB" sz="8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GB" sz="800" b="1" dirty="0" smtClean="0"/>
                        <a:t>France</a:t>
                      </a:r>
                      <a:endParaRPr lang="en-GB" sz="8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GB" sz="800" b="1" dirty="0" smtClean="0"/>
                        <a:t>Spain</a:t>
                      </a:r>
                      <a:endParaRPr lang="en-GB" sz="8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GB" sz="800" b="1" dirty="0" smtClean="0"/>
                        <a:t>Italy</a:t>
                      </a:r>
                      <a:endParaRPr lang="en-GB" sz="8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GB" sz="800" b="1" dirty="0" smtClean="0"/>
                        <a:t>NL</a:t>
                      </a:r>
                      <a:endParaRPr lang="en-GB" sz="8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GB" sz="800" b="1" dirty="0" smtClean="0"/>
                        <a:t>USA</a:t>
                      </a:r>
                      <a:endParaRPr lang="en-GB" sz="8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GB" sz="800" b="1" dirty="0" smtClean="0"/>
                        <a:t>Australia</a:t>
                      </a:r>
                      <a:endParaRPr lang="en-GB" sz="8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GB" sz="800" b="1" dirty="0" smtClean="0"/>
                        <a:t>China</a:t>
                      </a:r>
                      <a:endParaRPr lang="en-GB" sz="800" b="1" dirty="0"/>
                    </a:p>
                  </a:txBody>
                  <a:tcPr marL="7200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r>
              <a:tr h="146485">
                <a:tc>
                  <a:txBody>
                    <a:bodyPr/>
                    <a:lstStyle/>
                    <a:p>
                      <a:pPr algn="ctr">
                        <a:lnSpc>
                          <a:spcPct val="115000"/>
                        </a:lnSpc>
                        <a:spcAft>
                          <a:spcPts val="0"/>
                        </a:spcAft>
                      </a:pPr>
                      <a:r>
                        <a:rPr lang="en-GB" sz="800" dirty="0" smtClean="0">
                          <a:effectLst/>
                          <a:latin typeface="Calibri"/>
                          <a:ea typeface="Calibri"/>
                          <a:cs typeface="Arial"/>
                        </a:rPr>
                        <a:t>19</a:t>
                      </a:r>
                      <a:endParaRPr lang="en-GB" sz="800" dirty="0">
                        <a:effectLst/>
                        <a:latin typeface="Calibri"/>
                        <a:ea typeface="Calibri"/>
                        <a:cs typeface="Arial"/>
                      </a:endParaRPr>
                    </a:p>
                  </a:txBody>
                  <a:tcPr marL="72000" marR="16799" marT="0" marB="0" anchor="ctr">
                    <a:lnT w="38100" cmpd="sng">
                      <a:noFill/>
                    </a:lnT>
                  </a:tcPr>
                </a:tc>
                <a:tc>
                  <a:txBody>
                    <a:bodyPr/>
                    <a:lstStyle/>
                    <a:p>
                      <a:pPr algn="ctr">
                        <a:lnSpc>
                          <a:spcPct val="115000"/>
                        </a:lnSpc>
                        <a:spcAft>
                          <a:spcPts val="0"/>
                        </a:spcAft>
                      </a:pPr>
                      <a:r>
                        <a:rPr lang="en-GB" sz="800" dirty="0" smtClean="0">
                          <a:effectLst/>
                          <a:latin typeface="Calibri"/>
                          <a:ea typeface="Calibri"/>
                          <a:cs typeface="Arial"/>
                        </a:rPr>
                        <a:t>22</a:t>
                      </a:r>
                      <a:endParaRPr lang="en-GB" sz="800" dirty="0">
                        <a:effectLst/>
                        <a:latin typeface="Calibri"/>
                        <a:ea typeface="Calibri"/>
                        <a:cs typeface="Arial"/>
                      </a:endParaRPr>
                    </a:p>
                  </a:txBody>
                  <a:tcPr marL="72000" marR="16799" marT="0" marB="0" anchor="ctr">
                    <a:lnT w="38100" cmpd="sng">
                      <a:noFill/>
                    </a:lnT>
                  </a:tcPr>
                </a:tc>
                <a:tc>
                  <a:txBody>
                    <a:bodyPr/>
                    <a:lstStyle/>
                    <a:p>
                      <a:pPr algn="ctr">
                        <a:lnSpc>
                          <a:spcPct val="115000"/>
                        </a:lnSpc>
                        <a:spcAft>
                          <a:spcPts val="0"/>
                        </a:spcAft>
                      </a:pPr>
                      <a:r>
                        <a:rPr lang="en-GB" sz="800" dirty="0" smtClean="0">
                          <a:effectLst/>
                          <a:latin typeface="Calibri"/>
                          <a:ea typeface="Calibri"/>
                          <a:cs typeface="Arial"/>
                        </a:rPr>
                        <a:t>25</a:t>
                      </a:r>
                      <a:endParaRPr lang="en-GB" sz="800" dirty="0">
                        <a:effectLst/>
                        <a:latin typeface="Calibri"/>
                        <a:ea typeface="Calibri"/>
                        <a:cs typeface="Arial"/>
                      </a:endParaRPr>
                    </a:p>
                  </a:txBody>
                  <a:tcPr marL="72000" marR="16799" marT="0" marB="0" anchor="ctr">
                    <a:lnT w="38100" cmpd="sng">
                      <a:noFill/>
                    </a:lnT>
                  </a:tcPr>
                </a:tc>
                <a:tc>
                  <a:txBody>
                    <a:bodyPr/>
                    <a:lstStyle/>
                    <a:p>
                      <a:pPr algn="ctr">
                        <a:lnSpc>
                          <a:spcPct val="115000"/>
                        </a:lnSpc>
                        <a:spcAft>
                          <a:spcPts val="0"/>
                        </a:spcAft>
                      </a:pPr>
                      <a:r>
                        <a:rPr lang="en-GB" sz="800" dirty="0" smtClean="0">
                          <a:effectLst/>
                          <a:latin typeface="Calibri"/>
                          <a:ea typeface="Calibri"/>
                          <a:cs typeface="Arial"/>
                        </a:rPr>
                        <a:t>26</a:t>
                      </a:r>
                      <a:endParaRPr lang="en-GB" sz="800" dirty="0">
                        <a:effectLst/>
                        <a:latin typeface="Calibri"/>
                        <a:ea typeface="Calibri"/>
                        <a:cs typeface="Arial"/>
                      </a:endParaRPr>
                    </a:p>
                  </a:txBody>
                  <a:tcPr marL="72000" marR="16799" marT="0" marB="0" anchor="ctr">
                    <a:lnT w="38100" cmpd="sng">
                      <a:noFill/>
                    </a:lnT>
                  </a:tcPr>
                </a:tc>
                <a:tc>
                  <a:txBody>
                    <a:bodyPr/>
                    <a:lstStyle/>
                    <a:p>
                      <a:pPr algn="ctr">
                        <a:lnSpc>
                          <a:spcPct val="115000"/>
                        </a:lnSpc>
                        <a:spcAft>
                          <a:spcPts val="0"/>
                        </a:spcAft>
                      </a:pPr>
                      <a:r>
                        <a:rPr lang="en-GB" sz="800" dirty="0" smtClean="0">
                          <a:effectLst/>
                          <a:latin typeface="Calibri"/>
                          <a:ea typeface="Calibri"/>
                          <a:cs typeface="Arial"/>
                        </a:rPr>
                        <a:t>20</a:t>
                      </a:r>
                      <a:endParaRPr lang="en-GB" sz="800" dirty="0">
                        <a:effectLst/>
                        <a:latin typeface="Calibri"/>
                        <a:ea typeface="Calibri"/>
                        <a:cs typeface="Arial"/>
                      </a:endParaRPr>
                    </a:p>
                  </a:txBody>
                  <a:tcPr marL="72000" marR="16799" marT="0" marB="0" anchor="ctr">
                    <a:lnT w="38100" cmpd="sng">
                      <a:noFill/>
                    </a:lnT>
                  </a:tcPr>
                </a:tc>
                <a:tc>
                  <a:txBody>
                    <a:bodyPr/>
                    <a:lstStyle/>
                    <a:p>
                      <a:pPr algn="ctr">
                        <a:lnSpc>
                          <a:spcPct val="115000"/>
                        </a:lnSpc>
                        <a:spcAft>
                          <a:spcPts val="0"/>
                        </a:spcAft>
                      </a:pPr>
                      <a:r>
                        <a:rPr lang="en-GB" sz="800" dirty="0" smtClean="0">
                          <a:effectLst/>
                          <a:latin typeface="Calibri"/>
                          <a:ea typeface="Calibri"/>
                          <a:cs typeface="Arial"/>
                        </a:rPr>
                        <a:t>27</a:t>
                      </a:r>
                      <a:endParaRPr lang="en-GB" sz="800" dirty="0">
                        <a:effectLst/>
                        <a:latin typeface="Calibri"/>
                        <a:ea typeface="Calibri"/>
                        <a:cs typeface="Arial"/>
                      </a:endParaRPr>
                    </a:p>
                  </a:txBody>
                  <a:tcPr marL="72000" marR="16799" marT="0" marB="0" anchor="ctr">
                    <a:lnT w="38100" cmpd="sng">
                      <a:noFill/>
                    </a:lnT>
                  </a:tcPr>
                </a:tc>
                <a:tc>
                  <a:txBody>
                    <a:bodyPr/>
                    <a:lstStyle/>
                    <a:p>
                      <a:pPr algn="ctr">
                        <a:lnSpc>
                          <a:spcPct val="115000"/>
                        </a:lnSpc>
                        <a:spcAft>
                          <a:spcPts val="0"/>
                        </a:spcAft>
                      </a:pPr>
                      <a:r>
                        <a:rPr lang="en-GB" sz="800" dirty="0" smtClean="0">
                          <a:effectLst/>
                          <a:latin typeface="Calibri"/>
                          <a:ea typeface="Calibri"/>
                          <a:cs typeface="Arial"/>
                        </a:rPr>
                        <a:t>33</a:t>
                      </a:r>
                      <a:endParaRPr lang="en-GB" sz="800" dirty="0">
                        <a:effectLst/>
                        <a:latin typeface="Calibri"/>
                        <a:ea typeface="Calibri"/>
                        <a:cs typeface="Arial"/>
                      </a:endParaRPr>
                    </a:p>
                  </a:txBody>
                  <a:tcPr marL="72000" marR="16799" marT="0" marB="0" anchor="ctr">
                    <a:lnT w="38100" cmpd="sng">
                      <a:noFill/>
                    </a:lnT>
                  </a:tcPr>
                </a:tc>
                <a:tc>
                  <a:txBody>
                    <a:bodyPr/>
                    <a:lstStyle/>
                    <a:p>
                      <a:pPr algn="ctr">
                        <a:lnSpc>
                          <a:spcPct val="115000"/>
                        </a:lnSpc>
                        <a:spcAft>
                          <a:spcPts val="0"/>
                        </a:spcAft>
                      </a:pPr>
                      <a:r>
                        <a:rPr lang="en-GB" sz="800" dirty="0" smtClean="0">
                          <a:effectLst/>
                          <a:latin typeface="Calibri"/>
                          <a:ea typeface="Calibri"/>
                          <a:cs typeface="Arial"/>
                        </a:rPr>
                        <a:t>21</a:t>
                      </a:r>
                      <a:endParaRPr lang="en-GB" sz="800" dirty="0">
                        <a:effectLst/>
                        <a:latin typeface="Calibri"/>
                        <a:ea typeface="Calibri"/>
                        <a:cs typeface="Arial"/>
                      </a:endParaRPr>
                    </a:p>
                  </a:txBody>
                  <a:tcPr marL="72000" marR="16799" marT="0" marB="0" anchor="ctr">
                    <a:lnT w="38100" cmpd="sng">
                      <a:noFill/>
                    </a:lnT>
                  </a:tcPr>
                </a:tc>
              </a:tr>
              <a:tr h="160887">
                <a:tc>
                  <a:txBody>
                    <a:bodyPr/>
                    <a:lstStyle/>
                    <a:p>
                      <a:pPr algn="ctr">
                        <a:lnSpc>
                          <a:spcPct val="115000"/>
                        </a:lnSpc>
                        <a:spcAft>
                          <a:spcPts val="0"/>
                        </a:spcAft>
                      </a:pPr>
                      <a:r>
                        <a:rPr lang="en-GB" sz="800" dirty="0" smtClean="0">
                          <a:effectLst/>
                          <a:latin typeface="Calibri"/>
                          <a:ea typeface="Calibri"/>
                          <a:cs typeface="Arial"/>
                        </a:rPr>
                        <a:t>28</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29</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37</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31</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29</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31</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29</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b="1" dirty="0" smtClean="0">
                          <a:solidFill>
                            <a:srgbClr val="00B050"/>
                          </a:solidFill>
                          <a:effectLst/>
                          <a:latin typeface="Calibri"/>
                          <a:ea typeface="Calibri"/>
                          <a:cs typeface="Arial"/>
                        </a:rPr>
                        <a:t>17</a:t>
                      </a:r>
                      <a:endParaRPr lang="en-GB" sz="900" b="1" dirty="0">
                        <a:solidFill>
                          <a:srgbClr val="00B050"/>
                        </a:solidFill>
                        <a:effectLst/>
                        <a:latin typeface="Calibri"/>
                        <a:ea typeface="Calibri"/>
                        <a:cs typeface="Arial"/>
                      </a:endParaRPr>
                    </a:p>
                  </a:txBody>
                  <a:tcPr marL="72000" marR="16799" marT="0" marB="0" anchor="ctr"/>
                </a:tc>
              </a:tr>
              <a:tr h="160887">
                <a:tc>
                  <a:txBody>
                    <a:bodyPr/>
                    <a:lstStyle/>
                    <a:p>
                      <a:pPr algn="ctr">
                        <a:lnSpc>
                          <a:spcPct val="115000"/>
                        </a:lnSpc>
                        <a:spcAft>
                          <a:spcPts val="0"/>
                        </a:spcAft>
                      </a:pPr>
                      <a:r>
                        <a:rPr lang="en-GB" sz="900" b="1" dirty="0" smtClean="0">
                          <a:solidFill>
                            <a:srgbClr val="00B050"/>
                          </a:solidFill>
                          <a:effectLst/>
                          <a:latin typeface="Calibri"/>
                          <a:ea typeface="Calibri"/>
                          <a:cs typeface="Arial"/>
                        </a:rPr>
                        <a:t>18</a:t>
                      </a:r>
                      <a:endParaRPr lang="en-GB" sz="900" b="1" dirty="0">
                        <a:solidFill>
                          <a:srgbClr val="00B050"/>
                        </a:solidFill>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b="1" dirty="0" smtClean="0">
                          <a:solidFill>
                            <a:srgbClr val="00B050"/>
                          </a:solidFill>
                          <a:effectLst/>
                          <a:latin typeface="Calibri"/>
                          <a:ea typeface="Calibri"/>
                          <a:cs typeface="Arial"/>
                        </a:rPr>
                        <a:t>19</a:t>
                      </a:r>
                      <a:endParaRPr lang="en-GB" sz="900" b="1" dirty="0">
                        <a:solidFill>
                          <a:srgbClr val="00B050"/>
                        </a:solidFill>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33</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21</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b="1" dirty="0" smtClean="0">
                          <a:solidFill>
                            <a:srgbClr val="00B050"/>
                          </a:solidFill>
                          <a:effectLst/>
                          <a:latin typeface="Calibri"/>
                          <a:ea typeface="Calibri"/>
                          <a:cs typeface="Arial"/>
                        </a:rPr>
                        <a:t>19</a:t>
                      </a:r>
                      <a:endParaRPr lang="en-GB" sz="900" b="1" dirty="0">
                        <a:solidFill>
                          <a:srgbClr val="00B050"/>
                        </a:solidFill>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25</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32</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25</a:t>
                      </a:r>
                      <a:endParaRPr lang="en-GB" sz="800" dirty="0">
                        <a:effectLst/>
                        <a:latin typeface="Calibri"/>
                        <a:ea typeface="Calibri"/>
                        <a:cs typeface="Arial"/>
                      </a:endParaRPr>
                    </a:p>
                  </a:txBody>
                  <a:tcPr marL="72000" marR="16799" marT="0" marB="0" anchor="ctr"/>
                </a:tc>
              </a:tr>
              <a:tr h="146485">
                <a:tc>
                  <a:txBody>
                    <a:bodyPr/>
                    <a:lstStyle/>
                    <a:p>
                      <a:pPr algn="ctr">
                        <a:lnSpc>
                          <a:spcPct val="115000"/>
                        </a:lnSpc>
                        <a:spcAft>
                          <a:spcPts val="0"/>
                        </a:spcAft>
                      </a:pPr>
                      <a:r>
                        <a:rPr lang="en-GB" sz="800" dirty="0" smtClean="0">
                          <a:effectLst/>
                          <a:latin typeface="Calibri"/>
                          <a:ea typeface="Calibri"/>
                          <a:cs typeface="Arial"/>
                        </a:rPr>
                        <a:t>24</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24</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23</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34</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26</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21</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22</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28</a:t>
                      </a:r>
                      <a:endParaRPr lang="en-GB" sz="800" dirty="0">
                        <a:effectLst/>
                        <a:latin typeface="Calibri"/>
                        <a:ea typeface="Calibri"/>
                        <a:cs typeface="Arial"/>
                      </a:endParaRPr>
                    </a:p>
                  </a:txBody>
                  <a:tcPr marL="72000" marR="16799" marT="0" marB="0" anchor="ctr"/>
                </a:tc>
              </a:tr>
              <a:tr h="146485">
                <a:tc>
                  <a:txBody>
                    <a:bodyPr/>
                    <a:lstStyle/>
                    <a:p>
                      <a:pPr algn="ctr">
                        <a:lnSpc>
                          <a:spcPct val="115000"/>
                        </a:lnSpc>
                        <a:spcAft>
                          <a:spcPts val="0"/>
                        </a:spcAft>
                      </a:pPr>
                      <a:r>
                        <a:rPr lang="en-GB" sz="800" dirty="0" smtClean="0">
                          <a:effectLst/>
                          <a:latin typeface="Calibri"/>
                          <a:ea typeface="Calibri"/>
                          <a:cs typeface="Arial"/>
                        </a:rPr>
                        <a:t>27</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27</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34</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28</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24</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37</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26</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22</a:t>
                      </a:r>
                      <a:endParaRPr lang="en-GB" sz="800" dirty="0">
                        <a:effectLst/>
                        <a:latin typeface="Calibri"/>
                        <a:ea typeface="Calibri"/>
                        <a:cs typeface="Arial"/>
                      </a:endParaRPr>
                    </a:p>
                  </a:txBody>
                  <a:tcPr marL="72000" marR="16799" marT="0" marB="0" anchor="ctr"/>
                </a:tc>
              </a:tr>
              <a:tr h="160887">
                <a:tc>
                  <a:txBody>
                    <a:bodyPr/>
                    <a:lstStyle/>
                    <a:p>
                      <a:pPr algn="ctr">
                        <a:lnSpc>
                          <a:spcPct val="115000"/>
                        </a:lnSpc>
                        <a:spcAft>
                          <a:spcPts val="0"/>
                        </a:spcAft>
                      </a:pPr>
                      <a:r>
                        <a:rPr lang="en-GB" sz="800" dirty="0" smtClean="0">
                          <a:effectLst/>
                          <a:latin typeface="Calibri"/>
                          <a:ea typeface="Calibri"/>
                          <a:cs typeface="Arial"/>
                        </a:rPr>
                        <a:t>22</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b="1" dirty="0" smtClean="0">
                          <a:solidFill>
                            <a:srgbClr val="00B050"/>
                          </a:solidFill>
                          <a:effectLst/>
                          <a:latin typeface="Calibri"/>
                          <a:ea typeface="Calibri"/>
                          <a:cs typeface="Arial"/>
                        </a:rPr>
                        <a:t>18</a:t>
                      </a:r>
                      <a:endParaRPr lang="en-GB" sz="900" b="1" dirty="0">
                        <a:solidFill>
                          <a:srgbClr val="00B050"/>
                        </a:solidFill>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21</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23</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34</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29</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28</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27</a:t>
                      </a:r>
                      <a:endParaRPr lang="en-GB" sz="800" dirty="0">
                        <a:effectLst/>
                        <a:latin typeface="Calibri"/>
                        <a:ea typeface="Calibri"/>
                        <a:cs typeface="Arial"/>
                      </a:endParaRPr>
                    </a:p>
                  </a:txBody>
                  <a:tcPr marL="72000" marR="16799" marT="0" marB="0" anchor="ctr"/>
                </a:tc>
              </a:tr>
              <a:tr h="160887">
                <a:tc>
                  <a:txBody>
                    <a:bodyPr/>
                    <a:lstStyle/>
                    <a:p>
                      <a:pPr algn="ctr">
                        <a:lnSpc>
                          <a:spcPct val="115000"/>
                        </a:lnSpc>
                        <a:spcAft>
                          <a:spcPts val="0"/>
                        </a:spcAft>
                      </a:pPr>
                      <a:r>
                        <a:rPr lang="en-GB" sz="800" dirty="0" smtClean="0">
                          <a:effectLst/>
                          <a:latin typeface="Calibri"/>
                          <a:ea typeface="Calibri"/>
                          <a:cs typeface="Arial"/>
                        </a:rPr>
                        <a:t>34</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31</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31</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34</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35</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30</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30</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b="1" dirty="0" smtClean="0">
                          <a:solidFill>
                            <a:srgbClr val="00B050"/>
                          </a:solidFill>
                          <a:effectLst/>
                          <a:latin typeface="Calibri"/>
                          <a:ea typeface="Calibri"/>
                          <a:cs typeface="Arial"/>
                        </a:rPr>
                        <a:t>20</a:t>
                      </a:r>
                      <a:endParaRPr lang="en-GB" sz="900" b="1" dirty="0">
                        <a:solidFill>
                          <a:srgbClr val="00B050"/>
                        </a:solidFill>
                        <a:effectLst/>
                        <a:latin typeface="Calibri"/>
                        <a:ea typeface="Calibri"/>
                        <a:cs typeface="Arial"/>
                      </a:endParaRPr>
                    </a:p>
                  </a:txBody>
                  <a:tcPr marL="72000" marR="16799" marT="0" marB="0" anchor="ctr"/>
                </a:tc>
              </a:tr>
              <a:tr h="146485">
                <a:tc>
                  <a:txBody>
                    <a:bodyPr/>
                    <a:lstStyle/>
                    <a:p>
                      <a:pPr algn="ctr">
                        <a:lnSpc>
                          <a:spcPct val="115000"/>
                        </a:lnSpc>
                        <a:spcAft>
                          <a:spcPts val="0"/>
                        </a:spcAft>
                      </a:pPr>
                      <a:r>
                        <a:rPr lang="en-GB" sz="800" dirty="0" smtClean="0">
                          <a:effectLst/>
                          <a:latin typeface="Calibri"/>
                          <a:ea typeface="Calibri"/>
                          <a:cs typeface="Arial"/>
                        </a:rPr>
                        <a:t>29</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32</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27</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27</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25</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33</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27</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24</a:t>
                      </a:r>
                      <a:endParaRPr lang="en-GB" sz="800" dirty="0">
                        <a:effectLst/>
                        <a:latin typeface="Calibri"/>
                        <a:ea typeface="Calibri"/>
                        <a:cs typeface="Arial"/>
                      </a:endParaRPr>
                    </a:p>
                  </a:txBody>
                  <a:tcPr marL="72000" marR="16799" marT="0" marB="0" anchor="ctr"/>
                </a:tc>
              </a:tr>
              <a:tr h="146485">
                <a:tc>
                  <a:txBody>
                    <a:bodyPr/>
                    <a:lstStyle/>
                    <a:p>
                      <a:pPr algn="ctr">
                        <a:lnSpc>
                          <a:spcPct val="115000"/>
                        </a:lnSpc>
                        <a:spcAft>
                          <a:spcPts val="0"/>
                        </a:spcAft>
                      </a:pPr>
                      <a:r>
                        <a:rPr lang="en-GB" sz="800" dirty="0" smtClean="0">
                          <a:effectLst/>
                          <a:latin typeface="Calibri"/>
                          <a:ea typeface="Calibri"/>
                          <a:cs typeface="Arial"/>
                        </a:rPr>
                        <a:t>23</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26</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24</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25</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30</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32</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24</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29</a:t>
                      </a:r>
                      <a:endParaRPr lang="en-GB" sz="800" dirty="0">
                        <a:effectLst/>
                        <a:latin typeface="Calibri"/>
                        <a:ea typeface="Calibri"/>
                        <a:cs typeface="Arial"/>
                      </a:endParaRPr>
                    </a:p>
                  </a:txBody>
                  <a:tcPr marL="72000" marR="16799" marT="0" marB="0" anchor="ctr"/>
                </a:tc>
              </a:tr>
              <a:tr h="160887">
                <a:tc>
                  <a:txBody>
                    <a:bodyPr/>
                    <a:lstStyle/>
                    <a:p>
                      <a:pPr algn="ctr">
                        <a:lnSpc>
                          <a:spcPct val="115000"/>
                        </a:lnSpc>
                        <a:spcAft>
                          <a:spcPts val="0"/>
                        </a:spcAft>
                      </a:pPr>
                      <a:r>
                        <a:rPr lang="en-GB" sz="800" dirty="0" smtClean="0">
                          <a:effectLst/>
                          <a:latin typeface="Calibri"/>
                          <a:ea typeface="Calibri"/>
                          <a:cs typeface="Arial"/>
                        </a:rPr>
                        <a:t>31</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34</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26</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29</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31</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b="1" dirty="0" smtClean="0">
                          <a:solidFill>
                            <a:srgbClr val="00B050"/>
                          </a:solidFill>
                          <a:effectLst/>
                          <a:latin typeface="Calibri"/>
                          <a:ea typeface="Calibri"/>
                          <a:cs typeface="Arial"/>
                        </a:rPr>
                        <a:t>23</a:t>
                      </a:r>
                      <a:endParaRPr lang="en-GB" sz="900" b="1" dirty="0">
                        <a:solidFill>
                          <a:srgbClr val="00B050"/>
                        </a:solidFill>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b="1" dirty="0" smtClean="0">
                          <a:solidFill>
                            <a:srgbClr val="00B050"/>
                          </a:solidFill>
                          <a:effectLst/>
                          <a:latin typeface="Calibri"/>
                          <a:ea typeface="Calibri"/>
                          <a:cs typeface="Arial"/>
                        </a:rPr>
                        <a:t>23</a:t>
                      </a:r>
                      <a:endParaRPr lang="en-GB" sz="900" b="1" dirty="0">
                        <a:solidFill>
                          <a:srgbClr val="00B050"/>
                        </a:solidFill>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34</a:t>
                      </a:r>
                      <a:endParaRPr lang="en-GB" sz="800" dirty="0">
                        <a:effectLst/>
                        <a:latin typeface="Calibri"/>
                        <a:ea typeface="Calibri"/>
                        <a:cs typeface="Arial"/>
                      </a:endParaRPr>
                    </a:p>
                  </a:txBody>
                  <a:tcPr marL="72000" marR="16799" marT="0" marB="0" anchor="ctr"/>
                </a:tc>
              </a:tr>
              <a:tr h="160887">
                <a:tc>
                  <a:txBody>
                    <a:bodyPr/>
                    <a:lstStyle/>
                    <a:p>
                      <a:pPr algn="ctr">
                        <a:lnSpc>
                          <a:spcPct val="115000"/>
                        </a:lnSpc>
                        <a:spcAft>
                          <a:spcPts val="0"/>
                        </a:spcAft>
                      </a:pPr>
                      <a:r>
                        <a:rPr lang="en-GB" sz="800" dirty="0" smtClean="0">
                          <a:effectLst/>
                          <a:latin typeface="Calibri"/>
                          <a:ea typeface="Calibri"/>
                          <a:cs typeface="Arial"/>
                        </a:rPr>
                        <a:t>30</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30</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29</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33</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b="1" dirty="0" smtClean="0">
                          <a:solidFill>
                            <a:srgbClr val="00B050"/>
                          </a:solidFill>
                          <a:effectLst/>
                          <a:latin typeface="Calibri"/>
                          <a:ea typeface="Calibri"/>
                          <a:cs typeface="Arial"/>
                        </a:rPr>
                        <a:t>23</a:t>
                      </a:r>
                      <a:endParaRPr lang="en-GB" sz="900" b="1" dirty="0">
                        <a:solidFill>
                          <a:srgbClr val="00B050"/>
                        </a:solidFill>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26</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34</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31</a:t>
                      </a:r>
                      <a:endParaRPr lang="en-GB" sz="800" dirty="0">
                        <a:effectLst/>
                        <a:latin typeface="Calibri"/>
                        <a:ea typeface="Calibri"/>
                        <a:cs typeface="Arial"/>
                      </a:endParaRPr>
                    </a:p>
                  </a:txBody>
                  <a:tcPr marL="72000" marR="16799" marT="0" marB="0" anchor="ctr"/>
                </a:tc>
              </a:tr>
              <a:tr h="160887">
                <a:tc>
                  <a:txBody>
                    <a:bodyPr/>
                    <a:lstStyle/>
                    <a:p>
                      <a:pPr algn="ctr">
                        <a:lnSpc>
                          <a:spcPct val="115000"/>
                        </a:lnSpc>
                        <a:spcAft>
                          <a:spcPts val="0"/>
                        </a:spcAft>
                      </a:pPr>
                      <a:r>
                        <a:rPr lang="en-GB" sz="800" dirty="0" smtClean="0">
                          <a:effectLst/>
                          <a:latin typeface="Calibri"/>
                          <a:ea typeface="Calibri"/>
                          <a:cs typeface="Arial"/>
                        </a:rPr>
                        <a:t>25</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28</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22</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b="1" dirty="0" smtClean="0">
                          <a:solidFill>
                            <a:srgbClr val="00B050"/>
                          </a:solidFill>
                          <a:effectLst/>
                          <a:latin typeface="Calibri"/>
                          <a:ea typeface="Calibri"/>
                          <a:cs typeface="Arial"/>
                        </a:rPr>
                        <a:t>19</a:t>
                      </a:r>
                      <a:endParaRPr lang="en-GB" sz="900" b="1" dirty="0">
                        <a:solidFill>
                          <a:srgbClr val="00B050"/>
                        </a:solidFill>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22</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22</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21</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36</a:t>
                      </a:r>
                      <a:endParaRPr lang="en-GB" sz="800" dirty="0">
                        <a:effectLst/>
                        <a:latin typeface="Calibri"/>
                        <a:ea typeface="Calibri"/>
                        <a:cs typeface="Arial"/>
                      </a:endParaRPr>
                    </a:p>
                  </a:txBody>
                  <a:tcPr marL="72000" marR="16799" marT="0" marB="0" anchor="ctr"/>
                </a:tc>
              </a:tr>
              <a:tr h="146485">
                <a:tc>
                  <a:txBody>
                    <a:bodyPr/>
                    <a:lstStyle/>
                    <a:p>
                      <a:pPr algn="ctr">
                        <a:lnSpc>
                          <a:spcPct val="115000"/>
                        </a:lnSpc>
                        <a:spcAft>
                          <a:spcPts val="0"/>
                        </a:spcAft>
                      </a:pPr>
                      <a:r>
                        <a:rPr lang="en-GB" sz="800" dirty="0" smtClean="0">
                          <a:effectLst/>
                          <a:latin typeface="Calibri"/>
                          <a:ea typeface="Calibri"/>
                          <a:cs typeface="Arial"/>
                        </a:rPr>
                        <a:t>35</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35</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30</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35</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32</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34</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35</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32</a:t>
                      </a:r>
                      <a:endParaRPr lang="en-GB" sz="800" dirty="0">
                        <a:effectLst/>
                        <a:latin typeface="Calibri"/>
                        <a:ea typeface="Calibri"/>
                        <a:cs typeface="Arial"/>
                      </a:endParaRPr>
                    </a:p>
                  </a:txBody>
                  <a:tcPr marL="72000" marR="16799" marT="0" marB="0" anchor="ctr"/>
                </a:tc>
              </a:tr>
              <a:tr h="160887">
                <a:tc>
                  <a:txBody>
                    <a:bodyPr/>
                    <a:lstStyle/>
                    <a:p>
                      <a:pPr algn="ctr">
                        <a:lnSpc>
                          <a:spcPct val="115000"/>
                        </a:lnSpc>
                        <a:spcAft>
                          <a:spcPts val="0"/>
                        </a:spcAft>
                      </a:pPr>
                      <a:r>
                        <a:rPr lang="en-GB" sz="800" dirty="0" smtClean="0">
                          <a:effectLst/>
                          <a:latin typeface="Calibri"/>
                          <a:ea typeface="Calibri"/>
                          <a:cs typeface="Arial"/>
                        </a:rPr>
                        <a:t>32</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33</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28</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30</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27</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b="1" dirty="0" smtClean="0">
                          <a:solidFill>
                            <a:srgbClr val="00B050"/>
                          </a:solidFill>
                          <a:effectLst/>
                          <a:latin typeface="Calibri"/>
                          <a:ea typeface="Calibri"/>
                          <a:cs typeface="Arial"/>
                        </a:rPr>
                        <a:t>24</a:t>
                      </a:r>
                      <a:endParaRPr lang="en-GB" sz="900" b="1" dirty="0">
                        <a:solidFill>
                          <a:srgbClr val="00B050"/>
                        </a:solidFill>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31</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33</a:t>
                      </a:r>
                      <a:endParaRPr lang="en-GB" sz="800" dirty="0">
                        <a:effectLst/>
                        <a:latin typeface="Calibri"/>
                        <a:ea typeface="Calibri"/>
                        <a:cs typeface="Arial"/>
                      </a:endParaRPr>
                    </a:p>
                  </a:txBody>
                  <a:tcPr marL="72000" marR="16799" marT="0" marB="0" anchor="ctr"/>
                </a:tc>
              </a:tr>
              <a:tr h="146485">
                <a:tc>
                  <a:txBody>
                    <a:bodyPr/>
                    <a:lstStyle/>
                    <a:p>
                      <a:pPr algn="ctr">
                        <a:lnSpc>
                          <a:spcPct val="115000"/>
                        </a:lnSpc>
                        <a:spcAft>
                          <a:spcPts val="0"/>
                        </a:spcAft>
                      </a:pPr>
                      <a:r>
                        <a:rPr lang="en-GB" sz="800" dirty="0" smtClean="0">
                          <a:effectLst/>
                          <a:latin typeface="Calibri"/>
                          <a:ea typeface="Calibri"/>
                          <a:cs typeface="Arial"/>
                        </a:rPr>
                        <a:t>37</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36</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32</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37</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37</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35</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39</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30</a:t>
                      </a:r>
                      <a:endParaRPr lang="en-GB" sz="800" dirty="0">
                        <a:effectLst/>
                        <a:latin typeface="Calibri"/>
                        <a:ea typeface="Calibri"/>
                        <a:cs typeface="Arial"/>
                      </a:endParaRPr>
                    </a:p>
                  </a:txBody>
                  <a:tcPr marL="72000" marR="16799" marT="0" marB="0" anchor="ctr"/>
                </a:tc>
              </a:tr>
              <a:tr h="160887">
                <a:tc>
                  <a:txBody>
                    <a:bodyPr/>
                    <a:lstStyle/>
                    <a:p>
                      <a:pPr algn="ctr">
                        <a:lnSpc>
                          <a:spcPct val="115000"/>
                        </a:lnSpc>
                        <a:spcAft>
                          <a:spcPts val="0"/>
                        </a:spcAft>
                      </a:pPr>
                      <a:r>
                        <a:rPr lang="en-GB" sz="800" dirty="0" smtClean="0">
                          <a:effectLst/>
                          <a:latin typeface="Calibri"/>
                          <a:ea typeface="Calibri"/>
                          <a:cs typeface="Arial"/>
                        </a:rPr>
                        <a:t>33</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25</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35</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32</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33</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b="1" dirty="0" smtClean="0">
                          <a:solidFill>
                            <a:srgbClr val="00B050"/>
                          </a:solidFill>
                          <a:effectLst/>
                          <a:latin typeface="Calibri"/>
                          <a:ea typeface="Calibri"/>
                          <a:cs typeface="Arial"/>
                        </a:rPr>
                        <a:t>15</a:t>
                      </a:r>
                      <a:endParaRPr lang="en-GB" sz="900" b="1" dirty="0">
                        <a:solidFill>
                          <a:srgbClr val="00B050"/>
                        </a:solidFill>
                        <a:effectLst/>
                        <a:latin typeface="Calibri"/>
                        <a:ea typeface="Calibri"/>
                        <a:cs typeface="Arial"/>
                      </a:endParaRPr>
                    </a:p>
                  </a:txBody>
                  <a:tcPr marL="72000" marR="16799" marT="0" marB="0" anchor="ctr"/>
                </a:tc>
                <a:tc>
                  <a:txBody>
                    <a:bodyPr/>
                    <a:lstStyle/>
                    <a:p>
                      <a:pPr algn="ctr">
                        <a:lnSpc>
                          <a:spcPct val="115000"/>
                        </a:lnSpc>
                        <a:spcAft>
                          <a:spcPts val="0"/>
                        </a:spcAft>
                      </a:pPr>
                      <a:r>
                        <a:rPr lang="en-GB" sz="900" b="1" dirty="0" smtClean="0">
                          <a:solidFill>
                            <a:srgbClr val="00B050"/>
                          </a:solidFill>
                          <a:effectLst/>
                          <a:latin typeface="Calibri"/>
                          <a:ea typeface="Calibri"/>
                          <a:cs typeface="Arial"/>
                        </a:rPr>
                        <a:t>20</a:t>
                      </a:r>
                      <a:endParaRPr lang="en-GB" sz="900" b="1" dirty="0">
                        <a:solidFill>
                          <a:srgbClr val="00B050"/>
                        </a:solidFill>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38</a:t>
                      </a:r>
                      <a:endParaRPr lang="en-GB" sz="800" dirty="0">
                        <a:effectLst/>
                        <a:latin typeface="Calibri"/>
                        <a:ea typeface="Calibri"/>
                        <a:cs typeface="Arial"/>
                      </a:endParaRPr>
                    </a:p>
                  </a:txBody>
                  <a:tcPr marL="72000" marR="16799" marT="0" marB="0" anchor="ctr"/>
                </a:tc>
              </a:tr>
              <a:tr h="146485">
                <a:tc>
                  <a:txBody>
                    <a:bodyPr/>
                    <a:lstStyle/>
                    <a:p>
                      <a:pPr algn="ctr">
                        <a:lnSpc>
                          <a:spcPct val="115000"/>
                        </a:lnSpc>
                        <a:spcAft>
                          <a:spcPts val="0"/>
                        </a:spcAft>
                      </a:pPr>
                      <a:r>
                        <a:rPr lang="en-GB" sz="800" dirty="0" smtClean="0">
                          <a:effectLst/>
                          <a:latin typeface="Calibri"/>
                          <a:ea typeface="Calibri"/>
                          <a:cs typeface="Arial"/>
                        </a:rPr>
                        <a:t>39</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38</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39</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39</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36</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36</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36</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35</a:t>
                      </a:r>
                      <a:endParaRPr lang="en-GB" sz="800" dirty="0">
                        <a:effectLst/>
                        <a:latin typeface="Calibri"/>
                        <a:ea typeface="Calibri"/>
                        <a:cs typeface="Arial"/>
                      </a:endParaRPr>
                    </a:p>
                  </a:txBody>
                  <a:tcPr marL="72000" marR="16799" marT="0" marB="0" anchor="ctr"/>
                </a:tc>
              </a:tr>
              <a:tr h="146485">
                <a:tc>
                  <a:txBody>
                    <a:bodyPr/>
                    <a:lstStyle/>
                    <a:p>
                      <a:pPr algn="ctr">
                        <a:lnSpc>
                          <a:spcPct val="115000"/>
                        </a:lnSpc>
                        <a:spcAft>
                          <a:spcPts val="0"/>
                        </a:spcAft>
                      </a:pPr>
                      <a:r>
                        <a:rPr lang="en-GB" sz="800" dirty="0" smtClean="0">
                          <a:effectLst/>
                          <a:latin typeface="Calibri"/>
                          <a:ea typeface="Calibri"/>
                          <a:cs typeface="Arial"/>
                        </a:rPr>
                        <a:t>36</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37</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36</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36</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38</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39</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38</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37</a:t>
                      </a:r>
                      <a:endParaRPr lang="en-GB" sz="800" dirty="0">
                        <a:effectLst/>
                        <a:latin typeface="Calibri"/>
                        <a:ea typeface="Calibri"/>
                        <a:cs typeface="Arial"/>
                      </a:endParaRPr>
                    </a:p>
                  </a:txBody>
                  <a:tcPr marL="72000" marR="16799" marT="0" marB="0" anchor="ctr"/>
                </a:tc>
              </a:tr>
              <a:tr h="146485">
                <a:tc>
                  <a:txBody>
                    <a:bodyPr/>
                    <a:lstStyle/>
                    <a:p>
                      <a:pPr algn="ctr">
                        <a:lnSpc>
                          <a:spcPct val="115000"/>
                        </a:lnSpc>
                        <a:spcAft>
                          <a:spcPts val="0"/>
                        </a:spcAft>
                      </a:pPr>
                      <a:r>
                        <a:rPr lang="en-GB" sz="800" dirty="0" smtClean="0">
                          <a:effectLst/>
                          <a:latin typeface="Calibri"/>
                          <a:ea typeface="Calibri"/>
                          <a:cs typeface="Arial"/>
                        </a:rPr>
                        <a:t>38</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39</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38</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38</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39</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38</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37</a:t>
                      </a:r>
                      <a:endParaRPr lang="en-GB" sz="800" dirty="0">
                        <a:effectLst/>
                        <a:latin typeface="Calibri"/>
                        <a:ea typeface="Calibri"/>
                        <a:cs typeface="Arial"/>
                      </a:endParaRPr>
                    </a:p>
                  </a:txBody>
                  <a:tcPr marL="72000" marR="16799" marT="0" marB="0" anchor="ctr"/>
                </a:tc>
                <a:tc>
                  <a:txBody>
                    <a:bodyPr/>
                    <a:lstStyle/>
                    <a:p>
                      <a:pPr algn="ctr">
                        <a:lnSpc>
                          <a:spcPct val="115000"/>
                        </a:lnSpc>
                        <a:spcAft>
                          <a:spcPts val="0"/>
                        </a:spcAft>
                      </a:pPr>
                      <a:r>
                        <a:rPr lang="en-GB" sz="800" dirty="0" smtClean="0">
                          <a:effectLst/>
                          <a:latin typeface="Calibri"/>
                          <a:ea typeface="Calibri"/>
                          <a:cs typeface="Arial"/>
                        </a:rPr>
                        <a:t>39</a:t>
                      </a:r>
                      <a:endParaRPr lang="en-GB" sz="800" dirty="0">
                        <a:effectLst/>
                        <a:latin typeface="Calibri"/>
                        <a:ea typeface="Calibri"/>
                        <a:cs typeface="Arial"/>
                      </a:endParaRPr>
                    </a:p>
                  </a:txBody>
                  <a:tcPr marL="72000" marR="16799" marT="0" marB="0" anchor="ctr"/>
                </a:tc>
              </a:tr>
            </a:tbl>
          </a:graphicData>
        </a:graphic>
      </p:graphicFrame>
      <p:sp>
        <p:nvSpPr>
          <p:cNvPr id="15" name="TextBox 14"/>
          <p:cNvSpPr txBox="1"/>
          <p:nvPr/>
        </p:nvSpPr>
        <p:spPr>
          <a:xfrm>
            <a:off x="272616" y="4719578"/>
            <a:ext cx="8576387" cy="369332"/>
          </a:xfrm>
          <a:prstGeom prst="rect">
            <a:avLst/>
          </a:prstGeom>
          <a:noFill/>
        </p:spPr>
        <p:txBody>
          <a:bodyPr wrap="none" rtlCol="0">
            <a:spAutoFit/>
          </a:bodyPr>
          <a:lstStyle/>
          <a:p>
            <a:r>
              <a:rPr lang="en-GB" sz="900" dirty="0" smtClean="0">
                <a:solidFill>
                  <a:srgbClr val="120742"/>
                </a:solidFill>
              </a:rPr>
              <a:t>N.B. Due to cultural differences in how markets respond to certain question types, some markets are prone to mentioning a wider variety of activities taken on holiday.  Therefore,</a:t>
            </a:r>
            <a:br>
              <a:rPr lang="en-GB" sz="900" dirty="0" smtClean="0">
                <a:solidFill>
                  <a:srgbClr val="120742"/>
                </a:solidFill>
              </a:rPr>
            </a:br>
            <a:r>
              <a:rPr lang="en-GB" sz="900" dirty="0" smtClean="0">
                <a:solidFill>
                  <a:srgbClr val="120742"/>
                </a:solidFill>
              </a:rPr>
              <a:t>results from key markets are presented in a ranked format e.g. visiting an historic monument was the seventh most frequently mentioned activity within the German market.</a:t>
            </a:r>
            <a:endParaRPr lang="en-GB" sz="900" dirty="0">
              <a:solidFill>
                <a:srgbClr val="120742"/>
              </a:solidFill>
            </a:endParaRPr>
          </a:p>
        </p:txBody>
      </p:sp>
      <p:cxnSp>
        <p:nvCxnSpPr>
          <p:cNvPr id="10" name="Straight Connector 9"/>
          <p:cNvCxnSpPr/>
          <p:nvPr/>
        </p:nvCxnSpPr>
        <p:spPr>
          <a:xfrm>
            <a:off x="518984" y="2281885"/>
            <a:ext cx="8550285" cy="0"/>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18984" y="2734975"/>
            <a:ext cx="8550285" cy="0"/>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518984" y="3188065"/>
            <a:ext cx="8550285" cy="0"/>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12311" y="3641125"/>
            <a:ext cx="8550285" cy="0"/>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4786" y="4102445"/>
            <a:ext cx="8550285" cy="0"/>
          </a:xfrm>
          <a:prstGeom prst="line">
            <a:avLst/>
          </a:prstGeom>
          <a:ln w="6350"/>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59510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 y="872066"/>
            <a:ext cx="8316133" cy="810155"/>
          </a:xfrm>
        </p:spPr>
        <p:txBody>
          <a:bodyPr/>
          <a:lstStyle/>
          <a:p>
            <a:pPr>
              <a:lnSpc>
                <a:spcPts val="2600"/>
              </a:lnSpc>
            </a:pPr>
            <a:r>
              <a:rPr lang="en-GB" sz="2200" dirty="0" smtClean="0">
                <a:solidFill>
                  <a:srgbClr val="C00000"/>
                </a:solidFill>
              </a:rPr>
              <a:t>Activities taken part in on holiday in past 3-5 years - by families</a:t>
            </a:r>
            <a:endParaRPr lang="en-GB" sz="2200" dirty="0"/>
          </a:p>
        </p:txBody>
      </p:sp>
      <p:graphicFrame>
        <p:nvGraphicFramePr>
          <p:cNvPr id="9" name="Table Placeholder 5"/>
          <p:cNvGraphicFramePr>
            <a:graphicFrameLocks/>
          </p:cNvGraphicFramePr>
          <p:nvPr>
            <p:extLst>
              <p:ext uri="{D42A27DB-BD31-4B8C-83A1-F6EECF244321}">
                <p14:modId xmlns:p14="http://schemas.microsoft.com/office/powerpoint/2010/main" val="681615406"/>
              </p:ext>
            </p:extLst>
          </p:nvPr>
        </p:nvGraphicFramePr>
        <p:xfrm>
          <a:off x="342437" y="1751011"/>
          <a:ext cx="8410924" cy="3174171"/>
        </p:xfrm>
        <a:graphic>
          <a:graphicData uri="http://schemas.openxmlformats.org/drawingml/2006/table">
            <a:tbl>
              <a:tblPr firstRow="1" bandRow="1">
                <a:tableStyleId>{5C22544A-7EE6-4342-B048-85BDC9FD1C3A}</a:tableStyleId>
              </a:tblPr>
              <a:tblGrid>
                <a:gridCol w="233296"/>
                <a:gridCol w="2683934"/>
                <a:gridCol w="364066"/>
                <a:gridCol w="592667"/>
                <a:gridCol w="330200"/>
                <a:gridCol w="3175000"/>
                <a:gridCol w="381000"/>
                <a:gridCol w="650761"/>
              </a:tblGrid>
              <a:tr h="256071">
                <a:tc gridSpan="2">
                  <a:txBody>
                    <a:bodyPr/>
                    <a:lstStyle/>
                    <a:p>
                      <a:pPr algn="l"/>
                      <a:endParaRPr lang="en-GB" sz="800" dirty="0"/>
                    </a:p>
                  </a:txBody>
                  <a:tcPr marL="16799"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GB" sz="800" dirty="0"/>
                    </a:p>
                  </a:txBody>
                  <a:tcPr marL="16799"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GB" sz="800" dirty="0" smtClean="0"/>
                        <a:t>All</a:t>
                      </a:r>
                      <a:endParaRPr lang="en-GB" sz="800" dirty="0"/>
                    </a:p>
                  </a:txBody>
                  <a:tcPr marL="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GB" sz="800" b="1" dirty="0" smtClean="0"/>
                        <a:t>Children in household</a:t>
                      </a:r>
                      <a:endParaRPr lang="en-GB" sz="800" b="1" dirty="0"/>
                    </a:p>
                  </a:txBody>
                  <a:tcPr marL="16799"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gridSpan="2">
                  <a:txBody>
                    <a:bodyPr/>
                    <a:lstStyle/>
                    <a:p>
                      <a:pPr algn="ctr"/>
                      <a:endParaRPr lang="en-GB" sz="800" dirty="0"/>
                    </a:p>
                  </a:txBody>
                  <a:tcPr marL="16799"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GB" sz="800" dirty="0"/>
                    </a:p>
                  </a:txBody>
                  <a:tcPr marL="16799"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GB" sz="800" dirty="0" smtClean="0"/>
                        <a:t>All</a:t>
                      </a:r>
                      <a:endParaRPr lang="en-GB" sz="800" dirty="0"/>
                    </a:p>
                  </a:txBody>
                  <a:tcPr marL="16799"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GB" sz="800" b="1" dirty="0" smtClean="0"/>
                        <a:t>Children in household</a:t>
                      </a:r>
                      <a:endParaRPr lang="en-GB" sz="800" b="1" dirty="0"/>
                    </a:p>
                  </a:txBody>
                  <a:tcPr marL="16799"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r>
              <a:tr h="145905">
                <a:tc>
                  <a:txBody>
                    <a:bodyPr/>
                    <a:lstStyle/>
                    <a:p>
                      <a:pPr>
                        <a:lnSpc>
                          <a:spcPct val="100000"/>
                        </a:lnSpc>
                        <a:spcAft>
                          <a:spcPts val="0"/>
                        </a:spcAft>
                      </a:pPr>
                      <a:r>
                        <a:rPr lang="en-GB" sz="900" dirty="0" smtClean="0">
                          <a:effectLst/>
                          <a:latin typeface="Calibri"/>
                          <a:ea typeface="Calibri"/>
                          <a:cs typeface="Arial"/>
                        </a:rPr>
                        <a:t>1.</a:t>
                      </a:r>
                      <a:endParaRPr lang="en-GB" sz="900" dirty="0">
                        <a:effectLst/>
                        <a:latin typeface="Calibri"/>
                        <a:ea typeface="Calibri"/>
                        <a:cs typeface="Arial"/>
                      </a:endParaRPr>
                    </a:p>
                  </a:txBody>
                  <a:tcPr marL="72000" marR="16799" marT="0" marB="0" anchor="ctr">
                    <a:lnT w="38100" cmpd="sng">
                      <a:noFill/>
                    </a:lnT>
                  </a:tcPr>
                </a:tc>
                <a:tc>
                  <a:txBody>
                    <a:bodyPr/>
                    <a:lstStyle/>
                    <a:p>
                      <a:pPr algn="l">
                        <a:lnSpc>
                          <a:spcPct val="100000"/>
                        </a:lnSpc>
                        <a:spcAft>
                          <a:spcPts val="0"/>
                        </a:spcAft>
                      </a:pPr>
                      <a:r>
                        <a:rPr lang="en-GB" sz="900" dirty="0" smtClean="0">
                          <a:effectLst/>
                          <a:latin typeface="Calibri"/>
                          <a:ea typeface="Calibri"/>
                          <a:cs typeface="Arial"/>
                        </a:rPr>
                        <a:t>Visited an historic monument</a:t>
                      </a:r>
                      <a:endParaRPr lang="en-GB" sz="900" dirty="0">
                        <a:effectLst/>
                        <a:latin typeface="Calibri"/>
                        <a:ea typeface="Calibri"/>
                        <a:cs typeface="Arial"/>
                      </a:endParaRPr>
                    </a:p>
                  </a:txBody>
                  <a:tcPr marL="16799" marR="16799" marT="0" marB="0" anchor="ctr">
                    <a:lnT w="38100" cmpd="sng">
                      <a:noFill/>
                    </a:lnT>
                  </a:tcPr>
                </a:tc>
                <a:tc>
                  <a:txBody>
                    <a:bodyPr/>
                    <a:lstStyle/>
                    <a:p>
                      <a:pPr algn="ctr">
                        <a:lnSpc>
                          <a:spcPct val="100000"/>
                        </a:lnSpc>
                        <a:spcAft>
                          <a:spcPts val="0"/>
                        </a:spcAft>
                      </a:pPr>
                      <a:r>
                        <a:rPr lang="en-GB" sz="900" dirty="0" smtClean="0">
                          <a:effectLst/>
                          <a:latin typeface="Calibri"/>
                          <a:ea typeface="Calibri"/>
                          <a:cs typeface="Arial"/>
                        </a:rPr>
                        <a:t>83%</a:t>
                      </a:r>
                      <a:endParaRPr lang="en-GB" sz="900" dirty="0">
                        <a:effectLst/>
                        <a:latin typeface="Calibri"/>
                        <a:ea typeface="Calibri"/>
                        <a:cs typeface="Arial"/>
                      </a:endParaRPr>
                    </a:p>
                  </a:txBody>
                  <a:tcPr marL="16799" marR="16799" marT="0" marB="0" anchor="ctr">
                    <a:lnT w="38100" cmpd="sng">
                      <a:noFill/>
                    </a:lnT>
                  </a:tcPr>
                </a:tc>
                <a:tc>
                  <a:txBody>
                    <a:bodyPr/>
                    <a:lstStyle/>
                    <a:p>
                      <a:pPr algn="ctr">
                        <a:lnSpc>
                          <a:spcPct val="100000"/>
                        </a:lnSpc>
                        <a:spcAft>
                          <a:spcPts val="0"/>
                        </a:spcAft>
                      </a:pPr>
                      <a:r>
                        <a:rPr lang="en-GB" sz="900" b="1" dirty="0" smtClean="0">
                          <a:effectLst/>
                          <a:latin typeface="Calibri"/>
                          <a:ea typeface="Calibri"/>
                          <a:cs typeface="Arial"/>
                        </a:rPr>
                        <a:t>84%</a:t>
                      </a:r>
                      <a:endParaRPr lang="en-GB" sz="900" b="1" dirty="0">
                        <a:effectLst/>
                        <a:latin typeface="Calibri"/>
                        <a:ea typeface="Calibri"/>
                        <a:cs typeface="Arial"/>
                      </a:endParaRPr>
                    </a:p>
                  </a:txBody>
                  <a:tcPr marL="16799" marR="16799" marT="0" marB="0" anchor="ctr">
                    <a:lnT w="38100" cmpd="sng">
                      <a:noFill/>
                    </a:lnT>
                  </a:tcPr>
                </a:tc>
                <a:tc>
                  <a:txBody>
                    <a:bodyPr/>
                    <a:lstStyle/>
                    <a:p>
                      <a:pPr algn="l">
                        <a:lnSpc>
                          <a:spcPct val="100000"/>
                        </a:lnSpc>
                        <a:spcAft>
                          <a:spcPts val="0"/>
                        </a:spcAft>
                      </a:pPr>
                      <a:r>
                        <a:rPr lang="en-GB" sz="900" dirty="0" smtClean="0">
                          <a:effectLst/>
                          <a:latin typeface="Calibri"/>
                          <a:ea typeface="Calibri"/>
                          <a:cs typeface="Arial"/>
                        </a:rPr>
                        <a:t>21.</a:t>
                      </a:r>
                      <a:endParaRPr lang="en-GB" sz="900" dirty="0">
                        <a:effectLst/>
                        <a:latin typeface="Calibri"/>
                        <a:ea typeface="Calibri"/>
                        <a:cs typeface="Arial"/>
                      </a:endParaRPr>
                    </a:p>
                  </a:txBody>
                  <a:tcPr marL="72000" marR="16799" marT="0" marB="0" anchor="ctr">
                    <a:lnT w="38100" cmpd="sng">
                      <a:noFill/>
                    </a:lnT>
                  </a:tcPr>
                </a:tc>
                <a:tc>
                  <a:txBody>
                    <a:bodyPr/>
                    <a:lstStyle/>
                    <a:p>
                      <a:pPr algn="l">
                        <a:lnSpc>
                          <a:spcPct val="100000"/>
                        </a:lnSpc>
                        <a:spcAft>
                          <a:spcPts val="0"/>
                        </a:spcAft>
                      </a:pPr>
                      <a:r>
                        <a:rPr lang="en-GB" sz="900" dirty="0" smtClean="0"/>
                        <a:t>Pursued hobby</a:t>
                      </a:r>
                      <a:endParaRPr lang="en-GB" sz="900" dirty="0">
                        <a:effectLst/>
                        <a:latin typeface="Calibri"/>
                        <a:ea typeface="Calibri"/>
                        <a:cs typeface="Arial"/>
                      </a:endParaRPr>
                    </a:p>
                  </a:txBody>
                  <a:tcPr marL="16799" marR="16799" marT="0" marB="0" anchor="ctr">
                    <a:lnT w="38100" cmpd="sng">
                      <a:noFill/>
                    </a:lnT>
                  </a:tcPr>
                </a:tc>
                <a:tc>
                  <a:txBody>
                    <a:bodyPr/>
                    <a:lstStyle/>
                    <a:p>
                      <a:pPr algn="ctr">
                        <a:lnSpc>
                          <a:spcPct val="100000"/>
                        </a:lnSpc>
                        <a:spcAft>
                          <a:spcPts val="0"/>
                        </a:spcAft>
                      </a:pPr>
                      <a:r>
                        <a:rPr lang="en-GB" sz="900" dirty="0" smtClean="0">
                          <a:effectLst/>
                          <a:latin typeface="Calibri"/>
                          <a:ea typeface="Calibri"/>
                          <a:cs typeface="Arial"/>
                        </a:rPr>
                        <a:t>52%</a:t>
                      </a:r>
                      <a:endParaRPr lang="en-GB" sz="900" dirty="0">
                        <a:effectLst/>
                        <a:latin typeface="Calibri"/>
                        <a:ea typeface="Calibri"/>
                        <a:cs typeface="Arial"/>
                      </a:endParaRPr>
                    </a:p>
                  </a:txBody>
                  <a:tcPr marL="16799" marR="16799" marT="0" marB="0" anchor="ctr">
                    <a:lnT w="38100" cmpd="sng">
                      <a:noFill/>
                    </a:lnT>
                  </a:tcPr>
                </a:tc>
                <a:tc>
                  <a:txBody>
                    <a:bodyPr/>
                    <a:lstStyle/>
                    <a:p>
                      <a:pPr algn="ctr">
                        <a:lnSpc>
                          <a:spcPct val="100000"/>
                        </a:lnSpc>
                        <a:spcAft>
                          <a:spcPts val="0"/>
                        </a:spcAft>
                      </a:pPr>
                      <a:r>
                        <a:rPr lang="en-GB" sz="900" b="1" dirty="0" smtClean="0">
                          <a:effectLst/>
                          <a:latin typeface="Calibri"/>
                          <a:ea typeface="Calibri"/>
                          <a:cs typeface="Arial"/>
                        </a:rPr>
                        <a:t>59%</a:t>
                      </a:r>
                      <a:endParaRPr lang="en-GB" sz="900" b="1" dirty="0">
                        <a:effectLst/>
                        <a:latin typeface="Calibri"/>
                        <a:ea typeface="Calibri"/>
                        <a:cs typeface="Arial"/>
                      </a:endParaRPr>
                    </a:p>
                  </a:txBody>
                  <a:tcPr marL="16799" marR="16799" marT="0" marB="0" anchor="ctr">
                    <a:lnT w="38100" cmpd="sng">
                      <a:noFill/>
                    </a:lnT>
                  </a:tcPr>
                </a:tc>
              </a:tr>
              <a:tr h="145905">
                <a:tc>
                  <a:txBody>
                    <a:bodyPr/>
                    <a:lstStyle/>
                    <a:p>
                      <a:pPr>
                        <a:lnSpc>
                          <a:spcPct val="100000"/>
                        </a:lnSpc>
                        <a:spcAft>
                          <a:spcPts val="0"/>
                        </a:spcAft>
                      </a:pPr>
                      <a:r>
                        <a:rPr lang="en-GB" sz="900" dirty="0" smtClean="0">
                          <a:effectLst/>
                          <a:latin typeface="Calibri"/>
                          <a:ea typeface="Calibri"/>
                          <a:cs typeface="Arial"/>
                        </a:rPr>
                        <a:t>2.</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Walk / hike in countryside / coast</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83%</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87%</a:t>
                      </a:r>
                      <a:endParaRPr lang="en-GB" sz="900" b="1" dirty="0">
                        <a:effectLst/>
                        <a:latin typeface="Calibri"/>
                        <a:ea typeface="Calibri"/>
                        <a:cs typeface="Arial"/>
                      </a:endParaRPr>
                    </a:p>
                  </a:txBody>
                  <a:tcPr marL="16799" marR="16799" marT="0" marB="0" anchor="ctr"/>
                </a:tc>
                <a:tc>
                  <a:txBody>
                    <a:bodyPr/>
                    <a:lstStyle/>
                    <a:p>
                      <a:pPr algn="l">
                        <a:lnSpc>
                          <a:spcPct val="100000"/>
                        </a:lnSpc>
                        <a:spcAft>
                          <a:spcPts val="0"/>
                        </a:spcAft>
                      </a:pPr>
                      <a:r>
                        <a:rPr lang="en-GB" sz="900" dirty="0" smtClean="0">
                          <a:effectLst/>
                          <a:latin typeface="Calibri"/>
                          <a:ea typeface="Calibri"/>
                          <a:cs typeface="Arial"/>
                        </a:rPr>
                        <a:t>22.</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Shopped for luxury / designer products</a:t>
                      </a:r>
                      <a:endParaRPr lang="en-GB" sz="900" dirty="0">
                        <a:effectLst/>
                        <a:latin typeface="Calibri"/>
                        <a:ea typeface="Calibri"/>
                        <a:cs typeface="Arial"/>
                      </a:endParaRPr>
                    </a:p>
                  </a:txBody>
                  <a:tcPr marL="16799" marR="16799" marT="0"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900" dirty="0" smtClean="0">
                          <a:effectLst/>
                          <a:latin typeface="+mn-lt"/>
                          <a:ea typeface="Calibri"/>
                          <a:cs typeface="Arial"/>
                        </a:rPr>
                        <a:t>52%</a:t>
                      </a: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60%</a:t>
                      </a:r>
                      <a:endParaRPr lang="en-GB" sz="900" b="1" dirty="0">
                        <a:effectLst/>
                        <a:latin typeface="Calibri"/>
                        <a:ea typeface="Calibri"/>
                        <a:cs typeface="Arial"/>
                      </a:endParaRPr>
                    </a:p>
                  </a:txBody>
                  <a:tcPr marL="16799" marR="16799" marT="0" marB="0" anchor="ctr"/>
                </a:tc>
              </a:tr>
              <a:tr h="145905">
                <a:tc>
                  <a:txBody>
                    <a:bodyPr/>
                    <a:lstStyle/>
                    <a:p>
                      <a:pPr>
                        <a:lnSpc>
                          <a:spcPct val="100000"/>
                        </a:lnSpc>
                        <a:spcAft>
                          <a:spcPts val="0"/>
                        </a:spcAft>
                      </a:pPr>
                      <a:r>
                        <a:rPr lang="en-GB" sz="900" dirty="0" smtClean="0">
                          <a:effectLst/>
                          <a:latin typeface="Calibri"/>
                          <a:ea typeface="Calibri"/>
                          <a:cs typeface="Arial"/>
                        </a:rPr>
                        <a:t>3.</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Visited a park</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82%</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84%</a:t>
                      </a:r>
                      <a:endParaRPr lang="en-GB" sz="900" b="1" dirty="0">
                        <a:effectLst/>
                        <a:latin typeface="Calibri"/>
                        <a:ea typeface="Calibri"/>
                        <a:cs typeface="Arial"/>
                      </a:endParaRPr>
                    </a:p>
                  </a:txBody>
                  <a:tcPr marL="16799" marR="16799" marT="0" marB="0" anchor="ctr"/>
                </a:tc>
                <a:tc>
                  <a:txBody>
                    <a:bodyPr/>
                    <a:lstStyle/>
                    <a:p>
                      <a:pPr algn="l">
                        <a:lnSpc>
                          <a:spcPct val="100000"/>
                        </a:lnSpc>
                        <a:spcAft>
                          <a:spcPts val="0"/>
                        </a:spcAft>
                      </a:pPr>
                      <a:r>
                        <a:rPr lang="en-GB" sz="900" dirty="0" smtClean="0">
                          <a:effectLst/>
                          <a:latin typeface="Calibri"/>
                          <a:ea typeface="Calibri"/>
                          <a:cs typeface="Arial"/>
                        </a:rPr>
                        <a:t>23.</a:t>
                      </a:r>
                      <a:endParaRPr lang="en-GB" sz="900" dirty="0">
                        <a:effectLst/>
                        <a:latin typeface="Calibri"/>
                        <a:ea typeface="Calibri"/>
                        <a:cs typeface="Arial"/>
                      </a:endParaRPr>
                    </a:p>
                  </a:txBody>
                  <a:tcPr marL="72000" marR="16799" marT="0" marB="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900" dirty="0" smtClean="0"/>
                        <a:t>Gone for cycle ride</a:t>
                      </a: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49%</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56%</a:t>
                      </a:r>
                      <a:endParaRPr lang="en-GB" sz="900" b="1" dirty="0">
                        <a:effectLst/>
                        <a:latin typeface="Calibri"/>
                        <a:ea typeface="Calibri"/>
                        <a:cs typeface="Arial"/>
                      </a:endParaRPr>
                    </a:p>
                  </a:txBody>
                  <a:tcPr marL="16799" marR="16799" marT="0" marB="0" anchor="ctr"/>
                </a:tc>
              </a:tr>
              <a:tr h="145905">
                <a:tc>
                  <a:txBody>
                    <a:bodyPr/>
                    <a:lstStyle/>
                    <a:p>
                      <a:pPr>
                        <a:lnSpc>
                          <a:spcPct val="100000"/>
                        </a:lnSpc>
                        <a:spcAft>
                          <a:spcPts val="0"/>
                        </a:spcAft>
                      </a:pPr>
                      <a:r>
                        <a:rPr lang="en-GB" sz="900" dirty="0" smtClean="0">
                          <a:effectLst/>
                          <a:latin typeface="Calibri"/>
                          <a:ea typeface="Calibri"/>
                          <a:cs typeface="Arial"/>
                        </a:rPr>
                        <a:t>4.</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Shopped for clothes</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81%</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85%</a:t>
                      </a:r>
                      <a:endParaRPr lang="en-GB" sz="900" b="1" dirty="0">
                        <a:effectLst/>
                        <a:latin typeface="Calibri"/>
                        <a:ea typeface="Calibri"/>
                        <a:cs typeface="Arial"/>
                      </a:endParaRPr>
                    </a:p>
                  </a:txBody>
                  <a:tcPr marL="16799" marR="16799" marT="0" marB="0" anchor="ctr"/>
                </a:tc>
                <a:tc>
                  <a:txBody>
                    <a:bodyPr/>
                    <a:lstStyle/>
                    <a:p>
                      <a:pPr algn="l">
                        <a:lnSpc>
                          <a:spcPct val="100000"/>
                        </a:lnSpc>
                        <a:spcAft>
                          <a:spcPts val="0"/>
                        </a:spcAft>
                      </a:pPr>
                      <a:r>
                        <a:rPr lang="en-GB" sz="900" dirty="0" smtClean="0">
                          <a:effectLst/>
                          <a:latin typeface="Calibri"/>
                          <a:ea typeface="Calibri"/>
                          <a:cs typeface="Arial"/>
                        </a:rPr>
                        <a:t>24.</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Gone to live music performance</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48%</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54%</a:t>
                      </a:r>
                      <a:endParaRPr lang="en-GB" sz="900" b="1" dirty="0">
                        <a:effectLst/>
                        <a:latin typeface="Calibri"/>
                        <a:ea typeface="Calibri"/>
                        <a:cs typeface="Arial"/>
                      </a:endParaRPr>
                    </a:p>
                  </a:txBody>
                  <a:tcPr marL="16799" marR="16799" marT="0" marB="0" anchor="ctr"/>
                </a:tc>
              </a:tr>
              <a:tr h="145905">
                <a:tc>
                  <a:txBody>
                    <a:bodyPr/>
                    <a:lstStyle/>
                    <a:p>
                      <a:pPr>
                        <a:lnSpc>
                          <a:spcPct val="100000"/>
                        </a:lnSpc>
                        <a:spcAft>
                          <a:spcPts val="0"/>
                        </a:spcAft>
                      </a:pPr>
                      <a:r>
                        <a:rPr lang="en-GB" sz="900" dirty="0" smtClean="0">
                          <a:effectLst/>
                          <a:latin typeface="Calibri"/>
                          <a:ea typeface="Calibri"/>
                          <a:cs typeface="Arial"/>
                        </a:rPr>
                        <a:t>5.</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Tried new food for first time</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81%</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83%</a:t>
                      </a:r>
                      <a:endParaRPr lang="en-GB" sz="900" b="1" dirty="0">
                        <a:effectLst/>
                        <a:latin typeface="Calibri"/>
                        <a:ea typeface="Calibri"/>
                        <a:cs typeface="Arial"/>
                      </a:endParaRPr>
                    </a:p>
                  </a:txBody>
                  <a:tcPr marL="16799" marR="16799" marT="0" marB="0" anchor="ctr"/>
                </a:tc>
                <a:tc>
                  <a:txBody>
                    <a:bodyPr/>
                    <a:lstStyle/>
                    <a:p>
                      <a:pPr algn="l">
                        <a:lnSpc>
                          <a:spcPct val="100000"/>
                        </a:lnSpc>
                        <a:spcAft>
                          <a:spcPts val="0"/>
                        </a:spcAft>
                      </a:pPr>
                      <a:r>
                        <a:rPr lang="en-GB" sz="900" dirty="0" smtClean="0">
                          <a:effectLst/>
                          <a:latin typeface="Calibri"/>
                          <a:ea typeface="Calibri"/>
                          <a:cs typeface="Arial"/>
                        </a:rPr>
                        <a:t>25.</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Gone on scenic railway journey</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48%</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57%</a:t>
                      </a:r>
                      <a:endParaRPr lang="en-GB" sz="900" b="1" dirty="0">
                        <a:effectLst/>
                        <a:latin typeface="Calibri"/>
                        <a:ea typeface="Calibri"/>
                        <a:cs typeface="Arial"/>
                      </a:endParaRPr>
                    </a:p>
                  </a:txBody>
                  <a:tcPr marL="16799" marR="16799" marT="0" marB="0" anchor="ctr"/>
                </a:tc>
              </a:tr>
              <a:tr h="145905">
                <a:tc>
                  <a:txBody>
                    <a:bodyPr/>
                    <a:lstStyle/>
                    <a:p>
                      <a:pPr>
                        <a:lnSpc>
                          <a:spcPct val="100000"/>
                        </a:lnSpc>
                        <a:spcAft>
                          <a:spcPts val="0"/>
                        </a:spcAft>
                      </a:pPr>
                      <a:r>
                        <a:rPr lang="en-GB" sz="900" dirty="0" smtClean="0">
                          <a:effectLst/>
                          <a:latin typeface="Calibri"/>
                          <a:ea typeface="Calibri"/>
                          <a:cs typeface="Arial"/>
                        </a:rPr>
                        <a:t>6.</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Shopped for locally made products</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80%</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84%</a:t>
                      </a:r>
                      <a:endParaRPr lang="en-GB" sz="900" b="1" dirty="0">
                        <a:effectLst/>
                        <a:latin typeface="Calibri"/>
                        <a:ea typeface="Calibri"/>
                        <a:cs typeface="Arial"/>
                      </a:endParaRPr>
                    </a:p>
                  </a:txBody>
                  <a:tcPr marL="16799" marR="16799" marT="0" marB="0" anchor="ctr"/>
                </a:tc>
                <a:tc>
                  <a:txBody>
                    <a:bodyPr/>
                    <a:lstStyle/>
                    <a:p>
                      <a:pPr algn="l">
                        <a:lnSpc>
                          <a:spcPct val="100000"/>
                        </a:lnSpc>
                        <a:spcAft>
                          <a:spcPts val="0"/>
                        </a:spcAft>
                      </a:pPr>
                      <a:r>
                        <a:rPr lang="en-GB" sz="900" dirty="0" smtClean="0">
                          <a:effectLst/>
                          <a:latin typeface="Calibri"/>
                          <a:ea typeface="Calibri"/>
                          <a:cs typeface="Arial"/>
                        </a:rPr>
                        <a:t>26.</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Gone to craft fair</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48%</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55%</a:t>
                      </a:r>
                      <a:endParaRPr lang="en-GB" sz="900" b="1" dirty="0">
                        <a:effectLst/>
                        <a:latin typeface="Calibri"/>
                        <a:ea typeface="Calibri"/>
                        <a:cs typeface="Arial"/>
                      </a:endParaRPr>
                    </a:p>
                  </a:txBody>
                  <a:tcPr marL="16799" marR="16799" marT="0" marB="0" anchor="ctr"/>
                </a:tc>
              </a:tr>
              <a:tr h="145905">
                <a:tc>
                  <a:txBody>
                    <a:bodyPr/>
                    <a:lstStyle/>
                    <a:p>
                      <a:pPr>
                        <a:lnSpc>
                          <a:spcPct val="100000"/>
                        </a:lnSpc>
                        <a:spcAft>
                          <a:spcPts val="0"/>
                        </a:spcAft>
                      </a:pPr>
                      <a:r>
                        <a:rPr lang="en-GB" sz="900" dirty="0" smtClean="0">
                          <a:effectLst/>
                          <a:latin typeface="Calibri"/>
                          <a:ea typeface="Calibri"/>
                          <a:cs typeface="Arial"/>
                        </a:rPr>
                        <a:t>7.</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Visited paid tourist attraction</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79%</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82%</a:t>
                      </a:r>
                      <a:endParaRPr lang="en-GB" sz="900" b="1" dirty="0">
                        <a:effectLst/>
                        <a:latin typeface="Calibri"/>
                        <a:ea typeface="Calibri"/>
                        <a:cs typeface="Arial"/>
                      </a:endParaRPr>
                    </a:p>
                  </a:txBody>
                  <a:tcPr marL="16799" marR="16799" marT="0" marB="0" anchor="ctr"/>
                </a:tc>
                <a:tc>
                  <a:txBody>
                    <a:bodyPr/>
                    <a:lstStyle/>
                    <a:p>
                      <a:pPr algn="l">
                        <a:lnSpc>
                          <a:spcPct val="100000"/>
                        </a:lnSpc>
                        <a:spcAft>
                          <a:spcPts val="0"/>
                        </a:spcAft>
                      </a:pPr>
                      <a:r>
                        <a:rPr lang="en-GB" sz="900" dirty="0" smtClean="0">
                          <a:effectLst/>
                          <a:latin typeface="Calibri"/>
                          <a:ea typeface="Calibri"/>
                          <a:cs typeface="Arial"/>
                        </a:rPr>
                        <a:t>27.</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Sea or river fishing</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46%</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57%</a:t>
                      </a:r>
                      <a:endParaRPr lang="en-GB" sz="900" b="1" dirty="0">
                        <a:effectLst/>
                        <a:latin typeface="Calibri"/>
                        <a:ea typeface="Calibri"/>
                        <a:cs typeface="Arial"/>
                      </a:endParaRPr>
                    </a:p>
                  </a:txBody>
                  <a:tcPr marL="16799" marR="16799" marT="0" marB="0" anchor="ctr"/>
                </a:tc>
              </a:tr>
              <a:tr h="145905">
                <a:tc>
                  <a:txBody>
                    <a:bodyPr/>
                    <a:lstStyle/>
                    <a:p>
                      <a:pPr>
                        <a:lnSpc>
                          <a:spcPct val="100000"/>
                        </a:lnSpc>
                        <a:spcAft>
                          <a:spcPts val="0"/>
                        </a:spcAft>
                      </a:pPr>
                      <a:r>
                        <a:rPr lang="en-GB" sz="900" dirty="0" smtClean="0">
                          <a:effectLst/>
                          <a:latin typeface="Calibri"/>
                          <a:ea typeface="Calibri"/>
                          <a:cs typeface="Arial"/>
                        </a:rPr>
                        <a:t>8.</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Visited museum</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77%</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80%</a:t>
                      </a:r>
                      <a:endParaRPr lang="en-GB" sz="900" b="1" dirty="0">
                        <a:effectLst/>
                        <a:latin typeface="Calibri"/>
                        <a:ea typeface="Calibri"/>
                        <a:cs typeface="Arial"/>
                      </a:endParaRPr>
                    </a:p>
                  </a:txBody>
                  <a:tcPr marL="16799" marR="16799" marT="0" marB="0" anchor="ctr"/>
                </a:tc>
                <a:tc>
                  <a:txBody>
                    <a:bodyPr/>
                    <a:lstStyle/>
                    <a:p>
                      <a:pPr algn="l">
                        <a:lnSpc>
                          <a:spcPct val="100000"/>
                        </a:lnSpc>
                        <a:spcAft>
                          <a:spcPts val="0"/>
                        </a:spcAft>
                      </a:pPr>
                      <a:r>
                        <a:rPr lang="en-GB" sz="900" dirty="0" smtClean="0">
                          <a:effectLst/>
                          <a:latin typeface="Calibri"/>
                          <a:ea typeface="Calibri"/>
                          <a:cs typeface="Arial"/>
                        </a:rPr>
                        <a:t>28.</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Visited somewhere linked to film/TV/book</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46%</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53%</a:t>
                      </a:r>
                      <a:endParaRPr lang="en-GB" sz="900" b="1" dirty="0">
                        <a:effectLst/>
                        <a:latin typeface="Calibri"/>
                        <a:ea typeface="Calibri"/>
                        <a:cs typeface="Arial"/>
                      </a:endParaRPr>
                    </a:p>
                  </a:txBody>
                  <a:tcPr marL="16799" marR="16799" marT="0" marB="0" anchor="ctr"/>
                </a:tc>
              </a:tr>
              <a:tr h="145905">
                <a:tc>
                  <a:txBody>
                    <a:bodyPr/>
                    <a:lstStyle/>
                    <a:p>
                      <a:pPr>
                        <a:lnSpc>
                          <a:spcPct val="100000"/>
                        </a:lnSpc>
                        <a:spcAft>
                          <a:spcPts val="0"/>
                        </a:spcAft>
                      </a:pPr>
                      <a:r>
                        <a:rPr lang="en-GB" sz="900" dirty="0" smtClean="0">
                          <a:effectLst/>
                          <a:latin typeface="Calibri"/>
                          <a:ea typeface="Calibri"/>
                          <a:cs typeface="Arial"/>
                        </a:rPr>
                        <a:t>9.</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Sunbathed on beach / by pool</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75%</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80%</a:t>
                      </a:r>
                      <a:endParaRPr lang="en-GB" sz="900" b="1" dirty="0">
                        <a:effectLst/>
                        <a:latin typeface="Calibri"/>
                        <a:ea typeface="Calibri"/>
                        <a:cs typeface="Arial"/>
                      </a:endParaRPr>
                    </a:p>
                  </a:txBody>
                  <a:tcPr marL="16799" marR="16799" marT="0" marB="0" anchor="ctr"/>
                </a:tc>
                <a:tc>
                  <a:txBody>
                    <a:bodyPr/>
                    <a:lstStyle/>
                    <a:p>
                      <a:pPr algn="l">
                        <a:lnSpc>
                          <a:spcPct val="100000"/>
                        </a:lnSpc>
                        <a:spcAft>
                          <a:spcPts val="0"/>
                        </a:spcAft>
                      </a:pPr>
                      <a:r>
                        <a:rPr lang="en-GB" sz="900" dirty="0" smtClean="0">
                          <a:effectLst/>
                          <a:latin typeface="Calibri"/>
                          <a:ea typeface="Calibri"/>
                          <a:cs typeface="Arial"/>
                        </a:rPr>
                        <a:t>29.</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Had spa, wellness or beauty treatment</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44%</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50%</a:t>
                      </a:r>
                      <a:endParaRPr lang="en-GB" sz="900" b="1" dirty="0">
                        <a:effectLst/>
                        <a:latin typeface="Calibri"/>
                        <a:ea typeface="Calibri"/>
                        <a:cs typeface="Arial"/>
                      </a:endParaRPr>
                    </a:p>
                  </a:txBody>
                  <a:tcPr marL="16799" marR="16799" marT="0" marB="0" anchor="ctr"/>
                </a:tc>
              </a:tr>
              <a:tr h="145905">
                <a:tc>
                  <a:txBody>
                    <a:bodyPr/>
                    <a:lstStyle/>
                    <a:p>
                      <a:pPr>
                        <a:lnSpc>
                          <a:spcPct val="100000"/>
                        </a:lnSpc>
                        <a:spcAft>
                          <a:spcPts val="0"/>
                        </a:spcAft>
                      </a:pPr>
                      <a:r>
                        <a:rPr lang="en-GB" sz="900" dirty="0" smtClean="0">
                          <a:effectLst/>
                          <a:latin typeface="Calibri"/>
                          <a:ea typeface="Calibri"/>
                          <a:cs typeface="Arial"/>
                        </a:rPr>
                        <a:t>10.</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Had a gourmet meal</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73%</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78%</a:t>
                      </a:r>
                      <a:endParaRPr lang="en-GB" sz="900" b="1" dirty="0">
                        <a:effectLst/>
                        <a:latin typeface="Calibri"/>
                        <a:ea typeface="Calibri"/>
                        <a:cs typeface="Arial"/>
                      </a:endParaRPr>
                    </a:p>
                  </a:txBody>
                  <a:tcPr marL="16799" marR="16799" marT="0" marB="0" anchor="ctr"/>
                </a:tc>
                <a:tc>
                  <a:txBody>
                    <a:bodyPr/>
                    <a:lstStyle/>
                    <a:p>
                      <a:pPr algn="l">
                        <a:lnSpc>
                          <a:spcPct val="100000"/>
                        </a:lnSpc>
                        <a:spcAft>
                          <a:spcPts val="0"/>
                        </a:spcAft>
                      </a:pPr>
                      <a:r>
                        <a:rPr lang="en-GB" sz="900" dirty="0" smtClean="0">
                          <a:effectLst/>
                          <a:latin typeface="Calibri"/>
                          <a:ea typeface="Calibri"/>
                          <a:cs typeface="Arial"/>
                        </a:rPr>
                        <a:t>30.</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Gone to theatre</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40%</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46%</a:t>
                      </a:r>
                      <a:endParaRPr lang="en-GB" sz="900" b="1" dirty="0">
                        <a:effectLst/>
                        <a:latin typeface="Calibri"/>
                        <a:ea typeface="Calibri"/>
                        <a:cs typeface="Arial"/>
                      </a:endParaRPr>
                    </a:p>
                  </a:txBody>
                  <a:tcPr marL="16799" marR="16799" marT="0" marB="0" anchor="ctr"/>
                </a:tc>
              </a:tr>
              <a:tr h="145905">
                <a:tc>
                  <a:txBody>
                    <a:bodyPr/>
                    <a:lstStyle/>
                    <a:p>
                      <a:pPr>
                        <a:lnSpc>
                          <a:spcPct val="100000"/>
                        </a:lnSpc>
                        <a:spcAft>
                          <a:spcPts val="0"/>
                        </a:spcAft>
                      </a:pPr>
                      <a:r>
                        <a:rPr lang="en-GB" sz="900" dirty="0" smtClean="0">
                          <a:effectLst/>
                          <a:latin typeface="Calibri"/>
                          <a:ea typeface="Calibri"/>
                          <a:cs typeface="Arial"/>
                        </a:rPr>
                        <a:t>11.</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Visited a paid wildlife attraction</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72%</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80%</a:t>
                      </a:r>
                      <a:endParaRPr lang="en-GB" sz="900" b="1" dirty="0">
                        <a:effectLst/>
                        <a:latin typeface="Calibri"/>
                        <a:ea typeface="Calibri"/>
                        <a:cs typeface="Arial"/>
                      </a:endParaRPr>
                    </a:p>
                  </a:txBody>
                  <a:tcPr marL="16799" marR="16799" marT="0" marB="0" anchor="ctr"/>
                </a:tc>
                <a:tc>
                  <a:txBody>
                    <a:bodyPr/>
                    <a:lstStyle/>
                    <a:p>
                      <a:pPr algn="l">
                        <a:lnSpc>
                          <a:spcPct val="100000"/>
                        </a:lnSpc>
                        <a:spcAft>
                          <a:spcPts val="0"/>
                        </a:spcAft>
                      </a:pPr>
                      <a:r>
                        <a:rPr lang="en-GB" sz="900" dirty="0" smtClean="0">
                          <a:effectLst/>
                          <a:latin typeface="Calibri"/>
                          <a:ea typeface="Calibri"/>
                          <a:cs typeface="Arial"/>
                        </a:rPr>
                        <a:t>31.</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Tried adventure / adrenalin activity</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40%</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49%</a:t>
                      </a:r>
                      <a:endParaRPr lang="en-GB" sz="900" b="1" dirty="0">
                        <a:effectLst/>
                        <a:latin typeface="Calibri"/>
                        <a:ea typeface="Calibri"/>
                        <a:cs typeface="Arial"/>
                      </a:endParaRPr>
                    </a:p>
                  </a:txBody>
                  <a:tcPr marL="16799" marR="16799" marT="0" marB="0" anchor="ctr"/>
                </a:tc>
              </a:tr>
              <a:tr h="145905">
                <a:tc>
                  <a:txBody>
                    <a:bodyPr/>
                    <a:lstStyle/>
                    <a:p>
                      <a:pPr>
                        <a:lnSpc>
                          <a:spcPct val="100000"/>
                        </a:lnSpc>
                        <a:spcAft>
                          <a:spcPts val="0"/>
                        </a:spcAft>
                      </a:pPr>
                      <a:r>
                        <a:rPr lang="en-GB" sz="900" dirty="0" smtClean="0">
                          <a:effectLst/>
                          <a:latin typeface="Calibri"/>
                          <a:ea typeface="Calibri"/>
                          <a:cs typeface="Arial"/>
                        </a:rPr>
                        <a:t>12.</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Guided sightseeing tour</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69%</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73%</a:t>
                      </a:r>
                      <a:endParaRPr lang="en-GB" sz="900" b="1" dirty="0">
                        <a:effectLst/>
                        <a:latin typeface="Calibri"/>
                        <a:ea typeface="Calibri"/>
                        <a:cs typeface="Arial"/>
                      </a:endParaRPr>
                    </a:p>
                  </a:txBody>
                  <a:tcPr marL="16799" marR="16799" marT="0" marB="0" anchor="ctr"/>
                </a:tc>
                <a:tc>
                  <a:txBody>
                    <a:bodyPr/>
                    <a:lstStyle/>
                    <a:p>
                      <a:pPr algn="l">
                        <a:lnSpc>
                          <a:spcPct val="100000"/>
                        </a:lnSpc>
                        <a:spcAft>
                          <a:spcPts val="0"/>
                        </a:spcAft>
                      </a:pPr>
                      <a:r>
                        <a:rPr lang="en-GB" sz="900" dirty="0" smtClean="0">
                          <a:effectLst/>
                          <a:latin typeface="Calibri"/>
                          <a:ea typeface="Calibri"/>
                          <a:cs typeface="Arial"/>
                        </a:rPr>
                        <a:t>32.</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Gone to nightclub</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39%</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42%</a:t>
                      </a:r>
                      <a:endParaRPr lang="en-GB" sz="900" b="1" dirty="0">
                        <a:effectLst/>
                        <a:latin typeface="Calibri"/>
                        <a:ea typeface="Calibri"/>
                        <a:cs typeface="Arial"/>
                      </a:endParaRPr>
                    </a:p>
                  </a:txBody>
                  <a:tcPr marL="16799" marR="16799" marT="0" marB="0" anchor="ctr"/>
                </a:tc>
              </a:tr>
              <a:tr h="145905">
                <a:tc>
                  <a:txBody>
                    <a:bodyPr/>
                    <a:lstStyle/>
                    <a:p>
                      <a:pPr>
                        <a:lnSpc>
                          <a:spcPct val="100000"/>
                        </a:lnSpc>
                        <a:spcAft>
                          <a:spcPts val="0"/>
                        </a:spcAft>
                      </a:pPr>
                      <a:r>
                        <a:rPr lang="en-GB" sz="900" dirty="0" smtClean="0">
                          <a:effectLst/>
                          <a:latin typeface="Calibri"/>
                          <a:ea typeface="Calibri"/>
                          <a:cs typeface="Arial"/>
                        </a:rPr>
                        <a:t>13.</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Visited garden</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69%</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72%</a:t>
                      </a:r>
                      <a:endParaRPr lang="en-GB" sz="900" b="1" dirty="0">
                        <a:effectLst/>
                        <a:latin typeface="Calibri"/>
                        <a:ea typeface="Calibri"/>
                        <a:cs typeface="Arial"/>
                      </a:endParaRPr>
                    </a:p>
                  </a:txBody>
                  <a:tcPr marL="16799" marR="16799" marT="0" marB="0" anchor="ctr"/>
                </a:tc>
                <a:tc>
                  <a:txBody>
                    <a:bodyPr/>
                    <a:lstStyle/>
                    <a:p>
                      <a:pPr algn="l">
                        <a:lnSpc>
                          <a:spcPct val="100000"/>
                        </a:lnSpc>
                        <a:spcAft>
                          <a:spcPts val="0"/>
                        </a:spcAft>
                      </a:pPr>
                      <a:r>
                        <a:rPr lang="en-GB" sz="900" dirty="0" smtClean="0">
                          <a:effectLst/>
                          <a:latin typeface="Calibri"/>
                          <a:ea typeface="Calibri"/>
                          <a:cs typeface="Arial"/>
                        </a:rPr>
                        <a:t>33.</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Gone to arts, film or literature festival</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37%</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46%</a:t>
                      </a:r>
                      <a:endParaRPr lang="en-GB" sz="900" b="1" dirty="0">
                        <a:effectLst/>
                        <a:latin typeface="Calibri"/>
                        <a:ea typeface="Calibri"/>
                        <a:cs typeface="Arial"/>
                      </a:endParaRPr>
                    </a:p>
                  </a:txBody>
                  <a:tcPr marL="16799" marR="16799" marT="0" marB="0" anchor="ctr"/>
                </a:tc>
              </a:tr>
              <a:tr h="145905">
                <a:tc>
                  <a:txBody>
                    <a:bodyPr/>
                    <a:lstStyle/>
                    <a:p>
                      <a:pPr>
                        <a:lnSpc>
                          <a:spcPct val="100000"/>
                        </a:lnSpc>
                        <a:spcAft>
                          <a:spcPts val="0"/>
                        </a:spcAft>
                      </a:pPr>
                      <a:r>
                        <a:rPr lang="en-GB" sz="900" dirty="0" smtClean="0">
                          <a:effectLst/>
                          <a:latin typeface="Calibri"/>
                          <a:ea typeface="Calibri"/>
                          <a:cs typeface="Arial"/>
                        </a:rPr>
                        <a:t>14.</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Visited palace / stately home</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67%</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71%</a:t>
                      </a:r>
                      <a:endParaRPr lang="en-GB" sz="900" b="1" dirty="0">
                        <a:effectLst/>
                        <a:latin typeface="Calibri"/>
                        <a:ea typeface="Calibri"/>
                        <a:cs typeface="Arial"/>
                      </a:endParaRPr>
                    </a:p>
                  </a:txBody>
                  <a:tcPr marL="16799" marR="16799" marT="0" marB="0" anchor="ctr"/>
                </a:tc>
                <a:tc>
                  <a:txBody>
                    <a:bodyPr/>
                    <a:lstStyle/>
                    <a:p>
                      <a:pPr algn="l">
                        <a:lnSpc>
                          <a:spcPct val="100000"/>
                        </a:lnSpc>
                        <a:spcAft>
                          <a:spcPts val="0"/>
                        </a:spcAft>
                      </a:pPr>
                      <a:r>
                        <a:rPr lang="en-GB" sz="900" dirty="0" smtClean="0">
                          <a:effectLst/>
                          <a:latin typeface="Calibri"/>
                          <a:ea typeface="Calibri"/>
                          <a:cs typeface="Arial"/>
                        </a:rPr>
                        <a:t>34.</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Watched live sport</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37%</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46%</a:t>
                      </a:r>
                      <a:endParaRPr lang="en-GB" sz="900" b="1" dirty="0">
                        <a:effectLst/>
                        <a:latin typeface="Calibri"/>
                        <a:ea typeface="Calibri"/>
                        <a:cs typeface="Arial"/>
                      </a:endParaRPr>
                    </a:p>
                  </a:txBody>
                  <a:tcPr marL="16799" marR="16799" marT="0" marB="0" anchor="ctr"/>
                </a:tc>
              </a:tr>
              <a:tr h="145905">
                <a:tc>
                  <a:txBody>
                    <a:bodyPr/>
                    <a:lstStyle/>
                    <a:p>
                      <a:pPr>
                        <a:lnSpc>
                          <a:spcPct val="100000"/>
                        </a:lnSpc>
                        <a:spcAft>
                          <a:spcPts val="0"/>
                        </a:spcAft>
                      </a:pPr>
                      <a:r>
                        <a:rPr lang="en-GB" sz="900" dirty="0" smtClean="0">
                          <a:effectLst/>
                          <a:latin typeface="Calibri"/>
                          <a:ea typeface="Calibri"/>
                          <a:cs typeface="Arial"/>
                        </a:rPr>
                        <a:t>15.</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Visited religious building</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67%</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68%</a:t>
                      </a:r>
                      <a:endParaRPr lang="en-GB" sz="900" b="1" dirty="0">
                        <a:effectLst/>
                        <a:latin typeface="Calibri"/>
                        <a:ea typeface="Calibri"/>
                        <a:cs typeface="Arial"/>
                      </a:endParaRPr>
                    </a:p>
                  </a:txBody>
                  <a:tcPr marL="16799" marR="16799" marT="0" marB="0" anchor="ctr"/>
                </a:tc>
                <a:tc>
                  <a:txBody>
                    <a:bodyPr/>
                    <a:lstStyle/>
                    <a:p>
                      <a:pPr algn="l">
                        <a:lnSpc>
                          <a:spcPct val="100000"/>
                        </a:lnSpc>
                        <a:spcAft>
                          <a:spcPts val="0"/>
                        </a:spcAft>
                      </a:pPr>
                      <a:r>
                        <a:rPr lang="en-GB" sz="900" dirty="0" smtClean="0">
                          <a:effectLst/>
                          <a:latin typeface="Calibri"/>
                          <a:ea typeface="Calibri"/>
                          <a:cs typeface="Arial"/>
                        </a:rPr>
                        <a:t>35.</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Gone horse riding</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33%</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43%</a:t>
                      </a:r>
                      <a:endParaRPr lang="en-GB" sz="900" b="1" dirty="0">
                        <a:effectLst/>
                        <a:latin typeface="Calibri"/>
                        <a:ea typeface="Calibri"/>
                        <a:cs typeface="Arial"/>
                      </a:endParaRPr>
                    </a:p>
                  </a:txBody>
                  <a:tcPr marL="16799" marR="16799" marT="0" marB="0" anchor="ctr"/>
                </a:tc>
              </a:tr>
              <a:tr h="145905">
                <a:tc>
                  <a:txBody>
                    <a:bodyPr/>
                    <a:lstStyle/>
                    <a:p>
                      <a:pPr>
                        <a:lnSpc>
                          <a:spcPct val="100000"/>
                        </a:lnSpc>
                        <a:spcAft>
                          <a:spcPts val="0"/>
                        </a:spcAft>
                      </a:pPr>
                      <a:r>
                        <a:rPr lang="en-GB" sz="900" dirty="0" smtClean="0">
                          <a:effectLst/>
                          <a:latin typeface="Calibri"/>
                          <a:ea typeface="Calibri"/>
                          <a:cs typeface="Arial"/>
                        </a:rPr>
                        <a:t>16.</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Visited theme park</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66%</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77%</a:t>
                      </a:r>
                      <a:endParaRPr lang="en-GB" sz="900" b="1" dirty="0">
                        <a:effectLst/>
                        <a:latin typeface="Calibri"/>
                        <a:ea typeface="Calibri"/>
                        <a:cs typeface="Arial"/>
                      </a:endParaRPr>
                    </a:p>
                  </a:txBody>
                  <a:tcPr marL="16799" marR="16799" marT="0" marB="0" anchor="ctr"/>
                </a:tc>
                <a:tc>
                  <a:txBody>
                    <a:bodyPr/>
                    <a:lstStyle/>
                    <a:p>
                      <a:pPr algn="l">
                        <a:lnSpc>
                          <a:spcPct val="100000"/>
                        </a:lnSpc>
                        <a:spcAft>
                          <a:spcPts val="0"/>
                        </a:spcAft>
                      </a:pPr>
                      <a:r>
                        <a:rPr lang="en-GB" sz="900" dirty="0" smtClean="0">
                          <a:effectLst/>
                          <a:latin typeface="Calibri"/>
                          <a:ea typeface="Calibri"/>
                          <a:cs typeface="Arial"/>
                        </a:rPr>
                        <a:t>36.</a:t>
                      </a:r>
                      <a:endParaRPr lang="en-GB" sz="900" dirty="0">
                        <a:effectLst/>
                        <a:latin typeface="Calibri"/>
                        <a:ea typeface="Calibri"/>
                        <a:cs typeface="Arial"/>
                      </a:endParaRPr>
                    </a:p>
                  </a:txBody>
                  <a:tcPr marL="72000" marR="16799" marT="0" marB="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900" dirty="0" smtClean="0"/>
                        <a:t>Gone to a casino</a:t>
                      </a: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32%</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34%</a:t>
                      </a:r>
                      <a:endParaRPr lang="en-GB" sz="900" b="1" dirty="0">
                        <a:effectLst/>
                        <a:latin typeface="Calibri"/>
                        <a:ea typeface="Calibri"/>
                        <a:cs typeface="Arial"/>
                      </a:endParaRPr>
                    </a:p>
                  </a:txBody>
                  <a:tcPr marL="16799" marR="16799" marT="0" marB="0" anchor="ctr"/>
                </a:tc>
              </a:tr>
              <a:tr h="145905">
                <a:tc>
                  <a:txBody>
                    <a:bodyPr/>
                    <a:lstStyle/>
                    <a:p>
                      <a:pPr>
                        <a:lnSpc>
                          <a:spcPct val="100000"/>
                        </a:lnSpc>
                        <a:spcAft>
                          <a:spcPts val="0"/>
                        </a:spcAft>
                      </a:pPr>
                      <a:r>
                        <a:rPr lang="en-GB" sz="900" dirty="0" smtClean="0">
                          <a:effectLst/>
                          <a:latin typeface="Calibri"/>
                          <a:ea typeface="Calibri"/>
                          <a:cs typeface="Arial"/>
                        </a:rPr>
                        <a:t>17.</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Gone on scenic drive</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66%</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70%</a:t>
                      </a:r>
                      <a:endParaRPr lang="en-GB" sz="900" b="1" dirty="0">
                        <a:effectLst/>
                        <a:latin typeface="Calibri"/>
                        <a:ea typeface="Calibri"/>
                        <a:cs typeface="Arial"/>
                      </a:endParaRPr>
                    </a:p>
                  </a:txBody>
                  <a:tcPr marL="16799" marR="16799" marT="0" marB="0" anchor="ctr"/>
                </a:tc>
                <a:tc>
                  <a:txBody>
                    <a:bodyPr/>
                    <a:lstStyle/>
                    <a:p>
                      <a:pPr algn="l">
                        <a:lnSpc>
                          <a:spcPct val="100000"/>
                        </a:lnSpc>
                        <a:spcAft>
                          <a:spcPts val="0"/>
                        </a:spcAft>
                      </a:pPr>
                      <a:r>
                        <a:rPr lang="en-GB" sz="900" dirty="0" smtClean="0">
                          <a:effectLst/>
                          <a:latin typeface="Calibri"/>
                          <a:ea typeface="Calibri"/>
                          <a:cs typeface="Arial"/>
                        </a:rPr>
                        <a:t>37.</a:t>
                      </a:r>
                      <a:endParaRPr lang="en-GB" sz="900" dirty="0">
                        <a:effectLst/>
                        <a:latin typeface="Calibri"/>
                        <a:ea typeface="Calibri"/>
                        <a:cs typeface="Arial"/>
                      </a:endParaRPr>
                    </a:p>
                  </a:txBody>
                  <a:tcPr marL="72000" marR="16799" marT="0" marB="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900" dirty="0" smtClean="0"/>
                        <a:t>Played golf</a:t>
                      </a: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26%</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33%</a:t>
                      </a:r>
                      <a:endParaRPr lang="en-GB" sz="900" b="1" dirty="0">
                        <a:effectLst/>
                        <a:latin typeface="Calibri"/>
                        <a:ea typeface="Calibri"/>
                        <a:cs typeface="Arial"/>
                      </a:endParaRPr>
                    </a:p>
                  </a:txBody>
                  <a:tcPr marL="16799" marR="16799" marT="0" marB="0" anchor="ctr"/>
                </a:tc>
              </a:tr>
              <a:tr h="145905">
                <a:tc>
                  <a:txBody>
                    <a:bodyPr/>
                    <a:lstStyle/>
                    <a:p>
                      <a:pPr>
                        <a:lnSpc>
                          <a:spcPct val="100000"/>
                        </a:lnSpc>
                        <a:spcAft>
                          <a:spcPts val="0"/>
                        </a:spcAft>
                      </a:pPr>
                      <a:r>
                        <a:rPr lang="en-GB" sz="900" dirty="0" smtClean="0">
                          <a:effectLst/>
                          <a:latin typeface="Calibri"/>
                          <a:ea typeface="Calibri"/>
                          <a:cs typeface="Arial"/>
                        </a:rPr>
                        <a:t>18.</a:t>
                      </a:r>
                      <a:endParaRPr lang="en-GB" sz="900" dirty="0">
                        <a:effectLst/>
                        <a:latin typeface="Calibri"/>
                        <a:ea typeface="Calibri"/>
                        <a:cs typeface="Arial"/>
                      </a:endParaRPr>
                    </a:p>
                  </a:txBody>
                  <a:tcPr marL="72000" marR="16799" marT="0" marB="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900" dirty="0" smtClean="0"/>
                        <a:t>Watched wildlife / birdlife	</a:t>
                      </a: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64%</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72%</a:t>
                      </a:r>
                      <a:endParaRPr lang="en-GB" sz="900" b="1" dirty="0">
                        <a:effectLst/>
                        <a:latin typeface="Calibri"/>
                        <a:ea typeface="Calibri"/>
                        <a:cs typeface="Arial"/>
                      </a:endParaRPr>
                    </a:p>
                  </a:txBody>
                  <a:tcPr marL="16799" marR="16799" marT="0" marB="0" anchor="ctr"/>
                </a:tc>
                <a:tc>
                  <a:txBody>
                    <a:bodyPr/>
                    <a:lstStyle/>
                    <a:p>
                      <a:pPr algn="l">
                        <a:lnSpc>
                          <a:spcPct val="100000"/>
                        </a:lnSpc>
                        <a:spcAft>
                          <a:spcPts val="0"/>
                        </a:spcAft>
                      </a:pPr>
                      <a:r>
                        <a:rPr lang="en-GB" sz="900" dirty="0" smtClean="0">
                          <a:effectLst/>
                          <a:latin typeface="Calibri"/>
                          <a:ea typeface="Calibri"/>
                          <a:cs typeface="Arial"/>
                        </a:rPr>
                        <a:t>38.</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Gone on a course</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23%</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29%</a:t>
                      </a:r>
                      <a:endParaRPr lang="en-GB" sz="900" b="1" dirty="0">
                        <a:effectLst/>
                        <a:latin typeface="Calibri"/>
                        <a:ea typeface="Calibri"/>
                        <a:cs typeface="Arial"/>
                      </a:endParaRPr>
                    </a:p>
                  </a:txBody>
                  <a:tcPr marL="16799" marR="16799" marT="0" marB="0" anchor="ctr"/>
                </a:tc>
              </a:tr>
              <a:tr h="145905">
                <a:tc>
                  <a:txBody>
                    <a:bodyPr/>
                    <a:lstStyle/>
                    <a:p>
                      <a:pPr>
                        <a:lnSpc>
                          <a:spcPct val="100000"/>
                        </a:lnSpc>
                        <a:spcAft>
                          <a:spcPts val="0"/>
                        </a:spcAft>
                      </a:pPr>
                      <a:r>
                        <a:rPr lang="en-GB" sz="900" dirty="0" smtClean="0">
                          <a:effectLst/>
                          <a:latin typeface="Calibri"/>
                          <a:ea typeface="Calibri"/>
                          <a:cs typeface="Arial"/>
                        </a:rPr>
                        <a:t>19.</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effectLst/>
                          <a:latin typeface="Calibri"/>
                          <a:ea typeface="Calibri"/>
                          <a:cs typeface="Arial"/>
                        </a:rPr>
                        <a:t>Visited castle</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58%</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63%</a:t>
                      </a:r>
                      <a:endParaRPr lang="en-GB" sz="900" b="1" dirty="0">
                        <a:effectLst/>
                        <a:latin typeface="Calibri"/>
                        <a:ea typeface="Calibri"/>
                        <a:cs typeface="Arial"/>
                      </a:endParaRPr>
                    </a:p>
                  </a:txBody>
                  <a:tcPr marL="16799" marR="16799" marT="0" marB="0" anchor="ctr"/>
                </a:tc>
                <a:tc>
                  <a:txBody>
                    <a:bodyPr/>
                    <a:lstStyle/>
                    <a:p>
                      <a:pPr algn="l">
                        <a:lnSpc>
                          <a:spcPct val="100000"/>
                        </a:lnSpc>
                        <a:spcAft>
                          <a:spcPts val="0"/>
                        </a:spcAft>
                      </a:pPr>
                      <a:r>
                        <a:rPr lang="en-GB" sz="900" dirty="0" smtClean="0">
                          <a:effectLst/>
                          <a:latin typeface="Calibri"/>
                          <a:ea typeface="Calibri"/>
                          <a:cs typeface="Arial"/>
                        </a:rPr>
                        <a:t>39.</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Researched ancestry</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21%</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26%</a:t>
                      </a:r>
                      <a:endParaRPr lang="en-GB" sz="900" b="1" dirty="0">
                        <a:effectLst/>
                        <a:latin typeface="Calibri"/>
                        <a:ea typeface="Calibri"/>
                        <a:cs typeface="Arial"/>
                      </a:endParaRPr>
                    </a:p>
                  </a:txBody>
                  <a:tcPr marL="16799" marR="16799" marT="0" marB="0" anchor="ctr"/>
                </a:tc>
              </a:tr>
              <a:tr h="145905">
                <a:tc>
                  <a:txBody>
                    <a:bodyPr/>
                    <a:lstStyle/>
                    <a:p>
                      <a:pPr>
                        <a:lnSpc>
                          <a:spcPct val="100000"/>
                        </a:lnSpc>
                        <a:spcAft>
                          <a:spcPts val="0"/>
                        </a:spcAft>
                      </a:pPr>
                      <a:r>
                        <a:rPr lang="en-GB" sz="900" dirty="0" smtClean="0">
                          <a:effectLst/>
                          <a:latin typeface="Calibri"/>
                          <a:ea typeface="Calibri"/>
                          <a:cs typeface="Arial"/>
                        </a:rPr>
                        <a:t>20.</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effectLst/>
                          <a:latin typeface="Calibri"/>
                          <a:ea typeface="Calibri"/>
                          <a:cs typeface="Arial"/>
                        </a:rPr>
                        <a:t>Visited art gallery</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55%</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58%</a:t>
                      </a:r>
                      <a:endParaRPr lang="en-GB" sz="900" b="1" dirty="0">
                        <a:effectLst/>
                        <a:latin typeface="Calibri"/>
                        <a:ea typeface="Calibri"/>
                        <a:cs typeface="Arial"/>
                      </a:endParaRPr>
                    </a:p>
                  </a:txBody>
                  <a:tcPr marL="16799" marR="16799" marT="0" marB="0" anchor="ctr"/>
                </a:tc>
                <a:tc>
                  <a:txBody>
                    <a:bodyPr/>
                    <a:lstStyle/>
                    <a:p>
                      <a:pPr algn="l">
                        <a:lnSpc>
                          <a:spcPct val="100000"/>
                        </a:lnSpc>
                        <a:spcAft>
                          <a:spcPts val="0"/>
                        </a:spcAft>
                      </a:pP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endParaRPr lang="en-GB" sz="900" dirty="0">
                        <a:effectLst/>
                        <a:latin typeface="Calibri"/>
                        <a:ea typeface="Calibri"/>
                        <a:cs typeface="Arial"/>
                      </a:endParaRPr>
                    </a:p>
                  </a:txBody>
                  <a:tcPr marL="16799" marR="16799" marT="0" marB="0" anchor="ctr"/>
                </a:tc>
              </a:tr>
            </a:tbl>
          </a:graphicData>
        </a:graphic>
      </p:graphicFrame>
      <p:sp>
        <p:nvSpPr>
          <p:cNvPr id="3" name="Text Placeholder 2"/>
          <p:cNvSpPr>
            <a:spLocks noGrp="1"/>
          </p:cNvSpPr>
          <p:nvPr>
            <p:ph type="body" sz="quarter" idx="13"/>
          </p:nvPr>
        </p:nvSpPr>
        <p:spPr>
          <a:xfrm>
            <a:off x="685796" y="6396162"/>
            <a:ext cx="2009903" cy="274638"/>
          </a:xfrm>
        </p:spPr>
        <p:txBody>
          <a:bodyPr/>
          <a:lstStyle/>
          <a:p>
            <a:r>
              <a:rPr lang="en-GB" sz="1000" dirty="0"/>
              <a:t>Needs of the Market</a:t>
            </a:r>
          </a:p>
        </p:txBody>
      </p:sp>
      <p:sp>
        <p:nvSpPr>
          <p:cNvPr id="5" name="TextBox 4"/>
          <p:cNvSpPr txBox="1"/>
          <p:nvPr/>
        </p:nvSpPr>
        <p:spPr>
          <a:xfrm>
            <a:off x="285285" y="1532164"/>
            <a:ext cx="1925527" cy="215444"/>
          </a:xfrm>
          <a:prstGeom prst="rect">
            <a:avLst/>
          </a:prstGeom>
          <a:noFill/>
        </p:spPr>
        <p:txBody>
          <a:bodyPr wrap="none" rtlCol="0">
            <a:spAutoFit/>
          </a:bodyPr>
          <a:lstStyle/>
          <a:p>
            <a:r>
              <a:rPr lang="en-GB" sz="800" dirty="0" smtClean="0">
                <a:solidFill>
                  <a:srgbClr val="120742"/>
                </a:solidFill>
              </a:rPr>
              <a:t>Source:  Global Segmentation (Arkenford)</a:t>
            </a:r>
            <a:endParaRPr lang="en-GB" sz="800" dirty="0">
              <a:solidFill>
                <a:srgbClr val="120742"/>
              </a:solidFill>
            </a:endParaRPr>
          </a:p>
        </p:txBody>
      </p:sp>
      <p:sp>
        <p:nvSpPr>
          <p:cNvPr id="18" name="Text Placeholder 5"/>
          <p:cNvSpPr txBox="1">
            <a:spLocks/>
          </p:cNvSpPr>
          <p:nvPr/>
        </p:nvSpPr>
        <p:spPr>
          <a:xfrm>
            <a:off x="342438" y="4957082"/>
            <a:ext cx="8424992" cy="1382486"/>
          </a:xfrm>
          <a:prstGeom prst="rect">
            <a:avLst/>
          </a:prstGeom>
        </p:spPr>
        <p:txBody>
          <a:bodyPr lIns="3600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300" dirty="0" smtClean="0">
                <a:solidFill>
                  <a:srgbClr val="120742"/>
                </a:solidFill>
              </a:rPr>
              <a:t>This chart looks at how activities taken part in by international travellers on holiday differs among those with children in the household.  Generally, those with children in the household are more likely to take part in a variety of activities over the course of their holidays during the past 3-5 years.</a:t>
            </a:r>
          </a:p>
          <a:p>
            <a:pPr marL="0" indent="0">
              <a:buNone/>
            </a:pPr>
            <a:r>
              <a:rPr lang="en-GB" sz="1300" dirty="0" smtClean="0">
                <a:solidFill>
                  <a:srgbClr val="120742"/>
                </a:solidFill>
              </a:rPr>
              <a:t>In particular, they are much more likely to have visited a theme park, gone on a scenic railway journey, gone sea/river fishing, tried an adventure/adrenalin activity, attended a festival, watched live sport or gone </a:t>
            </a:r>
            <a:r>
              <a:rPr lang="en-GB" sz="1300" dirty="0" err="1" smtClean="0">
                <a:solidFill>
                  <a:srgbClr val="120742"/>
                </a:solidFill>
              </a:rPr>
              <a:t>horseriding</a:t>
            </a:r>
            <a:r>
              <a:rPr lang="en-GB" sz="1300" dirty="0" smtClean="0">
                <a:solidFill>
                  <a:srgbClr val="120742"/>
                </a:solidFill>
              </a:rPr>
              <a:t>.</a:t>
            </a:r>
            <a:endParaRPr lang="en-GB" sz="1200" dirty="0">
              <a:solidFill>
                <a:srgbClr val="120742"/>
              </a:solidFill>
            </a:endParaRPr>
          </a:p>
          <a:p>
            <a:pPr marL="0" indent="0">
              <a:buFont typeface="Arial"/>
              <a:buNone/>
            </a:pPr>
            <a:endParaRPr lang="en-GB" sz="1200" dirty="0" smtClean="0">
              <a:solidFill>
                <a:srgbClr val="120742"/>
              </a:solidFill>
            </a:endParaRPr>
          </a:p>
          <a:p>
            <a:pPr marL="0" indent="0" algn="just">
              <a:buFont typeface="Arial"/>
              <a:buNone/>
            </a:pPr>
            <a:endParaRPr lang="en-GB" sz="1200" dirty="0">
              <a:solidFill>
                <a:srgbClr val="120742"/>
              </a:solidFill>
            </a:endParaRPr>
          </a:p>
        </p:txBody>
      </p:sp>
    </p:spTree>
    <p:extLst>
      <p:ext uri="{BB962C8B-B14F-4D97-AF65-F5344CB8AC3E}">
        <p14:creationId xmlns:p14="http://schemas.microsoft.com/office/powerpoint/2010/main" val="3944400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Introduction</a:t>
            </a:r>
            <a:endParaRPr lang="en-GB" dirty="0"/>
          </a:p>
        </p:txBody>
      </p:sp>
      <p:sp>
        <p:nvSpPr>
          <p:cNvPr id="6" name="Text Placeholder 5"/>
          <p:cNvSpPr>
            <a:spLocks noGrp="1"/>
          </p:cNvSpPr>
          <p:nvPr>
            <p:ph type="body" sz="quarter" idx="11"/>
          </p:nvPr>
        </p:nvSpPr>
        <p:spPr/>
        <p:txBody>
          <a:bodyPr/>
          <a:lstStyle/>
          <a:p>
            <a:endParaRPr lang="en-GB" dirty="0"/>
          </a:p>
        </p:txBody>
      </p:sp>
      <p:sp>
        <p:nvSpPr>
          <p:cNvPr id="9" name="Footer Placeholder 8"/>
          <p:cNvSpPr>
            <a:spLocks noGrp="1"/>
          </p:cNvSpPr>
          <p:nvPr>
            <p:ph type="ftr" sz="quarter" idx="3"/>
          </p:nvPr>
        </p:nvSpPr>
        <p:spPr/>
        <p:txBody>
          <a:bodyPr/>
          <a:lstStyle/>
          <a:p>
            <a:endParaRPr lang="en-US" dirty="0"/>
          </a:p>
        </p:txBody>
      </p:sp>
      <p:sp>
        <p:nvSpPr>
          <p:cNvPr id="3" name="Text Placeholder 2"/>
          <p:cNvSpPr>
            <a:spLocks noGrp="1"/>
          </p:cNvSpPr>
          <p:nvPr>
            <p:ph type="body" sz="quarter" idx="13"/>
          </p:nvPr>
        </p:nvSpPr>
        <p:spPr/>
        <p:txBody>
          <a:bodyPr/>
          <a:lstStyle/>
          <a:p>
            <a:endParaRPr lang="en-GB" dirty="0"/>
          </a:p>
        </p:txBody>
      </p:sp>
    </p:spTree>
    <p:extLst>
      <p:ext uri="{BB962C8B-B14F-4D97-AF65-F5344CB8AC3E}">
        <p14:creationId xmlns:p14="http://schemas.microsoft.com/office/powerpoint/2010/main" val="27806569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137" y="829731"/>
            <a:ext cx="8359676" cy="810155"/>
          </a:xfrm>
        </p:spPr>
        <p:txBody>
          <a:bodyPr/>
          <a:lstStyle/>
          <a:p>
            <a:pPr>
              <a:lnSpc>
                <a:spcPts val="2600"/>
              </a:lnSpc>
            </a:pPr>
            <a:r>
              <a:rPr lang="en-GB" sz="2200" dirty="0" smtClean="0">
                <a:solidFill>
                  <a:srgbClr val="C00000"/>
                </a:solidFill>
              </a:rPr>
              <a:t>Activities taken part in on holiday in past 3-5 years - by younger / older travellers</a:t>
            </a:r>
            <a:endParaRPr lang="en-GB" sz="2200" dirty="0"/>
          </a:p>
        </p:txBody>
      </p:sp>
      <p:graphicFrame>
        <p:nvGraphicFramePr>
          <p:cNvPr id="9" name="Table Placeholder 5"/>
          <p:cNvGraphicFramePr>
            <a:graphicFrameLocks/>
          </p:cNvGraphicFramePr>
          <p:nvPr>
            <p:extLst>
              <p:ext uri="{D42A27DB-BD31-4B8C-83A1-F6EECF244321}">
                <p14:modId xmlns:p14="http://schemas.microsoft.com/office/powerpoint/2010/main" val="717191603"/>
              </p:ext>
            </p:extLst>
          </p:nvPr>
        </p:nvGraphicFramePr>
        <p:xfrm>
          <a:off x="342437" y="1667512"/>
          <a:ext cx="8043917" cy="3354160"/>
        </p:xfrm>
        <a:graphic>
          <a:graphicData uri="http://schemas.openxmlformats.org/drawingml/2006/table">
            <a:tbl>
              <a:tblPr firstRow="1" bandRow="1">
                <a:tableStyleId>{5C22544A-7EE6-4342-B048-85BDC9FD1C3A}</a:tableStyleId>
              </a:tblPr>
              <a:tblGrid>
                <a:gridCol w="327482"/>
                <a:gridCol w="2230035"/>
                <a:gridCol w="330926"/>
                <a:gridCol w="426720"/>
                <a:gridCol w="496389"/>
                <a:gridCol w="330925"/>
                <a:gridCol w="2412275"/>
                <a:gridCol w="461554"/>
                <a:gridCol w="505097"/>
                <a:gridCol w="522514"/>
              </a:tblGrid>
              <a:tr h="151586">
                <a:tc gridSpan="2">
                  <a:txBody>
                    <a:bodyPr/>
                    <a:lstStyle/>
                    <a:p>
                      <a:pPr algn="l"/>
                      <a:endParaRPr lang="en-GB" sz="800" dirty="0"/>
                    </a:p>
                  </a:txBody>
                  <a:tcPr marL="16799"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GB" sz="800" dirty="0"/>
                    </a:p>
                  </a:txBody>
                  <a:tcPr marL="16799"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GB" sz="800" dirty="0" smtClean="0"/>
                        <a:t>All</a:t>
                      </a:r>
                      <a:endParaRPr lang="en-GB" sz="800" dirty="0"/>
                    </a:p>
                  </a:txBody>
                  <a:tcPr marL="0"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800" dirty="0" smtClean="0"/>
                        <a:t>Aged under 35</a:t>
                      </a:r>
                    </a:p>
                  </a:txBody>
                  <a:tcPr marL="16799"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GB" sz="800" dirty="0" smtClean="0"/>
                        <a:t>Aged 50+</a:t>
                      </a:r>
                      <a:endParaRPr lang="en-GB" sz="800" dirty="0"/>
                    </a:p>
                  </a:txBody>
                  <a:tcPr marL="16799"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gridSpan="2">
                  <a:txBody>
                    <a:bodyPr/>
                    <a:lstStyle/>
                    <a:p>
                      <a:pPr algn="ctr"/>
                      <a:endParaRPr lang="en-GB" sz="800" dirty="0"/>
                    </a:p>
                  </a:txBody>
                  <a:tcPr marL="16799"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GB" sz="800" dirty="0"/>
                    </a:p>
                  </a:txBody>
                  <a:tcPr marL="16799"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GB" sz="800" dirty="0" smtClean="0"/>
                        <a:t>All</a:t>
                      </a:r>
                      <a:endParaRPr lang="en-GB" sz="800" dirty="0"/>
                    </a:p>
                  </a:txBody>
                  <a:tcPr marL="16799"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800" dirty="0" smtClean="0"/>
                        <a:t>Aged under</a:t>
                      </a:r>
                      <a:r>
                        <a:rPr lang="en-GB" sz="800" baseline="0" dirty="0" smtClean="0"/>
                        <a:t> 35</a:t>
                      </a:r>
                      <a:endParaRPr lang="en-GB" sz="800" dirty="0" smtClean="0"/>
                    </a:p>
                  </a:txBody>
                  <a:tcPr marL="16799"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GB" sz="800" dirty="0" smtClean="0"/>
                        <a:t>Aged 50+</a:t>
                      </a:r>
                      <a:endParaRPr lang="en-GB" sz="800" dirty="0"/>
                    </a:p>
                  </a:txBody>
                  <a:tcPr marL="16799" marR="16799"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r>
              <a:tr h="155516">
                <a:tc>
                  <a:txBody>
                    <a:bodyPr/>
                    <a:lstStyle/>
                    <a:p>
                      <a:pPr>
                        <a:lnSpc>
                          <a:spcPct val="100000"/>
                        </a:lnSpc>
                        <a:spcAft>
                          <a:spcPts val="0"/>
                        </a:spcAft>
                      </a:pPr>
                      <a:r>
                        <a:rPr lang="en-GB" sz="900" dirty="0" smtClean="0">
                          <a:effectLst/>
                          <a:latin typeface="Calibri"/>
                          <a:ea typeface="Calibri"/>
                          <a:cs typeface="Arial"/>
                        </a:rPr>
                        <a:t>1.</a:t>
                      </a:r>
                      <a:endParaRPr lang="en-GB" sz="900" dirty="0">
                        <a:effectLst/>
                        <a:latin typeface="Calibri"/>
                        <a:ea typeface="Calibri"/>
                        <a:cs typeface="Arial"/>
                      </a:endParaRPr>
                    </a:p>
                  </a:txBody>
                  <a:tcPr marL="72000" marR="16799" marT="0" marB="0" anchor="ctr">
                    <a:lnT w="38100" cmpd="sng">
                      <a:noFill/>
                    </a:lnT>
                  </a:tcPr>
                </a:tc>
                <a:tc>
                  <a:txBody>
                    <a:bodyPr/>
                    <a:lstStyle/>
                    <a:p>
                      <a:pPr algn="l">
                        <a:lnSpc>
                          <a:spcPct val="100000"/>
                        </a:lnSpc>
                        <a:spcAft>
                          <a:spcPts val="0"/>
                        </a:spcAft>
                      </a:pPr>
                      <a:r>
                        <a:rPr lang="en-GB" sz="900" dirty="0" smtClean="0">
                          <a:effectLst/>
                          <a:latin typeface="Calibri"/>
                          <a:ea typeface="Calibri"/>
                          <a:cs typeface="Arial"/>
                        </a:rPr>
                        <a:t>Visited an historic monument</a:t>
                      </a:r>
                      <a:endParaRPr lang="en-GB" sz="900" dirty="0">
                        <a:effectLst/>
                        <a:latin typeface="Calibri"/>
                        <a:ea typeface="Calibri"/>
                        <a:cs typeface="Arial"/>
                      </a:endParaRPr>
                    </a:p>
                  </a:txBody>
                  <a:tcPr marL="16799" marR="16799" marT="0" marB="0" anchor="ctr">
                    <a:lnT w="38100" cmpd="sng">
                      <a:noFill/>
                    </a:lnT>
                  </a:tcPr>
                </a:tc>
                <a:tc>
                  <a:txBody>
                    <a:bodyPr/>
                    <a:lstStyle/>
                    <a:p>
                      <a:pPr algn="ctr">
                        <a:lnSpc>
                          <a:spcPct val="100000"/>
                        </a:lnSpc>
                        <a:spcAft>
                          <a:spcPts val="0"/>
                        </a:spcAft>
                      </a:pPr>
                      <a:r>
                        <a:rPr lang="en-GB" sz="900" dirty="0" smtClean="0">
                          <a:effectLst/>
                          <a:latin typeface="Calibri"/>
                          <a:ea typeface="Calibri"/>
                          <a:cs typeface="Arial"/>
                        </a:rPr>
                        <a:t>83%</a:t>
                      </a:r>
                      <a:endParaRPr lang="en-GB" sz="900" dirty="0">
                        <a:effectLst/>
                        <a:latin typeface="Calibri"/>
                        <a:ea typeface="Calibri"/>
                        <a:cs typeface="Arial"/>
                      </a:endParaRPr>
                    </a:p>
                  </a:txBody>
                  <a:tcPr marL="16799" marR="16799" marT="0" marB="0" anchor="ctr">
                    <a:lnT w="38100" cmpd="sng">
                      <a:noFill/>
                    </a:lnT>
                  </a:tcPr>
                </a:tc>
                <a:tc>
                  <a:txBody>
                    <a:bodyPr/>
                    <a:lstStyle/>
                    <a:p>
                      <a:pPr algn="ctr">
                        <a:lnSpc>
                          <a:spcPct val="100000"/>
                        </a:lnSpc>
                        <a:spcAft>
                          <a:spcPts val="0"/>
                        </a:spcAft>
                      </a:pPr>
                      <a:r>
                        <a:rPr lang="en-GB" sz="900" b="1" dirty="0" smtClean="0">
                          <a:effectLst/>
                          <a:latin typeface="Calibri"/>
                          <a:ea typeface="Calibri"/>
                          <a:cs typeface="Arial"/>
                        </a:rPr>
                        <a:t>82%</a:t>
                      </a:r>
                      <a:endParaRPr lang="en-GB" sz="900" b="1" dirty="0">
                        <a:effectLst/>
                        <a:latin typeface="Calibri"/>
                        <a:ea typeface="Calibri"/>
                        <a:cs typeface="Arial"/>
                      </a:endParaRPr>
                    </a:p>
                  </a:txBody>
                  <a:tcPr marL="16799" marR="16799" marT="0" marB="0" anchor="ctr">
                    <a:lnT w="38100" cmpd="sng">
                      <a:noFill/>
                    </a:lnT>
                  </a:tcPr>
                </a:tc>
                <a:tc>
                  <a:txBody>
                    <a:bodyPr/>
                    <a:lstStyle/>
                    <a:p>
                      <a:pPr algn="ctr">
                        <a:lnSpc>
                          <a:spcPct val="100000"/>
                        </a:lnSpc>
                        <a:spcAft>
                          <a:spcPts val="0"/>
                        </a:spcAft>
                      </a:pPr>
                      <a:r>
                        <a:rPr lang="en-GB" sz="900" b="1" dirty="0" smtClean="0">
                          <a:effectLst/>
                          <a:latin typeface="Calibri"/>
                          <a:ea typeface="Calibri"/>
                          <a:cs typeface="Arial"/>
                        </a:rPr>
                        <a:t>83%</a:t>
                      </a:r>
                      <a:endParaRPr lang="en-GB" sz="900" b="1" dirty="0">
                        <a:effectLst/>
                        <a:latin typeface="Calibri"/>
                        <a:ea typeface="Calibri"/>
                        <a:cs typeface="Arial"/>
                      </a:endParaRPr>
                    </a:p>
                  </a:txBody>
                  <a:tcPr marL="16799" marR="16799" marT="0" marB="0" anchor="ctr">
                    <a:lnT w="38100" cmpd="sng">
                      <a:noFill/>
                    </a:lnT>
                  </a:tcPr>
                </a:tc>
                <a:tc>
                  <a:txBody>
                    <a:bodyPr/>
                    <a:lstStyle/>
                    <a:p>
                      <a:pPr algn="l">
                        <a:lnSpc>
                          <a:spcPct val="100000"/>
                        </a:lnSpc>
                        <a:spcAft>
                          <a:spcPts val="0"/>
                        </a:spcAft>
                      </a:pPr>
                      <a:r>
                        <a:rPr lang="en-GB" sz="900" dirty="0" smtClean="0">
                          <a:effectLst/>
                          <a:latin typeface="Calibri"/>
                          <a:ea typeface="Calibri"/>
                          <a:cs typeface="Arial"/>
                        </a:rPr>
                        <a:t>21.</a:t>
                      </a:r>
                      <a:endParaRPr lang="en-GB" sz="900" dirty="0">
                        <a:effectLst/>
                        <a:latin typeface="Calibri"/>
                        <a:ea typeface="Calibri"/>
                        <a:cs typeface="Arial"/>
                      </a:endParaRPr>
                    </a:p>
                  </a:txBody>
                  <a:tcPr marL="72000" marR="16799" marT="0" marB="0" anchor="ctr">
                    <a:lnT w="38100" cmpd="sng">
                      <a:noFill/>
                    </a:lnT>
                  </a:tcPr>
                </a:tc>
                <a:tc>
                  <a:txBody>
                    <a:bodyPr/>
                    <a:lstStyle/>
                    <a:p>
                      <a:pPr algn="l">
                        <a:lnSpc>
                          <a:spcPct val="100000"/>
                        </a:lnSpc>
                        <a:spcAft>
                          <a:spcPts val="0"/>
                        </a:spcAft>
                      </a:pPr>
                      <a:r>
                        <a:rPr lang="en-GB" sz="900" dirty="0" smtClean="0"/>
                        <a:t>Pursued hobby</a:t>
                      </a:r>
                      <a:endParaRPr lang="en-GB" sz="900" dirty="0">
                        <a:effectLst/>
                        <a:latin typeface="Calibri"/>
                        <a:ea typeface="Calibri"/>
                        <a:cs typeface="Arial"/>
                      </a:endParaRPr>
                    </a:p>
                  </a:txBody>
                  <a:tcPr marL="16799" marR="16799" marT="0" marB="0" anchor="ctr">
                    <a:lnT w="38100" cmpd="sng">
                      <a:noFill/>
                    </a:lnT>
                  </a:tcPr>
                </a:tc>
                <a:tc>
                  <a:txBody>
                    <a:bodyPr/>
                    <a:lstStyle/>
                    <a:p>
                      <a:pPr algn="ctr">
                        <a:lnSpc>
                          <a:spcPct val="100000"/>
                        </a:lnSpc>
                        <a:spcAft>
                          <a:spcPts val="0"/>
                        </a:spcAft>
                      </a:pPr>
                      <a:r>
                        <a:rPr lang="en-GB" sz="900" dirty="0" smtClean="0">
                          <a:effectLst/>
                          <a:latin typeface="Calibri"/>
                          <a:ea typeface="Calibri"/>
                          <a:cs typeface="Arial"/>
                        </a:rPr>
                        <a:t>52%</a:t>
                      </a:r>
                      <a:endParaRPr lang="en-GB" sz="900" dirty="0">
                        <a:effectLst/>
                        <a:latin typeface="Calibri"/>
                        <a:ea typeface="Calibri"/>
                        <a:cs typeface="Arial"/>
                      </a:endParaRPr>
                    </a:p>
                  </a:txBody>
                  <a:tcPr marL="16799" marR="16799" marT="0" marB="0" anchor="ctr">
                    <a:lnT w="38100" cmpd="sng">
                      <a:noFill/>
                    </a:lnT>
                  </a:tcPr>
                </a:tc>
                <a:tc>
                  <a:txBody>
                    <a:bodyPr/>
                    <a:lstStyle/>
                    <a:p>
                      <a:pPr algn="ctr">
                        <a:lnSpc>
                          <a:spcPct val="100000"/>
                        </a:lnSpc>
                        <a:spcAft>
                          <a:spcPts val="0"/>
                        </a:spcAft>
                      </a:pPr>
                      <a:r>
                        <a:rPr lang="en-GB" sz="900" b="1" dirty="0" smtClean="0">
                          <a:effectLst/>
                          <a:latin typeface="Calibri"/>
                          <a:ea typeface="Calibri"/>
                          <a:cs typeface="Arial"/>
                        </a:rPr>
                        <a:t>57%</a:t>
                      </a:r>
                      <a:endParaRPr lang="en-GB" sz="900" b="1" dirty="0">
                        <a:effectLst/>
                        <a:latin typeface="Calibri"/>
                        <a:ea typeface="Calibri"/>
                        <a:cs typeface="Arial"/>
                      </a:endParaRPr>
                    </a:p>
                  </a:txBody>
                  <a:tcPr marL="16799" marR="16799" marT="0" marB="0" anchor="ctr">
                    <a:lnT w="38100" cmpd="sng">
                      <a:noFill/>
                    </a:lnT>
                  </a:tcPr>
                </a:tc>
                <a:tc>
                  <a:txBody>
                    <a:bodyPr/>
                    <a:lstStyle/>
                    <a:p>
                      <a:pPr algn="ctr">
                        <a:lnSpc>
                          <a:spcPct val="100000"/>
                        </a:lnSpc>
                        <a:spcAft>
                          <a:spcPts val="0"/>
                        </a:spcAft>
                      </a:pPr>
                      <a:r>
                        <a:rPr lang="en-GB" sz="900" b="1" dirty="0" smtClean="0">
                          <a:effectLst/>
                          <a:latin typeface="Calibri"/>
                          <a:ea typeface="Calibri"/>
                          <a:cs typeface="Arial"/>
                        </a:rPr>
                        <a:t>41%</a:t>
                      </a:r>
                      <a:endParaRPr lang="en-GB" sz="900" b="1" dirty="0">
                        <a:effectLst/>
                        <a:latin typeface="Calibri"/>
                        <a:ea typeface="Calibri"/>
                        <a:cs typeface="Arial"/>
                      </a:endParaRPr>
                    </a:p>
                  </a:txBody>
                  <a:tcPr marL="16799" marR="16799" marT="0" marB="0" anchor="ctr">
                    <a:lnT w="38100" cmpd="sng">
                      <a:noFill/>
                    </a:lnT>
                  </a:tcPr>
                </a:tc>
              </a:tr>
              <a:tr h="155516">
                <a:tc>
                  <a:txBody>
                    <a:bodyPr/>
                    <a:lstStyle/>
                    <a:p>
                      <a:pPr>
                        <a:lnSpc>
                          <a:spcPct val="100000"/>
                        </a:lnSpc>
                        <a:spcAft>
                          <a:spcPts val="0"/>
                        </a:spcAft>
                      </a:pPr>
                      <a:r>
                        <a:rPr lang="en-GB" sz="900" dirty="0" smtClean="0">
                          <a:effectLst/>
                          <a:latin typeface="Calibri"/>
                          <a:ea typeface="Calibri"/>
                          <a:cs typeface="Arial"/>
                        </a:rPr>
                        <a:t>2.</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Walk / hike in countryside / coast</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83%</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84%</a:t>
                      </a:r>
                      <a:endParaRPr lang="en-GB" sz="900" b="1"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78%</a:t>
                      </a:r>
                      <a:endParaRPr lang="en-GB" sz="900" b="1" dirty="0">
                        <a:effectLst/>
                        <a:latin typeface="Calibri"/>
                        <a:ea typeface="Calibri"/>
                        <a:cs typeface="Arial"/>
                      </a:endParaRPr>
                    </a:p>
                  </a:txBody>
                  <a:tcPr marL="16799" marR="16799" marT="0" marB="0" anchor="ctr"/>
                </a:tc>
                <a:tc>
                  <a:txBody>
                    <a:bodyPr/>
                    <a:lstStyle/>
                    <a:p>
                      <a:pPr algn="l">
                        <a:lnSpc>
                          <a:spcPct val="100000"/>
                        </a:lnSpc>
                        <a:spcAft>
                          <a:spcPts val="0"/>
                        </a:spcAft>
                      </a:pPr>
                      <a:r>
                        <a:rPr lang="en-GB" sz="900" dirty="0" smtClean="0">
                          <a:effectLst/>
                          <a:latin typeface="Calibri"/>
                          <a:ea typeface="Calibri"/>
                          <a:cs typeface="Arial"/>
                        </a:rPr>
                        <a:t>22.</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Shopped for luxury / designer products</a:t>
                      </a:r>
                      <a:endParaRPr lang="en-GB" sz="900" dirty="0">
                        <a:effectLst/>
                        <a:latin typeface="Calibri"/>
                        <a:ea typeface="Calibri"/>
                        <a:cs typeface="Arial"/>
                      </a:endParaRPr>
                    </a:p>
                  </a:txBody>
                  <a:tcPr marL="16799" marR="16799" marT="0"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900" dirty="0" smtClean="0">
                          <a:effectLst/>
                          <a:latin typeface="+mn-lt"/>
                          <a:ea typeface="Calibri"/>
                          <a:cs typeface="Arial"/>
                        </a:rPr>
                        <a:t>52%</a:t>
                      </a: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51%</a:t>
                      </a:r>
                      <a:endParaRPr lang="en-GB" sz="900" b="1"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36%</a:t>
                      </a:r>
                      <a:endParaRPr lang="en-GB" sz="900" b="1" dirty="0">
                        <a:effectLst/>
                        <a:latin typeface="Calibri"/>
                        <a:ea typeface="Calibri"/>
                        <a:cs typeface="Arial"/>
                      </a:endParaRPr>
                    </a:p>
                  </a:txBody>
                  <a:tcPr marL="16799" marR="16799" marT="0" marB="0" anchor="ctr"/>
                </a:tc>
              </a:tr>
              <a:tr h="155516">
                <a:tc>
                  <a:txBody>
                    <a:bodyPr/>
                    <a:lstStyle/>
                    <a:p>
                      <a:pPr>
                        <a:lnSpc>
                          <a:spcPct val="100000"/>
                        </a:lnSpc>
                        <a:spcAft>
                          <a:spcPts val="0"/>
                        </a:spcAft>
                      </a:pPr>
                      <a:r>
                        <a:rPr lang="en-GB" sz="900" dirty="0" smtClean="0">
                          <a:effectLst/>
                          <a:latin typeface="Calibri"/>
                          <a:ea typeface="Calibri"/>
                          <a:cs typeface="Arial"/>
                        </a:rPr>
                        <a:t>3.</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Visited a park</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82%</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81%</a:t>
                      </a:r>
                      <a:endParaRPr lang="en-GB" sz="900" b="1"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79%</a:t>
                      </a:r>
                      <a:endParaRPr lang="en-GB" sz="900" b="1" dirty="0">
                        <a:effectLst/>
                        <a:latin typeface="Calibri"/>
                        <a:ea typeface="Calibri"/>
                        <a:cs typeface="Arial"/>
                      </a:endParaRPr>
                    </a:p>
                  </a:txBody>
                  <a:tcPr marL="16799" marR="16799" marT="0" marB="0" anchor="ctr"/>
                </a:tc>
                <a:tc>
                  <a:txBody>
                    <a:bodyPr/>
                    <a:lstStyle/>
                    <a:p>
                      <a:pPr algn="l">
                        <a:lnSpc>
                          <a:spcPct val="100000"/>
                        </a:lnSpc>
                        <a:spcAft>
                          <a:spcPts val="0"/>
                        </a:spcAft>
                      </a:pPr>
                      <a:r>
                        <a:rPr lang="en-GB" sz="900" dirty="0" smtClean="0">
                          <a:effectLst/>
                          <a:latin typeface="Calibri"/>
                          <a:ea typeface="Calibri"/>
                          <a:cs typeface="Arial"/>
                        </a:rPr>
                        <a:t>23.</a:t>
                      </a:r>
                      <a:endParaRPr lang="en-GB" sz="900" dirty="0">
                        <a:effectLst/>
                        <a:latin typeface="Calibri"/>
                        <a:ea typeface="Calibri"/>
                        <a:cs typeface="Arial"/>
                      </a:endParaRPr>
                    </a:p>
                  </a:txBody>
                  <a:tcPr marL="72000" marR="16799" marT="0" marB="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900" dirty="0" smtClean="0"/>
                        <a:t>Gone for cycle ride</a:t>
                      </a: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49%</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55%</a:t>
                      </a:r>
                      <a:endParaRPr lang="en-GB" sz="900" b="1"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34%</a:t>
                      </a:r>
                      <a:endParaRPr lang="en-GB" sz="900" b="1" dirty="0">
                        <a:effectLst/>
                        <a:latin typeface="Calibri"/>
                        <a:ea typeface="Calibri"/>
                        <a:cs typeface="Arial"/>
                      </a:endParaRPr>
                    </a:p>
                  </a:txBody>
                  <a:tcPr marL="16799" marR="16799" marT="0" marB="0" anchor="ctr"/>
                </a:tc>
              </a:tr>
              <a:tr h="155516">
                <a:tc>
                  <a:txBody>
                    <a:bodyPr/>
                    <a:lstStyle/>
                    <a:p>
                      <a:pPr>
                        <a:lnSpc>
                          <a:spcPct val="100000"/>
                        </a:lnSpc>
                        <a:spcAft>
                          <a:spcPts val="0"/>
                        </a:spcAft>
                      </a:pPr>
                      <a:r>
                        <a:rPr lang="en-GB" sz="900" dirty="0" smtClean="0">
                          <a:effectLst/>
                          <a:latin typeface="Calibri"/>
                          <a:ea typeface="Calibri"/>
                          <a:cs typeface="Arial"/>
                        </a:rPr>
                        <a:t>4.</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Shopped for clothes</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81%</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82%</a:t>
                      </a:r>
                      <a:endParaRPr lang="en-GB" sz="900" b="1"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71%</a:t>
                      </a:r>
                      <a:endParaRPr lang="en-GB" sz="900" b="1" dirty="0">
                        <a:effectLst/>
                        <a:latin typeface="Calibri"/>
                        <a:ea typeface="Calibri"/>
                        <a:cs typeface="Arial"/>
                      </a:endParaRPr>
                    </a:p>
                  </a:txBody>
                  <a:tcPr marL="16799" marR="16799" marT="0" marB="0" anchor="ctr"/>
                </a:tc>
                <a:tc>
                  <a:txBody>
                    <a:bodyPr/>
                    <a:lstStyle/>
                    <a:p>
                      <a:pPr algn="l">
                        <a:lnSpc>
                          <a:spcPct val="100000"/>
                        </a:lnSpc>
                        <a:spcAft>
                          <a:spcPts val="0"/>
                        </a:spcAft>
                      </a:pPr>
                      <a:r>
                        <a:rPr lang="en-GB" sz="900" dirty="0" smtClean="0">
                          <a:effectLst/>
                          <a:latin typeface="Calibri"/>
                          <a:ea typeface="Calibri"/>
                          <a:cs typeface="Arial"/>
                        </a:rPr>
                        <a:t>24.</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Gone to live music performance</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48%</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51%</a:t>
                      </a:r>
                      <a:endParaRPr lang="en-GB" sz="900" b="1"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37%</a:t>
                      </a:r>
                      <a:endParaRPr lang="en-GB" sz="900" b="1" dirty="0">
                        <a:effectLst/>
                        <a:latin typeface="Calibri"/>
                        <a:ea typeface="Calibri"/>
                        <a:cs typeface="Arial"/>
                      </a:endParaRPr>
                    </a:p>
                  </a:txBody>
                  <a:tcPr marL="16799" marR="16799" marT="0" marB="0" anchor="ctr"/>
                </a:tc>
              </a:tr>
              <a:tr h="155516">
                <a:tc>
                  <a:txBody>
                    <a:bodyPr/>
                    <a:lstStyle/>
                    <a:p>
                      <a:pPr>
                        <a:lnSpc>
                          <a:spcPct val="100000"/>
                        </a:lnSpc>
                        <a:spcAft>
                          <a:spcPts val="0"/>
                        </a:spcAft>
                      </a:pPr>
                      <a:r>
                        <a:rPr lang="en-GB" sz="900" dirty="0" smtClean="0">
                          <a:effectLst/>
                          <a:latin typeface="Calibri"/>
                          <a:ea typeface="Calibri"/>
                          <a:cs typeface="Arial"/>
                        </a:rPr>
                        <a:t>5.</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Tried new food for first time</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81%</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81%</a:t>
                      </a:r>
                      <a:endParaRPr lang="en-GB" sz="900" b="1"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76%</a:t>
                      </a:r>
                      <a:endParaRPr lang="en-GB" sz="900" b="1" dirty="0">
                        <a:effectLst/>
                        <a:latin typeface="Calibri"/>
                        <a:ea typeface="Calibri"/>
                        <a:cs typeface="Arial"/>
                      </a:endParaRPr>
                    </a:p>
                  </a:txBody>
                  <a:tcPr marL="16799" marR="16799" marT="0" marB="0" anchor="ctr"/>
                </a:tc>
                <a:tc>
                  <a:txBody>
                    <a:bodyPr/>
                    <a:lstStyle/>
                    <a:p>
                      <a:pPr algn="l">
                        <a:lnSpc>
                          <a:spcPct val="100000"/>
                        </a:lnSpc>
                        <a:spcAft>
                          <a:spcPts val="0"/>
                        </a:spcAft>
                      </a:pPr>
                      <a:r>
                        <a:rPr lang="en-GB" sz="900" dirty="0" smtClean="0">
                          <a:effectLst/>
                          <a:latin typeface="Calibri"/>
                          <a:ea typeface="Calibri"/>
                          <a:cs typeface="Arial"/>
                        </a:rPr>
                        <a:t>25.</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Gone on scenic railway journey</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48%</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51%</a:t>
                      </a:r>
                      <a:endParaRPr lang="en-GB" sz="900" b="1"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39%</a:t>
                      </a:r>
                      <a:endParaRPr lang="en-GB" sz="900" b="1" dirty="0">
                        <a:effectLst/>
                        <a:latin typeface="Calibri"/>
                        <a:ea typeface="Calibri"/>
                        <a:cs typeface="Arial"/>
                      </a:endParaRPr>
                    </a:p>
                  </a:txBody>
                  <a:tcPr marL="16799" marR="16799" marT="0" marB="0" anchor="ctr"/>
                </a:tc>
              </a:tr>
              <a:tr h="155516">
                <a:tc>
                  <a:txBody>
                    <a:bodyPr/>
                    <a:lstStyle/>
                    <a:p>
                      <a:pPr>
                        <a:lnSpc>
                          <a:spcPct val="100000"/>
                        </a:lnSpc>
                        <a:spcAft>
                          <a:spcPts val="0"/>
                        </a:spcAft>
                      </a:pPr>
                      <a:r>
                        <a:rPr lang="en-GB" sz="900" dirty="0" smtClean="0">
                          <a:effectLst/>
                          <a:latin typeface="Calibri"/>
                          <a:ea typeface="Calibri"/>
                          <a:cs typeface="Arial"/>
                        </a:rPr>
                        <a:t>6.</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Shopped for locally made products</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80%</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78%</a:t>
                      </a:r>
                      <a:endParaRPr lang="en-GB" sz="900" b="1"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80%</a:t>
                      </a:r>
                      <a:endParaRPr lang="en-GB" sz="900" b="1" dirty="0">
                        <a:effectLst/>
                        <a:latin typeface="Calibri"/>
                        <a:ea typeface="Calibri"/>
                        <a:cs typeface="Arial"/>
                      </a:endParaRPr>
                    </a:p>
                  </a:txBody>
                  <a:tcPr marL="16799" marR="16799" marT="0" marB="0" anchor="ctr"/>
                </a:tc>
                <a:tc>
                  <a:txBody>
                    <a:bodyPr/>
                    <a:lstStyle/>
                    <a:p>
                      <a:pPr algn="l">
                        <a:lnSpc>
                          <a:spcPct val="100000"/>
                        </a:lnSpc>
                        <a:spcAft>
                          <a:spcPts val="0"/>
                        </a:spcAft>
                      </a:pPr>
                      <a:r>
                        <a:rPr lang="en-GB" sz="900" dirty="0" smtClean="0">
                          <a:effectLst/>
                          <a:latin typeface="Calibri"/>
                          <a:ea typeface="Calibri"/>
                          <a:cs typeface="Arial"/>
                        </a:rPr>
                        <a:t>26.</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Gone to craft fair</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48%</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47%</a:t>
                      </a:r>
                      <a:endParaRPr lang="en-GB" sz="900" b="1"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44%</a:t>
                      </a:r>
                      <a:endParaRPr lang="en-GB" sz="900" b="1" dirty="0">
                        <a:effectLst/>
                        <a:latin typeface="Calibri"/>
                        <a:ea typeface="Calibri"/>
                        <a:cs typeface="Arial"/>
                      </a:endParaRPr>
                    </a:p>
                  </a:txBody>
                  <a:tcPr marL="16799" marR="16799" marT="0" marB="0" anchor="ctr"/>
                </a:tc>
              </a:tr>
              <a:tr h="155516">
                <a:tc>
                  <a:txBody>
                    <a:bodyPr/>
                    <a:lstStyle/>
                    <a:p>
                      <a:pPr>
                        <a:lnSpc>
                          <a:spcPct val="100000"/>
                        </a:lnSpc>
                        <a:spcAft>
                          <a:spcPts val="0"/>
                        </a:spcAft>
                      </a:pPr>
                      <a:r>
                        <a:rPr lang="en-GB" sz="900" dirty="0" smtClean="0">
                          <a:effectLst/>
                          <a:latin typeface="Calibri"/>
                          <a:ea typeface="Calibri"/>
                          <a:cs typeface="Arial"/>
                        </a:rPr>
                        <a:t>7.</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Visited paid tourist attraction</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79%</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79%</a:t>
                      </a:r>
                      <a:endParaRPr lang="en-GB" sz="900" b="1"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74%</a:t>
                      </a:r>
                      <a:endParaRPr lang="en-GB" sz="900" b="1" dirty="0">
                        <a:effectLst/>
                        <a:latin typeface="Calibri"/>
                        <a:ea typeface="Calibri"/>
                        <a:cs typeface="Arial"/>
                      </a:endParaRPr>
                    </a:p>
                  </a:txBody>
                  <a:tcPr marL="16799" marR="16799" marT="0" marB="0" anchor="ctr"/>
                </a:tc>
                <a:tc>
                  <a:txBody>
                    <a:bodyPr/>
                    <a:lstStyle/>
                    <a:p>
                      <a:pPr algn="l">
                        <a:lnSpc>
                          <a:spcPct val="100000"/>
                        </a:lnSpc>
                        <a:spcAft>
                          <a:spcPts val="0"/>
                        </a:spcAft>
                      </a:pPr>
                      <a:r>
                        <a:rPr lang="en-GB" sz="900" dirty="0" smtClean="0">
                          <a:effectLst/>
                          <a:latin typeface="Calibri"/>
                          <a:ea typeface="Calibri"/>
                          <a:cs typeface="Arial"/>
                        </a:rPr>
                        <a:t>27.</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Sea or river fishing</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46%</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50%</a:t>
                      </a:r>
                      <a:endParaRPr lang="en-GB" sz="900" b="1"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33%</a:t>
                      </a:r>
                      <a:endParaRPr lang="en-GB" sz="900" b="1" dirty="0">
                        <a:effectLst/>
                        <a:latin typeface="Calibri"/>
                        <a:ea typeface="Calibri"/>
                        <a:cs typeface="Arial"/>
                      </a:endParaRPr>
                    </a:p>
                  </a:txBody>
                  <a:tcPr marL="16799" marR="16799" marT="0" marB="0" anchor="ctr"/>
                </a:tc>
              </a:tr>
              <a:tr h="155516">
                <a:tc>
                  <a:txBody>
                    <a:bodyPr/>
                    <a:lstStyle/>
                    <a:p>
                      <a:pPr>
                        <a:lnSpc>
                          <a:spcPct val="100000"/>
                        </a:lnSpc>
                        <a:spcAft>
                          <a:spcPts val="0"/>
                        </a:spcAft>
                      </a:pPr>
                      <a:r>
                        <a:rPr lang="en-GB" sz="900" dirty="0" smtClean="0">
                          <a:effectLst/>
                          <a:latin typeface="Calibri"/>
                          <a:ea typeface="Calibri"/>
                          <a:cs typeface="Arial"/>
                        </a:rPr>
                        <a:t>8.</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Visited museum</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77%</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77%</a:t>
                      </a:r>
                      <a:endParaRPr lang="en-GB" sz="900" b="1"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78%</a:t>
                      </a:r>
                      <a:endParaRPr lang="en-GB" sz="900" b="1" dirty="0">
                        <a:effectLst/>
                        <a:latin typeface="Calibri"/>
                        <a:ea typeface="Calibri"/>
                        <a:cs typeface="Arial"/>
                      </a:endParaRPr>
                    </a:p>
                  </a:txBody>
                  <a:tcPr marL="16799" marR="16799" marT="0" marB="0" anchor="ctr"/>
                </a:tc>
                <a:tc>
                  <a:txBody>
                    <a:bodyPr/>
                    <a:lstStyle/>
                    <a:p>
                      <a:pPr algn="l">
                        <a:lnSpc>
                          <a:spcPct val="100000"/>
                        </a:lnSpc>
                        <a:spcAft>
                          <a:spcPts val="0"/>
                        </a:spcAft>
                      </a:pPr>
                      <a:r>
                        <a:rPr lang="en-GB" sz="900" dirty="0" smtClean="0">
                          <a:effectLst/>
                          <a:latin typeface="Calibri"/>
                          <a:ea typeface="Calibri"/>
                          <a:cs typeface="Arial"/>
                        </a:rPr>
                        <a:t>28.</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Visited somewhere linked to film/TV/book</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46%</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52%</a:t>
                      </a:r>
                      <a:endParaRPr lang="en-GB" sz="900" b="1"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31%</a:t>
                      </a:r>
                      <a:endParaRPr lang="en-GB" sz="900" b="1" dirty="0">
                        <a:effectLst/>
                        <a:latin typeface="Calibri"/>
                        <a:ea typeface="Calibri"/>
                        <a:cs typeface="Arial"/>
                      </a:endParaRPr>
                    </a:p>
                  </a:txBody>
                  <a:tcPr marL="16799" marR="16799" marT="0" marB="0" anchor="ctr"/>
                </a:tc>
              </a:tr>
              <a:tr h="155516">
                <a:tc>
                  <a:txBody>
                    <a:bodyPr/>
                    <a:lstStyle/>
                    <a:p>
                      <a:pPr>
                        <a:lnSpc>
                          <a:spcPct val="100000"/>
                        </a:lnSpc>
                        <a:spcAft>
                          <a:spcPts val="0"/>
                        </a:spcAft>
                      </a:pPr>
                      <a:r>
                        <a:rPr lang="en-GB" sz="900" dirty="0" smtClean="0">
                          <a:effectLst/>
                          <a:latin typeface="Calibri"/>
                          <a:ea typeface="Calibri"/>
                          <a:cs typeface="Arial"/>
                        </a:rPr>
                        <a:t>9.</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Sunbathed on beach / by pool</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75%</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75%</a:t>
                      </a:r>
                      <a:endParaRPr lang="en-GB" sz="900" b="1"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65%</a:t>
                      </a:r>
                      <a:endParaRPr lang="en-GB" sz="900" b="1" dirty="0">
                        <a:effectLst/>
                        <a:latin typeface="Calibri"/>
                        <a:ea typeface="Calibri"/>
                        <a:cs typeface="Arial"/>
                      </a:endParaRPr>
                    </a:p>
                  </a:txBody>
                  <a:tcPr marL="16799" marR="16799" marT="0" marB="0" anchor="ctr"/>
                </a:tc>
                <a:tc>
                  <a:txBody>
                    <a:bodyPr/>
                    <a:lstStyle/>
                    <a:p>
                      <a:pPr algn="l">
                        <a:lnSpc>
                          <a:spcPct val="100000"/>
                        </a:lnSpc>
                        <a:spcAft>
                          <a:spcPts val="0"/>
                        </a:spcAft>
                      </a:pPr>
                      <a:r>
                        <a:rPr lang="en-GB" sz="900" dirty="0" smtClean="0">
                          <a:effectLst/>
                          <a:latin typeface="Calibri"/>
                          <a:ea typeface="Calibri"/>
                          <a:cs typeface="Arial"/>
                        </a:rPr>
                        <a:t>29.</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Had spa, wellness or beauty treatment</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44%</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45%</a:t>
                      </a:r>
                      <a:endParaRPr lang="en-GB" sz="900" b="1"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32%</a:t>
                      </a:r>
                      <a:endParaRPr lang="en-GB" sz="900" b="1" dirty="0">
                        <a:effectLst/>
                        <a:latin typeface="Calibri"/>
                        <a:ea typeface="Calibri"/>
                        <a:cs typeface="Arial"/>
                      </a:endParaRPr>
                    </a:p>
                  </a:txBody>
                  <a:tcPr marL="16799" marR="16799" marT="0" marB="0" anchor="ctr"/>
                </a:tc>
              </a:tr>
              <a:tr h="155516">
                <a:tc>
                  <a:txBody>
                    <a:bodyPr/>
                    <a:lstStyle/>
                    <a:p>
                      <a:pPr>
                        <a:lnSpc>
                          <a:spcPct val="100000"/>
                        </a:lnSpc>
                        <a:spcAft>
                          <a:spcPts val="0"/>
                        </a:spcAft>
                      </a:pPr>
                      <a:r>
                        <a:rPr lang="en-GB" sz="900" dirty="0" smtClean="0">
                          <a:effectLst/>
                          <a:latin typeface="Calibri"/>
                          <a:ea typeface="Calibri"/>
                          <a:cs typeface="Arial"/>
                        </a:rPr>
                        <a:t>10.</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Had a gourmet meal</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73%</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71%</a:t>
                      </a:r>
                      <a:endParaRPr lang="en-GB" sz="900" b="1"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73%</a:t>
                      </a:r>
                      <a:endParaRPr lang="en-GB" sz="900" b="1" dirty="0">
                        <a:effectLst/>
                        <a:latin typeface="Calibri"/>
                        <a:ea typeface="Calibri"/>
                        <a:cs typeface="Arial"/>
                      </a:endParaRPr>
                    </a:p>
                  </a:txBody>
                  <a:tcPr marL="16799" marR="16799" marT="0" marB="0" anchor="ctr"/>
                </a:tc>
                <a:tc>
                  <a:txBody>
                    <a:bodyPr/>
                    <a:lstStyle/>
                    <a:p>
                      <a:pPr algn="l">
                        <a:lnSpc>
                          <a:spcPct val="100000"/>
                        </a:lnSpc>
                        <a:spcAft>
                          <a:spcPts val="0"/>
                        </a:spcAft>
                      </a:pPr>
                      <a:r>
                        <a:rPr lang="en-GB" sz="900" dirty="0" smtClean="0">
                          <a:effectLst/>
                          <a:latin typeface="Calibri"/>
                          <a:ea typeface="Calibri"/>
                          <a:cs typeface="Arial"/>
                        </a:rPr>
                        <a:t>30.</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Gone to theatre</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40%</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44%</a:t>
                      </a:r>
                      <a:endParaRPr lang="en-GB" sz="900" b="1"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32%</a:t>
                      </a:r>
                      <a:endParaRPr lang="en-GB" sz="900" b="1" dirty="0">
                        <a:effectLst/>
                        <a:latin typeface="Calibri"/>
                        <a:ea typeface="Calibri"/>
                        <a:cs typeface="Arial"/>
                      </a:endParaRPr>
                    </a:p>
                  </a:txBody>
                  <a:tcPr marL="16799" marR="16799" marT="0" marB="0" anchor="ctr"/>
                </a:tc>
              </a:tr>
              <a:tr h="155516">
                <a:tc>
                  <a:txBody>
                    <a:bodyPr/>
                    <a:lstStyle/>
                    <a:p>
                      <a:pPr>
                        <a:lnSpc>
                          <a:spcPct val="100000"/>
                        </a:lnSpc>
                        <a:spcAft>
                          <a:spcPts val="0"/>
                        </a:spcAft>
                      </a:pPr>
                      <a:r>
                        <a:rPr lang="en-GB" sz="900" dirty="0" smtClean="0">
                          <a:effectLst/>
                          <a:latin typeface="Calibri"/>
                          <a:ea typeface="Calibri"/>
                          <a:cs typeface="Arial"/>
                        </a:rPr>
                        <a:t>11.</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Visited a paid wildlife attraction</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72%</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72%</a:t>
                      </a:r>
                      <a:endParaRPr lang="en-GB" sz="900" b="1"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63%</a:t>
                      </a:r>
                      <a:endParaRPr lang="en-GB" sz="900" b="1" dirty="0">
                        <a:effectLst/>
                        <a:latin typeface="Calibri"/>
                        <a:ea typeface="Calibri"/>
                        <a:cs typeface="Arial"/>
                      </a:endParaRPr>
                    </a:p>
                  </a:txBody>
                  <a:tcPr marL="16799" marR="16799" marT="0" marB="0" anchor="ctr"/>
                </a:tc>
                <a:tc>
                  <a:txBody>
                    <a:bodyPr/>
                    <a:lstStyle/>
                    <a:p>
                      <a:pPr algn="l">
                        <a:lnSpc>
                          <a:spcPct val="100000"/>
                        </a:lnSpc>
                        <a:spcAft>
                          <a:spcPts val="0"/>
                        </a:spcAft>
                      </a:pPr>
                      <a:r>
                        <a:rPr lang="en-GB" sz="900" dirty="0" smtClean="0">
                          <a:effectLst/>
                          <a:latin typeface="Calibri"/>
                          <a:ea typeface="Calibri"/>
                          <a:cs typeface="Arial"/>
                        </a:rPr>
                        <a:t>31.</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Tried adventure / adrenalin activity</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40%</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52%</a:t>
                      </a:r>
                      <a:endParaRPr lang="en-GB" sz="900" b="1"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18%</a:t>
                      </a:r>
                      <a:endParaRPr lang="en-GB" sz="900" b="1" dirty="0">
                        <a:effectLst/>
                        <a:latin typeface="Calibri"/>
                        <a:ea typeface="Calibri"/>
                        <a:cs typeface="Arial"/>
                      </a:endParaRPr>
                    </a:p>
                  </a:txBody>
                  <a:tcPr marL="16799" marR="16799" marT="0" marB="0" anchor="ctr"/>
                </a:tc>
              </a:tr>
              <a:tr h="155516">
                <a:tc>
                  <a:txBody>
                    <a:bodyPr/>
                    <a:lstStyle/>
                    <a:p>
                      <a:pPr>
                        <a:lnSpc>
                          <a:spcPct val="100000"/>
                        </a:lnSpc>
                        <a:spcAft>
                          <a:spcPts val="0"/>
                        </a:spcAft>
                      </a:pPr>
                      <a:r>
                        <a:rPr lang="en-GB" sz="900" dirty="0" smtClean="0">
                          <a:effectLst/>
                          <a:latin typeface="Calibri"/>
                          <a:ea typeface="Calibri"/>
                          <a:cs typeface="Arial"/>
                        </a:rPr>
                        <a:t>12.</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Guided sightseeing tour</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69%</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66%</a:t>
                      </a:r>
                      <a:endParaRPr lang="en-GB" sz="900" b="1"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68%</a:t>
                      </a:r>
                      <a:endParaRPr lang="en-GB" sz="900" b="1" dirty="0">
                        <a:effectLst/>
                        <a:latin typeface="Calibri"/>
                        <a:ea typeface="Calibri"/>
                        <a:cs typeface="Arial"/>
                      </a:endParaRPr>
                    </a:p>
                  </a:txBody>
                  <a:tcPr marL="16799" marR="16799" marT="0" marB="0" anchor="ctr"/>
                </a:tc>
                <a:tc>
                  <a:txBody>
                    <a:bodyPr/>
                    <a:lstStyle/>
                    <a:p>
                      <a:pPr algn="l">
                        <a:lnSpc>
                          <a:spcPct val="100000"/>
                        </a:lnSpc>
                        <a:spcAft>
                          <a:spcPts val="0"/>
                        </a:spcAft>
                      </a:pPr>
                      <a:r>
                        <a:rPr lang="en-GB" sz="900" dirty="0" smtClean="0">
                          <a:effectLst/>
                          <a:latin typeface="Calibri"/>
                          <a:ea typeface="Calibri"/>
                          <a:cs typeface="Arial"/>
                        </a:rPr>
                        <a:t>32.</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Gone to nightclub</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39%</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46%</a:t>
                      </a:r>
                      <a:endParaRPr lang="en-GB" sz="900" b="1"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28%</a:t>
                      </a:r>
                      <a:endParaRPr lang="en-GB" sz="900" b="1" dirty="0">
                        <a:effectLst/>
                        <a:latin typeface="Calibri"/>
                        <a:ea typeface="Calibri"/>
                        <a:cs typeface="Arial"/>
                      </a:endParaRPr>
                    </a:p>
                  </a:txBody>
                  <a:tcPr marL="16799" marR="16799" marT="0" marB="0" anchor="ctr"/>
                </a:tc>
              </a:tr>
              <a:tr h="155516">
                <a:tc>
                  <a:txBody>
                    <a:bodyPr/>
                    <a:lstStyle/>
                    <a:p>
                      <a:pPr>
                        <a:lnSpc>
                          <a:spcPct val="100000"/>
                        </a:lnSpc>
                        <a:spcAft>
                          <a:spcPts val="0"/>
                        </a:spcAft>
                      </a:pPr>
                      <a:r>
                        <a:rPr lang="en-GB" sz="900" dirty="0" smtClean="0">
                          <a:effectLst/>
                          <a:latin typeface="Calibri"/>
                          <a:ea typeface="Calibri"/>
                          <a:cs typeface="Arial"/>
                        </a:rPr>
                        <a:t>13.</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Visited garden</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69%</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67%</a:t>
                      </a:r>
                      <a:endParaRPr lang="en-GB" sz="900" b="1"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71%</a:t>
                      </a:r>
                      <a:endParaRPr lang="en-GB" sz="900" b="1" dirty="0">
                        <a:effectLst/>
                        <a:latin typeface="Calibri"/>
                        <a:ea typeface="Calibri"/>
                        <a:cs typeface="Arial"/>
                      </a:endParaRPr>
                    </a:p>
                  </a:txBody>
                  <a:tcPr marL="16799" marR="16799" marT="0" marB="0" anchor="ctr"/>
                </a:tc>
                <a:tc>
                  <a:txBody>
                    <a:bodyPr/>
                    <a:lstStyle/>
                    <a:p>
                      <a:pPr algn="l">
                        <a:lnSpc>
                          <a:spcPct val="100000"/>
                        </a:lnSpc>
                        <a:spcAft>
                          <a:spcPts val="0"/>
                        </a:spcAft>
                      </a:pPr>
                      <a:r>
                        <a:rPr lang="en-GB" sz="900" dirty="0" smtClean="0">
                          <a:effectLst/>
                          <a:latin typeface="Calibri"/>
                          <a:ea typeface="Calibri"/>
                          <a:cs typeface="Arial"/>
                        </a:rPr>
                        <a:t>33.</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Gone to arts, film or literature festival</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37%</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43%</a:t>
                      </a:r>
                      <a:endParaRPr lang="en-GB" sz="900" b="1"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20%</a:t>
                      </a:r>
                      <a:endParaRPr lang="en-GB" sz="900" b="1" dirty="0">
                        <a:effectLst/>
                        <a:latin typeface="Calibri"/>
                        <a:ea typeface="Calibri"/>
                        <a:cs typeface="Arial"/>
                      </a:endParaRPr>
                    </a:p>
                  </a:txBody>
                  <a:tcPr marL="16799" marR="16799" marT="0" marB="0" anchor="ctr"/>
                </a:tc>
              </a:tr>
              <a:tr h="155516">
                <a:tc>
                  <a:txBody>
                    <a:bodyPr/>
                    <a:lstStyle/>
                    <a:p>
                      <a:pPr>
                        <a:lnSpc>
                          <a:spcPct val="100000"/>
                        </a:lnSpc>
                        <a:spcAft>
                          <a:spcPts val="0"/>
                        </a:spcAft>
                      </a:pPr>
                      <a:r>
                        <a:rPr lang="en-GB" sz="900" dirty="0" smtClean="0">
                          <a:effectLst/>
                          <a:latin typeface="Calibri"/>
                          <a:ea typeface="Calibri"/>
                          <a:cs typeface="Arial"/>
                        </a:rPr>
                        <a:t>14.</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Visited palace / stately home</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67%</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66%</a:t>
                      </a:r>
                      <a:endParaRPr lang="en-GB" sz="900" b="1"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67%</a:t>
                      </a:r>
                      <a:endParaRPr lang="en-GB" sz="900" b="1" dirty="0">
                        <a:effectLst/>
                        <a:latin typeface="Calibri"/>
                        <a:ea typeface="Calibri"/>
                        <a:cs typeface="Arial"/>
                      </a:endParaRPr>
                    </a:p>
                  </a:txBody>
                  <a:tcPr marL="16799" marR="16799" marT="0" marB="0" anchor="ctr"/>
                </a:tc>
                <a:tc>
                  <a:txBody>
                    <a:bodyPr/>
                    <a:lstStyle/>
                    <a:p>
                      <a:pPr algn="l">
                        <a:lnSpc>
                          <a:spcPct val="100000"/>
                        </a:lnSpc>
                        <a:spcAft>
                          <a:spcPts val="0"/>
                        </a:spcAft>
                      </a:pPr>
                      <a:r>
                        <a:rPr lang="en-GB" sz="900" dirty="0" smtClean="0">
                          <a:effectLst/>
                          <a:latin typeface="Calibri"/>
                          <a:ea typeface="Calibri"/>
                          <a:cs typeface="Arial"/>
                        </a:rPr>
                        <a:t>34.</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Watched live sport</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37%</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43%</a:t>
                      </a:r>
                      <a:endParaRPr lang="en-GB" sz="900" b="1"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22%</a:t>
                      </a:r>
                      <a:endParaRPr lang="en-GB" sz="900" b="1" dirty="0">
                        <a:effectLst/>
                        <a:latin typeface="Calibri"/>
                        <a:ea typeface="Calibri"/>
                        <a:cs typeface="Arial"/>
                      </a:endParaRPr>
                    </a:p>
                  </a:txBody>
                  <a:tcPr marL="16799" marR="16799" marT="0" marB="0" anchor="ctr"/>
                </a:tc>
              </a:tr>
              <a:tr h="155516">
                <a:tc>
                  <a:txBody>
                    <a:bodyPr/>
                    <a:lstStyle/>
                    <a:p>
                      <a:pPr>
                        <a:lnSpc>
                          <a:spcPct val="100000"/>
                        </a:lnSpc>
                        <a:spcAft>
                          <a:spcPts val="0"/>
                        </a:spcAft>
                      </a:pPr>
                      <a:r>
                        <a:rPr lang="en-GB" sz="900" dirty="0" smtClean="0">
                          <a:effectLst/>
                          <a:latin typeface="Calibri"/>
                          <a:ea typeface="Calibri"/>
                          <a:cs typeface="Arial"/>
                        </a:rPr>
                        <a:t>15.</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Visited religious building</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67%</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67%</a:t>
                      </a:r>
                      <a:endParaRPr lang="en-GB" sz="900" b="1"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68%</a:t>
                      </a:r>
                      <a:endParaRPr lang="en-GB" sz="900" b="1" dirty="0">
                        <a:effectLst/>
                        <a:latin typeface="Calibri"/>
                        <a:ea typeface="Calibri"/>
                        <a:cs typeface="Arial"/>
                      </a:endParaRPr>
                    </a:p>
                  </a:txBody>
                  <a:tcPr marL="16799" marR="16799" marT="0" marB="0" anchor="ctr"/>
                </a:tc>
                <a:tc>
                  <a:txBody>
                    <a:bodyPr/>
                    <a:lstStyle/>
                    <a:p>
                      <a:pPr algn="l">
                        <a:lnSpc>
                          <a:spcPct val="100000"/>
                        </a:lnSpc>
                        <a:spcAft>
                          <a:spcPts val="0"/>
                        </a:spcAft>
                      </a:pPr>
                      <a:r>
                        <a:rPr lang="en-GB" sz="900" dirty="0" smtClean="0">
                          <a:effectLst/>
                          <a:latin typeface="Calibri"/>
                          <a:ea typeface="Calibri"/>
                          <a:cs typeface="Arial"/>
                        </a:rPr>
                        <a:t>35.</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Gone horse riding</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33%</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39%</a:t>
                      </a:r>
                      <a:endParaRPr lang="en-GB" sz="900" b="1"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17%</a:t>
                      </a:r>
                      <a:endParaRPr lang="en-GB" sz="900" b="1" dirty="0">
                        <a:effectLst/>
                        <a:latin typeface="Calibri"/>
                        <a:ea typeface="Calibri"/>
                        <a:cs typeface="Arial"/>
                      </a:endParaRPr>
                    </a:p>
                  </a:txBody>
                  <a:tcPr marL="16799" marR="16799" marT="0" marB="0" anchor="ctr"/>
                </a:tc>
              </a:tr>
              <a:tr h="155516">
                <a:tc>
                  <a:txBody>
                    <a:bodyPr/>
                    <a:lstStyle/>
                    <a:p>
                      <a:pPr>
                        <a:lnSpc>
                          <a:spcPct val="100000"/>
                        </a:lnSpc>
                        <a:spcAft>
                          <a:spcPts val="0"/>
                        </a:spcAft>
                      </a:pPr>
                      <a:r>
                        <a:rPr lang="en-GB" sz="900" dirty="0" smtClean="0">
                          <a:effectLst/>
                          <a:latin typeface="Calibri"/>
                          <a:ea typeface="Calibri"/>
                          <a:cs typeface="Arial"/>
                        </a:rPr>
                        <a:t>16.</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Visited theme park</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66%</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70%</a:t>
                      </a:r>
                      <a:endParaRPr lang="en-GB" sz="900" b="1"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47%</a:t>
                      </a:r>
                      <a:endParaRPr lang="en-GB" sz="900" b="1" dirty="0">
                        <a:effectLst/>
                        <a:latin typeface="Calibri"/>
                        <a:ea typeface="Calibri"/>
                        <a:cs typeface="Arial"/>
                      </a:endParaRPr>
                    </a:p>
                  </a:txBody>
                  <a:tcPr marL="16799" marR="16799" marT="0" marB="0" anchor="ctr"/>
                </a:tc>
                <a:tc>
                  <a:txBody>
                    <a:bodyPr/>
                    <a:lstStyle/>
                    <a:p>
                      <a:pPr algn="l">
                        <a:lnSpc>
                          <a:spcPct val="100000"/>
                        </a:lnSpc>
                        <a:spcAft>
                          <a:spcPts val="0"/>
                        </a:spcAft>
                      </a:pPr>
                      <a:r>
                        <a:rPr lang="en-GB" sz="900" dirty="0" smtClean="0">
                          <a:effectLst/>
                          <a:latin typeface="Calibri"/>
                          <a:ea typeface="Calibri"/>
                          <a:cs typeface="Arial"/>
                        </a:rPr>
                        <a:t>36.</a:t>
                      </a:r>
                      <a:endParaRPr lang="en-GB" sz="900" dirty="0">
                        <a:effectLst/>
                        <a:latin typeface="Calibri"/>
                        <a:ea typeface="Calibri"/>
                        <a:cs typeface="Arial"/>
                      </a:endParaRPr>
                    </a:p>
                  </a:txBody>
                  <a:tcPr marL="72000" marR="16799" marT="0" marB="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900" dirty="0" smtClean="0"/>
                        <a:t>Gone to a casino</a:t>
                      </a: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32%</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32%</a:t>
                      </a:r>
                      <a:endParaRPr lang="en-GB" sz="900" b="1"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28%</a:t>
                      </a:r>
                      <a:endParaRPr lang="en-GB" sz="900" b="1" dirty="0">
                        <a:effectLst/>
                        <a:latin typeface="Calibri"/>
                        <a:ea typeface="Calibri"/>
                        <a:cs typeface="Arial"/>
                      </a:endParaRPr>
                    </a:p>
                  </a:txBody>
                  <a:tcPr marL="16799" marR="16799" marT="0" marB="0" anchor="ctr"/>
                </a:tc>
              </a:tr>
              <a:tr h="155516">
                <a:tc>
                  <a:txBody>
                    <a:bodyPr/>
                    <a:lstStyle/>
                    <a:p>
                      <a:pPr>
                        <a:lnSpc>
                          <a:spcPct val="100000"/>
                        </a:lnSpc>
                        <a:spcAft>
                          <a:spcPts val="0"/>
                        </a:spcAft>
                      </a:pPr>
                      <a:r>
                        <a:rPr lang="en-GB" sz="900" dirty="0" smtClean="0">
                          <a:effectLst/>
                          <a:latin typeface="Calibri"/>
                          <a:ea typeface="Calibri"/>
                          <a:cs typeface="Arial"/>
                        </a:rPr>
                        <a:t>17.</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Gone on scenic drive</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66%</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66%</a:t>
                      </a:r>
                      <a:endParaRPr lang="en-GB" sz="900" b="1"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61%</a:t>
                      </a:r>
                      <a:endParaRPr lang="en-GB" sz="900" b="1" dirty="0">
                        <a:effectLst/>
                        <a:latin typeface="Calibri"/>
                        <a:ea typeface="Calibri"/>
                        <a:cs typeface="Arial"/>
                      </a:endParaRPr>
                    </a:p>
                  </a:txBody>
                  <a:tcPr marL="16799" marR="16799" marT="0" marB="0" anchor="ctr"/>
                </a:tc>
                <a:tc>
                  <a:txBody>
                    <a:bodyPr/>
                    <a:lstStyle/>
                    <a:p>
                      <a:pPr algn="l">
                        <a:lnSpc>
                          <a:spcPct val="100000"/>
                        </a:lnSpc>
                        <a:spcAft>
                          <a:spcPts val="0"/>
                        </a:spcAft>
                      </a:pPr>
                      <a:r>
                        <a:rPr lang="en-GB" sz="900" dirty="0" smtClean="0">
                          <a:effectLst/>
                          <a:latin typeface="Calibri"/>
                          <a:ea typeface="Calibri"/>
                          <a:cs typeface="Arial"/>
                        </a:rPr>
                        <a:t>37.</a:t>
                      </a:r>
                      <a:endParaRPr lang="en-GB" sz="900" dirty="0">
                        <a:effectLst/>
                        <a:latin typeface="Calibri"/>
                        <a:ea typeface="Calibri"/>
                        <a:cs typeface="Arial"/>
                      </a:endParaRPr>
                    </a:p>
                  </a:txBody>
                  <a:tcPr marL="72000" marR="16799" marT="0" marB="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900" dirty="0" smtClean="0"/>
                        <a:t>Played golf</a:t>
                      </a: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26%</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27%</a:t>
                      </a:r>
                      <a:endParaRPr lang="en-GB" sz="900" b="1"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15%</a:t>
                      </a:r>
                      <a:endParaRPr lang="en-GB" sz="900" b="1" dirty="0">
                        <a:effectLst/>
                        <a:latin typeface="Calibri"/>
                        <a:ea typeface="Calibri"/>
                        <a:cs typeface="Arial"/>
                      </a:endParaRPr>
                    </a:p>
                  </a:txBody>
                  <a:tcPr marL="16799" marR="16799" marT="0" marB="0" anchor="ctr"/>
                </a:tc>
              </a:tr>
              <a:tr h="155516">
                <a:tc>
                  <a:txBody>
                    <a:bodyPr/>
                    <a:lstStyle/>
                    <a:p>
                      <a:pPr>
                        <a:lnSpc>
                          <a:spcPct val="100000"/>
                        </a:lnSpc>
                        <a:spcAft>
                          <a:spcPts val="0"/>
                        </a:spcAft>
                      </a:pPr>
                      <a:r>
                        <a:rPr lang="en-GB" sz="900" dirty="0" smtClean="0">
                          <a:effectLst/>
                          <a:latin typeface="Calibri"/>
                          <a:ea typeface="Calibri"/>
                          <a:cs typeface="Arial"/>
                        </a:rPr>
                        <a:t>18.</a:t>
                      </a:r>
                      <a:endParaRPr lang="en-GB" sz="900" dirty="0">
                        <a:effectLst/>
                        <a:latin typeface="Calibri"/>
                        <a:ea typeface="Calibri"/>
                        <a:cs typeface="Arial"/>
                      </a:endParaRPr>
                    </a:p>
                  </a:txBody>
                  <a:tcPr marL="72000" marR="16799" marT="0" marB="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900" dirty="0" smtClean="0"/>
                        <a:t>Watched wildlife / birdlife	</a:t>
                      </a: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64%</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62%</a:t>
                      </a:r>
                      <a:endParaRPr lang="en-GB" sz="900" b="1"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58%</a:t>
                      </a:r>
                      <a:endParaRPr lang="en-GB" sz="900" b="1" dirty="0">
                        <a:effectLst/>
                        <a:latin typeface="Calibri"/>
                        <a:ea typeface="Calibri"/>
                        <a:cs typeface="Arial"/>
                      </a:endParaRPr>
                    </a:p>
                  </a:txBody>
                  <a:tcPr marL="16799" marR="16799" marT="0" marB="0" anchor="ctr"/>
                </a:tc>
                <a:tc>
                  <a:txBody>
                    <a:bodyPr/>
                    <a:lstStyle/>
                    <a:p>
                      <a:pPr algn="l">
                        <a:lnSpc>
                          <a:spcPct val="100000"/>
                        </a:lnSpc>
                        <a:spcAft>
                          <a:spcPts val="0"/>
                        </a:spcAft>
                      </a:pPr>
                      <a:r>
                        <a:rPr lang="en-GB" sz="900" dirty="0" smtClean="0">
                          <a:effectLst/>
                          <a:latin typeface="Calibri"/>
                          <a:ea typeface="Calibri"/>
                          <a:cs typeface="Arial"/>
                        </a:rPr>
                        <a:t>38.</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Gone on a course</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23%</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31%</a:t>
                      </a:r>
                      <a:endParaRPr lang="en-GB" sz="900" b="1"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11%</a:t>
                      </a:r>
                      <a:endParaRPr lang="en-GB" sz="900" b="1" dirty="0">
                        <a:effectLst/>
                        <a:latin typeface="Calibri"/>
                        <a:ea typeface="Calibri"/>
                        <a:cs typeface="Arial"/>
                      </a:endParaRPr>
                    </a:p>
                  </a:txBody>
                  <a:tcPr marL="16799" marR="16799" marT="0" marB="0" anchor="ctr"/>
                </a:tc>
              </a:tr>
              <a:tr h="155516">
                <a:tc>
                  <a:txBody>
                    <a:bodyPr/>
                    <a:lstStyle/>
                    <a:p>
                      <a:pPr>
                        <a:lnSpc>
                          <a:spcPct val="100000"/>
                        </a:lnSpc>
                        <a:spcAft>
                          <a:spcPts val="0"/>
                        </a:spcAft>
                      </a:pPr>
                      <a:r>
                        <a:rPr lang="en-GB" sz="900" dirty="0" smtClean="0">
                          <a:effectLst/>
                          <a:latin typeface="Calibri"/>
                          <a:ea typeface="Calibri"/>
                          <a:cs typeface="Arial"/>
                        </a:rPr>
                        <a:t>19.</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effectLst/>
                          <a:latin typeface="Calibri"/>
                          <a:ea typeface="Calibri"/>
                          <a:cs typeface="Arial"/>
                        </a:rPr>
                        <a:t>Visited castle</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58%</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59%</a:t>
                      </a:r>
                      <a:endParaRPr lang="en-GB" sz="900" b="1"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50%</a:t>
                      </a:r>
                      <a:endParaRPr lang="en-GB" sz="900" b="1" dirty="0">
                        <a:effectLst/>
                        <a:latin typeface="Calibri"/>
                        <a:ea typeface="Calibri"/>
                        <a:cs typeface="Arial"/>
                      </a:endParaRPr>
                    </a:p>
                  </a:txBody>
                  <a:tcPr marL="16799" marR="16799" marT="0" marB="0" anchor="ctr"/>
                </a:tc>
                <a:tc>
                  <a:txBody>
                    <a:bodyPr/>
                    <a:lstStyle/>
                    <a:p>
                      <a:pPr algn="l">
                        <a:lnSpc>
                          <a:spcPct val="100000"/>
                        </a:lnSpc>
                        <a:spcAft>
                          <a:spcPts val="0"/>
                        </a:spcAft>
                      </a:pPr>
                      <a:r>
                        <a:rPr lang="en-GB" sz="900" dirty="0" smtClean="0">
                          <a:effectLst/>
                          <a:latin typeface="Calibri"/>
                          <a:ea typeface="Calibri"/>
                          <a:cs typeface="Arial"/>
                        </a:rPr>
                        <a:t>39.</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t>Researched ancestry</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21%</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25%</a:t>
                      </a:r>
                      <a:endParaRPr lang="en-GB" sz="900" b="1"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12%</a:t>
                      </a:r>
                      <a:endParaRPr lang="en-GB" sz="900" b="1" dirty="0">
                        <a:effectLst/>
                        <a:latin typeface="Calibri"/>
                        <a:ea typeface="Calibri"/>
                        <a:cs typeface="Arial"/>
                      </a:endParaRPr>
                    </a:p>
                  </a:txBody>
                  <a:tcPr marL="16799" marR="16799" marT="0" marB="0" anchor="ctr"/>
                </a:tc>
              </a:tr>
              <a:tr h="155516">
                <a:tc>
                  <a:txBody>
                    <a:bodyPr/>
                    <a:lstStyle/>
                    <a:p>
                      <a:pPr>
                        <a:lnSpc>
                          <a:spcPct val="100000"/>
                        </a:lnSpc>
                        <a:spcAft>
                          <a:spcPts val="0"/>
                        </a:spcAft>
                      </a:pPr>
                      <a:r>
                        <a:rPr lang="en-GB" sz="900" dirty="0" smtClean="0">
                          <a:effectLst/>
                          <a:latin typeface="Calibri"/>
                          <a:ea typeface="Calibri"/>
                          <a:cs typeface="Arial"/>
                        </a:rPr>
                        <a:t>20.</a:t>
                      </a: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r>
                        <a:rPr lang="en-GB" sz="900" dirty="0" smtClean="0">
                          <a:effectLst/>
                          <a:latin typeface="Calibri"/>
                          <a:ea typeface="Calibri"/>
                          <a:cs typeface="Arial"/>
                        </a:rPr>
                        <a:t>Visited art gallery</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dirty="0" smtClean="0">
                          <a:effectLst/>
                          <a:latin typeface="Calibri"/>
                          <a:ea typeface="Calibri"/>
                          <a:cs typeface="Arial"/>
                        </a:rPr>
                        <a:t>55%</a:t>
                      </a: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55%</a:t>
                      </a:r>
                      <a:endParaRPr lang="en-GB" sz="900" b="1" dirty="0">
                        <a:effectLst/>
                        <a:latin typeface="Calibri"/>
                        <a:ea typeface="Calibri"/>
                        <a:cs typeface="Arial"/>
                      </a:endParaRPr>
                    </a:p>
                  </a:txBody>
                  <a:tcPr marL="16799" marR="16799" marT="0" marB="0" anchor="ctr"/>
                </a:tc>
                <a:tc>
                  <a:txBody>
                    <a:bodyPr/>
                    <a:lstStyle/>
                    <a:p>
                      <a:pPr algn="ctr">
                        <a:lnSpc>
                          <a:spcPct val="100000"/>
                        </a:lnSpc>
                        <a:spcAft>
                          <a:spcPts val="0"/>
                        </a:spcAft>
                      </a:pPr>
                      <a:r>
                        <a:rPr lang="en-GB" sz="900" b="1" dirty="0" smtClean="0">
                          <a:effectLst/>
                          <a:latin typeface="Calibri"/>
                          <a:ea typeface="Calibri"/>
                          <a:cs typeface="Arial"/>
                        </a:rPr>
                        <a:t>54%</a:t>
                      </a:r>
                      <a:endParaRPr lang="en-GB" sz="900" b="1" dirty="0">
                        <a:effectLst/>
                        <a:latin typeface="Calibri"/>
                        <a:ea typeface="Calibri"/>
                        <a:cs typeface="Arial"/>
                      </a:endParaRPr>
                    </a:p>
                  </a:txBody>
                  <a:tcPr marL="16799" marR="16799" marT="0" marB="0" anchor="ctr"/>
                </a:tc>
                <a:tc>
                  <a:txBody>
                    <a:bodyPr/>
                    <a:lstStyle/>
                    <a:p>
                      <a:pPr algn="l">
                        <a:lnSpc>
                          <a:spcPct val="100000"/>
                        </a:lnSpc>
                        <a:spcAft>
                          <a:spcPts val="0"/>
                        </a:spcAft>
                      </a:pPr>
                      <a:endParaRPr lang="en-GB" sz="900" dirty="0">
                        <a:effectLst/>
                        <a:latin typeface="Calibri"/>
                        <a:ea typeface="Calibri"/>
                        <a:cs typeface="Arial"/>
                      </a:endParaRPr>
                    </a:p>
                  </a:txBody>
                  <a:tcPr marL="72000" marR="16799" marT="0" marB="0" anchor="ctr"/>
                </a:tc>
                <a:tc>
                  <a:txBody>
                    <a:bodyPr/>
                    <a:lstStyle/>
                    <a:p>
                      <a:pPr algn="l">
                        <a:lnSpc>
                          <a:spcPct val="100000"/>
                        </a:lnSpc>
                        <a:spcAft>
                          <a:spcPts val="0"/>
                        </a:spcAft>
                      </a:pP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endParaRPr lang="en-GB" sz="900" dirty="0">
                        <a:effectLst/>
                        <a:latin typeface="Calibri"/>
                        <a:ea typeface="Calibri"/>
                        <a:cs typeface="Arial"/>
                      </a:endParaRPr>
                    </a:p>
                  </a:txBody>
                  <a:tcPr marL="16799" marR="16799" marT="0" marB="0" anchor="ctr"/>
                </a:tc>
                <a:tc>
                  <a:txBody>
                    <a:bodyPr/>
                    <a:lstStyle/>
                    <a:p>
                      <a:pPr algn="ctr">
                        <a:lnSpc>
                          <a:spcPct val="100000"/>
                        </a:lnSpc>
                        <a:spcAft>
                          <a:spcPts val="0"/>
                        </a:spcAft>
                      </a:pPr>
                      <a:endParaRPr lang="en-GB" sz="900" dirty="0">
                        <a:effectLst/>
                        <a:latin typeface="Calibri"/>
                        <a:ea typeface="Calibri"/>
                        <a:cs typeface="Arial"/>
                      </a:endParaRPr>
                    </a:p>
                  </a:txBody>
                  <a:tcPr marL="16799" marR="16799" marT="0" marB="0" anchor="ctr"/>
                </a:tc>
              </a:tr>
            </a:tbl>
          </a:graphicData>
        </a:graphic>
      </p:graphicFrame>
      <p:sp>
        <p:nvSpPr>
          <p:cNvPr id="3" name="Text Placeholder 2"/>
          <p:cNvSpPr>
            <a:spLocks noGrp="1"/>
          </p:cNvSpPr>
          <p:nvPr>
            <p:ph type="body" sz="quarter" idx="13"/>
          </p:nvPr>
        </p:nvSpPr>
        <p:spPr>
          <a:xfrm>
            <a:off x="685796" y="6396162"/>
            <a:ext cx="2283035" cy="274638"/>
          </a:xfrm>
        </p:spPr>
        <p:txBody>
          <a:bodyPr/>
          <a:lstStyle/>
          <a:p>
            <a:r>
              <a:rPr lang="en-GB" sz="1000" dirty="0"/>
              <a:t>Needs of the Market</a:t>
            </a:r>
          </a:p>
        </p:txBody>
      </p:sp>
      <p:sp>
        <p:nvSpPr>
          <p:cNvPr id="5" name="TextBox 4"/>
          <p:cNvSpPr txBox="1"/>
          <p:nvPr/>
        </p:nvSpPr>
        <p:spPr>
          <a:xfrm>
            <a:off x="285285" y="1479910"/>
            <a:ext cx="1925527" cy="215444"/>
          </a:xfrm>
          <a:prstGeom prst="rect">
            <a:avLst/>
          </a:prstGeom>
          <a:noFill/>
        </p:spPr>
        <p:txBody>
          <a:bodyPr wrap="none" rtlCol="0">
            <a:spAutoFit/>
          </a:bodyPr>
          <a:lstStyle/>
          <a:p>
            <a:r>
              <a:rPr lang="en-GB" sz="800" dirty="0" smtClean="0">
                <a:solidFill>
                  <a:srgbClr val="120742"/>
                </a:solidFill>
              </a:rPr>
              <a:t>Source:  Global Segmentation (Arkenford)</a:t>
            </a:r>
            <a:endParaRPr lang="en-GB" sz="800" dirty="0">
              <a:solidFill>
                <a:srgbClr val="120742"/>
              </a:solidFill>
            </a:endParaRPr>
          </a:p>
        </p:txBody>
      </p:sp>
      <p:sp>
        <p:nvSpPr>
          <p:cNvPr id="18" name="Text Placeholder 5"/>
          <p:cNvSpPr txBox="1">
            <a:spLocks/>
          </p:cNvSpPr>
          <p:nvPr/>
        </p:nvSpPr>
        <p:spPr>
          <a:xfrm>
            <a:off x="342437" y="4974487"/>
            <a:ext cx="8424992" cy="1382486"/>
          </a:xfrm>
          <a:prstGeom prst="rect">
            <a:avLst/>
          </a:prstGeom>
        </p:spPr>
        <p:txBody>
          <a:bodyPr lIns="3600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300" dirty="0" smtClean="0">
                <a:solidFill>
                  <a:srgbClr val="120742"/>
                </a:solidFill>
              </a:rPr>
              <a:t>Once again, those aged under 35 years tend to be much more likely to have taken part in each individual activity during the past 3-5 years than older travellers.  The only activities in which older travellers are more likely to participate than travellers overall are visiting museums, visiting gardens and visiting religious buildings.  They are also as likely as other age cohorts to visit historic monuments, shop for locally made products, have a gourmet meal and visit a palace or stately home. </a:t>
            </a:r>
          </a:p>
          <a:p>
            <a:pPr marL="0" indent="0" algn="just">
              <a:buFont typeface="Arial"/>
              <a:buNone/>
            </a:pPr>
            <a:r>
              <a:rPr lang="en-GB" sz="1300" dirty="0" smtClean="0">
                <a:solidFill>
                  <a:srgbClr val="120742"/>
                </a:solidFill>
              </a:rPr>
              <a:t>Again, younger travellers have a greater appetite for a wider range of activities across their holidays, especially the more physically active areas such as theme park visiting, adrenalin activities and playing golf, but also activities which ‘broaden horizons’ such as going on a course or going to arts/literature festivals.</a:t>
            </a:r>
            <a:endParaRPr lang="en-GB" sz="1300" dirty="0">
              <a:solidFill>
                <a:srgbClr val="120742"/>
              </a:solidFill>
            </a:endParaRPr>
          </a:p>
        </p:txBody>
      </p:sp>
    </p:spTree>
    <p:extLst>
      <p:ext uri="{BB962C8B-B14F-4D97-AF65-F5344CB8AC3E}">
        <p14:creationId xmlns:p14="http://schemas.microsoft.com/office/powerpoint/2010/main" val="12361421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2167466"/>
            <a:ext cx="8149762" cy="558801"/>
          </a:xfrm>
        </p:spPr>
        <p:txBody>
          <a:bodyPr/>
          <a:lstStyle/>
          <a:p>
            <a:r>
              <a:rPr lang="en-GB" dirty="0" smtClean="0"/>
              <a:t>What activities does England deliver?</a:t>
            </a:r>
            <a:endParaRPr lang="en-GB" dirty="0"/>
          </a:p>
        </p:txBody>
      </p:sp>
      <p:sp>
        <p:nvSpPr>
          <p:cNvPr id="7" name="Text Placeholder 5"/>
          <p:cNvSpPr txBox="1">
            <a:spLocks/>
          </p:cNvSpPr>
          <p:nvPr/>
        </p:nvSpPr>
        <p:spPr>
          <a:xfrm>
            <a:off x="431800" y="2882900"/>
            <a:ext cx="8625479" cy="3302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300" dirty="0" smtClean="0">
                <a:solidFill>
                  <a:srgbClr val="120742"/>
                </a:solidFill>
              </a:rPr>
              <a:t>Data taken predominantly from International Passenger Survey data from 2010-2014.  During these years, a range of ‘participation in activities’ questions were asked covering a range of activities during this period </a:t>
            </a:r>
          </a:p>
          <a:p>
            <a:pPr marL="0" indent="0" algn="just">
              <a:buFont typeface="Arial"/>
              <a:buNone/>
            </a:pPr>
            <a:r>
              <a:rPr lang="en-GB" sz="1300" dirty="0" smtClean="0">
                <a:solidFill>
                  <a:srgbClr val="120742"/>
                </a:solidFill>
              </a:rPr>
              <a:t>N.B. Although these activities questions were also asked as far back as 2006, it was felt that data prior to 2010 was now insufficiently up-to-date.</a:t>
            </a:r>
          </a:p>
        </p:txBody>
      </p:sp>
    </p:spTree>
    <p:extLst>
      <p:ext uri="{BB962C8B-B14F-4D97-AF65-F5344CB8AC3E}">
        <p14:creationId xmlns:p14="http://schemas.microsoft.com/office/powerpoint/2010/main" val="21105060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Participation in activities on holiday in England</a:t>
            </a:r>
            <a:endParaRPr lang="en-GB" sz="2200" dirty="0"/>
          </a:p>
        </p:txBody>
      </p:sp>
      <p:sp>
        <p:nvSpPr>
          <p:cNvPr id="13" name="Text Placeholder 5"/>
          <p:cNvSpPr txBox="1">
            <a:spLocks/>
          </p:cNvSpPr>
          <p:nvPr/>
        </p:nvSpPr>
        <p:spPr>
          <a:xfrm>
            <a:off x="5337543" y="1489604"/>
            <a:ext cx="3466269" cy="2082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300" dirty="0" smtClean="0">
                <a:solidFill>
                  <a:srgbClr val="120742"/>
                </a:solidFill>
              </a:rPr>
              <a:t>Between 2010 and 2014, VisitBritain added supplementary questions to the International Passenger Survey on specific activities overseas visitors conducted in England on their holiday.   </a:t>
            </a:r>
          </a:p>
          <a:p>
            <a:pPr marL="0" indent="0" algn="just">
              <a:buFont typeface="Arial"/>
              <a:buNone/>
            </a:pPr>
            <a:r>
              <a:rPr lang="en-GB" sz="1300" dirty="0" smtClean="0">
                <a:solidFill>
                  <a:srgbClr val="120742"/>
                </a:solidFill>
              </a:rPr>
              <a:t>In line with motivations and perceptions,  the activities conducted centred on England’s sight-seeing offer.  Of the activities mentioned, 4 of the top 6 were heritage or culture venues.  Shopping and visits to the pub also featured very highly.</a:t>
            </a:r>
          </a:p>
          <a:p>
            <a:pPr marL="0" indent="0" algn="just">
              <a:buFont typeface="Arial"/>
              <a:buNone/>
            </a:pPr>
            <a:r>
              <a:rPr lang="en-GB" sz="1300" dirty="0" smtClean="0">
                <a:solidFill>
                  <a:srgbClr val="120742"/>
                </a:solidFill>
              </a:rPr>
              <a:t>England’s rural offer, be it visits to the countryside/villages or going to the coast/beaches featured further down the list.</a:t>
            </a:r>
          </a:p>
          <a:p>
            <a:pPr marL="0" indent="0" algn="just">
              <a:buFont typeface="Arial"/>
              <a:buNone/>
            </a:pPr>
            <a:endParaRPr lang="en-GB" sz="1300" dirty="0">
              <a:solidFill>
                <a:srgbClr val="120742"/>
              </a:solidFill>
            </a:endParaRPr>
          </a:p>
        </p:txBody>
      </p:sp>
      <p:sp>
        <p:nvSpPr>
          <p:cNvPr id="14" name="Text Placeholder 5"/>
          <p:cNvSpPr txBox="1">
            <a:spLocks/>
          </p:cNvSpPr>
          <p:nvPr/>
        </p:nvSpPr>
        <p:spPr>
          <a:xfrm>
            <a:off x="685796" y="1293283"/>
            <a:ext cx="3058748"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Source: IPS 2010, 2011, 2014 </a:t>
            </a:r>
            <a:endParaRPr lang="en-GB" sz="800" dirty="0">
              <a:solidFill>
                <a:srgbClr val="120742"/>
              </a:solidFill>
            </a:endParaRPr>
          </a:p>
        </p:txBody>
      </p:sp>
      <p:graphicFrame>
        <p:nvGraphicFramePr>
          <p:cNvPr id="11" name="Picture Placeholder 7"/>
          <p:cNvGraphicFramePr>
            <a:graphicFrameLocks/>
          </p:cNvGraphicFramePr>
          <p:nvPr>
            <p:extLst>
              <p:ext uri="{D42A27DB-BD31-4B8C-83A1-F6EECF244321}">
                <p14:modId xmlns:p14="http://schemas.microsoft.com/office/powerpoint/2010/main" val="988282716"/>
              </p:ext>
            </p:extLst>
          </p:nvPr>
        </p:nvGraphicFramePr>
        <p:xfrm>
          <a:off x="506412" y="1489604"/>
          <a:ext cx="4650379" cy="4592219"/>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6"/>
          <p:cNvSpPr>
            <a:spLocks noGrp="1"/>
          </p:cNvSpPr>
          <p:nvPr>
            <p:ph type="body" sz="quarter" idx="13"/>
          </p:nvPr>
        </p:nvSpPr>
        <p:spPr>
          <a:xfrm>
            <a:off x="685796" y="6396162"/>
            <a:ext cx="2440301" cy="274638"/>
          </a:xfrm>
        </p:spPr>
        <p:txBody>
          <a:bodyPr/>
          <a:lstStyle/>
          <a:p>
            <a:r>
              <a:rPr lang="en-GB" sz="1000" dirty="0" smtClean="0"/>
              <a:t>Activities that England delivers</a:t>
            </a:r>
            <a:endParaRPr lang="en-GB" sz="1000" dirty="0"/>
          </a:p>
        </p:txBody>
      </p:sp>
    </p:spTree>
    <p:extLst>
      <p:ext uri="{BB962C8B-B14F-4D97-AF65-F5344CB8AC3E}">
        <p14:creationId xmlns:p14="http://schemas.microsoft.com/office/powerpoint/2010/main" val="7854884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Participation in activities on holiday in England’s regions</a:t>
            </a:r>
            <a:endParaRPr lang="en-GB" sz="2200" dirty="0"/>
          </a:p>
        </p:txBody>
      </p:sp>
      <p:sp>
        <p:nvSpPr>
          <p:cNvPr id="13" name="Text Placeholder 5"/>
          <p:cNvSpPr txBox="1">
            <a:spLocks/>
          </p:cNvSpPr>
          <p:nvPr/>
        </p:nvSpPr>
        <p:spPr>
          <a:xfrm>
            <a:off x="5337542" y="1430867"/>
            <a:ext cx="3466269" cy="2082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300" dirty="0" smtClean="0">
                <a:solidFill>
                  <a:srgbClr val="120742"/>
                </a:solidFill>
              </a:rPr>
              <a:t>The chart shows how participation in activities differs between those staying in London and those staying elsewhere in England.</a:t>
            </a:r>
          </a:p>
          <a:p>
            <a:pPr marL="0" indent="0" algn="just">
              <a:buFont typeface="Arial"/>
              <a:buNone/>
            </a:pPr>
            <a:r>
              <a:rPr lang="en-GB" sz="1300" dirty="0" smtClean="0">
                <a:solidFill>
                  <a:srgbClr val="120742"/>
                </a:solidFill>
              </a:rPr>
              <a:t>Heritage and culture activities are currently much more likely to be undertaken by those staying in London, particularly visiting museums / galleries, visiting parks / gardens and going to the theatre / musicals. </a:t>
            </a:r>
          </a:p>
          <a:p>
            <a:pPr marL="0" indent="0" algn="just">
              <a:buFont typeface="Arial"/>
              <a:buNone/>
            </a:pPr>
            <a:r>
              <a:rPr lang="en-GB" sz="1300" dirty="0" smtClean="0">
                <a:solidFill>
                  <a:srgbClr val="120742"/>
                </a:solidFill>
              </a:rPr>
              <a:t>Conversely, those staying outside of London are self-evidently much more likely to be taking part in outdoor activities such as visiting the countryside or coast.  Indeed, those staying outside of London are more likely to be visiting the countryside/villages than visiting museums/galleries.</a:t>
            </a:r>
          </a:p>
          <a:p>
            <a:pPr marL="0" indent="0" algn="just">
              <a:buFont typeface="Arial"/>
              <a:buNone/>
            </a:pPr>
            <a:r>
              <a:rPr lang="en-GB" sz="1300" dirty="0" smtClean="0">
                <a:solidFill>
                  <a:srgbClr val="120742"/>
                </a:solidFill>
              </a:rPr>
              <a:t>A third of those staying outside of London visit the coast or beaches.  A small proportion (3%) of those staying in London also visit the coast – taking day trips outside of London.</a:t>
            </a:r>
          </a:p>
          <a:p>
            <a:pPr marL="0" indent="0" algn="just">
              <a:buFont typeface="Arial"/>
              <a:buNone/>
            </a:pPr>
            <a:r>
              <a:rPr lang="en-GB" sz="1300" dirty="0" smtClean="0">
                <a:solidFill>
                  <a:srgbClr val="120742"/>
                </a:solidFill>
              </a:rPr>
              <a:t>Shopping is an extremely popular holiday activity, both in London and elsewhere, as is visiting pubs.</a:t>
            </a:r>
          </a:p>
          <a:p>
            <a:pPr marL="0" indent="0" algn="just">
              <a:buFont typeface="Arial"/>
              <a:buNone/>
            </a:pPr>
            <a:r>
              <a:rPr lang="en-GB" sz="1300" dirty="0" smtClean="0">
                <a:solidFill>
                  <a:srgbClr val="120742"/>
                </a:solidFill>
              </a:rPr>
              <a:t>Sporting activities are also slightly more popular outside of London.  </a:t>
            </a:r>
          </a:p>
          <a:p>
            <a:pPr marL="0" indent="0" algn="just">
              <a:buFont typeface="Arial"/>
              <a:buNone/>
            </a:pPr>
            <a:endParaRPr lang="en-GB" sz="1300" dirty="0">
              <a:solidFill>
                <a:srgbClr val="120742"/>
              </a:solidFill>
            </a:endParaRPr>
          </a:p>
        </p:txBody>
      </p:sp>
      <p:sp>
        <p:nvSpPr>
          <p:cNvPr id="14" name="Text Placeholder 5"/>
          <p:cNvSpPr txBox="1">
            <a:spLocks/>
          </p:cNvSpPr>
          <p:nvPr/>
        </p:nvSpPr>
        <p:spPr>
          <a:xfrm>
            <a:off x="685796" y="1293283"/>
            <a:ext cx="3058748"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Source: IPS 2010, 2011, 2014 </a:t>
            </a:r>
            <a:endParaRPr lang="en-GB" sz="800" dirty="0">
              <a:solidFill>
                <a:srgbClr val="120742"/>
              </a:solidFill>
            </a:endParaRPr>
          </a:p>
        </p:txBody>
      </p:sp>
      <p:graphicFrame>
        <p:nvGraphicFramePr>
          <p:cNvPr id="11" name="Picture Placeholder 7"/>
          <p:cNvGraphicFramePr>
            <a:graphicFrameLocks/>
          </p:cNvGraphicFramePr>
          <p:nvPr>
            <p:extLst>
              <p:ext uri="{D42A27DB-BD31-4B8C-83A1-F6EECF244321}">
                <p14:modId xmlns:p14="http://schemas.microsoft.com/office/powerpoint/2010/main" val="4215429110"/>
              </p:ext>
            </p:extLst>
          </p:nvPr>
        </p:nvGraphicFramePr>
        <p:xfrm>
          <a:off x="506412" y="1489604"/>
          <a:ext cx="4650379" cy="4592219"/>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6"/>
          <p:cNvSpPr>
            <a:spLocks noGrp="1"/>
          </p:cNvSpPr>
          <p:nvPr>
            <p:ph type="body" sz="quarter" idx="13"/>
          </p:nvPr>
        </p:nvSpPr>
        <p:spPr>
          <a:xfrm>
            <a:off x="685796" y="6396162"/>
            <a:ext cx="2440301" cy="274638"/>
          </a:xfrm>
        </p:spPr>
        <p:txBody>
          <a:bodyPr/>
          <a:lstStyle/>
          <a:p>
            <a:r>
              <a:rPr lang="en-GB" sz="1000" dirty="0" smtClean="0"/>
              <a:t>Activities that England delivers</a:t>
            </a:r>
            <a:endParaRPr lang="en-GB" sz="1000" dirty="0"/>
          </a:p>
        </p:txBody>
      </p:sp>
      <p:sp>
        <p:nvSpPr>
          <p:cNvPr id="8" name="TextBox 7"/>
          <p:cNvSpPr txBox="1"/>
          <p:nvPr/>
        </p:nvSpPr>
        <p:spPr>
          <a:xfrm>
            <a:off x="3289088" y="4972290"/>
            <a:ext cx="657552" cy="215444"/>
          </a:xfrm>
          <a:prstGeom prst="rect">
            <a:avLst/>
          </a:prstGeom>
          <a:noFill/>
        </p:spPr>
        <p:txBody>
          <a:bodyPr wrap="none" rtlCol="0">
            <a:spAutoFit/>
          </a:bodyPr>
          <a:lstStyle/>
          <a:p>
            <a:r>
              <a:rPr lang="en-GB" sz="800" dirty="0" smtClean="0">
                <a:solidFill>
                  <a:srgbClr val="120742"/>
                </a:solidFill>
              </a:rPr>
              <a:t>London (%)</a:t>
            </a:r>
            <a:endParaRPr lang="en-GB" sz="800" dirty="0">
              <a:solidFill>
                <a:srgbClr val="120742"/>
              </a:solidFill>
            </a:endParaRPr>
          </a:p>
        </p:txBody>
      </p:sp>
      <p:sp>
        <p:nvSpPr>
          <p:cNvPr id="10" name="TextBox 9"/>
          <p:cNvSpPr txBox="1"/>
          <p:nvPr/>
        </p:nvSpPr>
        <p:spPr>
          <a:xfrm>
            <a:off x="3290868" y="5134352"/>
            <a:ext cx="966932" cy="215444"/>
          </a:xfrm>
          <a:prstGeom prst="rect">
            <a:avLst/>
          </a:prstGeom>
          <a:noFill/>
        </p:spPr>
        <p:txBody>
          <a:bodyPr wrap="none" rtlCol="0">
            <a:spAutoFit/>
          </a:bodyPr>
          <a:lstStyle/>
          <a:p>
            <a:pPr algn="ctr"/>
            <a:r>
              <a:rPr lang="en-GB" sz="800" dirty="0" smtClean="0">
                <a:solidFill>
                  <a:srgbClr val="120742"/>
                </a:solidFill>
              </a:rPr>
              <a:t>Rest of England(%)</a:t>
            </a:r>
            <a:endParaRPr lang="en-GB" sz="800" dirty="0">
              <a:solidFill>
                <a:srgbClr val="120742"/>
              </a:solidFill>
            </a:endParaRPr>
          </a:p>
        </p:txBody>
      </p:sp>
      <p:sp>
        <p:nvSpPr>
          <p:cNvPr id="12" name="Rectangle 11"/>
          <p:cNvSpPr/>
          <p:nvPr/>
        </p:nvSpPr>
        <p:spPr>
          <a:xfrm>
            <a:off x="3235088" y="5026012"/>
            <a:ext cx="108000" cy="1080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GB" dirty="0">
              <a:solidFill>
                <a:prstClr val="white"/>
              </a:solidFill>
            </a:endParaRPr>
          </a:p>
        </p:txBody>
      </p:sp>
      <p:sp>
        <p:nvSpPr>
          <p:cNvPr id="15" name="Rectangle 14"/>
          <p:cNvSpPr/>
          <p:nvPr/>
        </p:nvSpPr>
        <p:spPr>
          <a:xfrm>
            <a:off x="3235088" y="5188074"/>
            <a:ext cx="108000" cy="10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GB" dirty="0">
              <a:solidFill>
                <a:prstClr val="white"/>
              </a:solidFill>
            </a:endParaRPr>
          </a:p>
        </p:txBody>
      </p:sp>
      <p:sp>
        <p:nvSpPr>
          <p:cNvPr id="16" name="Text Placeholder 5"/>
          <p:cNvSpPr txBox="1">
            <a:spLocks/>
          </p:cNvSpPr>
          <p:nvPr/>
        </p:nvSpPr>
        <p:spPr>
          <a:xfrm>
            <a:off x="431981" y="6072677"/>
            <a:ext cx="4799238" cy="6223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800" dirty="0" smtClean="0"/>
              <a:t>N.B. Data compares overseas visitors staying only in London with other overseas visitors who stayed only in other regions of England.</a:t>
            </a:r>
          </a:p>
        </p:txBody>
      </p:sp>
    </p:spTree>
    <p:extLst>
      <p:ext uri="{BB962C8B-B14F-4D97-AF65-F5344CB8AC3E}">
        <p14:creationId xmlns:p14="http://schemas.microsoft.com/office/powerpoint/2010/main" val="40188350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051" y="837142"/>
            <a:ext cx="8149762" cy="558801"/>
          </a:xfrm>
        </p:spPr>
        <p:txBody>
          <a:bodyPr/>
          <a:lstStyle/>
          <a:p>
            <a:r>
              <a:rPr lang="en-GB" sz="2600" dirty="0" smtClean="0"/>
              <a:t>London – </a:t>
            </a:r>
            <a:r>
              <a:rPr lang="en-GB" sz="2600" dirty="0"/>
              <a:t>activity participation</a:t>
            </a:r>
          </a:p>
        </p:txBody>
      </p:sp>
      <p:sp>
        <p:nvSpPr>
          <p:cNvPr id="17" name="Text Placeholder 5"/>
          <p:cNvSpPr txBox="1">
            <a:spLocks/>
          </p:cNvSpPr>
          <p:nvPr/>
        </p:nvSpPr>
        <p:spPr>
          <a:xfrm>
            <a:off x="563880" y="5626100"/>
            <a:ext cx="5163820" cy="6223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000" dirty="0" smtClean="0">
                <a:solidFill>
                  <a:srgbClr val="120742"/>
                </a:solidFill>
              </a:rPr>
              <a:t>N.B. Data compares overseas visitors staying only in London with other overseas visitors who stayed only in another region of the UK.</a:t>
            </a:r>
          </a:p>
          <a:p>
            <a:pPr marL="0" indent="0" algn="just">
              <a:buFont typeface="Arial"/>
              <a:buNone/>
            </a:pPr>
            <a:r>
              <a:rPr lang="en-GB" sz="1000" dirty="0" smtClean="0">
                <a:solidFill>
                  <a:srgbClr val="120742"/>
                </a:solidFill>
              </a:rPr>
              <a:t>Source: IPS</a:t>
            </a:r>
          </a:p>
        </p:txBody>
      </p:sp>
      <p:graphicFrame>
        <p:nvGraphicFramePr>
          <p:cNvPr id="11" name="Chart 10"/>
          <p:cNvGraphicFramePr/>
          <p:nvPr>
            <p:extLst>
              <p:ext uri="{D42A27DB-BD31-4B8C-83A1-F6EECF244321}">
                <p14:modId xmlns:p14="http://schemas.microsoft.com/office/powerpoint/2010/main" val="55420977"/>
              </p:ext>
            </p:extLst>
          </p:nvPr>
        </p:nvGraphicFramePr>
        <p:xfrm>
          <a:off x="471142" y="1815152"/>
          <a:ext cx="2674648" cy="35561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p:cNvGraphicFramePr/>
          <p:nvPr>
            <p:extLst>
              <p:ext uri="{D42A27DB-BD31-4B8C-83A1-F6EECF244321}">
                <p14:modId xmlns:p14="http://schemas.microsoft.com/office/powerpoint/2010/main" val="1979203494"/>
              </p:ext>
            </p:extLst>
          </p:nvPr>
        </p:nvGraphicFramePr>
        <p:xfrm>
          <a:off x="6299153" y="1290120"/>
          <a:ext cx="2436195" cy="25969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p:nvPr>
            <p:extLst>
              <p:ext uri="{D42A27DB-BD31-4B8C-83A1-F6EECF244321}">
                <p14:modId xmlns:p14="http://schemas.microsoft.com/office/powerpoint/2010/main" val="1242983240"/>
              </p:ext>
            </p:extLst>
          </p:nvPr>
        </p:nvGraphicFramePr>
        <p:xfrm>
          <a:off x="3523868" y="2155417"/>
          <a:ext cx="2562644" cy="295014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p:cNvGraphicFramePr/>
          <p:nvPr>
            <p:extLst>
              <p:ext uri="{D42A27DB-BD31-4B8C-83A1-F6EECF244321}">
                <p14:modId xmlns:p14="http://schemas.microsoft.com/office/powerpoint/2010/main" val="1162662604"/>
              </p:ext>
            </p:extLst>
          </p:nvPr>
        </p:nvGraphicFramePr>
        <p:xfrm>
          <a:off x="6299153" y="4075672"/>
          <a:ext cx="2436195" cy="2059779"/>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 Placeholder 6"/>
          <p:cNvSpPr>
            <a:spLocks noGrp="1"/>
          </p:cNvSpPr>
          <p:nvPr>
            <p:ph type="body" sz="quarter" idx="13"/>
          </p:nvPr>
        </p:nvSpPr>
        <p:spPr>
          <a:xfrm>
            <a:off x="685796" y="6535862"/>
            <a:ext cx="4372073" cy="274638"/>
          </a:xfrm>
        </p:spPr>
        <p:txBody>
          <a:bodyPr/>
          <a:lstStyle/>
          <a:p>
            <a:r>
              <a:rPr lang="en-GB" sz="1000" dirty="0"/>
              <a:t>Activities that England </a:t>
            </a:r>
            <a:r>
              <a:rPr lang="en-GB" sz="1000" dirty="0" smtClean="0"/>
              <a:t>delivers</a:t>
            </a:r>
            <a:endParaRPr lang="en-GB" sz="1000" dirty="0"/>
          </a:p>
        </p:txBody>
      </p:sp>
      <p:sp>
        <p:nvSpPr>
          <p:cNvPr id="15" name="Text Placeholder 5"/>
          <p:cNvSpPr txBox="1">
            <a:spLocks/>
          </p:cNvSpPr>
          <p:nvPr/>
        </p:nvSpPr>
        <p:spPr>
          <a:xfrm>
            <a:off x="680076" y="1244601"/>
            <a:ext cx="4780923" cy="31115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000" b="1" dirty="0" smtClean="0">
                <a:solidFill>
                  <a:srgbClr val="120742"/>
                </a:solidFill>
              </a:rPr>
              <a:t>Charts illustrate the % of visitors staying in the region who take part in each activity</a:t>
            </a:r>
            <a:endParaRPr lang="en-GB" sz="1000" b="1" dirty="0">
              <a:solidFill>
                <a:srgbClr val="120742"/>
              </a:solidFill>
            </a:endParaRPr>
          </a:p>
        </p:txBody>
      </p:sp>
    </p:spTree>
    <p:extLst>
      <p:ext uri="{BB962C8B-B14F-4D97-AF65-F5344CB8AC3E}">
        <p14:creationId xmlns:p14="http://schemas.microsoft.com/office/powerpoint/2010/main" val="4491892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051" y="837142"/>
            <a:ext cx="8149762" cy="558801"/>
          </a:xfrm>
        </p:spPr>
        <p:txBody>
          <a:bodyPr/>
          <a:lstStyle/>
          <a:p>
            <a:r>
              <a:rPr lang="en-GB" sz="2600" dirty="0" smtClean="0"/>
              <a:t>South West – activity participation</a:t>
            </a:r>
            <a:endParaRPr lang="en-GB" sz="2600" dirty="0"/>
          </a:p>
        </p:txBody>
      </p:sp>
      <p:sp>
        <p:nvSpPr>
          <p:cNvPr id="17" name="Text Placeholder 5"/>
          <p:cNvSpPr txBox="1">
            <a:spLocks/>
          </p:cNvSpPr>
          <p:nvPr/>
        </p:nvSpPr>
        <p:spPr>
          <a:xfrm>
            <a:off x="563880" y="5626100"/>
            <a:ext cx="5163820" cy="6223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000" dirty="0" smtClean="0">
                <a:solidFill>
                  <a:srgbClr val="120742"/>
                </a:solidFill>
              </a:rPr>
              <a:t>N.B. Data compares overseas visitors staying only in the South West with other overseas visitors who stayed only in another region of the UK (including London).</a:t>
            </a:r>
          </a:p>
          <a:p>
            <a:pPr marL="0" indent="0" algn="just">
              <a:buFont typeface="Arial"/>
              <a:buNone/>
            </a:pPr>
            <a:r>
              <a:rPr lang="en-GB" sz="1000" dirty="0" smtClean="0">
                <a:solidFill>
                  <a:srgbClr val="120742"/>
                </a:solidFill>
              </a:rPr>
              <a:t>Source: IPS</a:t>
            </a:r>
          </a:p>
        </p:txBody>
      </p:sp>
      <p:sp>
        <p:nvSpPr>
          <p:cNvPr id="18" name="Text Placeholder 5"/>
          <p:cNvSpPr txBox="1">
            <a:spLocks/>
          </p:cNvSpPr>
          <p:nvPr/>
        </p:nvSpPr>
        <p:spPr>
          <a:xfrm>
            <a:off x="680076" y="1244601"/>
            <a:ext cx="4780923" cy="31115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000" b="1" dirty="0" smtClean="0">
                <a:solidFill>
                  <a:srgbClr val="120742"/>
                </a:solidFill>
              </a:rPr>
              <a:t>Charts illustrate the % of visitors staying in the region who take part in each activity</a:t>
            </a:r>
            <a:endParaRPr lang="en-GB" sz="1000" b="1" dirty="0">
              <a:solidFill>
                <a:srgbClr val="120742"/>
              </a:solidFill>
            </a:endParaRPr>
          </a:p>
        </p:txBody>
      </p:sp>
      <p:graphicFrame>
        <p:nvGraphicFramePr>
          <p:cNvPr id="11" name="Chart 10"/>
          <p:cNvGraphicFramePr/>
          <p:nvPr>
            <p:extLst>
              <p:ext uri="{D42A27DB-BD31-4B8C-83A1-F6EECF244321}">
                <p14:modId xmlns:p14="http://schemas.microsoft.com/office/powerpoint/2010/main" val="2390518098"/>
              </p:ext>
            </p:extLst>
          </p:nvPr>
        </p:nvGraphicFramePr>
        <p:xfrm>
          <a:off x="308894" y="1604240"/>
          <a:ext cx="2471420" cy="386541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p:cNvGraphicFramePr/>
          <p:nvPr>
            <p:extLst>
              <p:ext uri="{D42A27DB-BD31-4B8C-83A1-F6EECF244321}">
                <p14:modId xmlns:p14="http://schemas.microsoft.com/office/powerpoint/2010/main" val="151490144"/>
              </p:ext>
            </p:extLst>
          </p:nvPr>
        </p:nvGraphicFramePr>
        <p:xfrm>
          <a:off x="3070537" y="2110478"/>
          <a:ext cx="2471420" cy="294993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p:nvPr>
            <p:extLst>
              <p:ext uri="{D42A27DB-BD31-4B8C-83A1-F6EECF244321}">
                <p14:modId xmlns:p14="http://schemas.microsoft.com/office/powerpoint/2010/main" val="310009997"/>
              </p:ext>
            </p:extLst>
          </p:nvPr>
        </p:nvGraphicFramePr>
        <p:xfrm>
          <a:off x="5910580" y="1179407"/>
          <a:ext cx="2471420" cy="27480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p:cNvGraphicFramePr/>
          <p:nvPr>
            <p:extLst>
              <p:ext uri="{D42A27DB-BD31-4B8C-83A1-F6EECF244321}">
                <p14:modId xmlns:p14="http://schemas.microsoft.com/office/powerpoint/2010/main" val="3288493684"/>
              </p:ext>
            </p:extLst>
          </p:nvPr>
        </p:nvGraphicFramePr>
        <p:xfrm>
          <a:off x="5910581" y="4088634"/>
          <a:ext cx="2471420" cy="2190975"/>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 Placeholder 6"/>
          <p:cNvSpPr>
            <a:spLocks noGrp="1"/>
          </p:cNvSpPr>
          <p:nvPr>
            <p:ph type="body" sz="quarter" idx="13"/>
          </p:nvPr>
        </p:nvSpPr>
        <p:spPr>
          <a:xfrm>
            <a:off x="685796" y="6535862"/>
            <a:ext cx="4372073" cy="274638"/>
          </a:xfrm>
        </p:spPr>
        <p:txBody>
          <a:bodyPr/>
          <a:lstStyle/>
          <a:p>
            <a:r>
              <a:rPr lang="en-GB" sz="1000" dirty="0"/>
              <a:t>Activities that England </a:t>
            </a:r>
            <a:r>
              <a:rPr lang="en-GB" sz="1000" dirty="0" smtClean="0"/>
              <a:t>delivers</a:t>
            </a:r>
            <a:endParaRPr lang="en-GB" sz="1000" dirty="0"/>
          </a:p>
        </p:txBody>
      </p:sp>
    </p:spTree>
    <p:extLst>
      <p:ext uri="{BB962C8B-B14F-4D97-AF65-F5344CB8AC3E}">
        <p14:creationId xmlns:p14="http://schemas.microsoft.com/office/powerpoint/2010/main" val="25589882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600" dirty="0"/>
              <a:t>South East (</a:t>
            </a:r>
            <a:r>
              <a:rPr lang="en-GB" sz="2600" dirty="0" smtClean="0"/>
              <a:t>excl. </a:t>
            </a:r>
            <a:r>
              <a:rPr lang="en-GB" sz="2600" dirty="0"/>
              <a:t>London</a:t>
            </a:r>
            <a:r>
              <a:rPr lang="en-GB" sz="2600" dirty="0" smtClean="0"/>
              <a:t>) </a:t>
            </a:r>
            <a:r>
              <a:rPr lang="en-GB" sz="2600" dirty="0" smtClean="0">
                <a:solidFill>
                  <a:srgbClr val="C00000"/>
                </a:solidFill>
              </a:rPr>
              <a:t>– </a:t>
            </a:r>
            <a:r>
              <a:rPr lang="en-GB" sz="2600" dirty="0"/>
              <a:t>activity participation</a:t>
            </a:r>
            <a:endParaRPr lang="en-GB" dirty="0"/>
          </a:p>
        </p:txBody>
      </p:sp>
      <p:graphicFrame>
        <p:nvGraphicFramePr>
          <p:cNvPr id="10" name="Chart 9"/>
          <p:cNvGraphicFramePr/>
          <p:nvPr>
            <p:extLst>
              <p:ext uri="{D42A27DB-BD31-4B8C-83A1-F6EECF244321}">
                <p14:modId xmlns:p14="http://schemas.microsoft.com/office/powerpoint/2010/main" val="3712698611"/>
              </p:ext>
            </p:extLst>
          </p:nvPr>
        </p:nvGraphicFramePr>
        <p:xfrm>
          <a:off x="441068" y="1762655"/>
          <a:ext cx="2473200" cy="38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p:cNvGraphicFramePr/>
          <p:nvPr>
            <p:extLst>
              <p:ext uri="{D42A27DB-BD31-4B8C-83A1-F6EECF244321}">
                <p14:modId xmlns:p14="http://schemas.microsoft.com/office/powerpoint/2010/main" val="887330557"/>
              </p:ext>
            </p:extLst>
          </p:nvPr>
        </p:nvGraphicFramePr>
        <p:xfrm>
          <a:off x="5738789" y="1443369"/>
          <a:ext cx="2473200" cy="275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p:nvPr>
            <p:extLst>
              <p:ext uri="{D42A27DB-BD31-4B8C-83A1-F6EECF244321}">
                <p14:modId xmlns:p14="http://schemas.microsoft.com/office/powerpoint/2010/main" val="1164194744"/>
              </p:ext>
            </p:extLst>
          </p:nvPr>
        </p:nvGraphicFramePr>
        <p:xfrm>
          <a:off x="3071022" y="2155417"/>
          <a:ext cx="2562644" cy="295014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p:cNvGraphicFramePr/>
          <p:nvPr>
            <p:extLst>
              <p:ext uri="{D42A27DB-BD31-4B8C-83A1-F6EECF244321}">
                <p14:modId xmlns:p14="http://schemas.microsoft.com/office/powerpoint/2010/main" val="198861698"/>
              </p:ext>
            </p:extLst>
          </p:nvPr>
        </p:nvGraphicFramePr>
        <p:xfrm>
          <a:off x="5738789" y="4294560"/>
          <a:ext cx="2473200" cy="2192400"/>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 Placeholder 6"/>
          <p:cNvSpPr>
            <a:spLocks noGrp="1"/>
          </p:cNvSpPr>
          <p:nvPr>
            <p:ph type="body" sz="quarter" idx="13"/>
          </p:nvPr>
        </p:nvSpPr>
        <p:spPr>
          <a:xfrm>
            <a:off x="685796" y="6535862"/>
            <a:ext cx="4372073" cy="274638"/>
          </a:xfrm>
        </p:spPr>
        <p:txBody>
          <a:bodyPr/>
          <a:lstStyle/>
          <a:p>
            <a:r>
              <a:rPr lang="en-GB" sz="1000" dirty="0"/>
              <a:t>Activities that England </a:t>
            </a:r>
            <a:r>
              <a:rPr lang="en-GB" sz="1000" dirty="0" smtClean="0"/>
              <a:t>delivers</a:t>
            </a:r>
            <a:endParaRPr lang="en-GB" sz="1000" dirty="0"/>
          </a:p>
        </p:txBody>
      </p:sp>
      <p:sp>
        <p:nvSpPr>
          <p:cNvPr id="12" name="Text Placeholder 5"/>
          <p:cNvSpPr txBox="1">
            <a:spLocks/>
          </p:cNvSpPr>
          <p:nvPr/>
        </p:nvSpPr>
        <p:spPr>
          <a:xfrm>
            <a:off x="680076" y="1244601"/>
            <a:ext cx="4780923" cy="31115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000" b="1" dirty="0" smtClean="0">
                <a:solidFill>
                  <a:srgbClr val="120742"/>
                </a:solidFill>
              </a:rPr>
              <a:t>Charts illustrate the % of visitors staying in the region who take part in each activity</a:t>
            </a:r>
            <a:endParaRPr lang="en-GB" sz="1000" b="1" dirty="0">
              <a:solidFill>
                <a:srgbClr val="120742"/>
              </a:solidFill>
            </a:endParaRPr>
          </a:p>
        </p:txBody>
      </p:sp>
      <p:sp>
        <p:nvSpPr>
          <p:cNvPr id="15" name="Text Placeholder 5"/>
          <p:cNvSpPr txBox="1">
            <a:spLocks/>
          </p:cNvSpPr>
          <p:nvPr/>
        </p:nvSpPr>
        <p:spPr>
          <a:xfrm>
            <a:off x="563880" y="5626100"/>
            <a:ext cx="5163820" cy="6223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000" dirty="0" smtClean="0">
                <a:solidFill>
                  <a:srgbClr val="120742"/>
                </a:solidFill>
              </a:rPr>
              <a:t>N.B. Data compares overseas visitors staying only in the South West with other overseas visitors who stayed only in another region of the UK (including London).</a:t>
            </a:r>
          </a:p>
          <a:p>
            <a:pPr marL="0" indent="0" algn="just">
              <a:buFont typeface="Arial"/>
              <a:buNone/>
            </a:pPr>
            <a:r>
              <a:rPr lang="en-GB" sz="1000" dirty="0" smtClean="0">
                <a:solidFill>
                  <a:srgbClr val="120742"/>
                </a:solidFill>
              </a:rPr>
              <a:t>Source: IPS</a:t>
            </a:r>
          </a:p>
        </p:txBody>
      </p:sp>
    </p:spTree>
    <p:extLst>
      <p:ext uri="{BB962C8B-B14F-4D97-AF65-F5344CB8AC3E}">
        <p14:creationId xmlns:p14="http://schemas.microsoft.com/office/powerpoint/2010/main" val="23342496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600" dirty="0" smtClean="0">
                <a:solidFill>
                  <a:srgbClr val="C00000"/>
                </a:solidFill>
              </a:rPr>
              <a:t>East England– </a:t>
            </a:r>
            <a:r>
              <a:rPr lang="en-GB" sz="2600" dirty="0"/>
              <a:t>activity participation</a:t>
            </a:r>
          </a:p>
        </p:txBody>
      </p:sp>
      <p:graphicFrame>
        <p:nvGraphicFramePr>
          <p:cNvPr id="10" name="Chart 9"/>
          <p:cNvGraphicFramePr/>
          <p:nvPr>
            <p:extLst>
              <p:ext uri="{D42A27DB-BD31-4B8C-83A1-F6EECF244321}">
                <p14:modId xmlns:p14="http://schemas.microsoft.com/office/powerpoint/2010/main" val="2512033622"/>
              </p:ext>
            </p:extLst>
          </p:nvPr>
        </p:nvGraphicFramePr>
        <p:xfrm>
          <a:off x="537108" y="1754488"/>
          <a:ext cx="2472046" cy="38706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p:cNvGraphicFramePr/>
          <p:nvPr>
            <p:extLst>
              <p:ext uri="{D42A27DB-BD31-4B8C-83A1-F6EECF244321}">
                <p14:modId xmlns:p14="http://schemas.microsoft.com/office/powerpoint/2010/main" val="4160805477"/>
              </p:ext>
            </p:extLst>
          </p:nvPr>
        </p:nvGraphicFramePr>
        <p:xfrm>
          <a:off x="3237369" y="2224881"/>
          <a:ext cx="2473200" cy="29412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p:nvPr>
            <p:extLst>
              <p:ext uri="{D42A27DB-BD31-4B8C-83A1-F6EECF244321}">
                <p14:modId xmlns:p14="http://schemas.microsoft.com/office/powerpoint/2010/main" val="2340852072"/>
              </p:ext>
            </p:extLst>
          </p:nvPr>
        </p:nvGraphicFramePr>
        <p:xfrm>
          <a:off x="5910866" y="1149867"/>
          <a:ext cx="2473200" cy="2754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p:cNvGraphicFramePr/>
          <p:nvPr>
            <p:extLst>
              <p:ext uri="{D42A27DB-BD31-4B8C-83A1-F6EECF244321}">
                <p14:modId xmlns:p14="http://schemas.microsoft.com/office/powerpoint/2010/main" val="3245694678"/>
              </p:ext>
            </p:extLst>
          </p:nvPr>
        </p:nvGraphicFramePr>
        <p:xfrm>
          <a:off x="5910866" y="4139552"/>
          <a:ext cx="2473200" cy="2192400"/>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 Placeholder 6"/>
          <p:cNvSpPr>
            <a:spLocks noGrp="1"/>
          </p:cNvSpPr>
          <p:nvPr>
            <p:ph type="body" sz="quarter" idx="13"/>
          </p:nvPr>
        </p:nvSpPr>
        <p:spPr>
          <a:xfrm>
            <a:off x="685796" y="6535862"/>
            <a:ext cx="4372073" cy="274638"/>
          </a:xfrm>
        </p:spPr>
        <p:txBody>
          <a:bodyPr/>
          <a:lstStyle/>
          <a:p>
            <a:r>
              <a:rPr lang="en-GB" sz="1000" dirty="0"/>
              <a:t>Activities that England </a:t>
            </a:r>
            <a:r>
              <a:rPr lang="en-GB" sz="1000" dirty="0" smtClean="0"/>
              <a:t>delivers</a:t>
            </a:r>
            <a:endParaRPr lang="en-GB" sz="1000" dirty="0"/>
          </a:p>
        </p:txBody>
      </p:sp>
      <p:sp>
        <p:nvSpPr>
          <p:cNvPr id="15" name="Text Placeholder 5"/>
          <p:cNvSpPr txBox="1">
            <a:spLocks/>
          </p:cNvSpPr>
          <p:nvPr/>
        </p:nvSpPr>
        <p:spPr>
          <a:xfrm>
            <a:off x="680076" y="1244601"/>
            <a:ext cx="4780923" cy="31115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000" b="1" dirty="0" smtClean="0">
                <a:solidFill>
                  <a:srgbClr val="120742"/>
                </a:solidFill>
              </a:rPr>
              <a:t>Charts illustrate the % of visitors staying in the region who take part in each activity</a:t>
            </a:r>
            <a:endParaRPr lang="en-GB" sz="1000" b="1" dirty="0">
              <a:solidFill>
                <a:srgbClr val="120742"/>
              </a:solidFill>
            </a:endParaRPr>
          </a:p>
        </p:txBody>
      </p:sp>
      <p:sp>
        <p:nvSpPr>
          <p:cNvPr id="12" name="Text Placeholder 5"/>
          <p:cNvSpPr txBox="1">
            <a:spLocks/>
          </p:cNvSpPr>
          <p:nvPr/>
        </p:nvSpPr>
        <p:spPr>
          <a:xfrm>
            <a:off x="563880" y="5626100"/>
            <a:ext cx="5163820" cy="6223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000" dirty="0" smtClean="0">
                <a:solidFill>
                  <a:srgbClr val="120742"/>
                </a:solidFill>
              </a:rPr>
              <a:t>N.B. Data compares overseas visitors staying only in the South West with other overseas visitors who stayed only in another region of the UK (including London).</a:t>
            </a:r>
          </a:p>
          <a:p>
            <a:pPr marL="0" indent="0" algn="just">
              <a:buFont typeface="Arial"/>
              <a:buNone/>
            </a:pPr>
            <a:r>
              <a:rPr lang="en-GB" sz="1000" dirty="0" smtClean="0">
                <a:solidFill>
                  <a:srgbClr val="120742"/>
                </a:solidFill>
              </a:rPr>
              <a:t>Source: IPS</a:t>
            </a:r>
          </a:p>
        </p:txBody>
      </p:sp>
    </p:spTree>
    <p:extLst>
      <p:ext uri="{BB962C8B-B14F-4D97-AF65-F5344CB8AC3E}">
        <p14:creationId xmlns:p14="http://schemas.microsoft.com/office/powerpoint/2010/main" val="22545687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600" dirty="0" smtClean="0">
                <a:solidFill>
                  <a:srgbClr val="C00000"/>
                </a:solidFill>
              </a:rPr>
              <a:t>West Midlands – </a:t>
            </a:r>
            <a:r>
              <a:rPr lang="en-GB" sz="2600" dirty="0"/>
              <a:t>activity participation</a:t>
            </a:r>
            <a:endParaRPr lang="en-GB" dirty="0"/>
          </a:p>
        </p:txBody>
      </p:sp>
      <p:graphicFrame>
        <p:nvGraphicFramePr>
          <p:cNvPr id="10" name="Chart 9"/>
          <p:cNvGraphicFramePr/>
          <p:nvPr>
            <p:extLst>
              <p:ext uri="{D42A27DB-BD31-4B8C-83A1-F6EECF244321}">
                <p14:modId xmlns:p14="http://schemas.microsoft.com/office/powerpoint/2010/main" val="1318108475"/>
              </p:ext>
            </p:extLst>
          </p:nvPr>
        </p:nvGraphicFramePr>
        <p:xfrm>
          <a:off x="385426" y="1781540"/>
          <a:ext cx="2468032" cy="38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p:cNvGraphicFramePr/>
          <p:nvPr>
            <p:extLst>
              <p:ext uri="{D42A27DB-BD31-4B8C-83A1-F6EECF244321}">
                <p14:modId xmlns:p14="http://schemas.microsoft.com/office/powerpoint/2010/main" val="4169943216"/>
              </p:ext>
            </p:extLst>
          </p:nvPr>
        </p:nvGraphicFramePr>
        <p:xfrm>
          <a:off x="5763489" y="1454427"/>
          <a:ext cx="2473200" cy="24979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p:nvPr>
            <p:extLst>
              <p:ext uri="{D42A27DB-BD31-4B8C-83A1-F6EECF244321}">
                <p14:modId xmlns:p14="http://schemas.microsoft.com/office/powerpoint/2010/main" val="4102421914"/>
              </p:ext>
            </p:extLst>
          </p:nvPr>
        </p:nvGraphicFramePr>
        <p:xfrm>
          <a:off x="3126097" y="2367941"/>
          <a:ext cx="2473200" cy="294211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p:cNvGraphicFramePr/>
          <p:nvPr>
            <p:extLst>
              <p:ext uri="{D42A27DB-BD31-4B8C-83A1-F6EECF244321}">
                <p14:modId xmlns:p14="http://schemas.microsoft.com/office/powerpoint/2010/main" val="1717237472"/>
              </p:ext>
            </p:extLst>
          </p:nvPr>
        </p:nvGraphicFramePr>
        <p:xfrm>
          <a:off x="5763489" y="4133728"/>
          <a:ext cx="2473200" cy="2192400"/>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 Placeholder 6"/>
          <p:cNvSpPr>
            <a:spLocks noGrp="1"/>
          </p:cNvSpPr>
          <p:nvPr>
            <p:ph type="body" sz="quarter" idx="13"/>
          </p:nvPr>
        </p:nvSpPr>
        <p:spPr>
          <a:xfrm>
            <a:off x="685796" y="6535862"/>
            <a:ext cx="4372073" cy="274638"/>
          </a:xfrm>
        </p:spPr>
        <p:txBody>
          <a:bodyPr/>
          <a:lstStyle/>
          <a:p>
            <a:r>
              <a:rPr lang="en-GB" sz="1000" dirty="0"/>
              <a:t>Activities that England </a:t>
            </a:r>
            <a:r>
              <a:rPr lang="en-GB" sz="1000" dirty="0" smtClean="0"/>
              <a:t>delivers</a:t>
            </a:r>
            <a:endParaRPr lang="en-GB" sz="1000" dirty="0"/>
          </a:p>
        </p:txBody>
      </p:sp>
      <p:sp>
        <p:nvSpPr>
          <p:cNvPr id="15" name="Text Placeholder 5"/>
          <p:cNvSpPr txBox="1">
            <a:spLocks/>
          </p:cNvSpPr>
          <p:nvPr/>
        </p:nvSpPr>
        <p:spPr>
          <a:xfrm>
            <a:off x="680076" y="1244601"/>
            <a:ext cx="4780923" cy="31115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000" b="1" dirty="0" smtClean="0">
                <a:solidFill>
                  <a:srgbClr val="120742"/>
                </a:solidFill>
              </a:rPr>
              <a:t>Charts illustrate the % of visitors staying in the region who take part in each activity</a:t>
            </a:r>
            <a:endParaRPr lang="en-GB" sz="1000" b="1" dirty="0">
              <a:solidFill>
                <a:srgbClr val="120742"/>
              </a:solidFill>
            </a:endParaRPr>
          </a:p>
        </p:txBody>
      </p:sp>
      <p:sp>
        <p:nvSpPr>
          <p:cNvPr id="12" name="Text Placeholder 5"/>
          <p:cNvSpPr txBox="1">
            <a:spLocks/>
          </p:cNvSpPr>
          <p:nvPr/>
        </p:nvSpPr>
        <p:spPr>
          <a:xfrm>
            <a:off x="563880" y="5626100"/>
            <a:ext cx="5163820" cy="6223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000" dirty="0" smtClean="0">
                <a:solidFill>
                  <a:srgbClr val="120742"/>
                </a:solidFill>
              </a:rPr>
              <a:t>N.B. Data compares overseas visitors staying only in the South West with other overseas visitors who stayed only in another region of the UK (including London).</a:t>
            </a:r>
          </a:p>
          <a:p>
            <a:pPr marL="0" indent="0" algn="just">
              <a:buFont typeface="Arial"/>
              <a:buNone/>
            </a:pPr>
            <a:r>
              <a:rPr lang="en-GB" sz="1000" dirty="0" smtClean="0">
                <a:solidFill>
                  <a:srgbClr val="120742"/>
                </a:solidFill>
              </a:rPr>
              <a:t>Source: IPS</a:t>
            </a:r>
          </a:p>
        </p:txBody>
      </p:sp>
    </p:spTree>
    <p:extLst>
      <p:ext uri="{BB962C8B-B14F-4D97-AF65-F5344CB8AC3E}">
        <p14:creationId xmlns:p14="http://schemas.microsoft.com/office/powerpoint/2010/main" val="11811265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600" dirty="0" smtClean="0">
                <a:solidFill>
                  <a:srgbClr val="C00000"/>
                </a:solidFill>
              </a:rPr>
              <a:t>East </a:t>
            </a:r>
            <a:r>
              <a:rPr lang="en-GB" sz="2600" dirty="0">
                <a:solidFill>
                  <a:srgbClr val="C00000"/>
                </a:solidFill>
              </a:rPr>
              <a:t>Midlands – </a:t>
            </a:r>
            <a:r>
              <a:rPr lang="en-GB" sz="2600" dirty="0"/>
              <a:t>activity participation</a:t>
            </a:r>
            <a:endParaRPr lang="en-GB" dirty="0"/>
          </a:p>
        </p:txBody>
      </p:sp>
      <p:graphicFrame>
        <p:nvGraphicFramePr>
          <p:cNvPr id="10" name="Chart 9"/>
          <p:cNvGraphicFramePr/>
          <p:nvPr>
            <p:extLst>
              <p:ext uri="{D42A27DB-BD31-4B8C-83A1-F6EECF244321}">
                <p14:modId xmlns:p14="http://schemas.microsoft.com/office/powerpoint/2010/main" val="4180490172"/>
              </p:ext>
            </p:extLst>
          </p:nvPr>
        </p:nvGraphicFramePr>
        <p:xfrm>
          <a:off x="467521" y="1762723"/>
          <a:ext cx="2473200" cy="386626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p:cNvGraphicFramePr/>
          <p:nvPr>
            <p:extLst>
              <p:ext uri="{D42A27DB-BD31-4B8C-83A1-F6EECF244321}">
                <p14:modId xmlns:p14="http://schemas.microsoft.com/office/powerpoint/2010/main" val="2873242397"/>
              </p:ext>
            </p:extLst>
          </p:nvPr>
        </p:nvGraphicFramePr>
        <p:xfrm>
          <a:off x="5776391" y="1244601"/>
          <a:ext cx="2473200" cy="275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p:nvPr>
            <p:extLst>
              <p:ext uri="{D42A27DB-BD31-4B8C-83A1-F6EECF244321}">
                <p14:modId xmlns:p14="http://schemas.microsoft.com/office/powerpoint/2010/main" val="2691918277"/>
              </p:ext>
            </p:extLst>
          </p:nvPr>
        </p:nvGraphicFramePr>
        <p:xfrm>
          <a:off x="3096638" y="2277506"/>
          <a:ext cx="2473200" cy="2941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p:cNvGraphicFramePr/>
          <p:nvPr>
            <p:extLst>
              <p:ext uri="{D42A27DB-BD31-4B8C-83A1-F6EECF244321}">
                <p14:modId xmlns:p14="http://schemas.microsoft.com/office/powerpoint/2010/main" val="2168324465"/>
              </p:ext>
            </p:extLst>
          </p:nvPr>
        </p:nvGraphicFramePr>
        <p:xfrm>
          <a:off x="5754846" y="4122506"/>
          <a:ext cx="2494745" cy="2192400"/>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 Placeholder 6"/>
          <p:cNvSpPr>
            <a:spLocks noGrp="1"/>
          </p:cNvSpPr>
          <p:nvPr>
            <p:ph type="body" sz="quarter" idx="13"/>
          </p:nvPr>
        </p:nvSpPr>
        <p:spPr>
          <a:xfrm>
            <a:off x="685796" y="6535862"/>
            <a:ext cx="4372073" cy="274638"/>
          </a:xfrm>
        </p:spPr>
        <p:txBody>
          <a:bodyPr/>
          <a:lstStyle/>
          <a:p>
            <a:r>
              <a:rPr lang="en-GB" sz="1000" dirty="0"/>
              <a:t>Activities that England </a:t>
            </a:r>
            <a:r>
              <a:rPr lang="en-GB" sz="1000" dirty="0" smtClean="0"/>
              <a:t>delivers</a:t>
            </a:r>
            <a:endParaRPr lang="en-GB" sz="1000" dirty="0"/>
          </a:p>
        </p:txBody>
      </p:sp>
      <p:sp>
        <p:nvSpPr>
          <p:cNvPr id="15" name="Text Placeholder 5"/>
          <p:cNvSpPr txBox="1">
            <a:spLocks/>
          </p:cNvSpPr>
          <p:nvPr/>
        </p:nvSpPr>
        <p:spPr>
          <a:xfrm>
            <a:off x="680076" y="1244601"/>
            <a:ext cx="4780923" cy="31115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000" b="1" dirty="0" smtClean="0">
                <a:solidFill>
                  <a:srgbClr val="120742"/>
                </a:solidFill>
              </a:rPr>
              <a:t>Charts illustrate the % of visitors staying in the region who take part in each activity</a:t>
            </a:r>
            <a:endParaRPr lang="en-GB" sz="1000" b="1" dirty="0">
              <a:solidFill>
                <a:srgbClr val="120742"/>
              </a:solidFill>
            </a:endParaRPr>
          </a:p>
        </p:txBody>
      </p:sp>
      <p:sp>
        <p:nvSpPr>
          <p:cNvPr id="12" name="Text Placeholder 5"/>
          <p:cNvSpPr txBox="1">
            <a:spLocks/>
          </p:cNvSpPr>
          <p:nvPr/>
        </p:nvSpPr>
        <p:spPr>
          <a:xfrm>
            <a:off x="563880" y="5626100"/>
            <a:ext cx="5163820" cy="6223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000" dirty="0" smtClean="0">
                <a:solidFill>
                  <a:srgbClr val="120742"/>
                </a:solidFill>
              </a:rPr>
              <a:t>N.B. Data compares overseas visitors staying only in the South West with other overseas visitors who stayed only in another region of the UK (including London).</a:t>
            </a:r>
          </a:p>
          <a:p>
            <a:pPr marL="0" indent="0" algn="just">
              <a:buFont typeface="Arial"/>
              <a:buNone/>
            </a:pPr>
            <a:r>
              <a:rPr lang="en-GB" sz="1000" dirty="0" smtClean="0">
                <a:solidFill>
                  <a:srgbClr val="120742"/>
                </a:solidFill>
              </a:rPr>
              <a:t>Source: IPS</a:t>
            </a:r>
          </a:p>
        </p:txBody>
      </p:sp>
    </p:spTree>
    <p:extLst>
      <p:ext uri="{BB962C8B-B14F-4D97-AF65-F5344CB8AC3E}">
        <p14:creationId xmlns:p14="http://schemas.microsoft.com/office/powerpoint/2010/main" val="18942466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Background</a:t>
            </a:r>
            <a:endParaRPr lang="en-GB" sz="2200" dirty="0"/>
          </a:p>
        </p:txBody>
      </p:sp>
      <p:sp>
        <p:nvSpPr>
          <p:cNvPr id="13" name="Text Placeholder 5"/>
          <p:cNvSpPr txBox="1">
            <a:spLocks/>
          </p:cNvSpPr>
          <p:nvPr/>
        </p:nvSpPr>
        <p:spPr>
          <a:xfrm>
            <a:off x="378821" y="1430867"/>
            <a:ext cx="8424992" cy="481753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300" dirty="0" smtClean="0"/>
              <a:t>The </a:t>
            </a:r>
            <a:r>
              <a:rPr lang="en-GB" sz="1300" dirty="0"/>
              <a:t>three-year £40million Discover England Fund was announced by </a:t>
            </a:r>
            <a:r>
              <a:rPr lang="en-GB" sz="1300" dirty="0" smtClean="0"/>
              <a:t>the Government in 2015, </a:t>
            </a:r>
            <a:r>
              <a:rPr lang="en-GB" sz="1300" dirty="0"/>
              <a:t>with the objective of ensuring that England stays competitive in the rapidly growing global tourism industry, by offering world-class English tourism products to the right customers at the right time.  </a:t>
            </a:r>
            <a:r>
              <a:rPr lang="en-GB" sz="1300" dirty="0" smtClean="0"/>
              <a:t>The </a:t>
            </a:r>
            <a:r>
              <a:rPr lang="en-GB" sz="1300" dirty="0"/>
              <a:t>fund will be awarded to external bidders, with awards for two blocks of projects. </a:t>
            </a:r>
            <a:endParaRPr lang="en-GB" sz="1300" dirty="0" smtClean="0"/>
          </a:p>
          <a:p>
            <a:pPr marL="0" indent="0">
              <a:buNone/>
            </a:pPr>
            <a:r>
              <a:rPr lang="en-GB" sz="1300" dirty="0" smtClean="0"/>
              <a:t>It </a:t>
            </a:r>
            <a:r>
              <a:rPr lang="en-GB" sz="1300" dirty="0"/>
              <a:t>is vital that funding is awarded to bids which are in line with consumer and business trends, and to this end, the fund will also support additional research, to ensure that project teams and potential bidders have access to relevant market intelligence. The research will include the delivery of both broad insights (that is, with potential relevance to any project) and </a:t>
            </a:r>
            <a:r>
              <a:rPr lang="en-GB" sz="1300" dirty="0" smtClean="0"/>
              <a:t>research into specific areas. </a:t>
            </a:r>
            <a:endParaRPr lang="en-GB" sz="1300" dirty="0"/>
          </a:p>
          <a:p>
            <a:pPr marL="0" indent="0">
              <a:buNone/>
            </a:pPr>
            <a:r>
              <a:rPr lang="en-GB" sz="1300" dirty="0" smtClean="0"/>
              <a:t>In </a:t>
            </a:r>
            <a:r>
              <a:rPr lang="en-GB" sz="1300" dirty="0"/>
              <a:t>considering the types of research relevant for the Discover England Fund, it became evident that much of the information that bidders might require </a:t>
            </a:r>
            <a:r>
              <a:rPr lang="en-GB" sz="1300" dirty="0" smtClean="0"/>
              <a:t>is </a:t>
            </a:r>
            <a:r>
              <a:rPr lang="en-GB" sz="1300" dirty="0"/>
              <a:t>actually already in existence. This includes information on the VisitBritain Insights pages, the dataset from the International Passenger Survey, other research carried out in the past by VisitBritain, or </a:t>
            </a:r>
            <a:r>
              <a:rPr lang="en-GB" sz="1300" dirty="0" smtClean="0"/>
              <a:t>other </a:t>
            </a:r>
            <a:r>
              <a:rPr lang="en-GB" sz="1300" dirty="0"/>
              <a:t>secondary data sources. </a:t>
            </a:r>
            <a:endParaRPr lang="en-GB" sz="1300" dirty="0" smtClean="0"/>
          </a:p>
          <a:p>
            <a:pPr marL="0" indent="0">
              <a:buNone/>
            </a:pPr>
            <a:r>
              <a:rPr lang="en-GB" sz="1300" dirty="0"/>
              <a:t>For these reasons, VisitEngland </a:t>
            </a:r>
            <a:r>
              <a:rPr lang="en-GB" sz="1300" dirty="0" smtClean="0"/>
              <a:t>have commissioned BDRC Continental undertake </a:t>
            </a:r>
            <a:r>
              <a:rPr lang="en-GB" sz="1300" dirty="0"/>
              <a:t>a substantial programme of tailored secondary research to ensure that bidders can easily access and use existing market intelligence to shape both year 1 and years 2-3 projects. The focus of this programme is the international consumer – while the fund is also intended to stimulate domestic tourism, bids must in the first instance demonstrate their potential to generate growth from inbound markets – and therefore all analysis should be focused on inbound markets</a:t>
            </a:r>
            <a:r>
              <a:rPr lang="en-GB" sz="1300" dirty="0" smtClean="0"/>
              <a:t>.</a:t>
            </a:r>
            <a:endParaRPr lang="en-GB" sz="1300" dirty="0"/>
          </a:p>
          <a:p>
            <a:pPr marL="0" indent="0">
              <a:buNone/>
            </a:pPr>
            <a:endParaRPr lang="en-GB" sz="1300" b="1" dirty="0" smtClean="0">
              <a:solidFill>
                <a:srgbClr val="120742"/>
              </a:solidFill>
            </a:endParaRPr>
          </a:p>
          <a:p>
            <a:pPr marL="0" indent="0">
              <a:buNone/>
            </a:pPr>
            <a:r>
              <a:rPr lang="en-GB" sz="1300" b="1" dirty="0" smtClean="0">
                <a:solidFill>
                  <a:srgbClr val="120742"/>
                </a:solidFill>
              </a:rPr>
              <a:t>This report focuses upon understanding </a:t>
            </a:r>
            <a:r>
              <a:rPr lang="en-GB" sz="1300" b="1" u="sng" dirty="0" smtClean="0">
                <a:solidFill>
                  <a:srgbClr val="120742"/>
                </a:solidFill>
              </a:rPr>
              <a:t>activities</a:t>
            </a:r>
            <a:r>
              <a:rPr lang="en-GB" sz="1300" b="1" dirty="0" smtClean="0">
                <a:solidFill>
                  <a:srgbClr val="120742"/>
                </a:solidFill>
              </a:rPr>
              <a:t> – which activities motivate visitors, the activities that visitors to England participate in and how well we are perceived to deliver these activities. </a:t>
            </a:r>
            <a:endParaRPr lang="en-GB" sz="1300" b="1" strike="sngStrike" dirty="0">
              <a:solidFill>
                <a:srgbClr val="FF0000"/>
              </a:solidFill>
            </a:endParaRPr>
          </a:p>
        </p:txBody>
      </p:sp>
      <p:sp>
        <p:nvSpPr>
          <p:cNvPr id="9" name="Text Placeholder 6"/>
          <p:cNvSpPr>
            <a:spLocks noGrp="1"/>
          </p:cNvSpPr>
          <p:nvPr>
            <p:ph type="body" sz="quarter" idx="13"/>
          </p:nvPr>
        </p:nvSpPr>
        <p:spPr>
          <a:xfrm>
            <a:off x="685796" y="6396162"/>
            <a:ext cx="2440301" cy="274638"/>
          </a:xfrm>
        </p:spPr>
        <p:txBody>
          <a:bodyPr/>
          <a:lstStyle/>
          <a:p>
            <a:r>
              <a:rPr lang="en-GB" sz="1000" dirty="0" smtClean="0"/>
              <a:t>Introduction</a:t>
            </a:r>
            <a:endParaRPr lang="en-GB" sz="1000" dirty="0"/>
          </a:p>
        </p:txBody>
      </p:sp>
    </p:spTree>
    <p:extLst>
      <p:ext uri="{BB962C8B-B14F-4D97-AF65-F5344CB8AC3E}">
        <p14:creationId xmlns:p14="http://schemas.microsoft.com/office/powerpoint/2010/main" val="1910174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600" dirty="0" smtClean="0">
                <a:solidFill>
                  <a:srgbClr val="C00000"/>
                </a:solidFill>
              </a:rPr>
              <a:t>Yorkshire – </a:t>
            </a:r>
            <a:r>
              <a:rPr lang="en-GB" sz="2600" dirty="0"/>
              <a:t>activity participation</a:t>
            </a:r>
            <a:endParaRPr lang="en-GB" dirty="0"/>
          </a:p>
        </p:txBody>
      </p:sp>
      <p:graphicFrame>
        <p:nvGraphicFramePr>
          <p:cNvPr id="10" name="Chart 9"/>
          <p:cNvGraphicFramePr/>
          <p:nvPr>
            <p:extLst>
              <p:ext uri="{D42A27DB-BD31-4B8C-83A1-F6EECF244321}">
                <p14:modId xmlns:p14="http://schemas.microsoft.com/office/powerpoint/2010/main" val="2160597006"/>
              </p:ext>
            </p:extLst>
          </p:nvPr>
        </p:nvGraphicFramePr>
        <p:xfrm>
          <a:off x="502356" y="1793245"/>
          <a:ext cx="2472046" cy="38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p:cNvGraphicFramePr/>
          <p:nvPr>
            <p:extLst>
              <p:ext uri="{D42A27DB-BD31-4B8C-83A1-F6EECF244321}">
                <p14:modId xmlns:p14="http://schemas.microsoft.com/office/powerpoint/2010/main" val="816998576"/>
              </p:ext>
            </p:extLst>
          </p:nvPr>
        </p:nvGraphicFramePr>
        <p:xfrm>
          <a:off x="5908800" y="1215101"/>
          <a:ext cx="2473200" cy="275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p:nvPr>
            <p:extLst>
              <p:ext uri="{D42A27DB-BD31-4B8C-83A1-F6EECF244321}">
                <p14:modId xmlns:p14="http://schemas.microsoft.com/office/powerpoint/2010/main" val="3618378339"/>
              </p:ext>
            </p:extLst>
          </p:nvPr>
        </p:nvGraphicFramePr>
        <p:xfrm>
          <a:off x="3249626" y="2231486"/>
          <a:ext cx="2473201" cy="294120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p:cNvGraphicFramePr/>
          <p:nvPr>
            <p:extLst>
              <p:ext uri="{D42A27DB-BD31-4B8C-83A1-F6EECF244321}">
                <p14:modId xmlns:p14="http://schemas.microsoft.com/office/powerpoint/2010/main" val="3999837555"/>
              </p:ext>
            </p:extLst>
          </p:nvPr>
        </p:nvGraphicFramePr>
        <p:xfrm>
          <a:off x="5908801" y="4212755"/>
          <a:ext cx="2473200" cy="2192400"/>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 Placeholder 6"/>
          <p:cNvSpPr>
            <a:spLocks noGrp="1"/>
          </p:cNvSpPr>
          <p:nvPr>
            <p:ph type="body" sz="quarter" idx="13"/>
          </p:nvPr>
        </p:nvSpPr>
        <p:spPr>
          <a:xfrm>
            <a:off x="685796" y="6535862"/>
            <a:ext cx="4372073" cy="274638"/>
          </a:xfrm>
        </p:spPr>
        <p:txBody>
          <a:bodyPr/>
          <a:lstStyle/>
          <a:p>
            <a:r>
              <a:rPr lang="en-GB" sz="1000" dirty="0"/>
              <a:t>Activities that England </a:t>
            </a:r>
            <a:r>
              <a:rPr lang="en-GB" sz="1000" dirty="0" smtClean="0"/>
              <a:t>delivers</a:t>
            </a:r>
            <a:endParaRPr lang="en-GB" sz="1000" dirty="0"/>
          </a:p>
        </p:txBody>
      </p:sp>
      <p:sp>
        <p:nvSpPr>
          <p:cNvPr id="15" name="Text Placeholder 5"/>
          <p:cNvSpPr txBox="1">
            <a:spLocks/>
          </p:cNvSpPr>
          <p:nvPr/>
        </p:nvSpPr>
        <p:spPr>
          <a:xfrm>
            <a:off x="680076" y="1244601"/>
            <a:ext cx="4780923" cy="31115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000" b="1" dirty="0" smtClean="0">
                <a:solidFill>
                  <a:srgbClr val="120742"/>
                </a:solidFill>
              </a:rPr>
              <a:t>Charts illustrate the % of visitors staying in the region who take part in each activity</a:t>
            </a:r>
            <a:endParaRPr lang="en-GB" sz="1000" b="1" dirty="0">
              <a:solidFill>
                <a:srgbClr val="120742"/>
              </a:solidFill>
            </a:endParaRPr>
          </a:p>
        </p:txBody>
      </p:sp>
      <p:sp>
        <p:nvSpPr>
          <p:cNvPr id="12" name="Text Placeholder 5"/>
          <p:cNvSpPr txBox="1">
            <a:spLocks/>
          </p:cNvSpPr>
          <p:nvPr/>
        </p:nvSpPr>
        <p:spPr>
          <a:xfrm>
            <a:off x="563880" y="5626100"/>
            <a:ext cx="5163820" cy="6223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000" dirty="0" smtClean="0">
                <a:solidFill>
                  <a:srgbClr val="120742"/>
                </a:solidFill>
              </a:rPr>
              <a:t>N.B. Data compares overseas visitors staying only in the South West with other overseas visitors who stayed only in another region of the UK (including London).</a:t>
            </a:r>
          </a:p>
          <a:p>
            <a:pPr marL="0" indent="0" algn="just">
              <a:buFont typeface="Arial"/>
              <a:buNone/>
            </a:pPr>
            <a:r>
              <a:rPr lang="en-GB" sz="1000" dirty="0" smtClean="0">
                <a:solidFill>
                  <a:srgbClr val="120742"/>
                </a:solidFill>
              </a:rPr>
              <a:t>Source: IPS</a:t>
            </a:r>
          </a:p>
        </p:txBody>
      </p:sp>
    </p:spTree>
    <p:extLst>
      <p:ext uri="{BB962C8B-B14F-4D97-AF65-F5344CB8AC3E}">
        <p14:creationId xmlns:p14="http://schemas.microsoft.com/office/powerpoint/2010/main" val="28126115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6" y="733842"/>
            <a:ext cx="8149762" cy="810155"/>
          </a:xfrm>
        </p:spPr>
        <p:txBody>
          <a:bodyPr/>
          <a:lstStyle/>
          <a:p>
            <a:r>
              <a:rPr lang="en-GB" sz="2600" dirty="0" smtClean="0">
                <a:solidFill>
                  <a:srgbClr val="C00000"/>
                </a:solidFill>
              </a:rPr>
              <a:t>North West England </a:t>
            </a:r>
            <a:r>
              <a:rPr lang="en-GB" sz="2600" dirty="0">
                <a:solidFill>
                  <a:srgbClr val="C00000"/>
                </a:solidFill>
              </a:rPr>
              <a:t>– </a:t>
            </a:r>
            <a:r>
              <a:rPr lang="en-GB" sz="2600" dirty="0"/>
              <a:t>activity participation</a:t>
            </a:r>
            <a:endParaRPr lang="en-GB" dirty="0"/>
          </a:p>
        </p:txBody>
      </p:sp>
      <p:graphicFrame>
        <p:nvGraphicFramePr>
          <p:cNvPr id="10" name="Chart 9"/>
          <p:cNvGraphicFramePr/>
          <p:nvPr>
            <p:extLst>
              <p:ext uri="{D42A27DB-BD31-4B8C-83A1-F6EECF244321}">
                <p14:modId xmlns:p14="http://schemas.microsoft.com/office/powerpoint/2010/main" val="1310047933"/>
              </p:ext>
            </p:extLst>
          </p:nvPr>
        </p:nvGraphicFramePr>
        <p:xfrm>
          <a:off x="517524" y="1682222"/>
          <a:ext cx="2473200" cy="38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p:cNvGraphicFramePr/>
          <p:nvPr>
            <p:extLst>
              <p:ext uri="{D42A27DB-BD31-4B8C-83A1-F6EECF244321}">
                <p14:modId xmlns:p14="http://schemas.microsoft.com/office/powerpoint/2010/main" val="3735352510"/>
              </p:ext>
            </p:extLst>
          </p:nvPr>
        </p:nvGraphicFramePr>
        <p:xfrm>
          <a:off x="5924891" y="1306424"/>
          <a:ext cx="2493475" cy="275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p:nvPr>
            <p:extLst>
              <p:ext uri="{D42A27DB-BD31-4B8C-83A1-F6EECF244321}">
                <p14:modId xmlns:p14="http://schemas.microsoft.com/office/powerpoint/2010/main" val="1100773522"/>
              </p:ext>
            </p:extLst>
          </p:nvPr>
        </p:nvGraphicFramePr>
        <p:xfrm>
          <a:off x="3239708" y="2275281"/>
          <a:ext cx="2473200" cy="2941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p:cNvGraphicFramePr/>
          <p:nvPr>
            <p:extLst>
              <p:ext uri="{D42A27DB-BD31-4B8C-83A1-F6EECF244321}">
                <p14:modId xmlns:p14="http://schemas.microsoft.com/office/powerpoint/2010/main" val="574462627"/>
              </p:ext>
            </p:extLst>
          </p:nvPr>
        </p:nvGraphicFramePr>
        <p:xfrm>
          <a:off x="5924891" y="4207368"/>
          <a:ext cx="2469946" cy="2192400"/>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 Placeholder 6"/>
          <p:cNvSpPr>
            <a:spLocks noGrp="1"/>
          </p:cNvSpPr>
          <p:nvPr>
            <p:ph type="body" sz="quarter" idx="13"/>
          </p:nvPr>
        </p:nvSpPr>
        <p:spPr>
          <a:xfrm>
            <a:off x="685796" y="6535862"/>
            <a:ext cx="4372073" cy="274638"/>
          </a:xfrm>
        </p:spPr>
        <p:txBody>
          <a:bodyPr/>
          <a:lstStyle/>
          <a:p>
            <a:r>
              <a:rPr lang="en-GB" sz="1000" dirty="0"/>
              <a:t>Activities that England </a:t>
            </a:r>
            <a:r>
              <a:rPr lang="en-GB" sz="1000" dirty="0" smtClean="0"/>
              <a:t>delivers</a:t>
            </a:r>
            <a:endParaRPr lang="en-GB" sz="1000" dirty="0"/>
          </a:p>
        </p:txBody>
      </p:sp>
      <p:sp>
        <p:nvSpPr>
          <p:cNvPr id="15" name="Text Placeholder 5"/>
          <p:cNvSpPr txBox="1">
            <a:spLocks/>
          </p:cNvSpPr>
          <p:nvPr/>
        </p:nvSpPr>
        <p:spPr>
          <a:xfrm>
            <a:off x="680076" y="1244601"/>
            <a:ext cx="4780923" cy="31115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000" b="1" dirty="0" smtClean="0">
                <a:solidFill>
                  <a:srgbClr val="120742"/>
                </a:solidFill>
              </a:rPr>
              <a:t>Charts illustrate the % of visitors staying in the region who take part in each activity</a:t>
            </a:r>
            <a:endParaRPr lang="en-GB" sz="1000" b="1" dirty="0">
              <a:solidFill>
                <a:srgbClr val="120742"/>
              </a:solidFill>
            </a:endParaRPr>
          </a:p>
        </p:txBody>
      </p:sp>
      <p:sp>
        <p:nvSpPr>
          <p:cNvPr id="12" name="Text Placeholder 5"/>
          <p:cNvSpPr txBox="1">
            <a:spLocks/>
          </p:cNvSpPr>
          <p:nvPr/>
        </p:nvSpPr>
        <p:spPr>
          <a:xfrm>
            <a:off x="563880" y="5626100"/>
            <a:ext cx="5163820" cy="6223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000" dirty="0" smtClean="0">
                <a:solidFill>
                  <a:srgbClr val="120742"/>
                </a:solidFill>
              </a:rPr>
              <a:t>N.B. Data compares overseas visitors staying only in the South West with other overseas visitors who stayed only in another region of the UK (including London).</a:t>
            </a:r>
          </a:p>
          <a:p>
            <a:pPr marL="0" indent="0" algn="just">
              <a:buFont typeface="Arial"/>
              <a:buNone/>
            </a:pPr>
            <a:r>
              <a:rPr lang="en-GB" sz="1000" dirty="0" smtClean="0">
                <a:solidFill>
                  <a:srgbClr val="120742"/>
                </a:solidFill>
              </a:rPr>
              <a:t>Source: IPS</a:t>
            </a:r>
          </a:p>
        </p:txBody>
      </p:sp>
    </p:spTree>
    <p:extLst>
      <p:ext uri="{BB962C8B-B14F-4D97-AF65-F5344CB8AC3E}">
        <p14:creationId xmlns:p14="http://schemas.microsoft.com/office/powerpoint/2010/main" val="19927510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051" y="787002"/>
            <a:ext cx="8149762" cy="810155"/>
          </a:xfrm>
        </p:spPr>
        <p:txBody>
          <a:bodyPr/>
          <a:lstStyle/>
          <a:p>
            <a:r>
              <a:rPr lang="en-GB" sz="2600" dirty="0">
                <a:solidFill>
                  <a:srgbClr val="C00000"/>
                </a:solidFill>
              </a:rPr>
              <a:t>North </a:t>
            </a:r>
            <a:r>
              <a:rPr lang="en-GB" sz="2600" dirty="0" smtClean="0">
                <a:solidFill>
                  <a:srgbClr val="C00000"/>
                </a:solidFill>
              </a:rPr>
              <a:t>East </a:t>
            </a:r>
            <a:r>
              <a:rPr lang="en-GB" sz="2600" dirty="0">
                <a:solidFill>
                  <a:srgbClr val="C00000"/>
                </a:solidFill>
              </a:rPr>
              <a:t>England – </a:t>
            </a:r>
            <a:r>
              <a:rPr lang="en-GB" sz="2600" dirty="0"/>
              <a:t>activity participation</a:t>
            </a:r>
            <a:endParaRPr lang="en-GB" dirty="0"/>
          </a:p>
        </p:txBody>
      </p:sp>
      <p:graphicFrame>
        <p:nvGraphicFramePr>
          <p:cNvPr id="10" name="Chart 9"/>
          <p:cNvGraphicFramePr/>
          <p:nvPr>
            <p:extLst>
              <p:ext uri="{D42A27DB-BD31-4B8C-83A1-F6EECF244321}">
                <p14:modId xmlns:p14="http://schemas.microsoft.com/office/powerpoint/2010/main" val="2988089933"/>
              </p:ext>
            </p:extLst>
          </p:nvPr>
        </p:nvGraphicFramePr>
        <p:xfrm>
          <a:off x="517524" y="1767326"/>
          <a:ext cx="2473200" cy="390439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p:cNvGraphicFramePr/>
          <p:nvPr>
            <p:extLst>
              <p:ext uri="{D42A27DB-BD31-4B8C-83A1-F6EECF244321}">
                <p14:modId xmlns:p14="http://schemas.microsoft.com/office/powerpoint/2010/main" val="3150278651"/>
              </p:ext>
            </p:extLst>
          </p:nvPr>
        </p:nvGraphicFramePr>
        <p:xfrm>
          <a:off x="5897281" y="1328210"/>
          <a:ext cx="2473200" cy="275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p:nvPr>
            <p:extLst>
              <p:ext uri="{D42A27DB-BD31-4B8C-83A1-F6EECF244321}">
                <p14:modId xmlns:p14="http://schemas.microsoft.com/office/powerpoint/2010/main" val="352306691"/>
              </p:ext>
            </p:extLst>
          </p:nvPr>
        </p:nvGraphicFramePr>
        <p:xfrm>
          <a:off x="3246032" y="1872343"/>
          <a:ext cx="2473200" cy="317840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p:cNvGraphicFramePr/>
          <p:nvPr>
            <p:extLst>
              <p:ext uri="{D42A27DB-BD31-4B8C-83A1-F6EECF244321}">
                <p14:modId xmlns:p14="http://schemas.microsoft.com/office/powerpoint/2010/main" val="1767053953"/>
              </p:ext>
            </p:extLst>
          </p:nvPr>
        </p:nvGraphicFramePr>
        <p:xfrm>
          <a:off x="5897281" y="4245746"/>
          <a:ext cx="2473200" cy="2192400"/>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 Placeholder 6"/>
          <p:cNvSpPr>
            <a:spLocks noGrp="1"/>
          </p:cNvSpPr>
          <p:nvPr>
            <p:ph type="body" sz="quarter" idx="13"/>
          </p:nvPr>
        </p:nvSpPr>
        <p:spPr>
          <a:xfrm>
            <a:off x="685796" y="6535862"/>
            <a:ext cx="4372073" cy="274638"/>
          </a:xfrm>
        </p:spPr>
        <p:txBody>
          <a:bodyPr/>
          <a:lstStyle/>
          <a:p>
            <a:r>
              <a:rPr lang="en-GB" sz="1000" dirty="0"/>
              <a:t>Activities that England </a:t>
            </a:r>
            <a:r>
              <a:rPr lang="en-GB" sz="1000" dirty="0" smtClean="0"/>
              <a:t>delivers</a:t>
            </a:r>
            <a:endParaRPr lang="en-GB" sz="1000" dirty="0"/>
          </a:p>
        </p:txBody>
      </p:sp>
      <p:sp>
        <p:nvSpPr>
          <p:cNvPr id="15" name="Text Placeholder 5"/>
          <p:cNvSpPr txBox="1">
            <a:spLocks/>
          </p:cNvSpPr>
          <p:nvPr/>
        </p:nvSpPr>
        <p:spPr>
          <a:xfrm>
            <a:off x="680076" y="1244601"/>
            <a:ext cx="4780923" cy="31115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000" b="1" dirty="0" smtClean="0">
                <a:solidFill>
                  <a:srgbClr val="120742"/>
                </a:solidFill>
              </a:rPr>
              <a:t>Charts illustrate the % of visitors staying in the region who take part in each activity</a:t>
            </a:r>
            <a:endParaRPr lang="en-GB" sz="1000" b="1" dirty="0">
              <a:solidFill>
                <a:srgbClr val="120742"/>
              </a:solidFill>
            </a:endParaRPr>
          </a:p>
        </p:txBody>
      </p:sp>
      <p:sp>
        <p:nvSpPr>
          <p:cNvPr id="12" name="Text Placeholder 5"/>
          <p:cNvSpPr txBox="1">
            <a:spLocks/>
          </p:cNvSpPr>
          <p:nvPr/>
        </p:nvSpPr>
        <p:spPr>
          <a:xfrm>
            <a:off x="563880" y="5766146"/>
            <a:ext cx="5163820" cy="6223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000" dirty="0" smtClean="0">
                <a:solidFill>
                  <a:srgbClr val="120742"/>
                </a:solidFill>
              </a:rPr>
              <a:t>N.B. Data compares overseas visitors staying only in the South West with other overseas visitors who stayed only in another region of the UK (including London).</a:t>
            </a:r>
          </a:p>
          <a:p>
            <a:pPr marL="0" indent="0" algn="just">
              <a:buFont typeface="Arial"/>
              <a:buNone/>
            </a:pPr>
            <a:r>
              <a:rPr lang="en-GB" sz="1000" dirty="0" smtClean="0">
                <a:solidFill>
                  <a:srgbClr val="120742"/>
                </a:solidFill>
              </a:rPr>
              <a:t>Source: IPS</a:t>
            </a:r>
          </a:p>
        </p:txBody>
      </p:sp>
    </p:spTree>
    <p:extLst>
      <p:ext uri="{BB962C8B-B14F-4D97-AF65-F5344CB8AC3E}">
        <p14:creationId xmlns:p14="http://schemas.microsoft.com/office/powerpoint/2010/main" val="20726707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 y="872066"/>
            <a:ext cx="8813799" cy="558801"/>
          </a:xfrm>
        </p:spPr>
        <p:txBody>
          <a:bodyPr/>
          <a:lstStyle/>
          <a:p>
            <a:r>
              <a:rPr lang="en-GB" sz="2100" dirty="0" smtClean="0"/>
              <a:t>Activity participation by source market </a:t>
            </a:r>
            <a:r>
              <a:rPr lang="en-GB" sz="2000" dirty="0" smtClean="0"/>
              <a:t>/ </a:t>
            </a:r>
            <a:r>
              <a:rPr lang="en-GB" sz="2100" dirty="0" smtClean="0"/>
              <a:t>France</a:t>
            </a:r>
            <a:endParaRPr lang="en-GB" sz="2100" dirty="0"/>
          </a:p>
        </p:txBody>
      </p:sp>
      <p:sp>
        <p:nvSpPr>
          <p:cNvPr id="13" name="Text Placeholder 5"/>
          <p:cNvSpPr txBox="1">
            <a:spLocks/>
          </p:cNvSpPr>
          <p:nvPr/>
        </p:nvSpPr>
        <p:spPr>
          <a:xfrm>
            <a:off x="378821" y="4751503"/>
            <a:ext cx="8424992" cy="164465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300" dirty="0" smtClean="0">
                <a:solidFill>
                  <a:srgbClr val="120742"/>
                </a:solidFill>
              </a:rPr>
              <a:t>As a short haul, shorter length of stay destination, visitors from France are generally less likely to take part in each activity than inbound markets to England overall – shorter stay means less opportunity to take part in an activity.</a:t>
            </a:r>
          </a:p>
          <a:p>
            <a:pPr marL="0" indent="0" algn="just">
              <a:buFont typeface="Arial"/>
              <a:buNone/>
            </a:pPr>
            <a:r>
              <a:rPr lang="en-GB" sz="1300" dirty="0" smtClean="0">
                <a:solidFill>
                  <a:srgbClr val="120742"/>
                </a:solidFill>
              </a:rPr>
              <a:t>Nevertheless, visitors from France are much less likely to go to the theatre/musicals, go for a walk/ramble and especially, go to a pub.</a:t>
            </a:r>
          </a:p>
          <a:p>
            <a:pPr marL="0" indent="0" algn="just">
              <a:buFont typeface="Arial"/>
              <a:buNone/>
            </a:pPr>
            <a:r>
              <a:rPr lang="en-GB" sz="1300" dirty="0" smtClean="0">
                <a:solidFill>
                  <a:srgbClr val="120742"/>
                </a:solidFill>
              </a:rPr>
              <a:t>Conversely, they are slightly more likely to visit museums/galleries and take part in sport than other markets and almost as likely to go shopping, visit the coast/beach and go on a coastal walk and visit festivals </a:t>
            </a:r>
          </a:p>
        </p:txBody>
      </p:sp>
      <p:sp>
        <p:nvSpPr>
          <p:cNvPr id="14" name="Text Placeholder 5"/>
          <p:cNvSpPr txBox="1">
            <a:spLocks/>
          </p:cNvSpPr>
          <p:nvPr/>
        </p:nvSpPr>
        <p:spPr>
          <a:xfrm>
            <a:off x="308703" y="1548688"/>
            <a:ext cx="1318077"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Source:  IPS 2010-2014</a:t>
            </a:r>
            <a:endParaRPr lang="en-GB" sz="800" dirty="0">
              <a:solidFill>
                <a:srgbClr val="120742"/>
              </a:solidFill>
            </a:endParaRPr>
          </a:p>
        </p:txBody>
      </p:sp>
      <p:graphicFrame>
        <p:nvGraphicFramePr>
          <p:cNvPr id="12" name="Chart 11"/>
          <p:cNvGraphicFramePr/>
          <p:nvPr>
            <p:extLst>
              <p:ext uri="{D42A27DB-BD31-4B8C-83A1-F6EECF244321}">
                <p14:modId xmlns:p14="http://schemas.microsoft.com/office/powerpoint/2010/main" val="570957785"/>
              </p:ext>
            </p:extLst>
          </p:nvPr>
        </p:nvGraphicFramePr>
        <p:xfrm>
          <a:off x="378821" y="1724373"/>
          <a:ext cx="4057650" cy="1399116"/>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 Placeholder 6"/>
          <p:cNvSpPr>
            <a:spLocks noGrp="1"/>
          </p:cNvSpPr>
          <p:nvPr>
            <p:ph type="body" sz="quarter" idx="13"/>
          </p:nvPr>
        </p:nvSpPr>
        <p:spPr>
          <a:xfrm>
            <a:off x="685796" y="6396162"/>
            <a:ext cx="2440301" cy="274638"/>
          </a:xfrm>
        </p:spPr>
        <p:txBody>
          <a:bodyPr/>
          <a:lstStyle/>
          <a:p>
            <a:r>
              <a:rPr lang="en-GB" sz="1000" dirty="0"/>
              <a:t>Activities that England </a:t>
            </a:r>
            <a:r>
              <a:rPr lang="en-GB" sz="1000" dirty="0" smtClean="0"/>
              <a:t>delivers</a:t>
            </a:r>
            <a:endParaRPr lang="en-GB" sz="1000" dirty="0"/>
          </a:p>
        </p:txBody>
      </p:sp>
      <p:graphicFrame>
        <p:nvGraphicFramePr>
          <p:cNvPr id="17" name="Chart 16"/>
          <p:cNvGraphicFramePr/>
          <p:nvPr>
            <p:extLst>
              <p:ext uri="{D42A27DB-BD31-4B8C-83A1-F6EECF244321}">
                <p14:modId xmlns:p14="http://schemas.microsoft.com/office/powerpoint/2010/main" val="593587091"/>
              </p:ext>
            </p:extLst>
          </p:nvPr>
        </p:nvGraphicFramePr>
        <p:xfrm>
          <a:off x="4746163" y="1724373"/>
          <a:ext cx="4057650" cy="13991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Chart 24"/>
          <p:cNvGraphicFramePr/>
          <p:nvPr>
            <p:extLst>
              <p:ext uri="{D42A27DB-BD31-4B8C-83A1-F6EECF244321}">
                <p14:modId xmlns:p14="http://schemas.microsoft.com/office/powerpoint/2010/main" val="2611512882"/>
              </p:ext>
            </p:extLst>
          </p:nvPr>
        </p:nvGraphicFramePr>
        <p:xfrm>
          <a:off x="378821" y="3255685"/>
          <a:ext cx="4057650" cy="139911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6" name="Chart 25"/>
          <p:cNvGraphicFramePr/>
          <p:nvPr>
            <p:extLst>
              <p:ext uri="{D42A27DB-BD31-4B8C-83A1-F6EECF244321}">
                <p14:modId xmlns:p14="http://schemas.microsoft.com/office/powerpoint/2010/main" val="1248828243"/>
              </p:ext>
            </p:extLst>
          </p:nvPr>
        </p:nvGraphicFramePr>
        <p:xfrm>
          <a:off x="4746163" y="3257752"/>
          <a:ext cx="4057650" cy="1399116"/>
        </p:xfrm>
        <a:graphic>
          <a:graphicData uri="http://schemas.openxmlformats.org/drawingml/2006/chart">
            <c:chart xmlns:c="http://schemas.openxmlformats.org/drawingml/2006/chart" xmlns:r="http://schemas.openxmlformats.org/officeDocument/2006/relationships" r:id="rId5"/>
          </a:graphicData>
        </a:graphic>
      </p:graphicFrame>
      <p:sp>
        <p:nvSpPr>
          <p:cNvPr id="27" name="Text Placeholder 5"/>
          <p:cNvSpPr txBox="1">
            <a:spLocks/>
          </p:cNvSpPr>
          <p:nvPr/>
        </p:nvSpPr>
        <p:spPr>
          <a:xfrm>
            <a:off x="2779558" y="1541627"/>
            <a:ext cx="4301695" cy="24447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N.B. Left hand bars represent ‘All markets’, right hand bars represent visitors from France</a:t>
            </a:r>
            <a:endParaRPr lang="en-GB" sz="800" dirty="0">
              <a:solidFill>
                <a:srgbClr val="120742"/>
              </a:solidFill>
            </a:endParaRPr>
          </a:p>
        </p:txBody>
      </p:sp>
    </p:spTree>
    <p:extLst>
      <p:ext uri="{BB962C8B-B14F-4D97-AF65-F5344CB8AC3E}">
        <p14:creationId xmlns:p14="http://schemas.microsoft.com/office/powerpoint/2010/main" val="270947738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 y="872066"/>
            <a:ext cx="8813799" cy="558801"/>
          </a:xfrm>
        </p:spPr>
        <p:txBody>
          <a:bodyPr/>
          <a:lstStyle/>
          <a:p>
            <a:r>
              <a:rPr lang="en-GB" sz="2100" dirty="0" smtClean="0"/>
              <a:t>Activity participation by source market </a:t>
            </a:r>
            <a:r>
              <a:rPr lang="en-GB" sz="2000" dirty="0" smtClean="0"/>
              <a:t>/ </a:t>
            </a:r>
            <a:r>
              <a:rPr lang="en-GB" sz="2100" dirty="0" smtClean="0"/>
              <a:t>Netherlands</a:t>
            </a:r>
            <a:endParaRPr lang="en-GB" sz="2100" dirty="0"/>
          </a:p>
        </p:txBody>
      </p:sp>
      <p:sp>
        <p:nvSpPr>
          <p:cNvPr id="13" name="Text Placeholder 5"/>
          <p:cNvSpPr txBox="1">
            <a:spLocks/>
          </p:cNvSpPr>
          <p:nvPr/>
        </p:nvSpPr>
        <p:spPr>
          <a:xfrm>
            <a:off x="378821" y="4751503"/>
            <a:ext cx="8424992" cy="164465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300" dirty="0" smtClean="0">
                <a:solidFill>
                  <a:srgbClr val="120742"/>
                </a:solidFill>
              </a:rPr>
              <a:t>Visitors from the Netherlands are much more likely to take part in outdoor activities than inbound markets to England overall.  They are more likely to visit the coast and the countryside / villages and go mountain/hill walking.</a:t>
            </a:r>
          </a:p>
          <a:p>
            <a:pPr marL="0" indent="0" algn="just">
              <a:buFont typeface="Arial"/>
              <a:buNone/>
            </a:pPr>
            <a:r>
              <a:rPr lang="en-GB" sz="1300" dirty="0" smtClean="0">
                <a:solidFill>
                  <a:srgbClr val="120742"/>
                </a:solidFill>
              </a:rPr>
              <a:t>Although still strong, visitors from the Netherlands are less likely to go shopping in England while on holiday.  They are also less likely to visit bars/nightclubs and go to the theatre/musicals.</a:t>
            </a:r>
          </a:p>
          <a:p>
            <a:pPr marL="0" indent="0" algn="just">
              <a:buFont typeface="Arial"/>
              <a:buNone/>
            </a:pPr>
            <a:r>
              <a:rPr lang="en-GB" sz="1300" dirty="0" smtClean="0">
                <a:solidFill>
                  <a:srgbClr val="120742"/>
                </a:solidFill>
              </a:rPr>
              <a:t>Whilst as likely to visit castles/historic houses, visitors from the Netherlands are less likely to visit other cultural venues such as museums/galleries and parks/gardens or visit a live sports event.</a:t>
            </a:r>
          </a:p>
        </p:txBody>
      </p:sp>
      <p:sp>
        <p:nvSpPr>
          <p:cNvPr id="14" name="Text Placeholder 5"/>
          <p:cNvSpPr txBox="1">
            <a:spLocks/>
          </p:cNvSpPr>
          <p:nvPr/>
        </p:nvSpPr>
        <p:spPr>
          <a:xfrm>
            <a:off x="308703" y="1548688"/>
            <a:ext cx="1318077"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Source:  IPS 2010-2014</a:t>
            </a:r>
            <a:endParaRPr lang="en-GB" sz="800" dirty="0">
              <a:solidFill>
                <a:srgbClr val="120742"/>
              </a:solidFill>
            </a:endParaRPr>
          </a:p>
        </p:txBody>
      </p:sp>
      <p:graphicFrame>
        <p:nvGraphicFramePr>
          <p:cNvPr id="12" name="Chart 11"/>
          <p:cNvGraphicFramePr/>
          <p:nvPr>
            <p:extLst>
              <p:ext uri="{D42A27DB-BD31-4B8C-83A1-F6EECF244321}">
                <p14:modId xmlns:p14="http://schemas.microsoft.com/office/powerpoint/2010/main" val="4048519282"/>
              </p:ext>
            </p:extLst>
          </p:nvPr>
        </p:nvGraphicFramePr>
        <p:xfrm>
          <a:off x="378821" y="1724373"/>
          <a:ext cx="4057650" cy="1399116"/>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 Placeholder 6"/>
          <p:cNvSpPr>
            <a:spLocks noGrp="1"/>
          </p:cNvSpPr>
          <p:nvPr>
            <p:ph type="body" sz="quarter" idx="13"/>
          </p:nvPr>
        </p:nvSpPr>
        <p:spPr>
          <a:xfrm>
            <a:off x="685796" y="6396162"/>
            <a:ext cx="2440301" cy="274638"/>
          </a:xfrm>
        </p:spPr>
        <p:txBody>
          <a:bodyPr/>
          <a:lstStyle/>
          <a:p>
            <a:r>
              <a:rPr lang="en-GB" sz="1000" dirty="0"/>
              <a:t>Activities that England </a:t>
            </a:r>
            <a:r>
              <a:rPr lang="en-GB" sz="1000" dirty="0" smtClean="0"/>
              <a:t>delivers</a:t>
            </a:r>
            <a:endParaRPr lang="en-GB" sz="1000" dirty="0"/>
          </a:p>
        </p:txBody>
      </p:sp>
      <p:graphicFrame>
        <p:nvGraphicFramePr>
          <p:cNvPr id="17" name="Chart 16"/>
          <p:cNvGraphicFramePr/>
          <p:nvPr>
            <p:extLst>
              <p:ext uri="{D42A27DB-BD31-4B8C-83A1-F6EECF244321}">
                <p14:modId xmlns:p14="http://schemas.microsoft.com/office/powerpoint/2010/main" val="1216331255"/>
              </p:ext>
            </p:extLst>
          </p:nvPr>
        </p:nvGraphicFramePr>
        <p:xfrm>
          <a:off x="4746163" y="1724373"/>
          <a:ext cx="4057650" cy="13991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Chart 24"/>
          <p:cNvGraphicFramePr/>
          <p:nvPr>
            <p:extLst>
              <p:ext uri="{D42A27DB-BD31-4B8C-83A1-F6EECF244321}">
                <p14:modId xmlns:p14="http://schemas.microsoft.com/office/powerpoint/2010/main" val="4292824286"/>
              </p:ext>
            </p:extLst>
          </p:nvPr>
        </p:nvGraphicFramePr>
        <p:xfrm>
          <a:off x="378821" y="3255685"/>
          <a:ext cx="4057650" cy="139911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6" name="Chart 25"/>
          <p:cNvGraphicFramePr/>
          <p:nvPr>
            <p:extLst>
              <p:ext uri="{D42A27DB-BD31-4B8C-83A1-F6EECF244321}">
                <p14:modId xmlns:p14="http://schemas.microsoft.com/office/powerpoint/2010/main" val="3417203357"/>
              </p:ext>
            </p:extLst>
          </p:nvPr>
        </p:nvGraphicFramePr>
        <p:xfrm>
          <a:off x="4746163" y="3257752"/>
          <a:ext cx="4057650" cy="1399116"/>
        </p:xfrm>
        <a:graphic>
          <a:graphicData uri="http://schemas.openxmlformats.org/drawingml/2006/chart">
            <c:chart xmlns:c="http://schemas.openxmlformats.org/drawingml/2006/chart" xmlns:r="http://schemas.openxmlformats.org/officeDocument/2006/relationships" r:id="rId5"/>
          </a:graphicData>
        </a:graphic>
      </p:graphicFrame>
      <p:sp>
        <p:nvSpPr>
          <p:cNvPr id="27" name="Text Placeholder 5"/>
          <p:cNvSpPr txBox="1">
            <a:spLocks/>
          </p:cNvSpPr>
          <p:nvPr/>
        </p:nvSpPr>
        <p:spPr>
          <a:xfrm>
            <a:off x="2779558" y="1541627"/>
            <a:ext cx="4301695" cy="24447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N.B. Left hand bars represent ‘All markets’, right hand bars represent visitors from Netherlands</a:t>
            </a:r>
            <a:endParaRPr lang="en-GB" sz="800" dirty="0">
              <a:solidFill>
                <a:srgbClr val="120742"/>
              </a:solidFill>
            </a:endParaRPr>
          </a:p>
        </p:txBody>
      </p:sp>
    </p:spTree>
    <p:extLst>
      <p:ext uri="{BB962C8B-B14F-4D97-AF65-F5344CB8AC3E}">
        <p14:creationId xmlns:p14="http://schemas.microsoft.com/office/powerpoint/2010/main" val="98182744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 y="872066"/>
            <a:ext cx="8813799" cy="558801"/>
          </a:xfrm>
        </p:spPr>
        <p:txBody>
          <a:bodyPr/>
          <a:lstStyle/>
          <a:p>
            <a:r>
              <a:rPr lang="en-GB" sz="2100" dirty="0" smtClean="0"/>
              <a:t>Activity participation by source market </a:t>
            </a:r>
            <a:r>
              <a:rPr lang="en-GB" sz="2000" dirty="0" smtClean="0"/>
              <a:t>/ </a:t>
            </a:r>
            <a:r>
              <a:rPr lang="en-GB" sz="2100" dirty="0" smtClean="0"/>
              <a:t>Germany</a:t>
            </a:r>
            <a:endParaRPr lang="en-GB" sz="2100" dirty="0"/>
          </a:p>
        </p:txBody>
      </p:sp>
      <p:sp>
        <p:nvSpPr>
          <p:cNvPr id="13" name="Text Placeholder 5"/>
          <p:cNvSpPr txBox="1">
            <a:spLocks/>
          </p:cNvSpPr>
          <p:nvPr/>
        </p:nvSpPr>
        <p:spPr>
          <a:xfrm>
            <a:off x="378821" y="4751503"/>
            <a:ext cx="8424992" cy="164465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300" dirty="0" smtClean="0">
                <a:solidFill>
                  <a:srgbClr val="120742"/>
                </a:solidFill>
              </a:rPr>
              <a:t>Although slightly less likely to visit museums/galleries than inbound markets to England overall, visitors from Germany are much more likely to visit castles/historic houses and religious buildings.  They are also much more likely to visit the coast and to a lesser extent, the countryside / villages and national parks.</a:t>
            </a:r>
          </a:p>
          <a:p>
            <a:pPr marL="0" indent="0" algn="just">
              <a:buFont typeface="Arial"/>
              <a:buNone/>
            </a:pPr>
            <a:r>
              <a:rPr lang="en-GB" sz="1300" dirty="0" smtClean="0">
                <a:solidFill>
                  <a:srgbClr val="120742"/>
                </a:solidFill>
              </a:rPr>
              <a:t>Although still popular, visitors from Germany are no more likely than visitors from other markets to go shopping or go to the pub and are slightly less likely to go to bars/</a:t>
            </a:r>
            <a:r>
              <a:rPr lang="en-GB" sz="1300" dirty="0">
                <a:solidFill>
                  <a:srgbClr val="120742"/>
                </a:solidFill>
              </a:rPr>
              <a:t>n</a:t>
            </a:r>
            <a:r>
              <a:rPr lang="en-GB" sz="1300" dirty="0" smtClean="0">
                <a:solidFill>
                  <a:srgbClr val="120742"/>
                </a:solidFill>
              </a:rPr>
              <a:t>ightclubs or attend sports events.</a:t>
            </a:r>
          </a:p>
        </p:txBody>
      </p:sp>
      <p:sp>
        <p:nvSpPr>
          <p:cNvPr id="14" name="Text Placeholder 5"/>
          <p:cNvSpPr txBox="1">
            <a:spLocks/>
          </p:cNvSpPr>
          <p:nvPr/>
        </p:nvSpPr>
        <p:spPr>
          <a:xfrm>
            <a:off x="308703" y="1548688"/>
            <a:ext cx="1318077"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Source:  IPS 2010-2014</a:t>
            </a:r>
            <a:endParaRPr lang="en-GB" sz="800" dirty="0">
              <a:solidFill>
                <a:srgbClr val="120742"/>
              </a:solidFill>
            </a:endParaRPr>
          </a:p>
        </p:txBody>
      </p:sp>
      <p:graphicFrame>
        <p:nvGraphicFramePr>
          <p:cNvPr id="12" name="Chart 11"/>
          <p:cNvGraphicFramePr/>
          <p:nvPr>
            <p:extLst>
              <p:ext uri="{D42A27DB-BD31-4B8C-83A1-F6EECF244321}">
                <p14:modId xmlns:p14="http://schemas.microsoft.com/office/powerpoint/2010/main" val="346927874"/>
              </p:ext>
            </p:extLst>
          </p:nvPr>
        </p:nvGraphicFramePr>
        <p:xfrm>
          <a:off x="378821" y="1724373"/>
          <a:ext cx="4057650" cy="1399116"/>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 Placeholder 6"/>
          <p:cNvSpPr>
            <a:spLocks noGrp="1"/>
          </p:cNvSpPr>
          <p:nvPr>
            <p:ph type="body" sz="quarter" idx="13"/>
          </p:nvPr>
        </p:nvSpPr>
        <p:spPr>
          <a:xfrm>
            <a:off x="685796" y="6396162"/>
            <a:ext cx="2440301" cy="274638"/>
          </a:xfrm>
        </p:spPr>
        <p:txBody>
          <a:bodyPr/>
          <a:lstStyle/>
          <a:p>
            <a:r>
              <a:rPr lang="en-GB" sz="1000" dirty="0"/>
              <a:t>Activities that England </a:t>
            </a:r>
            <a:r>
              <a:rPr lang="en-GB" sz="1000" dirty="0" smtClean="0"/>
              <a:t>delivers</a:t>
            </a:r>
            <a:endParaRPr lang="en-GB" sz="1000" dirty="0"/>
          </a:p>
        </p:txBody>
      </p:sp>
      <p:graphicFrame>
        <p:nvGraphicFramePr>
          <p:cNvPr id="17" name="Chart 16"/>
          <p:cNvGraphicFramePr/>
          <p:nvPr>
            <p:extLst>
              <p:ext uri="{D42A27DB-BD31-4B8C-83A1-F6EECF244321}">
                <p14:modId xmlns:p14="http://schemas.microsoft.com/office/powerpoint/2010/main" val="3756632013"/>
              </p:ext>
            </p:extLst>
          </p:nvPr>
        </p:nvGraphicFramePr>
        <p:xfrm>
          <a:off x="4746163" y="1724373"/>
          <a:ext cx="4057650" cy="13991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Chart 24"/>
          <p:cNvGraphicFramePr/>
          <p:nvPr>
            <p:extLst>
              <p:ext uri="{D42A27DB-BD31-4B8C-83A1-F6EECF244321}">
                <p14:modId xmlns:p14="http://schemas.microsoft.com/office/powerpoint/2010/main" val="3094238454"/>
              </p:ext>
            </p:extLst>
          </p:nvPr>
        </p:nvGraphicFramePr>
        <p:xfrm>
          <a:off x="378821" y="3255685"/>
          <a:ext cx="4057650" cy="139911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6" name="Chart 25"/>
          <p:cNvGraphicFramePr/>
          <p:nvPr>
            <p:extLst>
              <p:ext uri="{D42A27DB-BD31-4B8C-83A1-F6EECF244321}">
                <p14:modId xmlns:p14="http://schemas.microsoft.com/office/powerpoint/2010/main" val="280831252"/>
              </p:ext>
            </p:extLst>
          </p:nvPr>
        </p:nvGraphicFramePr>
        <p:xfrm>
          <a:off x="4746163" y="3257752"/>
          <a:ext cx="4057650" cy="1399116"/>
        </p:xfrm>
        <a:graphic>
          <a:graphicData uri="http://schemas.openxmlformats.org/drawingml/2006/chart">
            <c:chart xmlns:c="http://schemas.openxmlformats.org/drawingml/2006/chart" xmlns:r="http://schemas.openxmlformats.org/officeDocument/2006/relationships" r:id="rId5"/>
          </a:graphicData>
        </a:graphic>
      </p:graphicFrame>
      <p:sp>
        <p:nvSpPr>
          <p:cNvPr id="27" name="Text Placeholder 5"/>
          <p:cNvSpPr txBox="1">
            <a:spLocks/>
          </p:cNvSpPr>
          <p:nvPr/>
        </p:nvSpPr>
        <p:spPr>
          <a:xfrm>
            <a:off x="2779558" y="1541627"/>
            <a:ext cx="4301695" cy="24447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N.B. Left hand bars represent ‘All markets’, right hand bars represent visitors from Germany</a:t>
            </a:r>
            <a:endParaRPr lang="en-GB" sz="800" dirty="0">
              <a:solidFill>
                <a:srgbClr val="120742"/>
              </a:solidFill>
            </a:endParaRPr>
          </a:p>
        </p:txBody>
      </p:sp>
    </p:spTree>
    <p:extLst>
      <p:ext uri="{BB962C8B-B14F-4D97-AF65-F5344CB8AC3E}">
        <p14:creationId xmlns:p14="http://schemas.microsoft.com/office/powerpoint/2010/main" val="27349983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 y="872066"/>
            <a:ext cx="8813799" cy="558801"/>
          </a:xfrm>
        </p:spPr>
        <p:txBody>
          <a:bodyPr/>
          <a:lstStyle/>
          <a:p>
            <a:r>
              <a:rPr lang="en-GB" sz="2100" dirty="0" smtClean="0"/>
              <a:t>Activity participation by source market </a:t>
            </a:r>
            <a:r>
              <a:rPr lang="en-GB" sz="2000" dirty="0" smtClean="0"/>
              <a:t>/ </a:t>
            </a:r>
            <a:r>
              <a:rPr lang="en-GB" sz="2100" dirty="0" smtClean="0"/>
              <a:t>Australia</a:t>
            </a:r>
            <a:endParaRPr lang="en-GB" sz="2100" dirty="0"/>
          </a:p>
        </p:txBody>
      </p:sp>
      <p:sp>
        <p:nvSpPr>
          <p:cNvPr id="13" name="Text Placeholder 5"/>
          <p:cNvSpPr txBox="1">
            <a:spLocks/>
          </p:cNvSpPr>
          <p:nvPr/>
        </p:nvSpPr>
        <p:spPr>
          <a:xfrm>
            <a:off x="378821" y="4751503"/>
            <a:ext cx="8424992" cy="164465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300" dirty="0" smtClean="0">
                <a:solidFill>
                  <a:srgbClr val="120742"/>
                </a:solidFill>
              </a:rPr>
              <a:t>As a long haul source market with longer stays in England and more opportunity to take part in a range of activities, visitors from Australia have a corresponding stronger propensity to take part in most activities while on holiday in England.</a:t>
            </a:r>
          </a:p>
          <a:p>
            <a:pPr marL="0" indent="0" algn="just">
              <a:buFont typeface="Arial"/>
              <a:buNone/>
            </a:pPr>
            <a:r>
              <a:rPr lang="en-GB" sz="1300" dirty="0" smtClean="0">
                <a:solidFill>
                  <a:srgbClr val="120742"/>
                </a:solidFill>
              </a:rPr>
              <a:t>Notwithstanding this, visitors from Australia were still much more likely than other inbound visitors to England to undertake leisure activities such as visiting pubs, nightclubs/bars and attending festivals.</a:t>
            </a:r>
          </a:p>
          <a:p>
            <a:pPr marL="0" indent="0" algn="just">
              <a:buFont typeface="Arial"/>
              <a:buNone/>
            </a:pPr>
            <a:r>
              <a:rPr lang="en-GB" sz="1300" dirty="0" smtClean="0">
                <a:solidFill>
                  <a:srgbClr val="120742"/>
                </a:solidFill>
              </a:rPr>
              <a:t>In terms of outdoor activities, visitors from Australia were particularly likely to visit the countryside/villages.  Culturally, they were especially more likely to visit castles/historic houses or religious buildings and go to the theatre/musicals, but not significantly more likely to visit museums/galleries.</a:t>
            </a:r>
          </a:p>
        </p:txBody>
      </p:sp>
      <p:sp>
        <p:nvSpPr>
          <p:cNvPr id="14" name="Text Placeholder 5"/>
          <p:cNvSpPr txBox="1">
            <a:spLocks/>
          </p:cNvSpPr>
          <p:nvPr/>
        </p:nvSpPr>
        <p:spPr>
          <a:xfrm>
            <a:off x="308703" y="1548688"/>
            <a:ext cx="1318077"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Source:  IPS 2010-2014</a:t>
            </a:r>
            <a:endParaRPr lang="en-GB" sz="800" dirty="0">
              <a:solidFill>
                <a:srgbClr val="120742"/>
              </a:solidFill>
            </a:endParaRPr>
          </a:p>
        </p:txBody>
      </p:sp>
      <p:graphicFrame>
        <p:nvGraphicFramePr>
          <p:cNvPr id="12" name="Chart 11"/>
          <p:cNvGraphicFramePr/>
          <p:nvPr>
            <p:extLst>
              <p:ext uri="{D42A27DB-BD31-4B8C-83A1-F6EECF244321}">
                <p14:modId xmlns:p14="http://schemas.microsoft.com/office/powerpoint/2010/main" val="3360769179"/>
              </p:ext>
            </p:extLst>
          </p:nvPr>
        </p:nvGraphicFramePr>
        <p:xfrm>
          <a:off x="378821" y="1724373"/>
          <a:ext cx="4057650" cy="1399116"/>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 Placeholder 6"/>
          <p:cNvSpPr>
            <a:spLocks noGrp="1"/>
          </p:cNvSpPr>
          <p:nvPr>
            <p:ph type="body" sz="quarter" idx="13"/>
          </p:nvPr>
        </p:nvSpPr>
        <p:spPr>
          <a:xfrm>
            <a:off x="685796" y="6396162"/>
            <a:ext cx="2440301" cy="274638"/>
          </a:xfrm>
        </p:spPr>
        <p:txBody>
          <a:bodyPr/>
          <a:lstStyle/>
          <a:p>
            <a:r>
              <a:rPr lang="en-GB" sz="1000" dirty="0"/>
              <a:t>Activities that England </a:t>
            </a:r>
            <a:r>
              <a:rPr lang="en-GB" sz="1000" dirty="0" smtClean="0"/>
              <a:t>delivers</a:t>
            </a:r>
            <a:endParaRPr lang="en-GB" sz="1000" dirty="0"/>
          </a:p>
        </p:txBody>
      </p:sp>
      <p:graphicFrame>
        <p:nvGraphicFramePr>
          <p:cNvPr id="17" name="Chart 16"/>
          <p:cNvGraphicFramePr/>
          <p:nvPr>
            <p:extLst>
              <p:ext uri="{D42A27DB-BD31-4B8C-83A1-F6EECF244321}">
                <p14:modId xmlns:p14="http://schemas.microsoft.com/office/powerpoint/2010/main" val="954856583"/>
              </p:ext>
            </p:extLst>
          </p:nvPr>
        </p:nvGraphicFramePr>
        <p:xfrm>
          <a:off x="4746163" y="1724373"/>
          <a:ext cx="4057650" cy="13991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Chart 24"/>
          <p:cNvGraphicFramePr/>
          <p:nvPr>
            <p:extLst>
              <p:ext uri="{D42A27DB-BD31-4B8C-83A1-F6EECF244321}">
                <p14:modId xmlns:p14="http://schemas.microsoft.com/office/powerpoint/2010/main" val="1168400657"/>
              </p:ext>
            </p:extLst>
          </p:nvPr>
        </p:nvGraphicFramePr>
        <p:xfrm>
          <a:off x="378821" y="3255685"/>
          <a:ext cx="4057650" cy="139911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6" name="Chart 25"/>
          <p:cNvGraphicFramePr/>
          <p:nvPr>
            <p:extLst>
              <p:ext uri="{D42A27DB-BD31-4B8C-83A1-F6EECF244321}">
                <p14:modId xmlns:p14="http://schemas.microsoft.com/office/powerpoint/2010/main" val="2384806606"/>
              </p:ext>
            </p:extLst>
          </p:nvPr>
        </p:nvGraphicFramePr>
        <p:xfrm>
          <a:off x="4746163" y="3257752"/>
          <a:ext cx="4057650" cy="1399116"/>
        </p:xfrm>
        <a:graphic>
          <a:graphicData uri="http://schemas.openxmlformats.org/drawingml/2006/chart">
            <c:chart xmlns:c="http://schemas.openxmlformats.org/drawingml/2006/chart" xmlns:r="http://schemas.openxmlformats.org/officeDocument/2006/relationships" r:id="rId5"/>
          </a:graphicData>
        </a:graphic>
      </p:graphicFrame>
      <p:sp>
        <p:nvSpPr>
          <p:cNvPr id="27" name="Text Placeholder 5"/>
          <p:cNvSpPr txBox="1">
            <a:spLocks/>
          </p:cNvSpPr>
          <p:nvPr/>
        </p:nvSpPr>
        <p:spPr>
          <a:xfrm>
            <a:off x="2779558" y="1541627"/>
            <a:ext cx="4301695" cy="24447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N.B. Left hand bars represent ‘All markets’, right hand bars represent visitors from Australia</a:t>
            </a:r>
            <a:endParaRPr lang="en-GB" sz="800" dirty="0">
              <a:solidFill>
                <a:srgbClr val="120742"/>
              </a:solidFill>
            </a:endParaRPr>
          </a:p>
        </p:txBody>
      </p:sp>
    </p:spTree>
    <p:extLst>
      <p:ext uri="{BB962C8B-B14F-4D97-AF65-F5344CB8AC3E}">
        <p14:creationId xmlns:p14="http://schemas.microsoft.com/office/powerpoint/2010/main" val="28507775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 y="872066"/>
            <a:ext cx="8813799" cy="558801"/>
          </a:xfrm>
        </p:spPr>
        <p:txBody>
          <a:bodyPr/>
          <a:lstStyle/>
          <a:p>
            <a:r>
              <a:rPr lang="en-GB" sz="2100" dirty="0" smtClean="0"/>
              <a:t>Activity participation by source market </a:t>
            </a:r>
            <a:r>
              <a:rPr lang="en-GB" sz="2000" dirty="0" smtClean="0"/>
              <a:t>/ </a:t>
            </a:r>
            <a:r>
              <a:rPr lang="en-GB" sz="2100" dirty="0" smtClean="0"/>
              <a:t>USA</a:t>
            </a:r>
            <a:endParaRPr lang="en-GB" sz="2100" dirty="0"/>
          </a:p>
        </p:txBody>
      </p:sp>
      <p:sp>
        <p:nvSpPr>
          <p:cNvPr id="13" name="Text Placeholder 5"/>
          <p:cNvSpPr txBox="1">
            <a:spLocks/>
          </p:cNvSpPr>
          <p:nvPr/>
        </p:nvSpPr>
        <p:spPr>
          <a:xfrm>
            <a:off x="378821" y="4751503"/>
            <a:ext cx="8424992" cy="164465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300" dirty="0" smtClean="0">
                <a:solidFill>
                  <a:srgbClr val="120742"/>
                </a:solidFill>
              </a:rPr>
              <a:t>As a long haul source market with longer stays in England and more opportunity to take part in a range of activities, visitors from USA also have a corresponding stronger propensity to take part in most activities while on holiday in England.</a:t>
            </a:r>
          </a:p>
          <a:p>
            <a:pPr marL="0" indent="0" algn="just">
              <a:buFont typeface="Arial"/>
              <a:buNone/>
            </a:pPr>
            <a:r>
              <a:rPr lang="en-GB" sz="1300" dirty="0" smtClean="0">
                <a:solidFill>
                  <a:srgbClr val="120742"/>
                </a:solidFill>
              </a:rPr>
              <a:t>However, there are some activities which visitors from the USA are less likely to participate in – shopping, visiting the coast and watching/taking part in sport.</a:t>
            </a:r>
          </a:p>
          <a:p>
            <a:pPr marL="0" indent="0" algn="just">
              <a:buFont typeface="Arial"/>
              <a:buNone/>
            </a:pPr>
            <a:r>
              <a:rPr lang="en-GB" sz="1300" dirty="0" smtClean="0">
                <a:solidFill>
                  <a:srgbClr val="120742"/>
                </a:solidFill>
              </a:rPr>
              <a:t>Visitors from the USA were particularly likely to take part in cultural activities such as visiting castles/historic houses, museums/galleries and especially religious buildings. They are also more likely to be theatre/musical goers.</a:t>
            </a:r>
          </a:p>
          <a:p>
            <a:pPr marL="0" indent="0" algn="just">
              <a:buFont typeface="Arial"/>
              <a:buNone/>
            </a:pPr>
            <a:endParaRPr lang="en-GB" sz="1300" dirty="0" smtClean="0">
              <a:solidFill>
                <a:srgbClr val="120742"/>
              </a:solidFill>
            </a:endParaRPr>
          </a:p>
        </p:txBody>
      </p:sp>
      <p:sp>
        <p:nvSpPr>
          <p:cNvPr id="14" name="Text Placeholder 5"/>
          <p:cNvSpPr txBox="1">
            <a:spLocks/>
          </p:cNvSpPr>
          <p:nvPr/>
        </p:nvSpPr>
        <p:spPr>
          <a:xfrm>
            <a:off x="308703" y="1548688"/>
            <a:ext cx="1318077"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Source:  IPS 2010-2014</a:t>
            </a:r>
            <a:endParaRPr lang="en-GB" sz="800" dirty="0">
              <a:solidFill>
                <a:srgbClr val="120742"/>
              </a:solidFill>
            </a:endParaRPr>
          </a:p>
        </p:txBody>
      </p:sp>
      <p:graphicFrame>
        <p:nvGraphicFramePr>
          <p:cNvPr id="12" name="Chart 11"/>
          <p:cNvGraphicFramePr/>
          <p:nvPr>
            <p:extLst>
              <p:ext uri="{D42A27DB-BD31-4B8C-83A1-F6EECF244321}">
                <p14:modId xmlns:p14="http://schemas.microsoft.com/office/powerpoint/2010/main" val="3053176444"/>
              </p:ext>
            </p:extLst>
          </p:nvPr>
        </p:nvGraphicFramePr>
        <p:xfrm>
          <a:off x="378821" y="1724373"/>
          <a:ext cx="4057650" cy="1399116"/>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 Placeholder 6"/>
          <p:cNvSpPr>
            <a:spLocks noGrp="1"/>
          </p:cNvSpPr>
          <p:nvPr>
            <p:ph type="body" sz="quarter" idx="13"/>
          </p:nvPr>
        </p:nvSpPr>
        <p:spPr>
          <a:xfrm>
            <a:off x="685796" y="6396162"/>
            <a:ext cx="2440301" cy="274638"/>
          </a:xfrm>
        </p:spPr>
        <p:txBody>
          <a:bodyPr/>
          <a:lstStyle/>
          <a:p>
            <a:r>
              <a:rPr lang="en-GB" sz="1000" dirty="0"/>
              <a:t>Activities that England </a:t>
            </a:r>
            <a:r>
              <a:rPr lang="en-GB" sz="1000" dirty="0" smtClean="0"/>
              <a:t>delivers</a:t>
            </a:r>
            <a:endParaRPr lang="en-GB" sz="1000" dirty="0"/>
          </a:p>
        </p:txBody>
      </p:sp>
      <p:graphicFrame>
        <p:nvGraphicFramePr>
          <p:cNvPr id="17" name="Chart 16"/>
          <p:cNvGraphicFramePr/>
          <p:nvPr>
            <p:extLst>
              <p:ext uri="{D42A27DB-BD31-4B8C-83A1-F6EECF244321}">
                <p14:modId xmlns:p14="http://schemas.microsoft.com/office/powerpoint/2010/main" val="431066921"/>
              </p:ext>
            </p:extLst>
          </p:nvPr>
        </p:nvGraphicFramePr>
        <p:xfrm>
          <a:off x="4746163" y="1724373"/>
          <a:ext cx="4057650" cy="13991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Chart 24"/>
          <p:cNvGraphicFramePr/>
          <p:nvPr>
            <p:extLst>
              <p:ext uri="{D42A27DB-BD31-4B8C-83A1-F6EECF244321}">
                <p14:modId xmlns:p14="http://schemas.microsoft.com/office/powerpoint/2010/main" val="1583753009"/>
              </p:ext>
            </p:extLst>
          </p:nvPr>
        </p:nvGraphicFramePr>
        <p:xfrm>
          <a:off x="378821" y="3255685"/>
          <a:ext cx="4057650" cy="139911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6" name="Chart 25"/>
          <p:cNvGraphicFramePr/>
          <p:nvPr>
            <p:extLst>
              <p:ext uri="{D42A27DB-BD31-4B8C-83A1-F6EECF244321}">
                <p14:modId xmlns:p14="http://schemas.microsoft.com/office/powerpoint/2010/main" val="829312769"/>
              </p:ext>
            </p:extLst>
          </p:nvPr>
        </p:nvGraphicFramePr>
        <p:xfrm>
          <a:off x="4746163" y="3257752"/>
          <a:ext cx="4057650" cy="1399116"/>
        </p:xfrm>
        <a:graphic>
          <a:graphicData uri="http://schemas.openxmlformats.org/drawingml/2006/chart">
            <c:chart xmlns:c="http://schemas.openxmlformats.org/drawingml/2006/chart" xmlns:r="http://schemas.openxmlformats.org/officeDocument/2006/relationships" r:id="rId5"/>
          </a:graphicData>
        </a:graphic>
      </p:graphicFrame>
      <p:sp>
        <p:nvSpPr>
          <p:cNvPr id="27" name="Text Placeholder 5"/>
          <p:cNvSpPr txBox="1">
            <a:spLocks/>
          </p:cNvSpPr>
          <p:nvPr/>
        </p:nvSpPr>
        <p:spPr>
          <a:xfrm>
            <a:off x="2779558" y="1541627"/>
            <a:ext cx="4301695" cy="24447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N.B. Left hand bars represent ‘All markets’, right hand bars represent visitors from USA</a:t>
            </a:r>
            <a:endParaRPr lang="en-GB" sz="800" dirty="0">
              <a:solidFill>
                <a:srgbClr val="120742"/>
              </a:solidFill>
            </a:endParaRPr>
          </a:p>
        </p:txBody>
      </p:sp>
    </p:spTree>
    <p:extLst>
      <p:ext uri="{BB962C8B-B14F-4D97-AF65-F5344CB8AC3E}">
        <p14:creationId xmlns:p14="http://schemas.microsoft.com/office/powerpoint/2010/main" val="15506572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 y="872066"/>
            <a:ext cx="8813799" cy="558801"/>
          </a:xfrm>
        </p:spPr>
        <p:txBody>
          <a:bodyPr/>
          <a:lstStyle/>
          <a:p>
            <a:r>
              <a:rPr lang="en-GB" sz="2100" dirty="0" smtClean="0"/>
              <a:t>Activity participation by source market </a:t>
            </a:r>
            <a:r>
              <a:rPr lang="en-GB" sz="2000" dirty="0" smtClean="0"/>
              <a:t>/ </a:t>
            </a:r>
            <a:r>
              <a:rPr lang="en-GB" sz="2100" dirty="0" smtClean="0"/>
              <a:t>China</a:t>
            </a:r>
            <a:endParaRPr lang="en-GB" sz="2100" dirty="0"/>
          </a:p>
        </p:txBody>
      </p:sp>
      <p:sp>
        <p:nvSpPr>
          <p:cNvPr id="13" name="Text Placeholder 5"/>
          <p:cNvSpPr txBox="1">
            <a:spLocks/>
          </p:cNvSpPr>
          <p:nvPr/>
        </p:nvSpPr>
        <p:spPr>
          <a:xfrm>
            <a:off x="378821" y="4751503"/>
            <a:ext cx="8424992" cy="164465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300" dirty="0" smtClean="0">
                <a:solidFill>
                  <a:srgbClr val="120742"/>
                </a:solidFill>
              </a:rPr>
              <a:t>As a long haul source market with longer stays in England and more opportunity to take part in a range of activities, visitors from China also have a corresponding stronger propensity to take part in most activities while on holiday in England.  However, there are some activities which visitors from China are less likely to participate in – going to the theatre and in particular, going to pubs.</a:t>
            </a:r>
          </a:p>
          <a:p>
            <a:pPr marL="0" indent="0" algn="just">
              <a:buFont typeface="Arial"/>
              <a:buNone/>
            </a:pPr>
            <a:r>
              <a:rPr lang="en-GB" sz="1300" dirty="0" smtClean="0">
                <a:solidFill>
                  <a:srgbClr val="120742"/>
                </a:solidFill>
              </a:rPr>
              <a:t>Culture and heritage activities are high on the agenda of visitors from China, especially religious buildings, castles/historic houses and museums/galleries.</a:t>
            </a:r>
          </a:p>
          <a:p>
            <a:pPr marL="0" indent="0" algn="just">
              <a:buFont typeface="Arial"/>
              <a:buNone/>
            </a:pPr>
            <a:r>
              <a:rPr lang="en-GB" sz="1300" dirty="0" smtClean="0">
                <a:solidFill>
                  <a:srgbClr val="120742"/>
                </a:solidFill>
              </a:rPr>
              <a:t>Although walking/rambling is less popular, visitors from China do tend to be more likely to visit the countryside and coast.</a:t>
            </a:r>
          </a:p>
          <a:p>
            <a:pPr marL="0" indent="0" algn="just">
              <a:buFont typeface="Arial"/>
              <a:buNone/>
            </a:pPr>
            <a:endParaRPr lang="en-GB" sz="1300" dirty="0" smtClean="0">
              <a:solidFill>
                <a:srgbClr val="120742"/>
              </a:solidFill>
            </a:endParaRPr>
          </a:p>
        </p:txBody>
      </p:sp>
      <p:sp>
        <p:nvSpPr>
          <p:cNvPr id="14" name="Text Placeholder 5"/>
          <p:cNvSpPr txBox="1">
            <a:spLocks/>
          </p:cNvSpPr>
          <p:nvPr/>
        </p:nvSpPr>
        <p:spPr>
          <a:xfrm>
            <a:off x="308703" y="1548688"/>
            <a:ext cx="1318077"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Source:  IPS 2010-2014</a:t>
            </a:r>
            <a:endParaRPr lang="en-GB" sz="800" dirty="0">
              <a:solidFill>
                <a:srgbClr val="120742"/>
              </a:solidFill>
            </a:endParaRPr>
          </a:p>
        </p:txBody>
      </p:sp>
      <p:graphicFrame>
        <p:nvGraphicFramePr>
          <p:cNvPr id="12" name="Chart 11"/>
          <p:cNvGraphicFramePr/>
          <p:nvPr>
            <p:extLst>
              <p:ext uri="{D42A27DB-BD31-4B8C-83A1-F6EECF244321}">
                <p14:modId xmlns:p14="http://schemas.microsoft.com/office/powerpoint/2010/main" val="2382728848"/>
              </p:ext>
            </p:extLst>
          </p:nvPr>
        </p:nvGraphicFramePr>
        <p:xfrm>
          <a:off x="378821" y="1724373"/>
          <a:ext cx="4057650" cy="1399116"/>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 Placeholder 6"/>
          <p:cNvSpPr>
            <a:spLocks noGrp="1"/>
          </p:cNvSpPr>
          <p:nvPr>
            <p:ph type="body" sz="quarter" idx="13"/>
          </p:nvPr>
        </p:nvSpPr>
        <p:spPr>
          <a:xfrm>
            <a:off x="685796" y="6396162"/>
            <a:ext cx="2440301" cy="274638"/>
          </a:xfrm>
        </p:spPr>
        <p:txBody>
          <a:bodyPr/>
          <a:lstStyle/>
          <a:p>
            <a:r>
              <a:rPr lang="en-GB" sz="1000" dirty="0"/>
              <a:t>Activities that England </a:t>
            </a:r>
            <a:r>
              <a:rPr lang="en-GB" sz="1000" dirty="0" smtClean="0"/>
              <a:t>delivers</a:t>
            </a:r>
            <a:endParaRPr lang="en-GB" sz="1000" dirty="0"/>
          </a:p>
        </p:txBody>
      </p:sp>
      <p:graphicFrame>
        <p:nvGraphicFramePr>
          <p:cNvPr id="17" name="Chart 16"/>
          <p:cNvGraphicFramePr/>
          <p:nvPr>
            <p:extLst>
              <p:ext uri="{D42A27DB-BD31-4B8C-83A1-F6EECF244321}">
                <p14:modId xmlns:p14="http://schemas.microsoft.com/office/powerpoint/2010/main" val="4065991100"/>
              </p:ext>
            </p:extLst>
          </p:nvPr>
        </p:nvGraphicFramePr>
        <p:xfrm>
          <a:off x="4746163" y="1724373"/>
          <a:ext cx="4057650" cy="13991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Chart 24"/>
          <p:cNvGraphicFramePr/>
          <p:nvPr>
            <p:extLst>
              <p:ext uri="{D42A27DB-BD31-4B8C-83A1-F6EECF244321}">
                <p14:modId xmlns:p14="http://schemas.microsoft.com/office/powerpoint/2010/main" val="4002043986"/>
              </p:ext>
            </p:extLst>
          </p:nvPr>
        </p:nvGraphicFramePr>
        <p:xfrm>
          <a:off x="378821" y="3255685"/>
          <a:ext cx="4057650" cy="139911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6" name="Chart 25"/>
          <p:cNvGraphicFramePr/>
          <p:nvPr>
            <p:extLst>
              <p:ext uri="{D42A27DB-BD31-4B8C-83A1-F6EECF244321}">
                <p14:modId xmlns:p14="http://schemas.microsoft.com/office/powerpoint/2010/main" val="2920472241"/>
              </p:ext>
            </p:extLst>
          </p:nvPr>
        </p:nvGraphicFramePr>
        <p:xfrm>
          <a:off x="4746163" y="3257752"/>
          <a:ext cx="4057650" cy="1399116"/>
        </p:xfrm>
        <a:graphic>
          <a:graphicData uri="http://schemas.openxmlformats.org/drawingml/2006/chart">
            <c:chart xmlns:c="http://schemas.openxmlformats.org/drawingml/2006/chart" xmlns:r="http://schemas.openxmlformats.org/officeDocument/2006/relationships" r:id="rId5"/>
          </a:graphicData>
        </a:graphic>
      </p:graphicFrame>
      <p:sp>
        <p:nvSpPr>
          <p:cNvPr id="27" name="Text Placeholder 5"/>
          <p:cNvSpPr txBox="1">
            <a:spLocks/>
          </p:cNvSpPr>
          <p:nvPr/>
        </p:nvSpPr>
        <p:spPr>
          <a:xfrm>
            <a:off x="2779558" y="1541627"/>
            <a:ext cx="4301695" cy="24447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N.B. Left hand bars represent ‘All markets’, right hand bars represent visitors from China</a:t>
            </a:r>
            <a:endParaRPr lang="en-GB" sz="800" dirty="0">
              <a:solidFill>
                <a:srgbClr val="120742"/>
              </a:solidFill>
            </a:endParaRPr>
          </a:p>
        </p:txBody>
      </p:sp>
    </p:spTree>
    <p:extLst>
      <p:ext uri="{BB962C8B-B14F-4D97-AF65-F5344CB8AC3E}">
        <p14:creationId xmlns:p14="http://schemas.microsoft.com/office/powerpoint/2010/main" val="182722255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 y="872066"/>
            <a:ext cx="8813799" cy="558801"/>
          </a:xfrm>
        </p:spPr>
        <p:txBody>
          <a:bodyPr/>
          <a:lstStyle/>
          <a:p>
            <a:r>
              <a:rPr lang="en-GB" sz="2100" dirty="0" smtClean="0"/>
              <a:t>Activity participation by source market </a:t>
            </a:r>
            <a:r>
              <a:rPr lang="en-GB" sz="2000" dirty="0" smtClean="0"/>
              <a:t>/ </a:t>
            </a:r>
            <a:r>
              <a:rPr lang="en-GB" sz="2100" dirty="0" smtClean="0"/>
              <a:t>Spain</a:t>
            </a:r>
            <a:endParaRPr lang="en-GB" sz="2100" dirty="0"/>
          </a:p>
        </p:txBody>
      </p:sp>
      <p:sp>
        <p:nvSpPr>
          <p:cNvPr id="13" name="Text Placeholder 5"/>
          <p:cNvSpPr txBox="1">
            <a:spLocks/>
          </p:cNvSpPr>
          <p:nvPr/>
        </p:nvSpPr>
        <p:spPr>
          <a:xfrm>
            <a:off x="378821" y="4751503"/>
            <a:ext cx="8424992" cy="164465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300" dirty="0" smtClean="0">
                <a:solidFill>
                  <a:srgbClr val="120742"/>
                </a:solidFill>
              </a:rPr>
              <a:t>The focus of visitors from Spain tends to be cultural activities, being more likely to visit each of parks/gardens, castles/historic houses, museums/galleries and religious buildings.  They are also likely to be keen shoppers, 83% having been shopping on their visit.  They are less likely to be theatre/musical goers.</a:t>
            </a:r>
          </a:p>
          <a:p>
            <a:pPr marL="0" indent="0" algn="just">
              <a:buFont typeface="Arial"/>
              <a:buNone/>
            </a:pPr>
            <a:r>
              <a:rPr lang="en-GB" sz="1300" dirty="0" smtClean="0">
                <a:solidFill>
                  <a:srgbClr val="120742"/>
                </a:solidFill>
              </a:rPr>
              <a:t>Conversely, visitors from Spain are much less likely to visit coastal and rural destinations during their visit.</a:t>
            </a:r>
          </a:p>
          <a:p>
            <a:pPr marL="0" indent="0" algn="just">
              <a:buFont typeface="Arial"/>
              <a:buNone/>
            </a:pPr>
            <a:endParaRPr lang="en-GB" sz="1300" dirty="0" smtClean="0">
              <a:solidFill>
                <a:srgbClr val="120742"/>
              </a:solidFill>
            </a:endParaRPr>
          </a:p>
        </p:txBody>
      </p:sp>
      <p:sp>
        <p:nvSpPr>
          <p:cNvPr id="14" name="Text Placeholder 5"/>
          <p:cNvSpPr txBox="1">
            <a:spLocks/>
          </p:cNvSpPr>
          <p:nvPr/>
        </p:nvSpPr>
        <p:spPr>
          <a:xfrm>
            <a:off x="308703" y="1548688"/>
            <a:ext cx="1318077"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Source:  IPS 2010-2014</a:t>
            </a:r>
            <a:endParaRPr lang="en-GB" sz="800" dirty="0">
              <a:solidFill>
                <a:srgbClr val="120742"/>
              </a:solidFill>
            </a:endParaRPr>
          </a:p>
        </p:txBody>
      </p:sp>
      <p:graphicFrame>
        <p:nvGraphicFramePr>
          <p:cNvPr id="12" name="Chart 11"/>
          <p:cNvGraphicFramePr/>
          <p:nvPr>
            <p:extLst>
              <p:ext uri="{D42A27DB-BD31-4B8C-83A1-F6EECF244321}">
                <p14:modId xmlns:p14="http://schemas.microsoft.com/office/powerpoint/2010/main" val="3887422677"/>
              </p:ext>
            </p:extLst>
          </p:nvPr>
        </p:nvGraphicFramePr>
        <p:xfrm>
          <a:off x="378821" y="1724373"/>
          <a:ext cx="4057650" cy="1399116"/>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 Placeholder 6"/>
          <p:cNvSpPr>
            <a:spLocks noGrp="1"/>
          </p:cNvSpPr>
          <p:nvPr>
            <p:ph type="body" sz="quarter" idx="13"/>
          </p:nvPr>
        </p:nvSpPr>
        <p:spPr>
          <a:xfrm>
            <a:off x="685796" y="6396162"/>
            <a:ext cx="2440301" cy="274638"/>
          </a:xfrm>
        </p:spPr>
        <p:txBody>
          <a:bodyPr/>
          <a:lstStyle/>
          <a:p>
            <a:r>
              <a:rPr lang="en-GB" sz="1000" dirty="0"/>
              <a:t>Activities that England </a:t>
            </a:r>
            <a:r>
              <a:rPr lang="en-GB" sz="1000" dirty="0" smtClean="0"/>
              <a:t>delivers</a:t>
            </a:r>
            <a:endParaRPr lang="en-GB" sz="1000" dirty="0"/>
          </a:p>
        </p:txBody>
      </p:sp>
      <p:graphicFrame>
        <p:nvGraphicFramePr>
          <p:cNvPr id="17" name="Chart 16"/>
          <p:cNvGraphicFramePr/>
          <p:nvPr>
            <p:extLst>
              <p:ext uri="{D42A27DB-BD31-4B8C-83A1-F6EECF244321}">
                <p14:modId xmlns:p14="http://schemas.microsoft.com/office/powerpoint/2010/main" val="3575326077"/>
              </p:ext>
            </p:extLst>
          </p:nvPr>
        </p:nvGraphicFramePr>
        <p:xfrm>
          <a:off x="4746163" y="1724373"/>
          <a:ext cx="4057650" cy="13991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Chart 24"/>
          <p:cNvGraphicFramePr/>
          <p:nvPr>
            <p:extLst>
              <p:ext uri="{D42A27DB-BD31-4B8C-83A1-F6EECF244321}">
                <p14:modId xmlns:p14="http://schemas.microsoft.com/office/powerpoint/2010/main" val="3960819301"/>
              </p:ext>
            </p:extLst>
          </p:nvPr>
        </p:nvGraphicFramePr>
        <p:xfrm>
          <a:off x="378821" y="3255685"/>
          <a:ext cx="4057650" cy="139911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6" name="Chart 25"/>
          <p:cNvGraphicFramePr/>
          <p:nvPr>
            <p:extLst>
              <p:ext uri="{D42A27DB-BD31-4B8C-83A1-F6EECF244321}">
                <p14:modId xmlns:p14="http://schemas.microsoft.com/office/powerpoint/2010/main" val="1570782317"/>
              </p:ext>
            </p:extLst>
          </p:nvPr>
        </p:nvGraphicFramePr>
        <p:xfrm>
          <a:off x="4746163" y="3257752"/>
          <a:ext cx="4057650" cy="1399116"/>
        </p:xfrm>
        <a:graphic>
          <a:graphicData uri="http://schemas.openxmlformats.org/drawingml/2006/chart">
            <c:chart xmlns:c="http://schemas.openxmlformats.org/drawingml/2006/chart" xmlns:r="http://schemas.openxmlformats.org/officeDocument/2006/relationships" r:id="rId5"/>
          </a:graphicData>
        </a:graphic>
      </p:graphicFrame>
      <p:sp>
        <p:nvSpPr>
          <p:cNvPr id="27" name="Text Placeholder 5"/>
          <p:cNvSpPr txBox="1">
            <a:spLocks/>
          </p:cNvSpPr>
          <p:nvPr/>
        </p:nvSpPr>
        <p:spPr>
          <a:xfrm>
            <a:off x="2779558" y="1541627"/>
            <a:ext cx="4301695" cy="24447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N.B. Left hand bars represent ‘All markets’, right hand bars represent visitors from Spain</a:t>
            </a:r>
            <a:endParaRPr lang="en-GB" sz="800" dirty="0">
              <a:solidFill>
                <a:srgbClr val="120742"/>
              </a:solidFill>
            </a:endParaRPr>
          </a:p>
        </p:txBody>
      </p:sp>
    </p:spTree>
    <p:extLst>
      <p:ext uri="{BB962C8B-B14F-4D97-AF65-F5344CB8AC3E}">
        <p14:creationId xmlns:p14="http://schemas.microsoft.com/office/powerpoint/2010/main" val="18069488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About this report</a:t>
            </a:r>
            <a:endParaRPr lang="en-GB" sz="2200" dirty="0"/>
          </a:p>
        </p:txBody>
      </p:sp>
      <p:sp>
        <p:nvSpPr>
          <p:cNvPr id="13" name="Text Placeholder 5"/>
          <p:cNvSpPr txBox="1">
            <a:spLocks/>
          </p:cNvSpPr>
          <p:nvPr/>
        </p:nvSpPr>
        <p:spPr>
          <a:xfrm>
            <a:off x="378821" y="1430867"/>
            <a:ext cx="8424992" cy="481753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solidFill>
                  <a:srgbClr val="120742"/>
                </a:solidFill>
              </a:rPr>
              <a:t>The </a:t>
            </a:r>
            <a:r>
              <a:rPr lang="en-GB" sz="1300" dirty="0">
                <a:solidFill>
                  <a:srgbClr val="120742"/>
                </a:solidFill>
              </a:rPr>
              <a:t>data in this report is largely drawn </a:t>
            </a:r>
            <a:r>
              <a:rPr lang="en-GB" sz="1300" dirty="0" smtClean="0">
                <a:solidFill>
                  <a:srgbClr val="120742"/>
                </a:solidFill>
              </a:rPr>
              <a:t>from:</a:t>
            </a:r>
          </a:p>
          <a:p>
            <a:pPr marL="0" indent="0" algn="just">
              <a:buNone/>
            </a:pPr>
            <a:endParaRPr lang="en-GB" sz="1300" dirty="0" smtClean="0">
              <a:solidFill>
                <a:srgbClr val="120742"/>
              </a:solidFill>
            </a:endParaRPr>
          </a:p>
          <a:p>
            <a:pPr algn="just"/>
            <a:r>
              <a:rPr lang="en-GB" sz="1300" dirty="0" smtClean="0">
                <a:solidFill>
                  <a:srgbClr val="120742"/>
                </a:solidFill>
              </a:rPr>
              <a:t>The </a:t>
            </a:r>
            <a:r>
              <a:rPr lang="en-GB" sz="1300" dirty="0">
                <a:solidFill>
                  <a:srgbClr val="120742"/>
                </a:solidFill>
              </a:rPr>
              <a:t>International Passenger Survey (IPS), which includes a combination of </a:t>
            </a:r>
            <a:r>
              <a:rPr lang="en-GB" sz="1300" dirty="0" smtClean="0">
                <a:solidFill>
                  <a:srgbClr val="120742"/>
                </a:solidFill>
              </a:rPr>
              <a:t>raw data – some publically available and some generated via in-depth secondary analysis</a:t>
            </a:r>
          </a:p>
          <a:p>
            <a:pPr algn="just"/>
            <a:r>
              <a:rPr lang="en-GB" sz="1300" dirty="0" smtClean="0">
                <a:solidFill>
                  <a:srgbClr val="120742"/>
                </a:solidFill>
              </a:rPr>
              <a:t>The </a:t>
            </a:r>
            <a:r>
              <a:rPr lang="en-GB" sz="1300" dirty="0">
                <a:solidFill>
                  <a:srgbClr val="120742"/>
                </a:solidFill>
              </a:rPr>
              <a:t>Anholt GfK Nations Brand </a:t>
            </a:r>
            <a:r>
              <a:rPr lang="en-GB" sz="1300" dirty="0" smtClean="0">
                <a:solidFill>
                  <a:srgbClr val="120742"/>
                </a:solidFill>
              </a:rPr>
              <a:t>Index </a:t>
            </a:r>
          </a:p>
          <a:p>
            <a:pPr algn="just"/>
            <a:r>
              <a:rPr lang="en-GB" sz="1300" dirty="0" smtClean="0">
                <a:solidFill>
                  <a:srgbClr val="120742"/>
                </a:solidFill>
              </a:rPr>
              <a:t>A specific project commissioned by VisitBritain into motivations for travel and activities undertaken in key markets </a:t>
            </a:r>
          </a:p>
          <a:p>
            <a:pPr algn="just"/>
            <a:r>
              <a:rPr lang="en-GB" sz="1300" dirty="0" smtClean="0">
                <a:solidFill>
                  <a:srgbClr val="120742"/>
                </a:solidFill>
              </a:rPr>
              <a:t>BDRC </a:t>
            </a:r>
            <a:r>
              <a:rPr lang="en-GB" sz="1300" dirty="0">
                <a:solidFill>
                  <a:srgbClr val="120742"/>
                </a:solidFill>
              </a:rPr>
              <a:t>Continental’s Global Tourism Monitor.  </a:t>
            </a:r>
          </a:p>
          <a:p>
            <a:pPr marL="0" indent="0" algn="just">
              <a:buNone/>
            </a:pPr>
            <a:endParaRPr lang="en-GB" sz="1300" dirty="0" smtClean="0">
              <a:solidFill>
                <a:srgbClr val="120742"/>
              </a:solidFill>
            </a:endParaRPr>
          </a:p>
          <a:p>
            <a:pPr marL="0" indent="0" algn="just">
              <a:buNone/>
            </a:pPr>
            <a:r>
              <a:rPr lang="en-GB" sz="1300" dirty="0" smtClean="0">
                <a:solidFill>
                  <a:srgbClr val="120742"/>
                </a:solidFill>
              </a:rPr>
              <a:t>Research </a:t>
            </a:r>
            <a:r>
              <a:rPr lang="en-GB" sz="1300" dirty="0">
                <a:solidFill>
                  <a:srgbClr val="120742"/>
                </a:solidFill>
              </a:rPr>
              <a:t>sources are cited throughout</a:t>
            </a:r>
            <a:r>
              <a:rPr lang="en-GB" sz="1300" dirty="0" smtClean="0">
                <a:solidFill>
                  <a:srgbClr val="120742"/>
                </a:solidFill>
              </a:rPr>
              <a:t>.</a:t>
            </a:r>
          </a:p>
          <a:p>
            <a:pPr marL="0" indent="0" algn="just">
              <a:buNone/>
            </a:pPr>
            <a:endParaRPr lang="en-GB" sz="1300" dirty="0">
              <a:solidFill>
                <a:srgbClr val="120742"/>
              </a:solidFill>
            </a:endParaRPr>
          </a:p>
          <a:p>
            <a:pPr marL="0" indent="0" algn="just">
              <a:buNone/>
            </a:pPr>
            <a:r>
              <a:rPr lang="en-GB" sz="1300" dirty="0">
                <a:solidFill>
                  <a:srgbClr val="120742"/>
                </a:solidFill>
              </a:rPr>
              <a:t>This report aims to draw on the most up-to-date research available.  In some cases, data was several years old.  For example</a:t>
            </a:r>
            <a:r>
              <a:rPr lang="en-GB" sz="1300" dirty="0" smtClean="0">
                <a:solidFill>
                  <a:srgbClr val="120742"/>
                </a:solidFill>
              </a:rPr>
              <a:t>, ‘activities’ data is primarily based upon supplementary questions added to IPS between 2010 and 2014.  With </a:t>
            </a:r>
            <a:r>
              <a:rPr lang="en-GB" sz="1300" dirty="0">
                <a:solidFill>
                  <a:srgbClr val="120742"/>
                </a:solidFill>
              </a:rPr>
              <a:t>this in mind, some caution should be applied to </a:t>
            </a:r>
            <a:r>
              <a:rPr lang="en-GB" sz="1300" dirty="0" smtClean="0">
                <a:solidFill>
                  <a:srgbClr val="120742"/>
                </a:solidFill>
              </a:rPr>
              <a:t>results in these areas, although </a:t>
            </a:r>
            <a:r>
              <a:rPr lang="en-GB" sz="1300" dirty="0">
                <a:solidFill>
                  <a:srgbClr val="120742"/>
                </a:solidFill>
              </a:rPr>
              <a:t>there is little evidence to suggest </a:t>
            </a:r>
            <a:r>
              <a:rPr lang="en-GB" sz="1300" dirty="0" smtClean="0">
                <a:solidFill>
                  <a:srgbClr val="120742"/>
                </a:solidFill>
              </a:rPr>
              <a:t>significant </a:t>
            </a:r>
            <a:r>
              <a:rPr lang="en-GB" sz="1300" dirty="0">
                <a:solidFill>
                  <a:srgbClr val="120742"/>
                </a:solidFill>
              </a:rPr>
              <a:t>changes in recent years.</a:t>
            </a:r>
          </a:p>
          <a:p>
            <a:pPr marL="0" indent="0" algn="just">
              <a:buNone/>
            </a:pPr>
            <a:endParaRPr lang="en-GB" sz="1300" dirty="0" smtClean="0">
              <a:solidFill>
                <a:srgbClr val="120742"/>
              </a:solidFill>
            </a:endParaRPr>
          </a:p>
          <a:p>
            <a:pPr marL="0" indent="0" algn="just">
              <a:buNone/>
            </a:pPr>
            <a:r>
              <a:rPr lang="en-GB" sz="1300" dirty="0" smtClean="0">
                <a:solidFill>
                  <a:srgbClr val="120742"/>
                </a:solidFill>
              </a:rPr>
              <a:t>Although </a:t>
            </a:r>
            <a:r>
              <a:rPr lang="en-GB" sz="1300" dirty="0">
                <a:solidFill>
                  <a:srgbClr val="120742"/>
                </a:solidFill>
              </a:rPr>
              <a:t>the report aims to focus on visitors to </a:t>
            </a:r>
            <a:r>
              <a:rPr lang="en-GB" sz="1300" dirty="0" smtClean="0">
                <a:solidFill>
                  <a:srgbClr val="120742"/>
                </a:solidFill>
              </a:rPr>
              <a:t>England, </a:t>
            </a:r>
            <a:r>
              <a:rPr lang="en-GB" sz="1300" dirty="0">
                <a:solidFill>
                  <a:srgbClr val="120742"/>
                </a:solidFill>
              </a:rPr>
              <a:t>this is not always possible with the data available.  Therefore the report interchanges between ‘England’ and ‘the UK’ </a:t>
            </a:r>
            <a:r>
              <a:rPr lang="en-GB" sz="1300" dirty="0" smtClean="0">
                <a:solidFill>
                  <a:srgbClr val="120742"/>
                </a:solidFill>
              </a:rPr>
              <a:t>or ‘GB’ where </a:t>
            </a:r>
            <a:r>
              <a:rPr lang="en-GB" sz="1300" dirty="0">
                <a:solidFill>
                  <a:srgbClr val="120742"/>
                </a:solidFill>
              </a:rPr>
              <a:t>necessary.  F</a:t>
            </a:r>
            <a:r>
              <a:rPr lang="en-GB" sz="1300" dirty="0" smtClean="0">
                <a:solidFill>
                  <a:srgbClr val="120742"/>
                </a:solidFill>
              </a:rPr>
              <a:t>igures </a:t>
            </a:r>
            <a:r>
              <a:rPr lang="en-GB" sz="1300" dirty="0">
                <a:solidFill>
                  <a:srgbClr val="120742"/>
                </a:solidFill>
              </a:rPr>
              <a:t>reported </a:t>
            </a:r>
            <a:r>
              <a:rPr lang="en-GB" sz="1300" dirty="0" smtClean="0">
                <a:solidFill>
                  <a:srgbClr val="120742"/>
                </a:solidFill>
              </a:rPr>
              <a:t>primarily refer </a:t>
            </a:r>
            <a:r>
              <a:rPr lang="en-GB" sz="1300" dirty="0">
                <a:solidFill>
                  <a:srgbClr val="120742"/>
                </a:solidFill>
              </a:rPr>
              <a:t>to holiday visits</a:t>
            </a:r>
            <a:r>
              <a:rPr lang="en-GB" sz="1300" dirty="0" smtClean="0">
                <a:solidFill>
                  <a:srgbClr val="120742"/>
                </a:solidFill>
              </a:rPr>
              <a:t>.  Where this is not the case, this is clearly flagged within the report charts and commentary. </a:t>
            </a:r>
          </a:p>
          <a:p>
            <a:pPr marL="0" indent="0" algn="just">
              <a:buNone/>
            </a:pPr>
            <a:endParaRPr lang="en-GB" sz="1300" dirty="0" smtClean="0">
              <a:solidFill>
                <a:srgbClr val="120742"/>
              </a:solidFill>
            </a:endParaRPr>
          </a:p>
          <a:p>
            <a:pPr marL="0" indent="0" algn="just">
              <a:buNone/>
            </a:pPr>
            <a:r>
              <a:rPr lang="en-GB" sz="1300" dirty="0" smtClean="0">
                <a:solidFill>
                  <a:srgbClr val="120742"/>
                </a:solidFill>
              </a:rPr>
              <a:t>The report refers to ‘target markets’ throughout.  These are France, Germany, USA, Spain, Italy, Netherlands, Australia,  The Nordics (Sweden, Norway, Denmark, Finland and Iceland) and China.  Markets have been chosen due to their current high volume of visits to England, or (as is the case with China) their potential to visit England in the future.</a:t>
            </a:r>
          </a:p>
          <a:p>
            <a:pPr marL="0" indent="0" algn="just">
              <a:buNone/>
            </a:pPr>
            <a:endParaRPr lang="en-GB" sz="1300" dirty="0">
              <a:solidFill>
                <a:srgbClr val="120742"/>
              </a:solidFill>
            </a:endParaRPr>
          </a:p>
        </p:txBody>
      </p:sp>
      <p:sp>
        <p:nvSpPr>
          <p:cNvPr id="6" name="Text Placeholder 6"/>
          <p:cNvSpPr>
            <a:spLocks noGrp="1"/>
          </p:cNvSpPr>
          <p:nvPr>
            <p:ph type="body" sz="quarter" idx="13"/>
          </p:nvPr>
        </p:nvSpPr>
        <p:spPr>
          <a:xfrm>
            <a:off x="685796" y="6396162"/>
            <a:ext cx="2440301" cy="274638"/>
          </a:xfrm>
        </p:spPr>
        <p:txBody>
          <a:bodyPr/>
          <a:lstStyle/>
          <a:p>
            <a:r>
              <a:rPr lang="en-GB" sz="1000" dirty="0" smtClean="0"/>
              <a:t>Introduction</a:t>
            </a:r>
            <a:endParaRPr lang="en-GB" sz="1000" dirty="0"/>
          </a:p>
        </p:txBody>
      </p:sp>
    </p:spTree>
    <p:extLst>
      <p:ext uri="{BB962C8B-B14F-4D97-AF65-F5344CB8AC3E}">
        <p14:creationId xmlns:p14="http://schemas.microsoft.com/office/powerpoint/2010/main" val="25187356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 y="872066"/>
            <a:ext cx="8813799" cy="558801"/>
          </a:xfrm>
        </p:spPr>
        <p:txBody>
          <a:bodyPr/>
          <a:lstStyle/>
          <a:p>
            <a:r>
              <a:rPr lang="en-GB" sz="2100" dirty="0" smtClean="0"/>
              <a:t>Activity participation by source market </a:t>
            </a:r>
            <a:r>
              <a:rPr lang="en-GB" sz="2000" dirty="0" smtClean="0"/>
              <a:t>/ </a:t>
            </a:r>
            <a:r>
              <a:rPr lang="en-GB" sz="2100" dirty="0" smtClean="0"/>
              <a:t>Italy</a:t>
            </a:r>
            <a:endParaRPr lang="en-GB" sz="2100" dirty="0"/>
          </a:p>
        </p:txBody>
      </p:sp>
      <p:sp>
        <p:nvSpPr>
          <p:cNvPr id="13" name="Text Placeholder 5"/>
          <p:cNvSpPr txBox="1">
            <a:spLocks/>
          </p:cNvSpPr>
          <p:nvPr/>
        </p:nvSpPr>
        <p:spPr>
          <a:xfrm>
            <a:off x="378821" y="4751503"/>
            <a:ext cx="8424992" cy="164465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300" dirty="0" smtClean="0">
                <a:solidFill>
                  <a:srgbClr val="120742"/>
                </a:solidFill>
              </a:rPr>
              <a:t>Visitors from Italy tend to be more likely to visit cultural attractions than inbound visitors to England overall, especially museums/galleries and religious buildings.  However, they are less likely to be theatre/musical goers.</a:t>
            </a:r>
          </a:p>
          <a:p>
            <a:pPr marL="0" indent="0" algn="just">
              <a:buFont typeface="Arial"/>
              <a:buNone/>
            </a:pPr>
            <a:r>
              <a:rPr lang="en-GB" sz="1300" dirty="0" smtClean="0">
                <a:solidFill>
                  <a:srgbClr val="120742"/>
                </a:solidFill>
              </a:rPr>
              <a:t>Visitors from Italy are also slightly more likely to take part in leisure activities – shopping, visiting pubs and bars/nightclubs.</a:t>
            </a:r>
          </a:p>
          <a:p>
            <a:pPr marL="0" indent="0" algn="just">
              <a:buFont typeface="Arial"/>
              <a:buNone/>
            </a:pPr>
            <a:r>
              <a:rPr lang="en-GB" sz="1300" dirty="0" smtClean="0">
                <a:solidFill>
                  <a:srgbClr val="120742"/>
                </a:solidFill>
              </a:rPr>
              <a:t>Conversely, outdoor activities are much less popular, visitors from Italy being much less likely to visit coast or countryside or take a walk/ramble. </a:t>
            </a:r>
          </a:p>
          <a:p>
            <a:pPr marL="0" indent="0" algn="just">
              <a:buFont typeface="Arial"/>
              <a:buNone/>
            </a:pPr>
            <a:endParaRPr lang="en-GB" sz="1300" dirty="0" smtClean="0">
              <a:solidFill>
                <a:srgbClr val="120742"/>
              </a:solidFill>
            </a:endParaRPr>
          </a:p>
        </p:txBody>
      </p:sp>
      <p:sp>
        <p:nvSpPr>
          <p:cNvPr id="14" name="Text Placeholder 5"/>
          <p:cNvSpPr txBox="1">
            <a:spLocks/>
          </p:cNvSpPr>
          <p:nvPr/>
        </p:nvSpPr>
        <p:spPr>
          <a:xfrm>
            <a:off x="308703" y="1548688"/>
            <a:ext cx="1318077"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Source:  IPS 2010-2014</a:t>
            </a:r>
            <a:endParaRPr lang="en-GB" sz="800" dirty="0">
              <a:solidFill>
                <a:srgbClr val="120742"/>
              </a:solidFill>
            </a:endParaRPr>
          </a:p>
        </p:txBody>
      </p:sp>
      <p:graphicFrame>
        <p:nvGraphicFramePr>
          <p:cNvPr id="12" name="Chart 11"/>
          <p:cNvGraphicFramePr/>
          <p:nvPr>
            <p:extLst>
              <p:ext uri="{D42A27DB-BD31-4B8C-83A1-F6EECF244321}">
                <p14:modId xmlns:p14="http://schemas.microsoft.com/office/powerpoint/2010/main" val="3997924126"/>
              </p:ext>
            </p:extLst>
          </p:nvPr>
        </p:nvGraphicFramePr>
        <p:xfrm>
          <a:off x="378821" y="1724373"/>
          <a:ext cx="4057650" cy="1399116"/>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 Placeholder 6"/>
          <p:cNvSpPr>
            <a:spLocks noGrp="1"/>
          </p:cNvSpPr>
          <p:nvPr>
            <p:ph type="body" sz="quarter" idx="13"/>
          </p:nvPr>
        </p:nvSpPr>
        <p:spPr>
          <a:xfrm>
            <a:off x="685796" y="6396162"/>
            <a:ext cx="2440301" cy="274638"/>
          </a:xfrm>
        </p:spPr>
        <p:txBody>
          <a:bodyPr/>
          <a:lstStyle/>
          <a:p>
            <a:r>
              <a:rPr lang="en-GB" sz="1000" dirty="0"/>
              <a:t>Activities that England </a:t>
            </a:r>
            <a:r>
              <a:rPr lang="en-GB" sz="1000" dirty="0" smtClean="0"/>
              <a:t>delivers</a:t>
            </a:r>
            <a:endParaRPr lang="en-GB" sz="1000" dirty="0"/>
          </a:p>
        </p:txBody>
      </p:sp>
      <p:graphicFrame>
        <p:nvGraphicFramePr>
          <p:cNvPr id="17" name="Chart 16"/>
          <p:cNvGraphicFramePr/>
          <p:nvPr>
            <p:extLst>
              <p:ext uri="{D42A27DB-BD31-4B8C-83A1-F6EECF244321}">
                <p14:modId xmlns:p14="http://schemas.microsoft.com/office/powerpoint/2010/main" val="1983823403"/>
              </p:ext>
            </p:extLst>
          </p:nvPr>
        </p:nvGraphicFramePr>
        <p:xfrm>
          <a:off x="4746163" y="1724373"/>
          <a:ext cx="4057650" cy="13991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Chart 24"/>
          <p:cNvGraphicFramePr/>
          <p:nvPr>
            <p:extLst>
              <p:ext uri="{D42A27DB-BD31-4B8C-83A1-F6EECF244321}">
                <p14:modId xmlns:p14="http://schemas.microsoft.com/office/powerpoint/2010/main" val="2134686041"/>
              </p:ext>
            </p:extLst>
          </p:nvPr>
        </p:nvGraphicFramePr>
        <p:xfrm>
          <a:off x="378821" y="3255685"/>
          <a:ext cx="4057650" cy="139911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6" name="Chart 25"/>
          <p:cNvGraphicFramePr/>
          <p:nvPr>
            <p:extLst>
              <p:ext uri="{D42A27DB-BD31-4B8C-83A1-F6EECF244321}">
                <p14:modId xmlns:p14="http://schemas.microsoft.com/office/powerpoint/2010/main" val="3445303699"/>
              </p:ext>
            </p:extLst>
          </p:nvPr>
        </p:nvGraphicFramePr>
        <p:xfrm>
          <a:off x="4746163" y="3257752"/>
          <a:ext cx="4057650" cy="1399116"/>
        </p:xfrm>
        <a:graphic>
          <a:graphicData uri="http://schemas.openxmlformats.org/drawingml/2006/chart">
            <c:chart xmlns:c="http://schemas.openxmlformats.org/drawingml/2006/chart" xmlns:r="http://schemas.openxmlformats.org/officeDocument/2006/relationships" r:id="rId5"/>
          </a:graphicData>
        </a:graphic>
      </p:graphicFrame>
      <p:sp>
        <p:nvSpPr>
          <p:cNvPr id="27" name="Text Placeholder 5"/>
          <p:cNvSpPr txBox="1">
            <a:spLocks/>
          </p:cNvSpPr>
          <p:nvPr/>
        </p:nvSpPr>
        <p:spPr>
          <a:xfrm>
            <a:off x="2779558" y="1541627"/>
            <a:ext cx="4301695" cy="24447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N.B. Left hand bars represent ‘All markets’, right hand bars represent visitors from Italy</a:t>
            </a:r>
            <a:endParaRPr lang="en-GB" sz="800" dirty="0">
              <a:solidFill>
                <a:srgbClr val="120742"/>
              </a:solidFill>
            </a:endParaRPr>
          </a:p>
        </p:txBody>
      </p:sp>
    </p:spTree>
    <p:extLst>
      <p:ext uri="{BB962C8B-B14F-4D97-AF65-F5344CB8AC3E}">
        <p14:creationId xmlns:p14="http://schemas.microsoft.com/office/powerpoint/2010/main" val="290093813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 y="872066"/>
            <a:ext cx="8813799" cy="558801"/>
          </a:xfrm>
        </p:spPr>
        <p:txBody>
          <a:bodyPr/>
          <a:lstStyle/>
          <a:p>
            <a:r>
              <a:rPr lang="en-GB" sz="2100" dirty="0" smtClean="0"/>
              <a:t>Activity participation by source market </a:t>
            </a:r>
            <a:r>
              <a:rPr lang="en-GB" sz="2000" dirty="0" smtClean="0"/>
              <a:t>/ </a:t>
            </a:r>
            <a:r>
              <a:rPr lang="en-GB" sz="2100" dirty="0" smtClean="0"/>
              <a:t>Nordics</a:t>
            </a:r>
            <a:endParaRPr lang="en-GB" sz="2100" dirty="0"/>
          </a:p>
        </p:txBody>
      </p:sp>
      <p:sp>
        <p:nvSpPr>
          <p:cNvPr id="13" name="Text Placeholder 5"/>
          <p:cNvSpPr txBox="1">
            <a:spLocks/>
          </p:cNvSpPr>
          <p:nvPr/>
        </p:nvSpPr>
        <p:spPr>
          <a:xfrm>
            <a:off x="378821" y="4751503"/>
            <a:ext cx="8424992" cy="164465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300" dirty="0" smtClean="0">
                <a:solidFill>
                  <a:srgbClr val="120742"/>
                </a:solidFill>
              </a:rPr>
              <a:t>Visitors from the Nordic countries (Norway, Sweden, Finland, Denmark and Iceland) are more likely than visitors from other inbound markets to be event driven.  They are more likely to visit the theatre/musicals, attend live sporting events (including football) and attend festivals.</a:t>
            </a:r>
          </a:p>
          <a:p>
            <a:pPr marL="0" indent="0" algn="just">
              <a:buFont typeface="Arial"/>
              <a:buNone/>
            </a:pPr>
            <a:r>
              <a:rPr lang="en-GB" sz="1300" dirty="0" smtClean="0">
                <a:solidFill>
                  <a:srgbClr val="120742"/>
                </a:solidFill>
              </a:rPr>
              <a:t>Visitors from the Nordics are also much more likely to go shopping during their visit and go to a pub.</a:t>
            </a:r>
          </a:p>
          <a:p>
            <a:pPr marL="0" indent="0" algn="just">
              <a:buFont typeface="Arial"/>
              <a:buNone/>
            </a:pPr>
            <a:r>
              <a:rPr lang="en-GB" sz="1300" dirty="0" smtClean="0">
                <a:solidFill>
                  <a:srgbClr val="120742"/>
                </a:solidFill>
              </a:rPr>
              <a:t>Conversely, cultural attractions tend to be lower on their agenda as are outdoor activities such as visiting the coast or countryside. </a:t>
            </a:r>
          </a:p>
          <a:p>
            <a:pPr marL="0" indent="0" algn="just">
              <a:buFont typeface="Arial"/>
              <a:buNone/>
            </a:pPr>
            <a:endParaRPr lang="en-GB" sz="1300" dirty="0" smtClean="0">
              <a:solidFill>
                <a:srgbClr val="120742"/>
              </a:solidFill>
            </a:endParaRPr>
          </a:p>
        </p:txBody>
      </p:sp>
      <p:sp>
        <p:nvSpPr>
          <p:cNvPr id="14" name="Text Placeholder 5"/>
          <p:cNvSpPr txBox="1">
            <a:spLocks/>
          </p:cNvSpPr>
          <p:nvPr/>
        </p:nvSpPr>
        <p:spPr>
          <a:xfrm>
            <a:off x="308703" y="1548688"/>
            <a:ext cx="1318077"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Source:  IPS 2010-2014</a:t>
            </a:r>
            <a:endParaRPr lang="en-GB" sz="800" dirty="0">
              <a:solidFill>
                <a:srgbClr val="120742"/>
              </a:solidFill>
            </a:endParaRPr>
          </a:p>
        </p:txBody>
      </p:sp>
      <p:graphicFrame>
        <p:nvGraphicFramePr>
          <p:cNvPr id="12" name="Chart 11"/>
          <p:cNvGraphicFramePr/>
          <p:nvPr>
            <p:extLst>
              <p:ext uri="{D42A27DB-BD31-4B8C-83A1-F6EECF244321}">
                <p14:modId xmlns:p14="http://schemas.microsoft.com/office/powerpoint/2010/main" val="1140275900"/>
              </p:ext>
            </p:extLst>
          </p:nvPr>
        </p:nvGraphicFramePr>
        <p:xfrm>
          <a:off x="378821" y="1724373"/>
          <a:ext cx="4057650" cy="1399116"/>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 Placeholder 6"/>
          <p:cNvSpPr>
            <a:spLocks noGrp="1"/>
          </p:cNvSpPr>
          <p:nvPr>
            <p:ph type="body" sz="quarter" idx="13"/>
          </p:nvPr>
        </p:nvSpPr>
        <p:spPr>
          <a:xfrm>
            <a:off x="685796" y="6396162"/>
            <a:ext cx="2440301" cy="274638"/>
          </a:xfrm>
        </p:spPr>
        <p:txBody>
          <a:bodyPr/>
          <a:lstStyle/>
          <a:p>
            <a:r>
              <a:rPr lang="en-GB" sz="1000" dirty="0"/>
              <a:t>Activities that England </a:t>
            </a:r>
            <a:r>
              <a:rPr lang="en-GB" sz="1000" dirty="0" smtClean="0"/>
              <a:t>delivers</a:t>
            </a:r>
            <a:endParaRPr lang="en-GB" sz="1000" dirty="0"/>
          </a:p>
        </p:txBody>
      </p:sp>
      <p:graphicFrame>
        <p:nvGraphicFramePr>
          <p:cNvPr id="17" name="Chart 16"/>
          <p:cNvGraphicFramePr/>
          <p:nvPr>
            <p:extLst>
              <p:ext uri="{D42A27DB-BD31-4B8C-83A1-F6EECF244321}">
                <p14:modId xmlns:p14="http://schemas.microsoft.com/office/powerpoint/2010/main" val="3259247447"/>
              </p:ext>
            </p:extLst>
          </p:nvPr>
        </p:nvGraphicFramePr>
        <p:xfrm>
          <a:off x="4746163" y="1724373"/>
          <a:ext cx="4057650" cy="13991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Chart 24"/>
          <p:cNvGraphicFramePr/>
          <p:nvPr>
            <p:extLst>
              <p:ext uri="{D42A27DB-BD31-4B8C-83A1-F6EECF244321}">
                <p14:modId xmlns:p14="http://schemas.microsoft.com/office/powerpoint/2010/main" val="3333534733"/>
              </p:ext>
            </p:extLst>
          </p:nvPr>
        </p:nvGraphicFramePr>
        <p:xfrm>
          <a:off x="378821" y="3255685"/>
          <a:ext cx="4057650" cy="139911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6" name="Chart 25"/>
          <p:cNvGraphicFramePr/>
          <p:nvPr>
            <p:extLst>
              <p:ext uri="{D42A27DB-BD31-4B8C-83A1-F6EECF244321}">
                <p14:modId xmlns:p14="http://schemas.microsoft.com/office/powerpoint/2010/main" val="2148819321"/>
              </p:ext>
            </p:extLst>
          </p:nvPr>
        </p:nvGraphicFramePr>
        <p:xfrm>
          <a:off x="4746163" y="3257752"/>
          <a:ext cx="4057650" cy="1399116"/>
        </p:xfrm>
        <a:graphic>
          <a:graphicData uri="http://schemas.openxmlformats.org/drawingml/2006/chart">
            <c:chart xmlns:c="http://schemas.openxmlformats.org/drawingml/2006/chart" xmlns:r="http://schemas.openxmlformats.org/officeDocument/2006/relationships" r:id="rId5"/>
          </a:graphicData>
        </a:graphic>
      </p:graphicFrame>
      <p:sp>
        <p:nvSpPr>
          <p:cNvPr id="27" name="Text Placeholder 5"/>
          <p:cNvSpPr txBox="1">
            <a:spLocks/>
          </p:cNvSpPr>
          <p:nvPr/>
        </p:nvSpPr>
        <p:spPr>
          <a:xfrm>
            <a:off x="2779558" y="1541627"/>
            <a:ext cx="4301695" cy="24447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N.B. Left hand bars represent ‘All markets’, right hand bars represent visitors from Nordics</a:t>
            </a:r>
            <a:endParaRPr lang="en-GB" sz="800" dirty="0">
              <a:solidFill>
                <a:srgbClr val="120742"/>
              </a:solidFill>
            </a:endParaRPr>
          </a:p>
        </p:txBody>
      </p:sp>
    </p:spTree>
    <p:extLst>
      <p:ext uri="{BB962C8B-B14F-4D97-AF65-F5344CB8AC3E}">
        <p14:creationId xmlns:p14="http://schemas.microsoft.com/office/powerpoint/2010/main" val="35980618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Participation in activities on holiday – by age group</a:t>
            </a:r>
            <a:endParaRPr lang="en-GB" sz="2200" dirty="0"/>
          </a:p>
        </p:txBody>
      </p:sp>
      <p:sp>
        <p:nvSpPr>
          <p:cNvPr id="13" name="Text Placeholder 5"/>
          <p:cNvSpPr txBox="1">
            <a:spLocks/>
          </p:cNvSpPr>
          <p:nvPr/>
        </p:nvSpPr>
        <p:spPr>
          <a:xfrm>
            <a:off x="5337541" y="1497081"/>
            <a:ext cx="3466269" cy="2082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300" dirty="0" smtClean="0">
                <a:solidFill>
                  <a:srgbClr val="120742"/>
                </a:solidFill>
              </a:rPr>
              <a:t>The chart shows how the likelihood of participation in activities on a holiday in England varies by age.  </a:t>
            </a:r>
          </a:p>
          <a:p>
            <a:pPr marL="0" indent="0" algn="just">
              <a:buFont typeface="Arial"/>
              <a:buNone/>
            </a:pPr>
            <a:r>
              <a:rPr lang="en-GB" sz="1300" dirty="0" smtClean="0">
                <a:solidFill>
                  <a:srgbClr val="120742"/>
                </a:solidFill>
              </a:rPr>
              <a:t>Although those from older age groups are much less likely to take a range of different types of holiday in the past 3-5 years, on any given holiday in England their participation in different activities is as wide, if not wider, than those from younger age groups.  This reflects the longer average length of stay of those from older age groups - those aged 55 or over tend to be more likely to participate in most activities.</a:t>
            </a:r>
          </a:p>
          <a:p>
            <a:pPr marL="0" indent="0" algn="just">
              <a:buFont typeface="Arial"/>
              <a:buNone/>
            </a:pPr>
            <a:r>
              <a:rPr lang="en-GB" sz="1300" dirty="0" smtClean="0">
                <a:solidFill>
                  <a:srgbClr val="120742"/>
                </a:solidFill>
              </a:rPr>
              <a:t>In particular, as age increases, so does likelihood of participating in most heritage/culture activities (with the exception of parks/gardens) and outdoor activities – especially visiting the coast or countryside/villages.</a:t>
            </a:r>
          </a:p>
          <a:p>
            <a:pPr marL="0" indent="0" algn="just">
              <a:buFont typeface="Arial"/>
              <a:buNone/>
            </a:pPr>
            <a:r>
              <a:rPr lang="en-GB" sz="1300" dirty="0" smtClean="0">
                <a:solidFill>
                  <a:srgbClr val="120742"/>
                </a:solidFill>
              </a:rPr>
              <a:t>Conversely, leisure activities tend to be as likely to be participated in by younger as older age groups – going shopping and visiting the pub.  Indeed, bars/nightclubs are much more likely to be frequented by the 16-34 year olds.</a:t>
            </a:r>
          </a:p>
          <a:p>
            <a:pPr marL="0" indent="0" algn="just">
              <a:buFont typeface="Arial"/>
              <a:buNone/>
            </a:pPr>
            <a:r>
              <a:rPr lang="en-GB" sz="1300" dirty="0" smtClean="0">
                <a:solidFill>
                  <a:srgbClr val="120742"/>
                </a:solidFill>
              </a:rPr>
              <a:t>Sports activities are also as likely to be the domain of the young as the old.</a:t>
            </a:r>
          </a:p>
          <a:p>
            <a:pPr marL="0" indent="0" algn="just">
              <a:buFont typeface="Arial"/>
              <a:buNone/>
            </a:pPr>
            <a:endParaRPr lang="en-GB" sz="1300" dirty="0">
              <a:solidFill>
                <a:srgbClr val="120742"/>
              </a:solidFill>
            </a:endParaRPr>
          </a:p>
        </p:txBody>
      </p:sp>
      <p:sp>
        <p:nvSpPr>
          <p:cNvPr id="14" name="Text Placeholder 5"/>
          <p:cNvSpPr txBox="1">
            <a:spLocks/>
          </p:cNvSpPr>
          <p:nvPr/>
        </p:nvSpPr>
        <p:spPr>
          <a:xfrm>
            <a:off x="685796" y="1293283"/>
            <a:ext cx="3058748"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Source: IPS 2010, 2011, 2014 </a:t>
            </a:r>
            <a:endParaRPr lang="en-GB" sz="800" dirty="0">
              <a:solidFill>
                <a:srgbClr val="120742"/>
              </a:solidFill>
            </a:endParaRPr>
          </a:p>
        </p:txBody>
      </p:sp>
      <p:graphicFrame>
        <p:nvGraphicFramePr>
          <p:cNvPr id="11" name="Picture Placeholder 7"/>
          <p:cNvGraphicFramePr>
            <a:graphicFrameLocks/>
          </p:cNvGraphicFramePr>
          <p:nvPr>
            <p:extLst>
              <p:ext uri="{D42A27DB-BD31-4B8C-83A1-F6EECF244321}">
                <p14:modId xmlns:p14="http://schemas.microsoft.com/office/powerpoint/2010/main" val="2029078155"/>
              </p:ext>
            </p:extLst>
          </p:nvPr>
        </p:nvGraphicFramePr>
        <p:xfrm>
          <a:off x="506412" y="1489604"/>
          <a:ext cx="4650379" cy="4906558"/>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6"/>
          <p:cNvSpPr>
            <a:spLocks noGrp="1"/>
          </p:cNvSpPr>
          <p:nvPr>
            <p:ph type="body" sz="quarter" idx="13"/>
          </p:nvPr>
        </p:nvSpPr>
        <p:spPr>
          <a:xfrm>
            <a:off x="685796" y="6396162"/>
            <a:ext cx="2440301" cy="274638"/>
          </a:xfrm>
        </p:spPr>
        <p:txBody>
          <a:bodyPr/>
          <a:lstStyle/>
          <a:p>
            <a:r>
              <a:rPr lang="en-GB" sz="1000" dirty="0" smtClean="0"/>
              <a:t>Activities that England delivers</a:t>
            </a:r>
            <a:endParaRPr lang="en-GB" sz="1000" dirty="0"/>
          </a:p>
        </p:txBody>
      </p:sp>
      <p:sp>
        <p:nvSpPr>
          <p:cNvPr id="8" name="TextBox 7"/>
          <p:cNvSpPr txBox="1"/>
          <p:nvPr/>
        </p:nvSpPr>
        <p:spPr>
          <a:xfrm>
            <a:off x="3289088" y="4972290"/>
            <a:ext cx="814647" cy="215444"/>
          </a:xfrm>
          <a:prstGeom prst="rect">
            <a:avLst/>
          </a:prstGeom>
          <a:noFill/>
        </p:spPr>
        <p:txBody>
          <a:bodyPr wrap="none" rtlCol="0">
            <a:spAutoFit/>
          </a:bodyPr>
          <a:lstStyle/>
          <a:p>
            <a:r>
              <a:rPr lang="en-GB" sz="800" dirty="0" smtClean="0">
                <a:solidFill>
                  <a:srgbClr val="120742"/>
                </a:solidFill>
              </a:rPr>
              <a:t>Aged 16-34 (%)</a:t>
            </a:r>
            <a:endParaRPr lang="en-GB" sz="800" dirty="0">
              <a:solidFill>
                <a:srgbClr val="120742"/>
              </a:solidFill>
            </a:endParaRPr>
          </a:p>
        </p:txBody>
      </p:sp>
      <p:sp>
        <p:nvSpPr>
          <p:cNvPr id="10" name="TextBox 9"/>
          <p:cNvSpPr txBox="1"/>
          <p:nvPr/>
        </p:nvSpPr>
        <p:spPr>
          <a:xfrm>
            <a:off x="3307634" y="5146227"/>
            <a:ext cx="814647" cy="215444"/>
          </a:xfrm>
          <a:prstGeom prst="rect">
            <a:avLst/>
          </a:prstGeom>
          <a:noFill/>
        </p:spPr>
        <p:txBody>
          <a:bodyPr wrap="none" rtlCol="0">
            <a:spAutoFit/>
          </a:bodyPr>
          <a:lstStyle/>
          <a:p>
            <a:pPr algn="ctr"/>
            <a:r>
              <a:rPr lang="en-GB" sz="800" dirty="0" smtClean="0">
                <a:solidFill>
                  <a:srgbClr val="120742"/>
                </a:solidFill>
              </a:rPr>
              <a:t>Aged 35-54 (%)</a:t>
            </a:r>
            <a:endParaRPr lang="en-GB" sz="800" dirty="0">
              <a:solidFill>
                <a:srgbClr val="120742"/>
              </a:solidFill>
            </a:endParaRPr>
          </a:p>
        </p:txBody>
      </p:sp>
      <p:sp>
        <p:nvSpPr>
          <p:cNvPr id="12" name="Rectangle 11"/>
          <p:cNvSpPr/>
          <p:nvPr/>
        </p:nvSpPr>
        <p:spPr>
          <a:xfrm>
            <a:off x="3235088" y="5026012"/>
            <a:ext cx="108000" cy="108000"/>
          </a:xfrm>
          <a:prstGeom prst="rect">
            <a:avLst/>
          </a:prstGeom>
          <a:solidFill>
            <a:schemeClr val="tx1">
              <a:lumMod val="25000"/>
              <a:lumOff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GB" dirty="0">
              <a:solidFill>
                <a:prstClr val="white"/>
              </a:solidFill>
            </a:endParaRPr>
          </a:p>
        </p:txBody>
      </p:sp>
      <p:sp>
        <p:nvSpPr>
          <p:cNvPr id="15" name="Rectangle 14"/>
          <p:cNvSpPr/>
          <p:nvPr/>
        </p:nvSpPr>
        <p:spPr>
          <a:xfrm>
            <a:off x="3235088" y="5188074"/>
            <a:ext cx="108000" cy="10800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GB" dirty="0">
              <a:solidFill>
                <a:prstClr val="white"/>
              </a:solidFill>
            </a:endParaRPr>
          </a:p>
        </p:txBody>
      </p:sp>
      <p:sp>
        <p:nvSpPr>
          <p:cNvPr id="17" name="Rectangle 16"/>
          <p:cNvSpPr/>
          <p:nvPr/>
        </p:nvSpPr>
        <p:spPr>
          <a:xfrm>
            <a:off x="3233112" y="5364224"/>
            <a:ext cx="109975" cy="108000"/>
          </a:xfrm>
          <a:prstGeom prst="rect">
            <a:avLst/>
          </a:prstGeom>
          <a:solidFill>
            <a:srgbClr val="12074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GB" dirty="0">
              <a:solidFill>
                <a:prstClr val="white"/>
              </a:solidFill>
            </a:endParaRPr>
          </a:p>
        </p:txBody>
      </p:sp>
      <p:sp>
        <p:nvSpPr>
          <p:cNvPr id="18" name="TextBox 17"/>
          <p:cNvSpPr txBox="1"/>
          <p:nvPr/>
        </p:nvSpPr>
        <p:spPr>
          <a:xfrm>
            <a:off x="3306884" y="5310502"/>
            <a:ext cx="1002197" cy="215444"/>
          </a:xfrm>
          <a:prstGeom prst="rect">
            <a:avLst/>
          </a:prstGeom>
          <a:noFill/>
        </p:spPr>
        <p:txBody>
          <a:bodyPr wrap="none" rtlCol="0">
            <a:spAutoFit/>
          </a:bodyPr>
          <a:lstStyle/>
          <a:p>
            <a:pPr algn="ctr"/>
            <a:r>
              <a:rPr lang="en-GB" sz="800" dirty="0" smtClean="0">
                <a:solidFill>
                  <a:srgbClr val="120742"/>
                </a:solidFill>
              </a:rPr>
              <a:t>Aged 55 or over (%)</a:t>
            </a:r>
            <a:endParaRPr lang="en-GB" sz="800" dirty="0">
              <a:solidFill>
                <a:srgbClr val="120742"/>
              </a:solidFill>
            </a:endParaRPr>
          </a:p>
        </p:txBody>
      </p:sp>
    </p:spTree>
    <p:extLst>
      <p:ext uri="{BB962C8B-B14F-4D97-AF65-F5344CB8AC3E}">
        <p14:creationId xmlns:p14="http://schemas.microsoft.com/office/powerpoint/2010/main" val="43791723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Participation in activities on holiday – by season of visit</a:t>
            </a:r>
            <a:endParaRPr lang="en-GB" sz="2200" dirty="0"/>
          </a:p>
        </p:txBody>
      </p:sp>
      <p:sp>
        <p:nvSpPr>
          <p:cNvPr id="13" name="Text Placeholder 5"/>
          <p:cNvSpPr txBox="1">
            <a:spLocks/>
          </p:cNvSpPr>
          <p:nvPr/>
        </p:nvSpPr>
        <p:spPr>
          <a:xfrm>
            <a:off x="282036" y="4956972"/>
            <a:ext cx="8647420" cy="146294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300" dirty="0" smtClean="0">
                <a:solidFill>
                  <a:srgbClr val="120742"/>
                </a:solidFill>
              </a:rPr>
              <a:t>The chart shows how likelihood of participation in activities in England varies by season of visit.  For most leisure and sport activities there is little seasonal difference.  Festival going is slightly more likely during July-September and visiting bars/nightclubs during the January-March period.</a:t>
            </a:r>
          </a:p>
          <a:p>
            <a:pPr marL="0" indent="0" algn="just">
              <a:buFont typeface="Arial"/>
              <a:buNone/>
            </a:pPr>
            <a:r>
              <a:rPr lang="en-GB" sz="1300" dirty="0" smtClean="0">
                <a:solidFill>
                  <a:srgbClr val="120742"/>
                </a:solidFill>
              </a:rPr>
              <a:t>For both heritage/culture activities and outdoor activities, participation tends to be highest in the July-September period, closely followed by the April-June period.  This tends to be less the case for museums/galleries visiting and going to the theatre/musicals, where participation is more evenly spread throughout the year.</a:t>
            </a:r>
          </a:p>
          <a:p>
            <a:pPr marL="0" indent="0" algn="just">
              <a:buFont typeface="Arial"/>
              <a:buNone/>
            </a:pPr>
            <a:endParaRPr lang="en-GB" sz="1300" dirty="0">
              <a:solidFill>
                <a:srgbClr val="120742"/>
              </a:solidFill>
            </a:endParaRPr>
          </a:p>
        </p:txBody>
      </p:sp>
      <p:sp>
        <p:nvSpPr>
          <p:cNvPr id="14" name="Text Placeholder 5"/>
          <p:cNvSpPr txBox="1">
            <a:spLocks/>
          </p:cNvSpPr>
          <p:nvPr/>
        </p:nvSpPr>
        <p:spPr>
          <a:xfrm>
            <a:off x="685796" y="1293283"/>
            <a:ext cx="3058748"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Source: IPS 2010, 2011, 2014 </a:t>
            </a:r>
            <a:endParaRPr lang="en-GB" sz="800" dirty="0">
              <a:solidFill>
                <a:srgbClr val="120742"/>
              </a:solidFill>
            </a:endParaRPr>
          </a:p>
        </p:txBody>
      </p:sp>
      <p:graphicFrame>
        <p:nvGraphicFramePr>
          <p:cNvPr id="11" name="Picture Placeholder 7"/>
          <p:cNvGraphicFramePr>
            <a:graphicFrameLocks/>
          </p:cNvGraphicFramePr>
          <p:nvPr>
            <p:extLst>
              <p:ext uri="{D42A27DB-BD31-4B8C-83A1-F6EECF244321}">
                <p14:modId xmlns:p14="http://schemas.microsoft.com/office/powerpoint/2010/main" val="2753599367"/>
              </p:ext>
            </p:extLst>
          </p:nvPr>
        </p:nvGraphicFramePr>
        <p:xfrm>
          <a:off x="178130" y="1489604"/>
          <a:ext cx="4275117" cy="3367404"/>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6"/>
          <p:cNvSpPr>
            <a:spLocks noGrp="1"/>
          </p:cNvSpPr>
          <p:nvPr>
            <p:ph type="body" sz="quarter" idx="13"/>
          </p:nvPr>
        </p:nvSpPr>
        <p:spPr>
          <a:xfrm>
            <a:off x="685796" y="6396162"/>
            <a:ext cx="2440301" cy="274638"/>
          </a:xfrm>
        </p:spPr>
        <p:txBody>
          <a:bodyPr/>
          <a:lstStyle/>
          <a:p>
            <a:r>
              <a:rPr lang="en-GB" sz="1000" dirty="0" smtClean="0"/>
              <a:t>Activities that England delivers</a:t>
            </a:r>
            <a:endParaRPr lang="en-GB" sz="1000" dirty="0"/>
          </a:p>
        </p:txBody>
      </p:sp>
      <p:sp>
        <p:nvSpPr>
          <p:cNvPr id="8" name="TextBox 7"/>
          <p:cNvSpPr txBox="1"/>
          <p:nvPr/>
        </p:nvSpPr>
        <p:spPr>
          <a:xfrm>
            <a:off x="3270303" y="3915386"/>
            <a:ext cx="683200" cy="215444"/>
          </a:xfrm>
          <a:prstGeom prst="rect">
            <a:avLst/>
          </a:prstGeom>
          <a:noFill/>
        </p:spPr>
        <p:txBody>
          <a:bodyPr wrap="none" rtlCol="0">
            <a:spAutoFit/>
          </a:bodyPr>
          <a:lstStyle/>
          <a:p>
            <a:r>
              <a:rPr lang="en-GB" sz="800" dirty="0" smtClean="0">
                <a:solidFill>
                  <a:srgbClr val="120742"/>
                </a:solidFill>
              </a:rPr>
              <a:t>Jan-Mar (%)</a:t>
            </a:r>
            <a:endParaRPr lang="en-GB" sz="800" dirty="0">
              <a:solidFill>
                <a:srgbClr val="120742"/>
              </a:solidFill>
            </a:endParaRPr>
          </a:p>
        </p:txBody>
      </p:sp>
      <p:sp>
        <p:nvSpPr>
          <p:cNvPr id="10" name="TextBox 9"/>
          <p:cNvSpPr txBox="1"/>
          <p:nvPr/>
        </p:nvSpPr>
        <p:spPr>
          <a:xfrm>
            <a:off x="3281066" y="4089323"/>
            <a:ext cx="663964" cy="215444"/>
          </a:xfrm>
          <a:prstGeom prst="rect">
            <a:avLst/>
          </a:prstGeom>
          <a:noFill/>
        </p:spPr>
        <p:txBody>
          <a:bodyPr wrap="none" rtlCol="0">
            <a:spAutoFit/>
          </a:bodyPr>
          <a:lstStyle/>
          <a:p>
            <a:pPr algn="ctr"/>
            <a:r>
              <a:rPr lang="en-GB" sz="800" dirty="0" smtClean="0">
                <a:solidFill>
                  <a:srgbClr val="120742"/>
                </a:solidFill>
              </a:rPr>
              <a:t>Apr-Jun (%)</a:t>
            </a:r>
            <a:endParaRPr lang="en-GB" sz="800" dirty="0">
              <a:solidFill>
                <a:srgbClr val="120742"/>
              </a:solidFill>
            </a:endParaRPr>
          </a:p>
        </p:txBody>
      </p:sp>
      <p:sp>
        <p:nvSpPr>
          <p:cNvPr id="12" name="Rectangle 11"/>
          <p:cNvSpPr/>
          <p:nvPr/>
        </p:nvSpPr>
        <p:spPr>
          <a:xfrm>
            <a:off x="3216303" y="3969108"/>
            <a:ext cx="108000" cy="108000"/>
          </a:xfrm>
          <a:prstGeom prst="rect">
            <a:avLst/>
          </a:prstGeom>
          <a:solidFill>
            <a:schemeClr val="tx1">
              <a:lumMod val="25000"/>
              <a:lumOff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GB" dirty="0">
              <a:solidFill>
                <a:prstClr val="white"/>
              </a:solidFill>
            </a:endParaRPr>
          </a:p>
        </p:txBody>
      </p:sp>
      <p:sp>
        <p:nvSpPr>
          <p:cNvPr id="15" name="Rectangle 14"/>
          <p:cNvSpPr/>
          <p:nvPr/>
        </p:nvSpPr>
        <p:spPr>
          <a:xfrm>
            <a:off x="3216303" y="4131170"/>
            <a:ext cx="108000" cy="10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GB" dirty="0">
              <a:solidFill>
                <a:prstClr val="white"/>
              </a:solidFill>
            </a:endParaRPr>
          </a:p>
        </p:txBody>
      </p:sp>
      <p:sp>
        <p:nvSpPr>
          <p:cNvPr id="17" name="Rectangle 16"/>
          <p:cNvSpPr/>
          <p:nvPr/>
        </p:nvSpPr>
        <p:spPr>
          <a:xfrm>
            <a:off x="3214327" y="4307320"/>
            <a:ext cx="109975" cy="1080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GB" dirty="0">
              <a:solidFill>
                <a:prstClr val="white"/>
              </a:solidFill>
            </a:endParaRPr>
          </a:p>
        </p:txBody>
      </p:sp>
      <p:sp>
        <p:nvSpPr>
          <p:cNvPr id="18" name="TextBox 17"/>
          <p:cNvSpPr txBox="1"/>
          <p:nvPr/>
        </p:nvSpPr>
        <p:spPr>
          <a:xfrm>
            <a:off x="3304590" y="4253598"/>
            <a:ext cx="636713" cy="215444"/>
          </a:xfrm>
          <a:prstGeom prst="rect">
            <a:avLst/>
          </a:prstGeom>
          <a:noFill/>
        </p:spPr>
        <p:txBody>
          <a:bodyPr wrap="none" rtlCol="0">
            <a:spAutoFit/>
          </a:bodyPr>
          <a:lstStyle/>
          <a:p>
            <a:pPr algn="ctr"/>
            <a:r>
              <a:rPr lang="en-GB" sz="800" dirty="0" smtClean="0">
                <a:solidFill>
                  <a:srgbClr val="120742"/>
                </a:solidFill>
              </a:rPr>
              <a:t>Jul-Sep (%)</a:t>
            </a:r>
            <a:endParaRPr lang="en-GB" sz="800" dirty="0">
              <a:solidFill>
                <a:srgbClr val="120742"/>
              </a:solidFill>
            </a:endParaRPr>
          </a:p>
        </p:txBody>
      </p:sp>
      <p:sp>
        <p:nvSpPr>
          <p:cNvPr id="19" name="TextBox 18"/>
          <p:cNvSpPr txBox="1"/>
          <p:nvPr/>
        </p:nvSpPr>
        <p:spPr>
          <a:xfrm>
            <a:off x="3295255" y="4417873"/>
            <a:ext cx="675185" cy="215444"/>
          </a:xfrm>
          <a:prstGeom prst="rect">
            <a:avLst/>
          </a:prstGeom>
          <a:noFill/>
        </p:spPr>
        <p:txBody>
          <a:bodyPr wrap="none" rtlCol="0">
            <a:spAutoFit/>
          </a:bodyPr>
          <a:lstStyle/>
          <a:p>
            <a:pPr algn="ctr"/>
            <a:r>
              <a:rPr lang="en-GB" sz="800" dirty="0" smtClean="0">
                <a:solidFill>
                  <a:srgbClr val="120742"/>
                </a:solidFill>
              </a:rPr>
              <a:t>Oct-Dec (%)</a:t>
            </a:r>
            <a:endParaRPr lang="en-GB" sz="800" dirty="0">
              <a:solidFill>
                <a:srgbClr val="120742"/>
              </a:solidFill>
            </a:endParaRPr>
          </a:p>
        </p:txBody>
      </p:sp>
      <p:sp>
        <p:nvSpPr>
          <p:cNvPr id="20" name="Rectangle 19"/>
          <p:cNvSpPr/>
          <p:nvPr/>
        </p:nvSpPr>
        <p:spPr>
          <a:xfrm>
            <a:off x="3212352" y="4471595"/>
            <a:ext cx="109975" cy="10800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GB" dirty="0">
              <a:solidFill>
                <a:prstClr val="white"/>
              </a:solidFill>
            </a:endParaRPr>
          </a:p>
        </p:txBody>
      </p:sp>
      <p:graphicFrame>
        <p:nvGraphicFramePr>
          <p:cNvPr id="21" name="Picture Placeholder 7"/>
          <p:cNvGraphicFramePr>
            <a:graphicFrameLocks/>
          </p:cNvGraphicFramePr>
          <p:nvPr>
            <p:extLst>
              <p:ext uri="{D42A27DB-BD31-4B8C-83A1-F6EECF244321}">
                <p14:modId xmlns:p14="http://schemas.microsoft.com/office/powerpoint/2010/main" val="4286721183"/>
              </p:ext>
            </p:extLst>
          </p:nvPr>
        </p:nvGraphicFramePr>
        <p:xfrm>
          <a:off x="4654339" y="1489604"/>
          <a:ext cx="4275117" cy="3367404"/>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21"/>
          <p:cNvSpPr txBox="1"/>
          <p:nvPr/>
        </p:nvSpPr>
        <p:spPr>
          <a:xfrm>
            <a:off x="7780947" y="3921811"/>
            <a:ext cx="683200" cy="215444"/>
          </a:xfrm>
          <a:prstGeom prst="rect">
            <a:avLst/>
          </a:prstGeom>
          <a:noFill/>
        </p:spPr>
        <p:txBody>
          <a:bodyPr wrap="none" rtlCol="0">
            <a:spAutoFit/>
          </a:bodyPr>
          <a:lstStyle/>
          <a:p>
            <a:r>
              <a:rPr lang="en-GB" sz="800" dirty="0" smtClean="0">
                <a:solidFill>
                  <a:srgbClr val="120742"/>
                </a:solidFill>
              </a:rPr>
              <a:t>Jan-Mar (%)</a:t>
            </a:r>
            <a:endParaRPr lang="en-GB" sz="800" dirty="0">
              <a:solidFill>
                <a:srgbClr val="120742"/>
              </a:solidFill>
            </a:endParaRPr>
          </a:p>
        </p:txBody>
      </p:sp>
      <p:sp>
        <p:nvSpPr>
          <p:cNvPr id="23" name="TextBox 22"/>
          <p:cNvSpPr txBox="1"/>
          <p:nvPr/>
        </p:nvSpPr>
        <p:spPr>
          <a:xfrm>
            <a:off x="7791710" y="4095748"/>
            <a:ext cx="663964" cy="215444"/>
          </a:xfrm>
          <a:prstGeom prst="rect">
            <a:avLst/>
          </a:prstGeom>
          <a:noFill/>
        </p:spPr>
        <p:txBody>
          <a:bodyPr wrap="none" rtlCol="0">
            <a:spAutoFit/>
          </a:bodyPr>
          <a:lstStyle/>
          <a:p>
            <a:pPr algn="ctr"/>
            <a:r>
              <a:rPr lang="en-GB" sz="800" dirty="0" smtClean="0">
                <a:solidFill>
                  <a:srgbClr val="120742"/>
                </a:solidFill>
              </a:rPr>
              <a:t>Apr-Jun (%)</a:t>
            </a:r>
            <a:endParaRPr lang="en-GB" sz="800" dirty="0">
              <a:solidFill>
                <a:srgbClr val="120742"/>
              </a:solidFill>
            </a:endParaRPr>
          </a:p>
        </p:txBody>
      </p:sp>
      <p:sp>
        <p:nvSpPr>
          <p:cNvPr id="24" name="Rectangle 23"/>
          <p:cNvSpPr/>
          <p:nvPr/>
        </p:nvSpPr>
        <p:spPr>
          <a:xfrm>
            <a:off x="7726947" y="3975533"/>
            <a:ext cx="108000" cy="108000"/>
          </a:xfrm>
          <a:prstGeom prst="rect">
            <a:avLst/>
          </a:prstGeom>
          <a:solidFill>
            <a:schemeClr val="tx1">
              <a:lumMod val="25000"/>
              <a:lumOff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GB" dirty="0">
              <a:solidFill>
                <a:prstClr val="white"/>
              </a:solidFill>
            </a:endParaRPr>
          </a:p>
        </p:txBody>
      </p:sp>
      <p:sp>
        <p:nvSpPr>
          <p:cNvPr id="25" name="Rectangle 24"/>
          <p:cNvSpPr/>
          <p:nvPr/>
        </p:nvSpPr>
        <p:spPr>
          <a:xfrm>
            <a:off x="7726947" y="4137595"/>
            <a:ext cx="108000" cy="10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GB" dirty="0">
              <a:solidFill>
                <a:prstClr val="white"/>
              </a:solidFill>
            </a:endParaRPr>
          </a:p>
        </p:txBody>
      </p:sp>
      <p:sp>
        <p:nvSpPr>
          <p:cNvPr id="26" name="Rectangle 25"/>
          <p:cNvSpPr/>
          <p:nvPr/>
        </p:nvSpPr>
        <p:spPr>
          <a:xfrm>
            <a:off x="7724971" y="4313745"/>
            <a:ext cx="109975" cy="1080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GB" dirty="0">
              <a:solidFill>
                <a:prstClr val="white"/>
              </a:solidFill>
            </a:endParaRPr>
          </a:p>
        </p:txBody>
      </p:sp>
      <p:sp>
        <p:nvSpPr>
          <p:cNvPr id="27" name="TextBox 26"/>
          <p:cNvSpPr txBox="1"/>
          <p:nvPr/>
        </p:nvSpPr>
        <p:spPr>
          <a:xfrm>
            <a:off x="7815234" y="4260023"/>
            <a:ext cx="636713" cy="215444"/>
          </a:xfrm>
          <a:prstGeom prst="rect">
            <a:avLst/>
          </a:prstGeom>
          <a:noFill/>
        </p:spPr>
        <p:txBody>
          <a:bodyPr wrap="none" rtlCol="0">
            <a:spAutoFit/>
          </a:bodyPr>
          <a:lstStyle/>
          <a:p>
            <a:pPr algn="ctr"/>
            <a:r>
              <a:rPr lang="en-GB" sz="800" dirty="0" smtClean="0">
                <a:solidFill>
                  <a:srgbClr val="120742"/>
                </a:solidFill>
              </a:rPr>
              <a:t>Jul-Sep (%)</a:t>
            </a:r>
            <a:endParaRPr lang="en-GB" sz="800" dirty="0">
              <a:solidFill>
                <a:srgbClr val="120742"/>
              </a:solidFill>
            </a:endParaRPr>
          </a:p>
        </p:txBody>
      </p:sp>
      <p:sp>
        <p:nvSpPr>
          <p:cNvPr id="28" name="TextBox 27"/>
          <p:cNvSpPr txBox="1"/>
          <p:nvPr/>
        </p:nvSpPr>
        <p:spPr>
          <a:xfrm>
            <a:off x="7805899" y="4424298"/>
            <a:ext cx="675185" cy="215444"/>
          </a:xfrm>
          <a:prstGeom prst="rect">
            <a:avLst/>
          </a:prstGeom>
          <a:noFill/>
        </p:spPr>
        <p:txBody>
          <a:bodyPr wrap="none" rtlCol="0">
            <a:spAutoFit/>
          </a:bodyPr>
          <a:lstStyle/>
          <a:p>
            <a:pPr algn="ctr"/>
            <a:r>
              <a:rPr lang="en-GB" sz="800" dirty="0" smtClean="0">
                <a:solidFill>
                  <a:srgbClr val="120742"/>
                </a:solidFill>
              </a:rPr>
              <a:t>Oct-Dec (%)</a:t>
            </a:r>
            <a:endParaRPr lang="en-GB" sz="800" dirty="0">
              <a:solidFill>
                <a:srgbClr val="120742"/>
              </a:solidFill>
            </a:endParaRPr>
          </a:p>
        </p:txBody>
      </p:sp>
      <p:sp>
        <p:nvSpPr>
          <p:cNvPr id="29" name="Rectangle 28"/>
          <p:cNvSpPr/>
          <p:nvPr/>
        </p:nvSpPr>
        <p:spPr>
          <a:xfrm>
            <a:off x="7722996" y="4478020"/>
            <a:ext cx="109975" cy="10800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GB" dirty="0">
              <a:solidFill>
                <a:prstClr val="white"/>
              </a:solidFill>
            </a:endParaRPr>
          </a:p>
        </p:txBody>
      </p:sp>
    </p:spTree>
    <p:extLst>
      <p:ext uri="{BB962C8B-B14F-4D97-AF65-F5344CB8AC3E}">
        <p14:creationId xmlns:p14="http://schemas.microsoft.com/office/powerpoint/2010/main" val="351039922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Participation in activities on holiday – by length of stay</a:t>
            </a:r>
            <a:endParaRPr lang="en-GB" sz="2200" dirty="0"/>
          </a:p>
        </p:txBody>
      </p:sp>
      <p:sp>
        <p:nvSpPr>
          <p:cNvPr id="13" name="Text Placeholder 5"/>
          <p:cNvSpPr txBox="1">
            <a:spLocks/>
          </p:cNvSpPr>
          <p:nvPr/>
        </p:nvSpPr>
        <p:spPr>
          <a:xfrm>
            <a:off x="5337541" y="1497081"/>
            <a:ext cx="3466269" cy="2082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300" dirty="0" smtClean="0">
                <a:solidFill>
                  <a:srgbClr val="120742"/>
                </a:solidFill>
              </a:rPr>
              <a:t>The chart shows how the likelihood of participation in activities in England increases as length of stay becomes longer.  For some activities, participation is almost as likely on a short break as a longer holiday – shopping, going to the theatre/musical, going to the pub, going to a nightclub/bar or attending sports events.</a:t>
            </a:r>
          </a:p>
          <a:p>
            <a:pPr marL="0" indent="0" algn="just">
              <a:buFont typeface="Arial"/>
              <a:buNone/>
            </a:pPr>
            <a:r>
              <a:rPr lang="en-GB" sz="1300" dirty="0" smtClean="0">
                <a:solidFill>
                  <a:srgbClr val="120742"/>
                </a:solidFill>
              </a:rPr>
              <a:t>For other activities, participation only becomes significant among those who are staying for more than two weeks – in particular the outdoor activities, so visiting the coast, countryside/villages, national parks or walking/hiking.</a:t>
            </a:r>
          </a:p>
          <a:p>
            <a:pPr marL="0" indent="0" algn="just">
              <a:buFont typeface="Arial"/>
              <a:buNone/>
            </a:pPr>
            <a:r>
              <a:rPr lang="en-GB" sz="1300" dirty="0" smtClean="0">
                <a:solidFill>
                  <a:srgbClr val="120742"/>
                </a:solidFill>
              </a:rPr>
              <a:t>For most of the heritage / culture activities, participation picks up among those staying between 4-13 nights and does not increase significantly among those staying longer than this.</a:t>
            </a:r>
          </a:p>
          <a:p>
            <a:pPr marL="0" indent="0" algn="just">
              <a:buFont typeface="Arial"/>
              <a:buNone/>
            </a:pPr>
            <a:endParaRPr lang="en-GB" sz="1300" dirty="0">
              <a:solidFill>
                <a:srgbClr val="120742"/>
              </a:solidFill>
            </a:endParaRPr>
          </a:p>
        </p:txBody>
      </p:sp>
      <p:sp>
        <p:nvSpPr>
          <p:cNvPr id="14" name="Text Placeholder 5"/>
          <p:cNvSpPr txBox="1">
            <a:spLocks/>
          </p:cNvSpPr>
          <p:nvPr/>
        </p:nvSpPr>
        <p:spPr>
          <a:xfrm>
            <a:off x="685796" y="1293283"/>
            <a:ext cx="3058748"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Source: IPS 2010, 2011, 2014 </a:t>
            </a:r>
            <a:endParaRPr lang="en-GB" sz="800" dirty="0">
              <a:solidFill>
                <a:srgbClr val="120742"/>
              </a:solidFill>
            </a:endParaRPr>
          </a:p>
        </p:txBody>
      </p:sp>
      <p:graphicFrame>
        <p:nvGraphicFramePr>
          <p:cNvPr id="11" name="Picture Placeholder 7"/>
          <p:cNvGraphicFramePr>
            <a:graphicFrameLocks/>
          </p:cNvGraphicFramePr>
          <p:nvPr>
            <p:extLst>
              <p:ext uri="{D42A27DB-BD31-4B8C-83A1-F6EECF244321}">
                <p14:modId xmlns:p14="http://schemas.microsoft.com/office/powerpoint/2010/main" val="938303645"/>
              </p:ext>
            </p:extLst>
          </p:nvPr>
        </p:nvGraphicFramePr>
        <p:xfrm>
          <a:off x="506412" y="1489604"/>
          <a:ext cx="4650379" cy="4906558"/>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6"/>
          <p:cNvSpPr>
            <a:spLocks noGrp="1"/>
          </p:cNvSpPr>
          <p:nvPr>
            <p:ph type="body" sz="quarter" idx="13"/>
          </p:nvPr>
        </p:nvSpPr>
        <p:spPr>
          <a:xfrm>
            <a:off x="685796" y="6396162"/>
            <a:ext cx="2440301" cy="274638"/>
          </a:xfrm>
        </p:spPr>
        <p:txBody>
          <a:bodyPr/>
          <a:lstStyle/>
          <a:p>
            <a:r>
              <a:rPr lang="en-GB" sz="1000" dirty="0" smtClean="0"/>
              <a:t>Activities that England delivers</a:t>
            </a:r>
            <a:endParaRPr lang="en-GB" sz="1000" dirty="0"/>
          </a:p>
        </p:txBody>
      </p:sp>
      <p:sp>
        <p:nvSpPr>
          <p:cNvPr id="8" name="TextBox 7"/>
          <p:cNvSpPr txBox="1"/>
          <p:nvPr/>
        </p:nvSpPr>
        <p:spPr>
          <a:xfrm>
            <a:off x="3289088" y="4972290"/>
            <a:ext cx="753732" cy="215444"/>
          </a:xfrm>
          <a:prstGeom prst="rect">
            <a:avLst/>
          </a:prstGeom>
          <a:noFill/>
        </p:spPr>
        <p:txBody>
          <a:bodyPr wrap="none" rtlCol="0">
            <a:spAutoFit/>
          </a:bodyPr>
          <a:lstStyle/>
          <a:p>
            <a:r>
              <a:rPr lang="en-GB" sz="800" dirty="0" smtClean="0">
                <a:solidFill>
                  <a:srgbClr val="120742"/>
                </a:solidFill>
              </a:rPr>
              <a:t>1-3 nights (%)</a:t>
            </a:r>
            <a:endParaRPr lang="en-GB" sz="800" dirty="0">
              <a:solidFill>
                <a:srgbClr val="120742"/>
              </a:solidFill>
            </a:endParaRPr>
          </a:p>
        </p:txBody>
      </p:sp>
      <p:sp>
        <p:nvSpPr>
          <p:cNvPr id="10" name="TextBox 9"/>
          <p:cNvSpPr txBox="1"/>
          <p:nvPr/>
        </p:nvSpPr>
        <p:spPr>
          <a:xfrm>
            <a:off x="3300569" y="5146227"/>
            <a:ext cx="805029" cy="215444"/>
          </a:xfrm>
          <a:prstGeom prst="rect">
            <a:avLst/>
          </a:prstGeom>
          <a:noFill/>
        </p:spPr>
        <p:txBody>
          <a:bodyPr wrap="none" rtlCol="0">
            <a:spAutoFit/>
          </a:bodyPr>
          <a:lstStyle/>
          <a:p>
            <a:pPr algn="ctr"/>
            <a:r>
              <a:rPr lang="en-GB" sz="800" dirty="0" smtClean="0">
                <a:solidFill>
                  <a:srgbClr val="120742"/>
                </a:solidFill>
              </a:rPr>
              <a:t>4-13 nights (%)</a:t>
            </a:r>
            <a:endParaRPr lang="en-GB" sz="800" dirty="0">
              <a:solidFill>
                <a:srgbClr val="120742"/>
              </a:solidFill>
            </a:endParaRPr>
          </a:p>
        </p:txBody>
      </p:sp>
      <p:sp>
        <p:nvSpPr>
          <p:cNvPr id="12" name="Rectangle 11"/>
          <p:cNvSpPr/>
          <p:nvPr/>
        </p:nvSpPr>
        <p:spPr>
          <a:xfrm>
            <a:off x="3235088" y="5026012"/>
            <a:ext cx="108000" cy="10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GB" dirty="0">
              <a:solidFill>
                <a:prstClr val="white"/>
              </a:solidFill>
            </a:endParaRPr>
          </a:p>
        </p:txBody>
      </p:sp>
      <p:sp>
        <p:nvSpPr>
          <p:cNvPr id="15" name="Rectangle 14"/>
          <p:cNvSpPr/>
          <p:nvPr/>
        </p:nvSpPr>
        <p:spPr>
          <a:xfrm>
            <a:off x="3235088" y="5188074"/>
            <a:ext cx="108000" cy="108000"/>
          </a:xfrm>
          <a:prstGeom prst="rect">
            <a:avLst/>
          </a:prstGeom>
          <a:solidFill>
            <a:schemeClr val="tx1">
              <a:lumMod val="25000"/>
              <a:lumOff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GB" dirty="0">
              <a:solidFill>
                <a:prstClr val="white"/>
              </a:solidFill>
            </a:endParaRPr>
          </a:p>
        </p:txBody>
      </p:sp>
      <p:sp>
        <p:nvSpPr>
          <p:cNvPr id="17" name="Rectangle 16"/>
          <p:cNvSpPr/>
          <p:nvPr/>
        </p:nvSpPr>
        <p:spPr>
          <a:xfrm>
            <a:off x="3233112" y="5364224"/>
            <a:ext cx="109975" cy="10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GB" dirty="0">
              <a:solidFill>
                <a:prstClr val="white"/>
              </a:solidFill>
            </a:endParaRPr>
          </a:p>
        </p:txBody>
      </p:sp>
      <p:sp>
        <p:nvSpPr>
          <p:cNvPr id="18" name="TextBox 17"/>
          <p:cNvSpPr txBox="1"/>
          <p:nvPr/>
        </p:nvSpPr>
        <p:spPr>
          <a:xfrm>
            <a:off x="3302749" y="5310502"/>
            <a:ext cx="772969" cy="215444"/>
          </a:xfrm>
          <a:prstGeom prst="rect">
            <a:avLst/>
          </a:prstGeom>
          <a:noFill/>
        </p:spPr>
        <p:txBody>
          <a:bodyPr wrap="none" rtlCol="0">
            <a:spAutoFit/>
          </a:bodyPr>
          <a:lstStyle/>
          <a:p>
            <a:pPr algn="ctr"/>
            <a:r>
              <a:rPr lang="en-GB" sz="800" dirty="0" smtClean="0">
                <a:solidFill>
                  <a:srgbClr val="120742"/>
                </a:solidFill>
              </a:rPr>
              <a:t>14+ nights (%)</a:t>
            </a:r>
            <a:endParaRPr lang="en-GB" sz="800" dirty="0">
              <a:solidFill>
                <a:srgbClr val="120742"/>
              </a:solidFill>
            </a:endParaRPr>
          </a:p>
        </p:txBody>
      </p:sp>
    </p:spTree>
    <p:extLst>
      <p:ext uri="{BB962C8B-B14F-4D97-AF65-F5344CB8AC3E}">
        <p14:creationId xmlns:p14="http://schemas.microsoft.com/office/powerpoint/2010/main" val="33477070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2167466"/>
            <a:ext cx="8149762" cy="558801"/>
          </a:xfrm>
        </p:spPr>
        <p:txBody>
          <a:bodyPr/>
          <a:lstStyle/>
          <a:p>
            <a:r>
              <a:rPr lang="en-GB" dirty="0" smtClean="0"/>
              <a:t>How well do we deliver these activities?</a:t>
            </a:r>
            <a:endParaRPr lang="en-GB" dirty="0"/>
          </a:p>
        </p:txBody>
      </p:sp>
      <p:sp>
        <p:nvSpPr>
          <p:cNvPr id="12" name="Text Placeholder 5"/>
          <p:cNvSpPr txBox="1">
            <a:spLocks/>
          </p:cNvSpPr>
          <p:nvPr/>
        </p:nvSpPr>
        <p:spPr>
          <a:xfrm>
            <a:off x="431800" y="2882900"/>
            <a:ext cx="8625479" cy="3302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Data based on </a:t>
            </a:r>
            <a:r>
              <a:rPr lang="en-GB" sz="1300" dirty="0"/>
              <a:t>a combination of Anholt GfK Nations Brand Index </a:t>
            </a:r>
            <a:r>
              <a:rPr lang="en-GB" sz="1300" dirty="0" smtClean="0"/>
              <a:t>(2013 and 2014) and </a:t>
            </a:r>
            <a:r>
              <a:rPr lang="en-GB" sz="1300" dirty="0"/>
              <a:t>BDRC Continental’s Global Tourism </a:t>
            </a:r>
            <a:r>
              <a:rPr lang="en-GB" sz="1300" dirty="0" smtClean="0"/>
              <a:t>Monitor (2015)</a:t>
            </a:r>
          </a:p>
        </p:txBody>
      </p:sp>
    </p:spTree>
    <p:extLst>
      <p:ext uri="{BB962C8B-B14F-4D97-AF65-F5344CB8AC3E}">
        <p14:creationId xmlns:p14="http://schemas.microsoft.com/office/powerpoint/2010/main" val="425571728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Overseas visitor perceptions of the UK</a:t>
            </a:r>
            <a:endParaRPr lang="en-GB" sz="2200" dirty="0"/>
          </a:p>
        </p:txBody>
      </p:sp>
      <p:sp>
        <p:nvSpPr>
          <p:cNvPr id="13" name="Text Placeholder 5"/>
          <p:cNvSpPr txBox="1">
            <a:spLocks/>
          </p:cNvSpPr>
          <p:nvPr/>
        </p:nvSpPr>
        <p:spPr>
          <a:xfrm>
            <a:off x="378821" y="4165599"/>
            <a:ext cx="8424992" cy="2082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By way of introduction as to how well activities are perceived to be delivered by England, we can look at the GfK </a:t>
            </a:r>
            <a:r>
              <a:rPr lang="en-GB" sz="1300" dirty="0"/>
              <a:t>Anholt Nations Brand Index </a:t>
            </a:r>
            <a:r>
              <a:rPr lang="en-GB" sz="1300" dirty="0" smtClean="0"/>
              <a:t>survey.  This asks </a:t>
            </a:r>
            <a:r>
              <a:rPr lang="en-GB" sz="1300" dirty="0"/>
              <a:t>20,000 consumers across 20 countries to score 50 nations on an array of attributes including tourism, culture and welcome, exports, governance and </a:t>
            </a:r>
            <a:r>
              <a:rPr lang="en-GB" sz="1300" dirty="0" smtClean="0"/>
              <a:t>immigration/investment</a:t>
            </a:r>
            <a:r>
              <a:rPr lang="en-GB" sz="1300" dirty="0"/>
              <a:t>. The scores given across all these attributes are combined to calculate an overall ‘Nation Brand’ index. </a:t>
            </a:r>
          </a:p>
          <a:p>
            <a:pPr marL="0" indent="0" algn="just">
              <a:buNone/>
            </a:pPr>
            <a:r>
              <a:rPr lang="en-GB" sz="1300" dirty="0"/>
              <a:t>In 2015, the UK was </a:t>
            </a:r>
            <a:r>
              <a:rPr lang="en-GB" sz="1300" dirty="0" smtClean="0"/>
              <a:t>ranked </a:t>
            </a:r>
            <a:r>
              <a:rPr lang="en-GB" sz="1300" dirty="0"/>
              <a:t>4th for tourism, a strong position it has broadly held for a number of years. </a:t>
            </a:r>
            <a:r>
              <a:rPr lang="en-GB" sz="1300" dirty="0" smtClean="0"/>
              <a:t>In terms of activity delivery, the </a:t>
            </a:r>
            <a:r>
              <a:rPr lang="en-GB" sz="1300" dirty="0"/>
              <a:t>UK’s highest attribute rankings were for </a:t>
            </a:r>
            <a:r>
              <a:rPr lang="en-GB" sz="1300" dirty="0" smtClean="0"/>
              <a:t>contemporary culture and </a:t>
            </a:r>
            <a:r>
              <a:rPr lang="en-GB" sz="1300" dirty="0"/>
              <a:t>vibrant city </a:t>
            </a:r>
            <a:r>
              <a:rPr lang="en-GB" sz="1300" dirty="0" smtClean="0"/>
              <a:t>life.  </a:t>
            </a:r>
            <a:r>
              <a:rPr lang="en-GB" sz="1300" dirty="0"/>
              <a:t>It also scored very highly for being rich in historic buildings and monuments. </a:t>
            </a:r>
            <a:endParaRPr lang="en-GB" sz="1300" dirty="0" smtClean="0"/>
          </a:p>
          <a:p>
            <a:pPr marL="0" indent="0" algn="just">
              <a:buNone/>
            </a:pPr>
            <a:r>
              <a:rPr lang="en-GB" sz="1300" dirty="0" smtClean="0"/>
              <a:t>The </a:t>
            </a:r>
            <a:r>
              <a:rPr lang="en-GB" sz="1300" dirty="0"/>
              <a:t>UK is less well regarded for being ‘rich in natural beauty’, an attribute for which it is ranked 18th.  </a:t>
            </a:r>
            <a:r>
              <a:rPr lang="en-GB" sz="1300" dirty="0" smtClean="0"/>
              <a:t> Despite </a:t>
            </a:r>
            <a:r>
              <a:rPr lang="en-GB" sz="1300" dirty="0"/>
              <a:t>the lower ranking, perceptions of the UK’s natural offer are improving - the 2015 ranking was the highest to date, and represents a gradual improvement in recent years. </a:t>
            </a:r>
          </a:p>
        </p:txBody>
      </p:sp>
      <p:sp>
        <p:nvSpPr>
          <p:cNvPr id="14" name="Text Placeholder 5"/>
          <p:cNvSpPr txBox="1">
            <a:spLocks/>
          </p:cNvSpPr>
          <p:nvPr/>
        </p:nvSpPr>
        <p:spPr>
          <a:xfrm>
            <a:off x="308704" y="1269999"/>
            <a:ext cx="2370996" cy="18756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GfK Anholt Nations Brand Index, 2015</a:t>
            </a:r>
            <a:endParaRPr lang="en-GB" sz="800" dirty="0"/>
          </a:p>
        </p:txBody>
      </p:sp>
      <p:graphicFrame>
        <p:nvGraphicFramePr>
          <p:cNvPr id="12" name="Picture Placeholder 9"/>
          <p:cNvGraphicFramePr>
            <a:graphicFrameLocks/>
          </p:cNvGraphicFramePr>
          <p:nvPr>
            <p:extLst>
              <p:ext uri="{D42A27DB-BD31-4B8C-83A1-F6EECF244321}">
                <p14:modId xmlns:p14="http://schemas.microsoft.com/office/powerpoint/2010/main" val="3405344741"/>
              </p:ext>
            </p:extLst>
          </p:nvPr>
        </p:nvGraphicFramePr>
        <p:xfrm>
          <a:off x="378824" y="1444861"/>
          <a:ext cx="3951872" cy="2630485"/>
        </p:xfrm>
        <a:graphic>
          <a:graphicData uri="http://schemas.openxmlformats.org/drawingml/2006/table">
            <a:tbl>
              <a:tblPr firstRow="1" firstCol="1" bandRow="1"/>
              <a:tblGrid>
                <a:gridCol w="1204340"/>
                <a:gridCol w="343149"/>
                <a:gridCol w="343539"/>
                <a:gridCol w="343539"/>
                <a:gridCol w="343539"/>
                <a:gridCol w="343149"/>
                <a:gridCol w="343539"/>
                <a:gridCol w="343539"/>
                <a:gridCol w="343539"/>
              </a:tblGrid>
              <a:tr h="248534">
                <a:tc gridSpan="9">
                  <a:txBody>
                    <a:bodyPr/>
                    <a:lstStyle/>
                    <a:p>
                      <a:pPr algn="ctr">
                        <a:lnSpc>
                          <a:spcPct val="115000"/>
                        </a:lnSpc>
                        <a:spcAft>
                          <a:spcPts val="0"/>
                        </a:spcAft>
                      </a:pPr>
                      <a:r>
                        <a:rPr lang="en-GB" sz="800" b="1" i="1" dirty="0">
                          <a:solidFill>
                            <a:srgbClr val="FFFFFF"/>
                          </a:solidFill>
                          <a:effectLst/>
                          <a:latin typeface="Calibri"/>
                          <a:ea typeface="Calibri"/>
                          <a:cs typeface="Arial"/>
                        </a:rPr>
                        <a:t>UK Rankings for Tourism Attributes, 2008- 2015</a:t>
                      </a:r>
                      <a:endParaRPr lang="en-GB" sz="800" dirty="0">
                        <a:effectLst/>
                        <a:latin typeface="Calibri"/>
                        <a:ea typeface="Calibri"/>
                        <a:cs typeface="Arial"/>
                      </a:endParaRPr>
                    </a:p>
                  </a:txBody>
                  <a:tcPr marL="11845" marR="11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AADA"/>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r>
              <a:tr h="248534">
                <a:tc>
                  <a:txBody>
                    <a:bodyPr/>
                    <a:lstStyle/>
                    <a:p>
                      <a:pPr algn="just">
                        <a:lnSpc>
                          <a:spcPct val="115000"/>
                        </a:lnSpc>
                        <a:spcAft>
                          <a:spcPts val="0"/>
                        </a:spcAft>
                      </a:pPr>
                      <a:r>
                        <a:rPr lang="en-GB" sz="800" b="1" i="1" dirty="0">
                          <a:solidFill>
                            <a:srgbClr val="FFFFFF"/>
                          </a:solidFill>
                          <a:effectLst/>
                          <a:latin typeface="Calibri"/>
                          <a:ea typeface="Calibri"/>
                          <a:cs typeface="Arial"/>
                        </a:rPr>
                        <a:t> </a:t>
                      </a:r>
                      <a:endParaRPr lang="en-GB" sz="800" dirty="0">
                        <a:effectLst/>
                        <a:latin typeface="Calibri"/>
                        <a:ea typeface="Calibri"/>
                        <a:cs typeface="Arial"/>
                      </a:endParaRPr>
                    </a:p>
                  </a:txBody>
                  <a:tcPr marL="11845" marR="11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AADA"/>
                    </a:solidFill>
                  </a:tcPr>
                </a:tc>
                <a:tc>
                  <a:txBody>
                    <a:bodyPr/>
                    <a:lstStyle/>
                    <a:p>
                      <a:pPr algn="ctr">
                        <a:lnSpc>
                          <a:spcPct val="115000"/>
                        </a:lnSpc>
                        <a:spcAft>
                          <a:spcPts val="0"/>
                        </a:spcAft>
                      </a:pPr>
                      <a:r>
                        <a:rPr lang="en-GB" sz="800" b="1" i="1" dirty="0">
                          <a:solidFill>
                            <a:srgbClr val="FFFFFF"/>
                          </a:solidFill>
                          <a:effectLst/>
                          <a:latin typeface="Calibri"/>
                          <a:ea typeface="Calibri"/>
                          <a:cs typeface="Arial"/>
                        </a:rPr>
                        <a:t>2008</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AADA"/>
                    </a:solidFill>
                  </a:tcPr>
                </a:tc>
                <a:tc>
                  <a:txBody>
                    <a:bodyPr/>
                    <a:lstStyle/>
                    <a:p>
                      <a:pPr algn="ctr">
                        <a:lnSpc>
                          <a:spcPct val="115000"/>
                        </a:lnSpc>
                        <a:spcAft>
                          <a:spcPts val="0"/>
                        </a:spcAft>
                      </a:pPr>
                      <a:r>
                        <a:rPr lang="en-GB" sz="800" b="1" i="1" dirty="0">
                          <a:solidFill>
                            <a:srgbClr val="FFFFFF"/>
                          </a:solidFill>
                          <a:effectLst/>
                          <a:latin typeface="Calibri"/>
                          <a:ea typeface="Calibri"/>
                          <a:cs typeface="Arial"/>
                        </a:rPr>
                        <a:t>2009</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AADA"/>
                    </a:solidFill>
                  </a:tcPr>
                </a:tc>
                <a:tc>
                  <a:txBody>
                    <a:bodyPr/>
                    <a:lstStyle/>
                    <a:p>
                      <a:pPr algn="ctr">
                        <a:lnSpc>
                          <a:spcPct val="115000"/>
                        </a:lnSpc>
                        <a:spcAft>
                          <a:spcPts val="0"/>
                        </a:spcAft>
                      </a:pPr>
                      <a:r>
                        <a:rPr lang="en-GB" sz="800" b="1" i="1" dirty="0">
                          <a:solidFill>
                            <a:srgbClr val="FFFFFF"/>
                          </a:solidFill>
                          <a:effectLst/>
                          <a:latin typeface="Calibri"/>
                          <a:ea typeface="Calibri"/>
                          <a:cs typeface="Arial"/>
                        </a:rPr>
                        <a:t>2010</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AADA"/>
                    </a:solidFill>
                  </a:tcPr>
                </a:tc>
                <a:tc>
                  <a:txBody>
                    <a:bodyPr/>
                    <a:lstStyle/>
                    <a:p>
                      <a:pPr algn="ctr">
                        <a:lnSpc>
                          <a:spcPct val="115000"/>
                        </a:lnSpc>
                        <a:spcAft>
                          <a:spcPts val="0"/>
                        </a:spcAft>
                      </a:pPr>
                      <a:r>
                        <a:rPr lang="en-GB" sz="800" b="1" i="1" dirty="0">
                          <a:solidFill>
                            <a:srgbClr val="FFFFFF"/>
                          </a:solidFill>
                          <a:effectLst/>
                          <a:latin typeface="Calibri"/>
                          <a:ea typeface="Calibri"/>
                          <a:cs typeface="Arial"/>
                        </a:rPr>
                        <a:t>2011</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AADA"/>
                    </a:solidFill>
                  </a:tcPr>
                </a:tc>
                <a:tc>
                  <a:txBody>
                    <a:bodyPr/>
                    <a:lstStyle/>
                    <a:p>
                      <a:pPr algn="ctr">
                        <a:lnSpc>
                          <a:spcPct val="115000"/>
                        </a:lnSpc>
                        <a:spcAft>
                          <a:spcPts val="0"/>
                        </a:spcAft>
                      </a:pPr>
                      <a:r>
                        <a:rPr lang="en-GB" sz="800" b="1" i="1" dirty="0">
                          <a:solidFill>
                            <a:srgbClr val="FFFFFF"/>
                          </a:solidFill>
                          <a:effectLst/>
                          <a:latin typeface="Calibri"/>
                          <a:ea typeface="Calibri"/>
                          <a:cs typeface="Arial"/>
                        </a:rPr>
                        <a:t>2012</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AADA"/>
                    </a:solidFill>
                  </a:tcPr>
                </a:tc>
                <a:tc>
                  <a:txBody>
                    <a:bodyPr/>
                    <a:lstStyle/>
                    <a:p>
                      <a:pPr algn="ctr">
                        <a:lnSpc>
                          <a:spcPct val="115000"/>
                        </a:lnSpc>
                        <a:spcAft>
                          <a:spcPts val="0"/>
                        </a:spcAft>
                      </a:pPr>
                      <a:r>
                        <a:rPr lang="en-GB" sz="800" b="1" i="1" dirty="0">
                          <a:solidFill>
                            <a:srgbClr val="FFFFFF"/>
                          </a:solidFill>
                          <a:effectLst/>
                          <a:latin typeface="Calibri"/>
                          <a:ea typeface="Calibri"/>
                          <a:cs typeface="Arial"/>
                        </a:rPr>
                        <a:t>2013</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AADA"/>
                    </a:solidFill>
                  </a:tcPr>
                </a:tc>
                <a:tc>
                  <a:txBody>
                    <a:bodyPr/>
                    <a:lstStyle/>
                    <a:p>
                      <a:pPr algn="ctr">
                        <a:lnSpc>
                          <a:spcPct val="115000"/>
                        </a:lnSpc>
                        <a:spcAft>
                          <a:spcPts val="0"/>
                        </a:spcAft>
                      </a:pPr>
                      <a:r>
                        <a:rPr lang="en-GB" sz="800" b="1" i="1" dirty="0" smtClean="0">
                          <a:solidFill>
                            <a:srgbClr val="FFFFFF"/>
                          </a:solidFill>
                          <a:effectLst/>
                          <a:latin typeface="Calibri"/>
                          <a:ea typeface="Calibri"/>
                          <a:cs typeface="Arial"/>
                        </a:rPr>
                        <a:t>2014</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AADA"/>
                    </a:solidFill>
                  </a:tcPr>
                </a:tc>
                <a:tc>
                  <a:txBody>
                    <a:bodyPr/>
                    <a:lstStyle/>
                    <a:p>
                      <a:pPr algn="ctr">
                        <a:lnSpc>
                          <a:spcPct val="115000"/>
                        </a:lnSpc>
                        <a:spcAft>
                          <a:spcPts val="0"/>
                        </a:spcAft>
                      </a:pPr>
                      <a:r>
                        <a:rPr lang="en-GB" sz="800" b="1" i="1" dirty="0">
                          <a:solidFill>
                            <a:srgbClr val="FFFFFF"/>
                          </a:solidFill>
                          <a:effectLst/>
                          <a:latin typeface="Calibri"/>
                          <a:ea typeface="Calibri"/>
                          <a:cs typeface="Arial"/>
                        </a:rPr>
                        <a:t>2015</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AADA"/>
                    </a:solidFill>
                  </a:tcPr>
                </a:tc>
              </a:tr>
              <a:tr h="379501">
                <a:tc>
                  <a:txBody>
                    <a:bodyPr/>
                    <a:lstStyle/>
                    <a:p>
                      <a:pPr algn="just">
                        <a:lnSpc>
                          <a:spcPct val="115000"/>
                        </a:lnSpc>
                        <a:spcAft>
                          <a:spcPts val="0"/>
                        </a:spcAft>
                      </a:pPr>
                      <a:r>
                        <a:rPr lang="en-GB" sz="800" b="1" i="1" dirty="0">
                          <a:solidFill>
                            <a:srgbClr val="FFFFFF"/>
                          </a:solidFill>
                          <a:effectLst/>
                          <a:latin typeface="Calibri"/>
                          <a:ea typeface="Calibri"/>
                          <a:cs typeface="Arial"/>
                        </a:rPr>
                        <a:t>Tourism (overall)</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5F91"/>
                    </a:solidFill>
                  </a:tcPr>
                </a:tc>
                <a:tc>
                  <a:txBody>
                    <a:bodyPr/>
                    <a:lstStyle/>
                    <a:p>
                      <a:pPr algn="ctr">
                        <a:lnSpc>
                          <a:spcPct val="115000"/>
                        </a:lnSpc>
                        <a:spcAft>
                          <a:spcPts val="0"/>
                        </a:spcAft>
                      </a:pPr>
                      <a:r>
                        <a:rPr lang="en-GB" sz="800" b="0" i="1" dirty="0">
                          <a:effectLst/>
                          <a:latin typeface="Calibri"/>
                          <a:ea typeface="Calibri"/>
                          <a:cs typeface="Arial"/>
                        </a:rPr>
                        <a:t>4</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GB" sz="800" b="0" i="1" dirty="0">
                          <a:effectLst/>
                          <a:latin typeface="Calibri"/>
                          <a:ea typeface="Calibri"/>
                          <a:cs typeface="Arial"/>
                        </a:rPr>
                        <a:t>5</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GB" sz="800" b="0" i="1" dirty="0">
                          <a:effectLst/>
                          <a:latin typeface="Calibri"/>
                          <a:ea typeface="Calibri"/>
                          <a:cs typeface="Arial"/>
                        </a:rPr>
                        <a:t>5</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GB" sz="800" b="0" i="1" dirty="0">
                          <a:effectLst/>
                          <a:latin typeface="Calibri"/>
                          <a:ea typeface="Calibri"/>
                          <a:cs typeface="Arial"/>
                        </a:rPr>
                        <a:t>4</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GB" sz="800" b="0" i="1" dirty="0">
                          <a:effectLst/>
                          <a:latin typeface="Calibri"/>
                          <a:ea typeface="Calibri"/>
                          <a:cs typeface="Arial"/>
                        </a:rPr>
                        <a:t>4</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GB" sz="800" b="0" i="1" dirty="0">
                          <a:effectLst/>
                          <a:latin typeface="Calibri"/>
                          <a:ea typeface="Calibri"/>
                          <a:cs typeface="Arial"/>
                        </a:rPr>
                        <a:t>4</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GB" sz="800" b="0" i="1" dirty="0">
                          <a:effectLst/>
                          <a:latin typeface="Calibri"/>
                          <a:ea typeface="Calibri"/>
                          <a:cs typeface="Arial"/>
                        </a:rPr>
                        <a:t>3</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5000"/>
                        </a:lnSpc>
                        <a:spcAft>
                          <a:spcPts val="0"/>
                        </a:spcAft>
                      </a:pPr>
                      <a:r>
                        <a:rPr lang="en-GB" sz="800" b="0" i="1" dirty="0">
                          <a:effectLst/>
                          <a:latin typeface="Calibri"/>
                          <a:ea typeface="Calibri"/>
                          <a:cs typeface="Arial"/>
                        </a:rPr>
                        <a:t>4</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497067">
                <a:tc>
                  <a:txBody>
                    <a:bodyPr/>
                    <a:lstStyle/>
                    <a:p>
                      <a:pPr>
                        <a:lnSpc>
                          <a:spcPct val="115000"/>
                        </a:lnSpc>
                        <a:spcAft>
                          <a:spcPts val="0"/>
                        </a:spcAft>
                      </a:pPr>
                      <a:r>
                        <a:rPr lang="en-GB" sz="800" b="1" i="1" dirty="0">
                          <a:solidFill>
                            <a:srgbClr val="FFFFFF"/>
                          </a:solidFill>
                          <a:effectLst/>
                          <a:latin typeface="Calibri"/>
                          <a:ea typeface="Calibri"/>
                          <a:cs typeface="Arial"/>
                        </a:rPr>
                        <a:t>Is rich in historic buildings and monuments</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AADA"/>
                    </a:solidFill>
                  </a:tcPr>
                </a:tc>
                <a:tc>
                  <a:txBody>
                    <a:bodyPr/>
                    <a:lstStyle/>
                    <a:p>
                      <a:pPr algn="ctr">
                        <a:lnSpc>
                          <a:spcPct val="115000"/>
                        </a:lnSpc>
                        <a:spcAft>
                          <a:spcPts val="0"/>
                        </a:spcAft>
                      </a:pPr>
                      <a:r>
                        <a:rPr lang="en-GB" sz="800" b="0" i="1" dirty="0">
                          <a:effectLst/>
                          <a:latin typeface="Calibri"/>
                          <a:ea typeface="Calibri"/>
                          <a:cs typeface="Arial"/>
                        </a:rPr>
                        <a:t>4</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GB" sz="800" b="0" i="1" dirty="0">
                          <a:effectLst/>
                          <a:latin typeface="Calibri"/>
                          <a:ea typeface="Calibri"/>
                          <a:cs typeface="Arial"/>
                        </a:rPr>
                        <a:t>4</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GB" sz="800" b="0" i="1" dirty="0">
                          <a:effectLst/>
                          <a:latin typeface="Calibri"/>
                          <a:ea typeface="Calibri"/>
                          <a:cs typeface="Arial"/>
                        </a:rPr>
                        <a:t>4</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GB" sz="800" b="0" i="1" dirty="0">
                          <a:effectLst/>
                          <a:latin typeface="Calibri"/>
                          <a:ea typeface="Calibri"/>
                          <a:cs typeface="Arial"/>
                        </a:rPr>
                        <a:t>4</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GB" sz="800" b="0" i="1" dirty="0">
                          <a:effectLst/>
                          <a:latin typeface="Calibri"/>
                          <a:ea typeface="Calibri"/>
                          <a:cs typeface="Arial"/>
                        </a:rPr>
                        <a:t>5</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GB" sz="800" b="0" i="1" dirty="0">
                          <a:effectLst/>
                          <a:latin typeface="Calibri"/>
                          <a:ea typeface="Calibri"/>
                          <a:cs typeface="Arial"/>
                        </a:rPr>
                        <a:t>5</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GB" sz="800" b="0" i="1" dirty="0">
                          <a:effectLst/>
                          <a:latin typeface="Calibri"/>
                          <a:ea typeface="Calibri"/>
                          <a:cs typeface="Arial"/>
                        </a:rPr>
                        <a:t>5</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GB" sz="800" b="0" i="1" dirty="0">
                          <a:effectLst/>
                          <a:latin typeface="Calibri"/>
                          <a:ea typeface="Calibri"/>
                          <a:cs typeface="Arial"/>
                        </a:rPr>
                        <a:t>5</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79501">
                <a:tc>
                  <a:txBody>
                    <a:bodyPr/>
                    <a:lstStyle/>
                    <a:p>
                      <a:pPr>
                        <a:lnSpc>
                          <a:spcPct val="115000"/>
                        </a:lnSpc>
                        <a:spcAft>
                          <a:spcPts val="0"/>
                        </a:spcAft>
                      </a:pPr>
                      <a:r>
                        <a:rPr lang="en-GB" sz="800" b="1" i="1" dirty="0">
                          <a:solidFill>
                            <a:srgbClr val="FFFFFF"/>
                          </a:solidFill>
                          <a:effectLst/>
                          <a:latin typeface="Calibri"/>
                          <a:ea typeface="Calibri"/>
                          <a:cs typeface="Arial"/>
                        </a:rPr>
                        <a:t>Has a vibrant city life</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AADA"/>
                    </a:solidFill>
                  </a:tcPr>
                </a:tc>
                <a:tc>
                  <a:txBody>
                    <a:bodyPr/>
                    <a:lstStyle/>
                    <a:p>
                      <a:pPr algn="ctr">
                        <a:lnSpc>
                          <a:spcPct val="115000"/>
                        </a:lnSpc>
                        <a:spcAft>
                          <a:spcPts val="0"/>
                        </a:spcAft>
                      </a:pPr>
                      <a:r>
                        <a:rPr lang="en-GB" sz="800" b="0" i="1" dirty="0">
                          <a:effectLst/>
                          <a:latin typeface="Calibri"/>
                          <a:ea typeface="Calibri"/>
                          <a:cs typeface="Arial"/>
                        </a:rPr>
                        <a:t>4</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GB" sz="800" b="0" i="1" dirty="0">
                          <a:effectLst/>
                          <a:latin typeface="Calibri"/>
                          <a:ea typeface="Calibri"/>
                          <a:cs typeface="Arial"/>
                        </a:rPr>
                        <a:t>4</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GB" sz="800" b="0" i="1" dirty="0">
                          <a:effectLst/>
                          <a:latin typeface="Calibri"/>
                          <a:ea typeface="Calibri"/>
                          <a:cs typeface="Arial"/>
                        </a:rPr>
                        <a:t>4</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GB" sz="800" b="0" i="1" dirty="0">
                          <a:effectLst/>
                          <a:latin typeface="Calibri"/>
                          <a:ea typeface="Calibri"/>
                          <a:cs typeface="Arial"/>
                        </a:rPr>
                        <a:t>4</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GB" sz="800" b="0" i="1" dirty="0">
                          <a:effectLst/>
                          <a:latin typeface="Calibri"/>
                          <a:ea typeface="Calibri"/>
                          <a:cs typeface="Arial"/>
                        </a:rPr>
                        <a:t>4</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GB" sz="800" b="0" i="1" dirty="0">
                          <a:effectLst/>
                          <a:latin typeface="Calibri"/>
                          <a:ea typeface="Calibri"/>
                          <a:cs typeface="Arial"/>
                        </a:rPr>
                        <a:t>4</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GB" sz="800" b="0" i="1" dirty="0">
                          <a:effectLst/>
                          <a:latin typeface="Calibri"/>
                          <a:ea typeface="Calibri"/>
                          <a:cs typeface="Arial"/>
                        </a:rPr>
                        <a:t>4</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GB" sz="800" b="0" i="1" dirty="0">
                          <a:effectLst/>
                          <a:latin typeface="Calibri"/>
                          <a:ea typeface="Calibri"/>
                          <a:cs typeface="Arial"/>
                        </a:rPr>
                        <a:t>4</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497067">
                <a:tc>
                  <a:txBody>
                    <a:bodyPr/>
                    <a:lstStyle/>
                    <a:p>
                      <a:pPr>
                        <a:lnSpc>
                          <a:spcPct val="115000"/>
                        </a:lnSpc>
                        <a:spcAft>
                          <a:spcPts val="0"/>
                        </a:spcAft>
                      </a:pPr>
                      <a:r>
                        <a:rPr lang="en-GB" sz="800" b="1" i="1" dirty="0">
                          <a:solidFill>
                            <a:srgbClr val="FFFFFF"/>
                          </a:solidFill>
                          <a:effectLst/>
                          <a:latin typeface="Calibri"/>
                          <a:ea typeface="Calibri"/>
                          <a:cs typeface="Arial"/>
                        </a:rPr>
                        <a:t>Would like to visit if money was no object</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AADA"/>
                    </a:solidFill>
                  </a:tcPr>
                </a:tc>
                <a:tc>
                  <a:txBody>
                    <a:bodyPr/>
                    <a:lstStyle/>
                    <a:p>
                      <a:pPr algn="ctr">
                        <a:lnSpc>
                          <a:spcPct val="115000"/>
                        </a:lnSpc>
                        <a:spcAft>
                          <a:spcPts val="0"/>
                        </a:spcAft>
                      </a:pPr>
                      <a:r>
                        <a:rPr lang="en-GB" sz="800" b="0" i="1" dirty="0">
                          <a:effectLst/>
                          <a:latin typeface="Calibri"/>
                          <a:ea typeface="Calibri"/>
                          <a:cs typeface="Arial"/>
                        </a:rPr>
                        <a:t>7</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15000"/>
                        </a:lnSpc>
                        <a:spcAft>
                          <a:spcPts val="0"/>
                        </a:spcAft>
                      </a:pPr>
                      <a:r>
                        <a:rPr lang="en-GB" sz="800" b="0" i="1" dirty="0">
                          <a:effectLst/>
                          <a:latin typeface="Calibri"/>
                          <a:ea typeface="Calibri"/>
                          <a:cs typeface="Arial"/>
                        </a:rPr>
                        <a:t>8</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15000"/>
                        </a:lnSpc>
                        <a:spcAft>
                          <a:spcPts val="0"/>
                        </a:spcAft>
                      </a:pPr>
                      <a:r>
                        <a:rPr lang="en-GB" sz="800" b="0" i="1" dirty="0">
                          <a:effectLst/>
                          <a:latin typeface="Calibri"/>
                          <a:ea typeface="Calibri"/>
                          <a:cs typeface="Arial"/>
                        </a:rPr>
                        <a:t>8</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15000"/>
                        </a:lnSpc>
                        <a:spcAft>
                          <a:spcPts val="0"/>
                        </a:spcAft>
                      </a:pPr>
                      <a:r>
                        <a:rPr lang="en-GB" sz="800" b="0" i="1" dirty="0">
                          <a:effectLst/>
                          <a:latin typeface="Calibri"/>
                          <a:ea typeface="Calibri"/>
                          <a:cs typeface="Arial"/>
                        </a:rPr>
                        <a:t>6</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GB" sz="800" b="0" i="1" dirty="0">
                          <a:effectLst/>
                          <a:latin typeface="Calibri"/>
                          <a:ea typeface="Calibri"/>
                          <a:cs typeface="Arial"/>
                        </a:rPr>
                        <a:t>6</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GB" sz="800" b="0" i="1" dirty="0">
                          <a:effectLst/>
                          <a:latin typeface="Calibri"/>
                          <a:ea typeface="Calibri"/>
                          <a:cs typeface="Arial"/>
                        </a:rPr>
                        <a:t>6</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GB" sz="800" b="0" i="1" dirty="0">
                          <a:effectLst/>
                          <a:latin typeface="Calibri"/>
                          <a:ea typeface="Calibri"/>
                          <a:cs typeface="Arial"/>
                        </a:rPr>
                        <a:t>5</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GB" sz="800" b="0" i="1" dirty="0">
                          <a:effectLst/>
                          <a:latin typeface="Calibri"/>
                          <a:ea typeface="Calibri"/>
                          <a:cs typeface="Arial"/>
                        </a:rPr>
                        <a:t>6</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80281">
                <a:tc>
                  <a:txBody>
                    <a:bodyPr/>
                    <a:lstStyle/>
                    <a:p>
                      <a:pPr>
                        <a:lnSpc>
                          <a:spcPct val="115000"/>
                        </a:lnSpc>
                        <a:spcAft>
                          <a:spcPts val="0"/>
                        </a:spcAft>
                      </a:pPr>
                      <a:r>
                        <a:rPr lang="en-GB" sz="800" b="1" i="1" dirty="0">
                          <a:solidFill>
                            <a:srgbClr val="FFFFFF"/>
                          </a:solidFill>
                          <a:effectLst/>
                          <a:latin typeface="Calibri"/>
                          <a:ea typeface="Calibri"/>
                          <a:cs typeface="Arial"/>
                        </a:rPr>
                        <a:t>Is rich in natural beauty</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AADA"/>
                    </a:solidFill>
                  </a:tcPr>
                </a:tc>
                <a:tc>
                  <a:txBody>
                    <a:bodyPr/>
                    <a:lstStyle/>
                    <a:p>
                      <a:pPr algn="ctr">
                        <a:lnSpc>
                          <a:spcPct val="115000"/>
                        </a:lnSpc>
                        <a:spcAft>
                          <a:spcPts val="0"/>
                        </a:spcAft>
                      </a:pPr>
                      <a:r>
                        <a:rPr lang="en-GB" sz="800" b="0" i="1" dirty="0">
                          <a:effectLst/>
                          <a:latin typeface="Calibri"/>
                          <a:ea typeface="Calibri"/>
                          <a:cs typeface="Arial"/>
                        </a:rPr>
                        <a:t>23</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gn="ctr">
                        <a:lnSpc>
                          <a:spcPct val="115000"/>
                        </a:lnSpc>
                        <a:spcAft>
                          <a:spcPts val="0"/>
                        </a:spcAft>
                      </a:pPr>
                      <a:r>
                        <a:rPr lang="en-GB" sz="800" b="0" i="1" dirty="0">
                          <a:effectLst/>
                          <a:latin typeface="Calibri"/>
                          <a:ea typeface="Calibri"/>
                          <a:cs typeface="Arial"/>
                        </a:rPr>
                        <a:t>24</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gn="ctr">
                        <a:lnSpc>
                          <a:spcPct val="115000"/>
                        </a:lnSpc>
                        <a:spcAft>
                          <a:spcPts val="0"/>
                        </a:spcAft>
                      </a:pPr>
                      <a:r>
                        <a:rPr lang="en-GB" sz="800" b="0" i="1" dirty="0">
                          <a:effectLst/>
                          <a:latin typeface="Calibri"/>
                          <a:ea typeface="Calibri"/>
                          <a:cs typeface="Arial"/>
                        </a:rPr>
                        <a:t>22</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gn="ctr">
                        <a:lnSpc>
                          <a:spcPct val="115000"/>
                        </a:lnSpc>
                        <a:spcAft>
                          <a:spcPts val="0"/>
                        </a:spcAft>
                      </a:pPr>
                      <a:r>
                        <a:rPr lang="en-GB" sz="800" b="0" i="1" dirty="0">
                          <a:effectLst/>
                          <a:latin typeface="Calibri"/>
                          <a:ea typeface="Calibri"/>
                          <a:cs typeface="Arial"/>
                        </a:rPr>
                        <a:t>22</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gn="ctr">
                        <a:lnSpc>
                          <a:spcPct val="115000"/>
                        </a:lnSpc>
                        <a:spcAft>
                          <a:spcPts val="0"/>
                        </a:spcAft>
                      </a:pPr>
                      <a:r>
                        <a:rPr lang="en-GB" sz="800" b="0" i="1" dirty="0">
                          <a:effectLst/>
                          <a:latin typeface="Calibri"/>
                          <a:ea typeface="Calibri"/>
                          <a:cs typeface="Arial"/>
                        </a:rPr>
                        <a:t>22</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gn="ctr">
                        <a:lnSpc>
                          <a:spcPct val="115000"/>
                        </a:lnSpc>
                        <a:spcAft>
                          <a:spcPts val="0"/>
                        </a:spcAft>
                      </a:pPr>
                      <a:r>
                        <a:rPr lang="en-GB" sz="800" b="0" i="1" dirty="0">
                          <a:effectLst/>
                          <a:latin typeface="Calibri"/>
                          <a:ea typeface="Calibri"/>
                          <a:cs typeface="Arial"/>
                        </a:rPr>
                        <a:t>20</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a:lnSpc>
                          <a:spcPct val="115000"/>
                        </a:lnSpc>
                        <a:spcAft>
                          <a:spcPts val="0"/>
                        </a:spcAft>
                      </a:pPr>
                      <a:r>
                        <a:rPr lang="en-GB" sz="800" b="0" i="1" dirty="0">
                          <a:effectLst/>
                          <a:latin typeface="Calibri"/>
                          <a:ea typeface="Calibri"/>
                          <a:cs typeface="Arial"/>
                        </a:rPr>
                        <a:t>20</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a:lnSpc>
                          <a:spcPct val="115000"/>
                        </a:lnSpc>
                        <a:spcAft>
                          <a:spcPts val="0"/>
                        </a:spcAft>
                      </a:pPr>
                      <a:r>
                        <a:rPr lang="en-GB" sz="800" b="0" i="1" dirty="0">
                          <a:effectLst/>
                          <a:latin typeface="Calibri"/>
                          <a:ea typeface="Calibri"/>
                          <a:cs typeface="Arial"/>
                        </a:rPr>
                        <a:t>18</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r>
            </a:tbl>
          </a:graphicData>
        </a:graphic>
      </p:graphicFrame>
      <p:graphicFrame>
        <p:nvGraphicFramePr>
          <p:cNvPr id="18" name="Chart 17"/>
          <p:cNvGraphicFramePr/>
          <p:nvPr>
            <p:extLst>
              <p:ext uri="{D42A27DB-BD31-4B8C-83A1-F6EECF244321}">
                <p14:modId xmlns:p14="http://schemas.microsoft.com/office/powerpoint/2010/main" val="4245729878"/>
              </p:ext>
            </p:extLst>
          </p:nvPr>
        </p:nvGraphicFramePr>
        <p:xfrm>
          <a:off x="4692917" y="1432984"/>
          <a:ext cx="3986486" cy="2655064"/>
        </p:xfrm>
        <a:graphic>
          <a:graphicData uri="http://schemas.openxmlformats.org/drawingml/2006/chart">
            <c:chart xmlns:c="http://schemas.openxmlformats.org/drawingml/2006/chart" xmlns:r="http://schemas.openxmlformats.org/officeDocument/2006/relationships" r:id="rId2"/>
          </a:graphicData>
        </a:graphic>
      </p:graphicFrame>
      <p:sp>
        <p:nvSpPr>
          <p:cNvPr id="19" name="Text Placeholder 5"/>
          <p:cNvSpPr txBox="1">
            <a:spLocks/>
          </p:cNvSpPr>
          <p:nvPr/>
        </p:nvSpPr>
        <p:spPr>
          <a:xfrm>
            <a:off x="4604017" y="1257299"/>
            <a:ext cx="2370996" cy="18756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GfK Anholt Nations Brand Index, 2015</a:t>
            </a:r>
            <a:endParaRPr lang="en-GB" sz="800" dirty="0"/>
          </a:p>
        </p:txBody>
      </p:sp>
      <p:sp>
        <p:nvSpPr>
          <p:cNvPr id="10" name="Text Placeholder 6"/>
          <p:cNvSpPr>
            <a:spLocks noGrp="1"/>
          </p:cNvSpPr>
          <p:nvPr>
            <p:ph type="body" sz="quarter" idx="13"/>
          </p:nvPr>
        </p:nvSpPr>
        <p:spPr>
          <a:xfrm>
            <a:off x="685796" y="6396162"/>
            <a:ext cx="2440301" cy="274638"/>
          </a:xfrm>
        </p:spPr>
        <p:txBody>
          <a:bodyPr/>
          <a:lstStyle/>
          <a:p>
            <a:r>
              <a:rPr lang="en-GB" sz="1000" dirty="0" smtClean="0"/>
              <a:t>Delivery of activities</a:t>
            </a:r>
            <a:endParaRPr lang="en-GB" sz="1000" dirty="0"/>
          </a:p>
        </p:txBody>
      </p:sp>
    </p:spTree>
    <p:extLst>
      <p:ext uri="{BB962C8B-B14F-4D97-AF65-F5344CB8AC3E}">
        <p14:creationId xmlns:p14="http://schemas.microsoft.com/office/powerpoint/2010/main" val="161457040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000" dirty="0" smtClean="0"/>
              <a:t>Potential motivations for taking a SHORT BREAK in England</a:t>
            </a:r>
            <a:endParaRPr lang="en-GB" sz="2000" dirty="0"/>
          </a:p>
        </p:txBody>
      </p:sp>
      <p:sp>
        <p:nvSpPr>
          <p:cNvPr id="4" name="Text Placeholder 3"/>
          <p:cNvSpPr>
            <a:spLocks noGrp="1"/>
          </p:cNvSpPr>
          <p:nvPr>
            <p:ph type="body" sz="quarter" idx="13"/>
          </p:nvPr>
        </p:nvSpPr>
        <p:spPr/>
        <p:txBody>
          <a:bodyPr/>
          <a:lstStyle/>
          <a:p>
            <a:endParaRPr lang="en-GB" dirty="0"/>
          </a:p>
        </p:txBody>
      </p:sp>
      <p:sp>
        <p:nvSpPr>
          <p:cNvPr id="9" name="Footer Placeholder 8"/>
          <p:cNvSpPr>
            <a:spLocks noGrp="1"/>
          </p:cNvSpPr>
          <p:nvPr>
            <p:ph type="ftr" sz="quarter" idx="3"/>
          </p:nvPr>
        </p:nvSpPr>
        <p:spPr/>
        <p:txBody>
          <a:bodyPr/>
          <a:lstStyle/>
          <a:p>
            <a:r>
              <a:rPr lang="en-US" dirty="0" smtClean="0"/>
              <a:t>fsffs</a:t>
            </a:r>
            <a:endParaRPr lang="en-US" dirty="0"/>
          </a:p>
        </p:txBody>
      </p:sp>
      <p:sp>
        <p:nvSpPr>
          <p:cNvPr id="13" name="Text Placeholder 5"/>
          <p:cNvSpPr txBox="1">
            <a:spLocks/>
          </p:cNvSpPr>
          <p:nvPr/>
        </p:nvSpPr>
        <p:spPr>
          <a:xfrm>
            <a:off x="5315815" y="1445683"/>
            <a:ext cx="3589598" cy="477310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In 2015, BDRC Continental conducted a survey of 16,800 interviews across 24 different countries to understand motivations and experience of visiting a wide range of holiday destinations among the general population. England was included as one of the destinations.</a:t>
            </a:r>
          </a:p>
          <a:p>
            <a:pPr marL="0" indent="0" algn="just">
              <a:buNone/>
            </a:pPr>
            <a:r>
              <a:rPr lang="en-GB" sz="1300" dirty="0" smtClean="0"/>
              <a:t>The data revealed some interesting trends</a:t>
            </a:r>
            <a:r>
              <a:rPr lang="en-GB" sz="1300" dirty="0"/>
              <a:t> </a:t>
            </a:r>
            <a:r>
              <a:rPr lang="en-GB" sz="1300" dirty="0" smtClean="0"/>
              <a:t>in perceptions of how well England delivers on a range of activities.  </a:t>
            </a:r>
          </a:p>
          <a:p>
            <a:pPr marL="0" indent="0" algn="just">
              <a:buNone/>
            </a:pPr>
            <a:r>
              <a:rPr lang="en-GB" sz="1300" dirty="0" smtClean="0"/>
              <a:t>Short breaks to England are more likely than destinations overall to be seen as delivering ‘seeing the main sights’, reinforcing GB’s strong Nations Brand Index rating for ‘historic buildings and monuments’.  Also scoring higher than average is the appeal of England’s local culture and shopping.</a:t>
            </a:r>
          </a:p>
          <a:p>
            <a:pPr marL="0" indent="0" algn="just">
              <a:buNone/>
            </a:pPr>
            <a:r>
              <a:rPr lang="en-GB" sz="1300" dirty="0" smtClean="0"/>
              <a:t>Underlining England’s ability to deliver an ‘active holiday’ rather than a relaxing holiday is the lower than average motivation of visiting to ‘rest mind or body’.</a:t>
            </a:r>
          </a:p>
          <a:p>
            <a:pPr marL="0" indent="0" algn="just">
              <a:buNone/>
            </a:pPr>
            <a:r>
              <a:rPr lang="en-GB" sz="1300" dirty="0" smtClean="0"/>
              <a:t>A holiday to England is also less likely to be perceived as being able to deliver ‘scenery/natural beauty’,  ‘tasting local cuisine’ or ‘visiting beaches/coastal areas’.  </a:t>
            </a:r>
          </a:p>
          <a:p>
            <a:pPr marL="0" indent="0" algn="just">
              <a:buNone/>
            </a:pPr>
            <a:endParaRPr lang="en-GB" sz="1300" dirty="0"/>
          </a:p>
        </p:txBody>
      </p:sp>
      <p:sp>
        <p:nvSpPr>
          <p:cNvPr id="14" name="Text Placeholder 5"/>
          <p:cNvSpPr txBox="1">
            <a:spLocks/>
          </p:cNvSpPr>
          <p:nvPr/>
        </p:nvSpPr>
        <p:spPr>
          <a:xfrm>
            <a:off x="308704" y="1269999"/>
            <a:ext cx="3653696" cy="17568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BDRC Continental Global Tourism Intentions Monitor 2015</a:t>
            </a:r>
            <a:endParaRPr lang="en-GB" sz="800" dirty="0"/>
          </a:p>
        </p:txBody>
      </p:sp>
      <p:graphicFrame>
        <p:nvGraphicFramePr>
          <p:cNvPr id="11" name="Picture Placeholder 9"/>
          <p:cNvGraphicFramePr>
            <a:graphicFrameLocks/>
          </p:cNvGraphicFramePr>
          <p:nvPr>
            <p:extLst>
              <p:ext uri="{D42A27DB-BD31-4B8C-83A1-F6EECF244321}">
                <p14:modId xmlns:p14="http://schemas.microsoft.com/office/powerpoint/2010/main" val="3548648174"/>
              </p:ext>
            </p:extLst>
          </p:nvPr>
        </p:nvGraphicFramePr>
        <p:xfrm>
          <a:off x="378821" y="1481098"/>
          <a:ext cx="4675779" cy="5151120"/>
        </p:xfrm>
        <a:graphic>
          <a:graphicData uri="http://schemas.openxmlformats.org/drawingml/2006/table">
            <a:tbl>
              <a:tblPr firstRow="1" bandRow="1">
                <a:tableStyleId>{FABFCF23-3B69-468F-B69F-88F6DE6A72F2}</a:tableStyleId>
              </a:tblPr>
              <a:tblGrid>
                <a:gridCol w="2084979"/>
                <a:gridCol w="508000"/>
                <a:gridCol w="711200"/>
                <a:gridCol w="558800"/>
                <a:gridCol w="812800"/>
              </a:tblGrid>
              <a:tr h="311951">
                <a:tc>
                  <a:txBody>
                    <a:bodyPr/>
                    <a:lstStyle/>
                    <a:p>
                      <a:endParaRPr lang="en-GB" sz="800" b="0" dirty="0">
                        <a:latin typeface="+mn-lt"/>
                        <a:cs typeface="Arial" panose="020B0604020202020204" pitchFamily="34" charset="0"/>
                      </a:endParaRPr>
                    </a:p>
                  </a:txBody>
                  <a:tcPr anchor="ctr"/>
                </a:tc>
                <a:tc gridSpan="2">
                  <a:txBody>
                    <a:bodyPr/>
                    <a:lstStyle/>
                    <a:p>
                      <a:pPr algn="ctr"/>
                      <a:r>
                        <a:rPr lang="en-GB" sz="800" b="1" dirty="0" smtClean="0">
                          <a:latin typeface="+mn-lt"/>
                          <a:cs typeface="Arial" panose="020B0604020202020204" pitchFamily="34" charset="0"/>
                        </a:rPr>
                        <a:t>ANY REASON</a:t>
                      </a:r>
                      <a:endParaRPr lang="en-GB" sz="800" b="1" dirty="0">
                        <a:latin typeface="+mn-lt"/>
                        <a:cs typeface="Arial" panose="020B0604020202020204" pitchFamily="34" charset="0"/>
                      </a:endParaRPr>
                    </a:p>
                  </a:txBody>
                  <a:tcPr anchor="ctr"/>
                </a:tc>
                <a:tc hMerge="1">
                  <a:txBody>
                    <a:bodyPr/>
                    <a:lstStyle/>
                    <a:p>
                      <a:endParaRPr lang="en-GB" sz="800" b="1" dirty="0">
                        <a:latin typeface="+mn-lt"/>
                        <a:cs typeface="Arial" panose="020B0604020202020204" pitchFamily="34" charset="0"/>
                      </a:endParaRPr>
                    </a:p>
                  </a:txBody>
                  <a:tcPr/>
                </a:tc>
                <a:tc gridSpan="2">
                  <a:txBody>
                    <a:bodyPr/>
                    <a:lstStyle/>
                    <a:p>
                      <a:pPr algn="ctr"/>
                      <a:r>
                        <a:rPr lang="en-GB" sz="800" b="1" dirty="0" smtClean="0">
                          <a:latin typeface="+mn-lt"/>
                          <a:cs typeface="Arial" panose="020B0604020202020204" pitchFamily="34" charset="0"/>
                        </a:rPr>
                        <a:t>MOST IMPORTANT   </a:t>
                      </a:r>
                      <a:br>
                        <a:rPr lang="en-GB" sz="800" b="1" dirty="0" smtClean="0">
                          <a:latin typeface="+mn-lt"/>
                          <a:cs typeface="Arial" panose="020B0604020202020204" pitchFamily="34" charset="0"/>
                        </a:rPr>
                      </a:br>
                      <a:r>
                        <a:rPr lang="en-GB" sz="800" b="1" dirty="0" smtClean="0">
                          <a:latin typeface="+mn-lt"/>
                          <a:cs typeface="Arial" panose="020B0604020202020204" pitchFamily="34" charset="0"/>
                        </a:rPr>
                        <a:t>REASON</a:t>
                      </a:r>
                      <a:endParaRPr lang="en-GB" sz="800" b="1" dirty="0">
                        <a:latin typeface="+mn-lt"/>
                        <a:cs typeface="Arial" panose="020B0604020202020204" pitchFamily="34" charset="0"/>
                      </a:endParaRPr>
                    </a:p>
                  </a:txBody>
                  <a:tcPr anchor="ctr"/>
                </a:tc>
                <a:tc hMerge="1">
                  <a:txBody>
                    <a:bodyPr/>
                    <a:lstStyle/>
                    <a:p>
                      <a:endParaRPr lang="en-GB" sz="1200" b="0" dirty="0">
                        <a:latin typeface="+mn-lt"/>
                        <a:cs typeface="Arial" panose="020B0604020202020204" pitchFamily="34" charset="0"/>
                      </a:endParaRPr>
                    </a:p>
                  </a:txBody>
                  <a:tcPr/>
                </a:tc>
              </a:tr>
              <a:tr h="311951">
                <a:tc>
                  <a:txBody>
                    <a:bodyPr/>
                    <a:lstStyle/>
                    <a:p>
                      <a:pPr>
                        <a:lnSpc>
                          <a:spcPct val="115000"/>
                        </a:lnSpc>
                        <a:spcAft>
                          <a:spcPts val="0"/>
                        </a:spcAft>
                      </a:pPr>
                      <a:endParaRPr lang="en-GB" sz="800" b="1" u="sng"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smtClean="0">
                          <a:effectLst/>
                          <a:latin typeface="+mn-lt"/>
                          <a:ea typeface="Calibri"/>
                          <a:cs typeface="Arial" panose="020B0604020202020204" pitchFamily="34" charset="0"/>
                        </a:rPr>
                        <a:t>England</a:t>
                      </a:r>
                      <a:endParaRPr lang="en-GB" sz="800" b="1"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smtClean="0">
                          <a:effectLst/>
                          <a:latin typeface="+mn-lt"/>
                          <a:ea typeface="Calibri"/>
                          <a:cs typeface="Arial" panose="020B0604020202020204" pitchFamily="34" charset="0"/>
                        </a:rPr>
                        <a:t>All World</a:t>
                      </a:r>
                      <a:r>
                        <a:rPr lang="en-GB" sz="800" b="1" baseline="0" dirty="0" smtClean="0">
                          <a:effectLst/>
                          <a:latin typeface="+mn-lt"/>
                          <a:ea typeface="Calibri"/>
                          <a:cs typeface="Arial" panose="020B0604020202020204" pitchFamily="34" charset="0"/>
                        </a:rPr>
                        <a:t> Destinations</a:t>
                      </a:r>
                      <a:endParaRPr lang="en-GB" sz="800" b="1" dirty="0">
                        <a:effectLst/>
                        <a:latin typeface="+mn-lt"/>
                        <a:ea typeface="Calibri"/>
                        <a:cs typeface="Arial" panose="020B0604020202020204" pitchFamily="34" charset="0"/>
                      </a:endParaRPr>
                    </a:p>
                  </a:txBody>
                  <a:tcPr marL="68580" marR="68580" marT="0" marB="0" anchor="ctr"/>
                </a:tc>
                <a:tc>
                  <a:txBody>
                    <a:bodyPr/>
                    <a:lstStyle/>
                    <a:p>
                      <a:r>
                        <a:rPr lang="en-GB" sz="800" b="1" dirty="0" smtClean="0">
                          <a:latin typeface="+mn-lt"/>
                          <a:cs typeface="Arial" panose="020B0604020202020204" pitchFamily="34" charset="0"/>
                        </a:rPr>
                        <a:t>England</a:t>
                      </a:r>
                      <a:endParaRPr lang="en-GB" sz="800" b="1" dirty="0">
                        <a:latin typeface="+mn-lt"/>
                        <a:cs typeface="Arial" panose="020B0604020202020204" pitchFamily="34" charset="0"/>
                      </a:endParaRPr>
                    </a:p>
                  </a:txBody>
                  <a:tcPr anchor="ctr"/>
                </a:tc>
                <a:tc>
                  <a:txBody>
                    <a:bodyPr/>
                    <a:lstStyle/>
                    <a:p>
                      <a:r>
                        <a:rPr lang="en-GB" sz="800" b="1" dirty="0" smtClean="0">
                          <a:latin typeface="+mn-lt"/>
                          <a:cs typeface="Arial" panose="020B0604020202020204" pitchFamily="34" charset="0"/>
                        </a:rPr>
                        <a:t>All World Destinations</a:t>
                      </a:r>
                      <a:endParaRPr lang="en-GB" sz="800" b="1"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1" u="sng" dirty="0">
                          <a:solidFill>
                            <a:srgbClr val="000000"/>
                          </a:solidFill>
                          <a:effectLst/>
                          <a:latin typeface="+mn-lt"/>
                          <a:ea typeface="Times New Roman"/>
                          <a:cs typeface="Arial" panose="020B0604020202020204" pitchFamily="34" charset="0"/>
                        </a:rPr>
                        <a:t>ANY SIGHTSEEING</a:t>
                      </a:r>
                      <a:endParaRPr lang="en-GB" sz="800" b="1" u="sng"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solidFill>
                            <a:srgbClr val="000000"/>
                          </a:solidFill>
                          <a:effectLst/>
                          <a:latin typeface="+mn-lt"/>
                          <a:ea typeface="Times New Roman"/>
                          <a:cs typeface="Arial" panose="020B0604020202020204" pitchFamily="34" charset="0"/>
                        </a:rPr>
                        <a:t>69%</a:t>
                      </a:r>
                      <a:endParaRPr lang="en-GB" sz="800" b="1"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solidFill>
                            <a:srgbClr val="000000"/>
                          </a:solidFill>
                          <a:effectLst/>
                          <a:latin typeface="+mn-lt"/>
                          <a:ea typeface="Times New Roman"/>
                          <a:cs typeface="Arial" panose="020B0604020202020204" pitchFamily="34" charset="0"/>
                        </a:rPr>
                        <a:t>60%</a:t>
                      </a:r>
                      <a:endParaRPr lang="en-GB" sz="800" b="1" dirty="0">
                        <a:effectLst/>
                        <a:latin typeface="+mn-lt"/>
                        <a:ea typeface="Calibri"/>
                        <a:cs typeface="Arial" panose="020B0604020202020204" pitchFamily="34" charset="0"/>
                      </a:endParaRPr>
                    </a:p>
                  </a:txBody>
                  <a:tcPr marL="68580" marR="68580" marT="0" marB="0" anchor="ctr"/>
                </a:tc>
                <a:tc>
                  <a:txBody>
                    <a:bodyPr/>
                    <a:lstStyle/>
                    <a:p>
                      <a:pPr algn="ctr"/>
                      <a:r>
                        <a:rPr lang="en-GB" sz="800" b="1" dirty="0" smtClean="0">
                          <a:latin typeface="+mn-lt"/>
                          <a:cs typeface="Arial" panose="020B0604020202020204" pitchFamily="34" charset="0"/>
                        </a:rPr>
                        <a:t>40%</a:t>
                      </a:r>
                      <a:endParaRPr lang="en-GB" sz="800" b="1" dirty="0">
                        <a:latin typeface="+mn-lt"/>
                        <a:cs typeface="Arial" panose="020B0604020202020204" pitchFamily="34" charset="0"/>
                      </a:endParaRPr>
                    </a:p>
                  </a:txBody>
                  <a:tcPr anchor="ctr"/>
                </a:tc>
                <a:tc>
                  <a:txBody>
                    <a:bodyPr/>
                    <a:lstStyle/>
                    <a:p>
                      <a:pPr algn="ctr"/>
                      <a:r>
                        <a:rPr lang="en-GB" sz="800" b="1" dirty="0" smtClean="0">
                          <a:latin typeface="+mn-lt"/>
                          <a:cs typeface="Arial" panose="020B0604020202020204" pitchFamily="34" charset="0"/>
                        </a:rPr>
                        <a:t>35%</a:t>
                      </a:r>
                      <a:endParaRPr lang="en-GB" sz="800" b="1"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See main tourist sights /places of interest</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48%</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38%</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r>
                        <a:rPr lang="en-GB" sz="800" b="0" dirty="0" smtClean="0">
                          <a:latin typeface="+mn-lt"/>
                          <a:cs typeface="Arial" panose="020B0604020202020204" pitchFamily="34" charset="0"/>
                        </a:rPr>
                        <a:t>27%</a:t>
                      </a:r>
                      <a:endParaRPr lang="en-GB" sz="800" b="0" dirty="0">
                        <a:latin typeface="+mn-lt"/>
                        <a:cs typeface="Arial" panose="020B0604020202020204" pitchFamily="34" charset="0"/>
                      </a:endParaRPr>
                    </a:p>
                  </a:txBody>
                  <a:tcPr anchor="ctr"/>
                </a:tc>
                <a:tc>
                  <a:txBody>
                    <a:bodyPr/>
                    <a:lstStyle/>
                    <a:p>
                      <a:pPr algn="ctr"/>
                      <a:r>
                        <a:rPr lang="en-GB" sz="800" b="0" dirty="0" smtClean="0">
                          <a:latin typeface="+mn-lt"/>
                          <a:cs typeface="Arial" panose="020B0604020202020204" pitchFamily="34" charset="0"/>
                        </a:rPr>
                        <a:t>18%</a:t>
                      </a:r>
                      <a:endParaRPr lang="en-GB" sz="800" b="0"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Experience scenery / natural beauty</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30%</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37%</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r>
                        <a:rPr lang="en-GB" sz="800" b="0" dirty="0" smtClean="0">
                          <a:latin typeface="+mn-lt"/>
                          <a:cs typeface="Arial" panose="020B0604020202020204" pitchFamily="34" charset="0"/>
                        </a:rPr>
                        <a:t>9%</a:t>
                      </a:r>
                      <a:endParaRPr lang="en-GB" sz="800" b="0" dirty="0">
                        <a:latin typeface="+mn-lt"/>
                        <a:cs typeface="Arial" panose="020B0604020202020204" pitchFamily="34" charset="0"/>
                      </a:endParaRPr>
                    </a:p>
                  </a:txBody>
                  <a:tcPr anchor="ctr"/>
                </a:tc>
                <a:tc>
                  <a:txBody>
                    <a:bodyPr/>
                    <a:lstStyle/>
                    <a:p>
                      <a:pPr algn="ctr"/>
                      <a:r>
                        <a:rPr lang="en-GB" sz="800" b="0" dirty="0" smtClean="0">
                          <a:latin typeface="+mn-lt"/>
                          <a:cs typeface="Arial" panose="020B0604020202020204" pitchFamily="34" charset="0"/>
                        </a:rPr>
                        <a:t>13%</a:t>
                      </a:r>
                      <a:endParaRPr lang="en-GB" sz="800" b="0"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See less well known sights / places of interest</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25%</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22%</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r>
                        <a:rPr lang="en-GB" sz="800" b="0" dirty="0" smtClean="0">
                          <a:latin typeface="+mn-lt"/>
                          <a:cs typeface="Arial" panose="020B0604020202020204" pitchFamily="34" charset="0"/>
                        </a:rPr>
                        <a:t>5%</a:t>
                      </a:r>
                      <a:endParaRPr lang="en-GB" sz="800" b="0" dirty="0">
                        <a:latin typeface="+mn-lt"/>
                        <a:cs typeface="Arial" panose="020B0604020202020204" pitchFamily="34" charset="0"/>
                      </a:endParaRPr>
                    </a:p>
                  </a:txBody>
                  <a:tcPr anchor="ctr"/>
                </a:tc>
                <a:tc>
                  <a:txBody>
                    <a:bodyPr/>
                    <a:lstStyle/>
                    <a:p>
                      <a:pPr algn="ctr"/>
                      <a:r>
                        <a:rPr lang="en-GB" sz="800" b="0" dirty="0" smtClean="0">
                          <a:latin typeface="+mn-lt"/>
                          <a:cs typeface="Arial" panose="020B0604020202020204" pitchFamily="34" charset="0"/>
                        </a:rPr>
                        <a:t>5%</a:t>
                      </a:r>
                      <a:endParaRPr lang="en-GB" sz="800" b="0"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1" u="sng" dirty="0">
                          <a:solidFill>
                            <a:srgbClr val="000000"/>
                          </a:solidFill>
                          <a:effectLst/>
                          <a:latin typeface="+mn-lt"/>
                          <a:ea typeface="Times New Roman"/>
                          <a:cs typeface="Arial" panose="020B0604020202020204" pitchFamily="34" charset="0"/>
                        </a:rPr>
                        <a:t>ANY ACTIVITY / EXPERIENCES</a:t>
                      </a:r>
                      <a:endParaRPr lang="en-GB" sz="800" b="1" u="sng"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solidFill>
                            <a:srgbClr val="000000"/>
                          </a:solidFill>
                          <a:effectLst/>
                          <a:latin typeface="+mn-lt"/>
                          <a:ea typeface="Times New Roman"/>
                          <a:cs typeface="Arial" panose="020B0604020202020204" pitchFamily="34" charset="0"/>
                        </a:rPr>
                        <a:t>72%</a:t>
                      </a:r>
                      <a:endParaRPr lang="en-GB" sz="800" b="1"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solidFill>
                            <a:srgbClr val="000000"/>
                          </a:solidFill>
                          <a:effectLst/>
                          <a:latin typeface="+mn-lt"/>
                          <a:ea typeface="Times New Roman"/>
                          <a:cs typeface="Arial" panose="020B0604020202020204" pitchFamily="34" charset="0"/>
                        </a:rPr>
                        <a:t>70%</a:t>
                      </a:r>
                      <a:endParaRPr lang="en-GB" sz="800" b="1" dirty="0">
                        <a:effectLst/>
                        <a:latin typeface="+mn-lt"/>
                        <a:ea typeface="Calibri"/>
                        <a:cs typeface="Arial" panose="020B0604020202020204" pitchFamily="34" charset="0"/>
                      </a:endParaRPr>
                    </a:p>
                  </a:txBody>
                  <a:tcPr marL="68580" marR="68580" marT="0" marB="0" anchor="ctr"/>
                </a:tc>
                <a:tc>
                  <a:txBody>
                    <a:bodyPr/>
                    <a:lstStyle/>
                    <a:p>
                      <a:pPr algn="ctr"/>
                      <a:r>
                        <a:rPr lang="en-GB" sz="800" b="1" dirty="0" smtClean="0">
                          <a:latin typeface="+mn-lt"/>
                          <a:cs typeface="Arial" panose="020B0604020202020204" pitchFamily="34" charset="0"/>
                        </a:rPr>
                        <a:t>37%</a:t>
                      </a:r>
                      <a:endParaRPr lang="en-GB" sz="800" b="1" dirty="0">
                        <a:latin typeface="+mn-lt"/>
                        <a:cs typeface="Arial" panose="020B0604020202020204" pitchFamily="34" charset="0"/>
                      </a:endParaRPr>
                    </a:p>
                  </a:txBody>
                  <a:tcPr anchor="ctr"/>
                </a:tc>
                <a:tc>
                  <a:txBody>
                    <a:bodyPr/>
                    <a:lstStyle/>
                    <a:p>
                      <a:pPr algn="ctr"/>
                      <a:r>
                        <a:rPr lang="en-GB" sz="800" b="1" dirty="0" smtClean="0">
                          <a:latin typeface="+mn-lt"/>
                          <a:cs typeface="Arial" panose="020B0604020202020204" pitchFamily="34" charset="0"/>
                        </a:rPr>
                        <a:t>38%</a:t>
                      </a:r>
                      <a:endParaRPr lang="en-GB" sz="800" b="1"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Experience the local culture</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40%</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33%</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r>
                        <a:rPr lang="en-GB" sz="800" b="0" dirty="0" smtClean="0">
                          <a:latin typeface="+mn-lt"/>
                          <a:cs typeface="Arial" panose="020B0604020202020204" pitchFamily="34" charset="0"/>
                        </a:rPr>
                        <a:t>10%</a:t>
                      </a:r>
                      <a:endParaRPr lang="en-GB" sz="800" b="0" dirty="0">
                        <a:latin typeface="+mn-lt"/>
                        <a:cs typeface="Arial" panose="020B0604020202020204" pitchFamily="34" charset="0"/>
                      </a:endParaRPr>
                    </a:p>
                  </a:txBody>
                  <a:tcPr anchor="ctr"/>
                </a:tc>
                <a:tc>
                  <a:txBody>
                    <a:bodyPr/>
                    <a:lstStyle/>
                    <a:p>
                      <a:pPr algn="ctr"/>
                      <a:r>
                        <a:rPr lang="en-GB" sz="800" b="0" dirty="0" smtClean="0">
                          <a:latin typeface="+mn-lt"/>
                          <a:cs typeface="Arial" panose="020B0604020202020204" pitchFamily="34" charset="0"/>
                        </a:rPr>
                        <a:t>9%</a:t>
                      </a:r>
                      <a:endParaRPr lang="en-GB" sz="800" b="0"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Experience or learn something new</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30%</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25%</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r>
                        <a:rPr lang="en-GB" sz="800" b="0" dirty="0" smtClean="0">
                          <a:latin typeface="+mn-lt"/>
                          <a:cs typeface="Arial" panose="020B0604020202020204" pitchFamily="34" charset="0"/>
                        </a:rPr>
                        <a:t>7%</a:t>
                      </a:r>
                      <a:endParaRPr lang="en-GB" sz="800" b="0" dirty="0">
                        <a:latin typeface="+mn-lt"/>
                        <a:cs typeface="Arial" panose="020B0604020202020204" pitchFamily="34" charset="0"/>
                      </a:endParaRPr>
                    </a:p>
                  </a:txBody>
                  <a:tcPr anchor="ctr"/>
                </a:tc>
                <a:tc>
                  <a:txBody>
                    <a:bodyPr/>
                    <a:lstStyle/>
                    <a:p>
                      <a:pPr algn="ctr"/>
                      <a:r>
                        <a:rPr lang="en-GB" sz="800" b="0" dirty="0" smtClean="0">
                          <a:latin typeface="+mn-lt"/>
                          <a:cs typeface="Arial" panose="020B0604020202020204" pitchFamily="34" charset="0"/>
                        </a:rPr>
                        <a:t>7%</a:t>
                      </a:r>
                      <a:endParaRPr lang="en-GB" sz="800" b="0"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Go shopping</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27%</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21%</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r>
                        <a:rPr lang="en-GB" sz="800" b="0" dirty="0" smtClean="0">
                          <a:latin typeface="+mn-lt"/>
                          <a:cs typeface="Arial" panose="020B0604020202020204" pitchFamily="34" charset="0"/>
                        </a:rPr>
                        <a:t>7%</a:t>
                      </a:r>
                      <a:endParaRPr lang="en-GB" sz="800" b="0" dirty="0">
                        <a:latin typeface="+mn-lt"/>
                        <a:cs typeface="Arial" panose="020B0604020202020204" pitchFamily="34" charset="0"/>
                      </a:endParaRPr>
                    </a:p>
                  </a:txBody>
                  <a:tcPr anchor="ctr"/>
                </a:tc>
                <a:tc>
                  <a:txBody>
                    <a:bodyPr/>
                    <a:lstStyle/>
                    <a:p>
                      <a:pPr algn="ctr"/>
                      <a:r>
                        <a:rPr lang="en-GB" sz="800" b="0" dirty="0" smtClean="0">
                          <a:latin typeface="+mn-lt"/>
                          <a:cs typeface="Arial" panose="020B0604020202020204" pitchFamily="34" charset="0"/>
                        </a:rPr>
                        <a:t>6%</a:t>
                      </a:r>
                      <a:endParaRPr lang="en-GB" sz="800" b="0"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Experience some adventure or thrill</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13%</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15%</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r>
                        <a:rPr lang="en-GB" sz="800" b="0" dirty="0" smtClean="0">
                          <a:latin typeface="+mn-lt"/>
                          <a:cs typeface="Arial" panose="020B0604020202020204" pitchFamily="34" charset="0"/>
                        </a:rPr>
                        <a:t>4%</a:t>
                      </a:r>
                      <a:endParaRPr lang="en-GB" sz="800" b="0" dirty="0">
                        <a:latin typeface="+mn-lt"/>
                        <a:cs typeface="Arial" panose="020B0604020202020204" pitchFamily="34" charset="0"/>
                      </a:endParaRPr>
                    </a:p>
                  </a:txBody>
                  <a:tcPr anchor="ctr"/>
                </a:tc>
                <a:tc>
                  <a:txBody>
                    <a:bodyPr/>
                    <a:lstStyle/>
                    <a:p>
                      <a:pPr algn="ctr"/>
                      <a:r>
                        <a:rPr lang="en-GB" sz="800" b="0" dirty="0" smtClean="0">
                          <a:latin typeface="+mn-lt"/>
                          <a:cs typeface="Arial" panose="020B0604020202020204" pitchFamily="34" charset="0"/>
                        </a:rPr>
                        <a:t>3%</a:t>
                      </a:r>
                      <a:endParaRPr lang="en-GB" sz="800" b="0"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Go to a specific event</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13%</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10%</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r>
                        <a:rPr lang="en-GB" sz="800" b="0" dirty="0" smtClean="0">
                          <a:latin typeface="+mn-lt"/>
                          <a:cs typeface="Arial" panose="020B0604020202020204" pitchFamily="34" charset="0"/>
                        </a:rPr>
                        <a:t>4%</a:t>
                      </a:r>
                      <a:endParaRPr lang="en-GB" sz="800" b="0" dirty="0">
                        <a:latin typeface="+mn-lt"/>
                        <a:cs typeface="Arial" panose="020B0604020202020204" pitchFamily="34" charset="0"/>
                      </a:endParaRPr>
                    </a:p>
                  </a:txBody>
                  <a:tcPr anchor="ctr"/>
                </a:tc>
                <a:tc>
                  <a:txBody>
                    <a:bodyPr/>
                    <a:lstStyle/>
                    <a:p>
                      <a:pPr algn="ctr"/>
                      <a:r>
                        <a:rPr lang="en-GB" sz="800" b="0" dirty="0" smtClean="0">
                          <a:latin typeface="+mn-lt"/>
                          <a:cs typeface="Arial" panose="020B0604020202020204" pitchFamily="34" charset="0"/>
                        </a:rPr>
                        <a:t>2%</a:t>
                      </a:r>
                      <a:endParaRPr lang="en-GB" sz="800" b="0"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Improve physical fitness / body</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7%</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10%</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r>
                        <a:rPr lang="en-GB" sz="800" b="0" dirty="0" smtClean="0">
                          <a:latin typeface="+mn-lt"/>
                          <a:cs typeface="Arial" panose="020B0604020202020204" pitchFamily="34" charset="0"/>
                        </a:rPr>
                        <a:t>3%</a:t>
                      </a:r>
                      <a:endParaRPr lang="en-GB" sz="800" b="0" dirty="0">
                        <a:latin typeface="+mn-lt"/>
                        <a:cs typeface="Arial" panose="020B0604020202020204" pitchFamily="34" charset="0"/>
                      </a:endParaRPr>
                    </a:p>
                  </a:txBody>
                  <a:tcPr anchor="ctr"/>
                </a:tc>
                <a:tc>
                  <a:txBody>
                    <a:bodyPr/>
                    <a:lstStyle/>
                    <a:p>
                      <a:pPr algn="ctr"/>
                      <a:r>
                        <a:rPr lang="en-GB" sz="800" b="0" dirty="0" smtClean="0">
                          <a:latin typeface="+mn-lt"/>
                          <a:cs typeface="Arial" panose="020B0604020202020204" pitchFamily="34" charset="0"/>
                        </a:rPr>
                        <a:t>4%</a:t>
                      </a:r>
                      <a:endParaRPr lang="en-GB" sz="800" b="0"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Taste the local cuisine</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19%</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29%</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r>
                        <a:rPr lang="en-GB" sz="800" b="0" dirty="0" smtClean="0">
                          <a:latin typeface="+mn-lt"/>
                          <a:cs typeface="Arial" panose="020B0604020202020204" pitchFamily="34" charset="0"/>
                        </a:rPr>
                        <a:t>1%</a:t>
                      </a:r>
                      <a:endParaRPr lang="en-GB" sz="800" b="0" dirty="0">
                        <a:latin typeface="+mn-lt"/>
                        <a:cs typeface="Arial" panose="020B0604020202020204" pitchFamily="34" charset="0"/>
                      </a:endParaRPr>
                    </a:p>
                  </a:txBody>
                  <a:tcPr anchor="ctr"/>
                </a:tc>
                <a:tc>
                  <a:txBody>
                    <a:bodyPr/>
                    <a:lstStyle/>
                    <a:p>
                      <a:pPr algn="ctr"/>
                      <a:r>
                        <a:rPr lang="en-GB" sz="800" b="0" dirty="0" smtClean="0">
                          <a:latin typeface="+mn-lt"/>
                          <a:cs typeface="Arial" panose="020B0604020202020204" pitchFamily="34" charset="0"/>
                        </a:rPr>
                        <a:t>4%</a:t>
                      </a:r>
                      <a:endParaRPr lang="en-GB" sz="800" b="0"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Take part in hobby</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9%</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10%</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r>
                        <a:rPr lang="en-GB" sz="800" b="0" dirty="0" smtClean="0">
                          <a:latin typeface="+mn-lt"/>
                          <a:cs typeface="Arial" panose="020B0604020202020204" pitchFamily="34" charset="0"/>
                        </a:rPr>
                        <a:t>-</a:t>
                      </a:r>
                      <a:endParaRPr lang="en-GB" sz="800" b="0" dirty="0">
                        <a:latin typeface="+mn-lt"/>
                        <a:cs typeface="Arial" panose="020B0604020202020204" pitchFamily="34" charset="0"/>
                      </a:endParaRPr>
                    </a:p>
                  </a:txBody>
                  <a:tcPr anchor="ctr"/>
                </a:tc>
                <a:tc>
                  <a:txBody>
                    <a:bodyPr/>
                    <a:lstStyle/>
                    <a:p>
                      <a:pPr algn="ctr"/>
                      <a:r>
                        <a:rPr lang="en-GB" sz="800" b="0" dirty="0" smtClean="0">
                          <a:latin typeface="+mn-lt"/>
                          <a:cs typeface="Arial" panose="020B0604020202020204" pitchFamily="34" charset="0"/>
                        </a:rPr>
                        <a:t>2%</a:t>
                      </a:r>
                      <a:endParaRPr lang="en-GB" sz="800" b="0"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1" u="sng" dirty="0">
                          <a:solidFill>
                            <a:srgbClr val="000000"/>
                          </a:solidFill>
                          <a:effectLst/>
                          <a:latin typeface="+mn-lt"/>
                          <a:ea typeface="Times New Roman"/>
                          <a:cs typeface="Arial" panose="020B0604020202020204" pitchFamily="34" charset="0"/>
                        </a:rPr>
                        <a:t>ANY PEOPLE</a:t>
                      </a:r>
                      <a:endParaRPr lang="en-GB" sz="800" b="1" u="sng"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solidFill>
                            <a:srgbClr val="000000"/>
                          </a:solidFill>
                          <a:effectLst/>
                          <a:latin typeface="+mn-lt"/>
                          <a:ea typeface="Times New Roman"/>
                          <a:cs typeface="Arial" panose="020B0604020202020204" pitchFamily="34" charset="0"/>
                        </a:rPr>
                        <a:t>37%</a:t>
                      </a:r>
                      <a:endParaRPr lang="en-GB" sz="800" b="1"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solidFill>
                            <a:srgbClr val="000000"/>
                          </a:solidFill>
                          <a:effectLst/>
                          <a:latin typeface="+mn-lt"/>
                          <a:ea typeface="Times New Roman"/>
                          <a:cs typeface="Arial" panose="020B0604020202020204" pitchFamily="34" charset="0"/>
                        </a:rPr>
                        <a:t>26%</a:t>
                      </a:r>
                      <a:endParaRPr lang="en-GB" sz="800" b="1" dirty="0">
                        <a:effectLst/>
                        <a:latin typeface="+mn-lt"/>
                        <a:ea typeface="Calibri"/>
                        <a:cs typeface="Arial" panose="020B0604020202020204" pitchFamily="34" charset="0"/>
                      </a:endParaRPr>
                    </a:p>
                  </a:txBody>
                  <a:tcPr marL="68580" marR="68580" marT="0" marB="0" anchor="ctr"/>
                </a:tc>
                <a:tc>
                  <a:txBody>
                    <a:bodyPr/>
                    <a:lstStyle/>
                    <a:p>
                      <a:pPr algn="ctr"/>
                      <a:r>
                        <a:rPr lang="en-GB" sz="800" b="1" dirty="0" smtClean="0">
                          <a:latin typeface="+mn-lt"/>
                          <a:cs typeface="Arial" panose="020B0604020202020204" pitchFamily="34" charset="0"/>
                        </a:rPr>
                        <a:t>16%</a:t>
                      </a:r>
                      <a:endParaRPr lang="en-GB" sz="800" b="1" dirty="0">
                        <a:latin typeface="+mn-lt"/>
                        <a:cs typeface="Arial" panose="020B0604020202020204" pitchFamily="34" charset="0"/>
                      </a:endParaRPr>
                    </a:p>
                  </a:txBody>
                  <a:tcPr anchor="ctr"/>
                </a:tc>
                <a:tc>
                  <a:txBody>
                    <a:bodyPr/>
                    <a:lstStyle/>
                    <a:p>
                      <a:pPr algn="ctr"/>
                      <a:r>
                        <a:rPr lang="en-GB" sz="800" b="1" dirty="0" smtClean="0">
                          <a:latin typeface="+mn-lt"/>
                          <a:cs typeface="Arial" panose="020B0604020202020204" pitchFamily="34" charset="0"/>
                        </a:rPr>
                        <a:t>8%</a:t>
                      </a:r>
                      <a:endParaRPr lang="en-GB" sz="800" b="1"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Meet new people</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20%</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15%</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r>
                        <a:rPr lang="en-GB" sz="800" b="0" dirty="0" smtClean="0">
                          <a:latin typeface="+mn-lt"/>
                          <a:cs typeface="Arial" panose="020B0604020202020204" pitchFamily="34" charset="0"/>
                        </a:rPr>
                        <a:t>12%</a:t>
                      </a:r>
                      <a:endParaRPr lang="en-GB" sz="800" b="0" dirty="0">
                        <a:latin typeface="+mn-lt"/>
                        <a:cs typeface="Arial" panose="020B0604020202020204" pitchFamily="34" charset="0"/>
                      </a:endParaRPr>
                    </a:p>
                  </a:txBody>
                  <a:tcPr anchor="ctr"/>
                </a:tc>
                <a:tc>
                  <a:txBody>
                    <a:bodyPr/>
                    <a:lstStyle/>
                    <a:p>
                      <a:pPr algn="ctr"/>
                      <a:r>
                        <a:rPr lang="en-GB" sz="800" b="0" dirty="0" smtClean="0">
                          <a:latin typeface="+mn-lt"/>
                          <a:cs typeface="Arial" panose="020B0604020202020204" pitchFamily="34" charset="0"/>
                        </a:rPr>
                        <a:t>7%</a:t>
                      </a:r>
                      <a:endParaRPr lang="en-GB" sz="800" b="0"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Visit friends/ relatives</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22%</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14%</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r>
                        <a:rPr lang="en-GB" sz="800" b="0" dirty="0" smtClean="0">
                          <a:latin typeface="+mn-lt"/>
                          <a:cs typeface="Arial" panose="020B0604020202020204" pitchFamily="34" charset="0"/>
                        </a:rPr>
                        <a:t>4%</a:t>
                      </a:r>
                      <a:endParaRPr lang="en-GB" sz="800" b="0" dirty="0">
                        <a:latin typeface="+mn-lt"/>
                        <a:cs typeface="Arial" panose="020B0604020202020204" pitchFamily="34" charset="0"/>
                      </a:endParaRPr>
                    </a:p>
                  </a:txBody>
                  <a:tcPr anchor="ctr"/>
                </a:tc>
                <a:tc>
                  <a:txBody>
                    <a:bodyPr/>
                    <a:lstStyle/>
                    <a:p>
                      <a:pPr algn="ctr"/>
                      <a:r>
                        <a:rPr lang="en-GB" sz="800" b="0" dirty="0" smtClean="0">
                          <a:latin typeface="+mn-lt"/>
                          <a:cs typeface="Arial" panose="020B0604020202020204" pitchFamily="34" charset="0"/>
                        </a:rPr>
                        <a:t>2%</a:t>
                      </a:r>
                      <a:endParaRPr lang="en-GB" sz="800" b="0"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1" u="sng" dirty="0">
                          <a:solidFill>
                            <a:srgbClr val="000000"/>
                          </a:solidFill>
                          <a:effectLst/>
                          <a:latin typeface="+mn-lt"/>
                          <a:ea typeface="Times New Roman"/>
                          <a:cs typeface="Arial" panose="020B0604020202020204" pitchFamily="34" charset="0"/>
                        </a:rPr>
                        <a:t>ANY REST / RELAXATION</a:t>
                      </a:r>
                      <a:endParaRPr lang="en-GB" sz="800" b="1" u="sng"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solidFill>
                            <a:srgbClr val="000000"/>
                          </a:solidFill>
                          <a:effectLst/>
                          <a:latin typeface="+mn-lt"/>
                          <a:ea typeface="Times New Roman"/>
                          <a:cs typeface="Arial" panose="020B0604020202020204" pitchFamily="34" charset="0"/>
                        </a:rPr>
                        <a:t>30%</a:t>
                      </a:r>
                      <a:endParaRPr lang="en-GB" sz="800" b="1"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solidFill>
                            <a:srgbClr val="000000"/>
                          </a:solidFill>
                          <a:effectLst/>
                          <a:latin typeface="+mn-lt"/>
                          <a:ea typeface="Times New Roman"/>
                          <a:cs typeface="Arial" panose="020B0604020202020204" pitchFamily="34" charset="0"/>
                        </a:rPr>
                        <a:t>47%</a:t>
                      </a:r>
                      <a:endParaRPr lang="en-GB" sz="800" b="1" dirty="0">
                        <a:effectLst/>
                        <a:latin typeface="+mn-lt"/>
                        <a:ea typeface="Calibri"/>
                        <a:cs typeface="Arial" panose="020B0604020202020204" pitchFamily="34" charset="0"/>
                      </a:endParaRPr>
                    </a:p>
                  </a:txBody>
                  <a:tcPr marL="68580" marR="68580" marT="0" marB="0" anchor="ctr"/>
                </a:tc>
                <a:tc>
                  <a:txBody>
                    <a:bodyPr/>
                    <a:lstStyle/>
                    <a:p>
                      <a:pPr algn="ctr"/>
                      <a:r>
                        <a:rPr lang="en-GB" sz="800" b="1" dirty="0" smtClean="0">
                          <a:latin typeface="+mn-lt"/>
                          <a:cs typeface="Arial" panose="020B0604020202020204" pitchFamily="34" charset="0"/>
                        </a:rPr>
                        <a:t>6%</a:t>
                      </a:r>
                      <a:endParaRPr lang="en-GB" sz="800" b="1" dirty="0">
                        <a:latin typeface="+mn-lt"/>
                        <a:cs typeface="Arial" panose="020B0604020202020204" pitchFamily="34" charset="0"/>
                      </a:endParaRPr>
                    </a:p>
                  </a:txBody>
                  <a:tcPr anchor="ctr"/>
                </a:tc>
                <a:tc>
                  <a:txBody>
                    <a:bodyPr/>
                    <a:lstStyle/>
                    <a:p>
                      <a:pPr algn="ctr"/>
                      <a:r>
                        <a:rPr lang="en-GB" sz="800" b="1" dirty="0" smtClean="0">
                          <a:latin typeface="+mn-lt"/>
                          <a:cs typeface="Arial" panose="020B0604020202020204" pitchFamily="34" charset="0"/>
                        </a:rPr>
                        <a:t>17%</a:t>
                      </a:r>
                      <a:endParaRPr lang="en-GB" sz="800" b="1"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Rest mind or body</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19%</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28%</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r>
                        <a:rPr lang="en-GB" sz="800" b="0" dirty="0" smtClean="0">
                          <a:latin typeface="+mn-lt"/>
                          <a:cs typeface="Arial" panose="020B0604020202020204" pitchFamily="34" charset="0"/>
                        </a:rPr>
                        <a:t>4%</a:t>
                      </a:r>
                      <a:endParaRPr lang="en-GB" sz="800" b="0" dirty="0">
                        <a:latin typeface="+mn-lt"/>
                        <a:cs typeface="Arial" panose="020B0604020202020204" pitchFamily="34" charset="0"/>
                      </a:endParaRPr>
                    </a:p>
                  </a:txBody>
                  <a:tcPr anchor="ctr"/>
                </a:tc>
                <a:tc>
                  <a:txBody>
                    <a:bodyPr/>
                    <a:lstStyle/>
                    <a:p>
                      <a:pPr algn="ctr"/>
                      <a:r>
                        <a:rPr lang="en-GB" sz="800" b="0" dirty="0" smtClean="0">
                          <a:latin typeface="+mn-lt"/>
                          <a:cs typeface="Arial" panose="020B0604020202020204" pitchFamily="34" charset="0"/>
                        </a:rPr>
                        <a:t>7%</a:t>
                      </a:r>
                      <a:endParaRPr lang="en-GB" sz="800" b="0"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Do as little as possible</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10%</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13%</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r>
                        <a:rPr lang="en-GB" sz="800" b="0" dirty="0" smtClean="0">
                          <a:latin typeface="+mn-lt"/>
                          <a:cs typeface="Arial" panose="020B0604020202020204" pitchFamily="34" charset="0"/>
                        </a:rPr>
                        <a:t>1%</a:t>
                      </a:r>
                      <a:endParaRPr lang="en-GB" sz="800" b="0" dirty="0">
                        <a:latin typeface="+mn-lt"/>
                        <a:cs typeface="Arial" panose="020B0604020202020204" pitchFamily="34" charset="0"/>
                      </a:endParaRPr>
                    </a:p>
                  </a:txBody>
                  <a:tcPr anchor="ctr"/>
                </a:tc>
                <a:tc>
                  <a:txBody>
                    <a:bodyPr/>
                    <a:lstStyle/>
                    <a:p>
                      <a:pPr algn="ctr"/>
                      <a:r>
                        <a:rPr lang="en-GB" sz="800" b="0" dirty="0" smtClean="0">
                          <a:latin typeface="+mn-lt"/>
                          <a:cs typeface="Arial" panose="020B0604020202020204" pitchFamily="34" charset="0"/>
                        </a:rPr>
                        <a:t>2%</a:t>
                      </a:r>
                      <a:endParaRPr lang="en-GB" sz="800" b="0"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Visit beaches / coastal areas</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11%</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21%</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r>
                        <a:rPr lang="en-GB" sz="800" b="0" dirty="0" smtClean="0">
                          <a:latin typeface="+mn-lt"/>
                          <a:cs typeface="Arial" panose="020B0604020202020204" pitchFamily="34" charset="0"/>
                        </a:rPr>
                        <a:t>-</a:t>
                      </a:r>
                      <a:endParaRPr lang="en-GB" sz="800" b="0" dirty="0">
                        <a:latin typeface="+mn-lt"/>
                        <a:cs typeface="Arial" panose="020B0604020202020204" pitchFamily="34" charset="0"/>
                      </a:endParaRPr>
                    </a:p>
                  </a:txBody>
                  <a:tcPr anchor="ctr"/>
                </a:tc>
                <a:tc>
                  <a:txBody>
                    <a:bodyPr/>
                    <a:lstStyle/>
                    <a:p>
                      <a:pPr algn="ctr"/>
                      <a:r>
                        <a:rPr lang="en-GB" sz="800" b="0" dirty="0" smtClean="0">
                          <a:latin typeface="+mn-lt"/>
                          <a:cs typeface="Arial" panose="020B0604020202020204" pitchFamily="34" charset="0"/>
                        </a:rPr>
                        <a:t>5%</a:t>
                      </a:r>
                      <a:endParaRPr lang="en-GB" sz="800" b="0"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Guaranteed sun / good weather</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8%</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16%</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r>
                        <a:rPr lang="en-GB" sz="800" b="0" dirty="0" smtClean="0">
                          <a:latin typeface="+mn-lt"/>
                          <a:cs typeface="Arial" panose="020B0604020202020204" pitchFamily="34" charset="0"/>
                        </a:rPr>
                        <a:t>-</a:t>
                      </a:r>
                      <a:endParaRPr lang="en-GB" sz="800" b="0" dirty="0">
                        <a:latin typeface="+mn-lt"/>
                        <a:cs typeface="Arial" panose="020B0604020202020204" pitchFamily="34" charset="0"/>
                      </a:endParaRPr>
                    </a:p>
                  </a:txBody>
                  <a:tcPr anchor="ctr"/>
                </a:tc>
                <a:tc>
                  <a:txBody>
                    <a:bodyPr/>
                    <a:lstStyle/>
                    <a:p>
                      <a:pPr algn="ctr"/>
                      <a:r>
                        <a:rPr lang="en-GB" sz="800" b="0" dirty="0" smtClean="0">
                          <a:latin typeface="+mn-lt"/>
                          <a:cs typeface="Arial" panose="020B0604020202020204" pitchFamily="34" charset="0"/>
                        </a:rPr>
                        <a:t>3%</a:t>
                      </a:r>
                      <a:endParaRPr lang="en-GB" sz="800" b="0" dirty="0">
                        <a:latin typeface="+mn-lt"/>
                        <a:cs typeface="Arial" panose="020B0604020202020204" pitchFamily="34" charset="0"/>
                      </a:endParaRPr>
                    </a:p>
                  </a:txBody>
                  <a:tcPr anchor="ctr"/>
                </a:tc>
              </a:tr>
            </a:tbl>
          </a:graphicData>
        </a:graphic>
      </p:graphicFrame>
      <p:sp>
        <p:nvSpPr>
          <p:cNvPr id="3" name="Rectangle 2"/>
          <p:cNvSpPr/>
          <p:nvPr/>
        </p:nvSpPr>
        <p:spPr>
          <a:xfrm>
            <a:off x="2543175" y="2590800"/>
            <a:ext cx="2343150" cy="18097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 name="Rectangle 11"/>
          <p:cNvSpPr/>
          <p:nvPr/>
        </p:nvSpPr>
        <p:spPr>
          <a:xfrm>
            <a:off x="2543175" y="4514850"/>
            <a:ext cx="2343150" cy="18097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 name="Rectangle 14"/>
          <p:cNvSpPr/>
          <p:nvPr/>
        </p:nvSpPr>
        <p:spPr>
          <a:xfrm>
            <a:off x="2543175" y="5791200"/>
            <a:ext cx="2343150" cy="18097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6" name="Rectangle 15"/>
          <p:cNvSpPr/>
          <p:nvPr/>
        </p:nvSpPr>
        <p:spPr>
          <a:xfrm>
            <a:off x="2543175" y="6218792"/>
            <a:ext cx="2343150" cy="18097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7" name="Rectangle 16"/>
          <p:cNvSpPr/>
          <p:nvPr/>
        </p:nvSpPr>
        <p:spPr>
          <a:xfrm>
            <a:off x="2543175" y="2377545"/>
            <a:ext cx="2343150" cy="180975"/>
          </a:xfrm>
          <a:prstGeom prst="rect">
            <a:avLst/>
          </a:prstGeom>
          <a:no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9" name="Rectangle 18"/>
          <p:cNvSpPr/>
          <p:nvPr/>
        </p:nvSpPr>
        <p:spPr>
          <a:xfrm>
            <a:off x="2543175" y="3660245"/>
            <a:ext cx="2343150" cy="180975"/>
          </a:xfrm>
          <a:prstGeom prst="rect">
            <a:avLst/>
          </a:prstGeom>
          <a:no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0" name="Rectangle 19"/>
          <p:cNvSpPr/>
          <p:nvPr/>
        </p:nvSpPr>
        <p:spPr>
          <a:xfrm>
            <a:off x="2543175" y="3241145"/>
            <a:ext cx="2343150" cy="180975"/>
          </a:xfrm>
          <a:prstGeom prst="rect">
            <a:avLst/>
          </a:prstGeom>
          <a:no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8" name="Text Placeholder 6"/>
          <p:cNvSpPr txBox="1">
            <a:spLocks/>
          </p:cNvSpPr>
          <p:nvPr/>
        </p:nvSpPr>
        <p:spPr>
          <a:xfrm>
            <a:off x="838195" y="6596459"/>
            <a:ext cx="2440301" cy="274638"/>
          </a:xfrm>
          <a:prstGeom prst="rect">
            <a:avLst/>
          </a:prstGeom>
        </p:spPr>
        <p:txBody>
          <a:bodyPr/>
          <a:lstStyle>
            <a:lvl1pPr marL="0" indent="0" algn="l" defTabSz="457200" rtl="0" eaLnBrk="1" latinLnBrk="0" hangingPunct="1">
              <a:spcBef>
                <a:spcPct val="20000"/>
              </a:spcBef>
              <a:buFont typeface="Arial"/>
              <a:buNone/>
              <a:defRPr lang="en-US" sz="1200" kern="1200" dirty="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000" dirty="0" smtClean="0"/>
              <a:t>Delivery of activities</a:t>
            </a:r>
            <a:endParaRPr lang="en-GB" sz="1000" dirty="0"/>
          </a:p>
        </p:txBody>
      </p:sp>
    </p:spTree>
    <p:extLst>
      <p:ext uri="{BB962C8B-B14F-4D97-AF65-F5344CB8AC3E}">
        <p14:creationId xmlns:p14="http://schemas.microsoft.com/office/powerpoint/2010/main" val="216649095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Picture Placeholder 9"/>
          <p:cNvGraphicFramePr>
            <a:graphicFrameLocks/>
          </p:cNvGraphicFramePr>
          <p:nvPr>
            <p:extLst>
              <p:ext uri="{D42A27DB-BD31-4B8C-83A1-F6EECF244321}">
                <p14:modId xmlns:p14="http://schemas.microsoft.com/office/powerpoint/2010/main" val="1115738194"/>
              </p:ext>
            </p:extLst>
          </p:nvPr>
        </p:nvGraphicFramePr>
        <p:xfrm>
          <a:off x="378821" y="1481098"/>
          <a:ext cx="4675779" cy="5151120"/>
        </p:xfrm>
        <a:graphic>
          <a:graphicData uri="http://schemas.openxmlformats.org/drawingml/2006/table">
            <a:tbl>
              <a:tblPr firstRow="1" bandRow="1">
                <a:tableStyleId>{FABFCF23-3B69-468F-B69F-88F6DE6A72F2}</a:tableStyleId>
              </a:tblPr>
              <a:tblGrid>
                <a:gridCol w="2084979"/>
                <a:gridCol w="508000"/>
                <a:gridCol w="711200"/>
                <a:gridCol w="558800"/>
                <a:gridCol w="812800"/>
              </a:tblGrid>
              <a:tr h="311951">
                <a:tc>
                  <a:txBody>
                    <a:bodyPr/>
                    <a:lstStyle/>
                    <a:p>
                      <a:endParaRPr lang="en-GB" sz="800" b="0" dirty="0">
                        <a:latin typeface="+mn-lt"/>
                        <a:cs typeface="Arial" panose="020B0604020202020204" pitchFamily="34" charset="0"/>
                      </a:endParaRPr>
                    </a:p>
                  </a:txBody>
                  <a:tcPr/>
                </a:tc>
                <a:tc gridSpan="2">
                  <a:txBody>
                    <a:bodyPr/>
                    <a:lstStyle/>
                    <a:p>
                      <a:pPr algn="ctr"/>
                      <a:r>
                        <a:rPr lang="en-GB" sz="800" b="1" dirty="0" smtClean="0">
                          <a:latin typeface="+mn-lt"/>
                          <a:cs typeface="Arial" panose="020B0604020202020204" pitchFamily="34" charset="0"/>
                        </a:rPr>
                        <a:t>ANY REASON</a:t>
                      </a:r>
                      <a:endParaRPr lang="en-GB" sz="800" b="1" dirty="0">
                        <a:latin typeface="+mn-lt"/>
                        <a:cs typeface="Arial" panose="020B0604020202020204" pitchFamily="34" charset="0"/>
                      </a:endParaRPr>
                    </a:p>
                  </a:txBody>
                  <a:tcPr anchor="ctr"/>
                </a:tc>
                <a:tc hMerge="1">
                  <a:txBody>
                    <a:bodyPr/>
                    <a:lstStyle/>
                    <a:p>
                      <a:endParaRPr lang="en-GB" sz="800" b="1" dirty="0">
                        <a:latin typeface="+mn-lt"/>
                        <a:cs typeface="Arial" panose="020B0604020202020204" pitchFamily="34" charset="0"/>
                      </a:endParaRPr>
                    </a:p>
                  </a:txBody>
                  <a:tcPr/>
                </a:tc>
                <a:tc gridSpan="2">
                  <a:txBody>
                    <a:bodyPr/>
                    <a:lstStyle/>
                    <a:p>
                      <a:pPr algn="ctr"/>
                      <a:r>
                        <a:rPr lang="en-GB" sz="800" b="1" dirty="0" smtClean="0">
                          <a:latin typeface="+mn-lt"/>
                          <a:cs typeface="Arial" panose="020B0604020202020204" pitchFamily="34" charset="0"/>
                        </a:rPr>
                        <a:t>MOST IMPORTANT   </a:t>
                      </a:r>
                      <a:br>
                        <a:rPr lang="en-GB" sz="800" b="1" dirty="0" smtClean="0">
                          <a:latin typeface="+mn-lt"/>
                          <a:cs typeface="Arial" panose="020B0604020202020204" pitchFamily="34" charset="0"/>
                        </a:rPr>
                      </a:br>
                      <a:r>
                        <a:rPr lang="en-GB" sz="800" b="1" dirty="0" smtClean="0">
                          <a:latin typeface="+mn-lt"/>
                          <a:cs typeface="Arial" panose="020B0604020202020204" pitchFamily="34" charset="0"/>
                        </a:rPr>
                        <a:t>REASON</a:t>
                      </a:r>
                      <a:endParaRPr lang="en-GB" sz="800" b="1" dirty="0">
                        <a:latin typeface="+mn-lt"/>
                        <a:cs typeface="Arial" panose="020B0604020202020204" pitchFamily="34" charset="0"/>
                      </a:endParaRPr>
                    </a:p>
                  </a:txBody>
                  <a:tcPr/>
                </a:tc>
                <a:tc hMerge="1">
                  <a:txBody>
                    <a:bodyPr/>
                    <a:lstStyle/>
                    <a:p>
                      <a:endParaRPr lang="en-GB" sz="1200" b="0" dirty="0">
                        <a:latin typeface="+mn-lt"/>
                        <a:cs typeface="Arial" panose="020B0604020202020204" pitchFamily="34" charset="0"/>
                      </a:endParaRPr>
                    </a:p>
                  </a:txBody>
                  <a:tcPr/>
                </a:tc>
              </a:tr>
              <a:tr h="311951">
                <a:tc>
                  <a:txBody>
                    <a:bodyPr/>
                    <a:lstStyle/>
                    <a:p>
                      <a:pPr>
                        <a:lnSpc>
                          <a:spcPct val="115000"/>
                        </a:lnSpc>
                        <a:spcAft>
                          <a:spcPts val="0"/>
                        </a:spcAft>
                      </a:pPr>
                      <a:endParaRPr lang="en-GB" sz="800" b="1" u="sng"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1" dirty="0" smtClean="0">
                          <a:effectLst/>
                          <a:latin typeface="+mn-lt"/>
                          <a:ea typeface="Calibri"/>
                          <a:cs typeface="Arial" panose="020B0604020202020204" pitchFamily="34" charset="0"/>
                        </a:rPr>
                        <a:t>England</a:t>
                      </a:r>
                      <a:endParaRPr lang="en-GB" sz="800" b="1"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1" dirty="0" smtClean="0">
                          <a:effectLst/>
                          <a:latin typeface="+mn-lt"/>
                          <a:ea typeface="Calibri"/>
                          <a:cs typeface="Arial" panose="020B0604020202020204" pitchFamily="34" charset="0"/>
                        </a:rPr>
                        <a:t>All World</a:t>
                      </a:r>
                      <a:r>
                        <a:rPr lang="en-GB" sz="800" b="1" baseline="0" dirty="0" smtClean="0">
                          <a:effectLst/>
                          <a:latin typeface="+mn-lt"/>
                          <a:ea typeface="Calibri"/>
                          <a:cs typeface="Arial" panose="020B0604020202020204" pitchFamily="34" charset="0"/>
                        </a:rPr>
                        <a:t> Destinations</a:t>
                      </a:r>
                      <a:endParaRPr lang="en-GB" sz="800" b="1" dirty="0">
                        <a:effectLst/>
                        <a:latin typeface="+mn-lt"/>
                        <a:ea typeface="Calibri"/>
                        <a:cs typeface="Arial" panose="020B0604020202020204" pitchFamily="34" charset="0"/>
                      </a:endParaRPr>
                    </a:p>
                  </a:txBody>
                  <a:tcPr marL="68580" marR="68580" marT="0" marB="0"/>
                </a:tc>
                <a:tc>
                  <a:txBody>
                    <a:bodyPr/>
                    <a:lstStyle/>
                    <a:p>
                      <a:r>
                        <a:rPr lang="en-GB" sz="800" b="1" dirty="0" smtClean="0">
                          <a:latin typeface="+mn-lt"/>
                          <a:cs typeface="Arial" panose="020B0604020202020204" pitchFamily="34" charset="0"/>
                        </a:rPr>
                        <a:t>England</a:t>
                      </a:r>
                      <a:endParaRPr lang="en-GB" sz="800" b="1" dirty="0">
                        <a:latin typeface="+mn-lt"/>
                        <a:cs typeface="Arial" panose="020B0604020202020204" pitchFamily="34" charset="0"/>
                      </a:endParaRPr>
                    </a:p>
                  </a:txBody>
                  <a:tcPr/>
                </a:tc>
                <a:tc>
                  <a:txBody>
                    <a:bodyPr/>
                    <a:lstStyle/>
                    <a:p>
                      <a:r>
                        <a:rPr lang="en-GB" sz="800" b="1" dirty="0" smtClean="0">
                          <a:latin typeface="+mn-lt"/>
                          <a:cs typeface="Arial" panose="020B0604020202020204" pitchFamily="34" charset="0"/>
                        </a:rPr>
                        <a:t>All World Destinations</a:t>
                      </a:r>
                      <a:endParaRPr lang="en-GB" sz="800" b="1" dirty="0">
                        <a:latin typeface="+mn-lt"/>
                        <a:cs typeface="Arial" panose="020B0604020202020204" pitchFamily="34" charset="0"/>
                      </a:endParaRPr>
                    </a:p>
                  </a:txBody>
                  <a:tcPr/>
                </a:tc>
              </a:tr>
              <a:tr h="198514">
                <a:tc>
                  <a:txBody>
                    <a:bodyPr/>
                    <a:lstStyle/>
                    <a:p>
                      <a:pPr>
                        <a:lnSpc>
                          <a:spcPct val="115000"/>
                        </a:lnSpc>
                        <a:spcAft>
                          <a:spcPts val="0"/>
                        </a:spcAft>
                      </a:pPr>
                      <a:r>
                        <a:rPr lang="en-GB" sz="800" b="1" u="sng" dirty="0">
                          <a:solidFill>
                            <a:srgbClr val="000000"/>
                          </a:solidFill>
                          <a:effectLst/>
                          <a:latin typeface="+mn-lt"/>
                          <a:ea typeface="Times New Roman"/>
                          <a:cs typeface="Arial" panose="020B0604020202020204" pitchFamily="34" charset="0"/>
                        </a:rPr>
                        <a:t>ANY SIGHTSEEING</a:t>
                      </a:r>
                      <a:endParaRPr lang="en-GB" sz="800" b="1" u="sng"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1" dirty="0">
                          <a:solidFill>
                            <a:srgbClr val="000000"/>
                          </a:solidFill>
                          <a:effectLst/>
                          <a:latin typeface="+mn-lt"/>
                          <a:ea typeface="Times New Roman"/>
                          <a:cs typeface="Arial" panose="020B0604020202020204" pitchFamily="34" charset="0"/>
                        </a:rPr>
                        <a:t>69%</a:t>
                      </a:r>
                      <a:endParaRPr lang="en-GB" sz="800" b="1"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1" dirty="0" smtClean="0">
                          <a:solidFill>
                            <a:srgbClr val="000000"/>
                          </a:solidFill>
                          <a:effectLst/>
                          <a:latin typeface="+mn-lt"/>
                          <a:ea typeface="Times New Roman"/>
                          <a:cs typeface="Arial" panose="020B0604020202020204" pitchFamily="34" charset="0"/>
                        </a:rPr>
                        <a:t>63%</a:t>
                      </a:r>
                      <a:endParaRPr lang="en-GB" sz="800" b="1" dirty="0">
                        <a:effectLst/>
                        <a:latin typeface="+mn-lt"/>
                        <a:ea typeface="Calibri"/>
                        <a:cs typeface="Arial" panose="020B0604020202020204" pitchFamily="34" charset="0"/>
                      </a:endParaRPr>
                    </a:p>
                  </a:txBody>
                  <a:tcPr marL="68580" marR="68580" marT="0" marB="0"/>
                </a:tc>
                <a:tc>
                  <a:txBody>
                    <a:bodyPr/>
                    <a:lstStyle/>
                    <a:p>
                      <a:pPr algn="ctr"/>
                      <a:r>
                        <a:rPr lang="en-GB" sz="800" b="1" dirty="0" smtClean="0">
                          <a:latin typeface="+mn-lt"/>
                          <a:cs typeface="Arial" panose="020B0604020202020204" pitchFamily="34" charset="0"/>
                        </a:rPr>
                        <a:t>39%</a:t>
                      </a:r>
                      <a:endParaRPr lang="en-GB" sz="800" b="1" dirty="0">
                        <a:latin typeface="+mn-lt"/>
                        <a:cs typeface="Arial" panose="020B0604020202020204" pitchFamily="34" charset="0"/>
                      </a:endParaRPr>
                    </a:p>
                  </a:txBody>
                  <a:tcPr/>
                </a:tc>
                <a:tc>
                  <a:txBody>
                    <a:bodyPr/>
                    <a:lstStyle/>
                    <a:p>
                      <a:pPr algn="ctr"/>
                      <a:r>
                        <a:rPr lang="en-GB" sz="800" b="1" dirty="0" smtClean="0">
                          <a:latin typeface="+mn-lt"/>
                          <a:cs typeface="Arial" panose="020B0604020202020204" pitchFamily="34" charset="0"/>
                        </a:rPr>
                        <a:t>34%</a:t>
                      </a:r>
                      <a:endParaRPr lang="en-GB" sz="800" b="1" dirty="0">
                        <a:latin typeface="+mn-lt"/>
                        <a:cs typeface="Arial" panose="020B0604020202020204" pitchFamily="34" charset="0"/>
                      </a:endParaRPr>
                    </a:p>
                  </a:txBody>
                  <a:tcP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See main tourist sights /places of interest</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47%</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39%</a:t>
                      </a:r>
                      <a:endParaRPr lang="en-GB" sz="800" b="0" dirty="0">
                        <a:effectLst/>
                        <a:latin typeface="+mn-lt"/>
                        <a:ea typeface="Calibri"/>
                        <a:cs typeface="Arial" panose="020B0604020202020204" pitchFamily="34" charset="0"/>
                      </a:endParaRPr>
                    </a:p>
                  </a:txBody>
                  <a:tcPr marL="68580" marR="68580" marT="0" marB="0"/>
                </a:tc>
                <a:tc>
                  <a:txBody>
                    <a:bodyPr/>
                    <a:lstStyle/>
                    <a:p>
                      <a:pPr algn="ctr"/>
                      <a:r>
                        <a:rPr lang="en-GB" sz="800" b="0" dirty="0" smtClean="0">
                          <a:latin typeface="+mn-lt"/>
                          <a:cs typeface="Arial" panose="020B0604020202020204" pitchFamily="34" charset="0"/>
                        </a:rPr>
                        <a:t>23%</a:t>
                      </a:r>
                      <a:endParaRPr lang="en-GB" sz="800" b="0" dirty="0">
                        <a:latin typeface="+mn-lt"/>
                        <a:cs typeface="Arial" panose="020B0604020202020204" pitchFamily="34" charset="0"/>
                      </a:endParaRPr>
                    </a:p>
                  </a:txBody>
                  <a:tcPr/>
                </a:tc>
                <a:tc>
                  <a:txBody>
                    <a:bodyPr/>
                    <a:lstStyle/>
                    <a:p>
                      <a:pPr algn="ctr"/>
                      <a:r>
                        <a:rPr lang="en-GB" sz="800" b="0" dirty="0" smtClean="0">
                          <a:latin typeface="+mn-lt"/>
                          <a:cs typeface="Arial" panose="020B0604020202020204" pitchFamily="34" charset="0"/>
                        </a:rPr>
                        <a:t>16%</a:t>
                      </a:r>
                      <a:endParaRPr lang="en-GB" sz="800" b="0" dirty="0">
                        <a:latin typeface="+mn-lt"/>
                        <a:cs typeface="Arial" panose="020B0604020202020204" pitchFamily="34" charset="0"/>
                      </a:endParaRPr>
                    </a:p>
                  </a:txBody>
                  <a:tcP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Experience scenery / natural beauty</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41%</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41%</a:t>
                      </a:r>
                      <a:endParaRPr lang="en-GB" sz="800" b="0" dirty="0">
                        <a:effectLst/>
                        <a:latin typeface="+mn-lt"/>
                        <a:ea typeface="Calibri"/>
                        <a:cs typeface="Arial" panose="020B0604020202020204" pitchFamily="34" charset="0"/>
                      </a:endParaRPr>
                    </a:p>
                  </a:txBody>
                  <a:tcPr marL="68580" marR="68580" marT="0" marB="0"/>
                </a:tc>
                <a:tc>
                  <a:txBody>
                    <a:bodyPr/>
                    <a:lstStyle/>
                    <a:p>
                      <a:pPr algn="ctr"/>
                      <a:r>
                        <a:rPr lang="en-GB" sz="800" b="0" dirty="0" smtClean="0">
                          <a:latin typeface="+mn-lt"/>
                          <a:cs typeface="Arial" panose="020B0604020202020204" pitchFamily="34" charset="0"/>
                        </a:rPr>
                        <a:t>10%</a:t>
                      </a:r>
                      <a:endParaRPr lang="en-GB" sz="800" b="0" dirty="0">
                        <a:latin typeface="+mn-lt"/>
                        <a:cs typeface="Arial" panose="020B0604020202020204" pitchFamily="34" charset="0"/>
                      </a:endParaRPr>
                    </a:p>
                  </a:txBody>
                  <a:tcPr/>
                </a:tc>
                <a:tc>
                  <a:txBody>
                    <a:bodyPr/>
                    <a:lstStyle/>
                    <a:p>
                      <a:pPr algn="ctr"/>
                      <a:r>
                        <a:rPr lang="en-GB" sz="800" b="0" dirty="0" smtClean="0">
                          <a:latin typeface="+mn-lt"/>
                          <a:cs typeface="Arial" panose="020B0604020202020204" pitchFamily="34" charset="0"/>
                        </a:rPr>
                        <a:t>13%</a:t>
                      </a:r>
                      <a:endParaRPr lang="en-GB" sz="800" b="0" dirty="0">
                        <a:latin typeface="+mn-lt"/>
                        <a:cs typeface="Arial" panose="020B0604020202020204" pitchFamily="34" charset="0"/>
                      </a:endParaRPr>
                    </a:p>
                  </a:txBody>
                  <a:tcP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See less well known sights / places of interest</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26%</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24%</a:t>
                      </a:r>
                      <a:endParaRPr lang="en-GB" sz="800" b="0" dirty="0">
                        <a:effectLst/>
                        <a:latin typeface="+mn-lt"/>
                        <a:ea typeface="Calibri"/>
                        <a:cs typeface="Arial" panose="020B0604020202020204" pitchFamily="34" charset="0"/>
                      </a:endParaRPr>
                    </a:p>
                  </a:txBody>
                  <a:tcPr marL="68580" marR="68580" marT="0" marB="0"/>
                </a:tc>
                <a:tc>
                  <a:txBody>
                    <a:bodyPr/>
                    <a:lstStyle/>
                    <a:p>
                      <a:pPr algn="ctr"/>
                      <a:r>
                        <a:rPr lang="en-GB" sz="800" b="0" dirty="0" smtClean="0">
                          <a:latin typeface="+mn-lt"/>
                          <a:cs typeface="Arial" panose="020B0604020202020204" pitchFamily="34" charset="0"/>
                        </a:rPr>
                        <a:t>7%</a:t>
                      </a:r>
                      <a:endParaRPr lang="en-GB" sz="800" b="0" dirty="0">
                        <a:latin typeface="+mn-lt"/>
                        <a:cs typeface="Arial" panose="020B0604020202020204" pitchFamily="34" charset="0"/>
                      </a:endParaRPr>
                    </a:p>
                  </a:txBody>
                  <a:tcPr/>
                </a:tc>
                <a:tc>
                  <a:txBody>
                    <a:bodyPr/>
                    <a:lstStyle/>
                    <a:p>
                      <a:pPr algn="ctr"/>
                      <a:r>
                        <a:rPr lang="en-GB" sz="800" b="0" dirty="0" smtClean="0">
                          <a:latin typeface="+mn-lt"/>
                          <a:cs typeface="Arial" panose="020B0604020202020204" pitchFamily="34" charset="0"/>
                        </a:rPr>
                        <a:t>4%</a:t>
                      </a:r>
                      <a:endParaRPr lang="en-GB" sz="800" b="0" dirty="0">
                        <a:latin typeface="+mn-lt"/>
                        <a:cs typeface="Arial" panose="020B0604020202020204" pitchFamily="34" charset="0"/>
                      </a:endParaRPr>
                    </a:p>
                  </a:txBody>
                  <a:tcPr/>
                </a:tc>
              </a:tr>
              <a:tr h="198514">
                <a:tc>
                  <a:txBody>
                    <a:bodyPr/>
                    <a:lstStyle/>
                    <a:p>
                      <a:pPr>
                        <a:lnSpc>
                          <a:spcPct val="115000"/>
                        </a:lnSpc>
                        <a:spcAft>
                          <a:spcPts val="0"/>
                        </a:spcAft>
                      </a:pPr>
                      <a:r>
                        <a:rPr lang="en-GB" sz="800" b="1" u="sng" dirty="0">
                          <a:solidFill>
                            <a:srgbClr val="000000"/>
                          </a:solidFill>
                          <a:effectLst/>
                          <a:latin typeface="+mn-lt"/>
                          <a:ea typeface="Times New Roman"/>
                          <a:cs typeface="Arial" panose="020B0604020202020204" pitchFamily="34" charset="0"/>
                        </a:rPr>
                        <a:t>ANY ACTIVITY / EXPERIENCES</a:t>
                      </a:r>
                      <a:endParaRPr lang="en-GB" sz="800" b="1" u="sng"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1" dirty="0">
                          <a:solidFill>
                            <a:srgbClr val="000000"/>
                          </a:solidFill>
                          <a:effectLst/>
                          <a:latin typeface="+mn-lt"/>
                          <a:ea typeface="Times New Roman"/>
                          <a:cs typeface="Arial" panose="020B0604020202020204" pitchFamily="34" charset="0"/>
                        </a:rPr>
                        <a:t>72%</a:t>
                      </a:r>
                      <a:endParaRPr lang="en-GB" sz="800" b="1"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1" dirty="0">
                          <a:solidFill>
                            <a:srgbClr val="000000"/>
                          </a:solidFill>
                          <a:effectLst/>
                          <a:latin typeface="+mn-lt"/>
                          <a:ea typeface="Times New Roman"/>
                          <a:cs typeface="Arial" panose="020B0604020202020204" pitchFamily="34" charset="0"/>
                        </a:rPr>
                        <a:t>70%</a:t>
                      </a:r>
                      <a:endParaRPr lang="en-GB" sz="800" b="1" dirty="0">
                        <a:effectLst/>
                        <a:latin typeface="+mn-lt"/>
                        <a:ea typeface="Calibri"/>
                        <a:cs typeface="Arial" panose="020B0604020202020204" pitchFamily="34" charset="0"/>
                      </a:endParaRPr>
                    </a:p>
                  </a:txBody>
                  <a:tcPr marL="68580" marR="68580" marT="0" marB="0"/>
                </a:tc>
                <a:tc>
                  <a:txBody>
                    <a:bodyPr/>
                    <a:lstStyle/>
                    <a:p>
                      <a:pPr algn="ctr"/>
                      <a:r>
                        <a:rPr lang="en-GB" sz="800" b="1" dirty="0" smtClean="0">
                          <a:latin typeface="+mn-lt"/>
                          <a:cs typeface="Arial" panose="020B0604020202020204" pitchFamily="34" charset="0"/>
                        </a:rPr>
                        <a:t>36%</a:t>
                      </a:r>
                      <a:endParaRPr lang="en-GB" sz="800" b="1" dirty="0">
                        <a:latin typeface="+mn-lt"/>
                        <a:cs typeface="Arial" panose="020B0604020202020204" pitchFamily="34" charset="0"/>
                      </a:endParaRPr>
                    </a:p>
                  </a:txBody>
                  <a:tcPr/>
                </a:tc>
                <a:tc>
                  <a:txBody>
                    <a:bodyPr/>
                    <a:lstStyle/>
                    <a:p>
                      <a:pPr algn="ctr"/>
                      <a:r>
                        <a:rPr lang="en-GB" sz="800" b="1" dirty="0" smtClean="0">
                          <a:latin typeface="+mn-lt"/>
                          <a:cs typeface="Arial" panose="020B0604020202020204" pitchFamily="34" charset="0"/>
                        </a:rPr>
                        <a:t>35%</a:t>
                      </a:r>
                      <a:endParaRPr lang="en-GB" sz="800" b="1" dirty="0">
                        <a:latin typeface="+mn-lt"/>
                        <a:cs typeface="Arial" panose="020B0604020202020204" pitchFamily="34" charset="0"/>
                      </a:endParaRPr>
                    </a:p>
                  </a:txBody>
                  <a:tcP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Experience the local culture</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41%</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37%</a:t>
                      </a:r>
                      <a:endParaRPr lang="en-GB" sz="800" b="0" dirty="0">
                        <a:effectLst/>
                        <a:latin typeface="+mn-lt"/>
                        <a:ea typeface="Calibri"/>
                        <a:cs typeface="Arial" panose="020B0604020202020204" pitchFamily="34" charset="0"/>
                      </a:endParaRPr>
                    </a:p>
                  </a:txBody>
                  <a:tcPr marL="68580" marR="68580" marT="0" marB="0"/>
                </a:tc>
                <a:tc>
                  <a:txBody>
                    <a:bodyPr/>
                    <a:lstStyle/>
                    <a:p>
                      <a:pPr algn="ctr"/>
                      <a:r>
                        <a:rPr lang="en-GB" sz="800" b="0" dirty="0" smtClean="0">
                          <a:latin typeface="+mn-lt"/>
                          <a:cs typeface="Arial" panose="020B0604020202020204" pitchFamily="34" charset="0"/>
                        </a:rPr>
                        <a:t>9%</a:t>
                      </a:r>
                      <a:endParaRPr lang="en-GB" sz="800" b="0" dirty="0">
                        <a:latin typeface="+mn-lt"/>
                        <a:cs typeface="Arial" panose="020B0604020202020204" pitchFamily="34" charset="0"/>
                      </a:endParaRPr>
                    </a:p>
                  </a:txBody>
                  <a:tcPr/>
                </a:tc>
                <a:tc>
                  <a:txBody>
                    <a:bodyPr/>
                    <a:lstStyle/>
                    <a:p>
                      <a:pPr algn="ctr"/>
                      <a:r>
                        <a:rPr lang="en-GB" sz="800" b="0" dirty="0" smtClean="0">
                          <a:latin typeface="+mn-lt"/>
                          <a:cs typeface="Arial" panose="020B0604020202020204" pitchFamily="34" charset="0"/>
                        </a:rPr>
                        <a:t>9%</a:t>
                      </a:r>
                      <a:endParaRPr lang="en-GB" sz="800" b="0" dirty="0">
                        <a:latin typeface="+mn-lt"/>
                        <a:cs typeface="Arial" panose="020B0604020202020204" pitchFamily="34" charset="0"/>
                      </a:endParaRPr>
                    </a:p>
                  </a:txBody>
                  <a:tcP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Experience or learn something new</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28%</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28%</a:t>
                      </a:r>
                      <a:endParaRPr lang="en-GB" sz="800" b="0" dirty="0">
                        <a:effectLst/>
                        <a:latin typeface="+mn-lt"/>
                        <a:ea typeface="Calibri"/>
                        <a:cs typeface="Arial" panose="020B0604020202020204" pitchFamily="34" charset="0"/>
                      </a:endParaRPr>
                    </a:p>
                  </a:txBody>
                  <a:tcPr marL="68580" marR="68580" marT="0" marB="0"/>
                </a:tc>
                <a:tc>
                  <a:txBody>
                    <a:bodyPr/>
                    <a:lstStyle/>
                    <a:p>
                      <a:pPr algn="ctr"/>
                      <a:r>
                        <a:rPr lang="en-GB" sz="800" b="0" dirty="0" smtClean="0">
                          <a:latin typeface="+mn-lt"/>
                          <a:cs typeface="Arial" panose="020B0604020202020204" pitchFamily="34" charset="0"/>
                        </a:rPr>
                        <a:t>2%</a:t>
                      </a:r>
                      <a:endParaRPr lang="en-GB" sz="800" b="0" dirty="0">
                        <a:latin typeface="+mn-lt"/>
                        <a:cs typeface="Arial" panose="020B0604020202020204" pitchFamily="34" charset="0"/>
                      </a:endParaRPr>
                    </a:p>
                  </a:txBody>
                  <a:tcPr/>
                </a:tc>
                <a:tc>
                  <a:txBody>
                    <a:bodyPr/>
                    <a:lstStyle/>
                    <a:p>
                      <a:pPr algn="ctr"/>
                      <a:r>
                        <a:rPr lang="en-GB" sz="800" b="0" dirty="0" smtClean="0">
                          <a:latin typeface="+mn-lt"/>
                          <a:cs typeface="Arial" panose="020B0604020202020204" pitchFamily="34" charset="0"/>
                        </a:rPr>
                        <a:t>4%</a:t>
                      </a:r>
                      <a:endParaRPr lang="en-GB" sz="800" b="0" dirty="0">
                        <a:latin typeface="+mn-lt"/>
                        <a:cs typeface="Arial" panose="020B0604020202020204" pitchFamily="34" charset="0"/>
                      </a:endParaRPr>
                    </a:p>
                  </a:txBody>
                  <a:tcP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Go shopping</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23%</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19%</a:t>
                      </a:r>
                      <a:endParaRPr lang="en-GB" sz="800" b="0" dirty="0">
                        <a:effectLst/>
                        <a:latin typeface="+mn-lt"/>
                        <a:ea typeface="Calibri"/>
                        <a:cs typeface="Arial" panose="020B0604020202020204" pitchFamily="34" charset="0"/>
                      </a:endParaRPr>
                    </a:p>
                  </a:txBody>
                  <a:tcPr marL="68580" marR="68580" marT="0" marB="0"/>
                </a:tc>
                <a:tc>
                  <a:txBody>
                    <a:bodyPr/>
                    <a:lstStyle/>
                    <a:p>
                      <a:pPr algn="ctr"/>
                      <a:r>
                        <a:rPr lang="en-GB" sz="800" b="0" dirty="0" smtClean="0">
                          <a:latin typeface="+mn-lt"/>
                          <a:cs typeface="Arial" panose="020B0604020202020204" pitchFamily="34" charset="0"/>
                        </a:rPr>
                        <a:t>5%</a:t>
                      </a:r>
                      <a:endParaRPr lang="en-GB" sz="800" b="0" dirty="0">
                        <a:latin typeface="+mn-lt"/>
                        <a:cs typeface="Arial" panose="020B0604020202020204" pitchFamily="34" charset="0"/>
                      </a:endParaRPr>
                    </a:p>
                  </a:txBody>
                  <a:tcPr/>
                </a:tc>
                <a:tc>
                  <a:txBody>
                    <a:bodyPr/>
                    <a:lstStyle/>
                    <a:p>
                      <a:pPr algn="ctr"/>
                      <a:r>
                        <a:rPr lang="en-GB" sz="800" b="0" dirty="0" smtClean="0">
                          <a:latin typeface="+mn-lt"/>
                          <a:cs typeface="Arial" panose="020B0604020202020204" pitchFamily="34" charset="0"/>
                        </a:rPr>
                        <a:t>4%</a:t>
                      </a:r>
                      <a:endParaRPr lang="en-GB" sz="800" b="0" dirty="0">
                        <a:latin typeface="+mn-lt"/>
                        <a:cs typeface="Arial" panose="020B0604020202020204" pitchFamily="34" charset="0"/>
                      </a:endParaRPr>
                    </a:p>
                  </a:txBody>
                  <a:tcP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Experience some adventure or thrill</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15%</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17%</a:t>
                      </a:r>
                      <a:endParaRPr lang="en-GB" sz="800" b="0" dirty="0">
                        <a:effectLst/>
                        <a:latin typeface="+mn-lt"/>
                        <a:ea typeface="Calibri"/>
                        <a:cs typeface="Arial" panose="020B0604020202020204" pitchFamily="34" charset="0"/>
                      </a:endParaRPr>
                    </a:p>
                  </a:txBody>
                  <a:tcPr marL="68580" marR="68580" marT="0" marB="0"/>
                </a:tc>
                <a:tc>
                  <a:txBody>
                    <a:bodyPr/>
                    <a:lstStyle/>
                    <a:p>
                      <a:pPr algn="ctr"/>
                      <a:r>
                        <a:rPr lang="en-GB" sz="800" b="0" dirty="0" smtClean="0">
                          <a:latin typeface="+mn-lt"/>
                          <a:cs typeface="Arial" panose="020B0604020202020204" pitchFamily="34" charset="0"/>
                        </a:rPr>
                        <a:t>3%</a:t>
                      </a:r>
                      <a:endParaRPr lang="en-GB" sz="800" b="0" dirty="0">
                        <a:latin typeface="+mn-lt"/>
                        <a:cs typeface="Arial" panose="020B0604020202020204" pitchFamily="34" charset="0"/>
                      </a:endParaRPr>
                    </a:p>
                  </a:txBody>
                  <a:tcPr/>
                </a:tc>
                <a:tc>
                  <a:txBody>
                    <a:bodyPr/>
                    <a:lstStyle/>
                    <a:p>
                      <a:pPr algn="ctr"/>
                      <a:r>
                        <a:rPr lang="en-GB" sz="800" b="0" dirty="0" smtClean="0">
                          <a:latin typeface="+mn-lt"/>
                          <a:cs typeface="Arial" panose="020B0604020202020204" pitchFamily="34" charset="0"/>
                        </a:rPr>
                        <a:t>4%</a:t>
                      </a:r>
                      <a:endParaRPr lang="en-GB" sz="800" b="0" dirty="0">
                        <a:latin typeface="+mn-lt"/>
                        <a:cs typeface="Arial" panose="020B0604020202020204" pitchFamily="34" charset="0"/>
                      </a:endParaRPr>
                    </a:p>
                  </a:txBody>
                  <a:tcP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Go to a specific event</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16%</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9%</a:t>
                      </a:r>
                      <a:endParaRPr lang="en-GB" sz="800" b="0" dirty="0">
                        <a:effectLst/>
                        <a:latin typeface="+mn-lt"/>
                        <a:ea typeface="Calibri"/>
                        <a:cs typeface="Arial" panose="020B0604020202020204" pitchFamily="34" charset="0"/>
                      </a:endParaRPr>
                    </a:p>
                  </a:txBody>
                  <a:tcPr marL="68580" marR="68580" marT="0" marB="0"/>
                </a:tc>
                <a:tc>
                  <a:txBody>
                    <a:bodyPr/>
                    <a:lstStyle/>
                    <a:p>
                      <a:pPr algn="ctr"/>
                      <a:r>
                        <a:rPr lang="en-GB" sz="800" b="0" dirty="0" smtClean="0">
                          <a:latin typeface="+mn-lt"/>
                          <a:cs typeface="Arial" panose="020B0604020202020204" pitchFamily="34" charset="0"/>
                        </a:rPr>
                        <a:t>5%</a:t>
                      </a:r>
                      <a:endParaRPr lang="en-GB" sz="800" b="0" dirty="0">
                        <a:latin typeface="+mn-lt"/>
                        <a:cs typeface="Arial" panose="020B0604020202020204" pitchFamily="34" charset="0"/>
                      </a:endParaRPr>
                    </a:p>
                  </a:txBody>
                  <a:tcPr/>
                </a:tc>
                <a:tc>
                  <a:txBody>
                    <a:bodyPr/>
                    <a:lstStyle/>
                    <a:p>
                      <a:pPr algn="ctr"/>
                      <a:r>
                        <a:rPr lang="en-GB" sz="800" b="0" dirty="0" smtClean="0">
                          <a:latin typeface="+mn-lt"/>
                          <a:cs typeface="Arial" panose="020B0604020202020204" pitchFamily="34" charset="0"/>
                        </a:rPr>
                        <a:t>2%</a:t>
                      </a:r>
                      <a:endParaRPr lang="en-GB" sz="800" b="0" dirty="0">
                        <a:latin typeface="+mn-lt"/>
                        <a:cs typeface="Arial" panose="020B0604020202020204" pitchFamily="34" charset="0"/>
                      </a:endParaRPr>
                    </a:p>
                  </a:txBody>
                  <a:tcP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Improve physical fitness / body</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8%</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10%</a:t>
                      </a:r>
                      <a:endParaRPr lang="en-GB" sz="800" b="0" dirty="0">
                        <a:effectLst/>
                        <a:latin typeface="+mn-lt"/>
                        <a:ea typeface="Calibri"/>
                        <a:cs typeface="Arial" panose="020B0604020202020204" pitchFamily="34" charset="0"/>
                      </a:endParaRPr>
                    </a:p>
                  </a:txBody>
                  <a:tcPr marL="68580" marR="68580" marT="0" marB="0"/>
                </a:tc>
                <a:tc>
                  <a:txBody>
                    <a:bodyPr/>
                    <a:lstStyle/>
                    <a:p>
                      <a:pPr algn="ctr"/>
                      <a:r>
                        <a:rPr lang="en-GB" sz="800" b="0" dirty="0" smtClean="0">
                          <a:latin typeface="+mn-lt"/>
                          <a:cs typeface="Arial" panose="020B0604020202020204" pitchFamily="34" charset="0"/>
                        </a:rPr>
                        <a:t>3%</a:t>
                      </a:r>
                      <a:endParaRPr lang="en-GB" sz="800" b="0" dirty="0">
                        <a:latin typeface="+mn-lt"/>
                        <a:cs typeface="Arial" panose="020B0604020202020204" pitchFamily="34" charset="0"/>
                      </a:endParaRPr>
                    </a:p>
                  </a:txBody>
                  <a:tcPr/>
                </a:tc>
                <a:tc>
                  <a:txBody>
                    <a:bodyPr/>
                    <a:lstStyle/>
                    <a:p>
                      <a:pPr algn="ctr"/>
                      <a:r>
                        <a:rPr lang="en-GB" sz="800" b="0" dirty="0" smtClean="0">
                          <a:latin typeface="+mn-lt"/>
                          <a:cs typeface="Arial" panose="020B0604020202020204" pitchFamily="34" charset="0"/>
                        </a:rPr>
                        <a:t>3%</a:t>
                      </a:r>
                      <a:endParaRPr lang="en-GB" sz="800" b="0" dirty="0">
                        <a:latin typeface="+mn-lt"/>
                        <a:cs typeface="Arial" panose="020B0604020202020204" pitchFamily="34" charset="0"/>
                      </a:endParaRPr>
                    </a:p>
                  </a:txBody>
                  <a:tcP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Taste the local cuisine</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24%</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31%</a:t>
                      </a:r>
                      <a:endParaRPr lang="en-GB" sz="800" b="0" dirty="0">
                        <a:effectLst/>
                        <a:latin typeface="+mn-lt"/>
                        <a:ea typeface="Calibri"/>
                        <a:cs typeface="Arial" panose="020B0604020202020204" pitchFamily="34" charset="0"/>
                      </a:endParaRPr>
                    </a:p>
                  </a:txBody>
                  <a:tcPr marL="68580" marR="68580" marT="0" marB="0"/>
                </a:tc>
                <a:tc>
                  <a:txBody>
                    <a:bodyPr/>
                    <a:lstStyle/>
                    <a:p>
                      <a:pPr algn="ctr"/>
                      <a:r>
                        <a:rPr lang="en-GB" sz="800" b="0" dirty="0" smtClean="0">
                          <a:latin typeface="+mn-lt"/>
                          <a:cs typeface="Arial" panose="020B0604020202020204" pitchFamily="34" charset="0"/>
                        </a:rPr>
                        <a:t>8%</a:t>
                      </a:r>
                      <a:endParaRPr lang="en-GB" sz="800" b="0" dirty="0">
                        <a:latin typeface="+mn-lt"/>
                        <a:cs typeface="Arial" panose="020B0604020202020204" pitchFamily="34" charset="0"/>
                      </a:endParaRPr>
                    </a:p>
                  </a:txBody>
                  <a:tcPr/>
                </a:tc>
                <a:tc>
                  <a:txBody>
                    <a:bodyPr/>
                    <a:lstStyle/>
                    <a:p>
                      <a:pPr algn="ctr"/>
                      <a:r>
                        <a:rPr lang="en-GB" sz="800" b="0" dirty="0" smtClean="0">
                          <a:latin typeface="+mn-lt"/>
                          <a:cs typeface="Arial" panose="020B0604020202020204" pitchFamily="34" charset="0"/>
                        </a:rPr>
                        <a:t>8%</a:t>
                      </a:r>
                      <a:endParaRPr lang="en-GB" sz="800" b="0" dirty="0">
                        <a:latin typeface="+mn-lt"/>
                        <a:cs typeface="Arial" panose="020B0604020202020204" pitchFamily="34" charset="0"/>
                      </a:endParaRPr>
                    </a:p>
                  </a:txBody>
                  <a:tcP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Take part in hobby</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8%</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9%</a:t>
                      </a:r>
                      <a:endParaRPr lang="en-GB" sz="800" b="0" dirty="0">
                        <a:effectLst/>
                        <a:latin typeface="+mn-lt"/>
                        <a:ea typeface="Calibri"/>
                        <a:cs typeface="Arial" panose="020B0604020202020204" pitchFamily="34" charset="0"/>
                      </a:endParaRPr>
                    </a:p>
                  </a:txBody>
                  <a:tcPr marL="68580" marR="68580" marT="0" marB="0"/>
                </a:tc>
                <a:tc>
                  <a:txBody>
                    <a:bodyPr/>
                    <a:lstStyle/>
                    <a:p>
                      <a:pPr algn="ctr"/>
                      <a:r>
                        <a:rPr lang="en-GB" sz="800" b="0" dirty="0" smtClean="0">
                          <a:latin typeface="+mn-lt"/>
                          <a:cs typeface="Arial" panose="020B0604020202020204" pitchFamily="34" charset="0"/>
                        </a:rPr>
                        <a:t>1%</a:t>
                      </a:r>
                      <a:endParaRPr lang="en-GB" sz="800" b="0" dirty="0">
                        <a:latin typeface="+mn-lt"/>
                        <a:cs typeface="Arial" panose="020B0604020202020204" pitchFamily="34" charset="0"/>
                      </a:endParaRPr>
                    </a:p>
                  </a:txBody>
                  <a:tcPr/>
                </a:tc>
                <a:tc>
                  <a:txBody>
                    <a:bodyPr/>
                    <a:lstStyle/>
                    <a:p>
                      <a:pPr algn="ctr"/>
                      <a:r>
                        <a:rPr lang="en-GB" sz="800" b="0" dirty="0" smtClean="0">
                          <a:latin typeface="+mn-lt"/>
                          <a:cs typeface="Arial" panose="020B0604020202020204" pitchFamily="34" charset="0"/>
                        </a:rPr>
                        <a:t>2%</a:t>
                      </a:r>
                      <a:endParaRPr lang="en-GB" sz="800" b="0" dirty="0">
                        <a:latin typeface="+mn-lt"/>
                        <a:cs typeface="Arial" panose="020B0604020202020204" pitchFamily="34" charset="0"/>
                      </a:endParaRPr>
                    </a:p>
                  </a:txBody>
                  <a:tcPr/>
                </a:tc>
              </a:tr>
              <a:tr h="198514">
                <a:tc>
                  <a:txBody>
                    <a:bodyPr/>
                    <a:lstStyle/>
                    <a:p>
                      <a:pPr>
                        <a:lnSpc>
                          <a:spcPct val="115000"/>
                        </a:lnSpc>
                        <a:spcAft>
                          <a:spcPts val="0"/>
                        </a:spcAft>
                      </a:pPr>
                      <a:r>
                        <a:rPr lang="en-GB" sz="800" b="1" u="sng" dirty="0">
                          <a:solidFill>
                            <a:srgbClr val="000000"/>
                          </a:solidFill>
                          <a:effectLst/>
                          <a:latin typeface="+mn-lt"/>
                          <a:ea typeface="Times New Roman"/>
                          <a:cs typeface="Arial" panose="020B0604020202020204" pitchFamily="34" charset="0"/>
                        </a:rPr>
                        <a:t>ANY PEOPLE</a:t>
                      </a:r>
                      <a:endParaRPr lang="en-GB" sz="800" b="1" u="sng"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1" dirty="0" smtClean="0">
                          <a:solidFill>
                            <a:srgbClr val="000000"/>
                          </a:solidFill>
                          <a:effectLst/>
                          <a:latin typeface="+mn-lt"/>
                          <a:ea typeface="Times New Roman"/>
                          <a:cs typeface="Arial" panose="020B0604020202020204" pitchFamily="34" charset="0"/>
                        </a:rPr>
                        <a:t>42%</a:t>
                      </a:r>
                      <a:endParaRPr lang="en-GB" sz="800" b="1"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1" dirty="0" smtClean="0">
                          <a:solidFill>
                            <a:srgbClr val="000000"/>
                          </a:solidFill>
                          <a:effectLst/>
                          <a:latin typeface="+mn-lt"/>
                          <a:ea typeface="Times New Roman"/>
                          <a:cs typeface="Arial" panose="020B0604020202020204" pitchFamily="34" charset="0"/>
                        </a:rPr>
                        <a:t>28%</a:t>
                      </a:r>
                      <a:endParaRPr lang="en-GB" sz="800" b="1" dirty="0">
                        <a:effectLst/>
                        <a:latin typeface="+mn-lt"/>
                        <a:ea typeface="Calibri"/>
                        <a:cs typeface="Arial" panose="020B0604020202020204" pitchFamily="34" charset="0"/>
                      </a:endParaRPr>
                    </a:p>
                  </a:txBody>
                  <a:tcPr marL="68580" marR="68580" marT="0" marB="0"/>
                </a:tc>
                <a:tc>
                  <a:txBody>
                    <a:bodyPr/>
                    <a:lstStyle/>
                    <a:p>
                      <a:pPr algn="ctr"/>
                      <a:r>
                        <a:rPr lang="en-GB" sz="800" b="1" dirty="0" smtClean="0">
                          <a:latin typeface="+mn-lt"/>
                          <a:cs typeface="Arial" panose="020B0604020202020204" pitchFamily="34" charset="0"/>
                        </a:rPr>
                        <a:t>20%</a:t>
                      </a:r>
                      <a:endParaRPr lang="en-GB" sz="800" b="1" dirty="0">
                        <a:latin typeface="+mn-lt"/>
                        <a:cs typeface="Arial" panose="020B0604020202020204" pitchFamily="34" charset="0"/>
                      </a:endParaRPr>
                    </a:p>
                  </a:txBody>
                  <a:tcPr/>
                </a:tc>
                <a:tc>
                  <a:txBody>
                    <a:bodyPr/>
                    <a:lstStyle/>
                    <a:p>
                      <a:pPr algn="ctr"/>
                      <a:r>
                        <a:rPr lang="en-GB" sz="800" b="1" dirty="0" smtClean="0">
                          <a:latin typeface="+mn-lt"/>
                          <a:cs typeface="Arial" panose="020B0604020202020204" pitchFamily="34" charset="0"/>
                        </a:rPr>
                        <a:t>9%</a:t>
                      </a:r>
                      <a:endParaRPr lang="en-GB" sz="800" b="1" dirty="0">
                        <a:latin typeface="+mn-lt"/>
                        <a:cs typeface="Arial" panose="020B0604020202020204" pitchFamily="34" charset="0"/>
                      </a:endParaRPr>
                    </a:p>
                  </a:txBody>
                  <a:tcP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Meet new people</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20%</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17%</a:t>
                      </a:r>
                      <a:endParaRPr lang="en-GB" sz="800" b="0" dirty="0">
                        <a:effectLst/>
                        <a:latin typeface="+mn-lt"/>
                        <a:ea typeface="Calibri"/>
                        <a:cs typeface="Arial" panose="020B0604020202020204" pitchFamily="34" charset="0"/>
                      </a:endParaRPr>
                    </a:p>
                  </a:txBody>
                  <a:tcPr marL="68580" marR="68580" marT="0" marB="0"/>
                </a:tc>
                <a:tc>
                  <a:txBody>
                    <a:bodyPr/>
                    <a:lstStyle/>
                    <a:p>
                      <a:pPr algn="ctr"/>
                      <a:r>
                        <a:rPr lang="en-GB" sz="800" b="0" dirty="0" smtClean="0">
                          <a:latin typeface="+mn-lt"/>
                          <a:cs typeface="Arial" panose="020B0604020202020204" pitchFamily="34" charset="0"/>
                        </a:rPr>
                        <a:t>18%</a:t>
                      </a:r>
                      <a:endParaRPr lang="en-GB" sz="800" b="0" dirty="0">
                        <a:latin typeface="+mn-lt"/>
                        <a:cs typeface="Arial" panose="020B0604020202020204" pitchFamily="34" charset="0"/>
                      </a:endParaRPr>
                    </a:p>
                  </a:txBody>
                  <a:tcPr/>
                </a:tc>
                <a:tc>
                  <a:txBody>
                    <a:bodyPr/>
                    <a:lstStyle/>
                    <a:p>
                      <a:pPr algn="ctr"/>
                      <a:r>
                        <a:rPr lang="en-GB" sz="800" b="0" dirty="0" smtClean="0">
                          <a:latin typeface="+mn-lt"/>
                          <a:cs typeface="Arial" panose="020B0604020202020204" pitchFamily="34" charset="0"/>
                        </a:rPr>
                        <a:t>7%</a:t>
                      </a:r>
                      <a:endParaRPr lang="en-GB" sz="800" b="0" dirty="0">
                        <a:latin typeface="+mn-lt"/>
                        <a:cs typeface="Arial" panose="020B0604020202020204" pitchFamily="34" charset="0"/>
                      </a:endParaRPr>
                    </a:p>
                  </a:txBody>
                  <a:tcP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Visit friends/ relatives</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28%</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15%</a:t>
                      </a:r>
                      <a:endParaRPr lang="en-GB" sz="800" b="0" dirty="0">
                        <a:effectLst/>
                        <a:latin typeface="+mn-lt"/>
                        <a:ea typeface="Calibri"/>
                        <a:cs typeface="Arial" panose="020B0604020202020204" pitchFamily="34" charset="0"/>
                      </a:endParaRPr>
                    </a:p>
                  </a:txBody>
                  <a:tcPr marL="68580" marR="68580" marT="0" marB="0"/>
                </a:tc>
                <a:tc>
                  <a:txBody>
                    <a:bodyPr/>
                    <a:lstStyle/>
                    <a:p>
                      <a:pPr algn="ctr"/>
                      <a:r>
                        <a:rPr lang="en-GB" sz="800" b="0" dirty="0" smtClean="0">
                          <a:latin typeface="+mn-lt"/>
                          <a:cs typeface="Arial" panose="020B0604020202020204" pitchFamily="34" charset="0"/>
                        </a:rPr>
                        <a:t>2%</a:t>
                      </a:r>
                      <a:endParaRPr lang="en-GB" sz="800" b="0" dirty="0">
                        <a:latin typeface="+mn-lt"/>
                        <a:cs typeface="Arial" panose="020B0604020202020204" pitchFamily="34" charset="0"/>
                      </a:endParaRPr>
                    </a:p>
                  </a:txBody>
                  <a:tcPr/>
                </a:tc>
                <a:tc>
                  <a:txBody>
                    <a:bodyPr/>
                    <a:lstStyle/>
                    <a:p>
                      <a:pPr algn="ctr"/>
                      <a:r>
                        <a:rPr lang="en-GB" sz="800" b="0" dirty="0" smtClean="0">
                          <a:latin typeface="+mn-lt"/>
                          <a:cs typeface="Arial" panose="020B0604020202020204" pitchFamily="34" charset="0"/>
                        </a:rPr>
                        <a:t>1%</a:t>
                      </a:r>
                      <a:endParaRPr lang="en-GB" sz="800" b="0" dirty="0">
                        <a:latin typeface="+mn-lt"/>
                        <a:cs typeface="Arial" panose="020B0604020202020204" pitchFamily="34" charset="0"/>
                      </a:endParaRPr>
                    </a:p>
                  </a:txBody>
                  <a:tcPr/>
                </a:tc>
              </a:tr>
              <a:tr h="198514">
                <a:tc>
                  <a:txBody>
                    <a:bodyPr/>
                    <a:lstStyle/>
                    <a:p>
                      <a:pPr>
                        <a:lnSpc>
                          <a:spcPct val="115000"/>
                        </a:lnSpc>
                        <a:spcAft>
                          <a:spcPts val="0"/>
                        </a:spcAft>
                      </a:pPr>
                      <a:r>
                        <a:rPr lang="en-GB" sz="800" b="1" u="sng" dirty="0">
                          <a:solidFill>
                            <a:srgbClr val="000000"/>
                          </a:solidFill>
                          <a:effectLst/>
                          <a:latin typeface="+mn-lt"/>
                          <a:ea typeface="Times New Roman"/>
                          <a:cs typeface="Arial" panose="020B0604020202020204" pitchFamily="34" charset="0"/>
                        </a:rPr>
                        <a:t>ANY REST / RELAXATION</a:t>
                      </a:r>
                      <a:endParaRPr lang="en-GB" sz="800" b="1" u="sng"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1" dirty="0" smtClean="0">
                          <a:solidFill>
                            <a:srgbClr val="000000"/>
                          </a:solidFill>
                          <a:effectLst/>
                          <a:latin typeface="+mn-lt"/>
                          <a:ea typeface="Times New Roman"/>
                          <a:cs typeface="Arial" panose="020B0604020202020204" pitchFamily="34" charset="0"/>
                        </a:rPr>
                        <a:t>33%</a:t>
                      </a:r>
                      <a:endParaRPr lang="en-GB" sz="800" b="1"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1" dirty="0" smtClean="0">
                          <a:solidFill>
                            <a:srgbClr val="000000"/>
                          </a:solidFill>
                          <a:effectLst/>
                          <a:latin typeface="+mn-lt"/>
                          <a:ea typeface="Times New Roman"/>
                          <a:cs typeface="Arial" panose="020B0604020202020204" pitchFamily="34" charset="0"/>
                        </a:rPr>
                        <a:t>52%</a:t>
                      </a:r>
                      <a:endParaRPr lang="en-GB" sz="800" b="1" dirty="0">
                        <a:effectLst/>
                        <a:latin typeface="+mn-lt"/>
                        <a:ea typeface="Calibri"/>
                        <a:cs typeface="Arial" panose="020B0604020202020204" pitchFamily="34" charset="0"/>
                      </a:endParaRPr>
                    </a:p>
                  </a:txBody>
                  <a:tcPr marL="68580" marR="68580" marT="0" marB="0"/>
                </a:tc>
                <a:tc>
                  <a:txBody>
                    <a:bodyPr/>
                    <a:lstStyle/>
                    <a:p>
                      <a:pPr algn="ctr"/>
                      <a:r>
                        <a:rPr lang="en-GB" sz="800" b="1" dirty="0" smtClean="0">
                          <a:latin typeface="+mn-lt"/>
                          <a:cs typeface="Arial" panose="020B0604020202020204" pitchFamily="34" charset="0"/>
                        </a:rPr>
                        <a:t>5%</a:t>
                      </a:r>
                      <a:endParaRPr lang="en-GB" sz="800" b="1" dirty="0">
                        <a:latin typeface="+mn-lt"/>
                        <a:cs typeface="Arial" panose="020B0604020202020204" pitchFamily="34" charset="0"/>
                      </a:endParaRPr>
                    </a:p>
                  </a:txBody>
                  <a:tcPr/>
                </a:tc>
                <a:tc>
                  <a:txBody>
                    <a:bodyPr/>
                    <a:lstStyle/>
                    <a:p>
                      <a:pPr algn="ctr"/>
                      <a:r>
                        <a:rPr lang="en-GB" sz="800" b="1" dirty="0" smtClean="0">
                          <a:latin typeface="+mn-lt"/>
                          <a:cs typeface="Arial" panose="020B0604020202020204" pitchFamily="34" charset="0"/>
                        </a:rPr>
                        <a:t>21%</a:t>
                      </a:r>
                      <a:endParaRPr lang="en-GB" sz="800" b="1" dirty="0">
                        <a:latin typeface="+mn-lt"/>
                        <a:cs typeface="Arial" panose="020B0604020202020204" pitchFamily="34" charset="0"/>
                      </a:endParaRPr>
                    </a:p>
                  </a:txBody>
                  <a:tcP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Rest mind or body</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21%</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28%</a:t>
                      </a:r>
                      <a:endParaRPr lang="en-GB" sz="800" b="0" dirty="0">
                        <a:effectLst/>
                        <a:latin typeface="+mn-lt"/>
                        <a:ea typeface="Calibri"/>
                        <a:cs typeface="Arial" panose="020B0604020202020204" pitchFamily="34" charset="0"/>
                      </a:endParaRPr>
                    </a:p>
                  </a:txBody>
                  <a:tcPr marL="68580" marR="68580" marT="0" marB="0"/>
                </a:tc>
                <a:tc>
                  <a:txBody>
                    <a:bodyPr/>
                    <a:lstStyle/>
                    <a:p>
                      <a:pPr algn="ctr"/>
                      <a:r>
                        <a:rPr lang="en-GB" sz="800" b="0" dirty="0" smtClean="0">
                          <a:latin typeface="+mn-lt"/>
                          <a:cs typeface="Arial" panose="020B0604020202020204" pitchFamily="34" charset="0"/>
                        </a:rPr>
                        <a:t>-</a:t>
                      </a:r>
                      <a:endParaRPr lang="en-GB" sz="800" b="0" dirty="0">
                        <a:latin typeface="+mn-lt"/>
                        <a:cs typeface="Arial" panose="020B0604020202020204" pitchFamily="34" charset="0"/>
                      </a:endParaRPr>
                    </a:p>
                  </a:txBody>
                  <a:tcPr/>
                </a:tc>
                <a:tc>
                  <a:txBody>
                    <a:bodyPr/>
                    <a:lstStyle/>
                    <a:p>
                      <a:pPr algn="ctr"/>
                      <a:r>
                        <a:rPr lang="en-GB" sz="800" b="0" dirty="0" smtClean="0">
                          <a:latin typeface="+mn-lt"/>
                          <a:cs typeface="Arial" panose="020B0604020202020204" pitchFamily="34" charset="0"/>
                        </a:rPr>
                        <a:t>7%</a:t>
                      </a:r>
                      <a:endParaRPr lang="en-GB" sz="800" b="0" dirty="0">
                        <a:latin typeface="+mn-lt"/>
                        <a:cs typeface="Arial" panose="020B0604020202020204" pitchFamily="34" charset="0"/>
                      </a:endParaRPr>
                    </a:p>
                  </a:txBody>
                  <a:tcP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Do as little as possible</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12%</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13%</a:t>
                      </a:r>
                      <a:endParaRPr lang="en-GB" sz="800" b="0" dirty="0">
                        <a:effectLst/>
                        <a:latin typeface="+mn-lt"/>
                        <a:ea typeface="Calibri"/>
                        <a:cs typeface="Arial" panose="020B0604020202020204" pitchFamily="34" charset="0"/>
                      </a:endParaRPr>
                    </a:p>
                  </a:txBody>
                  <a:tcPr marL="68580" marR="68580" marT="0" marB="0"/>
                </a:tc>
                <a:tc>
                  <a:txBody>
                    <a:bodyPr/>
                    <a:lstStyle/>
                    <a:p>
                      <a:pPr algn="ctr"/>
                      <a:r>
                        <a:rPr lang="en-GB" sz="800" b="0" dirty="0" smtClean="0">
                          <a:latin typeface="+mn-lt"/>
                          <a:cs typeface="Arial" panose="020B0604020202020204" pitchFamily="34" charset="0"/>
                        </a:rPr>
                        <a:t>1%</a:t>
                      </a:r>
                      <a:endParaRPr lang="en-GB" sz="800" b="0" dirty="0">
                        <a:latin typeface="+mn-lt"/>
                        <a:cs typeface="Arial" panose="020B0604020202020204" pitchFamily="34" charset="0"/>
                      </a:endParaRPr>
                    </a:p>
                  </a:txBody>
                  <a:tcPr/>
                </a:tc>
                <a:tc>
                  <a:txBody>
                    <a:bodyPr/>
                    <a:lstStyle/>
                    <a:p>
                      <a:pPr algn="ctr"/>
                      <a:r>
                        <a:rPr lang="en-GB" sz="800" b="0" dirty="0" smtClean="0">
                          <a:latin typeface="+mn-lt"/>
                          <a:cs typeface="Arial" panose="020B0604020202020204" pitchFamily="34" charset="0"/>
                        </a:rPr>
                        <a:t>2%</a:t>
                      </a:r>
                      <a:endParaRPr lang="en-GB" sz="800" b="0" dirty="0">
                        <a:latin typeface="+mn-lt"/>
                        <a:cs typeface="Arial" panose="020B0604020202020204" pitchFamily="34" charset="0"/>
                      </a:endParaRPr>
                    </a:p>
                  </a:txBody>
                  <a:tcP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Visit beaches / coastal areas</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9%</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25%</a:t>
                      </a:r>
                      <a:endParaRPr lang="en-GB" sz="800" b="0" dirty="0">
                        <a:effectLst/>
                        <a:latin typeface="+mn-lt"/>
                        <a:ea typeface="Calibri"/>
                        <a:cs typeface="Arial" panose="020B0604020202020204" pitchFamily="34" charset="0"/>
                      </a:endParaRPr>
                    </a:p>
                  </a:txBody>
                  <a:tcPr marL="68580" marR="68580" marT="0" marB="0"/>
                </a:tc>
                <a:tc>
                  <a:txBody>
                    <a:bodyPr/>
                    <a:lstStyle/>
                    <a:p>
                      <a:pPr algn="ctr"/>
                      <a:r>
                        <a:rPr lang="en-GB" sz="800" b="0" dirty="0" smtClean="0">
                          <a:latin typeface="+mn-lt"/>
                          <a:cs typeface="Arial" panose="020B0604020202020204" pitchFamily="34" charset="0"/>
                        </a:rPr>
                        <a:t>3%</a:t>
                      </a:r>
                      <a:endParaRPr lang="en-GB" sz="800" b="0" dirty="0">
                        <a:latin typeface="+mn-lt"/>
                        <a:cs typeface="Arial" panose="020B0604020202020204" pitchFamily="34" charset="0"/>
                      </a:endParaRPr>
                    </a:p>
                  </a:txBody>
                  <a:tcPr/>
                </a:tc>
                <a:tc>
                  <a:txBody>
                    <a:bodyPr/>
                    <a:lstStyle/>
                    <a:p>
                      <a:pPr algn="ctr"/>
                      <a:r>
                        <a:rPr lang="en-GB" sz="800" b="0" dirty="0" smtClean="0">
                          <a:latin typeface="+mn-lt"/>
                          <a:cs typeface="Arial" panose="020B0604020202020204" pitchFamily="34" charset="0"/>
                        </a:rPr>
                        <a:t>6%</a:t>
                      </a:r>
                      <a:endParaRPr lang="en-GB" sz="800" b="0" dirty="0">
                        <a:latin typeface="+mn-lt"/>
                        <a:cs typeface="Arial" panose="020B0604020202020204" pitchFamily="34" charset="0"/>
                      </a:endParaRPr>
                    </a:p>
                  </a:txBody>
                  <a:tcP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Guaranteed sun / good weather</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6%</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22%</a:t>
                      </a:r>
                      <a:endParaRPr lang="en-GB" sz="800" b="0" dirty="0">
                        <a:effectLst/>
                        <a:latin typeface="+mn-lt"/>
                        <a:ea typeface="Calibri"/>
                        <a:cs typeface="Arial" panose="020B0604020202020204" pitchFamily="34" charset="0"/>
                      </a:endParaRPr>
                    </a:p>
                  </a:txBody>
                  <a:tcPr marL="68580" marR="68580" marT="0" marB="0"/>
                </a:tc>
                <a:tc>
                  <a:txBody>
                    <a:bodyPr/>
                    <a:lstStyle/>
                    <a:p>
                      <a:pPr algn="ctr"/>
                      <a:r>
                        <a:rPr lang="en-GB" sz="800" b="0" dirty="0" smtClean="0">
                          <a:latin typeface="+mn-lt"/>
                          <a:cs typeface="Arial" panose="020B0604020202020204" pitchFamily="34" charset="0"/>
                        </a:rPr>
                        <a:t>-</a:t>
                      </a:r>
                      <a:endParaRPr lang="en-GB" sz="800" b="0" dirty="0">
                        <a:latin typeface="+mn-lt"/>
                        <a:cs typeface="Arial" panose="020B0604020202020204" pitchFamily="34" charset="0"/>
                      </a:endParaRPr>
                    </a:p>
                  </a:txBody>
                  <a:tcPr/>
                </a:tc>
                <a:tc>
                  <a:txBody>
                    <a:bodyPr/>
                    <a:lstStyle/>
                    <a:p>
                      <a:pPr algn="ctr"/>
                      <a:r>
                        <a:rPr lang="en-GB" sz="800" b="0" dirty="0" smtClean="0">
                          <a:latin typeface="+mn-lt"/>
                          <a:cs typeface="Arial" panose="020B0604020202020204" pitchFamily="34" charset="0"/>
                        </a:rPr>
                        <a:t>6%</a:t>
                      </a:r>
                      <a:endParaRPr lang="en-GB" sz="800" b="0" dirty="0">
                        <a:latin typeface="+mn-lt"/>
                        <a:cs typeface="Arial" panose="020B0604020202020204" pitchFamily="34" charset="0"/>
                      </a:endParaRPr>
                    </a:p>
                  </a:txBody>
                  <a:tcPr/>
                </a:tc>
              </a:tr>
            </a:tbl>
          </a:graphicData>
        </a:graphic>
      </p:graphicFrame>
      <p:sp>
        <p:nvSpPr>
          <p:cNvPr id="2" name="Title 1"/>
          <p:cNvSpPr>
            <a:spLocks noGrp="1"/>
          </p:cNvSpPr>
          <p:nvPr>
            <p:ph type="title"/>
          </p:nvPr>
        </p:nvSpPr>
        <p:spPr>
          <a:xfrm>
            <a:off x="378821" y="872066"/>
            <a:ext cx="8424992" cy="558801"/>
          </a:xfrm>
        </p:spPr>
        <p:txBody>
          <a:bodyPr/>
          <a:lstStyle/>
          <a:p>
            <a:r>
              <a:rPr lang="en-GB" sz="2000" dirty="0" smtClean="0"/>
              <a:t>Potential motivations for taking a LONGER HOLIDAY in England</a:t>
            </a:r>
            <a:endParaRPr lang="en-GB" sz="2000" dirty="0"/>
          </a:p>
        </p:txBody>
      </p:sp>
      <p:sp>
        <p:nvSpPr>
          <p:cNvPr id="13" name="Text Placeholder 5"/>
          <p:cNvSpPr txBox="1">
            <a:spLocks/>
          </p:cNvSpPr>
          <p:nvPr/>
        </p:nvSpPr>
        <p:spPr>
          <a:xfrm>
            <a:off x="5315815" y="1445683"/>
            <a:ext cx="3589598" cy="2082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‘Seeing the main sights/places of interest’ is also a leading perceived feature for longer holidays to England, as is ‘experiencing the local culture’ and ‘shopping’.   </a:t>
            </a:r>
          </a:p>
          <a:p>
            <a:pPr marL="0" indent="0" algn="just">
              <a:buNone/>
            </a:pPr>
            <a:r>
              <a:rPr lang="en-GB" sz="1300" dirty="0" smtClean="0"/>
              <a:t>‘Experiencing scenery/natural beauty’ is only marginally weaker than average as a potential motivation for taking a longer holiday to England, reflecting the greater propensity to visit outside London on a longer holiday.</a:t>
            </a:r>
          </a:p>
          <a:p>
            <a:pPr marL="0" indent="0" algn="just">
              <a:buNone/>
            </a:pPr>
            <a:r>
              <a:rPr lang="en-GB" sz="1300" dirty="0" smtClean="0"/>
              <a:t>As with short breaks, ‘resting mind or body’, ‘visiting beaches/coastal areas’ and ‘tasting local cuisine’ are lower potential motivations than average.</a:t>
            </a:r>
          </a:p>
        </p:txBody>
      </p:sp>
      <p:sp>
        <p:nvSpPr>
          <p:cNvPr id="14" name="Text Placeholder 5"/>
          <p:cNvSpPr txBox="1">
            <a:spLocks/>
          </p:cNvSpPr>
          <p:nvPr/>
        </p:nvSpPr>
        <p:spPr>
          <a:xfrm>
            <a:off x="308704" y="1269999"/>
            <a:ext cx="3653696" cy="17568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BDRC Continental Global Tourism Intentions Monitor 2015</a:t>
            </a:r>
            <a:endParaRPr lang="en-GB" sz="800" dirty="0"/>
          </a:p>
        </p:txBody>
      </p:sp>
      <p:sp>
        <p:nvSpPr>
          <p:cNvPr id="10" name="Rectangle 9"/>
          <p:cNvSpPr/>
          <p:nvPr/>
        </p:nvSpPr>
        <p:spPr>
          <a:xfrm>
            <a:off x="2543175" y="2377545"/>
            <a:ext cx="2343150" cy="180975"/>
          </a:xfrm>
          <a:prstGeom prst="rect">
            <a:avLst/>
          </a:prstGeom>
          <a:no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 name="Rectangle 11"/>
          <p:cNvSpPr/>
          <p:nvPr/>
        </p:nvSpPr>
        <p:spPr>
          <a:xfrm>
            <a:off x="2543175" y="3241145"/>
            <a:ext cx="2343150" cy="180975"/>
          </a:xfrm>
          <a:prstGeom prst="rect">
            <a:avLst/>
          </a:prstGeom>
          <a:no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 name="Rectangle 14"/>
          <p:cNvSpPr/>
          <p:nvPr/>
        </p:nvSpPr>
        <p:spPr>
          <a:xfrm>
            <a:off x="2543175" y="3660245"/>
            <a:ext cx="2343150" cy="180975"/>
          </a:xfrm>
          <a:prstGeom prst="rect">
            <a:avLst/>
          </a:prstGeom>
          <a:no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6" name="Rectangle 15"/>
          <p:cNvSpPr/>
          <p:nvPr/>
        </p:nvSpPr>
        <p:spPr>
          <a:xfrm>
            <a:off x="2543175" y="4514850"/>
            <a:ext cx="2343150" cy="18097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7" name="Rectangle 16"/>
          <p:cNvSpPr/>
          <p:nvPr/>
        </p:nvSpPr>
        <p:spPr>
          <a:xfrm>
            <a:off x="2543175" y="5791200"/>
            <a:ext cx="2343150" cy="18097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8" name="Rectangle 17"/>
          <p:cNvSpPr/>
          <p:nvPr/>
        </p:nvSpPr>
        <p:spPr>
          <a:xfrm>
            <a:off x="2543175" y="6218792"/>
            <a:ext cx="2343150" cy="18097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9" name="Text Placeholder 6"/>
          <p:cNvSpPr txBox="1">
            <a:spLocks/>
          </p:cNvSpPr>
          <p:nvPr/>
        </p:nvSpPr>
        <p:spPr>
          <a:xfrm>
            <a:off x="838196" y="6583362"/>
            <a:ext cx="2440301" cy="274638"/>
          </a:xfrm>
          <a:prstGeom prst="rect">
            <a:avLst/>
          </a:prstGeom>
        </p:spPr>
        <p:txBody>
          <a:bodyPr/>
          <a:lstStyle>
            <a:lvl1pPr marL="0" indent="0" algn="l" defTabSz="457200" rtl="0" eaLnBrk="1" latinLnBrk="0" hangingPunct="1">
              <a:spcBef>
                <a:spcPct val="20000"/>
              </a:spcBef>
              <a:buFont typeface="Arial"/>
              <a:buNone/>
              <a:defRPr lang="en-US" sz="1200" kern="1200" dirty="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000" dirty="0" smtClean="0"/>
              <a:t>Delivery of activities</a:t>
            </a:r>
            <a:endParaRPr lang="en-GB" sz="1000" dirty="0"/>
          </a:p>
        </p:txBody>
      </p:sp>
    </p:spTree>
    <p:extLst>
      <p:ext uri="{BB962C8B-B14F-4D97-AF65-F5344CB8AC3E}">
        <p14:creationId xmlns:p14="http://schemas.microsoft.com/office/powerpoint/2010/main" val="358256140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Locations where overseas markets would like to stay in the UK </a:t>
            </a:r>
            <a:endParaRPr lang="en-GB" sz="2200" dirty="0"/>
          </a:p>
        </p:txBody>
      </p:sp>
      <p:sp>
        <p:nvSpPr>
          <p:cNvPr id="13" name="Text Placeholder 5"/>
          <p:cNvSpPr txBox="1">
            <a:spLocks/>
          </p:cNvSpPr>
          <p:nvPr/>
        </p:nvSpPr>
        <p:spPr>
          <a:xfrm>
            <a:off x="378821" y="4165599"/>
            <a:ext cx="8424992" cy="2082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According to the Nations Brand Index, overseas markets are most likely to want to stay in the capital city and historic British cities  on a holiday in the UK.  Respondents from France are most likely to show a desire to stay in the capital city. The  China holiday market is most likely to want to stay in a historic British city, traditional English countryside and coastal areas of Britain pointing to future potential for this market.   </a:t>
            </a:r>
            <a:endParaRPr lang="en-GB" sz="1300" strike="sngStrike" dirty="0"/>
          </a:p>
        </p:txBody>
      </p:sp>
      <p:sp>
        <p:nvSpPr>
          <p:cNvPr id="14" name="Text Placeholder 5"/>
          <p:cNvSpPr txBox="1">
            <a:spLocks/>
          </p:cNvSpPr>
          <p:nvPr/>
        </p:nvSpPr>
        <p:spPr>
          <a:xfrm>
            <a:off x="306752" y="1267883"/>
            <a:ext cx="3058748"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GfK Anholt Nations Brand Index, 2013</a:t>
            </a:r>
            <a:endParaRPr lang="en-GB" sz="800" dirty="0"/>
          </a:p>
        </p:txBody>
      </p:sp>
      <p:graphicFrame>
        <p:nvGraphicFramePr>
          <p:cNvPr id="10" name="Chart 9"/>
          <p:cNvGraphicFramePr/>
          <p:nvPr>
            <p:extLst>
              <p:ext uri="{D42A27DB-BD31-4B8C-83A1-F6EECF244321}">
                <p14:modId xmlns:p14="http://schemas.microsoft.com/office/powerpoint/2010/main" val="607389922"/>
              </p:ext>
            </p:extLst>
          </p:nvPr>
        </p:nvGraphicFramePr>
        <p:xfrm>
          <a:off x="378822" y="1430868"/>
          <a:ext cx="8424992" cy="2633132"/>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6"/>
          <p:cNvSpPr>
            <a:spLocks noGrp="1"/>
          </p:cNvSpPr>
          <p:nvPr>
            <p:ph type="body" sz="quarter" idx="13"/>
          </p:nvPr>
        </p:nvSpPr>
        <p:spPr>
          <a:xfrm>
            <a:off x="685796" y="6396162"/>
            <a:ext cx="2440301" cy="274638"/>
          </a:xfrm>
        </p:spPr>
        <p:txBody>
          <a:bodyPr/>
          <a:lstStyle/>
          <a:p>
            <a:r>
              <a:rPr lang="en-GB" sz="1000" dirty="0" smtClean="0"/>
              <a:t>Delivery of activities</a:t>
            </a:r>
            <a:endParaRPr lang="en-GB" sz="1000" dirty="0"/>
          </a:p>
        </p:txBody>
      </p:sp>
    </p:spTree>
    <p:extLst>
      <p:ext uri="{BB962C8B-B14F-4D97-AF65-F5344CB8AC3E}">
        <p14:creationId xmlns:p14="http://schemas.microsoft.com/office/powerpoint/2010/main" val="13166971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Executive summary</a:t>
            </a:r>
            <a:endParaRPr lang="en-GB" dirty="0"/>
          </a:p>
        </p:txBody>
      </p:sp>
    </p:spTree>
    <p:extLst>
      <p:ext uri="{BB962C8B-B14F-4D97-AF65-F5344CB8AC3E}">
        <p14:creationId xmlns:p14="http://schemas.microsoft.com/office/powerpoint/2010/main" val="66280541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5"/>
          <p:cNvSpPr txBox="1">
            <a:spLocks/>
          </p:cNvSpPr>
          <p:nvPr/>
        </p:nvSpPr>
        <p:spPr>
          <a:xfrm>
            <a:off x="378821" y="4313361"/>
            <a:ext cx="8424992" cy="2082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One indicator of how well a nation can deliver on activities is the level of interest in taking part in those activities among potential visitors.</a:t>
            </a:r>
          </a:p>
          <a:p>
            <a:pPr marL="0" indent="0" algn="just">
              <a:buNone/>
            </a:pPr>
            <a:r>
              <a:rPr lang="en-GB" sz="1300" dirty="0" smtClean="0"/>
              <a:t>When Nations Brand Index respondents stated how interested they would be in doing a selection of activities on an imagined holiday in the UK, they were most likely to state ‘famous attractions’, ‘big city’ and ‘off beaten track’.</a:t>
            </a:r>
            <a:endParaRPr lang="en-GB" sz="1300" strike="sngStrike" dirty="0" smtClean="0">
              <a:solidFill>
                <a:srgbClr val="FF0000"/>
              </a:solidFill>
            </a:endParaRPr>
          </a:p>
        </p:txBody>
      </p:sp>
      <p:sp>
        <p:nvSpPr>
          <p:cNvPr id="12" name="Text Placeholder 5"/>
          <p:cNvSpPr txBox="1">
            <a:spLocks/>
          </p:cNvSpPr>
          <p:nvPr/>
        </p:nvSpPr>
        <p:spPr>
          <a:xfrm>
            <a:off x="306752" y="1267883"/>
            <a:ext cx="3058748"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GfK Anholt Nations Brand Index, 2014</a:t>
            </a:r>
            <a:endParaRPr lang="en-GB" sz="800" dirty="0"/>
          </a:p>
        </p:txBody>
      </p:sp>
      <p:sp>
        <p:nvSpPr>
          <p:cNvPr id="18" name="Text Placeholder 5"/>
          <p:cNvSpPr txBox="1">
            <a:spLocks/>
          </p:cNvSpPr>
          <p:nvPr/>
        </p:nvSpPr>
        <p:spPr>
          <a:xfrm>
            <a:off x="4393870" y="1260474"/>
            <a:ext cx="3058748"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GfK Anholt Nations Brand Index, 2014</a:t>
            </a:r>
            <a:endParaRPr lang="en-GB" sz="800" dirty="0"/>
          </a:p>
        </p:txBody>
      </p:sp>
      <p:graphicFrame>
        <p:nvGraphicFramePr>
          <p:cNvPr id="19" name="Chart 18"/>
          <p:cNvGraphicFramePr/>
          <p:nvPr>
            <p:extLst>
              <p:ext uri="{D42A27DB-BD31-4B8C-83A1-F6EECF244321}">
                <p14:modId xmlns:p14="http://schemas.microsoft.com/office/powerpoint/2010/main" val="2383192829"/>
              </p:ext>
            </p:extLst>
          </p:nvPr>
        </p:nvGraphicFramePr>
        <p:xfrm>
          <a:off x="176941" y="1457326"/>
          <a:ext cx="4019554" cy="2696634"/>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 Placeholder 6"/>
          <p:cNvSpPr>
            <a:spLocks noGrp="1"/>
          </p:cNvSpPr>
          <p:nvPr>
            <p:ph type="body" sz="quarter" idx="13"/>
          </p:nvPr>
        </p:nvSpPr>
        <p:spPr>
          <a:xfrm>
            <a:off x="685796" y="6396162"/>
            <a:ext cx="2440301" cy="274638"/>
          </a:xfrm>
        </p:spPr>
        <p:txBody>
          <a:bodyPr/>
          <a:lstStyle/>
          <a:p>
            <a:r>
              <a:rPr lang="en-GB" sz="1000" dirty="0" smtClean="0"/>
              <a:t>Delivery of activities</a:t>
            </a:r>
            <a:endParaRPr lang="en-GB" sz="1000" dirty="0"/>
          </a:p>
        </p:txBody>
      </p:sp>
      <p:sp>
        <p:nvSpPr>
          <p:cNvPr id="11" name="Title 1"/>
          <p:cNvSpPr>
            <a:spLocks noGrp="1"/>
          </p:cNvSpPr>
          <p:nvPr>
            <p:ph type="title"/>
          </p:nvPr>
        </p:nvSpPr>
        <p:spPr>
          <a:xfrm>
            <a:off x="457200" y="872066"/>
            <a:ext cx="8813799" cy="558801"/>
          </a:xfrm>
        </p:spPr>
        <p:txBody>
          <a:bodyPr/>
          <a:lstStyle/>
          <a:p>
            <a:r>
              <a:rPr lang="en-GB" sz="2200" dirty="0" smtClean="0"/>
              <a:t>Interest in taking part in activities in GB among overseas markets</a:t>
            </a:r>
            <a:endParaRPr lang="en-GB" sz="2200" dirty="0"/>
          </a:p>
        </p:txBody>
      </p:sp>
      <p:graphicFrame>
        <p:nvGraphicFramePr>
          <p:cNvPr id="15" name="Chart 14"/>
          <p:cNvGraphicFramePr/>
          <p:nvPr>
            <p:extLst>
              <p:ext uri="{D42A27DB-BD31-4B8C-83A1-F6EECF244321}">
                <p14:modId xmlns:p14="http://schemas.microsoft.com/office/powerpoint/2010/main" val="2854087610"/>
              </p:ext>
            </p:extLst>
          </p:nvPr>
        </p:nvGraphicFramePr>
        <p:xfrm>
          <a:off x="4393870" y="1457326"/>
          <a:ext cx="4524499" cy="270827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565492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5"/>
          <p:cNvSpPr txBox="1">
            <a:spLocks/>
          </p:cNvSpPr>
          <p:nvPr/>
        </p:nvSpPr>
        <p:spPr>
          <a:xfrm>
            <a:off x="4821381" y="1531449"/>
            <a:ext cx="4049487" cy="2082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300" dirty="0" smtClean="0">
                <a:solidFill>
                  <a:srgbClr val="120742"/>
                </a:solidFill>
              </a:rPr>
              <a:t>Effect of age is most noticeable when looking at whether potential visitors were more interested in visiting cities or countryside.  Older people rated visiting the countryside highest of all statements and were also more interested in seeing places off the beaten track than the younger people.</a:t>
            </a:r>
          </a:p>
          <a:p>
            <a:pPr marL="0" indent="0" algn="just">
              <a:buFont typeface="Arial"/>
              <a:buNone/>
            </a:pPr>
            <a:r>
              <a:rPr lang="en-GB" sz="1300" dirty="0" smtClean="0">
                <a:solidFill>
                  <a:srgbClr val="120742"/>
                </a:solidFill>
              </a:rPr>
              <a:t>Those under the age of 30 showed most interest towards visiting big cities alongside seeing famous tourist attractions.</a:t>
            </a:r>
          </a:p>
          <a:p>
            <a:pPr marL="0" indent="0" algn="just">
              <a:buFont typeface="Arial"/>
              <a:buNone/>
            </a:pPr>
            <a:r>
              <a:rPr lang="en-GB" sz="1300" dirty="0" smtClean="0">
                <a:solidFill>
                  <a:srgbClr val="120742"/>
                </a:solidFill>
              </a:rPr>
              <a:t>Interest in a planned itinerary or fully-guided tour is also stronger among younger potential visitors – those aged under 50 years.  Interest in planned itineraries, in particular, drops off quickly after this point.</a:t>
            </a:r>
            <a:endParaRPr lang="en-GB" sz="1300" dirty="0">
              <a:solidFill>
                <a:srgbClr val="FF0000"/>
              </a:solidFill>
            </a:endParaRPr>
          </a:p>
          <a:p>
            <a:pPr marL="0" indent="0" algn="just">
              <a:buFont typeface="Arial"/>
              <a:buNone/>
            </a:pPr>
            <a:endParaRPr lang="en-GB" sz="1300" dirty="0" smtClean="0">
              <a:solidFill>
                <a:srgbClr val="120742"/>
              </a:solidFill>
            </a:endParaRPr>
          </a:p>
        </p:txBody>
      </p:sp>
      <p:sp>
        <p:nvSpPr>
          <p:cNvPr id="12" name="Text Placeholder 5"/>
          <p:cNvSpPr txBox="1">
            <a:spLocks/>
          </p:cNvSpPr>
          <p:nvPr/>
        </p:nvSpPr>
        <p:spPr>
          <a:xfrm>
            <a:off x="306752" y="1267883"/>
            <a:ext cx="3058748"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Source:  GfK Anholt Nations Brand Index, 2014</a:t>
            </a:r>
            <a:endParaRPr lang="en-GB" sz="800" dirty="0">
              <a:solidFill>
                <a:srgbClr val="120742"/>
              </a:solidFill>
            </a:endParaRPr>
          </a:p>
        </p:txBody>
      </p:sp>
      <p:sp>
        <p:nvSpPr>
          <p:cNvPr id="10" name="Text Placeholder 6"/>
          <p:cNvSpPr>
            <a:spLocks noGrp="1"/>
          </p:cNvSpPr>
          <p:nvPr>
            <p:ph type="body" sz="quarter" idx="13"/>
          </p:nvPr>
        </p:nvSpPr>
        <p:spPr>
          <a:xfrm>
            <a:off x="685796" y="6396162"/>
            <a:ext cx="2440301" cy="274638"/>
          </a:xfrm>
        </p:spPr>
        <p:txBody>
          <a:bodyPr/>
          <a:lstStyle/>
          <a:p>
            <a:r>
              <a:rPr lang="en-GB" sz="1000" dirty="0" smtClean="0"/>
              <a:t>Delivery of activities</a:t>
            </a:r>
            <a:endParaRPr lang="en-GB" sz="1000" dirty="0"/>
          </a:p>
        </p:txBody>
      </p:sp>
      <p:sp>
        <p:nvSpPr>
          <p:cNvPr id="11" name="Title 1"/>
          <p:cNvSpPr>
            <a:spLocks noGrp="1"/>
          </p:cNvSpPr>
          <p:nvPr>
            <p:ph type="title"/>
          </p:nvPr>
        </p:nvSpPr>
        <p:spPr>
          <a:xfrm>
            <a:off x="457200" y="872066"/>
            <a:ext cx="8813799" cy="558801"/>
          </a:xfrm>
        </p:spPr>
        <p:txBody>
          <a:bodyPr/>
          <a:lstStyle/>
          <a:p>
            <a:r>
              <a:rPr lang="en-GB" sz="2200" dirty="0" smtClean="0"/>
              <a:t>Interest in taking part in activities in GB – by age group</a:t>
            </a:r>
            <a:endParaRPr lang="en-GB" sz="2200" dirty="0"/>
          </a:p>
        </p:txBody>
      </p:sp>
      <p:graphicFrame>
        <p:nvGraphicFramePr>
          <p:cNvPr id="14" name="Chart 13"/>
          <p:cNvGraphicFramePr/>
          <p:nvPr>
            <p:extLst>
              <p:ext uri="{D42A27DB-BD31-4B8C-83A1-F6EECF244321}">
                <p14:modId xmlns:p14="http://schemas.microsoft.com/office/powerpoint/2010/main" val="964377638"/>
              </p:ext>
            </p:extLst>
          </p:nvPr>
        </p:nvGraphicFramePr>
        <p:xfrm>
          <a:off x="405705" y="1522214"/>
          <a:ext cx="4178170" cy="46292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226094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72066"/>
            <a:ext cx="8813799" cy="558801"/>
          </a:xfrm>
        </p:spPr>
        <p:txBody>
          <a:bodyPr/>
          <a:lstStyle/>
          <a:p>
            <a:r>
              <a:rPr lang="en-GB" sz="2200" dirty="0" smtClean="0"/>
              <a:t>Interest in taking part in activities in GB - by overseas market / 1</a:t>
            </a:r>
            <a:endParaRPr lang="en-GB" sz="2200" dirty="0"/>
          </a:p>
        </p:txBody>
      </p:sp>
      <p:sp>
        <p:nvSpPr>
          <p:cNvPr id="13" name="Text Placeholder 5"/>
          <p:cNvSpPr txBox="1">
            <a:spLocks/>
          </p:cNvSpPr>
          <p:nvPr/>
        </p:nvSpPr>
        <p:spPr>
          <a:xfrm>
            <a:off x="378821" y="4085112"/>
            <a:ext cx="8424992" cy="85700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300" dirty="0" smtClean="0">
                <a:solidFill>
                  <a:srgbClr val="120742"/>
                </a:solidFill>
              </a:rPr>
              <a:t>With their shorter likely lengths of stay and potentially greater focus around London as the sole destination, those from European markets such as France, </a:t>
            </a:r>
            <a:r>
              <a:rPr lang="en-GB" sz="1300" dirty="0">
                <a:solidFill>
                  <a:srgbClr val="120742"/>
                </a:solidFill>
              </a:rPr>
              <a:t>G</a:t>
            </a:r>
            <a:r>
              <a:rPr lang="en-GB" sz="1300" dirty="0" smtClean="0">
                <a:solidFill>
                  <a:srgbClr val="120742"/>
                </a:solidFill>
              </a:rPr>
              <a:t>ermany and Italy tend to be less likely to be interested in each individual activity.</a:t>
            </a:r>
          </a:p>
          <a:p>
            <a:pPr marL="0" indent="0" algn="just">
              <a:buFont typeface="Arial"/>
              <a:buNone/>
            </a:pPr>
            <a:r>
              <a:rPr lang="en-GB" sz="1300" dirty="0" smtClean="0">
                <a:solidFill>
                  <a:srgbClr val="120742"/>
                </a:solidFill>
              </a:rPr>
              <a:t>In particular, those from Germany are much less likely to be interested in planned itineraries / guided tours.  However, day trips and visiting the countryside are much higher on the agenda.</a:t>
            </a:r>
          </a:p>
          <a:p>
            <a:pPr marL="0" indent="0" algn="just">
              <a:buFont typeface="Arial"/>
              <a:buNone/>
            </a:pPr>
            <a:r>
              <a:rPr lang="en-GB" sz="1300" dirty="0" smtClean="0">
                <a:solidFill>
                  <a:srgbClr val="120742"/>
                </a:solidFill>
              </a:rPr>
              <a:t>Those from Italy are much more likely to be interested in planned itineraries, guided tours and getting off the beaten track.</a:t>
            </a:r>
          </a:p>
          <a:p>
            <a:pPr marL="0" indent="0" algn="just">
              <a:buFont typeface="Arial"/>
              <a:buNone/>
            </a:pPr>
            <a:r>
              <a:rPr lang="en-GB" sz="1300" dirty="0" smtClean="0">
                <a:solidFill>
                  <a:srgbClr val="120742"/>
                </a:solidFill>
              </a:rPr>
              <a:t>Big cities are of much greater interest among those from France, but they also have a desire the get off the beaten track.</a:t>
            </a:r>
            <a:endParaRPr lang="en-GB" sz="1300" dirty="0" smtClean="0">
              <a:solidFill>
                <a:srgbClr val="FF0000"/>
              </a:solidFill>
            </a:endParaRPr>
          </a:p>
        </p:txBody>
      </p:sp>
      <p:sp>
        <p:nvSpPr>
          <p:cNvPr id="12" name="Text Placeholder 5"/>
          <p:cNvSpPr txBox="1">
            <a:spLocks/>
          </p:cNvSpPr>
          <p:nvPr/>
        </p:nvSpPr>
        <p:spPr>
          <a:xfrm>
            <a:off x="306752" y="1267883"/>
            <a:ext cx="3058748"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Source:  GfK Anholt Nations Brand Index, 2014</a:t>
            </a:r>
            <a:endParaRPr lang="en-GB" sz="800" dirty="0">
              <a:solidFill>
                <a:srgbClr val="120742"/>
              </a:solidFill>
            </a:endParaRPr>
          </a:p>
        </p:txBody>
      </p:sp>
      <p:sp>
        <p:nvSpPr>
          <p:cNvPr id="10" name="Text Placeholder 6"/>
          <p:cNvSpPr>
            <a:spLocks noGrp="1"/>
          </p:cNvSpPr>
          <p:nvPr>
            <p:ph type="body" sz="quarter" idx="13"/>
          </p:nvPr>
        </p:nvSpPr>
        <p:spPr>
          <a:xfrm>
            <a:off x="685796" y="6396162"/>
            <a:ext cx="2440301" cy="274638"/>
          </a:xfrm>
        </p:spPr>
        <p:txBody>
          <a:bodyPr/>
          <a:lstStyle/>
          <a:p>
            <a:r>
              <a:rPr lang="en-GB" sz="1000" dirty="0" smtClean="0"/>
              <a:t>Delivery of activities</a:t>
            </a:r>
            <a:endParaRPr lang="en-GB" sz="1000" dirty="0"/>
          </a:p>
        </p:txBody>
      </p:sp>
      <p:graphicFrame>
        <p:nvGraphicFramePr>
          <p:cNvPr id="15" name="Chart 14"/>
          <p:cNvGraphicFramePr/>
          <p:nvPr>
            <p:extLst>
              <p:ext uri="{D42A27DB-BD31-4B8C-83A1-F6EECF244321}">
                <p14:modId xmlns:p14="http://schemas.microsoft.com/office/powerpoint/2010/main" val="3576489955"/>
              </p:ext>
            </p:extLst>
          </p:nvPr>
        </p:nvGraphicFramePr>
        <p:xfrm>
          <a:off x="3126097" y="1534090"/>
          <a:ext cx="2890601" cy="22185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Chart 15"/>
          <p:cNvGraphicFramePr/>
          <p:nvPr>
            <p:extLst>
              <p:ext uri="{D42A27DB-BD31-4B8C-83A1-F6EECF244321}">
                <p14:modId xmlns:p14="http://schemas.microsoft.com/office/powerpoint/2010/main" val="3187340913"/>
              </p:ext>
            </p:extLst>
          </p:nvPr>
        </p:nvGraphicFramePr>
        <p:xfrm>
          <a:off x="6130554" y="1534090"/>
          <a:ext cx="2890601" cy="22185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p:cNvGraphicFramePr/>
          <p:nvPr>
            <p:extLst>
              <p:ext uri="{D42A27DB-BD31-4B8C-83A1-F6EECF244321}">
                <p14:modId xmlns:p14="http://schemas.microsoft.com/office/powerpoint/2010/main" val="3518524167"/>
              </p:ext>
            </p:extLst>
          </p:nvPr>
        </p:nvGraphicFramePr>
        <p:xfrm>
          <a:off x="140493" y="1534090"/>
          <a:ext cx="2890601" cy="221851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9956896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72066"/>
            <a:ext cx="8813799" cy="558801"/>
          </a:xfrm>
        </p:spPr>
        <p:txBody>
          <a:bodyPr/>
          <a:lstStyle/>
          <a:p>
            <a:r>
              <a:rPr lang="en-GB" sz="2200" dirty="0" smtClean="0"/>
              <a:t>Interest in taking part in activities in GB – by overseas market / 2</a:t>
            </a:r>
            <a:endParaRPr lang="en-GB" sz="2200" dirty="0"/>
          </a:p>
        </p:txBody>
      </p:sp>
      <p:sp>
        <p:nvSpPr>
          <p:cNvPr id="13" name="Text Placeholder 5"/>
          <p:cNvSpPr txBox="1">
            <a:spLocks/>
          </p:cNvSpPr>
          <p:nvPr/>
        </p:nvSpPr>
        <p:spPr>
          <a:xfrm>
            <a:off x="378821" y="3966358"/>
            <a:ext cx="8424992" cy="85700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300" dirty="0" smtClean="0">
                <a:solidFill>
                  <a:srgbClr val="120742"/>
                </a:solidFill>
              </a:rPr>
              <a:t>Those from Spain are most likely to be interested in both the big cities and countryside.</a:t>
            </a:r>
          </a:p>
          <a:p>
            <a:pPr marL="0" indent="0" algn="just">
              <a:buFont typeface="Arial"/>
              <a:buNone/>
            </a:pPr>
            <a:r>
              <a:rPr lang="en-GB" sz="1300" dirty="0" smtClean="0">
                <a:solidFill>
                  <a:srgbClr val="120742"/>
                </a:solidFill>
              </a:rPr>
              <a:t>With their potentially longer stays, those from Australia and the USA are more likely to be interested in each of the activities.  In particular, those from Australia are interested in the countryside, food and drink, famous attractions and renting a car.</a:t>
            </a:r>
          </a:p>
          <a:p>
            <a:pPr marL="0" indent="0" algn="just">
              <a:buFont typeface="Arial"/>
              <a:buNone/>
            </a:pPr>
            <a:r>
              <a:rPr lang="en-GB" sz="1300" dirty="0" smtClean="0">
                <a:solidFill>
                  <a:srgbClr val="120742"/>
                </a:solidFill>
              </a:rPr>
              <a:t>Those from the USA are also interested in the countryside, but much more likely to favour train travel over renting a car.</a:t>
            </a:r>
            <a:endParaRPr lang="en-GB" sz="1300" dirty="0" smtClean="0">
              <a:solidFill>
                <a:srgbClr val="FF0000"/>
              </a:solidFill>
            </a:endParaRPr>
          </a:p>
        </p:txBody>
      </p:sp>
      <p:sp>
        <p:nvSpPr>
          <p:cNvPr id="12" name="Text Placeholder 5"/>
          <p:cNvSpPr txBox="1">
            <a:spLocks/>
          </p:cNvSpPr>
          <p:nvPr/>
        </p:nvSpPr>
        <p:spPr>
          <a:xfrm>
            <a:off x="306752" y="1267883"/>
            <a:ext cx="3058748"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Source:  GfK Anholt Nations Brand Index, 2014</a:t>
            </a:r>
            <a:endParaRPr lang="en-GB" sz="800" dirty="0">
              <a:solidFill>
                <a:srgbClr val="120742"/>
              </a:solidFill>
            </a:endParaRPr>
          </a:p>
        </p:txBody>
      </p:sp>
      <p:sp>
        <p:nvSpPr>
          <p:cNvPr id="10" name="Text Placeholder 6"/>
          <p:cNvSpPr>
            <a:spLocks noGrp="1"/>
          </p:cNvSpPr>
          <p:nvPr>
            <p:ph type="body" sz="quarter" idx="13"/>
          </p:nvPr>
        </p:nvSpPr>
        <p:spPr>
          <a:xfrm>
            <a:off x="685796" y="6396162"/>
            <a:ext cx="2440301" cy="274638"/>
          </a:xfrm>
        </p:spPr>
        <p:txBody>
          <a:bodyPr/>
          <a:lstStyle/>
          <a:p>
            <a:r>
              <a:rPr lang="en-GB" sz="1000" dirty="0" smtClean="0"/>
              <a:t>Delivery of activities</a:t>
            </a:r>
            <a:endParaRPr lang="en-GB" sz="1000" dirty="0"/>
          </a:p>
        </p:txBody>
      </p:sp>
      <p:graphicFrame>
        <p:nvGraphicFramePr>
          <p:cNvPr id="14" name="Chart 13"/>
          <p:cNvGraphicFramePr/>
          <p:nvPr>
            <p:extLst>
              <p:ext uri="{D42A27DB-BD31-4B8C-83A1-F6EECF244321}">
                <p14:modId xmlns:p14="http://schemas.microsoft.com/office/powerpoint/2010/main" val="4057959"/>
              </p:ext>
            </p:extLst>
          </p:nvPr>
        </p:nvGraphicFramePr>
        <p:xfrm>
          <a:off x="85899" y="1560015"/>
          <a:ext cx="2890601" cy="22185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Chart 16"/>
          <p:cNvGraphicFramePr/>
          <p:nvPr>
            <p:extLst>
              <p:ext uri="{D42A27DB-BD31-4B8C-83A1-F6EECF244321}">
                <p14:modId xmlns:p14="http://schemas.microsoft.com/office/powerpoint/2010/main" val="1709035418"/>
              </p:ext>
            </p:extLst>
          </p:nvPr>
        </p:nvGraphicFramePr>
        <p:xfrm>
          <a:off x="6203703" y="1552487"/>
          <a:ext cx="2890601" cy="22185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7"/>
          <p:cNvGraphicFramePr/>
          <p:nvPr>
            <p:extLst>
              <p:ext uri="{D42A27DB-BD31-4B8C-83A1-F6EECF244321}">
                <p14:modId xmlns:p14="http://schemas.microsoft.com/office/powerpoint/2010/main" val="1338794855"/>
              </p:ext>
            </p:extLst>
          </p:nvPr>
        </p:nvGraphicFramePr>
        <p:xfrm>
          <a:off x="3126097" y="1560015"/>
          <a:ext cx="2890601" cy="221851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1221941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422650" y="4238396"/>
            <a:ext cx="5035550" cy="1095337"/>
          </a:xfrm>
        </p:spPr>
        <p:txBody>
          <a:bodyPr/>
          <a:lstStyle/>
          <a:p>
            <a:r>
              <a:rPr lang="en-GB" dirty="0" smtClean="0"/>
              <a:t>Jon Young: BDRC Continental: </a:t>
            </a:r>
          </a:p>
          <a:p>
            <a:r>
              <a:rPr lang="en-GB" dirty="0" smtClean="0">
                <a:solidFill>
                  <a:schemeClr val="bg1"/>
                </a:solidFill>
              </a:rPr>
              <a:t>Jon.young@bdrc-continental.com </a:t>
            </a:r>
          </a:p>
          <a:p>
            <a:endParaRPr lang="en-GB" dirty="0" smtClean="0">
              <a:solidFill>
                <a:schemeClr val="bg1"/>
              </a:solidFill>
            </a:endParaRPr>
          </a:p>
        </p:txBody>
      </p:sp>
      <p:sp>
        <p:nvSpPr>
          <p:cNvPr id="7" name="Text Placeholder 6"/>
          <p:cNvSpPr>
            <a:spLocks noGrp="1"/>
          </p:cNvSpPr>
          <p:nvPr>
            <p:ph type="body" sz="quarter" idx="14"/>
          </p:nvPr>
        </p:nvSpPr>
        <p:spPr/>
        <p:txBody>
          <a:bodyPr/>
          <a:lstStyle/>
          <a:p>
            <a:r>
              <a:rPr lang="en-GB" dirty="0" smtClean="0"/>
              <a:t>Further information</a:t>
            </a:r>
            <a:endParaRPr lang="en-GB" dirty="0"/>
          </a:p>
        </p:txBody>
      </p:sp>
      <p:sp>
        <p:nvSpPr>
          <p:cNvPr id="3" name="Picture Placeholder 2"/>
          <p:cNvSpPr>
            <a:spLocks noGrp="1"/>
          </p:cNvSpPr>
          <p:nvPr>
            <p:ph type="pic" sz="quarter" idx="12"/>
          </p:nvPr>
        </p:nvSpPr>
        <p:spPr>
          <a:solidFill>
            <a:schemeClr val="bg1"/>
          </a:solidFill>
        </p:spPr>
      </p:sp>
      <p:pic>
        <p:nvPicPr>
          <p:cNvPr id="5" name="Picture 2" descr="G:\OFFICE\BDRC Group Logos\BDRC_Continental.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42249" y="520700"/>
            <a:ext cx="809706" cy="611293"/>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1"/>
          <p:cNvSpPr txBox="1">
            <a:spLocks/>
          </p:cNvSpPr>
          <p:nvPr/>
        </p:nvSpPr>
        <p:spPr>
          <a:xfrm>
            <a:off x="3422650" y="5315843"/>
            <a:ext cx="5035550" cy="1095337"/>
          </a:xfrm>
          <a:prstGeom prst="rect">
            <a:avLst/>
          </a:prstGeom>
        </p:spPr>
        <p:txBody>
          <a:bodyPr vert="horz"/>
          <a:lstStyle>
            <a:lvl1pPr marL="0" indent="0" algn="l" defTabSz="457200" rtl="0" eaLnBrk="1" latinLnBrk="0" hangingPunct="1">
              <a:spcBef>
                <a:spcPts val="700"/>
              </a:spcBef>
              <a:buFont typeface="Arial"/>
              <a:buNone/>
              <a:defRPr sz="1800" kern="1200">
                <a:solidFill>
                  <a:srgbClr val="FFFFFF"/>
                </a:solidFill>
                <a:latin typeface="Arial"/>
                <a:ea typeface="+mn-ea"/>
                <a:cs typeface="Arial"/>
              </a:defRPr>
            </a:lvl1pPr>
            <a:lvl2pPr marL="457200" indent="0" algn="l" defTabSz="457200" rtl="0" eaLnBrk="1" latinLnBrk="0" hangingPunct="1">
              <a:spcBef>
                <a:spcPct val="20000"/>
              </a:spcBef>
              <a:buFont typeface="Arial"/>
              <a:buNone/>
              <a:defRPr sz="16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6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smtClean="0"/>
              <a:t>Steve Mills: BDRC Continental: </a:t>
            </a:r>
          </a:p>
          <a:p>
            <a:r>
              <a:rPr lang="en-GB" dirty="0" smtClean="0">
                <a:solidFill>
                  <a:schemeClr val="bg1"/>
                </a:solidFill>
              </a:rPr>
              <a:t>Steve.mills@bdrc-continental.com </a:t>
            </a:r>
          </a:p>
          <a:p>
            <a:endParaRPr lang="en-GB" dirty="0" smtClean="0">
              <a:solidFill>
                <a:schemeClr val="bg1"/>
              </a:solidFill>
            </a:endParaRPr>
          </a:p>
        </p:txBody>
      </p:sp>
      <p:sp>
        <p:nvSpPr>
          <p:cNvPr id="8" name="Text Placeholder 1"/>
          <p:cNvSpPr txBox="1">
            <a:spLocks/>
          </p:cNvSpPr>
          <p:nvPr/>
        </p:nvSpPr>
        <p:spPr>
          <a:xfrm>
            <a:off x="3422650" y="3160949"/>
            <a:ext cx="5035550" cy="1095337"/>
          </a:xfrm>
          <a:prstGeom prst="rect">
            <a:avLst/>
          </a:prstGeom>
        </p:spPr>
        <p:txBody>
          <a:bodyPr vert="horz"/>
          <a:lstStyle>
            <a:lvl1pPr marL="0" indent="0" algn="l" defTabSz="457200" rtl="0" eaLnBrk="1" latinLnBrk="0" hangingPunct="1">
              <a:spcBef>
                <a:spcPts val="700"/>
              </a:spcBef>
              <a:buFont typeface="Arial"/>
              <a:buNone/>
              <a:defRPr sz="1800" kern="1200">
                <a:solidFill>
                  <a:srgbClr val="FFFFFF"/>
                </a:solidFill>
                <a:latin typeface="Arial"/>
                <a:ea typeface="+mn-ea"/>
                <a:cs typeface="Arial"/>
              </a:defRPr>
            </a:lvl1pPr>
            <a:lvl2pPr marL="457200" indent="0" algn="l" defTabSz="457200" rtl="0" eaLnBrk="1" latinLnBrk="0" hangingPunct="1">
              <a:spcBef>
                <a:spcPct val="20000"/>
              </a:spcBef>
              <a:buFont typeface="Arial"/>
              <a:buNone/>
              <a:defRPr sz="16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6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err="1" smtClean="0"/>
              <a:t>VisitEngland</a:t>
            </a:r>
            <a:r>
              <a:rPr lang="en-GB" dirty="0" smtClean="0"/>
              <a:t> Research Team</a:t>
            </a:r>
          </a:p>
          <a:p>
            <a:r>
              <a:rPr lang="en-GB" dirty="0" smtClean="0">
                <a:solidFill>
                  <a:schemeClr val="bg1"/>
                </a:solidFill>
              </a:rPr>
              <a:t>Veresearch@visitengland.org </a:t>
            </a:r>
          </a:p>
          <a:p>
            <a:endParaRPr lang="en-GB" dirty="0" smtClean="0">
              <a:solidFill>
                <a:schemeClr val="bg1"/>
              </a:solidFill>
            </a:endParaRPr>
          </a:p>
        </p:txBody>
      </p:sp>
    </p:spTree>
    <p:extLst>
      <p:ext uri="{BB962C8B-B14F-4D97-AF65-F5344CB8AC3E}">
        <p14:creationId xmlns:p14="http://schemas.microsoft.com/office/powerpoint/2010/main" val="34789074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Executive summary/1</a:t>
            </a:r>
            <a:endParaRPr lang="en-GB" sz="2200" dirty="0"/>
          </a:p>
        </p:txBody>
      </p:sp>
      <p:sp>
        <p:nvSpPr>
          <p:cNvPr id="13" name="Text Placeholder 5"/>
          <p:cNvSpPr txBox="1">
            <a:spLocks/>
          </p:cNvSpPr>
          <p:nvPr/>
        </p:nvSpPr>
        <p:spPr>
          <a:xfrm>
            <a:off x="378821" y="1276488"/>
            <a:ext cx="8424992" cy="481753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500" b="1" dirty="0" smtClean="0">
                <a:solidFill>
                  <a:srgbClr val="120742"/>
                </a:solidFill>
              </a:rPr>
              <a:t>What are the needs of the market?</a:t>
            </a:r>
          </a:p>
          <a:p>
            <a:pPr marL="0" indent="0" algn="just">
              <a:buFont typeface="Arial"/>
              <a:buNone/>
            </a:pPr>
            <a:r>
              <a:rPr lang="en-GB" sz="1300" i="1" dirty="0" smtClean="0">
                <a:solidFill>
                  <a:srgbClr val="120742"/>
                </a:solidFill>
              </a:rPr>
              <a:t>N.B. Results based on generic holiday needs of 23 overseas markets, not specific to holidays in England</a:t>
            </a:r>
          </a:p>
          <a:p>
            <a:pPr algn="just"/>
            <a:r>
              <a:rPr lang="en-GB" sz="1300" dirty="0" smtClean="0">
                <a:solidFill>
                  <a:srgbClr val="120742"/>
                </a:solidFill>
              </a:rPr>
              <a:t>Enjoying the beauty of the landscape is the most frequently mentioned holiday need among international travellers, a dimension not currently seen as a strength for England, although this is improving </a:t>
            </a:r>
          </a:p>
          <a:p>
            <a:pPr algn="just"/>
            <a:r>
              <a:rPr lang="en-GB" sz="1300" dirty="0" smtClean="0">
                <a:solidFill>
                  <a:srgbClr val="120742"/>
                </a:solidFill>
              </a:rPr>
              <a:t>Seeing world famous attractions is also a highly frequently mentioned need, on which England is perceived much more positively</a:t>
            </a:r>
          </a:p>
          <a:p>
            <a:pPr algn="just"/>
            <a:r>
              <a:rPr lang="en-GB" sz="1300" dirty="0" smtClean="0">
                <a:solidFill>
                  <a:srgbClr val="120742"/>
                </a:solidFill>
              </a:rPr>
              <a:t>Other important product-related needs of international travellers include ‘experiencing things that are new’ and ‘enjoying local specialities’.</a:t>
            </a:r>
          </a:p>
          <a:p>
            <a:pPr algn="just"/>
            <a:r>
              <a:rPr lang="en-GB" sz="1300" dirty="0" smtClean="0">
                <a:solidFill>
                  <a:srgbClr val="120742"/>
                </a:solidFill>
              </a:rPr>
              <a:t>Younger international travellers and those with children are more likely to have a broader range of needs, suggesting they are a more ambitious audience in terms of the activities they wish to undertake.</a:t>
            </a:r>
          </a:p>
          <a:p>
            <a:pPr algn="just"/>
            <a:r>
              <a:rPr lang="en-GB" sz="1300" dirty="0" smtClean="0">
                <a:solidFill>
                  <a:srgbClr val="120742"/>
                </a:solidFill>
              </a:rPr>
              <a:t>Older travellers, aged 50 years or over, are more likely to be motivated by enjoying the beauty of the landscape, seeing world famous sites and visiting places with a lot of history/historic sites.  Younger travellers, aged under 35 years, are more likely to be motivated by ‘experiences’, whether passive or active</a:t>
            </a:r>
          </a:p>
          <a:p>
            <a:pPr algn="just"/>
            <a:r>
              <a:rPr lang="en-GB" sz="1300" dirty="0" smtClean="0">
                <a:solidFill>
                  <a:srgbClr val="120742"/>
                </a:solidFill>
              </a:rPr>
              <a:t>Whilst beach holidays are the most likely holidays to be taken by international travellers, it is city-based holidays which are overwhelmingly considered favourite types of holiday – 40% feel that city-based holidays are their favourite compared with 25% mentioning a beach (6% favoured a coastal area holiday)</a:t>
            </a:r>
          </a:p>
          <a:p>
            <a:pPr algn="just"/>
            <a:r>
              <a:rPr lang="en-GB" sz="1300" dirty="0" smtClean="0">
                <a:solidFill>
                  <a:srgbClr val="120742"/>
                </a:solidFill>
              </a:rPr>
              <a:t>Multi-destination holidays are common, with 70% of international travellers having taken a touring holiday in the past 3-5 years and 68% having taken a city break which included two or more cities</a:t>
            </a:r>
          </a:p>
          <a:p>
            <a:pPr algn="just"/>
            <a:r>
              <a:rPr lang="en-GB" sz="1300" dirty="0" smtClean="0">
                <a:solidFill>
                  <a:srgbClr val="120742"/>
                </a:solidFill>
              </a:rPr>
              <a:t>Activity-themed holidays are also popular.  Within the past 3-5 years:</a:t>
            </a:r>
          </a:p>
          <a:p>
            <a:pPr lvl="1" algn="just"/>
            <a:r>
              <a:rPr lang="en-GB" sz="1000" dirty="0" smtClean="0">
                <a:solidFill>
                  <a:srgbClr val="120742"/>
                </a:solidFill>
              </a:rPr>
              <a:t>56% have been on a holiday where the focus is mainly shopping</a:t>
            </a:r>
          </a:p>
          <a:p>
            <a:pPr lvl="1" algn="just"/>
            <a:r>
              <a:rPr lang="en-GB" sz="1000" dirty="0" smtClean="0">
                <a:solidFill>
                  <a:srgbClr val="120742"/>
                </a:solidFill>
              </a:rPr>
              <a:t>55% have been on a walking / hiking themed holiday</a:t>
            </a:r>
          </a:p>
          <a:p>
            <a:pPr lvl="1" algn="just"/>
            <a:r>
              <a:rPr lang="en-GB" sz="1000" dirty="0" smtClean="0">
                <a:solidFill>
                  <a:srgbClr val="120742"/>
                </a:solidFill>
              </a:rPr>
              <a:t>40% have been on a wellness/spa holiday</a:t>
            </a:r>
          </a:p>
          <a:p>
            <a:pPr lvl="1" algn="just"/>
            <a:r>
              <a:rPr lang="en-GB" sz="1000" dirty="0" smtClean="0">
                <a:solidFill>
                  <a:srgbClr val="120742"/>
                </a:solidFill>
              </a:rPr>
              <a:t>38% have been on a holiday mainly for ‘self development’ – so learning a new skill</a:t>
            </a:r>
          </a:p>
          <a:p>
            <a:pPr lvl="1" algn="just"/>
            <a:r>
              <a:rPr lang="en-GB" sz="1000" dirty="0" smtClean="0">
                <a:solidFill>
                  <a:srgbClr val="120742"/>
                </a:solidFill>
              </a:rPr>
              <a:t>36% have been on a holiday mainly to watch or play sport</a:t>
            </a:r>
          </a:p>
          <a:p>
            <a:pPr lvl="1" algn="just"/>
            <a:endParaRPr lang="en-GB" sz="900" dirty="0" smtClean="0">
              <a:solidFill>
                <a:srgbClr val="120742"/>
              </a:solidFill>
            </a:endParaRPr>
          </a:p>
          <a:p>
            <a:pPr marL="0" indent="0" algn="just">
              <a:buNone/>
            </a:pPr>
            <a:endParaRPr lang="en-GB" sz="1300" dirty="0" smtClean="0">
              <a:solidFill>
                <a:srgbClr val="120742"/>
              </a:solidFill>
            </a:endParaRPr>
          </a:p>
          <a:p>
            <a:pPr algn="just"/>
            <a:endParaRPr lang="en-GB" sz="1300" dirty="0" smtClean="0">
              <a:solidFill>
                <a:srgbClr val="120742"/>
              </a:solidFill>
            </a:endParaRPr>
          </a:p>
        </p:txBody>
      </p:sp>
    </p:spTree>
    <p:extLst>
      <p:ext uri="{BB962C8B-B14F-4D97-AF65-F5344CB8AC3E}">
        <p14:creationId xmlns:p14="http://schemas.microsoft.com/office/powerpoint/2010/main" val="7695777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Executive summary/2</a:t>
            </a:r>
            <a:endParaRPr lang="en-GB" sz="2200" dirty="0"/>
          </a:p>
        </p:txBody>
      </p:sp>
      <p:sp>
        <p:nvSpPr>
          <p:cNvPr id="13" name="Text Placeholder 5"/>
          <p:cNvSpPr txBox="1">
            <a:spLocks/>
          </p:cNvSpPr>
          <p:nvPr/>
        </p:nvSpPr>
        <p:spPr>
          <a:xfrm>
            <a:off x="378821" y="1276488"/>
            <a:ext cx="8424992" cy="481753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500" b="1" dirty="0" smtClean="0">
                <a:solidFill>
                  <a:srgbClr val="120742"/>
                </a:solidFill>
              </a:rPr>
              <a:t>What are the needs of the market? (contd.)</a:t>
            </a:r>
          </a:p>
          <a:p>
            <a:pPr marL="0" indent="0" algn="just">
              <a:buFont typeface="Arial"/>
              <a:buNone/>
            </a:pPr>
            <a:r>
              <a:rPr lang="en-GB" sz="1300" i="1" dirty="0" smtClean="0">
                <a:solidFill>
                  <a:srgbClr val="120742"/>
                </a:solidFill>
              </a:rPr>
              <a:t>N.B. Results based on generic holiday needs of 23 overseas markets, not specific to holidays in England</a:t>
            </a:r>
          </a:p>
          <a:p>
            <a:pPr algn="just"/>
            <a:r>
              <a:rPr lang="en-GB" sz="1300" dirty="0" smtClean="0">
                <a:solidFill>
                  <a:srgbClr val="120742"/>
                </a:solidFill>
              </a:rPr>
              <a:t>The most popular activities taken part in by international travellers on any type of holiday taken in the past 3-5 years:</a:t>
            </a:r>
          </a:p>
          <a:p>
            <a:pPr lvl="1" algn="just"/>
            <a:r>
              <a:rPr lang="en-GB" sz="1000" dirty="0" smtClean="0">
                <a:solidFill>
                  <a:srgbClr val="120742"/>
                </a:solidFill>
              </a:rPr>
              <a:t>83% visited an historic monument on any type of holiday in the past 3-5 years</a:t>
            </a:r>
          </a:p>
          <a:p>
            <a:pPr lvl="1" algn="just"/>
            <a:r>
              <a:rPr lang="en-GB" sz="1000" dirty="0" smtClean="0">
                <a:solidFill>
                  <a:srgbClr val="120742"/>
                </a:solidFill>
              </a:rPr>
              <a:t>83% walked / hiked in the countryside / coast</a:t>
            </a:r>
          </a:p>
          <a:p>
            <a:pPr lvl="1" algn="just"/>
            <a:r>
              <a:rPr lang="en-GB" sz="1000" dirty="0" smtClean="0">
                <a:solidFill>
                  <a:srgbClr val="120742"/>
                </a:solidFill>
              </a:rPr>
              <a:t>82% visited a park</a:t>
            </a:r>
          </a:p>
          <a:p>
            <a:pPr lvl="1" algn="just"/>
            <a:r>
              <a:rPr lang="en-GB" sz="1000" dirty="0" smtClean="0">
                <a:solidFill>
                  <a:srgbClr val="120742"/>
                </a:solidFill>
              </a:rPr>
              <a:t>81% shopped for clothes</a:t>
            </a:r>
          </a:p>
          <a:p>
            <a:pPr lvl="1" algn="just"/>
            <a:r>
              <a:rPr lang="en-GB" sz="1000" dirty="0" smtClean="0">
                <a:solidFill>
                  <a:srgbClr val="120742"/>
                </a:solidFill>
              </a:rPr>
              <a:t>81% tried new food for the first time</a:t>
            </a:r>
          </a:p>
          <a:p>
            <a:pPr lvl="1" algn="just"/>
            <a:r>
              <a:rPr lang="en-GB" sz="1000" dirty="0" smtClean="0">
                <a:solidFill>
                  <a:srgbClr val="120742"/>
                </a:solidFill>
              </a:rPr>
              <a:t>80% shopped for locally made products</a:t>
            </a:r>
          </a:p>
          <a:p>
            <a:pPr algn="just"/>
            <a:r>
              <a:rPr lang="en-GB" sz="1300" dirty="0" smtClean="0">
                <a:solidFill>
                  <a:srgbClr val="120742"/>
                </a:solidFill>
              </a:rPr>
              <a:t>Again, younger travellers and those with children are more likely to have taken part in a range of activities across their breadth of recent holidays, whereas with their narrower holiday portfolio, older visitors take part in fewer</a:t>
            </a:r>
          </a:p>
          <a:p>
            <a:pPr lvl="1" algn="just"/>
            <a:endParaRPr lang="en-GB" sz="900" dirty="0" smtClean="0">
              <a:solidFill>
                <a:srgbClr val="120742"/>
              </a:solidFill>
            </a:endParaRPr>
          </a:p>
          <a:p>
            <a:pPr marL="0" indent="0" algn="just">
              <a:buNone/>
            </a:pPr>
            <a:r>
              <a:rPr lang="en-GB" sz="1500" b="1" dirty="0" smtClean="0">
                <a:solidFill>
                  <a:srgbClr val="120742"/>
                </a:solidFill>
              </a:rPr>
              <a:t>What activities does England deliver?</a:t>
            </a:r>
            <a:endParaRPr lang="en-GB" sz="1500" b="1" dirty="0">
              <a:solidFill>
                <a:srgbClr val="120742"/>
              </a:solidFill>
            </a:endParaRPr>
          </a:p>
          <a:p>
            <a:pPr algn="just"/>
            <a:r>
              <a:rPr lang="en-GB" sz="1300" dirty="0" smtClean="0">
                <a:solidFill>
                  <a:srgbClr val="120742"/>
                </a:solidFill>
              </a:rPr>
              <a:t>Shopping is the most popular single activity undertaken by visitors to England, with 79% taking part</a:t>
            </a:r>
            <a:endParaRPr lang="en-GB" sz="1300" dirty="0">
              <a:solidFill>
                <a:srgbClr val="120742"/>
              </a:solidFill>
            </a:endParaRPr>
          </a:p>
          <a:p>
            <a:pPr algn="just"/>
            <a:r>
              <a:rPr lang="en-GB" sz="1300" dirty="0" smtClean="0">
                <a:solidFill>
                  <a:srgbClr val="120742"/>
                </a:solidFill>
              </a:rPr>
              <a:t>In line with motivations and perceptions, the activities conducted centre upon England’s sightseeing offer – 52% visited castles / historic houses on their visit, 49% museums / galleries and 40% religious buildings</a:t>
            </a:r>
          </a:p>
          <a:p>
            <a:pPr algn="just"/>
            <a:r>
              <a:rPr lang="en-GB" sz="1300" dirty="0" smtClean="0">
                <a:solidFill>
                  <a:srgbClr val="120742"/>
                </a:solidFill>
              </a:rPr>
              <a:t>Among those staying outside London, although shopping was still the most popular activity, outdoor activities such as visiting the countryside/villages (42%), coast or beaches (34%) and taking a walk, hike or ramble (33%) became much more prevalent  - competing with heritage / culture sightseeing.</a:t>
            </a:r>
          </a:p>
          <a:p>
            <a:pPr algn="just"/>
            <a:r>
              <a:rPr lang="en-GB" sz="1300" dirty="0" smtClean="0">
                <a:solidFill>
                  <a:srgbClr val="120742"/>
                </a:solidFill>
              </a:rPr>
              <a:t>Those with longer stays – so from longer haul markets and older visitors – self evidently tend to take part in a broader range of activities during their visit, but especially the outdoor activities such as countryside and coast visiting</a:t>
            </a:r>
          </a:p>
          <a:p>
            <a:pPr marL="0" indent="0" algn="just">
              <a:buNone/>
            </a:pPr>
            <a:r>
              <a:rPr lang="en-GB" sz="1300" dirty="0" smtClean="0">
                <a:solidFill>
                  <a:srgbClr val="120742"/>
                </a:solidFill>
              </a:rPr>
              <a:t> </a:t>
            </a:r>
          </a:p>
          <a:p>
            <a:pPr algn="just"/>
            <a:endParaRPr lang="en-GB" sz="1300" dirty="0" smtClean="0">
              <a:solidFill>
                <a:srgbClr val="120742"/>
              </a:solidFill>
            </a:endParaRPr>
          </a:p>
        </p:txBody>
      </p:sp>
    </p:spTree>
    <p:extLst>
      <p:ext uri="{BB962C8B-B14F-4D97-AF65-F5344CB8AC3E}">
        <p14:creationId xmlns:p14="http://schemas.microsoft.com/office/powerpoint/2010/main" val="3518279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Executive summary/3</a:t>
            </a:r>
            <a:endParaRPr lang="en-GB" sz="2200" dirty="0"/>
          </a:p>
        </p:txBody>
      </p:sp>
      <p:sp>
        <p:nvSpPr>
          <p:cNvPr id="13" name="Text Placeholder 5"/>
          <p:cNvSpPr txBox="1">
            <a:spLocks/>
          </p:cNvSpPr>
          <p:nvPr/>
        </p:nvSpPr>
        <p:spPr>
          <a:xfrm>
            <a:off x="378821" y="1276488"/>
            <a:ext cx="8424992" cy="481753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500" b="1" dirty="0" smtClean="0">
                <a:solidFill>
                  <a:srgbClr val="120742"/>
                </a:solidFill>
              </a:rPr>
              <a:t>How well do we deliver these activities?</a:t>
            </a:r>
          </a:p>
          <a:p>
            <a:pPr marL="0" indent="0" algn="just">
              <a:buNone/>
            </a:pPr>
            <a:r>
              <a:rPr lang="en-GB" sz="1300" i="1" dirty="0" smtClean="0">
                <a:solidFill>
                  <a:srgbClr val="120742"/>
                </a:solidFill>
              </a:rPr>
              <a:t>Effectiveness at delivering activities measured by examination of perception of England / UK as a provider of these activities or level of interest in undertaking these activities in England / UK</a:t>
            </a:r>
          </a:p>
          <a:p>
            <a:pPr algn="just"/>
            <a:endParaRPr lang="en-GB" sz="1300" dirty="0" smtClean="0">
              <a:solidFill>
                <a:srgbClr val="120742"/>
              </a:solidFill>
            </a:endParaRPr>
          </a:p>
          <a:p>
            <a:pPr algn="just"/>
            <a:r>
              <a:rPr lang="en-GB" sz="1300" dirty="0" smtClean="0">
                <a:solidFill>
                  <a:srgbClr val="120742"/>
                </a:solidFill>
              </a:rPr>
              <a:t>The GfK </a:t>
            </a:r>
            <a:r>
              <a:rPr lang="en-GB" sz="1300" dirty="0" err="1" smtClean="0">
                <a:solidFill>
                  <a:srgbClr val="120742"/>
                </a:solidFill>
              </a:rPr>
              <a:t>Anholt</a:t>
            </a:r>
            <a:r>
              <a:rPr lang="en-GB" sz="1300" dirty="0" smtClean="0">
                <a:solidFill>
                  <a:srgbClr val="120742"/>
                </a:solidFill>
              </a:rPr>
              <a:t> Nations Brand Index positions the UK highly on the dimensions of contemporary culture, vibrant city life and for being rich in historic buildings and monuments</a:t>
            </a:r>
          </a:p>
          <a:p>
            <a:pPr algn="just"/>
            <a:r>
              <a:rPr lang="en-GB" sz="1300" dirty="0" smtClean="0">
                <a:solidFill>
                  <a:srgbClr val="120742"/>
                </a:solidFill>
              </a:rPr>
              <a:t>The UK is less well regarded for being rich in natural beauty, although this measure is improving</a:t>
            </a:r>
          </a:p>
          <a:p>
            <a:pPr algn="just"/>
            <a:r>
              <a:rPr lang="en-GB" sz="1300" dirty="0" smtClean="0">
                <a:solidFill>
                  <a:srgbClr val="120742"/>
                </a:solidFill>
              </a:rPr>
              <a:t>In line with this, potential motivations for visiting England are more likely to focus upon seeing the main tourist sights, experiencing local culture and shopping than they are for other global destinations</a:t>
            </a:r>
          </a:p>
          <a:p>
            <a:pPr algn="just"/>
            <a:r>
              <a:rPr lang="en-GB" sz="1300" dirty="0">
                <a:solidFill>
                  <a:srgbClr val="120742"/>
                </a:solidFill>
              </a:rPr>
              <a:t>E</a:t>
            </a:r>
            <a:r>
              <a:rPr lang="en-GB" sz="1300" dirty="0" smtClean="0">
                <a:solidFill>
                  <a:srgbClr val="120742"/>
                </a:solidFill>
              </a:rPr>
              <a:t>xperiencing scenery / natural beauty, tasting local cuisine, resting mind / body and visiting beaches / coastal areas are much less likely to be motivations for visiting England than other global destinations</a:t>
            </a:r>
          </a:p>
          <a:p>
            <a:pPr algn="just"/>
            <a:r>
              <a:rPr lang="en-GB" sz="1300" dirty="0" smtClean="0">
                <a:solidFill>
                  <a:srgbClr val="120742"/>
                </a:solidFill>
              </a:rPr>
              <a:t>Reflecting participation in England itself, older visitors </a:t>
            </a:r>
            <a:r>
              <a:rPr lang="en-GB" sz="1300" dirty="0">
                <a:solidFill>
                  <a:srgbClr val="120742"/>
                </a:solidFill>
              </a:rPr>
              <a:t>(</a:t>
            </a:r>
            <a:r>
              <a:rPr lang="en-GB" sz="1300" dirty="0" smtClean="0">
                <a:solidFill>
                  <a:srgbClr val="120742"/>
                </a:solidFill>
              </a:rPr>
              <a:t>aged 50 or over) from source markets are more likely to be interested in visiting the countryside in GB.  They are also more likely to want to explore off the beaten tracking do so without a planned itinerary</a:t>
            </a:r>
          </a:p>
          <a:p>
            <a:pPr algn="just"/>
            <a:r>
              <a:rPr lang="en-GB" sz="1300" dirty="0" smtClean="0">
                <a:solidFill>
                  <a:srgbClr val="120742"/>
                </a:solidFill>
              </a:rPr>
              <a:t>Younger potential visitors are more interested in the big cities of GB </a:t>
            </a:r>
          </a:p>
          <a:p>
            <a:pPr algn="just"/>
            <a:endParaRPr lang="en-GB" sz="1300" dirty="0" smtClean="0">
              <a:solidFill>
                <a:srgbClr val="120742"/>
              </a:solidFill>
            </a:endParaRPr>
          </a:p>
          <a:p>
            <a:pPr algn="just"/>
            <a:endParaRPr lang="en-GB" sz="1300" dirty="0" smtClean="0">
              <a:solidFill>
                <a:srgbClr val="120742"/>
              </a:solidFill>
            </a:endParaRPr>
          </a:p>
          <a:p>
            <a:pPr lvl="1" algn="just"/>
            <a:endParaRPr lang="en-GB" sz="900" dirty="0" smtClean="0">
              <a:solidFill>
                <a:srgbClr val="120742"/>
              </a:solidFill>
            </a:endParaRPr>
          </a:p>
          <a:p>
            <a:pPr marL="0" indent="0" algn="just">
              <a:buFont typeface="Arial"/>
              <a:buNone/>
            </a:pPr>
            <a:r>
              <a:rPr lang="en-GB" sz="1300" dirty="0" smtClean="0">
                <a:solidFill>
                  <a:srgbClr val="120742"/>
                </a:solidFill>
              </a:rPr>
              <a:t> </a:t>
            </a:r>
          </a:p>
          <a:p>
            <a:pPr algn="just"/>
            <a:endParaRPr lang="en-GB" sz="1300" dirty="0" smtClean="0">
              <a:solidFill>
                <a:srgbClr val="120742"/>
              </a:solidFill>
            </a:endParaRPr>
          </a:p>
        </p:txBody>
      </p:sp>
    </p:spTree>
    <p:extLst>
      <p:ext uri="{BB962C8B-B14F-4D97-AF65-F5344CB8AC3E}">
        <p14:creationId xmlns:p14="http://schemas.microsoft.com/office/powerpoint/2010/main" val="3529013281"/>
      </p:ext>
    </p:extLst>
  </p:cSld>
  <p:clrMapOvr>
    <a:masterClrMapping/>
  </p:clrMapOvr>
  <p:timing>
    <p:tnLst>
      <p:par>
        <p:cTn id="1" dur="indefinite" restart="never" nodeType="tmRoot"/>
      </p:par>
    </p:tnLst>
  </p:timing>
</p:sld>
</file>

<file path=ppt/theme/theme1.xml><?xml version="1.0" encoding="utf-8"?>
<a:theme xmlns:a="http://schemas.openxmlformats.org/drawingml/2006/main" name="Discover England Initial Summary Report v1">
  <a:themeElements>
    <a:clrScheme name="Custom 5">
      <a:dk1>
        <a:srgbClr val="120742"/>
      </a:dk1>
      <a:lt1>
        <a:sysClr val="window" lastClr="FFFFFF"/>
      </a:lt1>
      <a:dk2>
        <a:srgbClr val="231F20"/>
      </a:dk2>
      <a:lt2>
        <a:srgbClr val="518A45"/>
      </a:lt2>
      <a:accent1>
        <a:srgbClr val="120742"/>
      </a:accent1>
      <a:accent2>
        <a:srgbClr val="C00000"/>
      </a:accent2>
      <a:accent3>
        <a:srgbClr val="518A45"/>
      </a:accent3>
      <a:accent4>
        <a:srgbClr val="FDB332"/>
      </a:accent4>
      <a:accent5>
        <a:srgbClr val="157EAB"/>
      </a:accent5>
      <a:accent6>
        <a:srgbClr val="BFDBF7"/>
      </a:accent6>
      <a:hlink>
        <a:srgbClr val="120742"/>
      </a:hlink>
      <a:folHlink>
        <a:srgbClr val="C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VisitEngland powerpoint template 4x3.pptx" id="{F9122EB2-9122-4133-9072-A0D5C8C93379}" vid="{E9A80902-61CD-4BB9-82B6-E0FB00EB522A}"/>
    </a:ext>
  </a:extLst>
</a:theme>
</file>

<file path=ppt/theme/theme2.xml><?xml version="1.0" encoding="utf-8"?>
<a:theme xmlns:a="http://schemas.openxmlformats.org/drawingml/2006/main" name="1_Discover England Initial Summary Report v1">
  <a:themeElements>
    <a:clrScheme name="Custom 5">
      <a:dk1>
        <a:srgbClr val="120742"/>
      </a:dk1>
      <a:lt1>
        <a:sysClr val="window" lastClr="FFFFFF"/>
      </a:lt1>
      <a:dk2>
        <a:srgbClr val="231F20"/>
      </a:dk2>
      <a:lt2>
        <a:srgbClr val="518A45"/>
      </a:lt2>
      <a:accent1>
        <a:srgbClr val="120742"/>
      </a:accent1>
      <a:accent2>
        <a:srgbClr val="C00000"/>
      </a:accent2>
      <a:accent3>
        <a:srgbClr val="518A45"/>
      </a:accent3>
      <a:accent4>
        <a:srgbClr val="FDB332"/>
      </a:accent4>
      <a:accent5>
        <a:srgbClr val="157EAB"/>
      </a:accent5>
      <a:accent6>
        <a:srgbClr val="BFDBF7"/>
      </a:accent6>
      <a:hlink>
        <a:srgbClr val="120742"/>
      </a:hlink>
      <a:folHlink>
        <a:srgbClr val="C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VisitEngland powerpoint template 4x3.pptx" id="{F9122EB2-9122-4133-9072-A0D5C8C93379}" vid="{E9A80902-61CD-4BB9-82B6-E0FB00EB522A}"/>
    </a:ext>
  </a:extLst>
</a:theme>
</file>

<file path=ppt/theme/theme3.xml><?xml version="1.0" encoding="utf-8"?>
<a:theme xmlns:a="http://schemas.openxmlformats.org/drawingml/2006/main" name="2_Discover England Initial Summary Report v1">
  <a:themeElements>
    <a:clrScheme name="Custom 5">
      <a:dk1>
        <a:srgbClr val="120742"/>
      </a:dk1>
      <a:lt1>
        <a:sysClr val="window" lastClr="FFFFFF"/>
      </a:lt1>
      <a:dk2>
        <a:srgbClr val="231F20"/>
      </a:dk2>
      <a:lt2>
        <a:srgbClr val="518A45"/>
      </a:lt2>
      <a:accent1>
        <a:srgbClr val="120742"/>
      </a:accent1>
      <a:accent2>
        <a:srgbClr val="C00000"/>
      </a:accent2>
      <a:accent3>
        <a:srgbClr val="518A45"/>
      </a:accent3>
      <a:accent4>
        <a:srgbClr val="FDB332"/>
      </a:accent4>
      <a:accent5>
        <a:srgbClr val="157EAB"/>
      </a:accent5>
      <a:accent6>
        <a:srgbClr val="BFDBF7"/>
      </a:accent6>
      <a:hlink>
        <a:srgbClr val="120742"/>
      </a:hlink>
      <a:folHlink>
        <a:srgbClr val="C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VisitEngland powerpoint template 4x3.pptx" id="{F9122EB2-9122-4133-9072-A0D5C8C93379}" vid="{E9A80902-61CD-4BB9-82B6-E0FB00EB522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9.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0.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1.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2.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3.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4.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5.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6.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7.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8.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9.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0.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1.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2.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3.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4.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5.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6.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9.xml><?xml version="1.0" encoding="utf-8"?>
<a:themeOverride xmlns:a="http://schemas.openxmlformats.org/drawingml/2006/main">
  <a:clrScheme name="Spectrum">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Spectrum">
    <a:majorFont>
      <a:latin typeface="Corbel"/>
      <a:ea typeface=""/>
      <a:cs typeface=""/>
      <a:font script="Jpan" typeface="ＭＳ ゴシック"/>
    </a:majorFont>
    <a:minorFont>
      <a:latin typeface="Calibri"/>
      <a:ea typeface=""/>
      <a:cs typeface=""/>
      <a:font script="Jpan" typeface="ＭＳ ゴシック"/>
    </a:minorFont>
  </a:fontScheme>
  <a:fmtScheme name="Spectrum">
    <a:fillStyleLst>
      <a:solidFill>
        <a:schemeClr val="phClr"/>
      </a:solidFill>
      <a:gradFill rotWithShape="1">
        <a:gsLst>
          <a:gs pos="0">
            <a:schemeClr val="phClr">
              <a:tint val="100000"/>
              <a:shade val="70000"/>
              <a:satMod val="150000"/>
            </a:schemeClr>
          </a:gs>
          <a:gs pos="100000">
            <a:schemeClr val="phClr">
              <a:tint val="95000"/>
              <a:satMod val="150000"/>
            </a:schemeClr>
          </a:gs>
        </a:gsLst>
        <a:lin ang="16200000" scaled="1"/>
      </a:gradFill>
      <a:gradFill rotWithShape="1">
        <a:gsLst>
          <a:gs pos="0">
            <a:schemeClr val="phClr">
              <a:tint val="95000"/>
              <a:shade val="70000"/>
              <a:satMod val="150000"/>
            </a:schemeClr>
          </a:gs>
          <a:gs pos="100000">
            <a:schemeClr val="phClr">
              <a:tint val="100000"/>
              <a:shade val="100000"/>
              <a:satMod val="150000"/>
            </a:schemeClr>
          </a:gs>
        </a:gsLst>
        <a:lin ang="16200000" scaled="0"/>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6600000" sx="101000" sy="101000" rotWithShape="0">
            <a:srgbClr val="000000">
              <a:alpha val="75000"/>
            </a:srgbClr>
          </a:outerShdw>
        </a:effectLst>
      </a:effectStyle>
      <a:effectStyle>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0.xml><?xml version="1.0" encoding="utf-8"?>
<a:themeOverride xmlns:a="http://schemas.openxmlformats.org/drawingml/2006/main">
  <a:clrScheme name="Spectrum">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Spectrum">
    <a:majorFont>
      <a:latin typeface="Corbel"/>
      <a:ea typeface=""/>
      <a:cs typeface=""/>
      <a:font script="Jpan" typeface="ＭＳ ゴシック"/>
    </a:majorFont>
    <a:minorFont>
      <a:latin typeface="Calibri"/>
      <a:ea typeface=""/>
      <a:cs typeface=""/>
      <a:font script="Jpan" typeface="ＭＳ ゴシック"/>
    </a:minorFont>
  </a:fontScheme>
  <a:fmtScheme name="Spectrum">
    <a:fillStyleLst>
      <a:solidFill>
        <a:schemeClr val="phClr"/>
      </a:solidFill>
      <a:gradFill rotWithShape="1">
        <a:gsLst>
          <a:gs pos="0">
            <a:schemeClr val="phClr">
              <a:tint val="100000"/>
              <a:shade val="70000"/>
              <a:satMod val="150000"/>
            </a:schemeClr>
          </a:gs>
          <a:gs pos="100000">
            <a:schemeClr val="phClr">
              <a:tint val="95000"/>
              <a:satMod val="150000"/>
            </a:schemeClr>
          </a:gs>
        </a:gsLst>
        <a:lin ang="16200000" scaled="1"/>
      </a:gradFill>
      <a:gradFill rotWithShape="1">
        <a:gsLst>
          <a:gs pos="0">
            <a:schemeClr val="phClr">
              <a:tint val="95000"/>
              <a:shade val="70000"/>
              <a:satMod val="150000"/>
            </a:schemeClr>
          </a:gs>
          <a:gs pos="100000">
            <a:schemeClr val="phClr">
              <a:tint val="100000"/>
              <a:shade val="100000"/>
              <a:satMod val="150000"/>
            </a:schemeClr>
          </a:gs>
        </a:gsLst>
        <a:lin ang="16200000" scaled="0"/>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6600000" sx="101000" sy="101000" rotWithShape="0">
            <a:srgbClr val="000000">
              <a:alpha val="75000"/>
            </a:srgbClr>
          </a:outerShdw>
        </a:effectLst>
      </a:effectStyle>
      <a:effectStyle>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1.xml><?xml version="1.0" encoding="utf-8"?>
<a:themeOverride xmlns:a="http://schemas.openxmlformats.org/drawingml/2006/main">
  <a:clrScheme name="Spectrum">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Spectrum">
    <a:majorFont>
      <a:latin typeface="Corbel"/>
      <a:ea typeface=""/>
      <a:cs typeface=""/>
      <a:font script="Jpan" typeface="ＭＳ ゴシック"/>
    </a:majorFont>
    <a:minorFont>
      <a:latin typeface="Calibri"/>
      <a:ea typeface=""/>
      <a:cs typeface=""/>
      <a:font script="Jpan" typeface="ＭＳ ゴシック"/>
    </a:minorFont>
  </a:fontScheme>
  <a:fmtScheme name="Spectrum">
    <a:fillStyleLst>
      <a:solidFill>
        <a:schemeClr val="phClr"/>
      </a:solidFill>
      <a:gradFill rotWithShape="1">
        <a:gsLst>
          <a:gs pos="0">
            <a:schemeClr val="phClr">
              <a:tint val="100000"/>
              <a:shade val="70000"/>
              <a:satMod val="150000"/>
            </a:schemeClr>
          </a:gs>
          <a:gs pos="100000">
            <a:schemeClr val="phClr">
              <a:tint val="95000"/>
              <a:satMod val="150000"/>
            </a:schemeClr>
          </a:gs>
        </a:gsLst>
        <a:lin ang="16200000" scaled="1"/>
      </a:gradFill>
      <a:gradFill rotWithShape="1">
        <a:gsLst>
          <a:gs pos="0">
            <a:schemeClr val="phClr">
              <a:tint val="95000"/>
              <a:shade val="70000"/>
              <a:satMod val="150000"/>
            </a:schemeClr>
          </a:gs>
          <a:gs pos="100000">
            <a:schemeClr val="phClr">
              <a:tint val="100000"/>
              <a:shade val="100000"/>
              <a:satMod val="150000"/>
            </a:schemeClr>
          </a:gs>
        </a:gsLst>
        <a:lin ang="16200000" scaled="0"/>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6600000" sx="101000" sy="101000" rotWithShape="0">
            <a:srgbClr val="000000">
              <a:alpha val="75000"/>
            </a:srgbClr>
          </a:outerShdw>
        </a:effectLst>
      </a:effectStyle>
      <a:effectStyle>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2.xml><?xml version="1.0" encoding="utf-8"?>
<a:themeOverride xmlns:a="http://schemas.openxmlformats.org/drawingml/2006/main">
  <a:clrScheme name="Spectrum">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Spectrum">
    <a:majorFont>
      <a:latin typeface="Corbel"/>
      <a:ea typeface=""/>
      <a:cs typeface=""/>
      <a:font script="Jpan" typeface="ＭＳ ゴシック"/>
    </a:majorFont>
    <a:minorFont>
      <a:latin typeface="Calibri"/>
      <a:ea typeface=""/>
      <a:cs typeface=""/>
      <a:font script="Jpan" typeface="ＭＳ ゴシック"/>
    </a:minorFont>
  </a:fontScheme>
  <a:fmtScheme name="Spectrum">
    <a:fillStyleLst>
      <a:solidFill>
        <a:schemeClr val="phClr"/>
      </a:solidFill>
      <a:gradFill rotWithShape="1">
        <a:gsLst>
          <a:gs pos="0">
            <a:schemeClr val="phClr">
              <a:tint val="100000"/>
              <a:shade val="70000"/>
              <a:satMod val="150000"/>
            </a:schemeClr>
          </a:gs>
          <a:gs pos="100000">
            <a:schemeClr val="phClr">
              <a:tint val="95000"/>
              <a:satMod val="150000"/>
            </a:schemeClr>
          </a:gs>
        </a:gsLst>
        <a:lin ang="16200000" scaled="1"/>
      </a:gradFill>
      <a:gradFill rotWithShape="1">
        <a:gsLst>
          <a:gs pos="0">
            <a:schemeClr val="phClr">
              <a:tint val="95000"/>
              <a:shade val="70000"/>
              <a:satMod val="150000"/>
            </a:schemeClr>
          </a:gs>
          <a:gs pos="100000">
            <a:schemeClr val="phClr">
              <a:tint val="100000"/>
              <a:shade val="100000"/>
              <a:satMod val="150000"/>
            </a:schemeClr>
          </a:gs>
        </a:gsLst>
        <a:lin ang="16200000" scaled="0"/>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6600000" sx="101000" sy="101000" rotWithShape="0">
            <a:srgbClr val="000000">
              <a:alpha val="75000"/>
            </a:srgbClr>
          </a:outerShdw>
        </a:effectLst>
      </a:effectStyle>
      <a:effectStyle>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3.xml><?xml version="1.0" encoding="utf-8"?>
<a:themeOverride xmlns:a="http://schemas.openxmlformats.org/drawingml/2006/main">
  <a:clrScheme name="Spectrum">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Spectrum">
    <a:majorFont>
      <a:latin typeface="Corbel"/>
      <a:ea typeface=""/>
      <a:cs typeface=""/>
      <a:font script="Jpan" typeface="ＭＳ ゴシック"/>
    </a:majorFont>
    <a:minorFont>
      <a:latin typeface="Calibri"/>
      <a:ea typeface=""/>
      <a:cs typeface=""/>
      <a:font script="Jpan" typeface="ＭＳ ゴシック"/>
    </a:minorFont>
  </a:fontScheme>
  <a:fmtScheme name="Spectrum">
    <a:fillStyleLst>
      <a:solidFill>
        <a:schemeClr val="phClr"/>
      </a:solidFill>
      <a:gradFill rotWithShape="1">
        <a:gsLst>
          <a:gs pos="0">
            <a:schemeClr val="phClr">
              <a:tint val="100000"/>
              <a:shade val="70000"/>
              <a:satMod val="150000"/>
            </a:schemeClr>
          </a:gs>
          <a:gs pos="100000">
            <a:schemeClr val="phClr">
              <a:tint val="95000"/>
              <a:satMod val="150000"/>
            </a:schemeClr>
          </a:gs>
        </a:gsLst>
        <a:lin ang="16200000" scaled="1"/>
      </a:gradFill>
      <a:gradFill rotWithShape="1">
        <a:gsLst>
          <a:gs pos="0">
            <a:schemeClr val="phClr">
              <a:tint val="95000"/>
              <a:shade val="70000"/>
              <a:satMod val="150000"/>
            </a:schemeClr>
          </a:gs>
          <a:gs pos="100000">
            <a:schemeClr val="phClr">
              <a:tint val="100000"/>
              <a:shade val="100000"/>
              <a:satMod val="150000"/>
            </a:schemeClr>
          </a:gs>
        </a:gsLst>
        <a:lin ang="16200000" scaled="0"/>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6600000" sx="101000" sy="101000" rotWithShape="0">
            <a:srgbClr val="000000">
              <a:alpha val="75000"/>
            </a:srgbClr>
          </a:outerShdw>
        </a:effectLst>
      </a:effectStyle>
      <a:effectStyle>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4.xml><?xml version="1.0" encoding="utf-8"?>
<a:themeOverride xmlns:a="http://schemas.openxmlformats.org/drawingml/2006/main">
  <a:clrScheme name="Spectrum">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Spectrum">
    <a:majorFont>
      <a:latin typeface="Corbel"/>
      <a:ea typeface=""/>
      <a:cs typeface=""/>
      <a:font script="Jpan" typeface="ＭＳ ゴシック"/>
    </a:majorFont>
    <a:minorFont>
      <a:latin typeface="Calibri"/>
      <a:ea typeface=""/>
      <a:cs typeface=""/>
      <a:font script="Jpan" typeface="ＭＳ ゴシック"/>
    </a:minorFont>
  </a:fontScheme>
  <a:fmtScheme name="Spectrum">
    <a:fillStyleLst>
      <a:solidFill>
        <a:schemeClr val="phClr"/>
      </a:solidFill>
      <a:gradFill rotWithShape="1">
        <a:gsLst>
          <a:gs pos="0">
            <a:schemeClr val="phClr">
              <a:tint val="100000"/>
              <a:shade val="70000"/>
              <a:satMod val="150000"/>
            </a:schemeClr>
          </a:gs>
          <a:gs pos="100000">
            <a:schemeClr val="phClr">
              <a:tint val="95000"/>
              <a:satMod val="150000"/>
            </a:schemeClr>
          </a:gs>
        </a:gsLst>
        <a:lin ang="16200000" scaled="1"/>
      </a:gradFill>
      <a:gradFill rotWithShape="1">
        <a:gsLst>
          <a:gs pos="0">
            <a:schemeClr val="phClr">
              <a:tint val="95000"/>
              <a:shade val="70000"/>
              <a:satMod val="150000"/>
            </a:schemeClr>
          </a:gs>
          <a:gs pos="100000">
            <a:schemeClr val="phClr">
              <a:tint val="100000"/>
              <a:shade val="100000"/>
              <a:satMod val="150000"/>
            </a:schemeClr>
          </a:gs>
        </a:gsLst>
        <a:lin ang="16200000" scaled="0"/>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6600000" sx="101000" sy="101000" rotWithShape="0">
            <a:srgbClr val="000000">
              <a:alpha val="75000"/>
            </a:srgbClr>
          </a:outerShdw>
        </a:effectLst>
      </a:effectStyle>
      <a:effectStyle>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Discover England Initial Summary Report v1</Template>
  <TotalTime>13024</TotalTime>
  <Words>11626</Words>
  <Application>Microsoft Office PowerPoint</Application>
  <PresentationFormat>On-screen Show (4:3)</PresentationFormat>
  <Paragraphs>2388</Paragraphs>
  <Slides>64</Slides>
  <Notes>0</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64</vt:i4>
      </vt:variant>
    </vt:vector>
  </HeadingPairs>
  <TitlesOfParts>
    <vt:vector size="70" baseType="lpstr">
      <vt:lpstr>Arial</vt:lpstr>
      <vt:lpstr>Calibri</vt:lpstr>
      <vt:lpstr>Times New Roman</vt:lpstr>
      <vt:lpstr>Discover England Initial Summary Report v1</vt:lpstr>
      <vt:lpstr>1_Discover England Initial Summary Report v1</vt:lpstr>
      <vt:lpstr>2_Discover England Initial Summary Report v1</vt:lpstr>
      <vt:lpstr>Discover England:  summary insights on overseas visitors to England’s regions </vt:lpstr>
      <vt:lpstr>Report contents</vt:lpstr>
      <vt:lpstr>Introduction</vt:lpstr>
      <vt:lpstr>Background</vt:lpstr>
      <vt:lpstr>About this report</vt:lpstr>
      <vt:lpstr>Executive summary</vt:lpstr>
      <vt:lpstr>Executive summary/1</vt:lpstr>
      <vt:lpstr>Executive summary/2</vt:lpstr>
      <vt:lpstr>Executive summary/3</vt:lpstr>
      <vt:lpstr>What are the needs of the market?</vt:lpstr>
      <vt:lpstr>What does the global market need from a holiday?</vt:lpstr>
      <vt:lpstr>Variation by holiday needs by market? / 1</vt:lpstr>
      <vt:lpstr>Variation by holiday needs by market? / 2</vt:lpstr>
      <vt:lpstr>Holiday needs among those who have visited GB in past year* / 1</vt:lpstr>
      <vt:lpstr>Holiday needs among those who have visited GB in past year* / 2</vt:lpstr>
      <vt:lpstr>Holiday needs among families / 1</vt:lpstr>
      <vt:lpstr>Holiday needs among families / 2</vt:lpstr>
      <vt:lpstr>Holiday needs among younger and older travellers / 1</vt:lpstr>
      <vt:lpstr>Holiday needs among younger and older travellers / 2</vt:lpstr>
      <vt:lpstr>Favourite type of holiday destination in past 3-5 years - by market</vt:lpstr>
      <vt:lpstr>Favourite type of holiday destination in past 3-5 years - younger/older travellers and families</vt:lpstr>
      <vt:lpstr>Types of holiday taken in the past 3-5 years</vt:lpstr>
      <vt:lpstr>Types of holiday taken in the past 3-5 years - by market</vt:lpstr>
      <vt:lpstr>Types of holiday taken in the past 3-5 years - by families</vt:lpstr>
      <vt:lpstr>Types of holiday taken in the past 3-5 years – younger / older travellers</vt:lpstr>
      <vt:lpstr>Activities taken part in on holiday in past 3-5 years - summary</vt:lpstr>
      <vt:lpstr>Activities taken part in on holiday in past 3-5 years - by market / 1</vt:lpstr>
      <vt:lpstr>Activities taken part in on holiday in past 3-5 years - by market / 2</vt:lpstr>
      <vt:lpstr>Activities taken part in on holiday in past 3-5 years - by families</vt:lpstr>
      <vt:lpstr>Activities taken part in on holiday in past 3-5 years - by younger / older travellers</vt:lpstr>
      <vt:lpstr>What activities does England deliver?</vt:lpstr>
      <vt:lpstr>Participation in activities on holiday in England</vt:lpstr>
      <vt:lpstr>Participation in activities on holiday in England’s regions</vt:lpstr>
      <vt:lpstr>London – activity participation</vt:lpstr>
      <vt:lpstr>South West – activity participation</vt:lpstr>
      <vt:lpstr>South East (excl. London) – activity participation</vt:lpstr>
      <vt:lpstr>East England– activity participation</vt:lpstr>
      <vt:lpstr>West Midlands – activity participation</vt:lpstr>
      <vt:lpstr>East Midlands – activity participation</vt:lpstr>
      <vt:lpstr>Yorkshire – activity participation</vt:lpstr>
      <vt:lpstr>North West England – activity participation</vt:lpstr>
      <vt:lpstr>North East England – activity participation</vt:lpstr>
      <vt:lpstr>Activity participation by source market / France</vt:lpstr>
      <vt:lpstr>Activity participation by source market / Netherlands</vt:lpstr>
      <vt:lpstr>Activity participation by source market / Germany</vt:lpstr>
      <vt:lpstr>Activity participation by source market / Australia</vt:lpstr>
      <vt:lpstr>Activity participation by source market / USA</vt:lpstr>
      <vt:lpstr>Activity participation by source market / China</vt:lpstr>
      <vt:lpstr>Activity participation by source market / Spain</vt:lpstr>
      <vt:lpstr>Activity participation by source market / Italy</vt:lpstr>
      <vt:lpstr>Activity participation by source market / Nordics</vt:lpstr>
      <vt:lpstr>Participation in activities on holiday – by age group</vt:lpstr>
      <vt:lpstr>Participation in activities on holiday – by season of visit</vt:lpstr>
      <vt:lpstr>Participation in activities on holiday – by length of stay</vt:lpstr>
      <vt:lpstr>How well do we deliver these activities?</vt:lpstr>
      <vt:lpstr>Overseas visitor perceptions of the UK</vt:lpstr>
      <vt:lpstr>Potential motivations for taking a SHORT BREAK in England</vt:lpstr>
      <vt:lpstr>Potential motivations for taking a LONGER HOLIDAY in England</vt:lpstr>
      <vt:lpstr>Locations where overseas markets would like to stay in the UK </vt:lpstr>
      <vt:lpstr>Interest in taking part in activities in GB among overseas markets</vt:lpstr>
      <vt:lpstr>Interest in taking part in activities in GB – by age group</vt:lpstr>
      <vt:lpstr>Interest in taking part in activities in GB - by overseas market / 1</vt:lpstr>
      <vt:lpstr>Interest in taking part in activities in GB – by overseas market / 2</vt:lpstr>
      <vt:lpstr>PowerPoint Presentation</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Discover England:  summary insights on overseas visitors</dc:title>
  <dc:creator>Steve Mills</dc:creator>
  <cp:lastModifiedBy>Xavier Faux</cp:lastModifiedBy>
  <cp:revision>466</cp:revision>
  <cp:lastPrinted>2016-11-22T16:20:16Z</cp:lastPrinted>
  <dcterms:created xsi:type="dcterms:W3CDTF">2016-07-20T15:06:07Z</dcterms:created>
  <dcterms:modified xsi:type="dcterms:W3CDTF">2016-11-23T12:28:58Z</dcterms:modified>
</cp:coreProperties>
</file>