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drawings/drawing5.xml" ContentType="application/vnd.openxmlformats-officedocument.drawingml.chartshapes+xml"/>
  <Override PartName="/ppt/charts/chart7.xml" ContentType="application/vnd.openxmlformats-officedocument.drawingml.chart+xml"/>
  <Override PartName="/ppt/drawings/drawing6.xml" ContentType="application/vnd.openxmlformats-officedocument.drawingml.chartshapes+xml"/>
  <Override PartName="/ppt/charts/chart8.xml" ContentType="application/vnd.openxmlformats-officedocument.drawingml.chart+xml"/>
  <Override PartName="/ppt/drawings/drawing7.xml" ContentType="application/vnd.openxmlformats-officedocument.drawingml.chartshapes+xml"/>
  <Override PartName="/ppt/charts/chart9.xml" ContentType="application/vnd.openxmlformats-officedocument.drawingml.chart+xml"/>
  <Override PartName="/ppt/drawings/drawing8.xml" ContentType="application/vnd.openxmlformats-officedocument.drawingml.chartshapes+xml"/>
  <Override PartName="/ppt/charts/chart10.xml" ContentType="application/vnd.openxmlformats-officedocument.drawingml.chart+xml"/>
  <Override PartName="/ppt/drawings/drawing9.xml" ContentType="application/vnd.openxmlformats-officedocument.drawingml.chartshapes+xml"/>
  <Override PartName="/ppt/charts/chart11.xml" ContentType="application/vnd.openxmlformats-officedocument.drawingml.chart+xml"/>
  <Override PartName="/ppt/drawings/drawing10.xml" ContentType="application/vnd.openxmlformats-officedocument.drawingml.chartshapes+xml"/>
  <Override PartName="/ppt/charts/chart12.xml" ContentType="application/vnd.openxmlformats-officedocument.drawingml.chart+xml"/>
  <Override PartName="/ppt/drawings/drawing11.xml" ContentType="application/vnd.openxmlformats-officedocument.drawingml.chartshapes+xml"/>
  <Override PartName="/ppt/charts/chart13.xml" ContentType="application/vnd.openxmlformats-officedocument.drawingml.chart+xml"/>
  <Override PartName="/ppt/drawings/drawing12.xml" ContentType="application/vnd.openxmlformats-officedocument.drawingml.chartshapes+xml"/>
  <Override PartName="/ppt/charts/chart14.xml" ContentType="application/vnd.openxmlformats-officedocument.drawingml.chart+xml"/>
  <Override PartName="/ppt/drawings/drawing13.xml" ContentType="application/vnd.openxmlformats-officedocument.drawingml.chartshapes+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drawings/drawing14.xml" ContentType="application/vnd.openxmlformats-officedocument.drawingml.chartshapes+xml"/>
  <Override PartName="/ppt/charts/chart29.xml" ContentType="application/vnd.openxmlformats-officedocument.drawingml.chart+xml"/>
  <Override PartName="/ppt/drawings/drawing15.xml" ContentType="application/vnd.openxmlformats-officedocument.drawingml.chartshapes+xml"/>
  <Override PartName="/ppt/charts/chart30.xml" ContentType="application/vnd.openxmlformats-officedocument.drawingml.chart+xml"/>
  <Override PartName="/ppt/drawings/drawing16.xml" ContentType="application/vnd.openxmlformats-officedocument.drawingml.chartshapes+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theme/themeOverride1.xml" ContentType="application/vnd.openxmlformats-officedocument.themeOverride+xml"/>
  <Override PartName="/ppt/charts/chart35.xml" ContentType="application/vnd.openxmlformats-officedocument.drawingml.chart+xml"/>
  <Override PartName="/ppt/theme/themeOverride2.xml" ContentType="application/vnd.openxmlformats-officedocument.themeOverr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theme/themeOverride3.xml" ContentType="application/vnd.openxmlformats-officedocument.themeOverride+xml"/>
  <Override PartName="/ppt/drawings/drawing17.xml" ContentType="application/vnd.openxmlformats-officedocument.drawingml.chartshapes+xml"/>
  <Override PartName="/ppt/charts/chart46.xml" ContentType="application/vnd.openxmlformats-officedocument.drawingml.chart+xml"/>
  <Override PartName="/ppt/theme/themeOverride4.xml" ContentType="application/vnd.openxmlformats-officedocument.themeOverride+xml"/>
  <Override PartName="/ppt/drawings/drawing18.xml" ContentType="application/vnd.openxmlformats-officedocument.drawingml.chartshapes+xml"/>
  <Override PartName="/ppt/charts/chart47.xml" ContentType="application/vnd.openxmlformats-officedocument.drawingml.chart+xml"/>
  <Override PartName="/ppt/theme/themeOverride5.xml" ContentType="application/vnd.openxmlformats-officedocument.themeOverride+xml"/>
  <Override PartName="/ppt/drawings/drawing19.xml" ContentType="application/vnd.openxmlformats-officedocument.drawingml.chartshapes+xml"/>
  <Override PartName="/ppt/charts/chart48.xml" ContentType="application/vnd.openxmlformats-officedocument.drawingml.chart+xml"/>
  <Override PartName="/ppt/theme/themeOverride6.xml" ContentType="application/vnd.openxmlformats-officedocument.themeOverride+xml"/>
  <Override PartName="/ppt/drawings/drawing20.xml" ContentType="application/vnd.openxmlformats-officedocument.drawingml.chartshapes+xml"/>
  <Override PartName="/ppt/charts/chart49.xml" ContentType="application/vnd.openxmlformats-officedocument.drawingml.chart+xml"/>
  <Override PartName="/ppt/theme/themeOverride7.xml" ContentType="application/vnd.openxmlformats-officedocument.themeOverride+xml"/>
  <Override PartName="/ppt/drawings/drawing21.xml" ContentType="application/vnd.openxmlformats-officedocument.drawingml.chartshapes+xml"/>
  <Override PartName="/ppt/charts/chart50.xml" ContentType="application/vnd.openxmlformats-officedocument.drawingml.chart+xml"/>
  <Override PartName="/ppt/theme/themeOverride8.xml" ContentType="application/vnd.openxmlformats-officedocument.themeOverride+xml"/>
  <Override PartName="/ppt/drawings/drawing22.xml" ContentType="application/vnd.openxmlformats-officedocument.drawingml.chartshapes+xml"/>
  <Override PartName="/ppt/charts/chart51.xml" ContentType="application/vnd.openxmlformats-officedocument.drawingml.chart+xml"/>
  <Override PartName="/ppt/theme/themeOverride9.xml" ContentType="application/vnd.openxmlformats-officedocument.themeOverride+xml"/>
  <Override PartName="/ppt/drawings/drawing23.xml" ContentType="application/vnd.openxmlformats-officedocument.drawingml.chartshapes+xml"/>
  <Override PartName="/ppt/charts/chart52.xml" ContentType="application/vnd.openxmlformats-officedocument.drawingml.chart+xml"/>
  <Override PartName="/ppt/theme/themeOverride10.xml" ContentType="application/vnd.openxmlformats-officedocument.themeOverride+xml"/>
  <Override PartName="/ppt/drawings/drawing24.xml" ContentType="application/vnd.openxmlformats-officedocument.drawingml.chartshapes+xml"/>
  <Override PartName="/ppt/charts/chart53.xml" ContentType="application/vnd.openxmlformats-officedocument.drawingml.chart+xml"/>
  <Override PartName="/ppt/theme/themeOverride11.xml" ContentType="application/vnd.openxmlformats-officedocument.themeOverride+xml"/>
  <Override PartName="/ppt/drawings/drawing25.xml" ContentType="application/vnd.openxmlformats-officedocument.drawingml.chartshapes+xml"/>
  <Override PartName="/ppt/charts/chart54.xml" ContentType="application/vnd.openxmlformats-officedocument.drawingml.chart+xml"/>
  <Override PartName="/ppt/theme/themeOverride12.xml" ContentType="application/vnd.openxmlformats-officedocument.themeOverride+xml"/>
  <Override PartName="/ppt/drawings/drawing26.xml" ContentType="application/vnd.openxmlformats-officedocument.drawingml.chartshapes+xml"/>
  <Override PartName="/ppt/charts/chart55.xml" ContentType="application/vnd.openxmlformats-officedocument.drawingml.chart+xml"/>
  <Override PartName="/ppt/theme/themeOverride13.xml" ContentType="application/vnd.openxmlformats-officedocument.themeOverride+xml"/>
  <Override PartName="/ppt/drawings/drawing27.xml" ContentType="application/vnd.openxmlformats-officedocument.drawingml.chartshapes+xml"/>
  <Override PartName="/ppt/charts/chart56.xml" ContentType="application/vnd.openxmlformats-officedocument.drawingml.chart+xml"/>
  <Override PartName="/ppt/theme/themeOverride14.xml" ContentType="application/vnd.openxmlformats-officedocument.themeOverride+xml"/>
  <Override PartName="/ppt/drawings/drawing28.xml" ContentType="application/vnd.openxmlformats-officedocument.drawingml.chartshapes+xml"/>
  <Override PartName="/ppt/charts/chart57.xml" ContentType="application/vnd.openxmlformats-officedocument.drawingml.chart+xml"/>
  <Override PartName="/ppt/theme/themeOverride15.xml" ContentType="application/vnd.openxmlformats-officedocument.themeOverride+xml"/>
  <Override PartName="/ppt/drawings/drawing29.xml" ContentType="application/vnd.openxmlformats-officedocument.drawingml.chartshapes+xml"/>
  <Override PartName="/ppt/charts/chart58.xml" ContentType="application/vnd.openxmlformats-officedocument.drawingml.chart+xml"/>
  <Override PartName="/ppt/theme/themeOverride16.xml" ContentType="application/vnd.openxmlformats-officedocument.themeOverride+xml"/>
  <Override PartName="/ppt/drawings/drawing30.xml" ContentType="application/vnd.openxmlformats-officedocument.drawingml.chartshapes+xml"/>
  <Override PartName="/ppt/charts/chart59.xml" ContentType="application/vnd.openxmlformats-officedocument.drawingml.chart+xml"/>
  <Override PartName="/ppt/theme/themeOverride17.xml" ContentType="application/vnd.openxmlformats-officedocument.themeOverride+xml"/>
  <Override PartName="/ppt/drawings/drawing31.xml" ContentType="application/vnd.openxmlformats-officedocument.drawingml.chartshapes+xml"/>
  <Override PartName="/ppt/charts/chart60.xml" ContentType="application/vnd.openxmlformats-officedocument.drawingml.chart+xml"/>
  <Override PartName="/ppt/theme/themeOverride18.xml" ContentType="application/vnd.openxmlformats-officedocument.themeOverride+xml"/>
  <Override PartName="/ppt/drawings/drawing32.xml" ContentType="application/vnd.openxmlformats-officedocument.drawingml.chartshapes+xml"/>
  <Override PartName="/ppt/charts/chart61.xml" ContentType="application/vnd.openxmlformats-officedocument.drawingml.chart+xml"/>
  <Override PartName="/ppt/theme/themeOverride19.xml" ContentType="application/vnd.openxmlformats-officedocument.themeOverride+xml"/>
  <Override PartName="/ppt/drawings/drawing33.xml" ContentType="application/vnd.openxmlformats-officedocument.drawingml.chartshapes+xml"/>
  <Override PartName="/ppt/charts/chart62.xml" ContentType="application/vnd.openxmlformats-officedocument.drawingml.chart+xml"/>
  <Override PartName="/ppt/theme/themeOverride20.xml" ContentType="application/vnd.openxmlformats-officedocument.themeOverride+xml"/>
  <Override PartName="/ppt/drawings/drawing34.xml" ContentType="application/vnd.openxmlformats-officedocument.drawingml.chartshapes+xml"/>
  <Override PartName="/ppt/charts/chart63.xml" ContentType="application/vnd.openxmlformats-officedocument.drawingml.chart+xml"/>
  <Override PartName="/ppt/theme/themeOverride21.xml" ContentType="application/vnd.openxmlformats-officedocument.themeOverride+xml"/>
  <Override PartName="/ppt/drawings/drawing35.xml" ContentType="application/vnd.openxmlformats-officedocument.drawingml.chartshapes+xml"/>
  <Override PartName="/ppt/charts/chart64.xml" ContentType="application/vnd.openxmlformats-officedocument.drawingml.chart+xml"/>
  <Override PartName="/ppt/theme/themeOverride22.xml" ContentType="application/vnd.openxmlformats-officedocument.themeOverride+xml"/>
  <Override PartName="/ppt/drawings/drawing36.xml" ContentType="application/vnd.openxmlformats-officedocument.drawingml.chartshapes+xml"/>
  <Override PartName="/ppt/charts/chart65.xml" ContentType="application/vnd.openxmlformats-officedocument.drawingml.chart+xml"/>
  <Override PartName="/ppt/theme/themeOverride23.xml" ContentType="application/vnd.openxmlformats-officedocument.themeOverride+xml"/>
  <Override PartName="/ppt/drawings/drawing37.xml" ContentType="application/vnd.openxmlformats-officedocument.drawingml.chartshapes+xml"/>
  <Override PartName="/ppt/charts/chart66.xml" ContentType="application/vnd.openxmlformats-officedocument.drawingml.chart+xml"/>
  <Override PartName="/ppt/theme/themeOverride24.xml" ContentType="application/vnd.openxmlformats-officedocument.themeOverride+xml"/>
  <Override PartName="/ppt/drawings/drawing38.xml" ContentType="application/vnd.openxmlformats-officedocument.drawingml.chartshapes+xml"/>
  <Override PartName="/ppt/charts/chart67.xml" ContentType="application/vnd.openxmlformats-officedocument.drawingml.chart+xml"/>
  <Override PartName="/ppt/theme/themeOverride25.xml" ContentType="application/vnd.openxmlformats-officedocument.themeOverride+xml"/>
  <Override PartName="/ppt/drawings/drawing39.xml" ContentType="application/vnd.openxmlformats-officedocument.drawingml.chartshapes+xml"/>
  <Override PartName="/ppt/charts/chart68.xml" ContentType="application/vnd.openxmlformats-officedocument.drawingml.chart+xml"/>
  <Override PartName="/ppt/theme/themeOverride26.xml" ContentType="application/vnd.openxmlformats-officedocument.themeOverride+xml"/>
  <Override PartName="/ppt/drawings/drawing40.xml" ContentType="application/vnd.openxmlformats-officedocument.drawingml.chartshapes+xml"/>
  <Override PartName="/ppt/charts/chart69.xml" ContentType="application/vnd.openxmlformats-officedocument.drawingml.chart+xml"/>
  <Override PartName="/ppt/theme/themeOverride27.xml" ContentType="application/vnd.openxmlformats-officedocument.themeOverride+xml"/>
  <Override PartName="/ppt/drawings/drawing41.xml" ContentType="application/vnd.openxmlformats-officedocument.drawingml.chartshapes+xml"/>
  <Override PartName="/ppt/charts/chart70.xml" ContentType="application/vnd.openxmlformats-officedocument.drawingml.chart+xml"/>
  <Override PartName="/ppt/theme/themeOverride28.xml" ContentType="application/vnd.openxmlformats-officedocument.themeOverride+xml"/>
  <Override PartName="/ppt/drawings/drawing42.xml" ContentType="application/vnd.openxmlformats-officedocument.drawingml.chartshapes+xml"/>
  <Override PartName="/ppt/charts/chart71.xml" ContentType="application/vnd.openxmlformats-officedocument.drawingml.chart+xml"/>
  <Override PartName="/ppt/theme/themeOverride29.xml" ContentType="application/vnd.openxmlformats-officedocument.themeOverride+xml"/>
  <Override PartName="/ppt/drawings/drawing43.xml" ContentType="application/vnd.openxmlformats-officedocument.drawingml.chartshapes+xml"/>
  <Override PartName="/ppt/charts/chart72.xml" ContentType="application/vnd.openxmlformats-officedocument.drawingml.chart+xml"/>
  <Override PartName="/ppt/theme/themeOverride30.xml" ContentType="application/vnd.openxmlformats-officedocument.themeOverride+xml"/>
  <Override PartName="/ppt/drawings/drawing44.xml" ContentType="application/vnd.openxmlformats-officedocument.drawingml.chartshapes+xml"/>
  <Override PartName="/ppt/charts/chart73.xml" ContentType="application/vnd.openxmlformats-officedocument.drawingml.chart+xml"/>
  <Override PartName="/ppt/theme/themeOverride31.xml" ContentType="application/vnd.openxmlformats-officedocument.themeOverride+xml"/>
  <Override PartName="/ppt/drawings/drawing45.xml" ContentType="application/vnd.openxmlformats-officedocument.drawingml.chartshapes+xml"/>
  <Override PartName="/ppt/charts/chart74.xml" ContentType="application/vnd.openxmlformats-officedocument.drawingml.chart+xml"/>
  <Override PartName="/ppt/theme/themeOverride32.xml" ContentType="application/vnd.openxmlformats-officedocument.themeOverride+xml"/>
  <Override PartName="/ppt/drawings/drawing46.xml" ContentType="application/vnd.openxmlformats-officedocument.drawingml.chartshapes+xml"/>
  <Override PartName="/ppt/charts/chart75.xml" ContentType="application/vnd.openxmlformats-officedocument.drawingml.chart+xml"/>
  <Override PartName="/ppt/theme/themeOverride33.xml" ContentType="application/vnd.openxmlformats-officedocument.themeOverride+xml"/>
  <Override PartName="/ppt/drawings/drawing47.xml" ContentType="application/vnd.openxmlformats-officedocument.drawingml.chartshapes+xml"/>
  <Override PartName="/ppt/charts/chart76.xml" ContentType="application/vnd.openxmlformats-officedocument.drawingml.chart+xml"/>
  <Override PartName="/ppt/theme/themeOverride34.xml" ContentType="application/vnd.openxmlformats-officedocument.themeOverride+xml"/>
  <Override PartName="/ppt/drawings/drawing48.xml" ContentType="application/vnd.openxmlformats-officedocument.drawingml.chartshapes+xml"/>
  <Override PartName="/ppt/charts/chart77.xml" ContentType="application/vnd.openxmlformats-officedocument.drawingml.chart+xml"/>
  <Override PartName="/ppt/theme/themeOverride35.xml" ContentType="application/vnd.openxmlformats-officedocument.themeOverride+xml"/>
  <Override PartName="/ppt/drawings/drawing49.xml" ContentType="application/vnd.openxmlformats-officedocument.drawingml.chartshapes+xml"/>
  <Override PartName="/ppt/charts/chart78.xml" ContentType="application/vnd.openxmlformats-officedocument.drawingml.chart+xml"/>
  <Override PartName="/ppt/theme/themeOverride36.xml" ContentType="application/vnd.openxmlformats-officedocument.themeOverride+xml"/>
  <Override PartName="/ppt/drawings/drawing50.xml" ContentType="application/vnd.openxmlformats-officedocument.drawingml.chartshapes+xml"/>
  <Override PartName="/ppt/charts/chart79.xml" ContentType="application/vnd.openxmlformats-officedocument.drawingml.chart+xml"/>
  <Override PartName="/ppt/theme/themeOverride37.xml" ContentType="application/vnd.openxmlformats-officedocument.themeOverride+xml"/>
  <Override PartName="/ppt/drawings/drawing51.xml" ContentType="application/vnd.openxmlformats-officedocument.drawingml.chartshapes+xml"/>
  <Override PartName="/ppt/charts/chart80.xml" ContentType="application/vnd.openxmlformats-officedocument.drawingml.chart+xml"/>
  <Override PartName="/ppt/theme/themeOverride38.xml" ContentType="application/vnd.openxmlformats-officedocument.themeOverride+xml"/>
  <Override PartName="/ppt/drawings/drawing5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handoutMasterIdLst>
    <p:handoutMasterId r:id="rId81"/>
  </p:handoutMasterIdLst>
  <p:sldIdLst>
    <p:sldId id="276" r:id="rId2"/>
    <p:sldId id="357" r:id="rId3"/>
    <p:sldId id="265" r:id="rId4"/>
    <p:sldId id="359" r:id="rId5"/>
    <p:sldId id="350" r:id="rId6"/>
    <p:sldId id="349" r:id="rId7"/>
    <p:sldId id="358" r:id="rId8"/>
    <p:sldId id="351" r:id="rId9"/>
    <p:sldId id="352" r:id="rId10"/>
    <p:sldId id="353" r:id="rId11"/>
    <p:sldId id="266" r:id="rId12"/>
    <p:sldId id="267" r:id="rId13"/>
    <p:sldId id="277" r:id="rId14"/>
    <p:sldId id="278" r:id="rId15"/>
    <p:sldId id="279" r:id="rId16"/>
    <p:sldId id="280" r:id="rId17"/>
    <p:sldId id="281" r:id="rId18"/>
    <p:sldId id="282" r:id="rId19"/>
    <p:sldId id="344" r:id="rId20"/>
    <p:sldId id="345" r:id="rId21"/>
    <p:sldId id="346" r:id="rId22"/>
    <p:sldId id="268" r:id="rId23"/>
    <p:sldId id="286" r:id="rId24"/>
    <p:sldId id="289" r:id="rId25"/>
    <p:sldId id="290" r:id="rId26"/>
    <p:sldId id="287" r:id="rId27"/>
    <p:sldId id="288" r:id="rId28"/>
    <p:sldId id="291" r:id="rId29"/>
    <p:sldId id="292" r:id="rId30"/>
    <p:sldId id="293" r:id="rId31"/>
    <p:sldId id="294" r:id="rId32"/>
    <p:sldId id="295" r:id="rId33"/>
    <p:sldId id="296" r:id="rId34"/>
    <p:sldId id="307" r:id="rId35"/>
    <p:sldId id="297" r:id="rId36"/>
    <p:sldId id="300" r:id="rId37"/>
    <p:sldId id="298" r:id="rId38"/>
    <p:sldId id="299" r:id="rId39"/>
    <p:sldId id="301" r:id="rId40"/>
    <p:sldId id="302" r:id="rId41"/>
    <p:sldId id="303" r:id="rId42"/>
    <p:sldId id="306" r:id="rId43"/>
    <p:sldId id="305" r:id="rId44"/>
    <p:sldId id="308" r:id="rId45"/>
    <p:sldId id="311" r:id="rId46"/>
    <p:sldId id="309" r:id="rId47"/>
    <p:sldId id="310" r:id="rId48"/>
    <p:sldId id="312" r:id="rId49"/>
    <p:sldId id="317" r:id="rId50"/>
    <p:sldId id="318" r:id="rId51"/>
    <p:sldId id="319" r:id="rId52"/>
    <p:sldId id="320" r:id="rId53"/>
    <p:sldId id="321" r:id="rId54"/>
    <p:sldId id="322" r:id="rId55"/>
    <p:sldId id="323" r:id="rId56"/>
    <p:sldId id="313" r:id="rId57"/>
    <p:sldId id="315" r:id="rId58"/>
    <p:sldId id="316" r:id="rId59"/>
    <p:sldId id="347" r:id="rId60"/>
    <p:sldId id="348" r:id="rId61"/>
    <p:sldId id="324" r:id="rId62"/>
    <p:sldId id="325"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54" r:id="rId76"/>
    <p:sldId id="355" r:id="rId77"/>
    <p:sldId id="356" r:id="rId78"/>
    <p:sldId id="259" r:id="rId79"/>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6" userDrawn="1">
          <p15:clr>
            <a:srgbClr val="A4A3A4"/>
          </p15:clr>
        </p15:guide>
        <p15:guide id="2" pos="204" userDrawn="1">
          <p15:clr>
            <a:srgbClr val="A4A3A4"/>
          </p15:clr>
        </p15:guide>
        <p15:guide id="4" pos="55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avier Faux" initials="XF" lastIdx="9" clrIdx="0">
    <p:extLst>
      <p:ext uri="{19B8F6BF-5375-455C-9EA6-DF929625EA0E}">
        <p15:presenceInfo xmlns:p15="http://schemas.microsoft.com/office/powerpoint/2012/main" userId="S-1-5-21-1868586648-1928551740-1174482739-190910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0742"/>
    <a:srgbClr val="646363"/>
    <a:srgbClr val="505050"/>
    <a:srgbClr val="D4E1E0"/>
    <a:srgbClr val="A1AEAF"/>
    <a:srgbClr val="BFDBF7"/>
    <a:srgbClr val="157EAB"/>
    <a:srgbClr val="F9A526"/>
    <a:srgbClr val="58595B"/>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0" autoAdjust="0"/>
    <p:restoredTop sz="99887" autoAdjust="0"/>
  </p:normalViewPr>
  <p:slideViewPr>
    <p:cSldViewPr snapToGrid="0" snapToObjects="1">
      <p:cViewPr varScale="1">
        <p:scale>
          <a:sx n="116" d="100"/>
          <a:sy n="116" d="100"/>
        </p:scale>
        <p:origin x="1446" y="102"/>
      </p:cViewPr>
      <p:guideLst>
        <p:guide orient="horz" pos="3936"/>
        <p:guide pos="204"/>
        <p:guide pos="553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themeOverride" Target="../theme/themeOverride2.xml"/></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5.xml.rels><?xml version="1.0" encoding="UTF-8" standalone="yes"?>
<Relationships xmlns="http://schemas.openxmlformats.org/package/2006/relationships"><Relationship Id="rId3" Type="http://schemas.openxmlformats.org/officeDocument/2006/relationships/chartUserShapes" Target="../drawings/drawing17.xml"/><Relationship Id="rId2" Type="http://schemas.openxmlformats.org/officeDocument/2006/relationships/package" Target="../embeddings/Microsoft_Excel_Worksheet43.xlsx"/><Relationship Id="rId1" Type="http://schemas.openxmlformats.org/officeDocument/2006/relationships/themeOverride" Target="../theme/themeOverride3.xml"/></Relationships>
</file>

<file path=ppt/charts/_rels/chart46.xml.rels><?xml version="1.0" encoding="UTF-8" standalone="yes"?>
<Relationships xmlns="http://schemas.openxmlformats.org/package/2006/relationships"><Relationship Id="rId3" Type="http://schemas.openxmlformats.org/officeDocument/2006/relationships/chartUserShapes" Target="../drawings/drawing18.xml"/><Relationship Id="rId2" Type="http://schemas.openxmlformats.org/officeDocument/2006/relationships/package" Target="../embeddings/Microsoft_Excel_Worksheet44.xlsx"/><Relationship Id="rId1" Type="http://schemas.openxmlformats.org/officeDocument/2006/relationships/themeOverride" Target="../theme/themeOverride4.xml"/></Relationships>
</file>

<file path=ppt/charts/_rels/chart47.xml.rels><?xml version="1.0" encoding="UTF-8" standalone="yes"?>
<Relationships xmlns="http://schemas.openxmlformats.org/package/2006/relationships"><Relationship Id="rId3" Type="http://schemas.openxmlformats.org/officeDocument/2006/relationships/chartUserShapes" Target="../drawings/drawing19.xml"/><Relationship Id="rId2" Type="http://schemas.openxmlformats.org/officeDocument/2006/relationships/package" Target="../embeddings/Microsoft_Excel_Worksheet45.xlsx"/><Relationship Id="rId1" Type="http://schemas.openxmlformats.org/officeDocument/2006/relationships/themeOverride" Target="../theme/themeOverride5.xml"/></Relationships>
</file>

<file path=ppt/charts/_rels/chart48.xml.rels><?xml version="1.0" encoding="UTF-8" standalone="yes"?>
<Relationships xmlns="http://schemas.openxmlformats.org/package/2006/relationships"><Relationship Id="rId3" Type="http://schemas.openxmlformats.org/officeDocument/2006/relationships/chartUserShapes" Target="../drawings/drawing20.xml"/><Relationship Id="rId2" Type="http://schemas.openxmlformats.org/officeDocument/2006/relationships/package" Target="../embeddings/Microsoft_Excel_Worksheet46.xlsx"/><Relationship Id="rId1" Type="http://schemas.openxmlformats.org/officeDocument/2006/relationships/themeOverride" Target="../theme/themeOverride6.xml"/></Relationships>
</file>

<file path=ppt/charts/_rels/chart49.xml.rels><?xml version="1.0" encoding="UTF-8" standalone="yes"?>
<Relationships xmlns="http://schemas.openxmlformats.org/package/2006/relationships"><Relationship Id="rId3" Type="http://schemas.openxmlformats.org/officeDocument/2006/relationships/chartUserShapes" Target="../drawings/drawing21.xml"/><Relationship Id="rId2" Type="http://schemas.openxmlformats.org/officeDocument/2006/relationships/package" Target="../embeddings/Microsoft_Excel_Worksheet47.xlsx"/><Relationship Id="rId1" Type="http://schemas.openxmlformats.org/officeDocument/2006/relationships/themeOverride" Target="../theme/themeOverride7.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50.xml.rels><?xml version="1.0" encoding="UTF-8" standalone="yes"?>
<Relationships xmlns="http://schemas.openxmlformats.org/package/2006/relationships"><Relationship Id="rId3" Type="http://schemas.openxmlformats.org/officeDocument/2006/relationships/chartUserShapes" Target="../drawings/drawing22.xml"/><Relationship Id="rId2" Type="http://schemas.openxmlformats.org/officeDocument/2006/relationships/package" Target="../embeddings/Microsoft_Excel_Worksheet48.xlsx"/><Relationship Id="rId1" Type="http://schemas.openxmlformats.org/officeDocument/2006/relationships/themeOverride" Target="../theme/themeOverride8.xml"/></Relationships>
</file>

<file path=ppt/charts/_rels/chart51.xml.rels><?xml version="1.0" encoding="UTF-8" standalone="yes"?>
<Relationships xmlns="http://schemas.openxmlformats.org/package/2006/relationships"><Relationship Id="rId3" Type="http://schemas.openxmlformats.org/officeDocument/2006/relationships/chartUserShapes" Target="../drawings/drawing23.xml"/><Relationship Id="rId2" Type="http://schemas.openxmlformats.org/officeDocument/2006/relationships/package" Target="../embeddings/Microsoft_Excel_Worksheet49.xlsx"/><Relationship Id="rId1" Type="http://schemas.openxmlformats.org/officeDocument/2006/relationships/themeOverride" Target="../theme/themeOverride9.xml"/></Relationships>
</file>

<file path=ppt/charts/_rels/chart52.xml.rels><?xml version="1.0" encoding="UTF-8" standalone="yes"?>
<Relationships xmlns="http://schemas.openxmlformats.org/package/2006/relationships"><Relationship Id="rId3" Type="http://schemas.openxmlformats.org/officeDocument/2006/relationships/chartUserShapes" Target="../drawings/drawing24.xml"/><Relationship Id="rId2" Type="http://schemas.openxmlformats.org/officeDocument/2006/relationships/package" Target="../embeddings/Microsoft_Excel_Worksheet50.xlsx"/><Relationship Id="rId1" Type="http://schemas.openxmlformats.org/officeDocument/2006/relationships/themeOverride" Target="../theme/themeOverride10.xml"/></Relationships>
</file>

<file path=ppt/charts/_rels/chart53.xml.rels><?xml version="1.0" encoding="UTF-8" standalone="yes"?>
<Relationships xmlns="http://schemas.openxmlformats.org/package/2006/relationships"><Relationship Id="rId3" Type="http://schemas.openxmlformats.org/officeDocument/2006/relationships/chartUserShapes" Target="../drawings/drawing25.xml"/><Relationship Id="rId2" Type="http://schemas.openxmlformats.org/officeDocument/2006/relationships/package" Target="../embeddings/Microsoft_Excel_Worksheet51.xlsx"/><Relationship Id="rId1" Type="http://schemas.openxmlformats.org/officeDocument/2006/relationships/themeOverride" Target="../theme/themeOverride11.xml"/></Relationships>
</file>

<file path=ppt/charts/_rels/chart54.xml.rels><?xml version="1.0" encoding="UTF-8" standalone="yes"?>
<Relationships xmlns="http://schemas.openxmlformats.org/package/2006/relationships"><Relationship Id="rId3" Type="http://schemas.openxmlformats.org/officeDocument/2006/relationships/chartUserShapes" Target="../drawings/drawing26.xml"/><Relationship Id="rId2" Type="http://schemas.openxmlformats.org/officeDocument/2006/relationships/package" Target="../embeddings/Microsoft_Excel_Worksheet52.xlsx"/><Relationship Id="rId1" Type="http://schemas.openxmlformats.org/officeDocument/2006/relationships/themeOverride" Target="../theme/themeOverride12.xml"/></Relationships>
</file>

<file path=ppt/charts/_rels/chart55.xml.rels><?xml version="1.0" encoding="UTF-8" standalone="yes"?>
<Relationships xmlns="http://schemas.openxmlformats.org/package/2006/relationships"><Relationship Id="rId3" Type="http://schemas.openxmlformats.org/officeDocument/2006/relationships/chartUserShapes" Target="../drawings/drawing27.xml"/><Relationship Id="rId2" Type="http://schemas.openxmlformats.org/officeDocument/2006/relationships/package" Target="../embeddings/Microsoft_Excel_Worksheet53.xlsx"/><Relationship Id="rId1" Type="http://schemas.openxmlformats.org/officeDocument/2006/relationships/themeOverride" Target="../theme/themeOverride13.xml"/></Relationships>
</file>

<file path=ppt/charts/_rels/chart56.xml.rels><?xml version="1.0" encoding="UTF-8" standalone="yes"?>
<Relationships xmlns="http://schemas.openxmlformats.org/package/2006/relationships"><Relationship Id="rId3" Type="http://schemas.openxmlformats.org/officeDocument/2006/relationships/chartUserShapes" Target="../drawings/drawing28.xml"/><Relationship Id="rId2" Type="http://schemas.openxmlformats.org/officeDocument/2006/relationships/package" Target="../embeddings/Microsoft_Excel_Worksheet54.xlsx"/><Relationship Id="rId1" Type="http://schemas.openxmlformats.org/officeDocument/2006/relationships/themeOverride" Target="../theme/themeOverride14.xml"/></Relationships>
</file>

<file path=ppt/charts/_rels/chart57.xml.rels><?xml version="1.0" encoding="UTF-8" standalone="yes"?>
<Relationships xmlns="http://schemas.openxmlformats.org/package/2006/relationships"><Relationship Id="rId3" Type="http://schemas.openxmlformats.org/officeDocument/2006/relationships/chartUserShapes" Target="../drawings/drawing29.xml"/><Relationship Id="rId2" Type="http://schemas.openxmlformats.org/officeDocument/2006/relationships/package" Target="../embeddings/Microsoft_Excel_Worksheet55.xlsx"/><Relationship Id="rId1" Type="http://schemas.openxmlformats.org/officeDocument/2006/relationships/themeOverride" Target="../theme/themeOverride15.xml"/></Relationships>
</file>

<file path=ppt/charts/_rels/chart58.xml.rels><?xml version="1.0" encoding="UTF-8" standalone="yes"?>
<Relationships xmlns="http://schemas.openxmlformats.org/package/2006/relationships"><Relationship Id="rId3" Type="http://schemas.openxmlformats.org/officeDocument/2006/relationships/chartUserShapes" Target="../drawings/drawing30.xml"/><Relationship Id="rId2" Type="http://schemas.openxmlformats.org/officeDocument/2006/relationships/package" Target="../embeddings/Microsoft_Excel_Worksheet56.xlsx"/><Relationship Id="rId1" Type="http://schemas.openxmlformats.org/officeDocument/2006/relationships/themeOverride" Target="../theme/themeOverride16.xml"/></Relationships>
</file>

<file path=ppt/charts/_rels/chart59.xml.rels><?xml version="1.0" encoding="UTF-8" standalone="yes"?>
<Relationships xmlns="http://schemas.openxmlformats.org/package/2006/relationships"><Relationship Id="rId3" Type="http://schemas.openxmlformats.org/officeDocument/2006/relationships/chartUserShapes" Target="../drawings/drawing31.xml"/><Relationship Id="rId2" Type="http://schemas.openxmlformats.org/officeDocument/2006/relationships/package" Target="../embeddings/Microsoft_Excel_Worksheet57.xlsx"/><Relationship Id="rId1" Type="http://schemas.openxmlformats.org/officeDocument/2006/relationships/themeOverride" Target="../theme/themeOverride17.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6.xlsx"/></Relationships>
</file>

<file path=ppt/charts/_rels/chart60.xml.rels><?xml version="1.0" encoding="UTF-8" standalone="yes"?>
<Relationships xmlns="http://schemas.openxmlformats.org/package/2006/relationships"><Relationship Id="rId3" Type="http://schemas.openxmlformats.org/officeDocument/2006/relationships/chartUserShapes" Target="../drawings/drawing32.xml"/><Relationship Id="rId2" Type="http://schemas.openxmlformats.org/officeDocument/2006/relationships/package" Target="../embeddings/Microsoft_Excel_Worksheet58.xlsx"/><Relationship Id="rId1" Type="http://schemas.openxmlformats.org/officeDocument/2006/relationships/themeOverride" Target="../theme/themeOverride18.xml"/></Relationships>
</file>

<file path=ppt/charts/_rels/chart61.xml.rels><?xml version="1.0" encoding="UTF-8" standalone="yes"?>
<Relationships xmlns="http://schemas.openxmlformats.org/package/2006/relationships"><Relationship Id="rId3" Type="http://schemas.openxmlformats.org/officeDocument/2006/relationships/chartUserShapes" Target="../drawings/drawing33.xml"/><Relationship Id="rId2" Type="http://schemas.openxmlformats.org/officeDocument/2006/relationships/package" Target="../embeddings/Microsoft_Excel_Worksheet59.xlsx"/><Relationship Id="rId1" Type="http://schemas.openxmlformats.org/officeDocument/2006/relationships/themeOverride" Target="../theme/themeOverride19.xml"/></Relationships>
</file>

<file path=ppt/charts/_rels/chart62.xml.rels><?xml version="1.0" encoding="UTF-8" standalone="yes"?>
<Relationships xmlns="http://schemas.openxmlformats.org/package/2006/relationships"><Relationship Id="rId3" Type="http://schemas.openxmlformats.org/officeDocument/2006/relationships/chartUserShapes" Target="../drawings/drawing34.xml"/><Relationship Id="rId2" Type="http://schemas.openxmlformats.org/officeDocument/2006/relationships/package" Target="../embeddings/Microsoft_Excel_Worksheet60.xlsx"/><Relationship Id="rId1" Type="http://schemas.openxmlformats.org/officeDocument/2006/relationships/themeOverride" Target="../theme/themeOverride20.xml"/></Relationships>
</file>

<file path=ppt/charts/_rels/chart63.xml.rels><?xml version="1.0" encoding="UTF-8" standalone="yes"?>
<Relationships xmlns="http://schemas.openxmlformats.org/package/2006/relationships"><Relationship Id="rId3" Type="http://schemas.openxmlformats.org/officeDocument/2006/relationships/chartUserShapes" Target="../drawings/drawing35.xml"/><Relationship Id="rId2" Type="http://schemas.openxmlformats.org/officeDocument/2006/relationships/package" Target="../embeddings/Microsoft_Excel_Worksheet61.xlsx"/><Relationship Id="rId1" Type="http://schemas.openxmlformats.org/officeDocument/2006/relationships/themeOverride" Target="../theme/themeOverride21.xml"/></Relationships>
</file>

<file path=ppt/charts/_rels/chart64.xml.rels><?xml version="1.0" encoding="UTF-8" standalone="yes"?>
<Relationships xmlns="http://schemas.openxmlformats.org/package/2006/relationships"><Relationship Id="rId3" Type="http://schemas.openxmlformats.org/officeDocument/2006/relationships/chartUserShapes" Target="../drawings/drawing36.xml"/><Relationship Id="rId2" Type="http://schemas.openxmlformats.org/officeDocument/2006/relationships/package" Target="../embeddings/Microsoft_Excel_Worksheet62.xlsx"/><Relationship Id="rId1" Type="http://schemas.openxmlformats.org/officeDocument/2006/relationships/themeOverride" Target="../theme/themeOverride22.xml"/></Relationships>
</file>

<file path=ppt/charts/_rels/chart65.xml.rels><?xml version="1.0" encoding="UTF-8" standalone="yes"?>
<Relationships xmlns="http://schemas.openxmlformats.org/package/2006/relationships"><Relationship Id="rId3" Type="http://schemas.openxmlformats.org/officeDocument/2006/relationships/chartUserShapes" Target="../drawings/drawing37.xml"/><Relationship Id="rId2" Type="http://schemas.openxmlformats.org/officeDocument/2006/relationships/package" Target="../embeddings/Microsoft_Excel_Worksheet63.xlsx"/><Relationship Id="rId1" Type="http://schemas.openxmlformats.org/officeDocument/2006/relationships/themeOverride" Target="../theme/themeOverride23.xml"/></Relationships>
</file>

<file path=ppt/charts/_rels/chart66.xml.rels><?xml version="1.0" encoding="UTF-8" standalone="yes"?>
<Relationships xmlns="http://schemas.openxmlformats.org/package/2006/relationships"><Relationship Id="rId3" Type="http://schemas.openxmlformats.org/officeDocument/2006/relationships/chartUserShapes" Target="../drawings/drawing38.xml"/><Relationship Id="rId2" Type="http://schemas.openxmlformats.org/officeDocument/2006/relationships/package" Target="../embeddings/Microsoft_Excel_Worksheet64.xlsx"/><Relationship Id="rId1" Type="http://schemas.openxmlformats.org/officeDocument/2006/relationships/themeOverride" Target="../theme/themeOverride24.xml"/></Relationships>
</file>

<file path=ppt/charts/_rels/chart67.xml.rels><?xml version="1.0" encoding="UTF-8" standalone="yes"?>
<Relationships xmlns="http://schemas.openxmlformats.org/package/2006/relationships"><Relationship Id="rId3" Type="http://schemas.openxmlformats.org/officeDocument/2006/relationships/chartUserShapes" Target="../drawings/drawing39.xml"/><Relationship Id="rId2" Type="http://schemas.openxmlformats.org/officeDocument/2006/relationships/package" Target="../embeddings/Microsoft_Excel_Worksheet65.xlsx"/><Relationship Id="rId1" Type="http://schemas.openxmlformats.org/officeDocument/2006/relationships/themeOverride" Target="../theme/themeOverride25.xml"/></Relationships>
</file>

<file path=ppt/charts/_rels/chart68.xml.rels><?xml version="1.0" encoding="UTF-8" standalone="yes"?>
<Relationships xmlns="http://schemas.openxmlformats.org/package/2006/relationships"><Relationship Id="rId3" Type="http://schemas.openxmlformats.org/officeDocument/2006/relationships/chartUserShapes" Target="../drawings/drawing40.xml"/><Relationship Id="rId2" Type="http://schemas.openxmlformats.org/officeDocument/2006/relationships/package" Target="../embeddings/Microsoft_Excel_Worksheet66.xlsx"/><Relationship Id="rId1" Type="http://schemas.openxmlformats.org/officeDocument/2006/relationships/themeOverride" Target="../theme/themeOverride26.xml"/></Relationships>
</file>

<file path=ppt/charts/_rels/chart69.xml.rels><?xml version="1.0" encoding="UTF-8" standalone="yes"?>
<Relationships xmlns="http://schemas.openxmlformats.org/package/2006/relationships"><Relationship Id="rId3" Type="http://schemas.openxmlformats.org/officeDocument/2006/relationships/chartUserShapes" Target="../drawings/drawing41.xml"/><Relationship Id="rId2" Type="http://schemas.openxmlformats.org/officeDocument/2006/relationships/package" Target="../embeddings/Microsoft_Excel_Worksheet67.xlsx"/><Relationship Id="rId1" Type="http://schemas.openxmlformats.org/officeDocument/2006/relationships/themeOverride" Target="../theme/themeOverride27.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7.xlsx"/></Relationships>
</file>

<file path=ppt/charts/_rels/chart70.xml.rels><?xml version="1.0" encoding="UTF-8" standalone="yes"?>
<Relationships xmlns="http://schemas.openxmlformats.org/package/2006/relationships"><Relationship Id="rId3" Type="http://schemas.openxmlformats.org/officeDocument/2006/relationships/chartUserShapes" Target="../drawings/drawing42.xml"/><Relationship Id="rId2" Type="http://schemas.openxmlformats.org/officeDocument/2006/relationships/package" Target="../embeddings/Microsoft_Excel_Worksheet68.xlsx"/><Relationship Id="rId1" Type="http://schemas.openxmlformats.org/officeDocument/2006/relationships/themeOverride" Target="../theme/themeOverride28.xml"/></Relationships>
</file>

<file path=ppt/charts/_rels/chart71.xml.rels><?xml version="1.0" encoding="UTF-8" standalone="yes"?>
<Relationships xmlns="http://schemas.openxmlformats.org/package/2006/relationships"><Relationship Id="rId3" Type="http://schemas.openxmlformats.org/officeDocument/2006/relationships/chartUserShapes" Target="../drawings/drawing43.xml"/><Relationship Id="rId2" Type="http://schemas.openxmlformats.org/officeDocument/2006/relationships/package" Target="../embeddings/Microsoft_Excel_Worksheet69.xlsx"/><Relationship Id="rId1" Type="http://schemas.openxmlformats.org/officeDocument/2006/relationships/themeOverride" Target="../theme/themeOverride29.xml"/></Relationships>
</file>

<file path=ppt/charts/_rels/chart72.xml.rels><?xml version="1.0" encoding="UTF-8" standalone="yes"?>
<Relationships xmlns="http://schemas.openxmlformats.org/package/2006/relationships"><Relationship Id="rId3" Type="http://schemas.openxmlformats.org/officeDocument/2006/relationships/chartUserShapes" Target="../drawings/drawing44.xml"/><Relationship Id="rId2" Type="http://schemas.openxmlformats.org/officeDocument/2006/relationships/package" Target="../embeddings/Microsoft_Excel_Worksheet70.xlsx"/><Relationship Id="rId1" Type="http://schemas.openxmlformats.org/officeDocument/2006/relationships/themeOverride" Target="../theme/themeOverride30.xml"/></Relationships>
</file>

<file path=ppt/charts/_rels/chart73.xml.rels><?xml version="1.0" encoding="UTF-8" standalone="yes"?>
<Relationships xmlns="http://schemas.openxmlformats.org/package/2006/relationships"><Relationship Id="rId3" Type="http://schemas.openxmlformats.org/officeDocument/2006/relationships/chartUserShapes" Target="../drawings/drawing45.xml"/><Relationship Id="rId2" Type="http://schemas.openxmlformats.org/officeDocument/2006/relationships/package" Target="../embeddings/Microsoft_Excel_Worksheet71.xlsx"/><Relationship Id="rId1" Type="http://schemas.openxmlformats.org/officeDocument/2006/relationships/themeOverride" Target="../theme/themeOverride31.xml"/></Relationships>
</file>

<file path=ppt/charts/_rels/chart74.xml.rels><?xml version="1.0" encoding="UTF-8" standalone="yes"?>
<Relationships xmlns="http://schemas.openxmlformats.org/package/2006/relationships"><Relationship Id="rId3" Type="http://schemas.openxmlformats.org/officeDocument/2006/relationships/chartUserShapes" Target="../drawings/drawing46.xml"/><Relationship Id="rId2" Type="http://schemas.openxmlformats.org/officeDocument/2006/relationships/package" Target="../embeddings/Microsoft_Excel_Worksheet72.xlsx"/><Relationship Id="rId1" Type="http://schemas.openxmlformats.org/officeDocument/2006/relationships/themeOverride" Target="../theme/themeOverride32.xml"/></Relationships>
</file>

<file path=ppt/charts/_rels/chart75.xml.rels><?xml version="1.0" encoding="UTF-8" standalone="yes"?>
<Relationships xmlns="http://schemas.openxmlformats.org/package/2006/relationships"><Relationship Id="rId3" Type="http://schemas.openxmlformats.org/officeDocument/2006/relationships/chartUserShapes" Target="../drawings/drawing47.xml"/><Relationship Id="rId2" Type="http://schemas.openxmlformats.org/officeDocument/2006/relationships/package" Target="../embeddings/Microsoft_Excel_Worksheet73.xlsx"/><Relationship Id="rId1" Type="http://schemas.openxmlformats.org/officeDocument/2006/relationships/themeOverride" Target="../theme/themeOverride33.xml"/></Relationships>
</file>

<file path=ppt/charts/_rels/chart76.xml.rels><?xml version="1.0" encoding="UTF-8" standalone="yes"?>
<Relationships xmlns="http://schemas.openxmlformats.org/package/2006/relationships"><Relationship Id="rId3" Type="http://schemas.openxmlformats.org/officeDocument/2006/relationships/chartUserShapes" Target="../drawings/drawing48.xml"/><Relationship Id="rId2" Type="http://schemas.openxmlformats.org/officeDocument/2006/relationships/package" Target="../embeddings/Microsoft_Excel_Worksheet74.xlsx"/><Relationship Id="rId1" Type="http://schemas.openxmlformats.org/officeDocument/2006/relationships/themeOverride" Target="../theme/themeOverride34.xml"/></Relationships>
</file>

<file path=ppt/charts/_rels/chart77.xml.rels><?xml version="1.0" encoding="UTF-8" standalone="yes"?>
<Relationships xmlns="http://schemas.openxmlformats.org/package/2006/relationships"><Relationship Id="rId3" Type="http://schemas.openxmlformats.org/officeDocument/2006/relationships/chartUserShapes" Target="../drawings/drawing49.xml"/><Relationship Id="rId2" Type="http://schemas.openxmlformats.org/officeDocument/2006/relationships/package" Target="../embeddings/Microsoft_Excel_Worksheet75.xlsx"/><Relationship Id="rId1" Type="http://schemas.openxmlformats.org/officeDocument/2006/relationships/themeOverride" Target="../theme/themeOverride35.xml"/></Relationships>
</file>

<file path=ppt/charts/_rels/chart78.xml.rels><?xml version="1.0" encoding="UTF-8" standalone="yes"?>
<Relationships xmlns="http://schemas.openxmlformats.org/package/2006/relationships"><Relationship Id="rId3" Type="http://schemas.openxmlformats.org/officeDocument/2006/relationships/chartUserShapes" Target="../drawings/drawing50.xml"/><Relationship Id="rId2" Type="http://schemas.openxmlformats.org/officeDocument/2006/relationships/package" Target="../embeddings/Microsoft_Excel_Worksheet76.xlsx"/><Relationship Id="rId1" Type="http://schemas.openxmlformats.org/officeDocument/2006/relationships/themeOverride" Target="../theme/themeOverride36.xml"/></Relationships>
</file>

<file path=ppt/charts/_rels/chart79.xml.rels><?xml version="1.0" encoding="UTF-8" standalone="yes"?>
<Relationships xmlns="http://schemas.openxmlformats.org/package/2006/relationships"><Relationship Id="rId3" Type="http://schemas.openxmlformats.org/officeDocument/2006/relationships/chartUserShapes" Target="../drawings/drawing51.xml"/><Relationship Id="rId2" Type="http://schemas.openxmlformats.org/officeDocument/2006/relationships/package" Target="../embeddings/Microsoft_Excel_Worksheet77.xlsx"/><Relationship Id="rId1" Type="http://schemas.openxmlformats.org/officeDocument/2006/relationships/themeOverride" Target="../theme/themeOverride37.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8.xlsx"/></Relationships>
</file>

<file path=ppt/charts/_rels/chart80.xml.rels><?xml version="1.0" encoding="UTF-8" standalone="yes"?>
<Relationships xmlns="http://schemas.openxmlformats.org/package/2006/relationships"><Relationship Id="rId3" Type="http://schemas.openxmlformats.org/officeDocument/2006/relationships/chartUserShapes" Target="../drawings/drawing52.xml"/><Relationship Id="rId2" Type="http://schemas.openxmlformats.org/officeDocument/2006/relationships/package" Target="../embeddings/Microsoft_Excel_Worksheet78.xlsx"/><Relationship Id="rId1" Type="http://schemas.openxmlformats.org/officeDocument/2006/relationships/themeOverride" Target="../theme/themeOverride38.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934654109085908"/>
          <c:y val="4.2520476487281932E-2"/>
          <c:w val="0.81147862075001642"/>
          <c:h val="0.78854656392754974"/>
        </c:manualLayout>
      </c:layout>
      <c:lineChart>
        <c:grouping val="standard"/>
        <c:varyColors val="0"/>
        <c:ser>
          <c:idx val="1"/>
          <c:order val="0"/>
          <c:tx>
            <c:strRef>
              <c:f>Sheet1!$B$1</c:f>
              <c:strCache>
                <c:ptCount val="1"/>
                <c:pt idx="0">
                  <c:v>Visits to England</c:v>
                </c:pt>
              </c:strCache>
            </c:strRef>
          </c:tx>
          <c:spPr>
            <a:ln>
              <a:solidFill>
                <a:srgbClr val="0070C0"/>
              </a:solidFill>
            </a:ln>
          </c:spPr>
          <c:marker>
            <c:symbol val="none"/>
          </c:marker>
          <c:dLbls>
            <c:dLbl>
              <c:idx val="0"/>
              <c:layout>
                <c:manualLayout>
                  <c:x val="-6.0464527763368747E-2"/>
                  <c:y val="-5.343281785907696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3.9033746453213537E-2"/>
                  <c:y val="-3.9014222184882728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Sheet1!$A:$A</c:f>
              <c:strCache>
                <c:ptCount val="15"/>
                <c:pt idx="0">
                  <c:v>Column1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strCache>
            </c:strRef>
          </c:cat>
          <c:val>
            <c:numRef>
              <c:f>Sheet1!$B$2:$B$15</c:f>
              <c:numCache>
                <c:formatCode>_-* #,##0_-;\-* #,##0_-;_-* "-"??_-;_-@_-</c:formatCode>
                <c:ptCount val="14"/>
                <c:pt idx="0">
                  <c:v>6698.2462964399811</c:v>
                </c:pt>
                <c:pt idx="1">
                  <c:v>6889.2153036700647</c:v>
                </c:pt>
                <c:pt idx="2">
                  <c:v>7934.4998747859172</c:v>
                </c:pt>
                <c:pt idx="3">
                  <c:v>8355.1144092821232</c:v>
                </c:pt>
                <c:pt idx="4">
                  <c:v>8988.6713303285142</c:v>
                </c:pt>
                <c:pt idx="5">
                  <c:v>9138.528842501406</c:v>
                </c:pt>
                <c:pt idx="6">
                  <c:v>9350.9316452502917</c:v>
                </c:pt>
                <c:pt idx="7">
                  <c:v>9819.3396610559776</c:v>
                </c:pt>
                <c:pt idx="8">
                  <c:v>10119.435757830857</c:v>
                </c:pt>
                <c:pt idx="9">
                  <c:v>10577.708644472223</c:v>
                </c:pt>
                <c:pt idx="10">
                  <c:v>10356.29584862268</c:v>
                </c:pt>
                <c:pt idx="11">
                  <c:v>11204.115215831527</c:v>
                </c:pt>
                <c:pt idx="12">
                  <c:v>11913.55801568921</c:v>
                </c:pt>
                <c:pt idx="13">
                  <c:v>12228.723608909046</c:v>
                </c:pt>
              </c:numCache>
            </c:numRef>
          </c:val>
          <c:smooth val="0"/>
        </c:ser>
        <c:ser>
          <c:idx val="2"/>
          <c:order val="1"/>
          <c:tx>
            <c:strRef>
              <c:f>Sheet1!$C$1</c:f>
              <c:strCache>
                <c:ptCount val="1"/>
                <c:pt idx="0">
                  <c:v>Visits to London</c:v>
                </c:pt>
              </c:strCache>
            </c:strRef>
          </c:tx>
          <c:spPr>
            <a:ln>
              <a:solidFill>
                <a:srgbClr val="FF0000"/>
              </a:solidFill>
            </a:ln>
          </c:spPr>
          <c:marker>
            <c:symbol val="none"/>
          </c:marker>
          <c:dLbls>
            <c:dLbl>
              <c:idx val="0"/>
              <c:layout>
                <c:manualLayout>
                  <c:x val="-6.0464527763368747E-2"/>
                  <c:y val="-3.4208023626817984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4.2389900778704956E-2"/>
                  <c:y val="-2.9401825068753194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Sheet1!$A:$A</c:f>
              <c:strCache>
                <c:ptCount val="15"/>
                <c:pt idx="0">
                  <c:v>Column1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strCache>
            </c:strRef>
          </c:cat>
          <c:val>
            <c:numRef>
              <c:f>Sheet1!$C$2:$C$15</c:f>
              <c:numCache>
                <c:formatCode>_-* #,##0_-;\-* #,##0_-;_-* "-"??_-;_-@_-</c:formatCode>
                <c:ptCount val="14"/>
                <c:pt idx="0">
                  <c:v>4862.796151696497</c:v>
                </c:pt>
                <c:pt idx="1">
                  <c:v>4946.1058200281041</c:v>
                </c:pt>
                <c:pt idx="2">
                  <c:v>5858.3855111473786</c:v>
                </c:pt>
                <c:pt idx="3">
                  <c:v>5858.9559064400382</c:v>
                </c:pt>
                <c:pt idx="4">
                  <c:v>6545.8945226175474</c:v>
                </c:pt>
                <c:pt idx="5">
                  <c:v>6502.2024394416103</c:v>
                </c:pt>
                <c:pt idx="6">
                  <c:v>6544.0328935575271</c:v>
                </c:pt>
                <c:pt idx="7">
                  <c:v>7054.5380515795305</c:v>
                </c:pt>
                <c:pt idx="8">
                  <c:v>7325.0505427891212</c:v>
                </c:pt>
                <c:pt idx="9">
                  <c:v>7615.9789488657525</c:v>
                </c:pt>
                <c:pt idx="10">
                  <c:v>7649.1611451874569</c:v>
                </c:pt>
                <c:pt idx="11">
                  <c:v>8508.5966599891981</c:v>
                </c:pt>
                <c:pt idx="12">
                  <c:v>8913.7518909823066</c:v>
                </c:pt>
                <c:pt idx="13">
                  <c:v>9209.66593844007</c:v>
                </c:pt>
              </c:numCache>
            </c:numRef>
          </c:val>
          <c:smooth val="0"/>
        </c:ser>
        <c:ser>
          <c:idx val="3"/>
          <c:order val="2"/>
          <c:tx>
            <c:strRef>
              <c:f>Sheet1!$D$1</c:f>
              <c:strCache>
                <c:ptCount val="1"/>
                <c:pt idx="0">
                  <c:v>Visits to Rest of England</c:v>
                </c:pt>
              </c:strCache>
            </c:strRef>
          </c:tx>
          <c:spPr>
            <a:ln>
              <a:solidFill>
                <a:schemeClr val="bg2"/>
              </a:solidFill>
            </a:ln>
          </c:spPr>
          <c:marker>
            <c:symbol val="none"/>
          </c:marker>
          <c:dLbls>
            <c:dLbl>
              <c:idx val="0"/>
              <c:layout>
                <c:manualLayout>
                  <c:x val="-5.0666100192393794E-2"/>
                  <c:y val="-3.901422218488272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4.5656043302363274E-2"/>
                  <c:y val="-3.9014222184882728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Sheet1!$A:$A</c:f>
              <c:strCache>
                <c:ptCount val="15"/>
                <c:pt idx="0">
                  <c:v>Column1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strCache>
            </c:strRef>
          </c:cat>
          <c:val>
            <c:numRef>
              <c:f>Sheet1!$D$2:$D$15</c:f>
              <c:numCache>
                <c:formatCode>_-* #,##0_-;\-* #,##0_-;_-* "-"??_-;_-@_-</c:formatCode>
                <c:ptCount val="14"/>
                <c:pt idx="0">
                  <c:v>2574.0436040869554</c:v>
                </c:pt>
                <c:pt idx="1">
                  <c:v>2643.7238593637148</c:v>
                </c:pt>
                <c:pt idx="2">
                  <c:v>2868.9317496518697</c:v>
                </c:pt>
                <c:pt idx="3">
                  <c:v>3202.4358094882045</c:v>
                </c:pt>
                <c:pt idx="4">
                  <c:v>3203.893324419611</c:v>
                </c:pt>
                <c:pt idx="5">
                  <c:v>3364.6679435211422</c:v>
                </c:pt>
                <c:pt idx="6">
                  <c:v>3466.3737987143368</c:v>
                </c:pt>
                <c:pt idx="7">
                  <c:v>3543.590859023439</c:v>
                </c:pt>
                <c:pt idx="8">
                  <c:v>3493.6191110167379</c:v>
                </c:pt>
                <c:pt idx="9">
                  <c:v>3643.6683562962053</c:v>
                </c:pt>
                <c:pt idx="10">
                  <c:v>3377.4818094555144</c:v>
                </c:pt>
                <c:pt idx="11">
                  <c:v>3564.2045282956333</c:v>
                </c:pt>
                <c:pt idx="12">
                  <c:v>3843.7532940514125</c:v>
                </c:pt>
                <c:pt idx="13">
                  <c:v>3920.8602293566696</c:v>
                </c:pt>
              </c:numCache>
            </c:numRef>
          </c:val>
          <c:smooth val="0"/>
        </c:ser>
        <c:dLbls>
          <c:showLegendKey val="0"/>
          <c:showVal val="0"/>
          <c:showCatName val="0"/>
          <c:showSerName val="0"/>
          <c:showPercent val="0"/>
          <c:showBubbleSize val="0"/>
        </c:dLbls>
        <c:smooth val="0"/>
        <c:axId val="259759128"/>
        <c:axId val="259756384"/>
      </c:lineChart>
      <c:catAx>
        <c:axId val="259759128"/>
        <c:scaling>
          <c:orientation val="minMax"/>
        </c:scaling>
        <c:delete val="0"/>
        <c:axPos val="b"/>
        <c:numFmt formatCode="General" sourceLinked="1"/>
        <c:majorTickMark val="out"/>
        <c:minorTickMark val="none"/>
        <c:tickLblPos val="nextTo"/>
        <c:txPr>
          <a:bodyPr rot="0" vert="horz"/>
          <a:lstStyle/>
          <a:p>
            <a:pPr>
              <a:defRPr sz="800"/>
            </a:pPr>
            <a:endParaRPr lang="en-US"/>
          </a:p>
        </c:txPr>
        <c:crossAx val="259756384"/>
        <c:crosses val="autoZero"/>
        <c:auto val="1"/>
        <c:lblAlgn val="ctr"/>
        <c:lblOffset val="100"/>
        <c:noMultiLvlLbl val="0"/>
      </c:catAx>
      <c:valAx>
        <c:axId val="259756384"/>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259759128"/>
        <c:crosses val="autoZero"/>
        <c:crossBetween val="between"/>
      </c:valAx>
    </c:plotArea>
    <c:legend>
      <c:legendPos val="r"/>
      <c:layout>
        <c:manualLayout>
          <c:xMode val="edge"/>
          <c:yMode val="edge"/>
          <c:x val="3.4116150328370523E-2"/>
          <c:y val="0.90800316627088284"/>
          <c:w val="0.96588384967162944"/>
          <c:h val="9.1996833729117197E-2"/>
        </c:manualLayout>
      </c:layout>
      <c:overlay val="0"/>
      <c:txPr>
        <a:bodyPr/>
        <a:lstStyle/>
        <a:p>
          <a:pPr>
            <a:defRPr sz="700"/>
          </a:pPr>
          <a:endParaRPr lang="en-US"/>
        </a:p>
      </c:txPr>
    </c:legend>
    <c:plotVisOnly val="1"/>
    <c:dispBlanksAs val="zero"/>
    <c:showDLblsOverMax val="0"/>
  </c:chart>
  <c:spPr>
    <a:ln w="12700">
      <a:solidFill>
        <a:schemeClr val="accent2"/>
      </a:solidFill>
    </a:ln>
  </c:spPr>
  <c:txPr>
    <a:bodyPr/>
    <a:lstStyle/>
    <a:p>
      <a:pPr>
        <a:defRPr sz="1200" baseline="0"/>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214143808927959E-2"/>
          <c:y val="6.9277507757921394E-2"/>
          <c:w val="0.88001154523307057"/>
          <c:h val="0.74124158200926227"/>
        </c:manualLayout>
      </c:layout>
      <c:lineChart>
        <c:grouping val="standard"/>
        <c:varyColors val="0"/>
        <c:ser>
          <c:idx val="0"/>
          <c:order val="0"/>
          <c:tx>
            <c:strRef>
              <c:f>Sheet1!$B$1</c:f>
              <c:strCache>
                <c:ptCount val="1"/>
                <c:pt idx="0">
                  <c:v>France</c:v>
                </c:pt>
              </c:strCache>
            </c:strRef>
          </c:tx>
          <c:spPr>
            <a:ln w="22225">
              <a:solidFill>
                <a:srgbClr val="0070C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358.51194497259775</c:v>
                </c:pt>
                <c:pt idx="1">
                  <c:v>317.66811554695096</c:v>
                </c:pt>
                <c:pt idx="2">
                  <c:v>334.67799473167912</c:v>
                </c:pt>
                <c:pt idx="3">
                  <c:v>355.8709303377878</c:v>
                </c:pt>
                <c:pt idx="4">
                  <c:v>353.05919409840681</c:v>
                </c:pt>
                <c:pt idx="5">
                  <c:v>409.05364229291115</c:v>
                </c:pt>
                <c:pt idx="6">
                  <c:v>450.45620536209839</c:v>
                </c:pt>
                <c:pt idx="7">
                  <c:v>486.76155809462182</c:v>
                </c:pt>
                <c:pt idx="8">
                  <c:v>504.05922232273417</c:v>
                </c:pt>
                <c:pt idx="9">
                  <c:v>497.69982882531929</c:v>
                </c:pt>
                <c:pt idx="10">
                  <c:v>446.44966352403645</c:v>
                </c:pt>
                <c:pt idx="11">
                  <c:v>407.14473710605535</c:v>
                </c:pt>
                <c:pt idx="12">
                  <c:v>488.16106558974286</c:v>
                </c:pt>
                <c:pt idx="13">
                  <c:v>517.49193781340409</c:v>
                </c:pt>
              </c:numCache>
            </c:numRef>
          </c:val>
          <c:smooth val="0"/>
        </c:ser>
        <c:ser>
          <c:idx val="1"/>
          <c:order val="1"/>
          <c:tx>
            <c:strRef>
              <c:f>Sheet1!$C$1</c:f>
              <c:strCache>
                <c:ptCount val="1"/>
                <c:pt idx="0">
                  <c:v>Germany</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362.88263051901646</c:v>
                </c:pt>
                <c:pt idx="1">
                  <c:v>323.72174435777794</c:v>
                </c:pt>
                <c:pt idx="2">
                  <c:v>349.84795425538692</c:v>
                </c:pt>
                <c:pt idx="3">
                  <c:v>430.8176292369032</c:v>
                </c:pt>
                <c:pt idx="4">
                  <c:v>394.54611251685651</c:v>
                </c:pt>
                <c:pt idx="5">
                  <c:v>501.36371005276266</c:v>
                </c:pt>
                <c:pt idx="6">
                  <c:v>395.18071458063986</c:v>
                </c:pt>
                <c:pt idx="7">
                  <c:v>541.53264127368493</c:v>
                </c:pt>
                <c:pt idx="8">
                  <c:v>500.213090588657</c:v>
                </c:pt>
                <c:pt idx="9">
                  <c:v>496.52282647808431</c:v>
                </c:pt>
                <c:pt idx="10">
                  <c:v>495.13563915298477</c:v>
                </c:pt>
                <c:pt idx="11">
                  <c:v>475.61208787361051</c:v>
                </c:pt>
                <c:pt idx="12">
                  <c:v>561.57545131517873</c:v>
                </c:pt>
                <c:pt idx="13">
                  <c:v>580.99560418505416</c:v>
                </c:pt>
              </c:numCache>
            </c:numRef>
          </c:val>
          <c:smooth val="0"/>
        </c:ser>
        <c:ser>
          <c:idx val="2"/>
          <c:order val="2"/>
          <c:tx>
            <c:strRef>
              <c:f>Sheet1!$D$1</c:f>
              <c:strCache>
                <c:ptCount val="1"/>
                <c:pt idx="0">
                  <c:v>USA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417.10746074616623</c:v>
                </c:pt>
                <c:pt idx="1">
                  <c:v>397.33860392780468</c:v>
                </c:pt>
                <c:pt idx="2">
                  <c:v>449.43532271876387</c:v>
                </c:pt>
                <c:pt idx="3">
                  <c:v>410.56930659990775</c:v>
                </c:pt>
                <c:pt idx="4">
                  <c:v>420.3555115039311</c:v>
                </c:pt>
                <c:pt idx="5">
                  <c:v>375.7441126378618</c:v>
                </c:pt>
                <c:pt idx="6">
                  <c:v>310.62410040455688</c:v>
                </c:pt>
                <c:pt idx="7">
                  <c:v>307.00848999827053</c:v>
                </c:pt>
                <c:pt idx="8">
                  <c:v>275.78164776990269</c:v>
                </c:pt>
                <c:pt idx="9">
                  <c:v>299.11643670603661</c:v>
                </c:pt>
                <c:pt idx="10">
                  <c:v>279.74169887310831</c:v>
                </c:pt>
                <c:pt idx="11">
                  <c:v>308.78452161944398</c:v>
                </c:pt>
                <c:pt idx="12">
                  <c:v>340.10494021105029</c:v>
                </c:pt>
                <c:pt idx="13">
                  <c:v>313.51719758766359</c:v>
                </c:pt>
              </c:numCache>
            </c:numRef>
          </c:val>
          <c:smooth val="0"/>
        </c:ser>
        <c:ser>
          <c:idx val="3"/>
          <c:order val="3"/>
          <c:tx>
            <c:strRef>
              <c:f>Sheet1!$E$1</c:f>
              <c:strCache>
                <c:ptCount val="1"/>
                <c:pt idx="0">
                  <c:v>Spain</c:v>
                </c:pt>
              </c:strCache>
            </c:strRef>
          </c:tx>
          <c:spPr>
            <a:ln w="22225"/>
          </c:spPr>
          <c:marker>
            <c:symbol val="none"/>
          </c:marker>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60.039654120201988</c:v>
                </c:pt>
                <c:pt idx="1">
                  <c:v>91.709327253937403</c:v>
                </c:pt>
                <c:pt idx="2">
                  <c:v>96.665339454269457</c:v>
                </c:pt>
                <c:pt idx="3">
                  <c:v>142.40080623234391</c:v>
                </c:pt>
                <c:pt idx="4">
                  <c:v>145.46183402678551</c:v>
                </c:pt>
                <c:pt idx="5">
                  <c:v>161.32443565359659</c:v>
                </c:pt>
                <c:pt idx="6">
                  <c:v>157.63315136311633</c:v>
                </c:pt>
                <c:pt idx="7">
                  <c:v>202.0973884190476</c:v>
                </c:pt>
                <c:pt idx="8">
                  <c:v>149.52986273923861</c:v>
                </c:pt>
                <c:pt idx="9">
                  <c:v>158.06286941957015</c:v>
                </c:pt>
                <c:pt idx="10">
                  <c:v>178.17729469827273</c:v>
                </c:pt>
                <c:pt idx="11">
                  <c:v>158.74537374700108</c:v>
                </c:pt>
                <c:pt idx="12">
                  <c:v>181.92072875975109</c:v>
                </c:pt>
                <c:pt idx="13">
                  <c:v>175.93695485980192</c:v>
                </c:pt>
              </c:numCache>
            </c:numRef>
          </c:val>
          <c:smooth val="0"/>
        </c:ser>
        <c:ser>
          <c:idx val="4"/>
          <c:order val="4"/>
          <c:tx>
            <c:strRef>
              <c:f>Sheet1!$F$1</c:f>
              <c:strCache>
                <c:ptCount val="1"/>
                <c:pt idx="0">
                  <c:v>Netherlands</c:v>
                </c:pt>
              </c:strCache>
            </c:strRef>
          </c:tx>
          <c:spPr>
            <a:ln w="22225">
              <a:solidFill>
                <a:schemeClr val="accent6">
                  <a:lumMod val="25000"/>
                </a:schemeClr>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170.74561408966792</c:v>
                </c:pt>
                <c:pt idx="1">
                  <c:v>174.85361966361415</c:v>
                </c:pt>
                <c:pt idx="2">
                  <c:v>199.13871434401301</c:v>
                </c:pt>
                <c:pt idx="3">
                  <c:v>183.44300991241627</c:v>
                </c:pt>
                <c:pt idx="4">
                  <c:v>212.45752193577692</c:v>
                </c:pt>
                <c:pt idx="5">
                  <c:v>228.74989736799989</c:v>
                </c:pt>
                <c:pt idx="6">
                  <c:v>258.62311123958153</c:v>
                </c:pt>
                <c:pt idx="7">
                  <c:v>250.20575449239348</c:v>
                </c:pt>
                <c:pt idx="8">
                  <c:v>271.72145608650442</c:v>
                </c:pt>
                <c:pt idx="9">
                  <c:v>307.91242186523289</c:v>
                </c:pt>
                <c:pt idx="10">
                  <c:v>236.04167364015933</c:v>
                </c:pt>
                <c:pt idx="11">
                  <c:v>283.50470638124477</c:v>
                </c:pt>
                <c:pt idx="12">
                  <c:v>307.3735827371608</c:v>
                </c:pt>
                <c:pt idx="13">
                  <c:v>285.88217371159044</c:v>
                </c:pt>
              </c:numCache>
            </c:numRef>
          </c:val>
          <c:smooth val="0"/>
        </c:ser>
        <c:ser>
          <c:idx val="5"/>
          <c:order val="5"/>
          <c:tx>
            <c:strRef>
              <c:f>Sheet1!$G$1</c:f>
              <c:strCache>
                <c:ptCount val="1"/>
                <c:pt idx="0">
                  <c:v>Australia</c:v>
                </c:pt>
              </c:strCache>
            </c:strRef>
          </c:tx>
          <c:spPr>
            <a:ln w="22225">
              <a:solidFill>
                <a:srgbClr val="FF000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132.58472766605993</c:v>
                </c:pt>
                <c:pt idx="1">
                  <c:v>150.24030061533045</c:v>
                </c:pt>
                <c:pt idx="2">
                  <c:v>152.55656923724428</c:v>
                </c:pt>
                <c:pt idx="3">
                  <c:v>188.22075966276805</c:v>
                </c:pt>
                <c:pt idx="4">
                  <c:v>174.24869900314081</c:v>
                </c:pt>
                <c:pt idx="5">
                  <c:v>178.73833985279293</c:v>
                </c:pt>
                <c:pt idx="6">
                  <c:v>181.39768835954766</c:v>
                </c:pt>
                <c:pt idx="7">
                  <c:v>161.03323341829204</c:v>
                </c:pt>
                <c:pt idx="8">
                  <c:v>192.76166462446002</c:v>
                </c:pt>
                <c:pt idx="9">
                  <c:v>206.26451862761292</c:v>
                </c:pt>
                <c:pt idx="10">
                  <c:v>200.21948018323815</c:v>
                </c:pt>
                <c:pt idx="11">
                  <c:v>204.49242863815653</c:v>
                </c:pt>
                <c:pt idx="12">
                  <c:v>214.07954498747733</c:v>
                </c:pt>
                <c:pt idx="13">
                  <c:v>177.8095139568816</c:v>
                </c:pt>
              </c:numCache>
            </c:numRef>
          </c:val>
          <c:smooth val="0"/>
        </c:ser>
        <c:ser>
          <c:idx val="6"/>
          <c:order val="6"/>
          <c:tx>
            <c:strRef>
              <c:f>Sheet1!$H$1</c:f>
              <c:strCache>
                <c:ptCount val="1"/>
                <c:pt idx="0">
                  <c:v>China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1.5507340000000023</c:v>
                </c:pt>
                <c:pt idx="1">
                  <c:v>4.9527089770483883</c:v>
                </c:pt>
                <c:pt idx="2">
                  <c:v>8.5280628307306738</c:v>
                </c:pt>
                <c:pt idx="3">
                  <c:v>8.5319384833912544</c:v>
                </c:pt>
                <c:pt idx="4">
                  <c:v>9.9475523874111076</c:v>
                </c:pt>
                <c:pt idx="5">
                  <c:v>19.420421324181916</c:v>
                </c:pt>
                <c:pt idx="6">
                  <c:v>12.669648738339156</c:v>
                </c:pt>
                <c:pt idx="7">
                  <c:v>11.383274525062912</c:v>
                </c:pt>
                <c:pt idx="8">
                  <c:v>15.175057370353461</c:v>
                </c:pt>
                <c:pt idx="9">
                  <c:v>17.427348852481625</c:v>
                </c:pt>
                <c:pt idx="10">
                  <c:v>17.047770651419416</c:v>
                </c:pt>
                <c:pt idx="11">
                  <c:v>33.114646480058632</c:v>
                </c:pt>
                <c:pt idx="12">
                  <c:v>33.476805963374865</c:v>
                </c:pt>
                <c:pt idx="13">
                  <c:v>66.607614983062149</c:v>
                </c:pt>
              </c:numCache>
            </c:numRef>
          </c:val>
          <c:smooth val="0"/>
        </c:ser>
        <c:ser>
          <c:idx val="7"/>
          <c:order val="7"/>
          <c:tx>
            <c:strRef>
              <c:f>Sheet1!$I$1</c:f>
              <c:strCache>
                <c:ptCount val="1"/>
                <c:pt idx="0">
                  <c:v>Nordics</c:v>
                </c:pt>
              </c:strCache>
            </c:strRef>
          </c:tx>
          <c:spPr>
            <a:ln w="22225">
              <a:solidFill>
                <a:srgbClr val="7030A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146.62166868015547</c:v>
                </c:pt>
                <c:pt idx="1">
                  <c:v>183.4021362858303</c:v>
                </c:pt>
                <c:pt idx="2">
                  <c:v>184.04674480596884</c:v>
                </c:pt>
                <c:pt idx="3">
                  <c:v>225.37548574310395</c:v>
                </c:pt>
                <c:pt idx="4">
                  <c:v>206.43071899428958</c:v>
                </c:pt>
                <c:pt idx="5">
                  <c:v>185.85310423966513</c:v>
                </c:pt>
                <c:pt idx="6">
                  <c:v>216.37375834847424</c:v>
                </c:pt>
                <c:pt idx="7">
                  <c:v>195.55131785569435</c:v>
                </c:pt>
                <c:pt idx="8">
                  <c:v>209.38068489751046</c:v>
                </c:pt>
                <c:pt idx="9">
                  <c:v>248.80643516420099</c:v>
                </c:pt>
                <c:pt idx="10">
                  <c:v>211.28758593658912</c:v>
                </c:pt>
                <c:pt idx="11">
                  <c:v>232.3834103980378</c:v>
                </c:pt>
                <c:pt idx="12">
                  <c:v>241.28553878169484</c:v>
                </c:pt>
                <c:pt idx="13">
                  <c:v>223.0982150813598</c:v>
                </c:pt>
              </c:numCache>
            </c:numRef>
          </c:val>
          <c:smooth val="0"/>
        </c:ser>
        <c:dLbls>
          <c:showLegendKey val="0"/>
          <c:showVal val="0"/>
          <c:showCatName val="0"/>
          <c:showSerName val="0"/>
          <c:showPercent val="0"/>
          <c:showBubbleSize val="0"/>
        </c:dLbls>
        <c:smooth val="0"/>
        <c:axId val="371915584"/>
        <c:axId val="371915976"/>
      </c:lineChart>
      <c:catAx>
        <c:axId val="371915584"/>
        <c:scaling>
          <c:orientation val="minMax"/>
        </c:scaling>
        <c:delete val="0"/>
        <c:axPos val="b"/>
        <c:numFmt formatCode="General" sourceLinked="1"/>
        <c:majorTickMark val="out"/>
        <c:minorTickMark val="none"/>
        <c:tickLblPos val="nextTo"/>
        <c:txPr>
          <a:bodyPr/>
          <a:lstStyle/>
          <a:p>
            <a:pPr>
              <a:defRPr sz="800"/>
            </a:pPr>
            <a:endParaRPr lang="en-US"/>
          </a:p>
        </c:txPr>
        <c:crossAx val="371915976"/>
        <c:crosses val="autoZero"/>
        <c:auto val="1"/>
        <c:lblAlgn val="ctr"/>
        <c:lblOffset val="100"/>
        <c:noMultiLvlLbl val="0"/>
      </c:catAx>
      <c:valAx>
        <c:axId val="371915976"/>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371915584"/>
        <c:crosses val="autoZero"/>
        <c:crossBetween val="between"/>
      </c:valAx>
    </c:plotArea>
    <c:legend>
      <c:legendPos val="b"/>
      <c:layout>
        <c:manualLayout>
          <c:xMode val="edge"/>
          <c:yMode val="edge"/>
          <c:x val="4.6995656130896304E-3"/>
          <c:y val="0.90566157860873486"/>
          <c:w val="0.99375543977203629"/>
          <c:h val="9.4338421391265123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200" baseline="0"/>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820077928800052E-2"/>
          <c:y val="8.2313510992103808E-2"/>
          <c:w val="0.82226930770034545"/>
          <c:h val="0.73568454990644616"/>
        </c:manualLayout>
      </c:layout>
      <c:lineChart>
        <c:grouping val="standard"/>
        <c:varyColors val="0"/>
        <c:ser>
          <c:idx val="0"/>
          <c:order val="0"/>
          <c:tx>
            <c:strRef>
              <c:f>Sheet1!$B$1</c:f>
              <c:strCache>
                <c:ptCount val="1"/>
                <c:pt idx="0">
                  <c:v>France</c:v>
                </c:pt>
              </c:strCache>
            </c:strRef>
          </c:tx>
          <c:spPr>
            <a:ln w="22225">
              <a:solidFill>
                <a:srgbClr val="0070C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3751.7794202615928</c:v>
                </c:pt>
                <c:pt idx="1">
                  <c:v>3613.602916807547</c:v>
                </c:pt>
                <c:pt idx="2">
                  <c:v>4053.3570461697541</c:v>
                </c:pt>
                <c:pt idx="3">
                  <c:v>3502.5969337918145</c:v>
                </c:pt>
                <c:pt idx="4">
                  <c:v>4821.4721530800098</c:v>
                </c:pt>
                <c:pt idx="5">
                  <c:v>4354.7817290519315</c:v>
                </c:pt>
                <c:pt idx="6">
                  <c:v>5660.3102275815254</c:v>
                </c:pt>
                <c:pt idx="7">
                  <c:v>5459.9677354125706</c:v>
                </c:pt>
                <c:pt idx="8">
                  <c:v>6255.5504716778087</c:v>
                </c:pt>
                <c:pt idx="9">
                  <c:v>5533.9996593949472</c:v>
                </c:pt>
                <c:pt idx="10">
                  <c:v>5959.9750412349713</c:v>
                </c:pt>
                <c:pt idx="11">
                  <c:v>6402.0253928679658</c:v>
                </c:pt>
                <c:pt idx="12">
                  <c:v>6651.2041302071566</c:v>
                </c:pt>
                <c:pt idx="13">
                  <c:v>6918.681170058836</c:v>
                </c:pt>
              </c:numCache>
            </c:numRef>
          </c:val>
          <c:smooth val="0"/>
        </c:ser>
        <c:ser>
          <c:idx val="1"/>
          <c:order val="1"/>
          <c:tx>
            <c:strRef>
              <c:f>Sheet1!$C$1</c:f>
              <c:strCache>
                <c:ptCount val="1"/>
                <c:pt idx="0">
                  <c:v>Germany</c:v>
                </c:pt>
              </c:strCache>
            </c:strRef>
          </c:tx>
          <c:spPr>
            <a:ln w="22225"/>
          </c:spPr>
          <c:marker>
            <c:symbol val="none"/>
          </c:marker>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3877.4540699430408</c:v>
                </c:pt>
                <c:pt idx="1">
                  <c:v>3501.4308928407372</c:v>
                </c:pt>
                <c:pt idx="2">
                  <c:v>4572.2780724901686</c:v>
                </c:pt>
                <c:pt idx="3">
                  <c:v>4884.5526286396016</c:v>
                </c:pt>
                <c:pt idx="4">
                  <c:v>5006.3204660180181</c:v>
                </c:pt>
                <c:pt idx="5">
                  <c:v>5401.8505841369424</c:v>
                </c:pt>
                <c:pt idx="6">
                  <c:v>4952.4844071017669</c:v>
                </c:pt>
                <c:pt idx="7">
                  <c:v>5889.0241968484406</c:v>
                </c:pt>
                <c:pt idx="8">
                  <c:v>6586.3112315958178</c:v>
                </c:pt>
                <c:pt idx="9">
                  <c:v>6262.5440626322797</c:v>
                </c:pt>
                <c:pt idx="10">
                  <c:v>5842.0502782671711</c:v>
                </c:pt>
                <c:pt idx="11">
                  <c:v>6157.8577262918352</c:v>
                </c:pt>
                <c:pt idx="12">
                  <c:v>6742.5907086808029</c:v>
                </c:pt>
                <c:pt idx="13">
                  <c:v>7228.4856130509788</c:v>
                </c:pt>
              </c:numCache>
            </c:numRef>
          </c:val>
          <c:smooth val="0"/>
        </c:ser>
        <c:ser>
          <c:idx val="2"/>
          <c:order val="2"/>
          <c:tx>
            <c:strRef>
              <c:f>Sheet1!$D$1</c:f>
              <c:strCache>
                <c:ptCount val="1"/>
                <c:pt idx="0">
                  <c:v>USA</c:v>
                </c:pt>
              </c:strCache>
            </c:strRef>
          </c:tx>
          <c:spPr>
            <a:ln w="22225">
              <a:solidFill>
                <a:schemeClr val="bg2"/>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9380.9150480096687</c:v>
                </c:pt>
                <c:pt idx="1">
                  <c:v>7924.7384681185722</c:v>
                </c:pt>
                <c:pt idx="2">
                  <c:v>9029.2065667911284</c:v>
                </c:pt>
                <c:pt idx="3">
                  <c:v>7850.8528391106556</c:v>
                </c:pt>
                <c:pt idx="4">
                  <c:v>8972.8582798265215</c:v>
                </c:pt>
                <c:pt idx="5">
                  <c:v>7744.5706785545726</c:v>
                </c:pt>
                <c:pt idx="6">
                  <c:v>6195.0395948235628</c:v>
                </c:pt>
                <c:pt idx="7">
                  <c:v>6531.2714673293212</c:v>
                </c:pt>
                <c:pt idx="8">
                  <c:v>6399.6224235311565</c:v>
                </c:pt>
                <c:pt idx="9">
                  <c:v>6172.4995834166875</c:v>
                </c:pt>
                <c:pt idx="10">
                  <c:v>6871.0812985459133</c:v>
                </c:pt>
                <c:pt idx="11">
                  <c:v>6556.1672473587332</c:v>
                </c:pt>
                <c:pt idx="12">
                  <c:v>7424.3787583289904</c:v>
                </c:pt>
                <c:pt idx="13">
                  <c:v>7280.177004878894</c:v>
                </c:pt>
              </c:numCache>
            </c:numRef>
          </c:val>
          <c:smooth val="0"/>
        </c:ser>
        <c:ser>
          <c:idx val="3"/>
          <c:order val="3"/>
          <c:tx>
            <c:strRef>
              <c:f>Sheet1!$E$1</c:f>
              <c:strCache>
                <c:ptCount val="1"/>
                <c:pt idx="0">
                  <c:v>Spain</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1514.6802668644414</c:v>
                </c:pt>
                <c:pt idx="1">
                  <c:v>1997.984769376689</c:v>
                </c:pt>
                <c:pt idx="2">
                  <c:v>2649.819688262522</c:v>
                </c:pt>
                <c:pt idx="3">
                  <c:v>3326.9422632440464</c:v>
                </c:pt>
                <c:pt idx="4">
                  <c:v>3868.4552404743458</c:v>
                </c:pt>
                <c:pt idx="5">
                  <c:v>3825.8248602099075</c:v>
                </c:pt>
                <c:pt idx="6">
                  <c:v>3546.1716898209952</c:v>
                </c:pt>
                <c:pt idx="7">
                  <c:v>4209.3688526168044</c:v>
                </c:pt>
                <c:pt idx="8">
                  <c:v>3515.2664691983978</c:v>
                </c:pt>
                <c:pt idx="9">
                  <c:v>3595.1743318009985</c:v>
                </c:pt>
                <c:pt idx="10">
                  <c:v>3177.3976818899482</c:v>
                </c:pt>
                <c:pt idx="11">
                  <c:v>3823.7621215165909</c:v>
                </c:pt>
                <c:pt idx="12">
                  <c:v>4095.9912234745234</c:v>
                </c:pt>
                <c:pt idx="13">
                  <c:v>4510.8638468687732</c:v>
                </c:pt>
              </c:numCache>
            </c:numRef>
          </c:val>
          <c:smooth val="0"/>
        </c:ser>
        <c:ser>
          <c:idx val="4"/>
          <c:order val="4"/>
          <c:tx>
            <c:strRef>
              <c:f>Sheet1!$F$1</c:f>
              <c:strCache>
                <c:ptCount val="1"/>
                <c:pt idx="0">
                  <c:v>Netherlands</c:v>
                </c:pt>
              </c:strCache>
            </c:strRef>
          </c:tx>
          <c:spPr>
            <a:ln w="22225">
              <a:solidFill>
                <a:schemeClr val="accent6">
                  <a:lumMod val="25000"/>
                </a:schemeClr>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1825.402249351811</c:v>
                </c:pt>
                <c:pt idx="1">
                  <c:v>2217.1031889805131</c:v>
                </c:pt>
                <c:pt idx="2">
                  <c:v>1983.259855434366</c:v>
                </c:pt>
                <c:pt idx="3">
                  <c:v>1994.7114980341091</c:v>
                </c:pt>
                <c:pt idx="4">
                  <c:v>2426.6822594239038</c:v>
                </c:pt>
                <c:pt idx="5">
                  <c:v>2349.2451974493852</c:v>
                </c:pt>
                <c:pt idx="6">
                  <c:v>2698.0470577986393</c:v>
                </c:pt>
                <c:pt idx="7">
                  <c:v>2901.0757448603144</c:v>
                </c:pt>
                <c:pt idx="8">
                  <c:v>2741.4243145275359</c:v>
                </c:pt>
                <c:pt idx="9">
                  <c:v>3039.2232632543764</c:v>
                </c:pt>
                <c:pt idx="10">
                  <c:v>2613.3615714521047</c:v>
                </c:pt>
                <c:pt idx="11">
                  <c:v>3046.0877949060314</c:v>
                </c:pt>
                <c:pt idx="12">
                  <c:v>2960.0611516641693</c:v>
                </c:pt>
                <c:pt idx="13">
                  <c:v>3033.2322051626588</c:v>
                </c:pt>
              </c:numCache>
            </c:numRef>
          </c:val>
          <c:smooth val="0"/>
        </c:ser>
        <c:ser>
          <c:idx val="5"/>
          <c:order val="5"/>
          <c:tx>
            <c:strRef>
              <c:f>Sheet1!$G$1</c:f>
              <c:strCache>
                <c:ptCount val="1"/>
                <c:pt idx="0">
                  <c:v>Australia</c:v>
                </c:pt>
              </c:strCache>
            </c:strRef>
          </c:tx>
          <c:spPr>
            <a:ln w="22225">
              <a:solidFill>
                <a:srgbClr val="FF000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3048.7312887791659</c:v>
                </c:pt>
                <c:pt idx="1">
                  <c:v>3821.2256217814142</c:v>
                </c:pt>
                <c:pt idx="2">
                  <c:v>3162.5828535094033</c:v>
                </c:pt>
                <c:pt idx="3">
                  <c:v>3715.3475946096532</c:v>
                </c:pt>
                <c:pt idx="4">
                  <c:v>3870.5655551992522</c:v>
                </c:pt>
                <c:pt idx="5">
                  <c:v>4176.4864133283172</c:v>
                </c:pt>
                <c:pt idx="6">
                  <c:v>4041.2000697769372</c:v>
                </c:pt>
                <c:pt idx="7">
                  <c:v>3991.1709662588064</c:v>
                </c:pt>
                <c:pt idx="8">
                  <c:v>4604.9607469529037</c:v>
                </c:pt>
                <c:pt idx="9">
                  <c:v>4550.43652344978</c:v>
                </c:pt>
                <c:pt idx="10">
                  <c:v>4357.6924516578229</c:v>
                </c:pt>
                <c:pt idx="11">
                  <c:v>5155.7255165503484</c:v>
                </c:pt>
                <c:pt idx="12">
                  <c:v>4739.8699035060745</c:v>
                </c:pt>
                <c:pt idx="13">
                  <c:v>3980.0696418431016</c:v>
                </c:pt>
              </c:numCache>
            </c:numRef>
          </c:val>
          <c:smooth val="0"/>
        </c:ser>
        <c:ser>
          <c:idx val="6"/>
          <c:order val="6"/>
          <c:tx>
            <c:strRef>
              <c:f>Sheet1!$H$1</c:f>
              <c:strCache>
                <c:ptCount val="1"/>
                <c:pt idx="0">
                  <c:v>China</c:v>
                </c:pt>
              </c:strCache>
            </c:strRef>
          </c:tx>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61.572628000000108</c:v>
                </c:pt>
                <c:pt idx="1">
                  <c:v>126.23818626700559</c:v>
                </c:pt>
                <c:pt idx="2">
                  <c:v>181.80053747121693</c:v>
                </c:pt>
                <c:pt idx="3">
                  <c:v>222.25937409708024</c:v>
                </c:pt>
                <c:pt idx="4">
                  <c:v>226.72163099516624</c:v>
                </c:pt>
                <c:pt idx="5">
                  <c:v>381.93322153087752</c:v>
                </c:pt>
                <c:pt idx="6">
                  <c:v>209.03434417966699</c:v>
                </c:pt>
                <c:pt idx="7">
                  <c:v>281.97386845015228</c:v>
                </c:pt>
                <c:pt idx="8">
                  <c:v>357.87126375394212</c:v>
                </c:pt>
                <c:pt idx="9">
                  <c:v>559.7906428526743</c:v>
                </c:pt>
                <c:pt idx="10">
                  <c:v>453.59236154465088</c:v>
                </c:pt>
                <c:pt idx="11">
                  <c:v>609.10432317595973</c:v>
                </c:pt>
                <c:pt idx="12">
                  <c:v>658.403226866674</c:v>
                </c:pt>
                <c:pt idx="13">
                  <c:v>1077.0369625072219</c:v>
                </c:pt>
              </c:numCache>
            </c:numRef>
          </c:val>
          <c:smooth val="0"/>
        </c:ser>
        <c:ser>
          <c:idx val="7"/>
          <c:order val="7"/>
          <c:tx>
            <c:strRef>
              <c:f>Sheet1!$I$1</c:f>
              <c:strCache>
                <c:ptCount val="1"/>
                <c:pt idx="0">
                  <c:v>Nordics</c:v>
                </c:pt>
              </c:strCache>
            </c:strRef>
          </c:tx>
          <c:spPr>
            <a:ln w="22225">
              <a:solidFill>
                <a:srgbClr val="7030A0"/>
              </a:solidFill>
            </a:ln>
          </c:spPr>
          <c:marker>
            <c:symbol val="none"/>
          </c:marker>
          <c:dLbls>
            <c:dLbl>
              <c:idx val="13"/>
              <c:layout>
                <c:manualLayout>
                  <c:x val="0"/>
                  <c:y val="-1.2080031636366317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2222.7121194948841</c:v>
                </c:pt>
                <c:pt idx="1">
                  <c:v>2424.0884896046255</c:v>
                </c:pt>
                <c:pt idx="2">
                  <c:v>2797.672758539888</c:v>
                </c:pt>
                <c:pt idx="3">
                  <c:v>2883.4508184653687</c:v>
                </c:pt>
                <c:pt idx="4">
                  <c:v>3020.4120021191566</c:v>
                </c:pt>
                <c:pt idx="5">
                  <c:v>2949.9305279485679</c:v>
                </c:pt>
                <c:pt idx="6">
                  <c:v>3487.2623751654537</c:v>
                </c:pt>
                <c:pt idx="7">
                  <c:v>3376.8305189804605</c:v>
                </c:pt>
                <c:pt idx="8">
                  <c:v>3562.0886167154558</c:v>
                </c:pt>
                <c:pt idx="9">
                  <c:v>3999.2657685528247</c:v>
                </c:pt>
                <c:pt idx="10">
                  <c:v>3991.6393616182199</c:v>
                </c:pt>
                <c:pt idx="11">
                  <c:v>4699.4714304693025</c:v>
                </c:pt>
                <c:pt idx="12">
                  <c:v>4750.5212266009376</c:v>
                </c:pt>
                <c:pt idx="13">
                  <c:v>4768.1337687320556</c:v>
                </c:pt>
              </c:numCache>
            </c:numRef>
          </c:val>
          <c:smooth val="0"/>
        </c:ser>
        <c:dLbls>
          <c:showLegendKey val="0"/>
          <c:showVal val="0"/>
          <c:showCatName val="0"/>
          <c:showSerName val="0"/>
          <c:showPercent val="0"/>
          <c:showBubbleSize val="0"/>
        </c:dLbls>
        <c:smooth val="0"/>
        <c:axId val="371916368"/>
        <c:axId val="371917152"/>
      </c:lineChart>
      <c:catAx>
        <c:axId val="371916368"/>
        <c:scaling>
          <c:orientation val="minMax"/>
        </c:scaling>
        <c:delete val="0"/>
        <c:axPos val="b"/>
        <c:numFmt formatCode="General" sourceLinked="1"/>
        <c:majorTickMark val="out"/>
        <c:minorTickMark val="none"/>
        <c:tickLblPos val="nextTo"/>
        <c:txPr>
          <a:bodyPr/>
          <a:lstStyle/>
          <a:p>
            <a:pPr>
              <a:defRPr sz="800"/>
            </a:pPr>
            <a:endParaRPr lang="en-US"/>
          </a:p>
        </c:txPr>
        <c:crossAx val="371917152"/>
        <c:crosses val="autoZero"/>
        <c:auto val="1"/>
        <c:lblAlgn val="ctr"/>
        <c:lblOffset val="100"/>
        <c:noMultiLvlLbl val="0"/>
      </c:catAx>
      <c:valAx>
        <c:axId val="371917152"/>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371916368"/>
        <c:crosses val="autoZero"/>
        <c:crossBetween val="between"/>
      </c:valAx>
    </c:plotArea>
    <c:legend>
      <c:legendPos val="b"/>
      <c:layout>
        <c:manualLayout>
          <c:xMode val="edge"/>
          <c:yMode val="edge"/>
          <c:x val="0"/>
          <c:y val="0.90584817747637236"/>
          <c:w val="0.99612442446524374"/>
          <c:h val="9.4151822523627651E-2"/>
        </c:manualLayout>
      </c:layout>
      <c:overlay val="0"/>
      <c:txPr>
        <a:bodyPr/>
        <a:lstStyle/>
        <a:p>
          <a:pPr>
            <a:defRPr sz="800"/>
          </a:pPr>
          <a:endParaRPr lang="en-US"/>
        </a:p>
      </c:txPr>
    </c:legend>
    <c:plotVisOnly val="1"/>
    <c:dispBlanksAs val="gap"/>
    <c:showDLblsOverMax val="0"/>
  </c:chart>
  <c:spPr>
    <a:noFill/>
    <a:ln>
      <a:solidFill>
        <a:schemeClr val="accent2"/>
      </a:solidFill>
    </a:ln>
  </c:spPr>
  <c:txPr>
    <a:bodyPr/>
    <a:lstStyle/>
    <a:p>
      <a:pPr>
        <a:defRPr sz="1200" baseline="0"/>
      </a:pPr>
      <a:endParaRPr lang="en-US"/>
    </a:p>
  </c:txPr>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791307240769829E-2"/>
          <c:y val="9.3596861628919448E-2"/>
          <c:w val="0.83767878465525236"/>
          <c:h val="0.7248225303584972"/>
        </c:manualLayout>
      </c:layout>
      <c:lineChart>
        <c:grouping val="standard"/>
        <c:varyColors val="0"/>
        <c:ser>
          <c:idx val="0"/>
          <c:order val="0"/>
          <c:tx>
            <c:strRef>
              <c:f>Sheet1!$B$1</c:f>
              <c:strCache>
                <c:ptCount val="1"/>
                <c:pt idx="0">
                  <c:v>France</c:v>
                </c:pt>
              </c:strCache>
            </c:strRef>
          </c:tx>
          <c:spPr>
            <a:ln w="22225">
              <a:solidFill>
                <a:srgbClr val="0070C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2115.5228501919232</c:v>
                </c:pt>
                <c:pt idx="1">
                  <c:v>1692.7204998311881</c:v>
                </c:pt>
                <c:pt idx="2">
                  <c:v>2243.9346459145049</c:v>
                </c:pt>
                <c:pt idx="3">
                  <c:v>1727.3571860711668</c:v>
                </c:pt>
                <c:pt idx="4">
                  <c:v>2006.5703763139945</c:v>
                </c:pt>
                <c:pt idx="5">
                  <c:v>2378.8114339683748</c:v>
                </c:pt>
                <c:pt idx="6">
                  <c:v>3030.5351650353268</c:v>
                </c:pt>
                <c:pt idx="7">
                  <c:v>2680.0100826945413</c:v>
                </c:pt>
                <c:pt idx="8">
                  <c:v>2769.2669184330171</c:v>
                </c:pt>
                <c:pt idx="9">
                  <c:v>2592.7656481748618</c:v>
                </c:pt>
                <c:pt idx="10">
                  <c:v>2743.7479973734357</c:v>
                </c:pt>
                <c:pt idx="11">
                  <c:v>2231.8095509953928</c:v>
                </c:pt>
                <c:pt idx="12">
                  <c:v>2654.9693177430449</c:v>
                </c:pt>
                <c:pt idx="13">
                  <c:v>2722.1528294993927</c:v>
                </c:pt>
              </c:numCache>
            </c:numRef>
          </c:val>
          <c:smooth val="0"/>
        </c:ser>
        <c:ser>
          <c:idx val="1"/>
          <c:order val="1"/>
          <c:tx>
            <c:strRef>
              <c:f>Sheet1!$C$1</c:f>
              <c:strCache>
                <c:ptCount val="1"/>
                <c:pt idx="0">
                  <c:v>Germany</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2243.4900365795284</c:v>
                </c:pt>
                <c:pt idx="1">
                  <c:v>2192.6529448847109</c:v>
                </c:pt>
                <c:pt idx="2">
                  <c:v>2447.7669976884908</c:v>
                </c:pt>
                <c:pt idx="3">
                  <c:v>2619.7253788210633</c:v>
                </c:pt>
                <c:pt idx="4">
                  <c:v>3097.9424561650294</c:v>
                </c:pt>
                <c:pt idx="5">
                  <c:v>3561.602917222549</c:v>
                </c:pt>
                <c:pt idx="6">
                  <c:v>3011.1064385728414</c:v>
                </c:pt>
                <c:pt idx="7">
                  <c:v>3476.547014492161</c:v>
                </c:pt>
                <c:pt idx="8">
                  <c:v>3643.8511605211143</c:v>
                </c:pt>
                <c:pt idx="9">
                  <c:v>3556.3716150712612</c:v>
                </c:pt>
                <c:pt idx="10">
                  <c:v>3476.6180877886436</c:v>
                </c:pt>
                <c:pt idx="11">
                  <c:v>3278.5299987450412</c:v>
                </c:pt>
                <c:pt idx="12">
                  <c:v>3761.6761969388367</c:v>
                </c:pt>
                <c:pt idx="13">
                  <c:v>3948.2133111134008</c:v>
                </c:pt>
              </c:numCache>
            </c:numRef>
          </c:val>
          <c:smooth val="0"/>
        </c:ser>
        <c:ser>
          <c:idx val="2"/>
          <c:order val="2"/>
          <c:tx>
            <c:strRef>
              <c:f>Sheet1!$D$1</c:f>
              <c:strCache>
                <c:ptCount val="1"/>
                <c:pt idx="0">
                  <c:v>USA</c:v>
                </c:pt>
              </c:strCache>
            </c:strRef>
          </c:tx>
          <c:spPr>
            <a:ln w="22225"/>
          </c:spPr>
          <c:marker>
            <c:symbol val="none"/>
          </c:marker>
          <c:dLbls>
            <c:dLbl>
              <c:idx val="13"/>
              <c:layout>
                <c:manualLayout>
                  <c:x val="0"/>
                  <c:y val="-1.426872770511296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3116.5031176580942</c:v>
                </c:pt>
                <c:pt idx="1">
                  <c:v>2541.2445181210041</c:v>
                </c:pt>
                <c:pt idx="2">
                  <c:v>3202.595570665063</c:v>
                </c:pt>
                <c:pt idx="3">
                  <c:v>2672.5689392987815</c:v>
                </c:pt>
                <c:pt idx="4">
                  <c:v>3260.4379742523638</c:v>
                </c:pt>
                <c:pt idx="5">
                  <c:v>2479.3993106692551</c:v>
                </c:pt>
                <c:pt idx="6">
                  <c:v>2229.8173111073665</c:v>
                </c:pt>
                <c:pt idx="7">
                  <c:v>2257.2564749126614</c:v>
                </c:pt>
                <c:pt idx="8">
                  <c:v>2157.0834613453726</c:v>
                </c:pt>
                <c:pt idx="9">
                  <c:v>2107.4311263099867</c:v>
                </c:pt>
                <c:pt idx="10">
                  <c:v>2099.2339976218586</c:v>
                </c:pt>
                <c:pt idx="11">
                  <c:v>2226.7050343350566</c:v>
                </c:pt>
                <c:pt idx="12">
                  <c:v>2304.7549228588673</c:v>
                </c:pt>
                <c:pt idx="13">
                  <c:v>2200.9199876625057</c:v>
                </c:pt>
              </c:numCache>
            </c:numRef>
          </c:val>
          <c:smooth val="0"/>
        </c:ser>
        <c:ser>
          <c:idx val="3"/>
          <c:order val="3"/>
          <c:tx>
            <c:strRef>
              <c:f>Sheet1!$E$1</c:f>
              <c:strCache>
                <c:ptCount val="1"/>
                <c:pt idx="0">
                  <c:v>Spain</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501.21124602465488</c:v>
                </c:pt>
                <c:pt idx="1">
                  <c:v>682.12597569662466</c:v>
                </c:pt>
                <c:pt idx="2">
                  <c:v>996.74417983355556</c:v>
                </c:pt>
                <c:pt idx="3">
                  <c:v>1240.9970024682395</c:v>
                </c:pt>
                <c:pt idx="4">
                  <c:v>1654.5065999063627</c:v>
                </c:pt>
                <c:pt idx="5">
                  <c:v>1240.9620701386759</c:v>
                </c:pt>
                <c:pt idx="6">
                  <c:v>1389.2778338838359</c:v>
                </c:pt>
                <c:pt idx="7">
                  <c:v>1458.4238669396254</c:v>
                </c:pt>
                <c:pt idx="8">
                  <c:v>1225.3666425021493</c:v>
                </c:pt>
                <c:pt idx="9">
                  <c:v>1389.292433892894</c:v>
                </c:pt>
                <c:pt idx="10">
                  <c:v>1230.4188050239209</c:v>
                </c:pt>
                <c:pt idx="11">
                  <c:v>1311.6414496572027</c:v>
                </c:pt>
                <c:pt idx="12">
                  <c:v>1702.6846308776708</c:v>
                </c:pt>
                <c:pt idx="13">
                  <c:v>1658.0031194233106</c:v>
                </c:pt>
              </c:numCache>
            </c:numRef>
          </c:val>
          <c:smooth val="0"/>
        </c:ser>
        <c:ser>
          <c:idx val="4"/>
          <c:order val="4"/>
          <c:tx>
            <c:strRef>
              <c:f>Sheet1!$F$1</c:f>
              <c:strCache>
                <c:ptCount val="1"/>
                <c:pt idx="0">
                  <c:v>Netherlands</c:v>
                </c:pt>
              </c:strCache>
            </c:strRef>
          </c:tx>
          <c:spPr>
            <a:ln w="22225">
              <a:solidFill>
                <a:schemeClr val="accent6">
                  <a:lumMod val="25000"/>
                </a:schemeClr>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994.46153767167618</c:v>
                </c:pt>
                <c:pt idx="1">
                  <c:v>1179.5215734077103</c:v>
                </c:pt>
                <c:pt idx="2">
                  <c:v>1309.6989877488338</c:v>
                </c:pt>
                <c:pt idx="3">
                  <c:v>1173.4137722710432</c:v>
                </c:pt>
                <c:pt idx="4">
                  <c:v>1484.7734564173982</c:v>
                </c:pt>
                <c:pt idx="5">
                  <c:v>1398.8649768281389</c:v>
                </c:pt>
                <c:pt idx="6">
                  <c:v>1798.9763979317031</c:v>
                </c:pt>
                <c:pt idx="7">
                  <c:v>1731.8596639571433</c:v>
                </c:pt>
                <c:pt idx="8">
                  <c:v>1656.8012591339739</c:v>
                </c:pt>
                <c:pt idx="9">
                  <c:v>1905.6665431794165</c:v>
                </c:pt>
                <c:pt idx="10">
                  <c:v>1471.1905741278258</c:v>
                </c:pt>
                <c:pt idx="11">
                  <c:v>1964.0720997309709</c:v>
                </c:pt>
                <c:pt idx="12">
                  <c:v>1845.4469318212623</c:v>
                </c:pt>
                <c:pt idx="13">
                  <c:v>1859.6957693945315</c:v>
                </c:pt>
              </c:numCache>
            </c:numRef>
          </c:val>
          <c:smooth val="0"/>
        </c:ser>
        <c:ser>
          <c:idx val="5"/>
          <c:order val="5"/>
          <c:tx>
            <c:strRef>
              <c:f>Sheet1!$G$1</c:f>
              <c:strCache>
                <c:ptCount val="1"/>
                <c:pt idx="0">
                  <c:v>Australia</c:v>
                </c:pt>
              </c:strCache>
            </c:strRef>
          </c:tx>
          <c:spPr>
            <a:ln w="22225">
              <a:solidFill>
                <a:srgbClr val="FF0000"/>
              </a:solidFill>
            </a:ln>
          </c:spPr>
          <c:marker>
            <c:symbol val="none"/>
          </c:marker>
          <c:dLbls>
            <c:dLbl>
              <c:idx val="13"/>
              <c:layout>
                <c:manualLayout>
                  <c:x val="0"/>
                  <c:y val="-1.426872770511296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1756.7743694675478</c:v>
                </c:pt>
                <c:pt idx="1">
                  <c:v>2114.3106936669278</c:v>
                </c:pt>
                <c:pt idx="2">
                  <c:v>1775.8754070312407</c:v>
                </c:pt>
                <c:pt idx="3">
                  <c:v>1744.5613406161117</c:v>
                </c:pt>
                <c:pt idx="4">
                  <c:v>1704.1496818220139</c:v>
                </c:pt>
                <c:pt idx="5">
                  <c:v>1943.3409184768732</c:v>
                </c:pt>
                <c:pt idx="6">
                  <c:v>2014.7886902838909</c:v>
                </c:pt>
                <c:pt idx="7">
                  <c:v>1764.2248871612478</c:v>
                </c:pt>
                <c:pt idx="8">
                  <c:v>2360.6720627155778</c:v>
                </c:pt>
                <c:pt idx="9">
                  <c:v>1954.604059827315</c:v>
                </c:pt>
                <c:pt idx="10">
                  <c:v>2204.0319068617405</c:v>
                </c:pt>
                <c:pt idx="11">
                  <c:v>2251.4968780951508</c:v>
                </c:pt>
                <c:pt idx="12">
                  <c:v>2557.2282248774704</c:v>
                </c:pt>
                <c:pt idx="13">
                  <c:v>1975.7803845104659</c:v>
                </c:pt>
              </c:numCache>
            </c:numRef>
          </c:val>
          <c:smooth val="0"/>
        </c:ser>
        <c:ser>
          <c:idx val="6"/>
          <c:order val="6"/>
          <c:tx>
            <c:strRef>
              <c:f>Sheet1!$H$1</c:f>
              <c:strCache>
                <c:ptCount val="1"/>
                <c:pt idx="0">
                  <c:v>China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20.972730000000052</c:v>
                </c:pt>
                <c:pt idx="1">
                  <c:v>41.422631957521759</c:v>
                </c:pt>
                <c:pt idx="2">
                  <c:v>55.698193448506082</c:v>
                </c:pt>
                <c:pt idx="3">
                  <c:v>134.04833147264256</c:v>
                </c:pt>
                <c:pt idx="4">
                  <c:v>119.01752105693171</c:v>
                </c:pt>
                <c:pt idx="5">
                  <c:v>232.25485771487672</c:v>
                </c:pt>
                <c:pt idx="6">
                  <c:v>140.63981579210775</c:v>
                </c:pt>
                <c:pt idx="7">
                  <c:v>159.22359040755325</c:v>
                </c:pt>
                <c:pt idx="8">
                  <c:v>172.38570509101331</c:v>
                </c:pt>
                <c:pt idx="9">
                  <c:v>292.76248160360637</c:v>
                </c:pt>
                <c:pt idx="10">
                  <c:v>135.92681165398585</c:v>
                </c:pt>
                <c:pt idx="11">
                  <c:v>294.95282756372245</c:v>
                </c:pt>
                <c:pt idx="12">
                  <c:v>243.20273944739034</c:v>
                </c:pt>
                <c:pt idx="13">
                  <c:v>446.2460721153322</c:v>
                </c:pt>
              </c:numCache>
            </c:numRef>
          </c:val>
          <c:smooth val="0"/>
        </c:ser>
        <c:ser>
          <c:idx val="7"/>
          <c:order val="7"/>
          <c:tx>
            <c:strRef>
              <c:f>Sheet1!$I$1</c:f>
              <c:strCache>
                <c:ptCount val="1"/>
                <c:pt idx="0">
                  <c:v>Nordics</c:v>
                </c:pt>
              </c:strCache>
            </c:strRef>
          </c:tx>
          <c:spPr>
            <a:ln w="22225">
              <a:solidFill>
                <a:srgbClr val="7030A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680.51720908367724</c:v>
                </c:pt>
                <c:pt idx="1">
                  <c:v>901.13525732470612</c:v>
                </c:pt>
                <c:pt idx="2">
                  <c:v>966.36999517336585</c:v>
                </c:pt>
                <c:pt idx="3">
                  <c:v>1013.3458172013283</c:v>
                </c:pt>
                <c:pt idx="4">
                  <c:v>1024.177177391583</c:v>
                </c:pt>
                <c:pt idx="5">
                  <c:v>960.6929952287486</c:v>
                </c:pt>
                <c:pt idx="6">
                  <c:v>1220.3757937522955</c:v>
                </c:pt>
                <c:pt idx="7">
                  <c:v>1060.405987447803</c:v>
                </c:pt>
                <c:pt idx="8">
                  <c:v>1139.6558176154081</c:v>
                </c:pt>
                <c:pt idx="9">
                  <c:v>1193.578133053471</c:v>
                </c:pt>
                <c:pt idx="10">
                  <c:v>1129.1249092828439</c:v>
                </c:pt>
                <c:pt idx="11">
                  <c:v>1126.2659454199711</c:v>
                </c:pt>
                <c:pt idx="12">
                  <c:v>1375.161487957836</c:v>
                </c:pt>
                <c:pt idx="13">
                  <c:v>1214.9820963908548</c:v>
                </c:pt>
              </c:numCache>
            </c:numRef>
          </c:val>
          <c:smooth val="0"/>
        </c:ser>
        <c:dLbls>
          <c:showLegendKey val="0"/>
          <c:showVal val="0"/>
          <c:showCatName val="0"/>
          <c:showSerName val="0"/>
          <c:showPercent val="0"/>
          <c:showBubbleSize val="0"/>
        </c:dLbls>
        <c:smooth val="0"/>
        <c:axId val="371917936"/>
        <c:axId val="374047856"/>
      </c:lineChart>
      <c:catAx>
        <c:axId val="371917936"/>
        <c:scaling>
          <c:orientation val="minMax"/>
        </c:scaling>
        <c:delete val="0"/>
        <c:axPos val="b"/>
        <c:numFmt formatCode="General" sourceLinked="1"/>
        <c:majorTickMark val="out"/>
        <c:minorTickMark val="none"/>
        <c:tickLblPos val="nextTo"/>
        <c:txPr>
          <a:bodyPr/>
          <a:lstStyle/>
          <a:p>
            <a:pPr>
              <a:defRPr sz="800"/>
            </a:pPr>
            <a:endParaRPr lang="en-US"/>
          </a:p>
        </c:txPr>
        <c:crossAx val="374047856"/>
        <c:crosses val="autoZero"/>
        <c:auto val="1"/>
        <c:lblAlgn val="ctr"/>
        <c:lblOffset val="100"/>
        <c:noMultiLvlLbl val="0"/>
      </c:catAx>
      <c:valAx>
        <c:axId val="374047856"/>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371917936"/>
        <c:crosses val="autoZero"/>
        <c:crossBetween val="between"/>
      </c:valAx>
    </c:plotArea>
    <c:legend>
      <c:legendPos val="b"/>
      <c:layout>
        <c:manualLayout>
          <c:xMode val="edge"/>
          <c:yMode val="edge"/>
          <c:x val="0"/>
          <c:y val="0.91041785650753226"/>
          <c:w val="0.99612442446524374"/>
          <c:h val="8.9582143492467708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200" baseline="0"/>
      </a:pPr>
      <a:endParaRPr lang="en-US"/>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958997549907735E-2"/>
          <c:y val="8.3711024546751861E-2"/>
          <c:w val="0.86162867494035222"/>
          <c:h val="0.73069850261599301"/>
        </c:manualLayout>
      </c:layout>
      <c:lineChart>
        <c:grouping val="standard"/>
        <c:varyColors val="0"/>
        <c:ser>
          <c:idx val="0"/>
          <c:order val="0"/>
          <c:tx>
            <c:strRef>
              <c:f>Sheet1!$B$1</c:f>
              <c:strCache>
                <c:ptCount val="1"/>
                <c:pt idx="0">
                  <c:v>France</c:v>
                </c:pt>
              </c:strCache>
            </c:strRef>
          </c:tx>
          <c:spPr>
            <a:ln w="22225">
              <a:solidFill>
                <a:srgbClr val="0070C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158.48488537972349</c:v>
                </c:pt>
                <c:pt idx="1">
                  <c:v>209.52578095391499</c:v>
                </c:pt>
                <c:pt idx="2">
                  <c:v>192.36931276841466</c:v>
                </c:pt>
                <c:pt idx="3">
                  <c:v>189.73124986836578</c:v>
                </c:pt>
                <c:pt idx="4">
                  <c:v>264.40623068814256</c:v>
                </c:pt>
                <c:pt idx="5">
                  <c:v>228.64151142019051</c:v>
                </c:pt>
                <c:pt idx="6">
                  <c:v>336.61206797326588</c:v>
                </c:pt>
                <c:pt idx="7">
                  <c:v>407.57191358304351</c:v>
                </c:pt>
                <c:pt idx="8">
                  <c:v>422.26991856124027</c:v>
                </c:pt>
                <c:pt idx="9">
                  <c:v>391.57296014798379</c:v>
                </c:pt>
                <c:pt idx="10">
                  <c:v>654.54236040184878</c:v>
                </c:pt>
                <c:pt idx="11">
                  <c:v>544.56567156925007</c:v>
                </c:pt>
                <c:pt idx="12">
                  <c:v>541.45229723644809</c:v>
                </c:pt>
                <c:pt idx="13">
                  <c:v>498.49031372416755</c:v>
                </c:pt>
              </c:numCache>
            </c:numRef>
          </c:val>
          <c:smooth val="0"/>
        </c:ser>
        <c:ser>
          <c:idx val="1"/>
          <c:order val="1"/>
          <c:tx>
            <c:strRef>
              <c:f>Sheet1!$C$1</c:f>
              <c:strCache>
                <c:ptCount val="1"/>
                <c:pt idx="0">
                  <c:v>Germany</c:v>
                </c:pt>
              </c:strCache>
            </c:strRef>
          </c:tx>
          <c:spPr>
            <a:ln w="22225"/>
          </c:spPr>
          <c:marker>
            <c:symbol val="none"/>
          </c:marker>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218.49750504404841</c:v>
                </c:pt>
                <c:pt idx="1">
                  <c:v>183.56736305719491</c:v>
                </c:pt>
                <c:pt idx="2">
                  <c:v>247.68430386088249</c:v>
                </c:pt>
                <c:pt idx="3">
                  <c:v>293.55128294256758</c:v>
                </c:pt>
                <c:pt idx="4">
                  <c:v>268.81426007167062</c:v>
                </c:pt>
                <c:pt idx="5">
                  <c:v>327.45239002324433</c:v>
                </c:pt>
                <c:pt idx="6">
                  <c:v>296.39838594072245</c:v>
                </c:pt>
                <c:pt idx="7">
                  <c:v>432.85037979906599</c:v>
                </c:pt>
                <c:pt idx="8">
                  <c:v>480.85251861336013</c:v>
                </c:pt>
                <c:pt idx="9">
                  <c:v>468.47736524331549</c:v>
                </c:pt>
                <c:pt idx="10">
                  <c:v>461.78168335111843</c:v>
                </c:pt>
                <c:pt idx="11">
                  <c:v>483.57948592299613</c:v>
                </c:pt>
                <c:pt idx="12">
                  <c:v>576.91890159569039</c:v>
                </c:pt>
                <c:pt idx="13">
                  <c:v>577.86136952345839</c:v>
                </c:pt>
              </c:numCache>
            </c:numRef>
          </c:val>
          <c:smooth val="0"/>
        </c:ser>
        <c:ser>
          <c:idx val="2"/>
          <c:order val="2"/>
          <c:tx>
            <c:strRef>
              <c:f>Sheet1!$D$1</c:f>
              <c:strCache>
                <c:ptCount val="1"/>
                <c:pt idx="0">
                  <c:v>USA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779.48796086639936</c:v>
                </c:pt>
                <c:pt idx="1">
                  <c:v>726.90281346278834</c:v>
                </c:pt>
                <c:pt idx="2">
                  <c:v>743.07688922988063</c:v>
                </c:pt>
                <c:pt idx="3">
                  <c:v>712.24489392293162</c:v>
                </c:pt>
                <c:pt idx="4">
                  <c:v>751.79322884414239</c:v>
                </c:pt>
                <c:pt idx="5">
                  <c:v>738.70519496413749</c:v>
                </c:pt>
                <c:pt idx="6">
                  <c:v>567.73847514849115</c:v>
                </c:pt>
                <c:pt idx="7">
                  <c:v>658.52416377131146</c:v>
                </c:pt>
                <c:pt idx="8">
                  <c:v>579.58067872909805</c:v>
                </c:pt>
                <c:pt idx="9">
                  <c:v>626.7424564256271</c:v>
                </c:pt>
                <c:pt idx="10">
                  <c:v>745.38867982506963</c:v>
                </c:pt>
                <c:pt idx="11">
                  <c:v>756.52072939151071</c:v>
                </c:pt>
                <c:pt idx="12">
                  <c:v>849.83478340849661</c:v>
                </c:pt>
                <c:pt idx="13">
                  <c:v>870.02321412830895</c:v>
                </c:pt>
              </c:numCache>
            </c:numRef>
          </c:val>
          <c:smooth val="0"/>
        </c:ser>
        <c:ser>
          <c:idx val="3"/>
          <c:order val="3"/>
          <c:tx>
            <c:strRef>
              <c:f>Sheet1!$E$1</c:f>
              <c:strCache>
                <c:ptCount val="1"/>
                <c:pt idx="0">
                  <c:v>Spain</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110.29550403544766</c:v>
                </c:pt>
                <c:pt idx="1">
                  <c:v>116.36542539836762</c:v>
                </c:pt>
                <c:pt idx="2">
                  <c:v>163.73451184062392</c:v>
                </c:pt>
                <c:pt idx="3">
                  <c:v>181.5724446157667</c:v>
                </c:pt>
                <c:pt idx="4">
                  <c:v>250.76507989077686</c:v>
                </c:pt>
                <c:pt idx="5">
                  <c:v>263.56903816723644</c:v>
                </c:pt>
                <c:pt idx="6">
                  <c:v>284.89524844224815</c:v>
                </c:pt>
                <c:pt idx="7">
                  <c:v>354.81249183996118</c:v>
                </c:pt>
                <c:pt idx="8">
                  <c:v>271.60998119482304</c:v>
                </c:pt>
                <c:pt idx="9">
                  <c:v>295.44141942459612</c:v>
                </c:pt>
                <c:pt idx="10">
                  <c:v>257.5956621098988</c:v>
                </c:pt>
                <c:pt idx="11">
                  <c:v>287.1641748074727</c:v>
                </c:pt>
                <c:pt idx="12">
                  <c:v>348.05497864801657</c:v>
                </c:pt>
                <c:pt idx="13">
                  <c:v>344.4793697739405</c:v>
                </c:pt>
              </c:numCache>
            </c:numRef>
          </c:val>
          <c:smooth val="0"/>
        </c:ser>
        <c:ser>
          <c:idx val="4"/>
          <c:order val="4"/>
          <c:tx>
            <c:strRef>
              <c:f>Sheet1!$F$1</c:f>
              <c:strCache>
                <c:ptCount val="1"/>
                <c:pt idx="0">
                  <c:v>Netherlands</c:v>
                </c:pt>
              </c:strCache>
            </c:strRef>
          </c:tx>
          <c:spPr>
            <a:ln w="22225">
              <a:solidFill>
                <a:schemeClr val="accent6">
                  <a:lumMod val="25000"/>
                </a:schemeClr>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105.80021091836113</c:v>
                </c:pt>
                <c:pt idx="1">
                  <c:v>133.49047065792985</c:v>
                </c:pt>
                <c:pt idx="2">
                  <c:v>117.23213387353931</c:v>
                </c:pt>
                <c:pt idx="3">
                  <c:v>136.91080905563638</c:v>
                </c:pt>
                <c:pt idx="4">
                  <c:v>142.03360804587186</c:v>
                </c:pt>
                <c:pt idx="5">
                  <c:v>151.62662154121051</c:v>
                </c:pt>
                <c:pt idx="6">
                  <c:v>165.7369998638622</c:v>
                </c:pt>
                <c:pt idx="7">
                  <c:v>266.10119025652841</c:v>
                </c:pt>
                <c:pt idx="8">
                  <c:v>208.22705340757756</c:v>
                </c:pt>
                <c:pt idx="9">
                  <c:v>231.79639856516692</c:v>
                </c:pt>
                <c:pt idx="10">
                  <c:v>204.62116451964795</c:v>
                </c:pt>
                <c:pt idx="11">
                  <c:v>234.79920300759778</c:v>
                </c:pt>
                <c:pt idx="12">
                  <c:v>250.3223581798681</c:v>
                </c:pt>
                <c:pt idx="13">
                  <c:v>251.76595810715412</c:v>
                </c:pt>
              </c:numCache>
            </c:numRef>
          </c:val>
          <c:smooth val="0"/>
        </c:ser>
        <c:ser>
          <c:idx val="5"/>
          <c:order val="5"/>
          <c:tx>
            <c:strRef>
              <c:f>Sheet1!$G$1</c:f>
              <c:strCache>
                <c:ptCount val="1"/>
                <c:pt idx="0">
                  <c:v>Australia</c:v>
                </c:pt>
              </c:strCache>
            </c:strRef>
          </c:tx>
          <c:spPr>
            <a:ln w="22225">
              <a:solidFill>
                <a:srgbClr val="FF000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161.12518814132977</c:v>
                </c:pt>
                <c:pt idx="1">
                  <c:v>178.36614093550764</c:v>
                </c:pt>
                <c:pt idx="2">
                  <c:v>191.72806625811927</c:v>
                </c:pt>
                <c:pt idx="3">
                  <c:v>223.98678184361606</c:v>
                </c:pt>
                <c:pt idx="4">
                  <c:v>234.81213760010604</c:v>
                </c:pt>
                <c:pt idx="5">
                  <c:v>251.84092223640249</c:v>
                </c:pt>
                <c:pt idx="6">
                  <c:v>263.28506234836169</c:v>
                </c:pt>
                <c:pt idx="7">
                  <c:v>322.61207111082746</c:v>
                </c:pt>
                <c:pt idx="8">
                  <c:v>377.65753490122643</c:v>
                </c:pt>
                <c:pt idx="9">
                  <c:v>388.47777838333786</c:v>
                </c:pt>
                <c:pt idx="10">
                  <c:v>417.04861375551923</c:v>
                </c:pt>
                <c:pt idx="11">
                  <c:v>463.70307927763588</c:v>
                </c:pt>
                <c:pt idx="12">
                  <c:v>435.85506066680551</c:v>
                </c:pt>
                <c:pt idx="13">
                  <c:v>368.94680905531249</c:v>
                </c:pt>
              </c:numCache>
            </c:numRef>
          </c:val>
          <c:smooth val="0"/>
        </c:ser>
        <c:ser>
          <c:idx val="6"/>
          <c:order val="6"/>
          <c:tx>
            <c:strRef>
              <c:f>Sheet1!$H$1</c:f>
              <c:strCache>
                <c:ptCount val="1"/>
                <c:pt idx="0">
                  <c:v>China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5.2144769679936083</c:v>
                </c:pt>
                <c:pt idx="1">
                  <c:v>11.043666246638793</c:v>
                </c:pt>
                <c:pt idx="2">
                  <c:v>15.550869560621628</c:v>
                </c:pt>
                <c:pt idx="3">
                  <c:v>20.630134378554963</c:v>
                </c:pt>
                <c:pt idx="4">
                  <c:v>16.740418889935327</c:v>
                </c:pt>
                <c:pt idx="5">
                  <c:v>25.037829973127824</c:v>
                </c:pt>
                <c:pt idx="6">
                  <c:v>10.886927525730961</c:v>
                </c:pt>
                <c:pt idx="7">
                  <c:v>28.30213179568441</c:v>
                </c:pt>
                <c:pt idx="8">
                  <c:v>45.919002839151382</c:v>
                </c:pt>
                <c:pt idx="9">
                  <c:v>64.901517285496666</c:v>
                </c:pt>
                <c:pt idx="10">
                  <c:v>70.163662232435257</c:v>
                </c:pt>
                <c:pt idx="11">
                  <c:v>117.34770853934063</c:v>
                </c:pt>
                <c:pt idx="12">
                  <c:v>91.349508656794271</c:v>
                </c:pt>
                <c:pt idx="13">
                  <c:v>209.32676227951202</c:v>
                </c:pt>
              </c:numCache>
            </c:numRef>
          </c:val>
          <c:smooth val="0"/>
        </c:ser>
        <c:ser>
          <c:idx val="7"/>
          <c:order val="7"/>
          <c:tx>
            <c:strRef>
              <c:f>Sheet1!$I$1</c:f>
              <c:strCache>
                <c:ptCount val="1"/>
                <c:pt idx="0">
                  <c:v>Nordics</c:v>
                </c:pt>
              </c:strCache>
            </c:strRef>
          </c:tx>
          <c:spPr>
            <a:ln w="22225">
              <a:solidFill>
                <a:srgbClr val="7030A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154.69310843287212</c:v>
                </c:pt>
                <c:pt idx="1">
                  <c:v>192.35602860280528</c:v>
                </c:pt>
                <c:pt idx="2">
                  <c:v>235.83097654517024</c:v>
                </c:pt>
                <c:pt idx="3">
                  <c:v>253.87503639852193</c:v>
                </c:pt>
                <c:pt idx="4">
                  <c:v>294.25803801621373</c:v>
                </c:pt>
                <c:pt idx="5">
                  <c:v>303.75855873679666</c:v>
                </c:pt>
                <c:pt idx="6">
                  <c:v>389.65315955914275</c:v>
                </c:pt>
                <c:pt idx="7">
                  <c:v>382.96359512970571</c:v>
                </c:pt>
                <c:pt idx="8">
                  <c:v>409.70573470500017</c:v>
                </c:pt>
                <c:pt idx="9">
                  <c:v>476.99464489925163</c:v>
                </c:pt>
                <c:pt idx="10">
                  <c:v>475.77821872968036</c:v>
                </c:pt>
                <c:pt idx="11">
                  <c:v>608.69534199052453</c:v>
                </c:pt>
                <c:pt idx="12">
                  <c:v>651.15616244362354</c:v>
                </c:pt>
                <c:pt idx="13">
                  <c:v>582.65256605895877</c:v>
                </c:pt>
              </c:numCache>
            </c:numRef>
          </c:val>
          <c:smooth val="0"/>
        </c:ser>
        <c:dLbls>
          <c:showLegendKey val="0"/>
          <c:showVal val="0"/>
          <c:showCatName val="0"/>
          <c:showSerName val="0"/>
          <c:showPercent val="0"/>
          <c:showBubbleSize val="0"/>
        </c:dLbls>
        <c:smooth val="0"/>
        <c:axId val="374049032"/>
        <c:axId val="374047072"/>
      </c:lineChart>
      <c:catAx>
        <c:axId val="374049032"/>
        <c:scaling>
          <c:orientation val="minMax"/>
        </c:scaling>
        <c:delete val="0"/>
        <c:axPos val="b"/>
        <c:numFmt formatCode="General" sourceLinked="1"/>
        <c:majorTickMark val="out"/>
        <c:minorTickMark val="none"/>
        <c:tickLblPos val="nextTo"/>
        <c:txPr>
          <a:bodyPr/>
          <a:lstStyle/>
          <a:p>
            <a:pPr>
              <a:defRPr sz="800"/>
            </a:pPr>
            <a:endParaRPr lang="en-US"/>
          </a:p>
        </c:txPr>
        <c:crossAx val="374047072"/>
        <c:crosses val="autoZero"/>
        <c:auto val="1"/>
        <c:lblAlgn val="ctr"/>
        <c:lblOffset val="100"/>
        <c:noMultiLvlLbl val="0"/>
      </c:catAx>
      <c:valAx>
        <c:axId val="374047072"/>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374049032"/>
        <c:crosses val="autoZero"/>
        <c:crossBetween val="between"/>
      </c:valAx>
    </c:plotArea>
    <c:legend>
      <c:legendPos val="b"/>
      <c:layout>
        <c:manualLayout>
          <c:xMode val="edge"/>
          <c:yMode val="edge"/>
          <c:x val="0"/>
          <c:y val="0.90110134085052851"/>
          <c:w val="1"/>
          <c:h val="9.8898659149471532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200" baseline="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187416944984354E-2"/>
          <c:y val="9.9795758934844062E-2"/>
          <c:w val="0.88337111285234171"/>
          <c:h val="0.71703097703353347"/>
        </c:manualLayout>
      </c:layout>
      <c:lineChart>
        <c:grouping val="standard"/>
        <c:varyColors val="0"/>
        <c:ser>
          <c:idx val="0"/>
          <c:order val="0"/>
          <c:tx>
            <c:strRef>
              <c:f>Sheet1!$B$1</c:f>
              <c:strCache>
                <c:ptCount val="1"/>
                <c:pt idx="0">
                  <c:v>France</c:v>
                </c:pt>
              </c:strCache>
            </c:strRef>
          </c:tx>
          <c:spPr>
            <a:ln w="22225">
              <a:solidFill>
                <a:srgbClr val="0070C0"/>
              </a:solidFill>
            </a:ln>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0"/>
                  <c:y val="3.322785638090710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60.385739391006233</c:v>
                </c:pt>
                <c:pt idx="1">
                  <c:v>69.314843081070876</c:v>
                </c:pt>
                <c:pt idx="2">
                  <c:v>68.912261244581998</c:v>
                </c:pt>
                <c:pt idx="3">
                  <c:v>65.29691250829913</c:v>
                </c:pt>
                <c:pt idx="4">
                  <c:v>105.08504073759217</c:v>
                </c:pt>
                <c:pt idx="5">
                  <c:v>87.217256942761466</c:v>
                </c:pt>
                <c:pt idx="6">
                  <c:v>136.87485542568331</c:v>
                </c:pt>
                <c:pt idx="7">
                  <c:v>172.81871143818628</c:v>
                </c:pt>
                <c:pt idx="8">
                  <c:v>134.35635586087608</c:v>
                </c:pt>
                <c:pt idx="9">
                  <c:v>149.93974633064764</c:v>
                </c:pt>
                <c:pt idx="10">
                  <c:v>206.06828303811184</c:v>
                </c:pt>
                <c:pt idx="11">
                  <c:v>134.54504622205684</c:v>
                </c:pt>
                <c:pt idx="12">
                  <c:v>156.05052845071128</c:v>
                </c:pt>
                <c:pt idx="13">
                  <c:v>143.17086381962631</c:v>
                </c:pt>
              </c:numCache>
            </c:numRef>
          </c:val>
          <c:smooth val="0"/>
        </c:ser>
        <c:ser>
          <c:idx val="1"/>
          <c:order val="1"/>
          <c:tx>
            <c:strRef>
              <c:f>Sheet1!$C$1</c:f>
              <c:strCache>
                <c:ptCount val="1"/>
                <c:pt idx="0">
                  <c:v>Germany</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87.342028526212161</c:v>
                </c:pt>
                <c:pt idx="1">
                  <c:v>89.004999689446095</c:v>
                </c:pt>
                <c:pt idx="2">
                  <c:v>90.828667477356788</c:v>
                </c:pt>
                <c:pt idx="3">
                  <c:v>122.50690318393492</c:v>
                </c:pt>
                <c:pt idx="4">
                  <c:v>115.70010479817866</c:v>
                </c:pt>
                <c:pt idx="5">
                  <c:v>171.18051438556176</c:v>
                </c:pt>
                <c:pt idx="6">
                  <c:v>127.64666584493948</c:v>
                </c:pt>
                <c:pt idx="7">
                  <c:v>218.94474623786326</c:v>
                </c:pt>
                <c:pt idx="8">
                  <c:v>221.73655627571677</c:v>
                </c:pt>
                <c:pt idx="9">
                  <c:v>223.55874319069335</c:v>
                </c:pt>
                <c:pt idx="10">
                  <c:v>227.12352270317407</c:v>
                </c:pt>
                <c:pt idx="11">
                  <c:v>219.55107982858934</c:v>
                </c:pt>
                <c:pt idx="12">
                  <c:v>257.92581649208063</c:v>
                </c:pt>
                <c:pt idx="13">
                  <c:v>258.13812235780631</c:v>
                </c:pt>
              </c:numCache>
            </c:numRef>
          </c:val>
          <c:smooth val="0"/>
        </c:ser>
        <c:ser>
          <c:idx val="2"/>
          <c:order val="2"/>
          <c:tx>
            <c:strRef>
              <c:f>Sheet1!$D$1</c:f>
              <c:strCache>
                <c:ptCount val="1"/>
                <c:pt idx="0">
                  <c:v>USA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169.2140868715135</c:v>
                </c:pt>
                <c:pt idx="1">
                  <c:v>160.32860162710949</c:v>
                </c:pt>
                <c:pt idx="2">
                  <c:v>170.76352773896596</c:v>
                </c:pt>
                <c:pt idx="3">
                  <c:v>185.41856832510291</c:v>
                </c:pt>
                <c:pt idx="4">
                  <c:v>172.06685858230034</c:v>
                </c:pt>
                <c:pt idx="5">
                  <c:v>149.8860215321491</c:v>
                </c:pt>
                <c:pt idx="6">
                  <c:v>138.57763976624761</c:v>
                </c:pt>
                <c:pt idx="7">
                  <c:v>178.58564883536155</c:v>
                </c:pt>
                <c:pt idx="8">
                  <c:v>140.73820993628314</c:v>
                </c:pt>
                <c:pt idx="9">
                  <c:v>154.61449657216261</c:v>
                </c:pt>
                <c:pt idx="10">
                  <c:v>162.0544618458762</c:v>
                </c:pt>
                <c:pt idx="11">
                  <c:v>193.82331853856257</c:v>
                </c:pt>
                <c:pt idx="12">
                  <c:v>202.24861339371753</c:v>
                </c:pt>
                <c:pt idx="13">
                  <c:v>188.88488704264734</c:v>
                </c:pt>
              </c:numCache>
            </c:numRef>
          </c:val>
          <c:smooth val="0"/>
        </c:ser>
        <c:ser>
          <c:idx val="3"/>
          <c:order val="3"/>
          <c:tx>
            <c:strRef>
              <c:f>Sheet1!$E$1</c:f>
              <c:strCache>
                <c:ptCount val="1"/>
                <c:pt idx="0">
                  <c:v>Spain</c:v>
                </c:pt>
              </c:strCache>
            </c:strRef>
          </c:tx>
          <c:spPr>
            <a:ln w="22225"/>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0"/>
                  <c:y val="4.2721529632594846E-2"/>
                </c:manualLayout>
              </c:layout>
              <c:spPr/>
              <c:txPr>
                <a:bodyPr/>
                <a:lstStyle/>
                <a:p>
                  <a:pPr>
                    <a:defRPr sz="800"/>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28.24057258902878</c:v>
                </c:pt>
                <c:pt idx="1">
                  <c:v>30.432021111075009</c:v>
                </c:pt>
                <c:pt idx="2">
                  <c:v>31.311089094807848</c:v>
                </c:pt>
                <c:pt idx="3">
                  <c:v>50.246973330428304</c:v>
                </c:pt>
                <c:pt idx="4">
                  <c:v>73.25992357132202</c:v>
                </c:pt>
                <c:pt idx="5">
                  <c:v>56.800677075491528</c:v>
                </c:pt>
                <c:pt idx="6">
                  <c:v>71.30862880410649</c:v>
                </c:pt>
                <c:pt idx="7">
                  <c:v>81.374875595782157</c:v>
                </c:pt>
                <c:pt idx="8">
                  <c:v>56.040714024002476</c:v>
                </c:pt>
                <c:pt idx="9">
                  <c:v>59.954236558950527</c:v>
                </c:pt>
                <c:pt idx="10">
                  <c:v>73.161041419228468</c:v>
                </c:pt>
                <c:pt idx="11">
                  <c:v>62.90921090950102</c:v>
                </c:pt>
                <c:pt idx="12">
                  <c:v>113.9827364013148</c:v>
                </c:pt>
                <c:pt idx="13">
                  <c:v>75.66962018413976</c:v>
                </c:pt>
              </c:numCache>
            </c:numRef>
          </c:val>
          <c:smooth val="0"/>
        </c:ser>
        <c:ser>
          <c:idx val="4"/>
          <c:order val="4"/>
          <c:tx>
            <c:strRef>
              <c:f>Sheet1!$F$1</c:f>
              <c:strCache>
                <c:ptCount val="1"/>
                <c:pt idx="0">
                  <c:v>Netherlands</c:v>
                </c:pt>
              </c:strCache>
            </c:strRef>
          </c:tx>
          <c:spPr>
            <a:ln w="22225">
              <a:solidFill>
                <a:schemeClr val="accent6">
                  <a:lumMod val="25000"/>
                </a:schemeClr>
              </a:solidFill>
            </a:ln>
          </c:spPr>
          <c:marker>
            <c:symbol val="none"/>
          </c:marker>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40.527493483691217</c:v>
                </c:pt>
                <c:pt idx="1">
                  <c:v>50.971566666247526</c:v>
                </c:pt>
                <c:pt idx="2">
                  <c:v>59.639917388966268</c:v>
                </c:pt>
                <c:pt idx="3">
                  <c:v>59.844080833839975</c:v>
                </c:pt>
                <c:pt idx="4">
                  <c:v>73.46895919785058</c:v>
                </c:pt>
                <c:pt idx="5">
                  <c:v>63.794085436482213</c:v>
                </c:pt>
                <c:pt idx="6">
                  <c:v>84.0556721932345</c:v>
                </c:pt>
                <c:pt idx="7">
                  <c:v>129.27104662406367</c:v>
                </c:pt>
                <c:pt idx="8">
                  <c:v>99.482465059479182</c:v>
                </c:pt>
                <c:pt idx="9">
                  <c:v>120.15796120783821</c:v>
                </c:pt>
                <c:pt idx="10">
                  <c:v>87.405552321829049</c:v>
                </c:pt>
                <c:pt idx="11">
                  <c:v>120.34495966832945</c:v>
                </c:pt>
                <c:pt idx="12">
                  <c:v>107.43520949111306</c:v>
                </c:pt>
                <c:pt idx="13">
                  <c:v>108.9587706742891</c:v>
                </c:pt>
              </c:numCache>
            </c:numRef>
          </c:val>
          <c:smooth val="0"/>
        </c:ser>
        <c:ser>
          <c:idx val="5"/>
          <c:order val="5"/>
          <c:tx>
            <c:strRef>
              <c:f>Sheet1!$G$1</c:f>
              <c:strCache>
                <c:ptCount val="1"/>
                <c:pt idx="0">
                  <c:v>Australia</c:v>
                </c:pt>
              </c:strCache>
            </c:strRef>
          </c:tx>
          <c:spPr>
            <a:ln w="22225">
              <a:solidFill>
                <a:srgbClr val="FF000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78.105691266310458</c:v>
                </c:pt>
                <c:pt idx="1">
                  <c:v>73.678885950447196</c:v>
                </c:pt>
                <c:pt idx="2">
                  <c:v>84.263861081946516</c:v>
                </c:pt>
                <c:pt idx="3">
                  <c:v>95.232472542863135</c:v>
                </c:pt>
                <c:pt idx="4">
                  <c:v>79.854229700566535</c:v>
                </c:pt>
                <c:pt idx="5">
                  <c:v>91.82533713464764</c:v>
                </c:pt>
                <c:pt idx="6">
                  <c:v>103.34822449210745</c:v>
                </c:pt>
                <c:pt idx="7">
                  <c:v>120.57836343116369</c:v>
                </c:pt>
                <c:pt idx="8">
                  <c:v>154.17047833931184</c:v>
                </c:pt>
                <c:pt idx="9">
                  <c:v>129.19411999449025</c:v>
                </c:pt>
                <c:pt idx="10">
                  <c:v>151.09247600395867</c:v>
                </c:pt>
                <c:pt idx="11">
                  <c:v>174.95023153401368</c:v>
                </c:pt>
                <c:pt idx="12">
                  <c:v>174.7013607439751</c:v>
                </c:pt>
                <c:pt idx="13">
                  <c:v>145.28701368712976</c:v>
                </c:pt>
              </c:numCache>
            </c:numRef>
          </c:val>
          <c:smooth val="0"/>
        </c:ser>
        <c:ser>
          <c:idx val="6"/>
          <c:order val="6"/>
          <c:tx>
            <c:strRef>
              <c:f>Sheet1!$H$1</c:f>
              <c:strCache>
                <c:ptCount val="1"/>
                <c:pt idx="0">
                  <c:v>China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1.6117612755999988</c:v>
                </c:pt>
                <c:pt idx="1">
                  <c:v>3.0794068492422388</c:v>
                </c:pt>
                <c:pt idx="2">
                  <c:v>5.4524400514430864</c:v>
                </c:pt>
                <c:pt idx="3">
                  <c:v>12.353065274380377</c:v>
                </c:pt>
                <c:pt idx="4">
                  <c:v>7.9726198000390056</c:v>
                </c:pt>
                <c:pt idx="5">
                  <c:v>9.1473162602560372</c:v>
                </c:pt>
                <c:pt idx="6">
                  <c:v>5.3951353308311498</c:v>
                </c:pt>
                <c:pt idx="7">
                  <c:v>11.061615298856516</c:v>
                </c:pt>
                <c:pt idx="8">
                  <c:v>15.965508637662214</c:v>
                </c:pt>
                <c:pt idx="9">
                  <c:v>34.485088153594717</c:v>
                </c:pt>
                <c:pt idx="10">
                  <c:v>11.523447767878761</c:v>
                </c:pt>
                <c:pt idx="11">
                  <c:v>33.184739832427574</c:v>
                </c:pt>
                <c:pt idx="12">
                  <c:v>26.916549432623931</c:v>
                </c:pt>
                <c:pt idx="13">
                  <c:v>77.220373610180133</c:v>
                </c:pt>
              </c:numCache>
            </c:numRef>
          </c:val>
          <c:smooth val="0"/>
        </c:ser>
        <c:ser>
          <c:idx val="7"/>
          <c:order val="7"/>
          <c:tx>
            <c:strRef>
              <c:f>Sheet1!$I$1</c:f>
              <c:strCache>
                <c:ptCount val="1"/>
                <c:pt idx="0">
                  <c:v>Nordics</c:v>
                </c:pt>
              </c:strCache>
            </c:strRef>
          </c:tx>
          <c:spPr>
            <a:ln w="22225">
              <a:solidFill>
                <a:srgbClr val="7030A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36.714916417941474</c:v>
                </c:pt>
                <c:pt idx="1">
                  <c:v>60.731389554275864</c:v>
                </c:pt>
                <c:pt idx="2">
                  <c:v>57.786801575321647</c:v>
                </c:pt>
                <c:pt idx="3">
                  <c:v>71.661598301456294</c:v>
                </c:pt>
                <c:pt idx="4">
                  <c:v>77.622546725039285</c:v>
                </c:pt>
                <c:pt idx="5">
                  <c:v>60.43399520760839</c:v>
                </c:pt>
                <c:pt idx="6">
                  <c:v>98.263356897617371</c:v>
                </c:pt>
                <c:pt idx="7">
                  <c:v>83.642509266052741</c:v>
                </c:pt>
                <c:pt idx="8">
                  <c:v>89.612533092250871</c:v>
                </c:pt>
                <c:pt idx="9">
                  <c:v>107.23992792805876</c:v>
                </c:pt>
                <c:pt idx="10">
                  <c:v>90.826187547615277</c:v>
                </c:pt>
                <c:pt idx="11">
                  <c:v>110.47093032921448</c:v>
                </c:pt>
                <c:pt idx="12">
                  <c:v>139.30357102008952</c:v>
                </c:pt>
                <c:pt idx="13">
                  <c:v>109.4238315594595</c:v>
                </c:pt>
              </c:numCache>
            </c:numRef>
          </c:val>
          <c:smooth val="0"/>
        </c:ser>
        <c:dLbls>
          <c:showLegendKey val="0"/>
          <c:showVal val="0"/>
          <c:showCatName val="0"/>
          <c:showSerName val="0"/>
          <c:showPercent val="0"/>
          <c:showBubbleSize val="0"/>
        </c:dLbls>
        <c:smooth val="0"/>
        <c:axId val="374045112"/>
        <c:axId val="374043152"/>
      </c:lineChart>
      <c:catAx>
        <c:axId val="374045112"/>
        <c:scaling>
          <c:orientation val="minMax"/>
        </c:scaling>
        <c:delete val="0"/>
        <c:axPos val="b"/>
        <c:numFmt formatCode="General" sourceLinked="1"/>
        <c:majorTickMark val="out"/>
        <c:minorTickMark val="none"/>
        <c:tickLblPos val="nextTo"/>
        <c:txPr>
          <a:bodyPr/>
          <a:lstStyle/>
          <a:p>
            <a:pPr>
              <a:defRPr sz="800"/>
            </a:pPr>
            <a:endParaRPr lang="en-US"/>
          </a:p>
        </c:txPr>
        <c:crossAx val="374043152"/>
        <c:crosses val="autoZero"/>
        <c:auto val="1"/>
        <c:lblAlgn val="ctr"/>
        <c:lblOffset val="100"/>
        <c:noMultiLvlLbl val="0"/>
      </c:catAx>
      <c:valAx>
        <c:axId val="374043152"/>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374045112"/>
        <c:crosses val="autoZero"/>
        <c:crossBetween val="between"/>
      </c:valAx>
    </c:plotArea>
    <c:legend>
      <c:legendPos val="b"/>
      <c:layout>
        <c:manualLayout>
          <c:xMode val="edge"/>
          <c:yMode val="edge"/>
          <c:x val="0"/>
          <c:y val="0.90110134085052851"/>
          <c:w val="0.99612442446524374"/>
          <c:h val="9.8898659149471532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200" baseline="0"/>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dirty="0"/>
              <a:t>Proportion of </a:t>
            </a:r>
            <a:r>
              <a:rPr lang="en-US" sz="800" dirty="0" smtClean="0"/>
              <a:t>visitors </a:t>
            </a:r>
            <a:r>
              <a:rPr lang="en-US" sz="800" dirty="0"/>
              <a:t>from </a:t>
            </a:r>
            <a:r>
              <a:rPr lang="en-US" sz="800" dirty="0" smtClean="0"/>
              <a:t>each target market visiting</a:t>
            </a:r>
            <a:br>
              <a:rPr lang="en-US" sz="800" dirty="0" smtClean="0"/>
            </a:br>
            <a:r>
              <a:rPr lang="en-US" sz="800" dirty="0" smtClean="0"/>
              <a:t>LONDON (%)</a:t>
            </a:r>
            <a:endParaRPr lang="en-US" sz="800" dirty="0"/>
          </a:p>
        </c:rich>
      </c:tx>
      <c:overlay val="0"/>
    </c:title>
    <c:autoTitleDeleted val="0"/>
    <c:plotArea>
      <c:layout>
        <c:manualLayout>
          <c:layoutTarget val="inner"/>
          <c:xMode val="edge"/>
          <c:yMode val="edge"/>
          <c:x val="7.5980947384736444E-2"/>
          <c:y val="0.12019595881861608"/>
          <c:w val="0.90746674535706762"/>
          <c:h val="0.65984890148564568"/>
        </c:manualLayout>
      </c:layout>
      <c:barChart>
        <c:barDir val="col"/>
        <c:grouping val="clustered"/>
        <c:varyColors val="0"/>
        <c:ser>
          <c:idx val="0"/>
          <c:order val="0"/>
          <c:tx>
            <c:strRef>
              <c:f>Sheet1!$B$1</c:f>
              <c:strCache>
                <c:ptCount val="1"/>
                <c:pt idx="0">
                  <c:v>Series 1</c:v>
                </c:pt>
              </c:strCache>
            </c:strRef>
          </c:tx>
          <c:spPr>
            <a:solidFill>
              <a:schemeClr val="accent5"/>
            </a:solidFill>
          </c:spPr>
          <c:invertIfNegative val="0"/>
          <c:dLbls>
            <c:dLbl>
              <c:idx val="0"/>
              <c:showLegendKey val="0"/>
              <c:showVal val="1"/>
              <c:showCatName val="0"/>
              <c:showSerName val="0"/>
              <c:showPercent val="0"/>
              <c:showBubbleSize val="0"/>
              <c:extLst>
                <c:ext xmlns:c15="http://schemas.microsoft.com/office/drawing/2012/chart" uri="{CE6537A1-D6FC-4f65-9D91-7224C49458BB}"/>
              </c:extLst>
            </c:dLbl>
            <c:dLbl>
              <c:idx val="1"/>
              <c:showLegendKey val="0"/>
              <c:showVal val="1"/>
              <c:showCatName val="0"/>
              <c:showSerName val="0"/>
              <c:showPercent val="0"/>
              <c:showBubbleSize val="0"/>
              <c:extLst>
                <c:ext xmlns:c15="http://schemas.microsoft.com/office/drawing/2012/chart" uri="{CE6537A1-D6FC-4f65-9D91-7224C49458BB}"/>
              </c:extLst>
            </c:dLbl>
            <c:dLbl>
              <c:idx val="2"/>
              <c:showLegendKey val="0"/>
              <c:showVal val="1"/>
              <c:showCatName val="0"/>
              <c:showSerName val="0"/>
              <c:showPercent val="0"/>
              <c:showBubbleSize val="0"/>
              <c:extLst>
                <c:ext xmlns:c15="http://schemas.microsoft.com/office/drawing/2012/chart" uri="{CE6537A1-D6FC-4f65-9D91-7224C49458BB}"/>
              </c:extLst>
            </c:dLbl>
            <c:dLbl>
              <c:idx val="3"/>
              <c:showLegendKey val="0"/>
              <c:showVal val="1"/>
              <c:showCatName val="0"/>
              <c:showSerName val="0"/>
              <c:showPercent val="0"/>
              <c:showBubbleSize val="0"/>
              <c:extLst>
                <c:ext xmlns:c15="http://schemas.microsoft.com/office/drawing/2012/chart" uri="{CE6537A1-D6FC-4f65-9D91-7224C49458BB}"/>
              </c:extLst>
            </c:dLbl>
            <c:dLbl>
              <c:idx val="4"/>
              <c:showLegendKey val="0"/>
              <c:showVal val="1"/>
              <c:showCatName val="0"/>
              <c:showSerName val="0"/>
              <c:showPercent val="0"/>
              <c:showBubbleSize val="0"/>
              <c:extLst>
                <c:ext xmlns:c15="http://schemas.microsoft.com/office/drawing/2012/chart" uri="{CE6537A1-D6FC-4f65-9D91-7224C49458BB}"/>
              </c:extLst>
            </c:dLbl>
            <c:dLbl>
              <c:idx val="5"/>
              <c:showLegendKey val="0"/>
              <c:showVal val="1"/>
              <c:showCatName val="0"/>
              <c:showSerName val="0"/>
              <c:showPercent val="0"/>
              <c:showBubbleSize val="0"/>
              <c:extLst>
                <c:ext xmlns:c15="http://schemas.microsoft.com/office/drawing/2012/chart" uri="{CE6537A1-D6FC-4f65-9D91-7224C49458BB}"/>
              </c:extLst>
            </c:dLbl>
            <c:dLbl>
              <c:idx val="6"/>
              <c:showLegendKey val="0"/>
              <c:showVal val="1"/>
              <c:showCatName val="0"/>
              <c:showSerName val="0"/>
              <c:showPercent val="0"/>
              <c:showBubbleSize val="0"/>
              <c:extLst>
                <c:ext xmlns:c15="http://schemas.microsoft.com/office/drawing/2012/chart" uri="{CE6537A1-D6FC-4f65-9D91-7224C49458BB}"/>
              </c:extLst>
            </c:dLbl>
            <c:dLbl>
              <c:idx val="7"/>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78.977970447762829</c:v>
                </c:pt>
                <c:pt idx="1">
                  <c:v>71.647287141726224</c:v>
                </c:pt>
                <c:pt idx="2">
                  <c:v>62.348391662777125</c:v>
                </c:pt>
                <c:pt idx="3">
                  <c:v>85.906807689399855</c:v>
                </c:pt>
                <c:pt idx="4">
                  <c:v>55.432685305246579</c:v>
                </c:pt>
                <c:pt idx="5">
                  <c:v>79.198933379798078</c:v>
                </c:pt>
                <c:pt idx="6">
                  <c:v>79.34991444973592</c:v>
                </c:pt>
                <c:pt idx="7">
                  <c:v>83.114404270557444</c:v>
                </c:pt>
              </c:numCache>
            </c:numRef>
          </c:val>
        </c:ser>
        <c:dLbls>
          <c:showLegendKey val="0"/>
          <c:showVal val="0"/>
          <c:showCatName val="0"/>
          <c:showSerName val="0"/>
          <c:showPercent val="0"/>
          <c:showBubbleSize val="0"/>
        </c:dLbls>
        <c:gapWidth val="150"/>
        <c:axId val="374045896"/>
        <c:axId val="374044720"/>
      </c:barChart>
      <c:catAx>
        <c:axId val="374045896"/>
        <c:scaling>
          <c:orientation val="minMax"/>
        </c:scaling>
        <c:delete val="0"/>
        <c:axPos val="b"/>
        <c:numFmt formatCode="General" sourceLinked="0"/>
        <c:majorTickMark val="out"/>
        <c:minorTickMark val="none"/>
        <c:tickLblPos val="nextTo"/>
        <c:txPr>
          <a:bodyPr/>
          <a:lstStyle/>
          <a:p>
            <a:pPr>
              <a:defRPr sz="800"/>
            </a:pPr>
            <a:endParaRPr lang="en-US"/>
          </a:p>
        </c:txPr>
        <c:crossAx val="374044720"/>
        <c:crosses val="autoZero"/>
        <c:auto val="1"/>
        <c:lblAlgn val="ctr"/>
        <c:lblOffset val="100"/>
        <c:noMultiLvlLbl val="0"/>
      </c:catAx>
      <c:valAx>
        <c:axId val="374044720"/>
        <c:scaling>
          <c:orientation val="minMax"/>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374045896"/>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dirty="0" smtClean="0"/>
              <a:t>Proportion</a:t>
            </a:r>
            <a:r>
              <a:rPr lang="en-US" sz="800" baseline="0" dirty="0" smtClean="0"/>
              <a:t> of visitors from each target market visiting the</a:t>
            </a:r>
            <a:br>
              <a:rPr lang="en-US" sz="800" baseline="0" dirty="0" smtClean="0"/>
            </a:br>
            <a:r>
              <a:rPr lang="en-US" sz="800" baseline="0" dirty="0" smtClean="0"/>
              <a:t>REST OF ENGLAND (%)</a:t>
            </a:r>
            <a:endParaRPr lang="en-US" sz="800" dirty="0"/>
          </a:p>
        </c:rich>
      </c:tx>
      <c:overlay val="0"/>
    </c:title>
    <c:autoTitleDeleted val="0"/>
    <c:plotArea>
      <c:layout>
        <c:manualLayout>
          <c:layoutTarget val="inner"/>
          <c:xMode val="edge"/>
          <c:yMode val="edge"/>
          <c:x val="6.9607971431656354E-2"/>
          <c:y val="0.13093935790725328"/>
          <c:w val="0.89563692887320334"/>
          <c:h val="0.64661342421376877"/>
        </c:manualLayout>
      </c:layout>
      <c:barChart>
        <c:barDir val="col"/>
        <c:grouping val="clustered"/>
        <c:varyColors val="0"/>
        <c:ser>
          <c:idx val="0"/>
          <c:order val="0"/>
          <c:tx>
            <c:strRef>
              <c:f>Sheet1!$B$1</c:f>
              <c:strCache>
                <c:ptCount val="1"/>
                <c:pt idx="0">
                  <c:v>Series 1</c:v>
                </c:pt>
              </c:strCache>
            </c:strRef>
          </c:tx>
          <c:spPr>
            <a:solidFill>
              <a:schemeClr val="tx2">
                <a:lumMod val="75000"/>
                <a:lumOff val="25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44.010885857840471</c:v>
                </c:pt>
                <c:pt idx="1">
                  <c:v>30.855859749635741</c:v>
                </c:pt>
                <c:pt idx="2">
                  <c:v>44.979398146029702</c:v>
                </c:pt>
                <c:pt idx="3">
                  <c:v>29.09071153276772</c:v>
                </c:pt>
                <c:pt idx="4">
                  <c:v>48.828816570121383</c:v>
                </c:pt>
                <c:pt idx="5">
                  <c:v>24.96206719413663</c:v>
                </c:pt>
                <c:pt idx="6">
                  <c:v>49.075701289020948</c:v>
                </c:pt>
                <c:pt idx="7">
                  <c:v>20.97998556848264</c:v>
                </c:pt>
              </c:numCache>
            </c:numRef>
          </c:val>
        </c:ser>
        <c:dLbls>
          <c:showLegendKey val="0"/>
          <c:showVal val="0"/>
          <c:showCatName val="0"/>
          <c:showSerName val="0"/>
          <c:showPercent val="0"/>
          <c:showBubbleSize val="0"/>
        </c:dLbls>
        <c:gapWidth val="150"/>
        <c:axId val="374043936"/>
        <c:axId val="374044328"/>
      </c:barChart>
      <c:catAx>
        <c:axId val="374043936"/>
        <c:scaling>
          <c:orientation val="minMax"/>
        </c:scaling>
        <c:delete val="0"/>
        <c:axPos val="b"/>
        <c:numFmt formatCode="General" sourceLinked="0"/>
        <c:majorTickMark val="out"/>
        <c:minorTickMark val="none"/>
        <c:tickLblPos val="nextTo"/>
        <c:txPr>
          <a:bodyPr/>
          <a:lstStyle/>
          <a:p>
            <a:pPr>
              <a:defRPr sz="800"/>
            </a:pPr>
            <a:endParaRPr lang="en-US"/>
          </a:p>
        </c:txPr>
        <c:crossAx val="374044328"/>
        <c:crosses val="autoZero"/>
        <c:auto val="1"/>
        <c:lblAlgn val="ctr"/>
        <c:lblOffset val="100"/>
        <c:noMultiLvlLbl val="0"/>
      </c:catAx>
      <c:valAx>
        <c:axId val="374044328"/>
        <c:scaling>
          <c:orientation val="minMax"/>
          <c:max val="100"/>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374043936"/>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 who visit North East on their trip</a:t>
            </a:r>
            <a:endParaRPr lang="en-US" sz="800" dirty="0"/>
          </a:p>
        </c:rich>
      </c:tx>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58595B"/>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2.6601540783227633</c:v>
                </c:pt>
                <c:pt idx="1">
                  <c:v>0.85201568424785268</c:v>
                </c:pt>
                <c:pt idx="2">
                  <c:v>1.8343077028758481</c:v>
                </c:pt>
                <c:pt idx="3">
                  <c:v>1.3598927731247172</c:v>
                </c:pt>
                <c:pt idx="4">
                  <c:v>2.8853839251985014</c:v>
                </c:pt>
                <c:pt idx="5">
                  <c:v>1.2022733083412711</c:v>
                </c:pt>
                <c:pt idx="6">
                  <c:v>2.9333823084600725</c:v>
                </c:pt>
                <c:pt idx="7">
                  <c:v>1.0545811193132164</c:v>
                </c:pt>
              </c:numCache>
            </c:numRef>
          </c:val>
        </c:ser>
        <c:dLbls>
          <c:showLegendKey val="0"/>
          <c:showVal val="0"/>
          <c:showCatName val="0"/>
          <c:showSerName val="0"/>
          <c:showPercent val="0"/>
          <c:showBubbleSize val="0"/>
        </c:dLbls>
        <c:gapWidth val="150"/>
        <c:axId val="374046680"/>
        <c:axId val="374047464"/>
      </c:barChart>
      <c:catAx>
        <c:axId val="374046680"/>
        <c:scaling>
          <c:orientation val="minMax"/>
        </c:scaling>
        <c:delete val="0"/>
        <c:axPos val="b"/>
        <c:numFmt formatCode="General" sourceLinked="0"/>
        <c:majorTickMark val="out"/>
        <c:minorTickMark val="none"/>
        <c:tickLblPos val="nextTo"/>
        <c:txPr>
          <a:bodyPr/>
          <a:lstStyle/>
          <a:p>
            <a:pPr>
              <a:defRPr sz="700"/>
            </a:pPr>
            <a:endParaRPr lang="en-US"/>
          </a:p>
        </c:txPr>
        <c:crossAx val="374047464"/>
        <c:crosses val="autoZero"/>
        <c:auto val="1"/>
        <c:lblAlgn val="ctr"/>
        <c:lblOffset val="100"/>
        <c:noMultiLvlLbl val="0"/>
      </c:catAx>
      <c:valAx>
        <c:axId val="374047464"/>
        <c:scaling>
          <c:orientation val="minMax"/>
          <c:max val="25"/>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374046680"/>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 who visit North West on their trip</a:t>
            </a:r>
            <a:endParaRPr lang="en-US" sz="800" dirty="0"/>
          </a:p>
        </c:rich>
      </c:tx>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bg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11</c:v>
                </c:pt>
                <c:pt idx="1">
                  <c:v>3</c:v>
                </c:pt>
                <c:pt idx="2">
                  <c:v>5</c:v>
                </c:pt>
                <c:pt idx="3">
                  <c:v>6</c:v>
                </c:pt>
                <c:pt idx="4">
                  <c:v>5</c:v>
                </c:pt>
                <c:pt idx="5">
                  <c:v>5</c:v>
                </c:pt>
                <c:pt idx="6">
                  <c:v>15</c:v>
                </c:pt>
                <c:pt idx="7">
                  <c:v>5</c:v>
                </c:pt>
              </c:numCache>
            </c:numRef>
          </c:val>
        </c:ser>
        <c:dLbls>
          <c:showLegendKey val="0"/>
          <c:showVal val="0"/>
          <c:showCatName val="0"/>
          <c:showSerName val="0"/>
          <c:showPercent val="0"/>
          <c:showBubbleSize val="0"/>
        </c:dLbls>
        <c:gapWidth val="150"/>
        <c:axId val="374048640"/>
        <c:axId val="374049816"/>
      </c:barChart>
      <c:catAx>
        <c:axId val="374048640"/>
        <c:scaling>
          <c:orientation val="minMax"/>
        </c:scaling>
        <c:delete val="0"/>
        <c:axPos val="b"/>
        <c:numFmt formatCode="General" sourceLinked="0"/>
        <c:majorTickMark val="out"/>
        <c:minorTickMark val="none"/>
        <c:tickLblPos val="nextTo"/>
        <c:txPr>
          <a:bodyPr/>
          <a:lstStyle/>
          <a:p>
            <a:pPr>
              <a:defRPr sz="700"/>
            </a:pPr>
            <a:endParaRPr lang="en-US"/>
          </a:p>
        </c:txPr>
        <c:crossAx val="374049816"/>
        <c:crosses val="autoZero"/>
        <c:auto val="1"/>
        <c:lblAlgn val="ctr"/>
        <c:lblOffset val="100"/>
        <c:noMultiLvlLbl val="0"/>
      </c:catAx>
      <c:valAx>
        <c:axId val="374049816"/>
        <c:scaling>
          <c:orientation val="minMax"/>
          <c:max val="25"/>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374048640"/>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 who visit Yorkshire on their trip</a:t>
            </a:r>
            <a:endParaRPr lang="en-US" sz="800" dirty="0"/>
          </a:p>
        </c:rich>
      </c:tx>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6">
                <a:lumMod val="25000"/>
              </a:schemeClr>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9.9501387459482444</c:v>
                </c:pt>
                <c:pt idx="1">
                  <c:v>1.8700576484042553</c:v>
                </c:pt>
                <c:pt idx="2">
                  <c:v>3.0175773989910066</c:v>
                </c:pt>
                <c:pt idx="3">
                  <c:v>5.0398816820663068</c:v>
                </c:pt>
                <c:pt idx="4">
                  <c:v>3.671327936575417</c:v>
                </c:pt>
                <c:pt idx="5">
                  <c:v>3.3003343818700501</c:v>
                </c:pt>
                <c:pt idx="6">
                  <c:v>6.0817145413395686</c:v>
                </c:pt>
                <c:pt idx="7">
                  <c:v>2.129944750093598</c:v>
                </c:pt>
              </c:numCache>
            </c:numRef>
          </c:val>
        </c:ser>
        <c:dLbls>
          <c:showLegendKey val="0"/>
          <c:showVal val="0"/>
          <c:showCatName val="0"/>
          <c:showSerName val="0"/>
          <c:showPercent val="0"/>
          <c:showBubbleSize val="0"/>
        </c:dLbls>
        <c:gapWidth val="150"/>
        <c:axId val="374421744"/>
        <c:axId val="374415472"/>
      </c:barChart>
      <c:catAx>
        <c:axId val="374421744"/>
        <c:scaling>
          <c:orientation val="minMax"/>
        </c:scaling>
        <c:delete val="0"/>
        <c:axPos val="b"/>
        <c:numFmt formatCode="General" sourceLinked="0"/>
        <c:majorTickMark val="out"/>
        <c:minorTickMark val="none"/>
        <c:tickLblPos val="nextTo"/>
        <c:txPr>
          <a:bodyPr/>
          <a:lstStyle/>
          <a:p>
            <a:pPr>
              <a:defRPr sz="700"/>
            </a:pPr>
            <a:endParaRPr lang="en-US"/>
          </a:p>
        </c:txPr>
        <c:crossAx val="374415472"/>
        <c:crosses val="autoZero"/>
        <c:auto val="1"/>
        <c:lblAlgn val="ctr"/>
        <c:lblOffset val="100"/>
        <c:noMultiLvlLbl val="0"/>
      </c:catAx>
      <c:valAx>
        <c:axId val="374415472"/>
        <c:scaling>
          <c:orientation val="minMax"/>
          <c:max val="25"/>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374421744"/>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232589676290463"/>
          <c:y val="9.3281860811930059E-2"/>
          <c:w val="0.79166375036453773"/>
          <c:h val="0.74401373441212948"/>
        </c:manualLayout>
      </c:layout>
      <c:lineChart>
        <c:grouping val="standard"/>
        <c:varyColors val="0"/>
        <c:ser>
          <c:idx val="0"/>
          <c:order val="0"/>
          <c:tx>
            <c:strRef>
              <c:f>Sheet1!$B$1</c:f>
              <c:strCache>
                <c:ptCount val="1"/>
                <c:pt idx="0">
                  <c:v>Nights in England</c:v>
                </c:pt>
              </c:strCache>
            </c:strRef>
          </c:tx>
          <c:spPr>
            <a:ln>
              <a:solidFill>
                <a:srgbClr val="0070C0"/>
              </a:solidFill>
            </a:ln>
          </c:spPr>
          <c:marker>
            <c:symbol val="none"/>
          </c:marker>
          <c:dLbls>
            <c:dLbl>
              <c:idx val="0"/>
              <c:layout>
                <c:manualLayout>
                  <c:x val="-6.6914702211131535E-2"/>
                  <c:y val="-4.382042074294747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5.5287266511148514E-2"/>
                  <c:y val="-4.8626619301012218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49236.969098931506</c:v>
                </c:pt>
                <c:pt idx="1">
                  <c:v>47418.650538016547</c:v>
                </c:pt>
                <c:pt idx="2">
                  <c:v>53874.002529300909</c:v>
                </c:pt>
                <c:pt idx="3">
                  <c:v>55120.995764783009</c:v>
                </c:pt>
                <c:pt idx="4">
                  <c:v>61392.893759133396</c:v>
                </c:pt>
                <c:pt idx="5">
                  <c:v>58912.00781028175</c:v>
                </c:pt>
                <c:pt idx="6">
                  <c:v>60737.946649923535</c:v>
                </c:pt>
                <c:pt idx="7">
                  <c:v>60889.610224002303</c:v>
                </c:pt>
                <c:pt idx="8">
                  <c:v>63236.84895781309</c:v>
                </c:pt>
                <c:pt idx="9">
                  <c:v>63385.752727759675</c:v>
                </c:pt>
                <c:pt idx="10">
                  <c:v>63089.548697696315</c:v>
                </c:pt>
                <c:pt idx="11">
                  <c:v>68198.361650483275</c:v>
                </c:pt>
                <c:pt idx="12">
                  <c:v>70131.701429657158</c:v>
                </c:pt>
                <c:pt idx="13">
                  <c:v>71948.821534592644</c:v>
                </c:pt>
              </c:numCache>
            </c:numRef>
          </c:val>
          <c:smooth val="0"/>
        </c:ser>
        <c:ser>
          <c:idx val="1"/>
          <c:order val="1"/>
          <c:tx>
            <c:strRef>
              <c:f>Sheet1!$C$1</c:f>
              <c:strCache>
                <c:ptCount val="1"/>
                <c:pt idx="0">
                  <c:v>Nights in London </c:v>
                </c:pt>
              </c:strCache>
            </c:strRef>
          </c:tx>
          <c:spPr>
            <a:ln>
              <a:solidFill>
                <a:srgbClr val="FF0000"/>
              </a:solidFill>
            </a:ln>
          </c:spPr>
          <c:marker>
            <c:symbol val="none"/>
          </c:marker>
          <c:dLbls>
            <c:dLbl>
              <c:idx val="0"/>
              <c:layout>
                <c:manualLayout>
                  <c:x val="-6.6914702211131535E-2"/>
                  <c:y val="-4.862661930101221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5.8544785174096135E-2"/>
                  <c:y val="-3.4208023626817935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27773.259775558239</c:v>
                </c:pt>
                <c:pt idx="1">
                  <c:v>26800.605420919397</c:v>
                </c:pt>
                <c:pt idx="2">
                  <c:v>31686.904744314223</c:v>
                </c:pt>
                <c:pt idx="3">
                  <c:v>31386.552255981533</c:v>
                </c:pt>
                <c:pt idx="4">
                  <c:v>34982.702473132362</c:v>
                </c:pt>
                <c:pt idx="5">
                  <c:v>33394.188294310763</c:v>
                </c:pt>
                <c:pt idx="6">
                  <c:v>33692.326385546738</c:v>
                </c:pt>
                <c:pt idx="7">
                  <c:v>35478.00254186408</c:v>
                </c:pt>
                <c:pt idx="8">
                  <c:v>36999.48559728649</c:v>
                </c:pt>
                <c:pt idx="9">
                  <c:v>37088.592177795894</c:v>
                </c:pt>
                <c:pt idx="10">
                  <c:v>37598.846549799011</c:v>
                </c:pt>
                <c:pt idx="11">
                  <c:v>42776.60488123008</c:v>
                </c:pt>
                <c:pt idx="12">
                  <c:v>43429.413986545485</c:v>
                </c:pt>
                <c:pt idx="13">
                  <c:v>44956.287446961185</c:v>
                </c:pt>
              </c:numCache>
            </c:numRef>
          </c:val>
          <c:smooth val="0"/>
        </c:ser>
        <c:ser>
          <c:idx val="2"/>
          <c:order val="2"/>
          <c:tx>
            <c:strRef>
              <c:f>Sheet1!$D$1</c:f>
              <c:strCache>
                <c:ptCount val="1"/>
                <c:pt idx="0">
                  <c:v>Nights in rest of England</c:v>
                </c:pt>
              </c:strCache>
            </c:strRef>
          </c:tx>
          <c:spPr>
            <a:ln>
              <a:solidFill>
                <a:schemeClr val="bg2"/>
              </a:solidFill>
            </a:ln>
          </c:spPr>
          <c:marker>
            <c:symbol val="none"/>
          </c:marker>
          <c:dLbls>
            <c:dLbl>
              <c:idx val="0"/>
              <c:layout>
                <c:manualLayout>
                  <c:x val="-7.0172477391809804E-2"/>
                  <c:y val="-2.940182506875323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5.5287266511148514E-2"/>
                  <c:y val="-4.3820420742947473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21463.709323373267</c:v>
                </c:pt>
                <c:pt idx="1">
                  <c:v>20618.045117097146</c:v>
                </c:pt>
                <c:pt idx="2">
                  <c:v>22187.097784986669</c:v>
                </c:pt>
                <c:pt idx="3">
                  <c:v>23734.44350880148</c:v>
                </c:pt>
                <c:pt idx="4">
                  <c:v>26410.19128600102</c:v>
                </c:pt>
                <c:pt idx="5">
                  <c:v>25517.819515970994</c:v>
                </c:pt>
                <c:pt idx="6">
                  <c:v>27045.620264376797</c:v>
                </c:pt>
                <c:pt idx="7">
                  <c:v>25411.607682138208</c:v>
                </c:pt>
                <c:pt idx="8">
                  <c:v>26237.36336052659</c:v>
                </c:pt>
                <c:pt idx="9">
                  <c:v>26297.160549963781</c:v>
                </c:pt>
                <c:pt idx="10">
                  <c:v>25490.702147897289</c:v>
                </c:pt>
                <c:pt idx="11">
                  <c:v>25421.756769253199</c:v>
                </c:pt>
                <c:pt idx="12">
                  <c:v>26702.287443111672</c:v>
                </c:pt>
                <c:pt idx="13">
                  <c:v>26992.534087631451</c:v>
                </c:pt>
              </c:numCache>
            </c:numRef>
          </c:val>
          <c:smooth val="0"/>
        </c:ser>
        <c:dLbls>
          <c:showLegendKey val="0"/>
          <c:showVal val="0"/>
          <c:showCatName val="0"/>
          <c:showSerName val="0"/>
          <c:showPercent val="0"/>
          <c:showBubbleSize val="0"/>
        </c:dLbls>
        <c:smooth val="0"/>
        <c:axId val="259754816"/>
        <c:axId val="259755208"/>
      </c:lineChart>
      <c:catAx>
        <c:axId val="259754816"/>
        <c:scaling>
          <c:orientation val="minMax"/>
        </c:scaling>
        <c:delete val="0"/>
        <c:axPos val="b"/>
        <c:numFmt formatCode="General" sourceLinked="1"/>
        <c:majorTickMark val="out"/>
        <c:minorTickMark val="none"/>
        <c:tickLblPos val="nextTo"/>
        <c:txPr>
          <a:bodyPr/>
          <a:lstStyle/>
          <a:p>
            <a:pPr>
              <a:defRPr sz="800"/>
            </a:pPr>
            <a:endParaRPr lang="en-US"/>
          </a:p>
        </c:txPr>
        <c:crossAx val="259755208"/>
        <c:crosses val="autoZero"/>
        <c:auto val="1"/>
        <c:lblAlgn val="ctr"/>
        <c:lblOffset val="100"/>
        <c:noMultiLvlLbl val="0"/>
      </c:catAx>
      <c:valAx>
        <c:axId val="259755208"/>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259754816"/>
        <c:crosses val="autoZero"/>
        <c:crossBetween val="between"/>
      </c:valAx>
    </c:plotArea>
    <c:legend>
      <c:legendPos val="r"/>
      <c:layout>
        <c:manualLayout>
          <c:xMode val="edge"/>
          <c:yMode val="edge"/>
          <c:x val="4.4056407222923664E-2"/>
          <c:y val="0.91183047667271788"/>
          <c:w val="0.89177901715744501"/>
          <c:h val="8.7804760979623558E-2"/>
        </c:manualLayout>
      </c:layout>
      <c:overlay val="0"/>
      <c:txPr>
        <a:bodyPr/>
        <a:lstStyle/>
        <a:p>
          <a:pPr>
            <a:defRPr sz="800"/>
          </a:pPr>
          <a:endParaRPr lang="en-US"/>
        </a:p>
      </c:txPr>
    </c:legend>
    <c:plotVisOnly val="1"/>
    <c:dispBlanksAs val="gap"/>
    <c:showDLblsOverMax val="0"/>
  </c:chart>
  <c:spPr>
    <a:ln w="12700">
      <a:solidFill>
        <a:schemeClr val="accent2"/>
      </a:solidFill>
    </a:ln>
  </c:spPr>
  <c:txPr>
    <a:bodyPr/>
    <a:lstStyle/>
    <a:p>
      <a:pPr>
        <a:defRPr sz="1200"/>
      </a:pPr>
      <a:endParaRPr lang="en-US"/>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 who visit West Midlands on their trip</a:t>
            </a:r>
            <a:endParaRPr lang="en-US" sz="800" dirty="0"/>
          </a:p>
        </c:rich>
      </c:tx>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chemeClr val="accent2"/>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6.690669307339121</c:v>
                </c:pt>
                <c:pt idx="1">
                  <c:v>2.1962944110786493</c:v>
                </c:pt>
                <c:pt idx="2">
                  <c:v>3.5815343822628782</c:v>
                </c:pt>
                <c:pt idx="3">
                  <c:v>3.3397302831208862</c:v>
                </c:pt>
                <c:pt idx="4">
                  <c:v>4.2443855822094596</c:v>
                </c:pt>
                <c:pt idx="5">
                  <c:v>2.0998920708746995</c:v>
                </c:pt>
                <c:pt idx="6">
                  <c:v>7.6990524302164616</c:v>
                </c:pt>
                <c:pt idx="7">
                  <c:v>1.9709286407750288</c:v>
                </c:pt>
              </c:numCache>
            </c:numRef>
          </c:val>
        </c:ser>
        <c:dLbls>
          <c:showLegendKey val="0"/>
          <c:showVal val="0"/>
          <c:showCatName val="0"/>
          <c:showSerName val="0"/>
          <c:showPercent val="0"/>
          <c:showBubbleSize val="0"/>
        </c:dLbls>
        <c:gapWidth val="150"/>
        <c:axId val="374420176"/>
        <c:axId val="374419000"/>
      </c:barChart>
      <c:catAx>
        <c:axId val="374420176"/>
        <c:scaling>
          <c:orientation val="minMax"/>
        </c:scaling>
        <c:delete val="0"/>
        <c:axPos val="b"/>
        <c:numFmt formatCode="General" sourceLinked="0"/>
        <c:majorTickMark val="out"/>
        <c:minorTickMark val="none"/>
        <c:tickLblPos val="nextTo"/>
        <c:txPr>
          <a:bodyPr/>
          <a:lstStyle/>
          <a:p>
            <a:pPr>
              <a:defRPr sz="700"/>
            </a:pPr>
            <a:endParaRPr lang="en-US"/>
          </a:p>
        </c:txPr>
        <c:crossAx val="374419000"/>
        <c:crosses val="autoZero"/>
        <c:auto val="1"/>
        <c:lblAlgn val="ctr"/>
        <c:lblOffset val="100"/>
        <c:noMultiLvlLbl val="0"/>
      </c:catAx>
      <c:valAx>
        <c:axId val="374419000"/>
        <c:scaling>
          <c:orientation val="minMax"/>
          <c:max val="25"/>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374420176"/>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 who visit East Midlands on their trip</a:t>
            </a:r>
            <a:endParaRPr lang="en-US" sz="800" dirty="0"/>
          </a:p>
        </c:rich>
      </c:tx>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FF0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4.0540398386387775</c:v>
                </c:pt>
                <c:pt idx="1">
                  <c:v>0.88057201360778659</c:v>
                </c:pt>
                <c:pt idx="2">
                  <c:v>1.5051712883919215</c:v>
                </c:pt>
                <c:pt idx="3">
                  <c:v>1.7079834314283886</c:v>
                </c:pt>
                <c:pt idx="4">
                  <c:v>2.628546052081195</c:v>
                </c:pt>
                <c:pt idx="5">
                  <c:v>1.2565230523543904</c:v>
                </c:pt>
                <c:pt idx="6">
                  <c:v>1.5143285051557549</c:v>
                </c:pt>
                <c:pt idx="7">
                  <c:v>0.85798024750644541</c:v>
                </c:pt>
              </c:numCache>
            </c:numRef>
          </c:val>
        </c:ser>
        <c:dLbls>
          <c:showLegendKey val="0"/>
          <c:showVal val="0"/>
          <c:showCatName val="0"/>
          <c:showSerName val="0"/>
          <c:showPercent val="0"/>
          <c:showBubbleSize val="0"/>
        </c:dLbls>
        <c:gapWidth val="150"/>
        <c:axId val="374422920"/>
        <c:axId val="374416256"/>
      </c:barChart>
      <c:catAx>
        <c:axId val="374422920"/>
        <c:scaling>
          <c:orientation val="minMax"/>
        </c:scaling>
        <c:delete val="0"/>
        <c:axPos val="b"/>
        <c:numFmt formatCode="General" sourceLinked="0"/>
        <c:majorTickMark val="out"/>
        <c:minorTickMark val="none"/>
        <c:tickLblPos val="nextTo"/>
        <c:txPr>
          <a:bodyPr/>
          <a:lstStyle/>
          <a:p>
            <a:pPr>
              <a:defRPr sz="700"/>
            </a:pPr>
            <a:endParaRPr lang="en-US"/>
          </a:p>
        </c:txPr>
        <c:crossAx val="374416256"/>
        <c:crosses val="autoZero"/>
        <c:auto val="1"/>
        <c:lblAlgn val="ctr"/>
        <c:lblOffset val="100"/>
        <c:noMultiLvlLbl val="0"/>
      </c:catAx>
      <c:valAx>
        <c:axId val="374416256"/>
        <c:scaling>
          <c:orientation val="minMax"/>
          <c:max val="25"/>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374422920"/>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 who visit East of England on their trip</a:t>
            </a:r>
            <a:endParaRPr lang="en-US" sz="800" dirty="0"/>
          </a:p>
        </c:rich>
      </c:tx>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FFC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6.6698618447466824</c:v>
                </c:pt>
                <c:pt idx="1">
                  <c:v>3.889883624595746</c:v>
                </c:pt>
                <c:pt idx="2">
                  <c:v>4.5206547553847685</c:v>
                </c:pt>
                <c:pt idx="3">
                  <c:v>3.8637910168198801</c:v>
                </c:pt>
                <c:pt idx="4">
                  <c:v>7.2451010956471551</c:v>
                </c:pt>
                <c:pt idx="5">
                  <c:v>3.6290663006478909</c:v>
                </c:pt>
                <c:pt idx="6">
                  <c:v>9.1963681587048853</c:v>
                </c:pt>
                <c:pt idx="7">
                  <c:v>2.7347470804703415</c:v>
                </c:pt>
              </c:numCache>
            </c:numRef>
          </c:val>
        </c:ser>
        <c:dLbls>
          <c:showLegendKey val="0"/>
          <c:showVal val="0"/>
          <c:showCatName val="0"/>
          <c:showSerName val="0"/>
          <c:showPercent val="0"/>
          <c:showBubbleSize val="0"/>
        </c:dLbls>
        <c:gapWidth val="150"/>
        <c:axId val="374417040"/>
        <c:axId val="374418216"/>
      </c:barChart>
      <c:catAx>
        <c:axId val="374417040"/>
        <c:scaling>
          <c:orientation val="minMax"/>
        </c:scaling>
        <c:delete val="0"/>
        <c:axPos val="b"/>
        <c:numFmt formatCode="General" sourceLinked="0"/>
        <c:majorTickMark val="out"/>
        <c:minorTickMark val="none"/>
        <c:tickLblPos val="nextTo"/>
        <c:txPr>
          <a:bodyPr/>
          <a:lstStyle/>
          <a:p>
            <a:pPr>
              <a:defRPr sz="700"/>
            </a:pPr>
            <a:endParaRPr lang="en-US"/>
          </a:p>
        </c:txPr>
        <c:crossAx val="374418216"/>
        <c:crosses val="autoZero"/>
        <c:auto val="1"/>
        <c:lblAlgn val="ctr"/>
        <c:lblOffset val="100"/>
        <c:noMultiLvlLbl val="0"/>
      </c:catAx>
      <c:valAx>
        <c:axId val="374418216"/>
        <c:scaling>
          <c:orientation val="minMax"/>
          <c:max val="25"/>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374417040"/>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 who visit South West on their trip</a:t>
            </a:r>
            <a:endParaRPr lang="en-US" sz="800" dirty="0"/>
          </a:p>
        </c:rich>
      </c:tx>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14.512300023053312</c:v>
                </c:pt>
                <c:pt idx="1">
                  <c:v>6.8591197022198598</c:v>
                </c:pt>
                <c:pt idx="2">
                  <c:v>15.695094812897183</c:v>
                </c:pt>
                <c:pt idx="3">
                  <c:v>8.733125256574386</c:v>
                </c:pt>
                <c:pt idx="4">
                  <c:v>12.531545996757796</c:v>
                </c:pt>
                <c:pt idx="5">
                  <c:v>5.9900933474510003</c:v>
                </c:pt>
                <c:pt idx="6">
                  <c:v>9.5998086348855338</c:v>
                </c:pt>
                <c:pt idx="7">
                  <c:v>4.5760065821617992</c:v>
                </c:pt>
              </c:numCache>
            </c:numRef>
          </c:val>
        </c:ser>
        <c:dLbls>
          <c:showLegendKey val="0"/>
          <c:showVal val="0"/>
          <c:showCatName val="0"/>
          <c:showSerName val="0"/>
          <c:showPercent val="0"/>
          <c:showBubbleSize val="0"/>
        </c:dLbls>
        <c:gapWidth val="150"/>
        <c:axId val="374420568"/>
        <c:axId val="374417432"/>
      </c:barChart>
      <c:catAx>
        <c:axId val="374420568"/>
        <c:scaling>
          <c:orientation val="minMax"/>
        </c:scaling>
        <c:delete val="0"/>
        <c:axPos val="b"/>
        <c:numFmt formatCode="General" sourceLinked="0"/>
        <c:majorTickMark val="out"/>
        <c:minorTickMark val="none"/>
        <c:tickLblPos val="nextTo"/>
        <c:txPr>
          <a:bodyPr/>
          <a:lstStyle/>
          <a:p>
            <a:pPr>
              <a:defRPr sz="700"/>
            </a:pPr>
            <a:endParaRPr lang="en-US"/>
          </a:p>
        </c:txPr>
        <c:crossAx val="374417432"/>
        <c:crosses val="autoZero"/>
        <c:auto val="1"/>
        <c:lblAlgn val="ctr"/>
        <c:lblOffset val="100"/>
        <c:noMultiLvlLbl val="0"/>
      </c:catAx>
      <c:valAx>
        <c:axId val="374417432"/>
        <c:scaling>
          <c:orientation val="minMax"/>
          <c:max val="25"/>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374420568"/>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baseline="0" dirty="0" smtClean="0"/>
              <a:t>% who visit South East on their trip</a:t>
            </a:r>
            <a:endParaRPr lang="en-US" sz="800" dirty="0"/>
          </a:p>
        </c:rich>
      </c:tx>
      <c:layout>
        <c:manualLayout>
          <c:xMode val="edge"/>
          <c:yMode val="edge"/>
          <c:x val="0.31474967037571006"/>
          <c:y val="0"/>
        </c:manualLayout>
      </c:layout>
      <c:overlay val="0"/>
    </c:title>
    <c:autoTitleDeleted val="0"/>
    <c:plotArea>
      <c:layout>
        <c:manualLayout>
          <c:layoutTarget val="inner"/>
          <c:xMode val="edge"/>
          <c:yMode val="edge"/>
          <c:x val="6.8954444074772345E-2"/>
          <c:y val="0.161256107427833"/>
          <c:w val="0.89661676093305243"/>
          <c:h val="0.6618450507320337"/>
        </c:manualLayout>
      </c:layout>
      <c:barChart>
        <c:barDir val="col"/>
        <c:grouping val="clustered"/>
        <c:varyColors val="0"/>
        <c:ser>
          <c:idx val="0"/>
          <c:order val="0"/>
          <c:tx>
            <c:strRef>
              <c:f>Sheet1!$B$1</c:f>
              <c:strCache>
                <c:ptCount val="1"/>
                <c:pt idx="0">
                  <c:v>Series 1</c:v>
                </c:pt>
              </c:strCache>
            </c:strRef>
          </c:tx>
          <c:spPr>
            <a:solidFill>
              <a:srgbClr val="7030A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USA</c:v>
                </c:pt>
                <c:pt idx="4">
                  <c:v>Netherlands</c:v>
                </c:pt>
                <c:pt idx="5">
                  <c:v>Spain</c:v>
                </c:pt>
                <c:pt idx="6">
                  <c:v>China</c:v>
                </c:pt>
                <c:pt idx="7">
                  <c:v>Nordics</c:v>
                </c:pt>
              </c:strCache>
            </c:strRef>
          </c:cat>
          <c:val>
            <c:numRef>
              <c:f>Sheet1!$B$2:$B$9</c:f>
              <c:numCache>
                <c:formatCode>0</c:formatCode>
                <c:ptCount val="8"/>
                <c:pt idx="0">
                  <c:v>15.867683727291251</c:v>
                </c:pt>
                <c:pt idx="1">
                  <c:v>16.009480458391941</c:v>
                </c:pt>
                <c:pt idx="2">
                  <c:v>22.115375156391021</c:v>
                </c:pt>
                <c:pt idx="3">
                  <c:v>11.024829786821835</c:v>
                </c:pt>
                <c:pt idx="4">
                  <c:v>22.677252488831499</c:v>
                </c:pt>
                <c:pt idx="5">
                  <c:v>6.2634921989344745</c:v>
                </c:pt>
                <c:pt idx="6">
                  <c:v>21.06888465620521</c:v>
                </c:pt>
                <c:pt idx="7">
                  <c:v>6.9505979464241765</c:v>
                </c:pt>
              </c:numCache>
            </c:numRef>
          </c:val>
        </c:ser>
        <c:dLbls>
          <c:showLegendKey val="0"/>
          <c:showVal val="0"/>
          <c:showCatName val="0"/>
          <c:showSerName val="0"/>
          <c:showPercent val="0"/>
          <c:showBubbleSize val="0"/>
        </c:dLbls>
        <c:gapWidth val="150"/>
        <c:axId val="374422528"/>
        <c:axId val="374418608"/>
      </c:barChart>
      <c:catAx>
        <c:axId val="374422528"/>
        <c:scaling>
          <c:orientation val="minMax"/>
        </c:scaling>
        <c:delete val="0"/>
        <c:axPos val="b"/>
        <c:numFmt formatCode="General" sourceLinked="0"/>
        <c:majorTickMark val="out"/>
        <c:minorTickMark val="none"/>
        <c:tickLblPos val="nextTo"/>
        <c:txPr>
          <a:bodyPr/>
          <a:lstStyle/>
          <a:p>
            <a:pPr>
              <a:defRPr sz="700"/>
            </a:pPr>
            <a:endParaRPr lang="en-US"/>
          </a:p>
        </c:txPr>
        <c:crossAx val="374418608"/>
        <c:crosses val="autoZero"/>
        <c:auto val="1"/>
        <c:lblAlgn val="ctr"/>
        <c:lblOffset val="100"/>
        <c:noMultiLvlLbl val="0"/>
      </c:catAx>
      <c:valAx>
        <c:axId val="374418608"/>
        <c:scaling>
          <c:orientation val="minMax"/>
          <c:max val="25"/>
        </c:scaling>
        <c:delete val="0"/>
        <c:axPos val="l"/>
        <c:majorGridlines>
          <c:spPr>
            <a:ln>
              <a:noFill/>
            </a:ln>
          </c:spPr>
        </c:majorGridlines>
        <c:numFmt formatCode="0" sourceLinked="1"/>
        <c:majorTickMark val="out"/>
        <c:minorTickMark val="none"/>
        <c:tickLblPos val="nextTo"/>
        <c:txPr>
          <a:bodyPr/>
          <a:lstStyle/>
          <a:p>
            <a:pPr>
              <a:defRPr sz="800"/>
            </a:pPr>
            <a:endParaRPr lang="en-US"/>
          </a:p>
        </c:txPr>
        <c:crossAx val="374422528"/>
        <c:crosses val="autoZero"/>
        <c:crossBetween val="between"/>
      </c:valAx>
    </c:plotArea>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Oct-Dec</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England</c:v>
                </c:pt>
                <c:pt idx="1">
                  <c:v>London</c:v>
                </c:pt>
                <c:pt idx="2">
                  <c:v>Rest of England</c:v>
                </c:pt>
              </c:strCache>
            </c:strRef>
          </c:cat>
          <c:val>
            <c:numRef>
              <c:f>Sheet1!$B$2:$B$4</c:f>
              <c:numCache>
                <c:formatCode>0%</c:formatCode>
                <c:ptCount val="3"/>
                <c:pt idx="0">
                  <c:v>0.21</c:v>
                </c:pt>
                <c:pt idx="1">
                  <c:v>0.22</c:v>
                </c:pt>
                <c:pt idx="2">
                  <c:v>0.17</c:v>
                </c:pt>
              </c:numCache>
            </c:numRef>
          </c:val>
        </c:ser>
        <c:ser>
          <c:idx val="1"/>
          <c:order val="1"/>
          <c:tx>
            <c:strRef>
              <c:f>Sheet1!$C$1</c:f>
              <c:strCache>
                <c:ptCount val="1"/>
                <c:pt idx="0">
                  <c:v>Jul- Sep</c:v>
                </c:pt>
              </c:strCache>
            </c:strRef>
          </c:tx>
          <c:spPr>
            <a:solidFill>
              <a:srgbClr val="00B05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England</c:v>
                </c:pt>
                <c:pt idx="1">
                  <c:v>London</c:v>
                </c:pt>
                <c:pt idx="2">
                  <c:v>Rest of England</c:v>
                </c:pt>
              </c:strCache>
            </c:strRef>
          </c:cat>
          <c:val>
            <c:numRef>
              <c:f>Sheet1!$C$2:$C$4</c:f>
              <c:numCache>
                <c:formatCode>0%</c:formatCode>
                <c:ptCount val="3"/>
                <c:pt idx="0">
                  <c:v>0.32</c:v>
                </c:pt>
                <c:pt idx="1">
                  <c:v>0.3</c:v>
                </c:pt>
                <c:pt idx="2">
                  <c:v>0.4</c:v>
                </c:pt>
              </c:numCache>
            </c:numRef>
          </c:val>
        </c:ser>
        <c:ser>
          <c:idx val="2"/>
          <c:order val="2"/>
          <c:tx>
            <c:strRef>
              <c:f>Sheet1!$D$1</c:f>
              <c:strCache>
                <c:ptCount val="1"/>
                <c:pt idx="0">
                  <c:v>Apr-Jun</c:v>
                </c:pt>
              </c:strCache>
            </c:strRef>
          </c:tx>
          <c:spPr>
            <a:solidFill>
              <a:srgbClr val="C00000"/>
            </a:solidFill>
          </c:spPr>
          <c:invertIfNegative val="0"/>
          <c:dLbls>
            <c:spPr>
              <a:noFill/>
              <a:ln>
                <a:noFill/>
              </a:ln>
              <a:effectLst/>
            </c:spPr>
            <c:txPr>
              <a:bodyPr/>
              <a:lstStyle/>
              <a:p>
                <a:pPr>
                  <a:defRPr sz="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England</c:v>
                </c:pt>
                <c:pt idx="1">
                  <c:v>London</c:v>
                </c:pt>
                <c:pt idx="2">
                  <c:v>Rest of England</c:v>
                </c:pt>
              </c:strCache>
            </c:strRef>
          </c:cat>
          <c:val>
            <c:numRef>
              <c:f>Sheet1!$D$2:$D$4</c:f>
              <c:numCache>
                <c:formatCode>0%</c:formatCode>
                <c:ptCount val="3"/>
                <c:pt idx="0">
                  <c:v>0.31</c:v>
                </c:pt>
                <c:pt idx="1">
                  <c:v>0.3</c:v>
                </c:pt>
                <c:pt idx="2">
                  <c:v>0.32</c:v>
                </c:pt>
              </c:numCache>
            </c:numRef>
          </c:val>
        </c:ser>
        <c:ser>
          <c:idx val="3"/>
          <c:order val="3"/>
          <c:tx>
            <c:strRef>
              <c:f>Sheet1!$E$1</c:f>
              <c:strCache>
                <c:ptCount val="1"/>
                <c:pt idx="0">
                  <c:v>Jan- Mar</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England</c:v>
                </c:pt>
                <c:pt idx="1">
                  <c:v>London</c:v>
                </c:pt>
                <c:pt idx="2">
                  <c:v>Rest of England</c:v>
                </c:pt>
              </c:strCache>
            </c:strRef>
          </c:cat>
          <c:val>
            <c:numRef>
              <c:f>Sheet1!$E$2:$E$4</c:f>
              <c:numCache>
                <c:formatCode>0%</c:formatCode>
                <c:ptCount val="3"/>
                <c:pt idx="0">
                  <c:v>0.16</c:v>
                </c:pt>
                <c:pt idx="1">
                  <c:v>0.17</c:v>
                </c:pt>
                <c:pt idx="2">
                  <c:v>0.12</c:v>
                </c:pt>
              </c:numCache>
            </c:numRef>
          </c:val>
        </c:ser>
        <c:dLbls>
          <c:showLegendKey val="0"/>
          <c:showVal val="0"/>
          <c:showCatName val="0"/>
          <c:showSerName val="0"/>
          <c:showPercent val="0"/>
          <c:showBubbleSize val="0"/>
        </c:dLbls>
        <c:gapWidth val="55"/>
        <c:overlap val="100"/>
        <c:axId val="374421352"/>
        <c:axId val="374422136"/>
      </c:barChart>
      <c:catAx>
        <c:axId val="374421352"/>
        <c:scaling>
          <c:orientation val="minMax"/>
        </c:scaling>
        <c:delete val="0"/>
        <c:axPos val="b"/>
        <c:numFmt formatCode="General" sourceLinked="0"/>
        <c:majorTickMark val="none"/>
        <c:minorTickMark val="none"/>
        <c:tickLblPos val="nextTo"/>
        <c:txPr>
          <a:bodyPr/>
          <a:lstStyle/>
          <a:p>
            <a:pPr>
              <a:defRPr sz="800"/>
            </a:pPr>
            <a:endParaRPr lang="en-US"/>
          </a:p>
        </c:txPr>
        <c:crossAx val="374422136"/>
        <c:crosses val="autoZero"/>
        <c:auto val="1"/>
        <c:lblAlgn val="ctr"/>
        <c:lblOffset val="100"/>
        <c:noMultiLvlLbl val="0"/>
      </c:catAx>
      <c:valAx>
        <c:axId val="374422136"/>
        <c:scaling>
          <c:orientation val="minMax"/>
        </c:scaling>
        <c:delete val="0"/>
        <c:axPos val="l"/>
        <c:majorGridlines>
          <c:spPr>
            <a:ln>
              <a:noFill/>
            </a:ln>
          </c:spPr>
        </c:majorGridlines>
        <c:numFmt formatCode="0%" sourceLinked="1"/>
        <c:majorTickMark val="none"/>
        <c:minorTickMark val="none"/>
        <c:tickLblPos val="nextTo"/>
        <c:txPr>
          <a:bodyPr/>
          <a:lstStyle/>
          <a:p>
            <a:pPr>
              <a:defRPr sz="800"/>
            </a:pPr>
            <a:endParaRPr lang="en-US"/>
          </a:p>
        </c:txPr>
        <c:crossAx val="374421352"/>
        <c:crosses val="autoZero"/>
        <c:crossBetween val="between"/>
      </c:valAx>
    </c:plotArea>
    <c:legend>
      <c:legendPos val="b"/>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4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592443021989078E-2"/>
          <c:y val="5.310805683816603E-2"/>
          <c:w val="0.86865551633253268"/>
          <c:h val="0.70288874375305543"/>
        </c:manualLayout>
      </c:layout>
      <c:barChart>
        <c:barDir val="col"/>
        <c:grouping val="percentStacked"/>
        <c:varyColors val="0"/>
        <c:ser>
          <c:idx val="0"/>
          <c:order val="0"/>
          <c:tx>
            <c:strRef>
              <c:f>Sheet1!$B$1</c:f>
              <c:strCache>
                <c:ptCount val="1"/>
                <c:pt idx="0">
                  <c:v>Oct Dec</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London</c:v>
                </c:pt>
                <c:pt idx="1">
                  <c:v>North East</c:v>
                </c:pt>
                <c:pt idx="2">
                  <c:v>North West</c:v>
                </c:pt>
                <c:pt idx="3">
                  <c:v>Yorkshire</c:v>
                </c:pt>
                <c:pt idx="4">
                  <c:v>West Midlands</c:v>
                </c:pt>
                <c:pt idx="5">
                  <c:v>East Midlands</c:v>
                </c:pt>
                <c:pt idx="6">
                  <c:v>East of England</c:v>
                </c:pt>
                <c:pt idx="7">
                  <c:v>South West</c:v>
                </c:pt>
                <c:pt idx="8">
                  <c:v>South East excl. London</c:v>
                </c:pt>
              </c:strCache>
            </c:strRef>
          </c:cat>
          <c:val>
            <c:numRef>
              <c:f>Sheet1!$B$2:$B$10</c:f>
              <c:numCache>
                <c:formatCode>0%</c:formatCode>
                <c:ptCount val="9"/>
                <c:pt idx="0">
                  <c:v>0.22</c:v>
                </c:pt>
                <c:pt idx="1">
                  <c:v>0.11</c:v>
                </c:pt>
                <c:pt idx="2">
                  <c:v>0.16</c:v>
                </c:pt>
                <c:pt idx="3">
                  <c:v>0.16</c:v>
                </c:pt>
                <c:pt idx="4">
                  <c:v>0.17</c:v>
                </c:pt>
                <c:pt idx="5">
                  <c:v>0.23</c:v>
                </c:pt>
                <c:pt idx="6">
                  <c:v>0.16</c:v>
                </c:pt>
                <c:pt idx="7">
                  <c:v>0.12</c:v>
                </c:pt>
                <c:pt idx="8">
                  <c:v>0.17</c:v>
                </c:pt>
              </c:numCache>
            </c:numRef>
          </c:val>
        </c:ser>
        <c:ser>
          <c:idx val="1"/>
          <c:order val="1"/>
          <c:tx>
            <c:strRef>
              <c:f>Sheet1!$C$1</c:f>
              <c:strCache>
                <c:ptCount val="1"/>
                <c:pt idx="0">
                  <c:v>Jul-Sep</c:v>
                </c:pt>
              </c:strCache>
            </c:strRef>
          </c:tx>
          <c:spPr>
            <a:solidFill>
              <a:srgbClr val="00B05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London</c:v>
                </c:pt>
                <c:pt idx="1">
                  <c:v>North East</c:v>
                </c:pt>
                <c:pt idx="2">
                  <c:v>North West</c:v>
                </c:pt>
                <c:pt idx="3">
                  <c:v>Yorkshire</c:v>
                </c:pt>
                <c:pt idx="4">
                  <c:v>West Midlands</c:v>
                </c:pt>
                <c:pt idx="5">
                  <c:v>East Midlands</c:v>
                </c:pt>
                <c:pt idx="6">
                  <c:v>East of England</c:v>
                </c:pt>
                <c:pt idx="7">
                  <c:v>South West</c:v>
                </c:pt>
                <c:pt idx="8">
                  <c:v>South East excl. London</c:v>
                </c:pt>
              </c:strCache>
            </c:strRef>
          </c:cat>
          <c:val>
            <c:numRef>
              <c:f>Sheet1!$C$2:$C$10</c:f>
              <c:numCache>
                <c:formatCode>0%</c:formatCode>
                <c:ptCount val="9"/>
                <c:pt idx="0">
                  <c:v>0.3</c:v>
                </c:pt>
                <c:pt idx="1">
                  <c:v>0.46</c:v>
                </c:pt>
                <c:pt idx="2">
                  <c:v>0.42</c:v>
                </c:pt>
                <c:pt idx="3">
                  <c:v>0.45</c:v>
                </c:pt>
                <c:pt idx="4">
                  <c:v>0.42</c:v>
                </c:pt>
                <c:pt idx="5">
                  <c:v>0.38</c:v>
                </c:pt>
                <c:pt idx="6">
                  <c:v>0.41</c:v>
                </c:pt>
                <c:pt idx="7">
                  <c:v>0.51</c:v>
                </c:pt>
                <c:pt idx="8">
                  <c:v>0.37</c:v>
                </c:pt>
              </c:numCache>
            </c:numRef>
          </c:val>
        </c:ser>
        <c:ser>
          <c:idx val="2"/>
          <c:order val="2"/>
          <c:tx>
            <c:strRef>
              <c:f>Sheet1!$D$1</c:f>
              <c:strCache>
                <c:ptCount val="1"/>
                <c:pt idx="0">
                  <c:v>Apr-Jun</c:v>
                </c:pt>
              </c:strCache>
            </c:strRef>
          </c:tx>
          <c:spPr>
            <a:solidFill>
              <a:srgbClr val="C00000"/>
            </a:solidFill>
          </c:spPr>
          <c:invertIfNegative val="0"/>
          <c:dLbls>
            <c:spPr>
              <a:noFill/>
              <a:ln>
                <a:noFill/>
              </a:ln>
              <a:effectLst/>
            </c:spPr>
            <c:txPr>
              <a:bodyPr/>
              <a:lstStyle/>
              <a:p>
                <a:pPr>
                  <a:defRPr sz="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London</c:v>
                </c:pt>
                <c:pt idx="1">
                  <c:v>North East</c:v>
                </c:pt>
                <c:pt idx="2">
                  <c:v>North West</c:v>
                </c:pt>
                <c:pt idx="3">
                  <c:v>Yorkshire</c:v>
                </c:pt>
                <c:pt idx="4">
                  <c:v>West Midlands</c:v>
                </c:pt>
                <c:pt idx="5">
                  <c:v>East Midlands</c:v>
                </c:pt>
                <c:pt idx="6">
                  <c:v>East of England</c:v>
                </c:pt>
                <c:pt idx="7">
                  <c:v>South West</c:v>
                </c:pt>
                <c:pt idx="8">
                  <c:v>South East excl. London</c:v>
                </c:pt>
              </c:strCache>
            </c:strRef>
          </c:cat>
          <c:val>
            <c:numRef>
              <c:f>Sheet1!$D$2:$D$10</c:f>
              <c:numCache>
                <c:formatCode>0%</c:formatCode>
                <c:ptCount val="9"/>
                <c:pt idx="0">
                  <c:v>0.3</c:v>
                </c:pt>
                <c:pt idx="1">
                  <c:v>0.32</c:v>
                </c:pt>
                <c:pt idx="2">
                  <c:v>0.27</c:v>
                </c:pt>
                <c:pt idx="3">
                  <c:v>0.28000000000000003</c:v>
                </c:pt>
                <c:pt idx="4">
                  <c:v>0.3</c:v>
                </c:pt>
                <c:pt idx="5">
                  <c:v>0.28000000000000003</c:v>
                </c:pt>
                <c:pt idx="6">
                  <c:v>0.31</c:v>
                </c:pt>
                <c:pt idx="7">
                  <c:v>0.28000000000000003</c:v>
                </c:pt>
                <c:pt idx="8">
                  <c:v>0.35</c:v>
                </c:pt>
              </c:numCache>
            </c:numRef>
          </c:val>
        </c:ser>
        <c:ser>
          <c:idx val="3"/>
          <c:order val="3"/>
          <c:tx>
            <c:strRef>
              <c:f>Sheet1!$E$1</c:f>
              <c:strCache>
                <c:ptCount val="1"/>
                <c:pt idx="0">
                  <c:v>Jan-Mar</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London</c:v>
                </c:pt>
                <c:pt idx="1">
                  <c:v>North East</c:v>
                </c:pt>
                <c:pt idx="2">
                  <c:v>North West</c:v>
                </c:pt>
                <c:pt idx="3">
                  <c:v>Yorkshire</c:v>
                </c:pt>
                <c:pt idx="4">
                  <c:v>West Midlands</c:v>
                </c:pt>
                <c:pt idx="5">
                  <c:v>East Midlands</c:v>
                </c:pt>
                <c:pt idx="6">
                  <c:v>East of England</c:v>
                </c:pt>
                <c:pt idx="7">
                  <c:v>South West</c:v>
                </c:pt>
                <c:pt idx="8">
                  <c:v>South East excl. London</c:v>
                </c:pt>
              </c:strCache>
            </c:strRef>
          </c:cat>
          <c:val>
            <c:numRef>
              <c:f>Sheet1!$E$2:$E$10</c:f>
              <c:numCache>
                <c:formatCode>0%</c:formatCode>
                <c:ptCount val="9"/>
                <c:pt idx="0">
                  <c:v>0.17</c:v>
                </c:pt>
                <c:pt idx="1">
                  <c:v>0.1</c:v>
                </c:pt>
                <c:pt idx="2">
                  <c:v>0.15</c:v>
                </c:pt>
                <c:pt idx="3">
                  <c:v>0.11</c:v>
                </c:pt>
                <c:pt idx="4">
                  <c:v>0.1</c:v>
                </c:pt>
                <c:pt idx="5">
                  <c:v>0.11</c:v>
                </c:pt>
                <c:pt idx="6">
                  <c:v>0.11</c:v>
                </c:pt>
                <c:pt idx="7">
                  <c:v>0.08</c:v>
                </c:pt>
                <c:pt idx="8">
                  <c:v>0.1</c:v>
                </c:pt>
              </c:numCache>
            </c:numRef>
          </c:val>
        </c:ser>
        <c:dLbls>
          <c:showLegendKey val="0"/>
          <c:showVal val="0"/>
          <c:showCatName val="0"/>
          <c:showSerName val="0"/>
          <c:showPercent val="0"/>
          <c:showBubbleSize val="0"/>
        </c:dLbls>
        <c:gapWidth val="55"/>
        <c:overlap val="100"/>
        <c:axId val="375291000"/>
        <c:axId val="375292176"/>
      </c:barChart>
      <c:catAx>
        <c:axId val="375291000"/>
        <c:scaling>
          <c:orientation val="minMax"/>
        </c:scaling>
        <c:delete val="0"/>
        <c:axPos val="b"/>
        <c:numFmt formatCode="General" sourceLinked="0"/>
        <c:majorTickMark val="none"/>
        <c:minorTickMark val="none"/>
        <c:tickLblPos val="nextTo"/>
        <c:txPr>
          <a:bodyPr/>
          <a:lstStyle/>
          <a:p>
            <a:pPr>
              <a:defRPr sz="800"/>
            </a:pPr>
            <a:endParaRPr lang="en-US"/>
          </a:p>
        </c:txPr>
        <c:crossAx val="375292176"/>
        <c:crosses val="autoZero"/>
        <c:auto val="1"/>
        <c:lblAlgn val="ctr"/>
        <c:lblOffset val="100"/>
        <c:noMultiLvlLbl val="0"/>
      </c:catAx>
      <c:valAx>
        <c:axId val="375292176"/>
        <c:scaling>
          <c:orientation val="minMax"/>
        </c:scaling>
        <c:delete val="0"/>
        <c:axPos val="l"/>
        <c:majorGridlines>
          <c:spPr>
            <a:ln>
              <a:noFill/>
            </a:ln>
          </c:spPr>
        </c:majorGridlines>
        <c:numFmt formatCode="0%" sourceLinked="1"/>
        <c:majorTickMark val="none"/>
        <c:minorTickMark val="none"/>
        <c:tickLblPos val="nextTo"/>
        <c:txPr>
          <a:bodyPr/>
          <a:lstStyle/>
          <a:p>
            <a:pPr>
              <a:defRPr sz="800"/>
            </a:pPr>
            <a:endParaRPr lang="en-US"/>
          </a:p>
        </c:txPr>
        <c:crossAx val="375291000"/>
        <c:crosses val="autoZero"/>
        <c:crossBetween val="between"/>
      </c:valAx>
    </c:plotArea>
    <c:legend>
      <c:legendPos val="b"/>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4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256607828539365E-2"/>
          <c:y val="5.2266913696737416E-2"/>
          <c:w val="0.92024968001496321"/>
          <c:h val="0.78138624426120884"/>
        </c:manualLayout>
      </c:layout>
      <c:barChart>
        <c:barDir val="col"/>
        <c:grouping val="percentStacked"/>
        <c:varyColors val="0"/>
        <c:ser>
          <c:idx val="0"/>
          <c:order val="0"/>
          <c:tx>
            <c:strRef>
              <c:f>Sheet1!$B$1</c:f>
              <c:strCache>
                <c:ptCount val="1"/>
                <c:pt idx="0">
                  <c:v>Oct-Dec</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Spain</c:v>
                </c:pt>
                <c:pt idx="4">
                  <c:v>Netherlands</c:v>
                </c:pt>
                <c:pt idx="5">
                  <c:v>USA</c:v>
                </c:pt>
                <c:pt idx="6">
                  <c:v>China</c:v>
                </c:pt>
                <c:pt idx="7">
                  <c:v>Nordics</c:v>
                </c:pt>
              </c:strCache>
            </c:strRef>
          </c:cat>
          <c:val>
            <c:numRef>
              <c:f>Sheet1!$B$2:$B$9</c:f>
              <c:numCache>
                <c:formatCode>0%</c:formatCode>
                <c:ptCount val="8"/>
                <c:pt idx="0">
                  <c:v>0.16</c:v>
                </c:pt>
                <c:pt idx="1">
                  <c:v>0.16</c:v>
                </c:pt>
                <c:pt idx="2">
                  <c:v>0.14000000000000001</c:v>
                </c:pt>
                <c:pt idx="3">
                  <c:v>0.18</c:v>
                </c:pt>
                <c:pt idx="4">
                  <c:v>0.18</c:v>
                </c:pt>
                <c:pt idx="5">
                  <c:v>0.16</c:v>
                </c:pt>
                <c:pt idx="6">
                  <c:v>0.16</c:v>
                </c:pt>
                <c:pt idx="7">
                  <c:v>0.18</c:v>
                </c:pt>
              </c:numCache>
            </c:numRef>
          </c:val>
        </c:ser>
        <c:ser>
          <c:idx val="1"/>
          <c:order val="1"/>
          <c:tx>
            <c:strRef>
              <c:f>Sheet1!$C$1</c:f>
              <c:strCache>
                <c:ptCount val="1"/>
                <c:pt idx="0">
                  <c:v>Jul-Sep</c:v>
                </c:pt>
              </c:strCache>
            </c:strRef>
          </c:tx>
          <c:spPr>
            <a:solidFill>
              <a:srgbClr val="00B05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Spain</c:v>
                </c:pt>
                <c:pt idx="4">
                  <c:v>Netherlands</c:v>
                </c:pt>
                <c:pt idx="5">
                  <c:v>USA</c:v>
                </c:pt>
                <c:pt idx="6">
                  <c:v>China</c:v>
                </c:pt>
                <c:pt idx="7">
                  <c:v>Nordics</c:v>
                </c:pt>
              </c:strCache>
            </c:strRef>
          </c:cat>
          <c:val>
            <c:numRef>
              <c:f>Sheet1!$C$2:$C$9</c:f>
              <c:numCache>
                <c:formatCode>0%</c:formatCode>
                <c:ptCount val="8"/>
                <c:pt idx="0">
                  <c:v>0.49</c:v>
                </c:pt>
                <c:pt idx="1">
                  <c:v>0.26</c:v>
                </c:pt>
                <c:pt idx="2">
                  <c:v>0.43</c:v>
                </c:pt>
                <c:pt idx="3">
                  <c:v>0.44</c:v>
                </c:pt>
                <c:pt idx="4">
                  <c:v>0.39</c:v>
                </c:pt>
                <c:pt idx="5">
                  <c:v>0.43</c:v>
                </c:pt>
                <c:pt idx="6">
                  <c:v>0.63</c:v>
                </c:pt>
                <c:pt idx="7">
                  <c:v>0.39</c:v>
                </c:pt>
              </c:numCache>
            </c:numRef>
          </c:val>
        </c:ser>
        <c:ser>
          <c:idx val="2"/>
          <c:order val="2"/>
          <c:tx>
            <c:strRef>
              <c:f>Sheet1!$D$1</c:f>
              <c:strCache>
                <c:ptCount val="1"/>
                <c:pt idx="0">
                  <c:v>Apr-Jun</c:v>
                </c:pt>
              </c:strCache>
            </c:strRef>
          </c:tx>
          <c:spPr>
            <a:solidFill>
              <a:srgbClr val="C00000"/>
            </a:solidFill>
          </c:spPr>
          <c:invertIfNegative val="0"/>
          <c:dLbls>
            <c:spPr>
              <a:noFill/>
              <a:ln>
                <a:noFill/>
              </a:ln>
              <a:effectLst/>
            </c:spPr>
            <c:txPr>
              <a:bodyPr/>
              <a:lstStyle/>
              <a:p>
                <a:pPr>
                  <a:defRPr sz="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Spain</c:v>
                </c:pt>
                <c:pt idx="4">
                  <c:v>Netherlands</c:v>
                </c:pt>
                <c:pt idx="5">
                  <c:v>USA</c:v>
                </c:pt>
                <c:pt idx="6">
                  <c:v>China</c:v>
                </c:pt>
                <c:pt idx="7">
                  <c:v>Nordics</c:v>
                </c:pt>
              </c:strCache>
            </c:strRef>
          </c:cat>
          <c:val>
            <c:numRef>
              <c:f>Sheet1!$D$2:$D$9</c:f>
              <c:numCache>
                <c:formatCode>0%</c:formatCode>
                <c:ptCount val="8"/>
                <c:pt idx="0">
                  <c:v>0.25</c:v>
                </c:pt>
                <c:pt idx="1">
                  <c:v>0.38</c:v>
                </c:pt>
                <c:pt idx="2">
                  <c:v>0.36</c:v>
                </c:pt>
                <c:pt idx="3">
                  <c:v>0.25</c:v>
                </c:pt>
                <c:pt idx="4">
                  <c:v>0.37</c:v>
                </c:pt>
                <c:pt idx="5">
                  <c:v>0.34</c:v>
                </c:pt>
                <c:pt idx="6">
                  <c:v>0.12</c:v>
                </c:pt>
                <c:pt idx="7">
                  <c:v>0.3</c:v>
                </c:pt>
              </c:numCache>
            </c:numRef>
          </c:val>
        </c:ser>
        <c:ser>
          <c:idx val="3"/>
          <c:order val="3"/>
          <c:tx>
            <c:strRef>
              <c:f>Sheet1!$E$1</c:f>
              <c:strCache>
                <c:ptCount val="1"/>
                <c:pt idx="0">
                  <c:v>Jan-Mar</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Spain</c:v>
                </c:pt>
                <c:pt idx="4">
                  <c:v>Netherlands</c:v>
                </c:pt>
                <c:pt idx="5">
                  <c:v>USA</c:v>
                </c:pt>
                <c:pt idx="6">
                  <c:v>China</c:v>
                </c:pt>
                <c:pt idx="7">
                  <c:v>Nordics</c:v>
                </c:pt>
              </c:strCache>
            </c:strRef>
          </c:cat>
          <c:val>
            <c:numRef>
              <c:f>Sheet1!$E$2:$E$9</c:f>
              <c:numCache>
                <c:formatCode>0%</c:formatCode>
                <c:ptCount val="8"/>
                <c:pt idx="0">
                  <c:v>0.1</c:v>
                </c:pt>
                <c:pt idx="1">
                  <c:v>0.19</c:v>
                </c:pt>
                <c:pt idx="2">
                  <c:v>7.0000000000000007E-2</c:v>
                </c:pt>
                <c:pt idx="3">
                  <c:v>0.13</c:v>
                </c:pt>
                <c:pt idx="4">
                  <c:v>0.06</c:v>
                </c:pt>
                <c:pt idx="5">
                  <c:v>0.08</c:v>
                </c:pt>
                <c:pt idx="6">
                  <c:v>0.09</c:v>
                </c:pt>
                <c:pt idx="7">
                  <c:v>0.12</c:v>
                </c:pt>
              </c:numCache>
            </c:numRef>
          </c:val>
        </c:ser>
        <c:dLbls>
          <c:showLegendKey val="0"/>
          <c:showVal val="0"/>
          <c:showCatName val="0"/>
          <c:showSerName val="0"/>
          <c:showPercent val="0"/>
          <c:showBubbleSize val="0"/>
        </c:dLbls>
        <c:gapWidth val="55"/>
        <c:overlap val="100"/>
        <c:axId val="375292568"/>
        <c:axId val="375296096"/>
      </c:barChart>
      <c:catAx>
        <c:axId val="375292568"/>
        <c:scaling>
          <c:orientation val="minMax"/>
        </c:scaling>
        <c:delete val="0"/>
        <c:axPos val="b"/>
        <c:numFmt formatCode="General" sourceLinked="0"/>
        <c:majorTickMark val="none"/>
        <c:minorTickMark val="none"/>
        <c:tickLblPos val="nextTo"/>
        <c:txPr>
          <a:bodyPr/>
          <a:lstStyle/>
          <a:p>
            <a:pPr>
              <a:defRPr sz="800"/>
            </a:pPr>
            <a:endParaRPr lang="en-US"/>
          </a:p>
        </c:txPr>
        <c:crossAx val="375296096"/>
        <c:crosses val="autoZero"/>
        <c:auto val="1"/>
        <c:lblAlgn val="ctr"/>
        <c:lblOffset val="100"/>
        <c:noMultiLvlLbl val="0"/>
      </c:catAx>
      <c:valAx>
        <c:axId val="375296096"/>
        <c:scaling>
          <c:orientation val="minMax"/>
        </c:scaling>
        <c:delete val="0"/>
        <c:axPos val="l"/>
        <c:majorGridlines>
          <c:spPr>
            <a:ln>
              <a:noFill/>
            </a:ln>
          </c:spPr>
        </c:majorGridlines>
        <c:numFmt formatCode="0%" sourceLinked="1"/>
        <c:majorTickMark val="none"/>
        <c:minorTickMark val="none"/>
        <c:tickLblPos val="nextTo"/>
        <c:txPr>
          <a:bodyPr/>
          <a:lstStyle/>
          <a:p>
            <a:pPr>
              <a:defRPr sz="800"/>
            </a:pPr>
            <a:endParaRPr lang="en-US"/>
          </a:p>
        </c:txPr>
        <c:crossAx val="375292568"/>
        <c:crosses val="autoZero"/>
        <c:crossBetween val="between"/>
      </c:valAx>
    </c:plotArea>
    <c:legend>
      <c:legendPos val="b"/>
      <c:layout>
        <c:manualLayout>
          <c:xMode val="edge"/>
          <c:yMode val="edge"/>
          <c:x val="0.35578448595183171"/>
          <c:y val="0.92555612632205919"/>
          <c:w val="0.30333539933032355"/>
          <c:h val="7.4443873677940781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4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3264153215872"/>
          <c:y val="0.10621611367633206"/>
          <c:w val="0.85796922504560957"/>
          <c:h val="0.71510397698372075"/>
        </c:manualLayout>
      </c:layout>
      <c:barChart>
        <c:barDir val="col"/>
        <c:grouping val="stacked"/>
        <c:varyColors val="0"/>
        <c:ser>
          <c:idx val="0"/>
          <c:order val="0"/>
          <c:tx>
            <c:strRef>
              <c:f>Sheet1!$B$1</c:f>
              <c:strCache>
                <c:ptCount val="1"/>
                <c:pt idx="0">
                  <c:v>1-3 nights</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England</c:v>
                </c:pt>
                <c:pt idx="1">
                  <c:v>London</c:v>
                </c:pt>
                <c:pt idx="2">
                  <c:v>Rest of England</c:v>
                </c:pt>
              </c:strCache>
            </c:strRef>
          </c:cat>
          <c:val>
            <c:numRef>
              <c:f>Sheet1!$B$2:$B$4</c:f>
              <c:numCache>
                <c:formatCode>0%</c:formatCode>
                <c:ptCount val="3"/>
                <c:pt idx="0">
                  <c:v>0.4</c:v>
                </c:pt>
                <c:pt idx="1">
                  <c:v>0.43</c:v>
                </c:pt>
                <c:pt idx="2">
                  <c:v>0.25</c:v>
                </c:pt>
              </c:numCache>
            </c:numRef>
          </c:val>
        </c:ser>
        <c:ser>
          <c:idx val="1"/>
          <c:order val="1"/>
          <c:tx>
            <c:strRef>
              <c:f>Sheet1!$C$1</c:f>
              <c:strCache>
                <c:ptCount val="1"/>
                <c:pt idx="0">
                  <c:v>4-7 nights</c:v>
                </c:pt>
              </c:strCache>
            </c:strRef>
          </c:tx>
          <c:spPr>
            <a:solidFill>
              <a:srgbClr val="C00000"/>
            </a:solidFill>
          </c:spPr>
          <c:invertIfNegative val="0"/>
          <c:dLbls>
            <c:spPr>
              <a:noFill/>
              <a:ln>
                <a:noFill/>
              </a:ln>
              <a:effectLst/>
            </c:spPr>
            <c:txPr>
              <a:bodyPr/>
              <a:lstStyle/>
              <a:p>
                <a:pPr>
                  <a:defRPr sz="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England</c:v>
                </c:pt>
                <c:pt idx="1">
                  <c:v>London</c:v>
                </c:pt>
                <c:pt idx="2">
                  <c:v>Rest of England</c:v>
                </c:pt>
              </c:strCache>
            </c:strRef>
          </c:cat>
          <c:val>
            <c:numRef>
              <c:f>Sheet1!$C$2:$C$4</c:f>
              <c:numCache>
                <c:formatCode>0%</c:formatCode>
                <c:ptCount val="3"/>
                <c:pt idx="0">
                  <c:v>0.41</c:v>
                </c:pt>
                <c:pt idx="1">
                  <c:v>0.4</c:v>
                </c:pt>
                <c:pt idx="2">
                  <c:v>0.39</c:v>
                </c:pt>
              </c:numCache>
            </c:numRef>
          </c:val>
        </c:ser>
        <c:ser>
          <c:idx val="2"/>
          <c:order val="2"/>
          <c:tx>
            <c:strRef>
              <c:f>Sheet1!$D$1</c:f>
              <c:strCache>
                <c:ptCount val="1"/>
                <c:pt idx="0">
                  <c:v>8-14 nights </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England</c:v>
                </c:pt>
                <c:pt idx="1">
                  <c:v>London</c:v>
                </c:pt>
                <c:pt idx="2">
                  <c:v>Rest of England</c:v>
                </c:pt>
              </c:strCache>
            </c:strRef>
          </c:cat>
          <c:val>
            <c:numRef>
              <c:f>Sheet1!$D$2:$D$4</c:f>
              <c:numCache>
                <c:formatCode>0%</c:formatCode>
                <c:ptCount val="3"/>
                <c:pt idx="0">
                  <c:v>0.13</c:v>
                </c:pt>
                <c:pt idx="1">
                  <c:v>0.12</c:v>
                </c:pt>
                <c:pt idx="2">
                  <c:v>0.23</c:v>
                </c:pt>
              </c:numCache>
            </c:numRef>
          </c:val>
        </c:ser>
        <c:ser>
          <c:idx val="3"/>
          <c:order val="3"/>
          <c:tx>
            <c:strRef>
              <c:f>Sheet1!$E$1</c:f>
              <c:strCache>
                <c:ptCount val="1"/>
                <c:pt idx="0">
                  <c:v>15+ nights </c:v>
                </c:pt>
              </c:strCache>
            </c:strRef>
          </c:tx>
          <c:spPr>
            <a:solidFill>
              <a:srgbClr val="F9A526"/>
            </a:solidFill>
          </c:spPr>
          <c:invertIfNegative val="0"/>
          <c:dLbls>
            <c:dLbl>
              <c:idx val="0"/>
              <c:layout>
                <c:manualLayout>
                  <c:x val="0"/>
                  <c:y val="-1.244168165818549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
                  <c:y val="-1.24416816581855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England</c:v>
                </c:pt>
                <c:pt idx="1">
                  <c:v>London</c:v>
                </c:pt>
                <c:pt idx="2">
                  <c:v>Rest of England</c:v>
                </c:pt>
              </c:strCache>
            </c:strRef>
          </c:cat>
          <c:val>
            <c:numRef>
              <c:f>Sheet1!$E$2:$E$4</c:f>
              <c:numCache>
                <c:formatCode>0%</c:formatCode>
                <c:ptCount val="3"/>
                <c:pt idx="0">
                  <c:v>0.06</c:v>
                </c:pt>
                <c:pt idx="1">
                  <c:v>0.05</c:v>
                </c:pt>
                <c:pt idx="2">
                  <c:v>0.13</c:v>
                </c:pt>
              </c:numCache>
            </c:numRef>
          </c:val>
        </c:ser>
        <c:dLbls>
          <c:showLegendKey val="0"/>
          <c:showVal val="0"/>
          <c:showCatName val="0"/>
          <c:showSerName val="0"/>
          <c:showPercent val="0"/>
          <c:showBubbleSize val="0"/>
        </c:dLbls>
        <c:gapWidth val="55"/>
        <c:overlap val="100"/>
        <c:axId val="375297272"/>
        <c:axId val="375294528"/>
      </c:barChart>
      <c:catAx>
        <c:axId val="375297272"/>
        <c:scaling>
          <c:orientation val="minMax"/>
        </c:scaling>
        <c:delete val="0"/>
        <c:axPos val="b"/>
        <c:numFmt formatCode="General" sourceLinked="0"/>
        <c:majorTickMark val="none"/>
        <c:minorTickMark val="none"/>
        <c:tickLblPos val="nextTo"/>
        <c:txPr>
          <a:bodyPr/>
          <a:lstStyle/>
          <a:p>
            <a:pPr>
              <a:defRPr sz="800"/>
            </a:pPr>
            <a:endParaRPr lang="en-US"/>
          </a:p>
        </c:txPr>
        <c:crossAx val="375294528"/>
        <c:crosses val="autoZero"/>
        <c:auto val="1"/>
        <c:lblAlgn val="ctr"/>
        <c:lblOffset val="100"/>
        <c:noMultiLvlLbl val="0"/>
      </c:catAx>
      <c:valAx>
        <c:axId val="375294528"/>
        <c:scaling>
          <c:orientation val="minMax"/>
          <c:max val="1"/>
        </c:scaling>
        <c:delete val="0"/>
        <c:axPos val="l"/>
        <c:majorGridlines>
          <c:spPr>
            <a:ln>
              <a:noFill/>
            </a:ln>
          </c:spPr>
        </c:majorGridlines>
        <c:numFmt formatCode="0%" sourceLinked="1"/>
        <c:majorTickMark val="none"/>
        <c:minorTickMark val="none"/>
        <c:tickLblPos val="nextTo"/>
        <c:txPr>
          <a:bodyPr/>
          <a:lstStyle/>
          <a:p>
            <a:pPr>
              <a:defRPr sz="800"/>
            </a:pPr>
            <a:endParaRPr lang="en-US"/>
          </a:p>
        </c:txPr>
        <c:crossAx val="375297272"/>
        <c:crosses val="autoZero"/>
        <c:crossBetween val="between"/>
      </c:valAx>
    </c:plotArea>
    <c:legend>
      <c:legendPos val="b"/>
      <c:layout>
        <c:manualLayout>
          <c:xMode val="edge"/>
          <c:yMode val="edge"/>
          <c:x val="0.17193155071607666"/>
          <c:y val="0.92435808439961287"/>
          <c:w val="0.71595572426739651"/>
          <c:h val="7.5641915600387147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400"/>
      </a:pPr>
      <a:endParaRPr lang="en-US"/>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23731252848695E-2"/>
          <c:y val="5.3501453768922742E-2"/>
          <c:w val="0.89345615325691108"/>
          <c:h val="0.76649506882806928"/>
        </c:manualLayout>
      </c:layout>
      <c:lineChart>
        <c:grouping val="standard"/>
        <c:varyColors val="0"/>
        <c:ser>
          <c:idx val="0"/>
          <c:order val="0"/>
          <c:tx>
            <c:strRef>
              <c:f>Sheet1!$B$1</c:f>
              <c:strCache>
                <c:ptCount val="1"/>
                <c:pt idx="0">
                  <c:v>England</c:v>
                </c:pt>
              </c:strCache>
            </c:strRef>
          </c:tx>
          <c:spPr>
            <a:ln>
              <a:solidFill>
                <a:srgbClr val="0070C0"/>
              </a:solidFill>
            </a:ln>
          </c:spPr>
          <c:marker>
            <c:symbol val="none"/>
          </c:marker>
          <c:dLbls>
            <c:spPr>
              <a:noFill/>
              <a:ln>
                <a:noFill/>
              </a:ln>
              <a:effectLst/>
            </c:spPr>
            <c:txPr>
              <a:bodyPr/>
              <a:lstStyle/>
              <a:p>
                <a:pPr>
                  <a:defRPr sz="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#,##0.0_-;\-* #,##0.0_-;_-* "-"??_-;_-@_-</c:formatCode>
                <c:ptCount val="14"/>
                <c:pt idx="0">
                  <c:v>7.3507253868971985</c:v>
                </c:pt>
                <c:pt idx="1">
                  <c:v>6.8830263604557977</c:v>
                </c:pt>
                <c:pt idx="2">
                  <c:v>6.7898422559058265</c:v>
                </c:pt>
                <c:pt idx="3">
                  <c:v>6.5972759994221359</c:v>
                </c:pt>
                <c:pt idx="4">
                  <c:v>6.8300298790532858</c:v>
                </c:pt>
                <c:pt idx="5">
                  <c:v>6.446552702913646</c:v>
                </c:pt>
                <c:pt idx="6">
                  <c:v>6.4953898663963328</c:v>
                </c:pt>
                <c:pt idx="7">
                  <c:v>6.2009882869714481</c:v>
                </c:pt>
                <c:pt idx="8">
                  <c:v>6.2490489065932042</c:v>
                </c:pt>
                <c:pt idx="9">
                  <c:v>5.9923897375339665</c:v>
                </c:pt>
                <c:pt idx="10">
                  <c:v>6.0919028984756958</c:v>
                </c:pt>
                <c:pt idx="11">
                  <c:v>6.086902922429636</c:v>
                </c:pt>
                <c:pt idx="12">
                  <c:v>5.8867133846412028</c:v>
                </c:pt>
                <c:pt idx="13">
                  <c:v>5.8835920931417123</c:v>
                </c:pt>
              </c:numCache>
            </c:numRef>
          </c:val>
          <c:smooth val="0"/>
        </c:ser>
        <c:ser>
          <c:idx val="1"/>
          <c:order val="1"/>
          <c:tx>
            <c:strRef>
              <c:f>Sheet1!$C$1</c:f>
              <c:strCache>
                <c:ptCount val="1"/>
                <c:pt idx="0">
                  <c:v>London</c:v>
                </c:pt>
              </c:strCache>
            </c:strRef>
          </c:tx>
          <c:spPr>
            <a:ln>
              <a:solidFill>
                <a:srgbClr val="FF0000"/>
              </a:solidFill>
            </a:ln>
          </c:spPr>
          <c:marker>
            <c:symbol val="none"/>
          </c:marker>
          <c:dLbls>
            <c:spPr>
              <a:noFill/>
              <a:ln>
                <a:noFill/>
              </a:ln>
              <a:effectLst/>
            </c:spPr>
            <c:txPr>
              <a:bodyPr/>
              <a:lstStyle/>
              <a:p>
                <a:pPr>
                  <a:defRPr sz="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#,##0.0_-;\-* #,##0.0_-;_-* "-"??_-;_-@_-</c:formatCode>
                <c:ptCount val="14"/>
                <c:pt idx="0">
                  <c:v>5.7113765227170603</c:v>
                </c:pt>
                <c:pt idx="1">
                  <c:v>5.4185264925785823</c:v>
                </c:pt>
                <c:pt idx="2">
                  <c:v>5.4088118106977001</c:v>
                </c:pt>
                <c:pt idx="3">
                  <c:v>5.3570214142560983</c:v>
                </c:pt>
                <c:pt idx="4">
                  <c:v>5.3442203127867716</c:v>
                </c:pt>
                <c:pt idx="5">
                  <c:v>5.1358272224416552</c:v>
                </c:pt>
                <c:pt idx="6">
                  <c:v>5.1485570035438206</c:v>
                </c:pt>
                <c:pt idx="7">
                  <c:v>5.0291035759485991</c:v>
                </c:pt>
                <c:pt idx="8">
                  <c:v>5.0510894609060797</c:v>
                </c:pt>
                <c:pt idx="9">
                  <c:v>4.8698391141587249</c:v>
                </c:pt>
                <c:pt idx="10">
                  <c:v>4.9154208985981009</c:v>
                </c:pt>
                <c:pt idx="11">
                  <c:v>5.0274571225573155</c:v>
                </c:pt>
                <c:pt idx="12">
                  <c:v>4.8721811553316083</c:v>
                </c:pt>
                <c:pt idx="13">
                  <c:v>4.8814243369370098</c:v>
                </c:pt>
              </c:numCache>
            </c:numRef>
          </c:val>
          <c:smooth val="0"/>
        </c:ser>
        <c:ser>
          <c:idx val="2"/>
          <c:order val="2"/>
          <c:tx>
            <c:strRef>
              <c:f>Sheet1!$D$1</c:f>
              <c:strCache>
                <c:ptCount val="1"/>
                <c:pt idx="0">
                  <c:v>Rest of England</c:v>
                </c:pt>
              </c:strCache>
            </c:strRef>
          </c:tx>
          <c:marker>
            <c:symbol val="none"/>
          </c:marker>
          <c:dLbls>
            <c:spPr>
              <a:noFill/>
              <a:ln>
                <a:noFill/>
              </a:ln>
              <a:effectLst/>
            </c:spPr>
            <c:txPr>
              <a:bodyPr/>
              <a:lstStyle/>
              <a:p>
                <a:pPr>
                  <a:defRPr sz="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#,##0.0_-;\-* #,##0.0_-;_-* "-"??_-;_-@_-</c:formatCode>
                <c:ptCount val="14"/>
                <c:pt idx="0">
                  <c:v>8.3385181545853051</c:v>
                </c:pt>
                <c:pt idx="1">
                  <c:v>7.7988648640707314</c:v>
                </c:pt>
                <c:pt idx="2">
                  <c:v>7.7335746267505181</c:v>
                </c:pt>
                <c:pt idx="3">
                  <c:v>7.4113721307015323</c:v>
                </c:pt>
                <c:pt idx="4">
                  <c:v>8.2431556271572362</c:v>
                </c:pt>
                <c:pt idx="5">
                  <c:v>7.5840528528549136</c:v>
                </c:pt>
                <c:pt idx="6">
                  <c:v>7.8022803756501684</c:v>
                </c:pt>
                <c:pt idx="7">
                  <c:v>7.1711460755774921</c:v>
                </c:pt>
                <c:pt idx="8">
                  <c:v>7.5100812443434357</c:v>
                </c:pt>
                <c:pt idx="9">
                  <c:v>7.217221211837975</c:v>
                </c:pt>
                <c:pt idx="10">
                  <c:v>7.5472507584005788</c:v>
                </c:pt>
                <c:pt idx="11">
                  <c:v>7.1325190705062109</c:v>
                </c:pt>
                <c:pt idx="12">
                  <c:v>6.9469306171226171</c:v>
                </c:pt>
                <c:pt idx="13">
                  <c:v>6.8843397899088989</c:v>
                </c:pt>
              </c:numCache>
            </c:numRef>
          </c:val>
          <c:smooth val="0"/>
        </c:ser>
        <c:dLbls>
          <c:showLegendKey val="0"/>
          <c:showVal val="0"/>
          <c:showCatName val="0"/>
          <c:showSerName val="0"/>
          <c:showPercent val="0"/>
          <c:showBubbleSize val="0"/>
        </c:dLbls>
        <c:smooth val="0"/>
        <c:axId val="375291392"/>
        <c:axId val="375296488"/>
      </c:lineChart>
      <c:catAx>
        <c:axId val="375291392"/>
        <c:scaling>
          <c:orientation val="minMax"/>
        </c:scaling>
        <c:delete val="0"/>
        <c:axPos val="b"/>
        <c:numFmt formatCode="General" sourceLinked="1"/>
        <c:majorTickMark val="out"/>
        <c:minorTickMark val="none"/>
        <c:tickLblPos val="nextTo"/>
        <c:txPr>
          <a:bodyPr/>
          <a:lstStyle/>
          <a:p>
            <a:pPr>
              <a:defRPr sz="800"/>
            </a:pPr>
            <a:endParaRPr lang="en-US"/>
          </a:p>
        </c:txPr>
        <c:crossAx val="375296488"/>
        <c:crosses val="autoZero"/>
        <c:auto val="1"/>
        <c:lblAlgn val="ctr"/>
        <c:lblOffset val="100"/>
        <c:noMultiLvlLbl val="0"/>
      </c:catAx>
      <c:valAx>
        <c:axId val="375296488"/>
        <c:scaling>
          <c:orientation val="minMax"/>
          <c:min val="4"/>
        </c:scaling>
        <c:delete val="0"/>
        <c:axPos val="l"/>
        <c:majorGridlines>
          <c:spPr>
            <a:ln>
              <a:noFill/>
            </a:ln>
          </c:spPr>
        </c:majorGridlines>
        <c:numFmt formatCode="_-* #,##0.0_-;\-* #,##0.0_-;_-* &quot;-&quot;??_-;_-@_-" sourceLinked="1"/>
        <c:majorTickMark val="out"/>
        <c:minorTickMark val="none"/>
        <c:tickLblPos val="nextTo"/>
        <c:txPr>
          <a:bodyPr/>
          <a:lstStyle/>
          <a:p>
            <a:pPr>
              <a:defRPr sz="800"/>
            </a:pPr>
            <a:endParaRPr lang="en-US"/>
          </a:p>
        </c:txPr>
        <c:crossAx val="375291392"/>
        <c:crosses val="autoZero"/>
        <c:crossBetween val="between"/>
      </c:valAx>
    </c:plotArea>
    <c:legend>
      <c:legendPos val="b"/>
      <c:layout>
        <c:manualLayout>
          <c:xMode val="edge"/>
          <c:yMode val="edge"/>
          <c:x val="0.19792271161260919"/>
          <c:y val="0.92379776833449245"/>
          <c:w val="0.57109290308612504"/>
          <c:h val="7.5641915600387147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2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848411805667143E-2"/>
          <c:y val="0.10374289613152686"/>
          <c:w val="0.84281214848143982"/>
          <c:h val="0.73518909747241767"/>
        </c:manualLayout>
      </c:layout>
      <c:lineChart>
        <c:grouping val="standard"/>
        <c:varyColors val="0"/>
        <c:ser>
          <c:idx val="0"/>
          <c:order val="0"/>
          <c:tx>
            <c:strRef>
              <c:f>Sheet1!$B$1</c:f>
              <c:strCache>
                <c:ptCount val="1"/>
                <c:pt idx="0">
                  <c:v>Spend in England</c:v>
                </c:pt>
              </c:strCache>
            </c:strRef>
          </c:tx>
          <c:spPr>
            <a:ln>
              <a:solidFill>
                <a:srgbClr val="0070C0"/>
              </a:solidFill>
            </a:ln>
          </c:spPr>
          <c:marker>
            <c:symbol val="none"/>
          </c:marker>
          <c:dLbls>
            <c:spPr>
              <a:noFill/>
              <a:ln>
                <a:noFill/>
              </a:ln>
              <a:effectLst/>
            </c:spPr>
            <c:txPr>
              <a:bodyPr/>
              <a:lstStyle/>
              <a:p>
                <a:pPr>
                  <a:defRPr sz="8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3097.9325403079902</c:v>
                </c:pt>
                <c:pt idx="1">
                  <c:v>3079.4779292472349</c:v>
                </c:pt>
                <c:pt idx="2">
                  <c:v>3498.8938502601904</c:v>
                </c:pt>
                <c:pt idx="3">
                  <c:v>3693.6453164790378</c:v>
                </c:pt>
                <c:pt idx="4">
                  <c:v>4055.370207937116</c:v>
                </c:pt>
                <c:pt idx="5">
                  <c:v>4383.3022996810969</c:v>
                </c:pt>
                <c:pt idx="6">
                  <c:v>4539.3348599903738</c:v>
                </c:pt>
                <c:pt idx="7">
                  <c:v>5439.859821314044</c:v>
                </c:pt>
                <c:pt idx="8">
                  <c:v>5601.9737901540093</c:v>
                </c:pt>
                <c:pt idx="9">
                  <c:v>5859.1016641867691</c:v>
                </c:pt>
                <c:pt idx="10">
                  <c:v>6404.5739877807646</c:v>
                </c:pt>
                <c:pt idx="11">
                  <c:v>7309.0689766001333</c:v>
                </c:pt>
                <c:pt idx="12">
                  <c:v>7387.4773860539844</c:v>
                </c:pt>
                <c:pt idx="13">
                  <c:v>7180.8649376050362</c:v>
                </c:pt>
              </c:numCache>
            </c:numRef>
          </c:val>
          <c:smooth val="0"/>
        </c:ser>
        <c:ser>
          <c:idx val="1"/>
          <c:order val="1"/>
          <c:tx>
            <c:strRef>
              <c:f>Sheet1!$C$1</c:f>
              <c:strCache>
                <c:ptCount val="1"/>
                <c:pt idx="0">
                  <c:v>Spend in London</c:v>
                </c:pt>
              </c:strCache>
            </c:strRef>
          </c:tx>
          <c:spPr>
            <a:ln>
              <a:solidFill>
                <a:srgbClr val="FF0000"/>
              </a:solidFill>
            </a:ln>
          </c:spPr>
          <c:marker>
            <c:symbol val="none"/>
          </c:marker>
          <c:dLbls>
            <c:spPr>
              <a:noFill/>
              <a:ln>
                <a:noFill/>
              </a:ln>
              <a:effectLst/>
            </c:spPr>
            <c:txPr>
              <a:bodyPr/>
              <a:lstStyle/>
              <a:p>
                <a:pPr>
                  <a:defRPr sz="8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2171.9857819998961</c:v>
                </c:pt>
                <c:pt idx="1">
                  <c:v>2132.9399606668949</c:v>
                </c:pt>
                <c:pt idx="2">
                  <c:v>2490.7684904550451</c:v>
                </c:pt>
                <c:pt idx="3">
                  <c:v>2507.1765827154759</c:v>
                </c:pt>
                <c:pt idx="4">
                  <c:v>2844.0784856550094</c:v>
                </c:pt>
                <c:pt idx="5">
                  <c:v>3125.0277181808378</c:v>
                </c:pt>
                <c:pt idx="6">
                  <c:v>3127.7875371233986</c:v>
                </c:pt>
                <c:pt idx="7">
                  <c:v>3783.942763271632</c:v>
                </c:pt>
                <c:pt idx="8">
                  <c:v>3944.7551280678308</c:v>
                </c:pt>
                <c:pt idx="9">
                  <c:v>4132.5981296561185</c:v>
                </c:pt>
                <c:pt idx="10">
                  <c:v>4687.9590975420579</c:v>
                </c:pt>
                <c:pt idx="11">
                  <c:v>5521.2496260293719</c:v>
                </c:pt>
                <c:pt idx="12">
                  <c:v>5439.935590845017</c:v>
                </c:pt>
                <c:pt idx="13">
                  <c:v>5364.4693316152043</c:v>
                </c:pt>
              </c:numCache>
            </c:numRef>
          </c:val>
          <c:smooth val="0"/>
        </c:ser>
        <c:ser>
          <c:idx val="2"/>
          <c:order val="2"/>
          <c:tx>
            <c:strRef>
              <c:f>Sheet1!$D$1</c:f>
              <c:strCache>
                <c:ptCount val="1"/>
                <c:pt idx="0">
                  <c:v>Spend in Rest of England</c:v>
                </c:pt>
              </c:strCache>
            </c:strRef>
          </c:tx>
          <c:spPr>
            <a:ln>
              <a:solidFill>
                <a:schemeClr val="bg2"/>
              </a:solidFill>
            </a:ln>
          </c:spPr>
          <c:marker>
            <c:symbol val="none"/>
          </c:marker>
          <c:dLbls>
            <c:spPr>
              <a:noFill/>
              <a:ln>
                <a:noFill/>
              </a:ln>
              <a:effectLst/>
            </c:spPr>
            <c:txPr>
              <a:bodyPr/>
              <a:lstStyle/>
              <a:p>
                <a:pPr>
                  <a:defRPr sz="800"/>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925.94675830809376</c:v>
                </c:pt>
                <c:pt idx="1">
                  <c:v>946.53796858033911</c:v>
                </c:pt>
                <c:pt idx="2">
                  <c:v>1008.1253598051462</c:v>
                </c:pt>
                <c:pt idx="3">
                  <c:v>1186.4687337635617</c:v>
                </c:pt>
                <c:pt idx="4">
                  <c:v>1211.2917222821061</c:v>
                </c:pt>
                <c:pt idx="5">
                  <c:v>1258.2745815002593</c:v>
                </c:pt>
                <c:pt idx="6">
                  <c:v>1411.5473228669753</c:v>
                </c:pt>
                <c:pt idx="7">
                  <c:v>1655.9170580424129</c:v>
                </c:pt>
                <c:pt idx="8">
                  <c:v>1657.2186620861789</c:v>
                </c:pt>
                <c:pt idx="9">
                  <c:v>1726.5035345306503</c:v>
                </c:pt>
                <c:pt idx="10">
                  <c:v>1716.6148902387065</c:v>
                </c:pt>
                <c:pt idx="11">
                  <c:v>1787.8193505707616</c:v>
                </c:pt>
                <c:pt idx="12">
                  <c:v>1947.5417952089672</c:v>
                </c:pt>
                <c:pt idx="13">
                  <c:v>1816.3956059898319</c:v>
                </c:pt>
              </c:numCache>
            </c:numRef>
          </c:val>
          <c:smooth val="0"/>
        </c:ser>
        <c:dLbls>
          <c:showLegendKey val="0"/>
          <c:showVal val="0"/>
          <c:showCatName val="0"/>
          <c:showSerName val="0"/>
          <c:showPercent val="0"/>
          <c:showBubbleSize val="0"/>
        </c:dLbls>
        <c:smooth val="0"/>
        <c:axId val="258641024"/>
        <c:axId val="258641808"/>
      </c:lineChart>
      <c:catAx>
        <c:axId val="258641024"/>
        <c:scaling>
          <c:orientation val="minMax"/>
        </c:scaling>
        <c:delete val="0"/>
        <c:axPos val="b"/>
        <c:numFmt formatCode="General" sourceLinked="1"/>
        <c:majorTickMark val="out"/>
        <c:minorTickMark val="none"/>
        <c:tickLblPos val="nextTo"/>
        <c:txPr>
          <a:bodyPr/>
          <a:lstStyle/>
          <a:p>
            <a:pPr>
              <a:defRPr sz="800"/>
            </a:pPr>
            <a:endParaRPr lang="en-US"/>
          </a:p>
        </c:txPr>
        <c:crossAx val="258641808"/>
        <c:crosses val="autoZero"/>
        <c:auto val="1"/>
        <c:lblAlgn val="ctr"/>
        <c:lblOffset val="100"/>
        <c:noMultiLvlLbl val="0"/>
      </c:catAx>
      <c:valAx>
        <c:axId val="258641808"/>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258641024"/>
        <c:crosses val="autoZero"/>
        <c:crossBetween val="between"/>
      </c:valAx>
    </c:plotArea>
    <c:legend>
      <c:legendPos val="r"/>
      <c:layout>
        <c:manualLayout>
          <c:xMode val="edge"/>
          <c:yMode val="edge"/>
          <c:x val="0.10993947185173281"/>
          <c:y val="0.907688683973365"/>
          <c:w val="0.68257753495098827"/>
          <c:h val="8.9795250655093375E-2"/>
        </c:manualLayout>
      </c:layout>
      <c:overlay val="0"/>
      <c:txPr>
        <a:bodyPr/>
        <a:lstStyle/>
        <a:p>
          <a:pPr>
            <a:defRPr sz="800"/>
          </a:pPr>
          <a:endParaRPr lang="en-US"/>
        </a:p>
      </c:txPr>
    </c:legend>
    <c:plotVisOnly val="1"/>
    <c:dispBlanksAs val="gap"/>
    <c:showDLblsOverMax val="0"/>
  </c:chart>
  <c:spPr>
    <a:ln w="12700">
      <a:solidFill>
        <a:schemeClr val="accent2"/>
      </a:solidFill>
    </a:ln>
  </c:spPr>
  <c:txPr>
    <a:bodyPr/>
    <a:lstStyle/>
    <a:p>
      <a:pPr>
        <a:defRPr sz="1200" baseline="0"/>
      </a:pPr>
      <a:endParaRPr lang="en-US"/>
    </a:p>
  </c:txPr>
  <c:externalData r:id="rId1">
    <c:autoUpdate val="0"/>
  </c:externalData>
  <c:userShapes r:id="rId2"/>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62137893623725E-2"/>
          <c:y val="0.11185870868465023"/>
          <c:w val="0.88430812604982467"/>
          <c:h val="0.72548435785601972"/>
        </c:manualLayout>
      </c:layout>
      <c:barChart>
        <c:barDir val="col"/>
        <c:grouping val="percentStacked"/>
        <c:varyColors val="0"/>
        <c:ser>
          <c:idx val="0"/>
          <c:order val="0"/>
          <c:tx>
            <c:strRef>
              <c:f>Sheet1!$B$1</c:f>
              <c:strCache>
                <c:ptCount val="1"/>
                <c:pt idx="0">
                  <c:v>1-3 nights </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Spain</c:v>
                </c:pt>
                <c:pt idx="4">
                  <c:v>USA</c:v>
                </c:pt>
                <c:pt idx="5">
                  <c:v>Netherlands</c:v>
                </c:pt>
                <c:pt idx="6">
                  <c:v>China</c:v>
                </c:pt>
                <c:pt idx="7">
                  <c:v>Nordics</c:v>
                </c:pt>
              </c:strCache>
            </c:strRef>
          </c:cat>
          <c:val>
            <c:numRef>
              <c:f>Sheet1!$B$2:$B$9</c:f>
              <c:numCache>
                <c:formatCode>0%</c:formatCode>
                <c:ptCount val="8"/>
                <c:pt idx="0">
                  <c:v>0.08</c:v>
                </c:pt>
                <c:pt idx="1">
                  <c:v>0.28999999999999998</c:v>
                </c:pt>
                <c:pt idx="2">
                  <c:v>0.16</c:v>
                </c:pt>
                <c:pt idx="3">
                  <c:v>0.28000000000000003</c:v>
                </c:pt>
                <c:pt idx="4">
                  <c:v>0.12</c:v>
                </c:pt>
                <c:pt idx="5">
                  <c:v>0.27</c:v>
                </c:pt>
                <c:pt idx="6">
                  <c:v>0.01</c:v>
                </c:pt>
                <c:pt idx="7">
                  <c:v>0.31</c:v>
                </c:pt>
              </c:numCache>
            </c:numRef>
          </c:val>
        </c:ser>
        <c:ser>
          <c:idx val="1"/>
          <c:order val="1"/>
          <c:tx>
            <c:strRef>
              <c:f>Sheet1!$C$1</c:f>
              <c:strCache>
                <c:ptCount val="1"/>
                <c:pt idx="0">
                  <c:v>4-7 nights</c:v>
                </c:pt>
              </c:strCache>
            </c:strRef>
          </c:tx>
          <c:spPr>
            <a:solidFill>
              <a:srgbClr val="C00000"/>
            </a:solidFill>
          </c:spPr>
          <c:invertIfNegative val="0"/>
          <c:dLbls>
            <c:spPr>
              <a:noFill/>
              <a:ln>
                <a:noFill/>
              </a:ln>
              <a:effectLst/>
            </c:spPr>
            <c:txPr>
              <a:bodyPr/>
              <a:lstStyle/>
              <a:p>
                <a:pPr>
                  <a:defRPr sz="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Spain</c:v>
                </c:pt>
                <c:pt idx="4">
                  <c:v>USA</c:v>
                </c:pt>
                <c:pt idx="5">
                  <c:v>Netherlands</c:v>
                </c:pt>
                <c:pt idx="6">
                  <c:v>China</c:v>
                </c:pt>
                <c:pt idx="7">
                  <c:v>Nordics</c:v>
                </c:pt>
              </c:strCache>
            </c:strRef>
          </c:cat>
          <c:val>
            <c:numRef>
              <c:f>Sheet1!$C$2:$C$9</c:f>
              <c:numCache>
                <c:formatCode>0%</c:formatCode>
                <c:ptCount val="8"/>
                <c:pt idx="0">
                  <c:v>0.15</c:v>
                </c:pt>
                <c:pt idx="1">
                  <c:v>0.53</c:v>
                </c:pt>
                <c:pt idx="2">
                  <c:v>0.46</c:v>
                </c:pt>
                <c:pt idx="3">
                  <c:v>0.42</c:v>
                </c:pt>
                <c:pt idx="4">
                  <c:v>0.31</c:v>
                </c:pt>
                <c:pt idx="5">
                  <c:v>0.43</c:v>
                </c:pt>
                <c:pt idx="6">
                  <c:v>0.25</c:v>
                </c:pt>
                <c:pt idx="7">
                  <c:v>0.43</c:v>
                </c:pt>
              </c:numCache>
            </c:numRef>
          </c:val>
        </c:ser>
        <c:ser>
          <c:idx val="2"/>
          <c:order val="2"/>
          <c:tx>
            <c:strRef>
              <c:f>Sheet1!$D$1</c:f>
              <c:strCache>
                <c:ptCount val="1"/>
                <c:pt idx="0">
                  <c:v>8-14 nights</c:v>
                </c:pt>
              </c:strCache>
            </c:strRef>
          </c:tx>
          <c:spPr>
            <a:solidFill>
              <a:schemeClr val="bg2"/>
            </a:solidFill>
          </c:spPr>
          <c:invertIfNegative val="0"/>
          <c:dLbls>
            <c:spPr>
              <a:noFill/>
              <a:ln>
                <a:noFill/>
              </a:ln>
              <a:effectLst/>
            </c:spPr>
            <c:txPr>
              <a:bodyPr/>
              <a:lstStyle/>
              <a:p>
                <a:pPr>
                  <a:defRPr sz="80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Spain</c:v>
                </c:pt>
                <c:pt idx="4">
                  <c:v>USA</c:v>
                </c:pt>
                <c:pt idx="5">
                  <c:v>Netherlands</c:v>
                </c:pt>
                <c:pt idx="6">
                  <c:v>China</c:v>
                </c:pt>
                <c:pt idx="7">
                  <c:v>Nordics</c:v>
                </c:pt>
              </c:strCache>
            </c:strRef>
          </c:cat>
          <c:val>
            <c:numRef>
              <c:f>Sheet1!$D$2:$D$9</c:f>
              <c:numCache>
                <c:formatCode>0%</c:formatCode>
                <c:ptCount val="8"/>
                <c:pt idx="0">
                  <c:v>0.36</c:v>
                </c:pt>
                <c:pt idx="1">
                  <c:v>0.15</c:v>
                </c:pt>
                <c:pt idx="2">
                  <c:v>0.27</c:v>
                </c:pt>
                <c:pt idx="3">
                  <c:v>0.16</c:v>
                </c:pt>
                <c:pt idx="4">
                  <c:v>0.43</c:v>
                </c:pt>
                <c:pt idx="5">
                  <c:v>0.17</c:v>
                </c:pt>
                <c:pt idx="6">
                  <c:v>0.5</c:v>
                </c:pt>
                <c:pt idx="7">
                  <c:v>0.2</c:v>
                </c:pt>
              </c:numCache>
            </c:numRef>
          </c:val>
        </c:ser>
        <c:ser>
          <c:idx val="3"/>
          <c:order val="3"/>
          <c:tx>
            <c:strRef>
              <c:f>Sheet1!$E$1</c:f>
              <c:strCache>
                <c:ptCount val="1"/>
                <c:pt idx="0">
                  <c:v>15+ nights </c:v>
                </c:pt>
              </c:strCache>
            </c:strRef>
          </c:tx>
          <c:invertIfNegative val="0"/>
          <c:dLbls>
            <c:dLbl>
              <c:idx val="1"/>
              <c:layout>
                <c:manualLayout>
                  <c:x val="0"/>
                  <c:y val="-1.843318418258625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Spain</c:v>
                </c:pt>
                <c:pt idx="4">
                  <c:v>USA</c:v>
                </c:pt>
                <c:pt idx="5">
                  <c:v>Netherlands</c:v>
                </c:pt>
                <c:pt idx="6">
                  <c:v>China</c:v>
                </c:pt>
                <c:pt idx="7">
                  <c:v>Nordics</c:v>
                </c:pt>
              </c:strCache>
            </c:strRef>
          </c:cat>
          <c:val>
            <c:numRef>
              <c:f>Sheet1!$E$2:$E$9</c:f>
              <c:numCache>
                <c:formatCode>0%</c:formatCode>
                <c:ptCount val="8"/>
                <c:pt idx="0">
                  <c:v>0.41</c:v>
                </c:pt>
                <c:pt idx="1">
                  <c:v>0.03</c:v>
                </c:pt>
                <c:pt idx="2">
                  <c:v>0.1</c:v>
                </c:pt>
                <c:pt idx="3">
                  <c:v>0.15</c:v>
                </c:pt>
                <c:pt idx="4">
                  <c:v>0.14000000000000001</c:v>
                </c:pt>
                <c:pt idx="5">
                  <c:v>0.13</c:v>
                </c:pt>
                <c:pt idx="6">
                  <c:v>0.24</c:v>
                </c:pt>
                <c:pt idx="7">
                  <c:v>0.06</c:v>
                </c:pt>
              </c:numCache>
            </c:numRef>
          </c:val>
        </c:ser>
        <c:dLbls>
          <c:showLegendKey val="0"/>
          <c:showVal val="0"/>
          <c:showCatName val="0"/>
          <c:showSerName val="0"/>
          <c:showPercent val="0"/>
          <c:showBubbleSize val="0"/>
        </c:dLbls>
        <c:gapWidth val="55"/>
        <c:overlap val="100"/>
        <c:axId val="375294136"/>
        <c:axId val="375294920"/>
      </c:barChart>
      <c:catAx>
        <c:axId val="375294136"/>
        <c:scaling>
          <c:orientation val="minMax"/>
        </c:scaling>
        <c:delete val="0"/>
        <c:axPos val="b"/>
        <c:numFmt formatCode="General" sourceLinked="0"/>
        <c:majorTickMark val="none"/>
        <c:minorTickMark val="none"/>
        <c:tickLblPos val="nextTo"/>
        <c:txPr>
          <a:bodyPr/>
          <a:lstStyle/>
          <a:p>
            <a:pPr>
              <a:defRPr sz="800"/>
            </a:pPr>
            <a:endParaRPr lang="en-US"/>
          </a:p>
        </c:txPr>
        <c:crossAx val="375294920"/>
        <c:crosses val="autoZero"/>
        <c:auto val="1"/>
        <c:lblAlgn val="ctr"/>
        <c:lblOffset val="100"/>
        <c:noMultiLvlLbl val="0"/>
      </c:catAx>
      <c:valAx>
        <c:axId val="375294920"/>
        <c:scaling>
          <c:orientation val="minMax"/>
        </c:scaling>
        <c:delete val="0"/>
        <c:axPos val="l"/>
        <c:majorGridlines>
          <c:spPr>
            <a:ln>
              <a:noFill/>
            </a:ln>
          </c:spPr>
        </c:majorGridlines>
        <c:numFmt formatCode="0%" sourceLinked="1"/>
        <c:majorTickMark val="none"/>
        <c:minorTickMark val="none"/>
        <c:tickLblPos val="nextTo"/>
        <c:txPr>
          <a:bodyPr/>
          <a:lstStyle/>
          <a:p>
            <a:pPr>
              <a:defRPr sz="800"/>
            </a:pPr>
            <a:endParaRPr lang="en-US"/>
          </a:p>
        </c:txPr>
        <c:crossAx val="375294136"/>
        <c:crosses val="autoZero"/>
        <c:crossBetween val="between"/>
      </c:valAx>
    </c:plotArea>
    <c:legend>
      <c:legendPos val="b"/>
      <c:layout>
        <c:manualLayout>
          <c:xMode val="edge"/>
          <c:yMode val="edge"/>
          <c:x val="0.18683360486666223"/>
          <c:y val="0.92435811315547278"/>
          <c:w val="0.56148660597714539"/>
          <c:h val="7.5641886844527273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400"/>
      </a:pPr>
      <a:endParaRPr lang="en-US"/>
    </a:p>
  </c:txPr>
  <c:externalData r:id="rId1">
    <c:autoUpdate val="0"/>
  </c:externalData>
  <c:userShapes r:id="rId2"/>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GB" sz="800" dirty="0" smtClean="0"/>
              <a:t>Average</a:t>
            </a:r>
            <a:r>
              <a:rPr lang="en-GB" sz="800" baseline="0" dirty="0" smtClean="0"/>
              <a:t> number of nights stayed in each area of England (2015)</a:t>
            </a:r>
            <a:endParaRPr lang="en-GB" sz="800" dirty="0"/>
          </a:p>
        </c:rich>
      </c:tx>
      <c:overlay val="0"/>
    </c:title>
    <c:autoTitleDeleted val="0"/>
    <c:plotArea>
      <c:layout>
        <c:manualLayout>
          <c:layoutTarget val="inner"/>
          <c:xMode val="edge"/>
          <c:yMode val="edge"/>
          <c:x val="8.5745921631394259E-2"/>
          <c:y val="0.10556475858962697"/>
          <c:w val="0.88452434231205412"/>
          <c:h val="0.71813440691316788"/>
        </c:manualLayout>
      </c:layout>
      <c:barChart>
        <c:barDir val="col"/>
        <c:grouping val="clustered"/>
        <c:varyColors val="0"/>
        <c:ser>
          <c:idx val="0"/>
          <c:order val="0"/>
          <c:tx>
            <c:strRef>
              <c:f>Sheet1!$B$1</c:f>
              <c:strCache>
                <c:ptCount val="1"/>
                <c:pt idx="0">
                  <c:v>Total England</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Spain</c:v>
                </c:pt>
                <c:pt idx="4">
                  <c:v>USA</c:v>
                </c:pt>
                <c:pt idx="5">
                  <c:v>Netherlands</c:v>
                </c:pt>
                <c:pt idx="6">
                  <c:v>China</c:v>
                </c:pt>
                <c:pt idx="7">
                  <c:v>Nordics</c:v>
                </c:pt>
              </c:strCache>
            </c:strRef>
          </c:cat>
          <c:val>
            <c:numRef>
              <c:f>Sheet1!$B$2:$B$9</c:f>
              <c:numCache>
                <c:formatCode>_-* #,##0.0_-;\-* #,##0.0_-;_-* "-"??_-;_-@_-</c:formatCode>
                <c:ptCount val="8"/>
                <c:pt idx="0">
                  <c:v>9.6</c:v>
                </c:pt>
                <c:pt idx="1">
                  <c:v>4.5</c:v>
                </c:pt>
                <c:pt idx="2">
                  <c:v>5.6</c:v>
                </c:pt>
                <c:pt idx="3">
                  <c:v>5.8</c:v>
                </c:pt>
                <c:pt idx="4">
                  <c:v>6.1</c:v>
                </c:pt>
                <c:pt idx="5">
                  <c:v>5</c:v>
                </c:pt>
                <c:pt idx="6">
                  <c:v>8.3000000000000007</c:v>
                </c:pt>
                <c:pt idx="7">
                  <c:v>4.3</c:v>
                </c:pt>
              </c:numCache>
            </c:numRef>
          </c:val>
        </c:ser>
        <c:ser>
          <c:idx val="1"/>
          <c:order val="1"/>
          <c:tx>
            <c:strRef>
              <c:f>Sheet1!$C$1</c:f>
              <c:strCache>
                <c:ptCount val="1"/>
                <c:pt idx="0">
                  <c:v>London</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Spain</c:v>
                </c:pt>
                <c:pt idx="4">
                  <c:v>USA</c:v>
                </c:pt>
                <c:pt idx="5">
                  <c:v>Netherlands</c:v>
                </c:pt>
                <c:pt idx="6">
                  <c:v>China</c:v>
                </c:pt>
                <c:pt idx="7">
                  <c:v>Nordics</c:v>
                </c:pt>
              </c:strCache>
            </c:strRef>
          </c:cat>
          <c:val>
            <c:numRef>
              <c:f>Sheet1!$C$2:$C$9</c:f>
              <c:numCache>
                <c:formatCode>_-* #,##0.0_-;\-* #,##0.0_-;_-* "-"??_-;_-@_-</c:formatCode>
                <c:ptCount val="8"/>
                <c:pt idx="0">
                  <c:v>6.1</c:v>
                </c:pt>
                <c:pt idx="1">
                  <c:v>3.9</c:v>
                </c:pt>
                <c:pt idx="2">
                  <c:v>4.0999999999999996</c:v>
                </c:pt>
                <c:pt idx="3">
                  <c:v>4.5</c:v>
                </c:pt>
                <c:pt idx="4">
                  <c:v>5</c:v>
                </c:pt>
                <c:pt idx="5">
                  <c:v>3.4</c:v>
                </c:pt>
                <c:pt idx="6">
                  <c:v>6</c:v>
                </c:pt>
                <c:pt idx="7">
                  <c:v>3.9</c:v>
                </c:pt>
              </c:numCache>
            </c:numRef>
          </c:val>
        </c:ser>
        <c:ser>
          <c:idx val="2"/>
          <c:order val="2"/>
          <c:tx>
            <c:strRef>
              <c:f>Sheet1!$D$1</c:f>
              <c:strCache>
                <c:ptCount val="1"/>
                <c:pt idx="0">
                  <c:v>Rest Of England</c:v>
                </c:pt>
              </c:strCache>
            </c:strRef>
          </c:tx>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Australia</c:v>
                </c:pt>
                <c:pt idx="1">
                  <c:v>France</c:v>
                </c:pt>
                <c:pt idx="2">
                  <c:v>Germany</c:v>
                </c:pt>
                <c:pt idx="3">
                  <c:v>Spain</c:v>
                </c:pt>
                <c:pt idx="4">
                  <c:v>USA</c:v>
                </c:pt>
                <c:pt idx="5">
                  <c:v>Netherlands</c:v>
                </c:pt>
                <c:pt idx="6">
                  <c:v>China</c:v>
                </c:pt>
                <c:pt idx="7">
                  <c:v>Nordics</c:v>
                </c:pt>
              </c:strCache>
            </c:strRef>
          </c:cat>
          <c:val>
            <c:numRef>
              <c:f>Sheet1!$D$2:$D$9</c:f>
              <c:numCache>
                <c:formatCode>_-* #,##0.0_-;\-* #,##0.0_-;_-* "-"??_-;_-@_-</c:formatCode>
                <c:ptCount val="8"/>
                <c:pt idx="0">
                  <c:v>11.1</c:v>
                </c:pt>
                <c:pt idx="1">
                  <c:v>5.3</c:v>
                </c:pt>
                <c:pt idx="2">
                  <c:v>6.8</c:v>
                </c:pt>
                <c:pt idx="3">
                  <c:v>9.4</c:v>
                </c:pt>
                <c:pt idx="4">
                  <c:v>7</c:v>
                </c:pt>
                <c:pt idx="5">
                  <c:v>6.5</c:v>
                </c:pt>
                <c:pt idx="6">
                  <c:v>6.7</c:v>
                </c:pt>
                <c:pt idx="7">
                  <c:v>5.4</c:v>
                </c:pt>
              </c:numCache>
            </c:numRef>
          </c:val>
        </c:ser>
        <c:dLbls>
          <c:showLegendKey val="0"/>
          <c:showVal val="0"/>
          <c:showCatName val="0"/>
          <c:showSerName val="0"/>
          <c:showPercent val="0"/>
          <c:showBubbleSize val="0"/>
        </c:dLbls>
        <c:gapWidth val="150"/>
        <c:axId val="375295704"/>
        <c:axId val="375296880"/>
      </c:barChart>
      <c:catAx>
        <c:axId val="375295704"/>
        <c:scaling>
          <c:orientation val="minMax"/>
        </c:scaling>
        <c:delete val="0"/>
        <c:axPos val="b"/>
        <c:numFmt formatCode="General" sourceLinked="0"/>
        <c:majorTickMark val="none"/>
        <c:minorTickMark val="none"/>
        <c:tickLblPos val="nextTo"/>
        <c:txPr>
          <a:bodyPr/>
          <a:lstStyle/>
          <a:p>
            <a:pPr>
              <a:defRPr sz="800"/>
            </a:pPr>
            <a:endParaRPr lang="en-US"/>
          </a:p>
        </c:txPr>
        <c:crossAx val="375296880"/>
        <c:crosses val="autoZero"/>
        <c:auto val="1"/>
        <c:lblAlgn val="ctr"/>
        <c:lblOffset val="100"/>
        <c:noMultiLvlLbl val="0"/>
      </c:catAx>
      <c:valAx>
        <c:axId val="375296880"/>
        <c:scaling>
          <c:orientation val="minMax"/>
        </c:scaling>
        <c:delete val="0"/>
        <c:axPos val="l"/>
        <c:majorGridlines>
          <c:spPr>
            <a:ln>
              <a:noFill/>
            </a:ln>
          </c:spPr>
        </c:majorGridlines>
        <c:numFmt formatCode="_-* #,##0.0_-;\-* #,##0.0_-;_-* &quot;-&quot;??_-;_-@_-" sourceLinked="1"/>
        <c:majorTickMark val="none"/>
        <c:minorTickMark val="none"/>
        <c:tickLblPos val="nextTo"/>
        <c:txPr>
          <a:bodyPr/>
          <a:lstStyle/>
          <a:p>
            <a:pPr>
              <a:defRPr sz="800"/>
            </a:pPr>
            <a:endParaRPr lang="en-US"/>
          </a:p>
        </c:txPr>
        <c:crossAx val="375295704"/>
        <c:crosses val="autoZero"/>
        <c:crossBetween val="between"/>
      </c:valAx>
    </c:plotArea>
    <c:legend>
      <c:legendPos val="b"/>
      <c:layout>
        <c:manualLayout>
          <c:xMode val="edge"/>
          <c:yMode val="edge"/>
          <c:x val="0.26251144126653359"/>
          <c:y val="0.91632107977032928"/>
          <c:w val="0.47497711746693283"/>
          <c:h val="8.3678920229670717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2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51718346099318E-2"/>
          <c:y val="6.2885582698389134E-2"/>
          <c:w val="0.91543809846060109"/>
          <c:h val="0.69248564754798592"/>
        </c:manualLayout>
      </c:layout>
      <c:barChart>
        <c:barDir val="col"/>
        <c:grouping val="stacked"/>
        <c:varyColors val="0"/>
        <c:ser>
          <c:idx val="0"/>
          <c:order val="0"/>
          <c:tx>
            <c:strRef>
              <c:f>Sheet1!$B$1</c:f>
              <c:strCache>
                <c:ptCount val="1"/>
                <c:pt idx="0">
                  <c:v>Female</c:v>
                </c:pt>
              </c:strCache>
            </c:strRef>
          </c:tx>
          <c:spPr>
            <a:solidFill>
              <a:srgbClr val="00B05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ALL INBOUND MARKETS</c:v>
                </c:pt>
                <c:pt idx="1">
                  <c:v>Australia</c:v>
                </c:pt>
                <c:pt idx="2">
                  <c:v>France</c:v>
                </c:pt>
                <c:pt idx="3">
                  <c:v>Germany</c:v>
                </c:pt>
                <c:pt idx="4">
                  <c:v>Spain</c:v>
                </c:pt>
                <c:pt idx="5">
                  <c:v>Netherlands</c:v>
                </c:pt>
                <c:pt idx="6">
                  <c:v>USA</c:v>
                </c:pt>
                <c:pt idx="7">
                  <c:v>China</c:v>
                </c:pt>
                <c:pt idx="8">
                  <c:v>Nordics</c:v>
                </c:pt>
              </c:strCache>
            </c:strRef>
          </c:cat>
          <c:val>
            <c:numRef>
              <c:f>Sheet1!$B$2:$B$10</c:f>
              <c:numCache>
                <c:formatCode>0%</c:formatCode>
                <c:ptCount val="9"/>
                <c:pt idx="0">
                  <c:v>0.53</c:v>
                </c:pt>
                <c:pt idx="1">
                  <c:v>0.49</c:v>
                </c:pt>
                <c:pt idx="2">
                  <c:v>0.53</c:v>
                </c:pt>
                <c:pt idx="3">
                  <c:v>0.52</c:v>
                </c:pt>
                <c:pt idx="4">
                  <c:v>0.54</c:v>
                </c:pt>
                <c:pt idx="5">
                  <c:v>0.49</c:v>
                </c:pt>
                <c:pt idx="6">
                  <c:v>0.56999999999999995</c:v>
                </c:pt>
                <c:pt idx="7">
                  <c:v>0.51</c:v>
                </c:pt>
                <c:pt idx="8">
                  <c:v>0.55000000000000004</c:v>
                </c:pt>
              </c:numCache>
            </c:numRef>
          </c:val>
        </c:ser>
        <c:ser>
          <c:idx val="1"/>
          <c:order val="1"/>
          <c:tx>
            <c:strRef>
              <c:f>Sheet1!$C$1</c:f>
              <c:strCache>
                <c:ptCount val="1"/>
                <c:pt idx="0">
                  <c:v>Male</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ALL INBOUND MARKETS</c:v>
                </c:pt>
                <c:pt idx="1">
                  <c:v>Australia</c:v>
                </c:pt>
                <c:pt idx="2">
                  <c:v>France</c:v>
                </c:pt>
                <c:pt idx="3">
                  <c:v>Germany</c:v>
                </c:pt>
                <c:pt idx="4">
                  <c:v>Spain</c:v>
                </c:pt>
                <c:pt idx="5">
                  <c:v>Netherlands</c:v>
                </c:pt>
                <c:pt idx="6">
                  <c:v>USA</c:v>
                </c:pt>
                <c:pt idx="7">
                  <c:v>China</c:v>
                </c:pt>
                <c:pt idx="8">
                  <c:v>Nordics</c:v>
                </c:pt>
              </c:strCache>
            </c:strRef>
          </c:cat>
          <c:val>
            <c:numRef>
              <c:f>Sheet1!$C$2:$C$10</c:f>
              <c:numCache>
                <c:formatCode>0%</c:formatCode>
                <c:ptCount val="9"/>
                <c:pt idx="0">
                  <c:v>0.47</c:v>
                </c:pt>
                <c:pt idx="1">
                  <c:v>0.51</c:v>
                </c:pt>
                <c:pt idx="2">
                  <c:v>0.47</c:v>
                </c:pt>
                <c:pt idx="3">
                  <c:v>0.48</c:v>
                </c:pt>
                <c:pt idx="4">
                  <c:v>0.46</c:v>
                </c:pt>
                <c:pt idx="5">
                  <c:v>0.51</c:v>
                </c:pt>
                <c:pt idx="6">
                  <c:v>0.43</c:v>
                </c:pt>
                <c:pt idx="7">
                  <c:v>0.49</c:v>
                </c:pt>
                <c:pt idx="8">
                  <c:v>0.45</c:v>
                </c:pt>
              </c:numCache>
            </c:numRef>
          </c:val>
        </c:ser>
        <c:dLbls>
          <c:showLegendKey val="0"/>
          <c:showVal val="0"/>
          <c:showCatName val="0"/>
          <c:showSerName val="0"/>
          <c:showPercent val="0"/>
          <c:showBubbleSize val="0"/>
        </c:dLbls>
        <c:gapWidth val="55"/>
        <c:overlap val="100"/>
        <c:axId val="375290216"/>
        <c:axId val="376632848"/>
      </c:barChart>
      <c:catAx>
        <c:axId val="375290216"/>
        <c:scaling>
          <c:orientation val="minMax"/>
        </c:scaling>
        <c:delete val="0"/>
        <c:axPos val="b"/>
        <c:numFmt formatCode="General" sourceLinked="0"/>
        <c:majorTickMark val="none"/>
        <c:minorTickMark val="none"/>
        <c:tickLblPos val="nextTo"/>
        <c:txPr>
          <a:bodyPr/>
          <a:lstStyle/>
          <a:p>
            <a:pPr>
              <a:defRPr sz="800"/>
            </a:pPr>
            <a:endParaRPr lang="en-US"/>
          </a:p>
        </c:txPr>
        <c:crossAx val="376632848"/>
        <c:crosses val="autoZero"/>
        <c:auto val="1"/>
        <c:lblAlgn val="ctr"/>
        <c:lblOffset val="100"/>
        <c:noMultiLvlLbl val="0"/>
      </c:catAx>
      <c:valAx>
        <c:axId val="376632848"/>
        <c:scaling>
          <c:orientation val="minMax"/>
          <c:max val="1"/>
        </c:scaling>
        <c:delete val="0"/>
        <c:axPos val="l"/>
        <c:majorGridlines>
          <c:spPr>
            <a:ln>
              <a:noFill/>
            </a:ln>
          </c:spPr>
        </c:majorGridlines>
        <c:numFmt formatCode="0%" sourceLinked="1"/>
        <c:majorTickMark val="none"/>
        <c:minorTickMark val="none"/>
        <c:tickLblPos val="nextTo"/>
        <c:txPr>
          <a:bodyPr/>
          <a:lstStyle/>
          <a:p>
            <a:pPr>
              <a:defRPr sz="800"/>
            </a:pPr>
            <a:endParaRPr lang="en-US"/>
          </a:p>
        </c:txPr>
        <c:crossAx val="375290216"/>
        <c:crosses val="autoZero"/>
        <c:crossBetween val="between"/>
      </c:valAx>
    </c:plotArea>
    <c:legend>
      <c:legendPos val="b"/>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4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965835556983351E-2"/>
          <c:y val="5.8149771667449904E-2"/>
          <c:w val="0.92871609616658035"/>
          <c:h val="0.74216341292956234"/>
        </c:manualLayout>
      </c:layout>
      <c:barChart>
        <c:barDir val="col"/>
        <c:grouping val="percentStacked"/>
        <c:varyColors val="0"/>
        <c:ser>
          <c:idx val="0"/>
          <c:order val="0"/>
          <c:tx>
            <c:strRef>
              <c:f>Sheet1!$B$1</c:f>
              <c:strCache>
                <c:ptCount val="1"/>
                <c:pt idx="0">
                  <c:v>16-24yrs</c:v>
                </c:pt>
              </c:strCache>
            </c:strRef>
          </c:tx>
          <c:spPr>
            <a:solidFill>
              <a:srgbClr val="7030A0"/>
            </a:solidFill>
          </c:spPr>
          <c:invertIfNegative val="0"/>
          <c:dLbls>
            <c:spPr>
              <a:noFill/>
              <a:ln>
                <a:noFill/>
              </a:ln>
              <a:effectLst/>
            </c:spPr>
            <c:txPr>
              <a:bodyPr/>
              <a:lstStyle/>
              <a:p>
                <a:pPr>
                  <a:defRPr sz="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ALL INBOUND MARKETS</c:v>
                </c:pt>
                <c:pt idx="1">
                  <c:v>Australia</c:v>
                </c:pt>
                <c:pt idx="2">
                  <c:v>France</c:v>
                </c:pt>
                <c:pt idx="3">
                  <c:v>Germany</c:v>
                </c:pt>
                <c:pt idx="4">
                  <c:v>Spain</c:v>
                </c:pt>
                <c:pt idx="5">
                  <c:v>Netherlands</c:v>
                </c:pt>
                <c:pt idx="6">
                  <c:v>USA</c:v>
                </c:pt>
                <c:pt idx="7">
                  <c:v>China</c:v>
                </c:pt>
                <c:pt idx="8">
                  <c:v>Nordics</c:v>
                </c:pt>
              </c:strCache>
            </c:strRef>
          </c:cat>
          <c:val>
            <c:numRef>
              <c:f>Sheet1!$B$2:$B$10</c:f>
              <c:numCache>
                <c:formatCode>0%</c:formatCode>
                <c:ptCount val="9"/>
                <c:pt idx="0">
                  <c:v>0.16</c:v>
                </c:pt>
                <c:pt idx="1">
                  <c:v>0.17</c:v>
                </c:pt>
                <c:pt idx="2">
                  <c:v>0.19</c:v>
                </c:pt>
                <c:pt idx="3">
                  <c:v>0.22</c:v>
                </c:pt>
                <c:pt idx="4">
                  <c:v>0.16</c:v>
                </c:pt>
                <c:pt idx="5">
                  <c:v>0.14000000000000001</c:v>
                </c:pt>
                <c:pt idx="6">
                  <c:v>0.12</c:v>
                </c:pt>
                <c:pt idx="7">
                  <c:v>0.17</c:v>
                </c:pt>
                <c:pt idx="8">
                  <c:v>0.16</c:v>
                </c:pt>
              </c:numCache>
            </c:numRef>
          </c:val>
        </c:ser>
        <c:ser>
          <c:idx val="1"/>
          <c:order val="1"/>
          <c:tx>
            <c:strRef>
              <c:f>Sheet1!$C$1</c:f>
              <c:strCache>
                <c:ptCount val="1"/>
                <c:pt idx="0">
                  <c:v>25-34yrs</c:v>
                </c:pt>
              </c:strCache>
            </c:strRef>
          </c:tx>
          <c:spPr>
            <a:solidFill>
              <a:srgbClr val="C00000"/>
            </a:solidFill>
          </c:spPr>
          <c:invertIfNegative val="0"/>
          <c:dLbls>
            <c:spPr>
              <a:noFill/>
              <a:ln>
                <a:noFill/>
              </a:ln>
              <a:effectLst/>
            </c:spPr>
            <c:txPr>
              <a:bodyPr/>
              <a:lstStyle/>
              <a:p>
                <a:pPr>
                  <a:defRPr sz="8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ALL INBOUND MARKETS</c:v>
                </c:pt>
                <c:pt idx="1">
                  <c:v>Australia</c:v>
                </c:pt>
                <c:pt idx="2">
                  <c:v>France</c:v>
                </c:pt>
                <c:pt idx="3">
                  <c:v>Germany</c:v>
                </c:pt>
                <c:pt idx="4">
                  <c:v>Spain</c:v>
                </c:pt>
                <c:pt idx="5">
                  <c:v>Netherlands</c:v>
                </c:pt>
                <c:pt idx="6">
                  <c:v>USA</c:v>
                </c:pt>
                <c:pt idx="7">
                  <c:v>China</c:v>
                </c:pt>
                <c:pt idx="8">
                  <c:v>Nordics</c:v>
                </c:pt>
              </c:strCache>
            </c:strRef>
          </c:cat>
          <c:val>
            <c:numRef>
              <c:f>Sheet1!$C$2:$C$10</c:f>
              <c:numCache>
                <c:formatCode>0%</c:formatCode>
                <c:ptCount val="9"/>
                <c:pt idx="0">
                  <c:v>0.23</c:v>
                </c:pt>
                <c:pt idx="1">
                  <c:v>0.18</c:v>
                </c:pt>
                <c:pt idx="2">
                  <c:v>0.25</c:v>
                </c:pt>
                <c:pt idx="3">
                  <c:v>0.19</c:v>
                </c:pt>
                <c:pt idx="4">
                  <c:v>0.24</c:v>
                </c:pt>
                <c:pt idx="5">
                  <c:v>0.19</c:v>
                </c:pt>
                <c:pt idx="6">
                  <c:v>0.17</c:v>
                </c:pt>
                <c:pt idx="7">
                  <c:v>0.25</c:v>
                </c:pt>
                <c:pt idx="8">
                  <c:v>0.22</c:v>
                </c:pt>
              </c:numCache>
            </c:numRef>
          </c:val>
        </c:ser>
        <c:ser>
          <c:idx val="2"/>
          <c:order val="2"/>
          <c:tx>
            <c:strRef>
              <c:f>Sheet1!$D$1</c:f>
              <c:strCache>
                <c:ptCount val="1"/>
                <c:pt idx="0">
                  <c:v>35-44yrs</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ALL INBOUND MARKETS</c:v>
                </c:pt>
                <c:pt idx="1">
                  <c:v>Australia</c:v>
                </c:pt>
                <c:pt idx="2">
                  <c:v>France</c:v>
                </c:pt>
                <c:pt idx="3">
                  <c:v>Germany</c:v>
                </c:pt>
                <c:pt idx="4">
                  <c:v>Spain</c:v>
                </c:pt>
                <c:pt idx="5">
                  <c:v>Netherlands</c:v>
                </c:pt>
                <c:pt idx="6">
                  <c:v>USA</c:v>
                </c:pt>
                <c:pt idx="7">
                  <c:v>China</c:v>
                </c:pt>
                <c:pt idx="8">
                  <c:v>Nordics</c:v>
                </c:pt>
              </c:strCache>
            </c:strRef>
          </c:cat>
          <c:val>
            <c:numRef>
              <c:f>Sheet1!$D$2:$D$10</c:f>
              <c:numCache>
                <c:formatCode>0%</c:formatCode>
                <c:ptCount val="9"/>
                <c:pt idx="0">
                  <c:v>0.22</c:v>
                </c:pt>
                <c:pt idx="1">
                  <c:v>0.13</c:v>
                </c:pt>
                <c:pt idx="2">
                  <c:v>0.24</c:v>
                </c:pt>
                <c:pt idx="3">
                  <c:v>0.19</c:v>
                </c:pt>
                <c:pt idx="4">
                  <c:v>0.25</c:v>
                </c:pt>
                <c:pt idx="5">
                  <c:v>0.21</c:v>
                </c:pt>
                <c:pt idx="6">
                  <c:v>0.19</c:v>
                </c:pt>
                <c:pt idx="7">
                  <c:v>0.28999999999999998</c:v>
                </c:pt>
                <c:pt idx="8">
                  <c:v>0.22</c:v>
                </c:pt>
              </c:numCache>
            </c:numRef>
          </c:val>
        </c:ser>
        <c:ser>
          <c:idx val="3"/>
          <c:order val="3"/>
          <c:tx>
            <c:strRef>
              <c:f>Sheet1!$E$1</c:f>
              <c:strCache>
                <c:ptCount val="1"/>
                <c:pt idx="0">
                  <c:v>45-54yrs</c:v>
                </c:pt>
              </c:strCache>
            </c:strRef>
          </c:tx>
          <c:spPr>
            <a:solidFill>
              <a:srgbClr val="00B050"/>
            </a:solidFill>
          </c:spPr>
          <c:invertIfNegative val="0"/>
          <c:dLbls>
            <c:spPr>
              <a:solidFill>
                <a:srgbClr val="00B050"/>
              </a:solidFill>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ALL INBOUND MARKETS</c:v>
                </c:pt>
                <c:pt idx="1">
                  <c:v>Australia</c:v>
                </c:pt>
                <c:pt idx="2">
                  <c:v>France</c:v>
                </c:pt>
                <c:pt idx="3">
                  <c:v>Germany</c:v>
                </c:pt>
                <c:pt idx="4">
                  <c:v>Spain</c:v>
                </c:pt>
                <c:pt idx="5">
                  <c:v>Netherlands</c:v>
                </c:pt>
                <c:pt idx="6">
                  <c:v>USA</c:v>
                </c:pt>
                <c:pt idx="7">
                  <c:v>China</c:v>
                </c:pt>
                <c:pt idx="8">
                  <c:v>Nordics</c:v>
                </c:pt>
              </c:strCache>
            </c:strRef>
          </c:cat>
          <c:val>
            <c:numRef>
              <c:f>Sheet1!$E$2:$E$10</c:f>
              <c:numCache>
                <c:formatCode>0%</c:formatCode>
                <c:ptCount val="9"/>
                <c:pt idx="0">
                  <c:v>0.21</c:v>
                </c:pt>
                <c:pt idx="1">
                  <c:v>0.18</c:v>
                </c:pt>
                <c:pt idx="2">
                  <c:v>0.19</c:v>
                </c:pt>
                <c:pt idx="3">
                  <c:v>0.23</c:v>
                </c:pt>
                <c:pt idx="4">
                  <c:v>0.21</c:v>
                </c:pt>
                <c:pt idx="5">
                  <c:v>0.22</c:v>
                </c:pt>
                <c:pt idx="6">
                  <c:v>0.22</c:v>
                </c:pt>
                <c:pt idx="7">
                  <c:v>0.22</c:v>
                </c:pt>
                <c:pt idx="8">
                  <c:v>0.23</c:v>
                </c:pt>
              </c:numCache>
            </c:numRef>
          </c:val>
        </c:ser>
        <c:ser>
          <c:idx val="4"/>
          <c:order val="4"/>
          <c:tx>
            <c:strRef>
              <c:f>Sheet1!$F$1</c:f>
              <c:strCache>
                <c:ptCount val="1"/>
                <c:pt idx="0">
                  <c:v>55-64yrs</c:v>
                </c:pt>
              </c:strCache>
            </c:strRef>
          </c:tx>
          <c:spPr>
            <a:solidFill>
              <a:srgbClr val="FFC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ALL INBOUND MARKETS</c:v>
                </c:pt>
                <c:pt idx="1">
                  <c:v>Australia</c:v>
                </c:pt>
                <c:pt idx="2">
                  <c:v>France</c:v>
                </c:pt>
                <c:pt idx="3">
                  <c:v>Germany</c:v>
                </c:pt>
                <c:pt idx="4">
                  <c:v>Spain</c:v>
                </c:pt>
                <c:pt idx="5">
                  <c:v>Netherlands</c:v>
                </c:pt>
                <c:pt idx="6">
                  <c:v>USA</c:v>
                </c:pt>
                <c:pt idx="7">
                  <c:v>China</c:v>
                </c:pt>
                <c:pt idx="8">
                  <c:v>Nordics</c:v>
                </c:pt>
              </c:strCache>
            </c:strRef>
          </c:cat>
          <c:val>
            <c:numRef>
              <c:f>Sheet1!$F$2:$F$10</c:f>
              <c:numCache>
                <c:formatCode>0%</c:formatCode>
                <c:ptCount val="9"/>
                <c:pt idx="0">
                  <c:v>0.11</c:v>
                </c:pt>
                <c:pt idx="1">
                  <c:v>0.21</c:v>
                </c:pt>
                <c:pt idx="2">
                  <c:v>0.09</c:v>
                </c:pt>
                <c:pt idx="3">
                  <c:v>0.11</c:v>
                </c:pt>
                <c:pt idx="4">
                  <c:v>0.1</c:v>
                </c:pt>
                <c:pt idx="5">
                  <c:v>0.16</c:v>
                </c:pt>
                <c:pt idx="6">
                  <c:v>0.15</c:v>
                </c:pt>
                <c:pt idx="7">
                  <c:v>0.06</c:v>
                </c:pt>
                <c:pt idx="8">
                  <c:v>0.11</c:v>
                </c:pt>
              </c:numCache>
            </c:numRef>
          </c:val>
        </c:ser>
        <c:ser>
          <c:idx val="5"/>
          <c:order val="5"/>
          <c:tx>
            <c:strRef>
              <c:f>Sheet1!$G$1</c:f>
              <c:strCache>
                <c:ptCount val="1"/>
                <c:pt idx="0">
                  <c:v>65yrs or over</c:v>
                </c:pt>
              </c:strCache>
            </c:strRef>
          </c:tx>
          <c:spPr>
            <a:solidFill>
              <a:srgbClr val="BFDBF7"/>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ALL INBOUND MARKETS</c:v>
                </c:pt>
                <c:pt idx="1">
                  <c:v>Australia</c:v>
                </c:pt>
                <c:pt idx="2">
                  <c:v>France</c:v>
                </c:pt>
                <c:pt idx="3">
                  <c:v>Germany</c:v>
                </c:pt>
                <c:pt idx="4">
                  <c:v>Spain</c:v>
                </c:pt>
                <c:pt idx="5">
                  <c:v>Netherlands</c:v>
                </c:pt>
                <c:pt idx="6">
                  <c:v>USA</c:v>
                </c:pt>
                <c:pt idx="7">
                  <c:v>China</c:v>
                </c:pt>
                <c:pt idx="8">
                  <c:v>Nordics</c:v>
                </c:pt>
              </c:strCache>
            </c:strRef>
          </c:cat>
          <c:val>
            <c:numRef>
              <c:f>Sheet1!$G$2:$G$10</c:f>
              <c:numCache>
                <c:formatCode>0%</c:formatCode>
                <c:ptCount val="9"/>
                <c:pt idx="0">
                  <c:v>7.0000000000000007E-2</c:v>
                </c:pt>
                <c:pt idx="1">
                  <c:v>0.12</c:v>
                </c:pt>
                <c:pt idx="2">
                  <c:v>0.04</c:v>
                </c:pt>
                <c:pt idx="3">
                  <c:v>7.0000000000000007E-2</c:v>
                </c:pt>
                <c:pt idx="4">
                  <c:v>0.04</c:v>
                </c:pt>
                <c:pt idx="5">
                  <c:v>0.08</c:v>
                </c:pt>
                <c:pt idx="6">
                  <c:v>0.14000000000000001</c:v>
                </c:pt>
                <c:pt idx="7">
                  <c:v>0.02</c:v>
                </c:pt>
                <c:pt idx="8">
                  <c:v>0.06</c:v>
                </c:pt>
              </c:numCache>
            </c:numRef>
          </c:val>
        </c:ser>
        <c:dLbls>
          <c:showLegendKey val="0"/>
          <c:showVal val="0"/>
          <c:showCatName val="0"/>
          <c:showSerName val="0"/>
          <c:showPercent val="0"/>
          <c:showBubbleSize val="0"/>
        </c:dLbls>
        <c:gapWidth val="55"/>
        <c:overlap val="100"/>
        <c:axId val="376633240"/>
        <c:axId val="376627360"/>
      </c:barChart>
      <c:catAx>
        <c:axId val="376633240"/>
        <c:scaling>
          <c:orientation val="minMax"/>
        </c:scaling>
        <c:delete val="0"/>
        <c:axPos val="b"/>
        <c:numFmt formatCode="General" sourceLinked="0"/>
        <c:majorTickMark val="none"/>
        <c:minorTickMark val="none"/>
        <c:tickLblPos val="nextTo"/>
        <c:txPr>
          <a:bodyPr/>
          <a:lstStyle/>
          <a:p>
            <a:pPr>
              <a:defRPr sz="800"/>
            </a:pPr>
            <a:endParaRPr lang="en-US"/>
          </a:p>
        </c:txPr>
        <c:crossAx val="376627360"/>
        <c:crosses val="autoZero"/>
        <c:auto val="1"/>
        <c:lblAlgn val="ctr"/>
        <c:lblOffset val="100"/>
        <c:noMultiLvlLbl val="0"/>
      </c:catAx>
      <c:valAx>
        <c:axId val="376627360"/>
        <c:scaling>
          <c:orientation val="minMax"/>
        </c:scaling>
        <c:delete val="0"/>
        <c:axPos val="l"/>
        <c:majorGridlines>
          <c:spPr>
            <a:ln>
              <a:noFill/>
            </a:ln>
          </c:spPr>
        </c:majorGridlines>
        <c:numFmt formatCode="0%" sourceLinked="1"/>
        <c:majorTickMark val="none"/>
        <c:minorTickMark val="none"/>
        <c:tickLblPos val="nextTo"/>
        <c:txPr>
          <a:bodyPr/>
          <a:lstStyle/>
          <a:p>
            <a:pPr>
              <a:defRPr sz="800"/>
            </a:pPr>
            <a:endParaRPr lang="en-US"/>
          </a:p>
        </c:txPr>
        <c:crossAx val="376633240"/>
        <c:crosses val="autoZero"/>
        <c:crossBetween val="between"/>
      </c:valAx>
    </c:plotArea>
    <c:legend>
      <c:legendPos val="b"/>
      <c:layout>
        <c:manualLayout>
          <c:xMode val="edge"/>
          <c:yMode val="edge"/>
          <c:x val="0.35093235951667573"/>
          <c:y val="0.91717715950228462"/>
          <c:w val="0.47293974181620302"/>
          <c:h val="8.2822840497715419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4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800"/>
            </a:pPr>
            <a:r>
              <a:rPr lang="en-GB" sz="800" dirty="0"/>
              <a:t>Words which would describe visiting Great Britain</a:t>
            </a:r>
          </a:p>
          <a:p>
            <a:pPr>
              <a:defRPr sz="800"/>
            </a:pPr>
            <a:r>
              <a:rPr lang="en-GB" sz="800" dirty="0"/>
              <a:t>(2015)</a:t>
            </a:r>
          </a:p>
        </c:rich>
      </c:tx>
      <c:layout>
        <c:manualLayout>
          <c:xMode val="edge"/>
          <c:yMode val="edge"/>
          <c:x val="0.30201109377735907"/>
          <c:y val="2.6267402153926978E-2"/>
        </c:manualLayout>
      </c:layout>
      <c:overlay val="0"/>
    </c:title>
    <c:autoTitleDeleted val="0"/>
    <c:plotArea>
      <c:layout>
        <c:manualLayout>
          <c:layoutTarget val="inner"/>
          <c:xMode val="edge"/>
          <c:yMode val="edge"/>
          <c:x val="6.040031245563135E-2"/>
          <c:y val="0.13168458462771518"/>
          <c:w val="0.90834283627234613"/>
          <c:h val="0.65092668199335313"/>
        </c:manualLayout>
      </c:layout>
      <c:barChart>
        <c:barDir val="col"/>
        <c:grouping val="clustered"/>
        <c:varyColors val="0"/>
        <c:ser>
          <c:idx val="0"/>
          <c:order val="0"/>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Educational</c:v>
                </c:pt>
                <c:pt idx="1">
                  <c:v>Fascinating</c:v>
                </c:pt>
                <c:pt idx="2">
                  <c:v>Exciting</c:v>
                </c:pt>
                <c:pt idx="3">
                  <c:v>Romantic</c:v>
                </c:pt>
                <c:pt idx="4">
                  <c:v>Relaxing</c:v>
                </c:pt>
                <c:pt idx="5">
                  <c:v>Spirutal</c:v>
                </c:pt>
                <c:pt idx="6">
                  <c:v>Boring</c:v>
                </c:pt>
                <c:pt idx="7">
                  <c:v>Stressful</c:v>
                </c:pt>
                <c:pt idx="8">
                  <c:v>Risky</c:v>
                </c:pt>
                <c:pt idx="9">
                  <c:v>Depressing</c:v>
                </c:pt>
              </c:strCache>
            </c:strRef>
          </c:cat>
          <c:val>
            <c:numRef>
              <c:f>Sheet1!$B$2:$B$11</c:f>
              <c:numCache>
                <c:formatCode>0%</c:formatCode>
                <c:ptCount val="10"/>
                <c:pt idx="0">
                  <c:v>0.35</c:v>
                </c:pt>
                <c:pt idx="1">
                  <c:v>0.31</c:v>
                </c:pt>
                <c:pt idx="2">
                  <c:v>0.3</c:v>
                </c:pt>
                <c:pt idx="3">
                  <c:v>0.18</c:v>
                </c:pt>
                <c:pt idx="4">
                  <c:v>0.17</c:v>
                </c:pt>
                <c:pt idx="5">
                  <c:v>0.08</c:v>
                </c:pt>
                <c:pt idx="6">
                  <c:v>7.0000000000000007E-2</c:v>
                </c:pt>
                <c:pt idx="7">
                  <c:v>7.0000000000000007E-2</c:v>
                </c:pt>
                <c:pt idx="8">
                  <c:v>0.05</c:v>
                </c:pt>
                <c:pt idx="9">
                  <c:v>0.05</c:v>
                </c:pt>
              </c:numCache>
            </c:numRef>
          </c:val>
        </c:ser>
        <c:dLbls>
          <c:showLegendKey val="0"/>
          <c:showVal val="0"/>
          <c:showCatName val="0"/>
          <c:showSerName val="0"/>
          <c:showPercent val="0"/>
          <c:showBubbleSize val="0"/>
        </c:dLbls>
        <c:gapWidth val="150"/>
        <c:axId val="376634808"/>
        <c:axId val="376630496"/>
      </c:barChart>
      <c:catAx>
        <c:axId val="376634808"/>
        <c:scaling>
          <c:orientation val="minMax"/>
        </c:scaling>
        <c:delete val="0"/>
        <c:axPos val="b"/>
        <c:numFmt formatCode="General" sourceLinked="0"/>
        <c:majorTickMark val="out"/>
        <c:minorTickMark val="none"/>
        <c:tickLblPos val="nextTo"/>
        <c:txPr>
          <a:bodyPr/>
          <a:lstStyle/>
          <a:p>
            <a:pPr>
              <a:defRPr sz="800"/>
            </a:pPr>
            <a:endParaRPr lang="en-US"/>
          </a:p>
        </c:txPr>
        <c:crossAx val="376630496"/>
        <c:crosses val="autoZero"/>
        <c:auto val="1"/>
        <c:lblAlgn val="ctr"/>
        <c:lblOffset val="100"/>
        <c:noMultiLvlLbl val="0"/>
      </c:catAx>
      <c:valAx>
        <c:axId val="376630496"/>
        <c:scaling>
          <c:orientation val="minMax"/>
        </c:scaling>
        <c:delete val="1"/>
        <c:axPos val="l"/>
        <c:numFmt formatCode="0%" sourceLinked="1"/>
        <c:majorTickMark val="out"/>
        <c:minorTickMark val="none"/>
        <c:tickLblPos val="nextTo"/>
        <c:crossAx val="376634808"/>
        <c:crosses val="autoZero"/>
        <c:crossBetween val="between"/>
      </c:valAx>
    </c:plotArea>
    <c:plotVisOnly val="1"/>
    <c:dispBlanksAs val="gap"/>
    <c:showDLblsOverMax val="0"/>
  </c:chart>
  <c:spPr>
    <a:ln>
      <a:solidFill>
        <a:srgbClr val="C00000"/>
      </a:solidFill>
    </a:ln>
  </c:spPr>
  <c:txPr>
    <a:bodyPr/>
    <a:lstStyle/>
    <a:p>
      <a:pPr>
        <a:defRPr sz="1200"/>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800"/>
            </a:pPr>
            <a:r>
              <a:rPr lang="en-GB" sz="800" dirty="0"/>
              <a:t>Locations that respondents would like to stay in (% choosing option)</a:t>
            </a:r>
          </a:p>
        </c:rich>
      </c:tx>
      <c:overlay val="0"/>
    </c:title>
    <c:autoTitleDeleted val="0"/>
    <c:plotArea>
      <c:layout>
        <c:manualLayout>
          <c:layoutTarget val="inner"/>
          <c:xMode val="edge"/>
          <c:yMode val="edge"/>
          <c:x val="5.1670078737166746E-2"/>
          <c:y val="8.5405517080040044E-2"/>
          <c:w val="0.94212979668111263"/>
          <c:h val="0.72293982983002758"/>
        </c:manualLayout>
      </c:layout>
      <c:barChart>
        <c:barDir val="col"/>
        <c:grouping val="clustered"/>
        <c:varyColors val="0"/>
        <c:ser>
          <c:idx val="0"/>
          <c:order val="0"/>
          <c:tx>
            <c:strRef>
              <c:f>Sheet1!$A$2</c:f>
              <c:strCache>
                <c:ptCount val="1"/>
                <c:pt idx="0">
                  <c:v>Australia</c:v>
                </c:pt>
              </c:strCache>
            </c:strRef>
          </c:tx>
          <c:spPr>
            <a:solidFill>
              <a:srgbClr val="0070C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Capital City</c:v>
                </c:pt>
                <c:pt idx="1">
                  <c:v>Interesting city/town an hour from London</c:v>
                </c:pt>
                <c:pt idx="2">
                  <c:v>Large British cities</c:v>
                </c:pt>
                <c:pt idx="3">
                  <c:v>Historic British cities</c:v>
                </c:pt>
                <c:pt idx="4">
                  <c:v>Traditional 'English countryside'</c:v>
                </c:pt>
                <c:pt idx="5">
                  <c:v>Coastal areas of Britain</c:v>
                </c:pt>
                <c:pt idx="6">
                  <c:v>Rural areas of Britian</c:v>
                </c:pt>
                <c:pt idx="7">
                  <c:v>Remote ares of Britain</c:v>
                </c:pt>
              </c:strCache>
            </c:strRef>
          </c:cat>
          <c:val>
            <c:numRef>
              <c:f>Sheet1!$B$2:$I$2</c:f>
              <c:numCache>
                <c:formatCode>0%</c:formatCode>
                <c:ptCount val="8"/>
                <c:pt idx="0">
                  <c:v>0.45</c:v>
                </c:pt>
                <c:pt idx="1">
                  <c:v>0.26</c:v>
                </c:pt>
                <c:pt idx="2">
                  <c:v>0.19</c:v>
                </c:pt>
                <c:pt idx="3">
                  <c:v>0.46</c:v>
                </c:pt>
                <c:pt idx="4">
                  <c:v>0.37</c:v>
                </c:pt>
                <c:pt idx="5">
                  <c:v>0.21</c:v>
                </c:pt>
                <c:pt idx="6">
                  <c:v>0.28000000000000003</c:v>
                </c:pt>
                <c:pt idx="7">
                  <c:v>0.28999999999999998</c:v>
                </c:pt>
              </c:numCache>
            </c:numRef>
          </c:val>
        </c:ser>
        <c:ser>
          <c:idx val="1"/>
          <c:order val="1"/>
          <c:tx>
            <c:strRef>
              <c:f>Sheet1!$A$3</c:f>
              <c:strCache>
                <c:ptCount val="1"/>
                <c:pt idx="0">
                  <c:v>France</c:v>
                </c:pt>
              </c:strCache>
            </c:strRef>
          </c:tx>
          <c:spPr>
            <a:solidFill>
              <a:srgbClr val="82AADA"/>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Capital City</c:v>
                </c:pt>
                <c:pt idx="1">
                  <c:v>Interesting city/town an hour from London</c:v>
                </c:pt>
                <c:pt idx="2">
                  <c:v>Large British cities</c:v>
                </c:pt>
                <c:pt idx="3">
                  <c:v>Historic British cities</c:v>
                </c:pt>
                <c:pt idx="4">
                  <c:v>Traditional 'English countryside'</c:v>
                </c:pt>
                <c:pt idx="5">
                  <c:v>Coastal areas of Britain</c:v>
                </c:pt>
                <c:pt idx="6">
                  <c:v>Rural areas of Britian</c:v>
                </c:pt>
                <c:pt idx="7">
                  <c:v>Remote ares of Britain</c:v>
                </c:pt>
              </c:strCache>
            </c:strRef>
          </c:cat>
          <c:val>
            <c:numRef>
              <c:f>Sheet1!$B$3:$I$3</c:f>
              <c:numCache>
                <c:formatCode>0%</c:formatCode>
                <c:ptCount val="8"/>
                <c:pt idx="0">
                  <c:v>0.52</c:v>
                </c:pt>
                <c:pt idx="1">
                  <c:v>0.16</c:v>
                </c:pt>
                <c:pt idx="2">
                  <c:v>0.2</c:v>
                </c:pt>
                <c:pt idx="3">
                  <c:v>0.34</c:v>
                </c:pt>
                <c:pt idx="4">
                  <c:v>0.33</c:v>
                </c:pt>
                <c:pt idx="5">
                  <c:v>0.31</c:v>
                </c:pt>
                <c:pt idx="6">
                  <c:v>0.2</c:v>
                </c:pt>
                <c:pt idx="7">
                  <c:v>0.34</c:v>
                </c:pt>
              </c:numCache>
            </c:numRef>
          </c:val>
        </c:ser>
        <c:ser>
          <c:idx val="2"/>
          <c:order val="2"/>
          <c:tx>
            <c:strRef>
              <c:f>Sheet1!$A$4</c:f>
              <c:strCache>
                <c:ptCount val="1"/>
                <c:pt idx="0">
                  <c:v>Germany</c:v>
                </c:pt>
              </c:strCache>
            </c:strRef>
          </c:tx>
          <c:spPr>
            <a:solidFill>
              <a:srgbClr val="92D05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Capital City</c:v>
                </c:pt>
                <c:pt idx="1">
                  <c:v>Interesting city/town an hour from London</c:v>
                </c:pt>
                <c:pt idx="2">
                  <c:v>Large British cities</c:v>
                </c:pt>
                <c:pt idx="3">
                  <c:v>Historic British cities</c:v>
                </c:pt>
                <c:pt idx="4">
                  <c:v>Traditional 'English countryside'</c:v>
                </c:pt>
                <c:pt idx="5">
                  <c:v>Coastal areas of Britain</c:v>
                </c:pt>
                <c:pt idx="6">
                  <c:v>Rural areas of Britian</c:v>
                </c:pt>
                <c:pt idx="7">
                  <c:v>Remote ares of Britain</c:v>
                </c:pt>
              </c:strCache>
            </c:strRef>
          </c:cat>
          <c:val>
            <c:numRef>
              <c:f>Sheet1!$B$4:$I$4</c:f>
              <c:numCache>
                <c:formatCode>0%</c:formatCode>
                <c:ptCount val="8"/>
                <c:pt idx="0">
                  <c:v>0.48</c:v>
                </c:pt>
                <c:pt idx="1">
                  <c:v>0.18</c:v>
                </c:pt>
                <c:pt idx="2">
                  <c:v>0.17</c:v>
                </c:pt>
                <c:pt idx="3">
                  <c:v>0.35</c:v>
                </c:pt>
                <c:pt idx="4">
                  <c:v>0.32</c:v>
                </c:pt>
                <c:pt idx="5">
                  <c:v>0.32</c:v>
                </c:pt>
                <c:pt idx="6">
                  <c:v>0.26</c:v>
                </c:pt>
                <c:pt idx="7">
                  <c:v>0.3</c:v>
                </c:pt>
              </c:numCache>
            </c:numRef>
          </c:val>
        </c:ser>
        <c:ser>
          <c:idx val="3"/>
          <c:order val="3"/>
          <c:tx>
            <c:strRef>
              <c:f>Sheet1!$A$5</c:f>
              <c:strCache>
                <c:ptCount val="1"/>
                <c:pt idx="0">
                  <c:v>USA</c:v>
                </c:pt>
              </c:strCache>
            </c:strRef>
          </c:tx>
          <c:spPr>
            <a:solidFill>
              <a:srgbClr val="FFC0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Capital City</c:v>
                </c:pt>
                <c:pt idx="1">
                  <c:v>Interesting city/town an hour from London</c:v>
                </c:pt>
                <c:pt idx="2">
                  <c:v>Large British cities</c:v>
                </c:pt>
                <c:pt idx="3">
                  <c:v>Historic British cities</c:v>
                </c:pt>
                <c:pt idx="4">
                  <c:v>Traditional 'English countryside'</c:v>
                </c:pt>
                <c:pt idx="5">
                  <c:v>Coastal areas of Britain</c:v>
                </c:pt>
                <c:pt idx="6">
                  <c:v>Rural areas of Britian</c:v>
                </c:pt>
                <c:pt idx="7">
                  <c:v>Remote ares of Britain</c:v>
                </c:pt>
              </c:strCache>
            </c:strRef>
          </c:cat>
          <c:val>
            <c:numRef>
              <c:f>Sheet1!$B$5:$I$5</c:f>
              <c:numCache>
                <c:formatCode>0%</c:formatCode>
                <c:ptCount val="8"/>
                <c:pt idx="0">
                  <c:v>0.4</c:v>
                </c:pt>
                <c:pt idx="1">
                  <c:v>0.3</c:v>
                </c:pt>
                <c:pt idx="2">
                  <c:v>0.22</c:v>
                </c:pt>
                <c:pt idx="3">
                  <c:v>0.44</c:v>
                </c:pt>
                <c:pt idx="4">
                  <c:v>0.39</c:v>
                </c:pt>
                <c:pt idx="5">
                  <c:v>0.27</c:v>
                </c:pt>
                <c:pt idx="6">
                  <c:v>0.27</c:v>
                </c:pt>
                <c:pt idx="7">
                  <c:v>0.26</c:v>
                </c:pt>
              </c:numCache>
            </c:numRef>
          </c:val>
        </c:ser>
        <c:ser>
          <c:idx val="4"/>
          <c:order val="4"/>
          <c:tx>
            <c:strRef>
              <c:f>Sheet1!$A$6</c:f>
              <c:strCache>
                <c:ptCount val="1"/>
                <c:pt idx="0">
                  <c:v>China</c:v>
                </c:pt>
              </c:strCache>
            </c:strRef>
          </c:tx>
          <c:spPr>
            <a:solidFill>
              <a:srgbClr val="FFFF00"/>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Capital City</c:v>
                </c:pt>
                <c:pt idx="1">
                  <c:v>Interesting city/town an hour from London</c:v>
                </c:pt>
                <c:pt idx="2">
                  <c:v>Large British cities</c:v>
                </c:pt>
                <c:pt idx="3">
                  <c:v>Historic British cities</c:v>
                </c:pt>
                <c:pt idx="4">
                  <c:v>Traditional 'English countryside'</c:v>
                </c:pt>
                <c:pt idx="5">
                  <c:v>Coastal areas of Britain</c:v>
                </c:pt>
                <c:pt idx="6">
                  <c:v>Rural areas of Britian</c:v>
                </c:pt>
                <c:pt idx="7">
                  <c:v>Remote ares of Britain</c:v>
                </c:pt>
              </c:strCache>
            </c:strRef>
          </c:cat>
          <c:val>
            <c:numRef>
              <c:f>Sheet1!$B$6:$I$6</c:f>
              <c:numCache>
                <c:formatCode>0%</c:formatCode>
                <c:ptCount val="8"/>
                <c:pt idx="0">
                  <c:v>0.46</c:v>
                </c:pt>
                <c:pt idx="1">
                  <c:v>0.28999999999999998</c:v>
                </c:pt>
                <c:pt idx="2">
                  <c:v>0.24</c:v>
                </c:pt>
                <c:pt idx="3">
                  <c:v>0.52</c:v>
                </c:pt>
                <c:pt idx="4">
                  <c:v>0.45</c:v>
                </c:pt>
                <c:pt idx="5">
                  <c:v>0.45</c:v>
                </c:pt>
                <c:pt idx="6">
                  <c:v>0.2</c:v>
                </c:pt>
                <c:pt idx="7">
                  <c:v>0.16</c:v>
                </c:pt>
              </c:numCache>
            </c:numRef>
          </c:val>
        </c:ser>
        <c:ser>
          <c:idx val="5"/>
          <c:order val="5"/>
          <c:tx>
            <c:strRef>
              <c:f>Sheet1!$A$7</c:f>
              <c:strCache>
                <c:ptCount val="1"/>
                <c:pt idx="0">
                  <c:v>All</c:v>
                </c:pt>
              </c:strCache>
            </c:strRef>
          </c:tx>
          <c:spPr>
            <a:solidFill>
              <a:srgbClr val="C00000"/>
            </a:solidFill>
          </c:spPr>
          <c:invertIfNegative val="0"/>
          <c:dLbls>
            <c:numFmt formatCode="0%" sourceLinked="0"/>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Capital City</c:v>
                </c:pt>
                <c:pt idx="1">
                  <c:v>Interesting city/town an hour from London</c:v>
                </c:pt>
                <c:pt idx="2">
                  <c:v>Large British cities</c:v>
                </c:pt>
                <c:pt idx="3">
                  <c:v>Historic British cities</c:v>
                </c:pt>
                <c:pt idx="4">
                  <c:v>Traditional 'English countryside'</c:v>
                </c:pt>
                <c:pt idx="5">
                  <c:v>Coastal areas of Britain</c:v>
                </c:pt>
                <c:pt idx="6">
                  <c:v>Rural areas of Britian</c:v>
                </c:pt>
                <c:pt idx="7">
                  <c:v>Remote ares of Britain</c:v>
                </c:pt>
              </c:strCache>
            </c:strRef>
          </c:cat>
          <c:val>
            <c:numRef>
              <c:f>Sheet1!$B$7:$I$7</c:f>
              <c:numCache>
                <c:formatCode>0%</c:formatCode>
                <c:ptCount val="8"/>
                <c:pt idx="0">
                  <c:v>0.46</c:v>
                </c:pt>
                <c:pt idx="1">
                  <c:v>0.27</c:v>
                </c:pt>
                <c:pt idx="2">
                  <c:v>0.24</c:v>
                </c:pt>
                <c:pt idx="3">
                  <c:v>0.4</c:v>
                </c:pt>
                <c:pt idx="4">
                  <c:v>0.32</c:v>
                </c:pt>
                <c:pt idx="5">
                  <c:v>0.31</c:v>
                </c:pt>
                <c:pt idx="6">
                  <c:v>0.21</c:v>
                </c:pt>
                <c:pt idx="7">
                  <c:v>0.27</c:v>
                </c:pt>
              </c:numCache>
            </c:numRef>
          </c:val>
        </c:ser>
        <c:dLbls>
          <c:showLegendKey val="0"/>
          <c:showVal val="0"/>
          <c:showCatName val="0"/>
          <c:showSerName val="0"/>
          <c:showPercent val="0"/>
          <c:showBubbleSize val="0"/>
        </c:dLbls>
        <c:gapWidth val="150"/>
        <c:axId val="376632064"/>
        <c:axId val="376628144"/>
      </c:barChart>
      <c:catAx>
        <c:axId val="376632064"/>
        <c:scaling>
          <c:orientation val="minMax"/>
        </c:scaling>
        <c:delete val="0"/>
        <c:axPos val="b"/>
        <c:numFmt formatCode="General" sourceLinked="0"/>
        <c:majorTickMark val="out"/>
        <c:minorTickMark val="none"/>
        <c:tickLblPos val="nextTo"/>
        <c:txPr>
          <a:bodyPr/>
          <a:lstStyle/>
          <a:p>
            <a:pPr>
              <a:defRPr sz="800"/>
            </a:pPr>
            <a:endParaRPr lang="en-US"/>
          </a:p>
        </c:txPr>
        <c:crossAx val="376628144"/>
        <c:crosses val="autoZero"/>
        <c:auto val="1"/>
        <c:lblAlgn val="ctr"/>
        <c:lblOffset val="100"/>
        <c:noMultiLvlLbl val="0"/>
      </c:catAx>
      <c:valAx>
        <c:axId val="376628144"/>
        <c:scaling>
          <c:orientation val="minMax"/>
        </c:scaling>
        <c:delete val="0"/>
        <c:axPos val="l"/>
        <c:numFmt formatCode="0%" sourceLinked="0"/>
        <c:majorTickMark val="out"/>
        <c:minorTickMark val="none"/>
        <c:tickLblPos val="nextTo"/>
        <c:txPr>
          <a:bodyPr/>
          <a:lstStyle/>
          <a:p>
            <a:pPr>
              <a:defRPr sz="800"/>
            </a:pPr>
            <a:endParaRPr lang="en-US"/>
          </a:p>
        </c:txPr>
        <c:crossAx val="376632064"/>
        <c:crosses val="autoZero"/>
        <c:crossBetween val="between"/>
      </c:valAx>
    </c:plotArea>
    <c:legend>
      <c:legendPos val="b"/>
      <c:layout>
        <c:manualLayout>
          <c:xMode val="edge"/>
          <c:yMode val="edge"/>
          <c:x val="0.34325694315199351"/>
          <c:y val="0.92443409597392001"/>
          <c:w val="0.31348599500153829"/>
          <c:h val="7.5565904026079975E-2"/>
        </c:manualLayout>
      </c:layout>
      <c:overlay val="0"/>
      <c:txPr>
        <a:bodyPr/>
        <a:lstStyle/>
        <a:p>
          <a:pPr>
            <a:defRPr sz="800"/>
          </a:pPr>
          <a:endParaRPr lang="en-US"/>
        </a:p>
      </c:txPr>
    </c:legend>
    <c:plotVisOnly val="1"/>
    <c:dispBlanksAs val="gap"/>
    <c:showDLblsOverMax val="0"/>
  </c:chart>
  <c:spPr>
    <a:ln>
      <a:solidFill>
        <a:srgbClr val="C00000"/>
      </a:solidFill>
    </a:ln>
  </c:spPr>
  <c:txPr>
    <a:bodyPr/>
    <a:lstStyle/>
    <a:p>
      <a:pPr>
        <a:defRPr sz="1200"/>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sz="800"/>
            </a:pPr>
            <a:r>
              <a:rPr lang="en-GB" sz="800" dirty="0"/>
              <a:t>Imagine that you are going to be spending a week on holiday/vacation exploring different places in Britain. To what extend would you </a:t>
            </a:r>
            <a:r>
              <a:rPr lang="en-GB" sz="800" dirty="0" smtClean="0"/>
              <a:t>be interested </a:t>
            </a:r>
            <a:r>
              <a:rPr lang="en-GB" sz="800" dirty="0"/>
              <a:t>in doing each of the following things?</a:t>
            </a:r>
          </a:p>
          <a:p>
            <a:pPr algn="ctr" rtl="0">
              <a:defRPr sz="800"/>
            </a:pPr>
            <a:r>
              <a:rPr lang="en-US" sz="800" dirty="0"/>
              <a:t>Percentage of respondents who selected 'Completely </a:t>
            </a:r>
            <a:r>
              <a:rPr lang="en-US" sz="800" dirty="0" smtClean="0"/>
              <a:t>interested‘ (</a:t>
            </a:r>
            <a:r>
              <a:rPr lang="en-US" sz="800" dirty="0"/>
              <a:t>2014)</a:t>
            </a:r>
          </a:p>
        </c:rich>
      </c:tx>
      <c:layout>
        <c:manualLayout>
          <c:xMode val="edge"/>
          <c:yMode val="edge"/>
          <c:x val="0.16500810786470341"/>
          <c:y val="0"/>
        </c:manualLayout>
      </c:layout>
      <c:overlay val="0"/>
    </c:title>
    <c:autoTitleDeleted val="0"/>
    <c:plotArea>
      <c:layout>
        <c:manualLayout>
          <c:layoutTarget val="inner"/>
          <c:xMode val="edge"/>
          <c:yMode val="edge"/>
          <c:x val="0.37789071162796589"/>
          <c:y val="0.21155522032281726"/>
          <c:w val="0.5991115354586245"/>
          <c:h val="0.77729124530803961"/>
        </c:manualLayout>
      </c:layout>
      <c:barChart>
        <c:barDir val="bar"/>
        <c:grouping val="clustered"/>
        <c:varyColors val="0"/>
        <c:ser>
          <c:idx val="0"/>
          <c:order val="0"/>
          <c:tx>
            <c:strRef>
              <c:f>Sheet1!$B$1</c:f>
              <c:strCache>
                <c:ptCount val="1"/>
                <c:pt idx="0">
                  <c:v>Series 1</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Fully guided tour</c:v>
                </c:pt>
                <c:pt idx="1">
                  <c:v>Planned Itinerary</c:v>
                </c:pt>
                <c:pt idx="2">
                  <c:v>Rent a car</c:v>
                </c:pt>
                <c:pt idx="3">
                  <c:v>Day trips</c:v>
                </c:pt>
                <c:pt idx="4">
                  <c:v>Train to travel from place to place</c:v>
                </c:pt>
                <c:pt idx="5">
                  <c:v>Countryside</c:v>
                </c:pt>
                <c:pt idx="6">
                  <c:v>Off beaten track</c:v>
                </c:pt>
                <c:pt idx="7">
                  <c:v>Big City</c:v>
                </c:pt>
                <c:pt idx="8">
                  <c:v>Famous attractions</c:v>
                </c:pt>
                <c:pt idx="9">
                  <c:v>Food and drink</c:v>
                </c:pt>
              </c:strCache>
            </c:strRef>
          </c:cat>
          <c:val>
            <c:numRef>
              <c:f>Sheet1!$B$2:$B$11</c:f>
              <c:numCache>
                <c:formatCode>0%</c:formatCode>
                <c:ptCount val="10"/>
                <c:pt idx="0">
                  <c:v>0.5</c:v>
                </c:pt>
                <c:pt idx="1">
                  <c:v>0.53</c:v>
                </c:pt>
                <c:pt idx="2">
                  <c:v>0.55000000000000004</c:v>
                </c:pt>
                <c:pt idx="3">
                  <c:v>0.6</c:v>
                </c:pt>
                <c:pt idx="4">
                  <c:v>0.63</c:v>
                </c:pt>
                <c:pt idx="5">
                  <c:v>0.67</c:v>
                </c:pt>
                <c:pt idx="6">
                  <c:v>0.68</c:v>
                </c:pt>
                <c:pt idx="7">
                  <c:v>0.69</c:v>
                </c:pt>
                <c:pt idx="8">
                  <c:v>0.71</c:v>
                </c:pt>
                <c:pt idx="9">
                  <c:v>0.74</c:v>
                </c:pt>
              </c:numCache>
            </c:numRef>
          </c:val>
        </c:ser>
        <c:dLbls>
          <c:showLegendKey val="0"/>
          <c:showVal val="0"/>
          <c:showCatName val="0"/>
          <c:showSerName val="0"/>
          <c:showPercent val="0"/>
          <c:showBubbleSize val="0"/>
        </c:dLbls>
        <c:gapWidth val="150"/>
        <c:axId val="376629320"/>
        <c:axId val="376628536"/>
      </c:barChart>
      <c:catAx>
        <c:axId val="376629320"/>
        <c:scaling>
          <c:orientation val="minMax"/>
        </c:scaling>
        <c:delete val="0"/>
        <c:axPos val="l"/>
        <c:numFmt formatCode="General" sourceLinked="0"/>
        <c:majorTickMark val="out"/>
        <c:minorTickMark val="none"/>
        <c:tickLblPos val="nextTo"/>
        <c:crossAx val="376628536"/>
        <c:crosses val="autoZero"/>
        <c:auto val="1"/>
        <c:lblAlgn val="ctr"/>
        <c:lblOffset val="100"/>
        <c:noMultiLvlLbl val="0"/>
      </c:catAx>
      <c:valAx>
        <c:axId val="376628536"/>
        <c:scaling>
          <c:orientation val="minMax"/>
        </c:scaling>
        <c:delete val="1"/>
        <c:axPos val="b"/>
        <c:numFmt formatCode="0%" sourceLinked="1"/>
        <c:majorTickMark val="out"/>
        <c:minorTickMark val="none"/>
        <c:tickLblPos val="nextTo"/>
        <c:crossAx val="376629320"/>
        <c:crosses val="autoZero"/>
        <c:crossBetween val="between"/>
      </c:valAx>
    </c:plotArea>
    <c:plotVisOnly val="1"/>
    <c:dispBlanksAs val="gap"/>
    <c:showDLblsOverMax val="0"/>
  </c:chart>
  <c:spPr>
    <a:ln>
      <a:solidFill>
        <a:srgbClr val="C00000"/>
      </a:solidFill>
    </a:ln>
  </c:spPr>
  <c:txPr>
    <a:bodyPr/>
    <a:lstStyle/>
    <a:p>
      <a:pPr>
        <a:defRPr sz="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77229573653704"/>
          <c:y val="4.103481071941513E-2"/>
          <c:w val="0.70079889556183517"/>
          <c:h val="0.92110506941809212"/>
        </c:manualLayout>
      </c:layout>
      <c:barChart>
        <c:barDir val="bar"/>
        <c:grouping val="clustered"/>
        <c:varyColors val="0"/>
        <c:ser>
          <c:idx val="0"/>
          <c:order val="0"/>
          <c:tx>
            <c:strRef>
              <c:f>Sheet1!$B$1</c:f>
              <c:strCache>
                <c:ptCount val="1"/>
                <c:pt idx="0">
                  <c:v>Series 1</c:v>
                </c:pt>
              </c:strCache>
            </c:strRef>
          </c:tx>
          <c:spPr>
            <a:solidFill>
              <a:srgbClr val="157EAB"/>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Went Shopping</c:v>
                </c:pt>
                <c:pt idx="1">
                  <c:v>Parks or Gardens</c:v>
                </c:pt>
                <c:pt idx="2">
                  <c:v>Went to the pub</c:v>
                </c:pt>
                <c:pt idx="3">
                  <c:v>Castles/Historic houses</c:v>
                </c:pt>
                <c:pt idx="4">
                  <c:v>Museums/ Galleries</c:v>
                </c:pt>
                <c:pt idx="5">
                  <c:v>Religious buildings</c:v>
                </c:pt>
                <c:pt idx="6">
                  <c:v>Went to countryside/ villages</c:v>
                </c:pt>
                <c:pt idx="7">
                  <c:v>Went to coast or beaches</c:v>
                </c:pt>
                <c:pt idx="8">
                  <c:v>Theatre/ Musical </c:v>
                </c:pt>
                <c:pt idx="9">
                  <c:v>Went to bars/ nightclubs</c:v>
                </c:pt>
                <c:pt idx="10">
                  <c:v>Attended a festival</c:v>
                </c:pt>
                <c:pt idx="11">
                  <c:v>Went to a live sport event</c:v>
                </c:pt>
                <c:pt idx="12">
                  <c:v>Took part in sports activities </c:v>
                </c:pt>
              </c:strCache>
            </c:strRef>
          </c:cat>
          <c:val>
            <c:numRef>
              <c:f>Sheet1!$B$2:$B$14</c:f>
              <c:numCache>
                <c:formatCode>0%</c:formatCode>
                <c:ptCount val="13"/>
                <c:pt idx="0">
                  <c:v>0.71</c:v>
                </c:pt>
                <c:pt idx="1">
                  <c:v>0.54</c:v>
                </c:pt>
                <c:pt idx="2">
                  <c:v>0.5</c:v>
                </c:pt>
                <c:pt idx="3">
                  <c:v>0.48</c:v>
                </c:pt>
                <c:pt idx="4">
                  <c:v>0.43</c:v>
                </c:pt>
                <c:pt idx="5">
                  <c:v>0.35</c:v>
                </c:pt>
                <c:pt idx="6">
                  <c:v>0.22</c:v>
                </c:pt>
                <c:pt idx="7">
                  <c:v>0.15</c:v>
                </c:pt>
                <c:pt idx="8">
                  <c:v>0.14000000000000001</c:v>
                </c:pt>
                <c:pt idx="9">
                  <c:v>0.14000000000000001</c:v>
                </c:pt>
                <c:pt idx="10">
                  <c:v>0.04</c:v>
                </c:pt>
                <c:pt idx="11">
                  <c:v>0.04</c:v>
                </c:pt>
                <c:pt idx="12">
                  <c:v>0.03</c:v>
                </c:pt>
              </c:numCache>
            </c:numRef>
          </c:val>
        </c:ser>
        <c:dLbls>
          <c:showLegendKey val="0"/>
          <c:showVal val="0"/>
          <c:showCatName val="0"/>
          <c:showSerName val="0"/>
          <c:showPercent val="0"/>
          <c:showBubbleSize val="0"/>
        </c:dLbls>
        <c:gapWidth val="150"/>
        <c:axId val="376631672"/>
        <c:axId val="376629712"/>
      </c:barChart>
      <c:catAx>
        <c:axId val="376631672"/>
        <c:scaling>
          <c:orientation val="maxMin"/>
        </c:scaling>
        <c:delete val="0"/>
        <c:axPos val="l"/>
        <c:numFmt formatCode="General" sourceLinked="0"/>
        <c:majorTickMark val="out"/>
        <c:minorTickMark val="none"/>
        <c:tickLblPos val="nextTo"/>
        <c:txPr>
          <a:bodyPr/>
          <a:lstStyle/>
          <a:p>
            <a:pPr>
              <a:defRPr sz="800"/>
            </a:pPr>
            <a:endParaRPr lang="en-US"/>
          </a:p>
        </c:txPr>
        <c:crossAx val="376629712"/>
        <c:crosses val="autoZero"/>
        <c:auto val="1"/>
        <c:lblAlgn val="ctr"/>
        <c:lblOffset val="100"/>
        <c:noMultiLvlLbl val="0"/>
      </c:catAx>
      <c:valAx>
        <c:axId val="376629712"/>
        <c:scaling>
          <c:orientation val="minMax"/>
        </c:scaling>
        <c:delete val="1"/>
        <c:axPos val="t"/>
        <c:majorGridlines>
          <c:spPr>
            <a:ln>
              <a:noFill/>
            </a:ln>
          </c:spPr>
        </c:majorGridlines>
        <c:numFmt formatCode="0%" sourceLinked="1"/>
        <c:majorTickMark val="out"/>
        <c:minorTickMark val="none"/>
        <c:tickLblPos val="nextTo"/>
        <c:crossAx val="376631672"/>
        <c:crosses val="autoZero"/>
        <c:crossBetween val="between"/>
      </c:valAx>
    </c:plotArea>
    <c:plotVisOnly val="1"/>
    <c:dispBlanksAs val="gap"/>
    <c:showDLblsOverMax val="0"/>
  </c:chart>
  <c:spPr>
    <a:ln>
      <a:solidFill>
        <a:srgbClr val="C00000"/>
      </a:solidFill>
    </a:ln>
  </c:spPr>
  <c:txPr>
    <a:bodyPr/>
    <a:lstStyle/>
    <a:p>
      <a:pPr>
        <a:defRPr sz="1200"/>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740215048261125E-2"/>
          <c:y val="5.2694610778443111E-2"/>
          <c:w val="0.92038813588593871"/>
          <c:h val="0.52820330991560183"/>
        </c:manualLayout>
      </c:layout>
      <c:barChart>
        <c:barDir val="col"/>
        <c:grouping val="clustered"/>
        <c:varyColors val="0"/>
        <c:ser>
          <c:idx val="0"/>
          <c:order val="0"/>
          <c:tx>
            <c:strRef>
              <c:f>Sheet1!$B$1</c:f>
              <c:strCache>
                <c:ptCount val="1"/>
                <c:pt idx="0">
                  <c:v>Expenditrue </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18"/>
                <c:pt idx="0">
                  <c:v>Special shopping</c:v>
                </c:pt>
                <c:pt idx="1">
                  <c:v>Visiting parks/ gardens</c:v>
                </c:pt>
                <c:pt idx="2">
                  <c:v>Visiting historic buildings</c:v>
                </c:pt>
                <c:pt idx="3">
                  <c:v>Visiting museums/ art galleries</c:v>
                </c:pt>
                <c:pt idx="4">
                  <c:v>Sightseeing in a town/ city</c:v>
                </c:pt>
                <c:pt idx="5">
                  <c:v>Visiting a cathedra// church</c:v>
                </c:pt>
                <c:pt idx="6">
                  <c:v>Sightseeing/ exploring countryside</c:v>
                </c:pt>
                <c:pt idx="7">
                  <c:v>Sightseeing/ exploring the coast</c:v>
                </c:pt>
                <c:pt idx="8">
                  <c:v>Attending the theatre </c:v>
                </c:pt>
                <c:pt idx="9">
                  <c:v>Attending live music/ a festival</c:v>
                </c:pt>
                <c:pt idx="10">
                  <c:v>Long walk/ hikes/ rambles</c:v>
                </c:pt>
                <c:pt idx="11">
                  <c:v>Attending a live sporting event </c:v>
                </c:pt>
                <c:pt idx="12">
                  <c:v>Visiting zoos/ aquariums </c:v>
                </c:pt>
                <c:pt idx="13">
                  <c:v>Cycling/ mountain biking</c:v>
                </c:pt>
                <c:pt idx="14">
                  <c:v>Golf</c:v>
                </c:pt>
                <c:pt idx="15">
                  <c:v>Visited a TV series loaction</c:v>
                </c:pt>
                <c:pt idx="16">
                  <c:v>Fishing</c:v>
                </c:pt>
                <c:pt idx="17">
                  <c:v>Watersports</c:v>
                </c:pt>
              </c:strCache>
            </c:strRef>
          </c:cat>
          <c:val>
            <c:numRef>
              <c:f>Sheet1!$B$2:$B$19</c:f>
              <c:numCache>
                <c:formatCode>"£"#,##0_);[Red]\("£"#,##0\)</c:formatCode>
                <c:ptCount val="18"/>
                <c:pt idx="0">
                  <c:v>2494</c:v>
                </c:pt>
                <c:pt idx="1">
                  <c:v>1177</c:v>
                </c:pt>
                <c:pt idx="2">
                  <c:v>909</c:v>
                </c:pt>
                <c:pt idx="3">
                  <c:v>889</c:v>
                </c:pt>
                <c:pt idx="4">
                  <c:v>886</c:v>
                </c:pt>
                <c:pt idx="5">
                  <c:v>652</c:v>
                </c:pt>
                <c:pt idx="6">
                  <c:v>550</c:v>
                </c:pt>
                <c:pt idx="7">
                  <c:v>487</c:v>
                </c:pt>
                <c:pt idx="8">
                  <c:v>364</c:v>
                </c:pt>
                <c:pt idx="9">
                  <c:v>305</c:v>
                </c:pt>
                <c:pt idx="10">
                  <c:v>286</c:v>
                </c:pt>
                <c:pt idx="11">
                  <c:v>137</c:v>
                </c:pt>
                <c:pt idx="12">
                  <c:v>116</c:v>
                </c:pt>
                <c:pt idx="13">
                  <c:v>99</c:v>
                </c:pt>
                <c:pt idx="14">
                  <c:v>85</c:v>
                </c:pt>
                <c:pt idx="15">
                  <c:v>65</c:v>
                </c:pt>
                <c:pt idx="16">
                  <c:v>56</c:v>
                </c:pt>
                <c:pt idx="17">
                  <c:v>56</c:v>
                </c:pt>
              </c:numCache>
            </c:numRef>
          </c:val>
        </c:ser>
        <c:dLbls>
          <c:showLegendKey val="0"/>
          <c:showVal val="0"/>
          <c:showCatName val="0"/>
          <c:showSerName val="0"/>
          <c:showPercent val="0"/>
          <c:showBubbleSize val="0"/>
        </c:dLbls>
        <c:gapWidth val="150"/>
        <c:axId val="378719688"/>
        <c:axId val="378715768"/>
      </c:barChart>
      <c:catAx>
        <c:axId val="378719688"/>
        <c:scaling>
          <c:orientation val="minMax"/>
        </c:scaling>
        <c:delete val="0"/>
        <c:axPos val="b"/>
        <c:numFmt formatCode="General" sourceLinked="0"/>
        <c:majorTickMark val="out"/>
        <c:minorTickMark val="none"/>
        <c:tickLblPos val="nextTo"/>
        <c:txPr>
          <a:bodyPr/>
          <a:lstStyle/>
          <a:p>
            <a:pPr>
              <a:defRPr sz="700"/>
            </a:pPr>
            <a:endParaRPr lang="en-US"/>
          </a:p>
        </c:txPr>
        <c:crossAx val="378715768"/>
        <c:crosses val="autoZero"/>
        <c:auto val="1"/>
        <c:lblAlgn val="ctr"/>
        <c:lblOffset val="100"/>
        <c:noMultiLvlLbl val="0"/>
      </c:catAx>
      <c:valAx>
        <c:axId val="378715768"/>
        <c:scaling>
          <c:orientation val="minMax"/>
        </c:scaling>
        <c:delete val="0"/>
        <c:axPos val="l"/>
        <c:majorGridlines>
          <c:spPr>
            <a:ln>
              <a:noFill/>
            </a:ln>
          </c:spPr>
        </c:majorGridlines>
        <c:numFmt formatCode="&quot;£&quot;#,##0_);[Red]\(&quot;£&quot;#,##0\)" sourceLinked="1"/>
        <c:majorTickMark val="out"/>
        <c:minorTickMark val="none"/>
        <c:tickLblPos val="nextTo"/>
        <c:crossAx val="378719688"/>
        <c:crosses val="autoZero"/>
        <c:crossBetween val="between"/>
      </c:valAx>
    </c:plotArea>
    <c:plotVisOnly val="1"/>
    <c:dispBlanksAs val="gap"/>
    <c:showDLblsOverMax val="0"/>
  </c:chart>
  <c:spPr>
    <a:ln>
      <a:solidFill>
        <a:srgbClr val="C00000"/>
      </a:solidFill>
    </a:ln>
  </c:spPr>
  <c:txPr>
    <a:bodyPr/>
    <a:lstStyle/>
    <a:p>
      <a:pPr>
        <a:defRPr sz="800"/>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82AADA"/>
            </a:solidFill>
          </c:spPr>
          <c:invertIfNegative val="0"/>
          <c:dPt>
            <c:idx val="0"/>
            <c:invertIfNegative val="0"/>
            <c:bubble3D val="0"/>
            <c:spPr>
              <a:solidFill>
                <a:srgbClr val="0070C0"/>
              </a:solidFill>
            </c:spPr>
          </c:dPt>
          <c:dPt>
            <c:idx val="1"/>
            <c:invertIfNegative val="0"/>
            <c:bubble3D val="0"/>
            <c:spPr>
              <a:solidFill>
                <a:srgbClr val="0070C0"/>
              </a:solidFill>
            </c:spPr>
          </c:dPt>
          <c:dPt>
            <c:idx val="2"/>
            <c:invertIfNegative val="0"/>
            <c:bubble3D val="0"/>
            <c:spPr>
              <a:solidFill>
                <a:srgbClr val="0070C0"/>
              </a:solidFill>
            </c:spPr>
          </c:dPt>
          <c:dPt>
            <c:idx val="3"/>
            <c:invertIfNegative val="0"/>
            <c:bubble3D val="0"/>
            <c:spPr>
              <a:solidFill>
                <a:schemeClr val="tx2">
                  <a:lumMod val="60000"/>
                  <a:lumOff val="40000"/>
                </a:schemeClr>
              </a:solidFill>
            </c:spPr>
          </c:dPt>
          <c:dPt>
            <c:idx val="4"/>
            <c:invertIfNegative val="0"/>
            <c:bubble3D val="0"/>
            <c:spPr>
              <a:solidFill>
                <a:schemeClr val="tx2">
                  <a:lumMod val="60000"/>
                  <a:lumOff val="40000"/>
                </a:schemeClr>
              </a:solidFill>
            </c:spPr>
          </c:dPt>
          <c:dPt>
            <c:idx val="5"/>
            <c:invertIfNegative val="0"/>
            <c:bubble3D val="0"/>
            <c:spPr>
              <a:solidFill>
                <a:schemeClr val="tx2">
                  <a:lumMod val="60000"/>
                  <a:lumOff val="40000"/>
                </a:schemeClr>
              </a:solidFill>
            </c:spPr>
          </c:dPt>
          <c:dPt>
            <c:idx val="6"/>
            <c:invertIfNegative val="0"/>
            <c:bubble3D val="0"/>
            <c:spPr>
              <a:solidFill>
                <a:schemeClr val="tx2">
                  <a:lumMod val="60000"/>
                  <a:lumOff val="40000"/>
                </a:schemeClr>
              </a:solidFill>
            </c:spPr>
          </c:dPt>
          <c:dPt>
            <c:idx val="7"/>
            <c:invertIfNegative val="0"/>
            <c:bubble3D val="0"/>
            <c:spPr>
              <a:solidFill>
                <a:srgbClr val="92D050"/>
              </a:solidFill>
            </c:spPr>
          </c:dPt>
          <c:dPt>
            <c:idx val="8"/>
            <c:invertIfNegative val="0"/>
            <c:bubble3D val="0"/>
            <c:spPr>
              <a:solidFill>
                <a:srgbClr val="92D050"/>
              </a:solidFill>
            </c:spPr>
          </c:dPt>
          <c:dPt>
            <c:idx val="9"/>
            <c:invertIfNegative val="0"/>
            <c:bubble3D val="0"/>
            <c:spPr>
              <a:solidFill>
                <a:srgbClr val="92D050"/>
              </a:solidFill>
            </c:spPr>
          </c:dPt>
          <c:dPt>
            <c:idx val="10"/>
            <c:invertIfNegative val="0"/>
            <c:bubble3D val="0"/>
            <c:spPr>
              <a:solidFill>
                <a:srgbClr val="92D050"/>
              </a:solidFill>
            </c:spPr>
          </c:dPt>
          <c:dPt>
            <c:idx val="11"/>
            <c:invertIfNegative val="0"/>
            <c:bubble3D val="0"/>
            <c:spPr>
              <a:solidFill>
                <a:srgbClr val="7030A0"/>
              </a:solidFill>
            </c:spPr>
          </c:dPt>
          <c:dPt>
            <c:idx val="12"/>
            <c:invertIfNegative val="0"/>
            <c:bubble3D val="0"/>
            <c:spPr>
              <a:solidFill>
                <a:srgbClr val="7030A0"/>
              </a:solidFill>
            </c:spPr>
          </c:dPt>
          <c:dPt>
            <c:idx val="13"/>
            <c:invertIfNegative val="0"/>
            <c:bubble3D val="0"/>
            <c:spPr>
              <a:solidFill>
                <a:srgbClr val="FFC000"/>
              </a:solidFill>
            </c:spPr>
          </c:dPt>
          <c:dPt>
            <c:idx val="14"/>
            <c:invertIfNegative val="0"/>
            <c:bubble3D val="0"/>
            <c:spPr>
              <a:solidFill>
                <a:srgbClr val="FFC000"/>
              </a:solidFill>
            </c:spPr>
          </c:dPt>
          <c:dPt>
            <c:idx val="15"/>
            <c:invertIfNegative val="0"/>
            <c:bubble3D val="0"/>
            <c:spPr>
              <a:solidFill>
                <a:srgbClr val="FFC000"/>
              </a:solidFill>
            </c:spPr>
          </c:dPt>
          <c:dPt>
            <c:idx val="16"/>
            <c:invertIfNegative val="0"/>
            <c:bubble3D val="0"/>
            <c:spPr>
              <a:solidFill>
                <a:srgbClr val="C00000"/>
              </a:solidFill>
            </c:spPr>
          </c:dPt>
          <c:dPt>
            <c:idx val="17"/>
            <c:invertIfNegative val="0"/>
            <c:bubble3D val="0"/>
            <c:spPr>
              <a:solidFill>
                <a:srgbClr val="C00000"/>
              </a:solidFill>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Sheet6!$G$4:$H$21</c:f>
              <c:multiLvlStrCache>
                <c:ptCount val="18"/>
                <c:lvl>
                  <c:pt idx="0">
                    <c:v> Articles / features on TV, radio or in newspapers</c:v>
                  </c:pt>
                  <c:pt idx="1">
                    <c:v> Travel guide websites</c:v>
                  </c:pt>
                  <c:pt idx="2">
                    <c:v> Travel guidebooks</c:v>
                  </c:pt>
                  <c:pt idx="3">
                    <c:v>Advertising by a tour operator / travel agent</c:v>
                  </c:pt>
                  <c:pt idx="4">
                    <c:v>Travel agent/tour operator websites</c:v>
                  </c:pt>
                  <c:pt idx="5">
                    <c:v>Tour operator brochures / leaflets</c:v>
                  </c:pt>
                  <c:pt idx="6">
                    <c:v>Talking to tour operator / travel agent staff</c:v>
                  </c:pt>
                  <c:pt idx="7">
                    <c:v> Advertising directly on TV, posters, radio, or newspapers</c:v>
                  </c:pt>
                  <c:pt idx="8">
                    <c:v> Tourism board/ destination websites</c:v>
                  </c:pt>
                  <c:pt idx="9">
                    <c:v> Content by destinations/tourism boards on social networking sites</c:v>
                  </c:pt>
                  <c:pt idx="10">
                    <c:v> Other brochures/ leaflets about destination</c:v>
                  </c:pt>
                  <c:pt idx="11">
                    <c:v> Advertising by a transport carrier</c:v>
                  </c:pt>
                  <c:pt idx="12">
                    <c:v> Transport carrier websites</c:v>
                  </c:pt>
                  <c:pt idx="13">
                    <c:v>Talking to friends/ relatives</c:v>
                  </c:pt>
                  <c:pt idx="14">
                    <c:v>Posts/pictures by friends or relatives on social networking sites</c:v>
                  </c:pt>
                  <c:pt idx="15">
                    <c:v>Online review websites e.g. TripAdvisor</c:v>
                  </c:pt>
                  <c:pt idx="16">
                    <c:v>Hotel / resort websites</c:v>
                  </c:pt>
                  <c:pt idx="17">
                    <c:v>Other sources</c:v>
                  </c:pt>
                </c:lvl>
                <c:lvl>
                  <c:pt idx="0">
                    <c:v>ANY TRAVEL GUIDES / FEATURES</c:v>
                  </c:pt>
                  <c:pt idx="3">
                    <c:v>ANY TOUR OPERATOR /TRAVEL AGENT</c:v>
                  </c:pt>
                  <c:pt idx="7">
                    <c:v>ANY TOURISM BOARD</c:v>
                  </c:pt>
                  <c:pt idx="11">
                    <c:v>ANY TRANSPORT CARRIER</c:v>
                  </c:pt>
                  <c:pt idx="13">
                    <c:v>ANY PEER RECOMMENDATIONS</c:v>
                  </c:pt>
                  <c:pt idx="16">
                    <c:v>ANY OTHER</c:v>
                  </c:pt>
                </c:lvl>
              </c:multiLvlStrCache>
            </c:multiLvlStrRef>
          </c:cat>
          <c:val>
            <c:numRef>
              <c:f>Sheet6!$I$4:$I$21</c:f>
              <c:numCache>
                <c:formatCode>0%</c:formatCode>
                <c:ptCount val="18"/>
                <c:pt idx="0">
                  <c:v>0.44</c:v>
                </c:pt>
                <c:pt idx="1">
                  <c:v>0.17</c:v>
                </c:pt>
                <c:pt idx="2">
                  <c:v>0.11</c:v>
                </c:pt>
                <c:pt idx="3">
                  <c:v>0.14000000000000001</c:v>
                </c:pt>
                <c:pt idx="4">
                  <c:v>0.15</c:v>
                </c:pt>
                <c:pt idx="5">
                  <c:v>0.11</c:v>
                </c:pt>
                <c:pt idx="6">
                  <c:v>0.04</c:v>
                </c:pt>
                <c:pt idx="7">
                  <c:v>0.31</c:v>
                </c:pt>
                <c:pt idx="8">
                  <c:v>0.18</c:v>
                </c:pt>
                <c:pt idx="9">
                  <c:v>0.16</c:v>
                </c:pt>
                <c:pt idx="10">
                  <c:v>0.08</c:v>
                </c:pt>
                <c:pt idx="11">
                  <c:v>0.14000000000000001</c:v>
                </c:pt>
                <c:pt idx="12">
                  <c:v>0.12</c:v>
                </c:pt>
                <c:pt idx="13">
                  <c:v>0.36</c:v>
                </c:pt>
                <c:pt idx="14">
                  <c:v>0.21</c:v>
                </c:pt>
                <c:pt idx="15">
                  <c:v>0.13</c:v>
                </c:pt>
                <c:pt idx="16">
                  <c:v>0.13</c:v>
                </c:pt>
                <c:pt idx="17">
                  <c:v>0.03</c:v>
                </c:pt>
              </c:numCache>
            </c:numRef>
          </c:val>
        </c:ser>
        <c:dLbls>
          <c:showLegendKey val="0"/>
          <c:showVal val="0"/>
          <c:showCatName val="0"/>
          <c:showSerName val="0"/>
          <c:showPercent val="0"/>
          <c:showBubbleSize val="0"/>
        </c:dLbls>
        <c:gapWidth val="150"/>
        <c:axId val="378717728"/>
        <c:axId val="378712240"/>
      </c:barChart>
      <c:catAx>
        <c:axId val="378717728"/>
        <c:scaling>
          <c:orientation val="maxMin"/>
        </c:scaling>
        <c:delete val="0"/>
        <c:axPos val="l"/>
        <c:majorGridlines/>
        <c:numFmt formatCode="General" sourceLinked="0"/>
        <c:majorTickMark val="out"/>
        <c:minorTickMark val="none"/>
        <c:tickLblPos val="nextTo"/>
        <c:txPr>
          <a:bodyPr/>
          <a:lstStyle/>
          <a:p>
            <a:pPr>
              <a:defRPr sz="700"/>
            </a:pPr>
            <a:endParaRPr lang="en-US"/>
          </a:p>
        </c:txPr>
        <c:crossAx val="378712240"/>
        <c:crosses val="autoZero"/>
        <c:auto val="1"/>
        <c:lblAlgn val="ctr"/>
        <c:lblOffset val="100"/>
        <c:noMultiLvlLbl val="0"/>
      </c:catAx>
      <c:valAx>
        <c:axId val="378712240"/>
        <c:scaling>
          <c:orientation val="minMax"/>
        </c:scaling>
        <c:delete val="1"/>
        <c:axPos val="t"/>
        <c:numFmt formatCode="0%" sourceLinked="1"/>
        <c:majorTickMark val="out"/>
        <c:minorTickMark val="none"/>
        <c:tickLblPos val="nextTo"/>
        <c:crossAx val="378717728"/>
        <c:crosses val="autoZero"/>
        <c:crossBetween val="between"/>
      </c:valAx>
    </c:plotArea>
    <c:plotVisOnly val="1"/>
    <c:dispBlanksAs val="gap"/>
    <c:showDLblsOverMax val="0"/>
  </c:chart>
  <c:spPr>
    <a:ln>
      <a:solidFill>
        <a:srgbClr val="C00000"/>
      </a:solidFill>
    </a:ln>
  </c:spPr>
  <c:txPr>
    <a:bodyPr/>
    <a:lstStyle/>
    <a:p>
      <a:pPr>
        <a:defRPr sz="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view3D>
    <c:floor>
      <c:thickness val="0"/>
    </c:floor>
    <c:sideWall>
      <c:thickness val="0"/>
    </c:sideWall>
    <c:backWall>
      <c:thickness val="0"/>
    </c:backWall>
    <c:plotArea>
      <c:layout>
        <c:manualLayout>
          <c:layoutTarget val="inner"/>
          <c:xMode val="edge"/>
          <c:yMode val="edge"/>
          <c:x val="8.9845810948976684E-4"/>
          <c:y val="0.20564712157659923"/>
          <c:w val="0.54655752299407789"/>
          <c:h val="0.51565448209168829"/>
        </c:manualLayout>
      </c:layout>
      <c:pie3DChart>
        <c:varyColors val="1"/>
        <c:ser>
          <c:idx val="0"/>
          <c:order val="0"/>
          <c:tx>
            <c:strRef>
              <c:f>Sheet1!$B$1</c:f>
              <c:strCache>
                <c:ptCount val="1"/>
                <c:pt idx="0">
                  <c:v>Spend in England</c:v>
                </c:pt>
              </c:strCache>
            </c:strRef>
          </c:tx>
          <c:spPr>
            <a:solidFill>
              <a:schemeClr val="accent3">
                <a:lumMod val="75000"/>
              </a:schemeClr>
            </a:solidFill>
            <a:ln>
              <a:solidFill>
                <a:srgbClr val="0070C0"/>
              </a:solidFill>
            </a:ln>
          </c:spPr>
          <c:dPt>
            <c:idx val="1"/>
            <c:bubble3D val="0"/>
            <c:spPr>
              <a:solidFill>
                <a:srgbClr val="FF0000"/>
              </a:solidFill>
              <a:ln>
                <a:solidFill>
                  <a:srgbClr val="0070C0"/>
                </a:solidFill>
              </a:ln>
            </c:spPr>
          </c:dPt>
          <c:dLbls>
            <c:spPr>
              <a:noFill/>
              <a:ln>
                <a:noFill/>
              </a:ln>
              <a:effectLst/>
            </c:spPr>
            <c:txPr>
              <a:bodyPr/>
              <a:lstStyle/>
              <a:p>
                <a:pPr>
                  <a:defRPr sz="1000" b="1">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numRef>
              <c:f>Sheet1!$A$2:$A$3</c:f>
              <c:numCache>
                <c:formatCode>General</c:formatCode>
                <c:ptCount val="2"/>
                <c:pt idx="0">
                  <c:v>2002</c:v>
                </c:pt>
              </c:numCache>
            </c:numRef>
          </c:cat>
          <c:val>
            <c:numRef>
              <c:f>Sheet1!$B$2:$B$3</c:f>
              <c:numCache>
                <c:formatCode>_-* #,##0_-;\-* #,##0_-;_-* "-"??_-;_-@_-</c:formatCode>
                <c:ptCount val="2"/>
                <c:pt idx="0">
                  <c:v>30</c:v>
                </c:pt>
                <c:pt idx="1">
                  <c:v>70</c:v>
                </c:pt>
              </c:numCache>
            </c:numRef>
          </c:val>
        </c:ser>
        <c:dLbls>
          <c:showLegendKey val="0"/>
          <c:showVal val="0"/>
          <c:showCatName val="0"/>
          <c:showSerName val="0"/>
          <c:showPercent val="0"/>
          <c:showBubbleSize val="0"/>
          <c:showLeaderLines val="1"/>
        </c:dLbls>
      </c:pie3DChart>
    </c:plotArea>
    <c:plotVisOnly val="1"/>
    <c:dispBlanksAs val="gap"/>
    <c:showDLblsOverMax val="0"/>
  </c:chart>
  <c:spPr>
    <a:ln w="12700">
      <a:solidFill>
        <a:schemeClr val="accent2"/>
      </a:solidFill>
    </a:ln>
  </c:spPr>
  <c:txPr>
    <a:bodyPr/>
    <a:lstStyle/>
    <a:p>
      <a:pPr>
        <a:defRPr sz="1200" baseline="0"/>
      </a:pPr>
      <a:endParaRPr lang="en-US"/>
    </a:p>
  </c:txPr>
  <c:externalData r:id="rId1">
    <c:autoUpdate val="0"/>
  </c:externalData>
  <c:userShapes r:id="rId2"/>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995910020449899E-2"/>
          <c:y val="5.5614075735463307E-2"/>
          <c:w val="0.96400817995910015"/>
          <c:h val="0.7724420908981614"/>
        </c:manualLayout>
      </c:layout>
      <c:barChart>
        <c:barDir val="col"/>
        <c:grouping val="percentStacked"/>
        <c:varyColors val="0"/>
        <c:ser>
          <c:idx val="0"/>
          <c:order val="0"/>
          <c:tx>
            <c:strRef>
              <c:f>Sheet1!$B$1</c:f>
              <c:strCache>
                <c:ptCount val="1"/>
                <c:pt idx="0">
                  <c:v>Booked directly with airline / train / ferry operator</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ALL INBOUND MARKETS</c:v>
                </c:pt>
                <c:pt idx="1">
                  <c:v>Australia</c:v>
                </c:pt>
                <c:pt idx="2">
                  <c:v>France</c:v>
                </c:pt>
                <c:pt idx="3">
                  <c:v>Germany</c:v>
                </c:pt>
                <c:pt idx="4">
                  <c:v>Spain</c:v>
                </c:pt>
                <c:pt idx="5">
                  <c:v>Netherlands</c:v>
                </c:pt>
                <c:pt idx="6">
                  <c:v>USA</c:v>
                </c:pt>
                <c:pt idx="7">
                  <c:v>China</c:v>
                </c:pt>
              </c:strCache>
            </c:strRef>
          </c:cat>
          <c:val>
            <c:numRef>
              <c:f>Sheet1!$B$2:$B$9</c:f>
              <c:numCache>
                <c:formatCode>0%</c:formatCode>
                <c:ptCount val="8"/>
                <c:pt idx="0">
                  <c:v>0.71617580624238919</c:v>
                </c:pt>
                <c:pt idx="1">
                  <c:v>0.49604870600128192</c:v>
                </c:pt>
                <c:pt idx="2">
                  <c:v>0.76533196749967058</c:v>
                </c:pt>
                <c:pt idx="3">
                  <c:v>0.75255120737215497</c:v>
                </c:pt>
                <c:pt idx="4">
                  <c:v>0.86080211617828062</c:v>
                </c:pt>
                <c:pt idx="5">
                  <c:v>0.91</c:v>
                </c:pt>
                <c:pt idx="6">
                  <c:v>0.65599700333477573</c:v>
                </c:pt>
                <c:pt idx="7">
                  <c:v>0.36121891969937531</c:v>
                </c:pt>
              </c:numCache>
            </c:numRef>
          </c:val>
        </c:ser>
        <c:ser>
          <c:idx val="1"/>
          <c:order val="1"/>
          <c:tx>
            <c:strRef>
              <c:f>Sheet1!$C$1</c:f>
              <c:strCache>
                <c:ptCount val="1"/>
                <c:pt idx="0">
                  <c:v>Booked through a travel agent</c:v>
                </c:pt>
              </c:strCache>
            </c:strRef>
          </c:tx>
          <c:spPr>
            <a:solidFill>
              <a:srgbClr val="92D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ALL INBOUND MARKETS</c:v>
                </c:pt>
                <c:pt idx="1">
                  <c:v>Australia</c:v>
                </c:pt>
                <c:pt idx="2">
                  <c:v>France</c:v>
                </c:pt>
                <c:pt idx="3">
                  <c:v>Germany</c:v>
                </c:pt>
                <c:pt idx="4">
                  <c:v>Spain</c:v>
                </c:pt>
                <c:pt idx="5">
                  <c:v>Netherlands</c:v>
                </c:pt>
                <c:pt idx="6">
                  <c:v>USA</c:v>
                </c:pt>
                <c:pt idx="7">
                  <c:v>China</c:v>
                </c:pt>
              </c:strCache>
            </c:strRef>
          </c:cat>
          <c:val>
            <c:numRef>
              <c:f>Sheet1!$C$2:$C$9</c:f>
              <c:numCache>
                <c:formatCode>0%</c:formatCode>
                <c:ptCount val="8"/>
                <c:pt idx="0">
                  <c:v>0.26352741198292545</c:v>
                </c:pt>
                <c:pt idx="1">
                  <c:v>0.48710829505742514</c:v>
                </c:pt>
                <c:pt idx="2">
                  <c:v>0.20971370627633878</c:v>
                </c:pt>
                <c:pt idx="3">
                  <c:v>0.23362795991995891</c:v>
                </c:pt>
                <c:pt idx="4">
                  <c:v>0.13470132355074776</c:v>
                </c:pt>
                <c:pt idx="5">
                  <c:v>7.0000000000000007E-2</c:v>
                </c:pt>
                <c:pt idx="6">
                  <c:v>0.31822767871722513</c:v>
                </c:pt>
                <c:pt idx="7">
                  <c:v>0.63878108030062464</c:v>
                </c:pt>
              </c:numCache>
            </c:numRef>
          </c:val>
        </c:ser>
        <c:ser>
          <c:idx val="2"/>
          <c:order val="2"/>
          <c:tx>
            <c:strRef>
              <c:f>Sheet1!$D$1</c:f>
              <c:strCache>
                <c:ptCount val="1"/>
                <c:pt idx="0">
                  <c:v>Don't know / someone else booked</c:v>
                </c:pt>
              </c:strCache>
            </c:strRef>
          </c:tx>
          <c:spPr>
            <a:solidFill>
              <a:srgbClr val="FFC000"/>
            </a:solidFill>
          </c:spPr>
          <c:invertIfNegative val="0"/>
          <c:cat>
            <c:strRef>
              <c:f>Sheet1!$A$2:$A$9</c:f>
              <c:strCache>
                <c:ptCount val="8"/>
                <c:pt idx="0">
                  <c:v>ALL INBOUND MARKETS</c:v>
                </c:pt>
                <c:pt idx="1">
                  <c:v>Australia</c:v>
                </c:pt>
                <c:pt idx="2">
                  <c:v>France</c:v>
                </c:pt>
                <c:pt idx="3">
                  <c:v>Germany</c:v>
                </c:pt>
                <c:pt idx="4">
                  <c:v>Spain</c:v>
                </c:pt>
                <c:pt idx="5">
                  <c:v>Netherlands</c:v>
                </c:pt>
                <c:pt idx="6">
                  <c:v>USA</c:v>
                </c:pt>
                <c:pt idx="7">
                  <c:v>China</c:v>
                </c:pt>
              </c:strCache>
            </c:strRef>
          </c:cat>
          <c:val>
            <c:numRef>
              <c:f>Sheet1!$D$2:$D$9</c:f>
              <c:numCache>
                <c:formatCode>0%</c:formatCode>
                <c:ptCount val="8"/>
                <c:pt idx="0">
                  <c:v>2.0296781774685378E-2</c:v>
                </c:pt>
                <c:pt idx="1">
                  <c:v>1.6842998941292937E-2</c:v>
                </c:pt>
                <c:pt idx="2">
                  <c:v>2.495432622399063E-2</c:v>
                </c:pt>
                <c:pt idx="3">
                  <c:v>1.3820832707886019E-2</c:v>
                </c:pt>
                <c:pt idx="4">
                  <c:v>4.4965602709715726E-3</c:v>
                </c:pt>
                <c:pt idx="5">
                  <c:v>0.02</c:v>
                </c:pt>
                <c:pt idx="6">
                  <c:v>2.5775317947999091E-2</c:v>
                </c:pt>
                <c:pt idx="7">
                  <c:v>0</c:v>
                </c:pt>
              </c:numCache>
            </c:numRef>
          </c:val>
        </c:ser>
        <c:dLbls>
          <c:showLegendKey val="0"/>
          <c:showVal val="0"/>
          <c:showCatName val="0"/>
          <c:showSerName val="0"/>
          <c:showPercent val="0"/>
          <c:showBubbleSize val="0"/>
        </c:dLbls>
        <c:gapWidth val="150"/>
        <c:overlap val="100"/>
        <c:axId val="378716944"/>
        <c:axId val="378718904"/>
      </c:barChart>
      <c:catAx>
        <c:axId val="378716944"/>
        <c:scaling>
          <c:orientation val="minMax"/>
        </c:scaling>
        <c:delete val="0"/>
        <c:axPos val="b"/>
        <c:numFmt formatCode="General" sourceLinked="0"/>
        <c:majorTickMark val="out"/>
        <c:minorTickMark val="none"/>
        <c:tickLblPos val="nextTo"/>
        <c:crossAx val="378718904"/>
        <c:crosses val="autoZero"/>
        <c:auto val="1"/>
        <c:lblAlgn val="ctr"/>
        <c:lblOffset val="100"/>
        <c:noMultiLvlLbl val="0"/>
      </c:catAx>
      <c:valAx>
        <c:axId val="378718904"/>
        <c:scaling>
          <c:orientation val="minMax"/>
        </c:scaling>
        <c:delete val="1"/>
        <c:axPos val="l"/>
        <c:numFmt formatCode="0%" sourceLinked="1"/>
        <c:majorTickMark val="out"/>
        <c:minorTickMark val="none"/>
        <c:tickLblPos val="nextTo"/>
        <c:crossAx val="378716944"/>
        <c:crosses val="autoZero"/>
        <c:crossBetween val="between"/>
      </c:valAx>
    </c:plotArea>
    <c:legend>
      <c:legendPos val="b"/>
      <c:layout>
        <c:manualLayout>
          <c:xMode val="edge"/>
          <c:yMode val="edge"/>
          <c:x val="0.1012529507431203"/>
          <c:y val="0.92078875648200564"/>
          <c:w val="0.79422198605542405"/>
          <c:h val="7.6301906675261613E-2"/>
        </c:manualLayout>
      </c:layout>
      <c:overlay val="0"/>
    </c:legend>
    <c:plotVisOnly val="1"/>
    <c:dispBlanksAs val="gap"/>
    <c:showDLblsOverMax val="0"/>
  </c:chart>
  <c:spPr>
    <a:ln>
      <a:solidFill>
        <a:srgbClr val="C00000"/>
      </a:solidFill>
    </a:ln>
  </c:spPr>
  <c:txPr>
    <a:bodyPr/>
    <a:lstStyle/>
    <a:p>
      <a:pPr>
        <a:defRPr sz="800"/>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995910020449899E-2"/>
          <c:y val="5.3571455962499216E-2"/>
          <c:w val="0.96400817995910015"/>
          <c:h val="0.77707410117297337"/>
        </c:manualLayout>
      </c:layout>
      <c:barChart>
        <c:barDir val="col"/>
        <c:grouping val="stacked"/>
        <c:varyColors val="0"/>
        <c:ser>
          <c:idx val="0"/>
          <c:order val="0"/>
          <c:tx>
            <c:strRef>
              <c:f>Sheet1!$B$1</c:f>
              <c:strCache>
                <c:ptCount val="1"/>
                <c:pt idx="0">
                  <c:v>Booked directly with accomodation provider</c:v>
                </c:pt>
              </c:strCache>
            </c:strRef>
          </c:tx>
          <c:spPr>
            <a:solidFill>
              <a:srgbClr val="C00000"/>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ALL INBOUND MARKETS</c:v>
                </c:pt>
                <c:pt idx="1">
                  <c:v>Australia</c:v>
                </c:pt>
                <c:pt idx="2">
                  <c:v>France</c:v>
                </c:pt>
                <c:pt idx="3">
                  <c:v>Germany</c:v>
                </c:pt>
                <c:pt idx="4">
                  <c:v>Spain</c:v>
                </c:pt>
                <c:pt idx="5">
                  <c:v>Netherlands</c:v>
                </c:pt>
                <c:pt idx="6">
                  <c:v>USA</c:v>
                </c:pt>
                <c:pt idx="7">
                  <c:v>China</c:v>
                </c:pt>
              </c:strCache>
            </c:strRef>
          </c:cat>
          <c:val>
            <c:numRef>
              <c:f>Sheet1!$B$2:$B$9</c:f>
              <c:numCache>
                <c:formatCode>0%</c:formatCode>
                <c:ptCount val="8"/>
                <c:pt idx="0">
                  <c:v>0.6572564282367237</c:v>
                </c:pt>
                <c:pt idx="1">
                  <c:v>0.58575438175075711</c:v>
                </c:pt>
                <c:pt idx="2">
                  <c:v>0.70699428164893829</c:v>
                </c:pt>
                <c:pt idx="3">
                  <c:v>0.67420560179888411</c:v>
                </c:pt>
                <c:pt idx="4">
                  <c:v>0.7741296902687036</c:v>
                </c:pt>
                <c:pt idx="5">
                  <c:v>0.65</c:v>
                </c:pt>
                <c:pt idx="6">
                  <c:v>0.61926447011654306</c:v>
                </c:pt>
                <c:pt idx="7">
                  <c:v>0.36524068740140786</c:v>
                </c:pt>
              </c:numCache>
            </c:numRef>
          </c:val>
        </c:ser>
        <c:ser>
          <c:idx val="1"/>
          <c:order val="1"/>
          <c:tx>
            <c:strRef>
              <c:f>Sheet1!$C$1</c:f>
              <c:strCache>
                <c:ptCount val="1"/>
                <c:pt idx="0">
                  <c:v>Booked through a travel agent</c:v>
                </c:pt>
              </c:strCache>
            </c:strRef>
          </c:tx>
          <c:spPr>
            <a:solidFill>
              <a:schemeClr val="accent3"/>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ALL INBOUND MARKETS</c:v>
                </c:pt>
                <c:pt idx="1">
                  <c:v>Australia</c:v>
                </c:pt>
                <c:pt idx="2">
                  <c:v>France</c:v>
                </c:pt>
                <c:pt idx="3">
                  <c:v>Germany</c:v>
                </c:pt>
                <c:pt idx="4">
                  <c:v>Spain</c:v>
                </c:pt>
                <c:pt idx="5">
                  <c:v>Netherlands</c:v>
                </c:pt>
                <c:pt idx="6">
                  <c:v>USA</c:v>
                </c:pt>
                <c:pt idx="7">
                  <c:v>China</c:v>
                </c:pt>
              </c:strCache>
            </c:strRef>
          </c:cat>
          <c:val>
            <c:numRef>
              <c:f>Sheet1!$C$2:$C$9</c:f>
              <c:numCache>
                <c:formatCode>0%</c:formatCode>
                <c:ptCount val="8"/>
                <c:pt idx="0">
                  <c:v>0.31977097196251386</c:v>
                </c:pt>
                <c:pt idx="1">
                  <c:v>0.39320042623753099</c:v>
                </c:pt>
                <c:pt idx="2">
                  <c:v>0.27362744999071453</c:v>
                </c:pt>
                <c:pt idx="3">
                  <c:v>0.30187032608440656</c:v>
                </c:pt>
                <c:pt idx="4">
                  <c:v>0.21285237514961142</c:v>
                </c:pt>
                <c:pt idx="5">
                  <c:v>0.28999999999999998</c:v>
                </c:pt>
                <c:pt idx="6">
                  <c:v>0.35779463068373707</c:v>
                </c:pt>
                <c:pt idx="7">
                  <c:v>0.6347593125985922</c:v>
                </c:pt>
              </c:numCache>
            </c:numRef>
          </c:val>
        </c:ser>
        <c:ser>
          <c:idx val="2"/>
          <c:order val="2"/>
          <c:tx>
            <c:strRef>
              <c:f>Sheet1!$D$1</c:f>
              <c:strCache>
                <c:ptCount val="1"/>
                <c:pt idx="0">
                  <c:v>Someone else booked/I don’t know</c:v>
                </c:pt>
              </c:strCache>
            </c:strRef>
          </c:tx>
          <c:spPr>
            <a:solidFill>
              <a:schemeClr val="bg1">
                <a:lumMod val="65000"/>
              </a:schemeClr>
            </a:solidFill>
          </c:spPr>
          <c:invertIfNegative val="0"/>
          <c:dLbls>
            <c:dLbl>
              <c:idx val="5"/>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Sheet1!$A$2:$A$9</c:f>
              <c:strCache>
                <c:ptCount val="8"/>
                <c:pt idx="0">
                  <c:v>ALL INBOUND MARKETS</c:v>
                </c:pt>
                <c:pt idx="1">
                  <c:v>Australia</c:v>
                </c:pt>
                <c:pt idx="2">
                  <c:v>France</c:v>
                </c:pt>
                <c:pt idx="3">
                  <c:v>Germany</c:v>
                </c:pt>
                <c:pt idx="4">
                  <c:v>Spain</c:v>
                </c:pt>
                <c:pt idx="5">
                  <c:v>Netherlands</c:v>
                </c:pt>
                <c:pt idx="6">
                  <c:v>USA</c:v>
                </c:pt>
                <c:pt idx="7">
                  <c:v>China</c:v>
                </c:pt>
              </c:strCache>
            </c:strRef>
          </c:cat>
          <c:val>
            <c:numRef>
              <c:f>Sheet1!$D$2:$D$9</c:f>
              <c:numCache>
                <c:formatCode>0%</c:formatCode>
                <c:ptCount val="8"/>
                <c:pt idx="0">
                  <c:v>2.2972599800762245E-2</c:v>
                </c:pt>
                <c:pt idx="1">
                  <c:v>2.104519201171182E-2</c:v>
                </c:pt>
                <c:pt idx="2">
                  <c:v>1.9378268360347246E-2</c:v>
                </c:pt>
                <c:pt idx="3">
                  <c:v>2.3924072116709136E-2</c:v>
                </c:pt>
                <c:pt idx="4">
                  <c:v>1.3017934581685086E-2</c:v>
                </c:pt>
                <c:pt idx="5">
                  <c:v>0.06</c:v>
                </c:pt>
                <c:pt idx="6">
                  <c:v>2.2940899199719943E-2</c:v>
                </c:pt>
                <c:pt idx="7">
                  <c:v>0</c:v>
                </c:pt>
              </c:numCache>
            </c:numRef>
          </c:val>
        </c:ser>
        <c:dLbls>
          <c:showLegendKey val="0"/>
          <c:showVal val="0"/>
          <c:showCatName val="0"/>
          <c:showSerName val="0"/>
          <c:showPercent val="0"/>
          <c:showBubbleSize val="0"/>
        </c:dLbls>
        <c:gapWidth val="150"/>
        <c:overlap val="100"/>
        <c:axId val="378718120"/>
        <c:axId val="378719296"/>
      </c:barChart>
      <c:catAx>
        <c:axId val="378718120"/>
        <c:scaling>
          <c:orientation val="minMax"/>
        </c:scaling>
        <c:delete val="0"/>
        <c:axPos val="b"/>
        <c:numFmt formatCode="General" sourceLinked="0"/>
        <c:majorTickMark val="out"/>
        <c:minorTickMark val="none"/>
        <c:tickLblPos val="nextTo"/>
        <c:crossAx val="378719296"/>
        <c:crosses val="autoZero"/>
        <c:auto val="1"/>
        <c:lblAlgn val="ctr"/>
        <c:lblOffset val="100"/>
        <c:noMultiLvlLbl val="0"/>
      </c:catAx>
      <c:valAx>
        <c:axId val="378719296"/>
        <c:scaling>
          <c:orientation val="minMax"/>
          <c:max val="1"/>
        </c:scaling>
        <c:delete val="1"/>
        <c:axPos val="l"/>
        <c:numFmt formatCode="0%" sourceLinked="1"/>
        <c:majorTickMark val="out"/>
        <c:minorTickMark val="none"/>
        <c:tickLblPos val="nextTo"/>
        <c:crossAx val="378718120"/>
        <c:crosses val="autoZero"/>
        <c:crossBetween val="between"/>
      </c:valAx>
    </c:plotArea>
    <c:legend>
      <c:legendPos val="b"/>
      <c:layout>
        <c:manualLayout>
          <c:xMode val="edge"/>
          <c:yMode val="edge"/>
          <c:x val="0.12163277136370222"/>
          <c:y val="0.92369806406486554"/>
          <c:w val="0.75673432845434196"/>
          <c:h val="7.6301935935134443E-2"/>
        </c:manualLayout>
      </c:layout>
      <c:overlay val="0"/>
    </c:legend>
    <c:plotVisOnly val="1"/>
    <c:dispBlanksAs val="gap"/>
    <c:showDLblsOverMax val="0"/>
  </c:chart>
  <c:spPr>
    <a:ln>
      <a:solidFill>
        <a:srgbClr val="C00000"/>
      </a:solidFill>
    </a:ln>
  </c:spPr>
  <c:txPr>
    <a:bodyPr/>
    <a:lstStyle/>
    <a:p>
      <a:pPr>
        <a:defRPr sz="800">
          <a:latin typeface="+mn-lt"/>
          <a:cs typeface="Arial" pitchFamily="34" charset="0"/>
        </a:defRPr>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C00000"/>
            </a:solidFill>
          </c:spPr>
          <c:invertIfNegative val="0"/>
          <c:dLbls>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Other places higher up the list to visit</c:v>
                </c:pt>
                <c:pt idx="1">
                  <c:v>Nervous about driving in UK</c:v>
                </c:pt>
                <c:pt idx="2">
                  <c:v>So much to do in London wouldn't have time </c:v>
                </c:pt>
                <c:pt idx="3">
                  <c:v>Don't know what there is to see</c:v>
                </c:pt>
                <c:pt idx="4">
                  <c:v>Don’t know what its like compared to London</c:v>
                </c:pt>
                <c:pt idx="5">
                  <c:v>More exciting places elsewhere in Europe as close</c:v>
                </c:pt>
                <c:pt idx="6">
                  <c:v>Don't know what to expect</c:v>
                </c:pt>
                <c:pt idx="7">
                  <c:v>Too expensive to travel</c:v>
                </c:pt>
                <c:pt idx="8">
                  <c:v>Wouldn't know what to do </c:v>
                </c:pt>
                <c:pt idx="9">
                  <c:v>Weather would put me off</c:v>
                </c:pt>
                <c:pt idx="10">
                  <c:v>No great urge to explore other parts</c:v>
                </c:pt>
                <c:pt idx="11">
                  <c:v>Wouldn't visit GB for a long time, but would need a long time</c:v>
                </c:pt>
                <c:pt idx="12">
                  <c:v>Other places worth going to are too far away from London</c:v>
                </c:pt>
                <c:pt idx="13">
                  <c:v>The best of Britain can be seen within London</c:v>
                </c:pt>
                <c:pt idx="14">
                  <c:v>Wouldn't know how to get outside of London </c:v>
                </c:pt>
              </c:strCache>
            </c:strRef>
          </c:cat>
          <c:val>
            <c:numRef>
              <c:f>Sheet1!$B$2:$B$16</c:f>
              <c:numCache>
                <c:formatCode>0%</c:formatCode>
                <c:ptCount val="15"/>
                <c:pt idx="0">
                  <c:v>0.46</c:v>
                </c:pt>
                <c:pt idx="1">
                  <c:v>0.46</c:v>
                </c:pt>
                <c:pt idx="2">
                  <c:v>0.39</c:v>
                </c:pt>
                <c:pt idx="3">
                  <c:v>0.28999999999999998</c:v>
                </c:pt>
                <c:pt idx="4">
                  <c:v>0.27</c:v>
                </c:pt>
                <c:pt idx="5">
                  <c:v>0.26</c:v>
                </c:pt>
                <c:pt idx="6">
                  <c:v>0.25</c:v>
                </c:pt>
                <c:pt idx="7">
                  <c:v>0.25</c:v>
                </c:pt>
                <c:pt idx="8">
                  <c:v>0.22</c:v>
                </c:pt>
                <c:pt idx="9">
                  <c:v>0.22</c:v>
                </c:pt>
                <c:pt idx="10">
                  <c:v>0.21</c:v>
                </c:pt>
                <c:pt idx="11">
                  <c:v>0.19</c:v>
                </c:pt>
                <c:pt idx="12">
                  <c:v>0.19</c:v>
                </c:pt>
                <c:pt idx="13">
                  <c:v>0.17</c:v>
                </c:pt>
                <c:pt idx="14">
                  <c:v>0.17</c:v>
                </c:pt>
              </c:numCache>
            </c:numRef>
          </c:val>
        </c:ser>
        <c:dLbls>
          <c:showLegendKey val="0"/>
          <c:showVal val="0"/>
          <c:showCatName val="0"/>
          <c:showSerName val="0"/>
          <c:showPercent val="0"/>
          <c:showBubbleSize val="0"/>
        </c:dLbls>
        <c:gapWidth val="150"/>
        <c:axId val="378713416"/>
        <c:axId val="378713808"/>
      </c:barChart>
      <c:catAx>
        <c:axId val="378713416"/>
        <c:scaling>
          <c:orientation val="maxMin"/>
        </c:scaling>
        <c:delete val="0"/>
        <c:axPos val="l"/>
        <c:numFmt formatCode="General" sourceLinked="0"/>
        <c:majorTickMark val="out"/>
        <c:minorTickMark val="none"/>
        <c:tickLblPos val="nextTo"/>
        <c:txPr>
          <a:bodyPr/>
          <a:lstStyle/>
          <a:p>
            <a:pPr>
              <a:defRPr sz="900"/>
            </a:pPr>
            <a:endParaRPr lang="en-US"/>
          </a:p>
        </c:txPr>
        <c:crossAx val="378713808"/>
        <c:crosses val="autoZero"/>
        <c:auto val="1"/>
        <c:lblAlgn val="ctr"/>
        <c:lblOffset val="100"/>
        <c:noMultiLvlLbl val="0"/>
      </c:catAx>
      <c:valAx>
        <c:axId val="378713808"/>
        <c:scaling>
          <c:orientation val="minMax"/>
        </c:scaling>
        <c:delete val="1"/>
        <c:axPos val="t"/>
        <c:majorGridlines>
          <c:spPr>
            <a:ln>
              <a:noFill/>
            </a:ln>
          </c:spPr>
        </c:majorGridlines>
        <c:numFmt formatCode="0%" sourceLinked="1"/>
        <c:majorTickMark val="out"/>
        <c:minorTickMark val="none"/>
        <c:tickLblPos val="nextTo"/>
        <c:crossAx val="3787134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dirty="0"/>
              <a:t>Reasons why recent visitors who did go beyond London did </a:t>
            </a:r>
            <a:r>
              <a:rPr lang="en-US" sz="800" dirty="0" smtClean="0"/>
              <a:t>so</a:t>
            </a:r>
            <a:endParaRPr lang="en-US" sz="800" dirty="0"/>
          </a:p>
        </c:rich>
      </c:tx>
      <c:layout>
        <c:manualLayout>
          <c:xMode val="edge"/>
          <c:yMode val="edge"/>
          <c:x val="0.20932145305003425"/>
          <c:y val="1.4251784138213128E-2"/>
        </c:manualLayout>
      </c:layout>
      <c:overlay val="0"/>
    </c:title>
    <c:autoTitleDeleted val="0"/>
    <c:plotArea>
      <c:layout>
        <c:manualLayout>
          <c:layoutTarget val="inner"/>
          <c:xMode val="edge"/>
          <c:yMode val="edge"/>
          <c:x val="0.50525470471091727"/>
          <c:y val="0.13550625023727514"/>
          <c:w val="0.46458765306838357"/>
          <c:h val="0.7990175285983917"/>
        </c:manualLayout>
      </c:layout>
      <c:barChart>
        <c:barDir val="bar"/>
        <c:grouping val="clustered"/>
        <c:varyColors val="0"/>
        <c:ser>
          <c:idx val="0"/>
          <c:order val="0"/>
          <c:tx>
            <c:strRef>
              <c:f>Sheet1!$B$1</c:f>
              <c:strCache>
                <c:ptCount val="1"/>
                <c:pt idx="0">
                  <c:v>Series 1</c:v>
                </c:pt>
              </c:strCache>
            </c:strRef>
          </c:tx>
          <c:spPr>
            <a:solidFill>
              <a:srgbClr val="82AADA"/>
            </a:solidFill>
            <a:ln>
              <a:noFill/>
            </a:ln>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History spread across country, not just London</c:v>
                </c:pt>
                <c:pt idx="1">
                  <c:v>Diverse regions which make for an interesting holiday</c:v>
                </c:pt>
                <c:pt idx="2">
                  <c:v>Countryside is unique and beautiful</c:v>
                </c:pt>
                <c:pt idx="3">
                  <c:v>Unique places to stay outside London</c:v>
                </c:pt>
                <c:pt idx="4">
                  <c:v>Wanted to meet British people and see way of life</c:v>
                </c:pt>
                <c:pt idx="5">
                  <c:v>British are friendly and welcoming</c:v>
                </c:pt>
                <c:pt idx="6">
                  <c:v>Coastline is unique and beautiful</c:v>
                </c:pt>
                <c:pt idx="7">
                  <c:v>Other cities are fun and vibrant</c:v>
                </c:pt>
                <c:pt idx="8">
                  <c:v>Heard so much, want to experience it myself</c:v>
                </c:pt>
                <c:pt idx="9">
                  <c:v>Something specific I wanted to see</c:v>
                </c:pt>
              </c:strCache>
            </c:strRef>
          </c:cat>
          <c:val>
            <c:numRef>
              <c:f>Sheet1!$B$2:$B$11</c:f>
              <c:numCache>
                <c:formatCode>0%</c:formatCode>
                <c:ptCount val="10"/>
                <c:pt idx="0">
                  <c:v>0.81</c:v>
                </c:pt>
                <c:pt idx="1">
                  <c:v>0.8</c:v>
                </c:pt>
                <c:pt idx="2">
                  <c:v>0.78</c:v>
                </c:pt>
                <c:pt idx="3">
                  <c:v>0.75</c:v>
                </c:pt>
                <c:pt idx="4">
                  <c:v>0.7</c:v>
                </c:pt>
                <c:pt idx="5">
                  <c:v>0.67</c:v>
                </c:pt>
                <c:pt idx="6">
                  <c:v>0.66</c:v>
                </c:pt>
                <c:pt idx="7">
                  <c:v>0.65</c:v>
                </c:pt>
                <c:pt idx="8">
                  <c:v>0.62</c:v>
                </c:pt>
                <c:pt idx="9">
                  <c:v>0.6</c:v>
                </c:pt>
              </c:numCache>
            </c:numRef>
          </c:val>
        </c:ser>
        <c:dLbls>
          <c:showLegendKey val="0"/>
          <c:showVal val="0"/>
          <c:showCatName val="0"/>
          <c:showSerName val="0"/>
          <c:showPercent val="0"/>
          <c:showBubbleSize val="0"/>
        </c:dLbls>
        <c:gapWidth val="150"/>
        <c:axId val="378714592"/>
        <c:axId val="378714984"/>
      </c:barChart>
      <c:catAx>
        <c:axId val="378714592"/>
        <c:scaling>
          <c:orientation val="maxMin"/>
        </c:scaling>
        <c:delete val="0"/>
        <c:axPos val="l"/>
        <c:numFmt formatCode="General" sourceLinked="0"/>
        <c:majorTickMark val="out"/>
        <c:minorTickMark val="none"/>
        <c:tickLblPos val="nextTo"/>
        <c:txPr>
          <a:bodyPr/>
          <a:lstStyle/>
          <a:p>
            <a:pPr>
              <a:defRPr sz="800"/>
            </a:pPr>
            <a:endParaRPr lang="en-US"/>
          </a:p>
        </c:txPr>
        <c:crossAx val="378714984"/>
        <c:crosses val="autoZero"/>
        <c:auto val="1"/>
        <c:lblAlgn val="ctr"/>
        <c:lblOffset val="100"/>
        <c:noMultiLvlLbl val="0"/>
      </c:catAx>
      <c:valAx>
        <c:axId val="378714984"/>
        <c:scaling>
          <c:orientation val="minMax"/>
        </c:scaling>
        <c:delete val="1"/>
        <c:axPos val="t"/>
        <c:numFmt formatCode="0%" sourceLinked="1"/>
        <c:majorTickMark val="out"/>
        <c:minorTickMark val="none"/>
        <c:tickLblPos val="nextTo"/>
        <c:crossAx val="378714592"/>
        <c:crosses val="autoZero"/>
        <c:crossBetween val="between"/>
      </c:valAx>
    </c:plotArea>
    <c:plotVisOnly val="1"/>
    <c:dispBlanksAs val="gap"/>
    <c:showDLblsOverMax val="0"/>
  </c:chart>
  <c:spPr>
    <a:ln>
      <a:solidFill>
        <a:schemeClr val="accent2"/>
      </a:solidFill>
    </a:ln>
  </c:spPr>
  <c:txPr>
    <a:bodyPr/>
    <a:lstStyle/>
    <a:p>
      <a:pPr>
        <a:defRPr>
          <a:latin typeface="+mn-lt"/>
        </a:defRPr>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dirty="0"/>
              <a:t>Aspects which would persuade recent 'London only' visitors to go beyond London</a:t>
            </a:r>
          </a:p>
        </c:rich>
      </c:tx>
      <c:layout>
        <c:manualLayout>
          <c:xMode val="edge"/>
          <c:yMode val="edge"/>
          <c:x val="0.12175605531673343"/>
          <c:y val="0"/>
        </c:manualLayout>
      </c:layout>
      <c:overlay val="0"/>
    </c:title>
    <c:autoTitleDeleted val="0"/>
    <c:plotArea>
      <c:layout>
        <c:manualLayout>
          <c:layoutTarget val="inner"/>
          <c:xMode val="edge"/>
          <c:yMode val="edge"/>
          <c:x val="0.47662287443222151"/>
          <c:y val="7.9652448245293841E-2"/>
          <c:w val="0.5032685300178048"/>
          <c:h val="0.90109141158679673"/>
        </c:manualLayout>
      </c:layout>
      <c:barChart>
        <c:barDir val="bar"/>
        <c:grouping val="clustered"/>
        <c:varyColors val="0"/>
        <c:ser>
          <c:idx val="0"/>
          <c:order val="0"/>
          <c:tx>
            <c:strRef>
              <c:f>Sheet1!$B$1</c:f>
              <c:strCache>
                <c:ptCount val="1"/>
                <c:pt idx="0">
                  <c:v>Series 1</c:v>
                </c:pt>
              </c:strCache>
            </c:strRef>
          </c:tx>
          <c:spPr>
            <a:solidFill>
              <a:srgbClr val="82AADA"/>
            </a:solidFill>
          </c:spPr>
          <c:invertIfNegative val="0"/>
          <c:dLbls>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Sheet1!$A$2:$A$24</c:f>
              <c:strCache>
                <c:ptCount val="23"/>
                <c:pt idx="0">
                  <c:v>Unique places to stay</c:v>
                </c:pt>
                <c:pt idx="1">
                  <c:v>Countryside is unique and beautiful</c:v>
                </c:pt>
                <c:pt idx="2">
                  <c:v>Specific cultural or historical sites</c:v>
                </c:pt>
                <c:pt idx="3">
                  <c:v>Unique and diverse regions</c:v>
                </c:pt>
                <c:pt idx="4">
                  <c:v>British cities are fun and vibrant</c:v>
                </c:pt>
                <c:pt idx="5">
                  <c:v>Coastline is unique and beautiful</c:v>
                </c:pt>
                <c:pt idx="6">
                  <c:v>Hear so much, have to experience</c:v>
                </c:pt>
                <c:pt idx="7">
                  <c:v>Travelling is good value</c:v>
                </c:pt>
                <c:pt idx="8">
                  <c:v>Everything in Britain is so close</c:v>
                </c:pt>
                <c:pt idx="9">
                  <c:v>History spread around the country</c:v>
                </c:pt>
                <c:pt idx="10">
                  <c:v>British are friendly and welcoming</c:v>
                </c:pt>
                <c:pt idx="11">
                  <c:v>Meet British people and way of life</c:v>
                </c:pt>
                <c:pt idx="12">
                  <c:v>Specific museums/venues to see</c:v>
                </c:pt>
                <c:pt idx="13">
                  <c:v>Wilderness offers a place to escape</c:v>
                </c:pt>
                <c:pt idx="14">
                  <c:v>See places made famous by media</c:v>
                </c:pt>
                <c:pt idx="15">
                  <c:v>To do what normal British people do</c:v>
                </c:pt>
                <c:pt idx="16">
                  <c:v>Specific concerts</c:v>
                </c:pt>
                <c:pt idx="17">
                  <c:v>Unique so have to experience</c:v>
                </c:pt>
                <c:pt idx="18">
                  <c:v>Countryside great for walking</c:v>
                </c:pt>
                <c:pt idx="19">
                  <c:v>For 'real Britain'</c:v>
                </c:pt>
                <c:pt idx="20">
                  <c:v>For best modern day culture</c:v>
                </c:pt>
                <c:pt idx="21">
                  <c:v>Trace ancestral route</c:v>
                </c:pt>
                <c:pt idx="22">
                  <c:v>Sporting event </c:v>
                </c:pt>
              </c:strCache>
            </c:strRef>
          </c:cat>
          <c:val>
            <c:numRef>
              <c:f>Sheet1!$B$2:$B$24</c:f>
              <c:numCache>
                <c:formatCode>0%</c:formatCode>
                <c:ptCount val="23"/>
                <c:pt idx="0">
                  <c:v>0.84</c:v>
                </c:pt>
                <c:pt idx="1">
                  <c:v>0.81</c:v>
                </c:pt>
                <c:pt idx="2">
                  <c:v>0.8</c:v>
                </c:pt>
                <c:pt idx="3">
                  <c:v>0.79</c:v>
                </c:pt>
                <c:pt idx="4">
                  <c:v>0.78</c:v>
                </c:pt>
                <c:pt idx="5">
                  <c:v>0.76</c:v>
                </c:pt>
                <c:pt idx="6">
                  <c:v>0.75</c:v>
                </c:pt>
                <c:pt idx="7">
                  <c:v>0.74</c:v>
                </c:pt>
                <c:pt idx="8">
                  <c:v>0.74</c:v>
                </c:pt>
                <c:pt idx="9">
                  <c:v>0.73</c:v>
                </c:pt>
                <c:pt idx="10">
                  <c:v>0.72</c:v>
                </c:pt>
                <c:pt idx="11">
                  <c:v>0.7</c:v>
                </c:pt>
                <c:pt idx="12">
                  <c:v>0.67</c:v>
                </c:pt>
                <c:pt idx="13">
                  <c:v>0.65</c:v>
                </c:pt>
                <c:pt idx="14">
                  <c:v>0.62</c:v>
                </c:pt>
                <c:pt idx="15">
                  <c:v>0.61</c:v>
                </c:pt>
                <c:pt idx="16">
                  <c:v>0.61</c:v>
                </c:pt>
                <c:pt idx="17">
                  <c:v>0.6</c:v>
                </c:pt>
                <c:pt idx="18">
                  <c:v>0.55000000000000004</c:v>
                </c:pt>
                <c:pt idx="19">
                  <c:v>0.51</c:v>
                </c:pt>
                <c:pt idx="20">
                  <c:v>0.43</c:v>
                </c:pt>
                <c:pt idx="21">
                  <c:v>0.35</c:v>
                </c:pt>
                <c:pt idx="22">
                  <c:v>0.35</c:v>
                </c:pt>
              </c:numCache>
            </c:numRef>
          </c:val>
        </c:ser>
        <c:dLbls>
          <c:showLegendKey val="0"/>
          <c:showVal val="0"/>
          <c:showCatName val="0"/>
          <c:showSerName val="0"/>
          <c:showPercent val="0"/>
          <c:showBubbleSize val="0"/>
        </c:dLbls>
        <c:gapWidth val="150"/>
        <c:axId val="378716552"/>
        <c:axId val="378717336"/>
      </c:barChart>
      <c:catAx>
        <c:axId val="378716552"/>
        <c:scaling>
          <c:orientation val="maxMin"/>
        </c:scaling>
        <c:delete val="0"/>
        <c:axPos val="l"/>
        <c:numFmt formatCode="General" sourceLinked="0"/>
        <c:majorTickMark val="out"/>
        <c:minorTickMark val="none"/>
        <c:tickLblPos val="nextTo"/>
        <c:txPr>
          <a:bodyPr/>
          <a:lstStyle/>
          <a:p>
            <a:pPr>
              <a:defRPr sz="800">
                <a:latin typeface="+mn-lt"/>
                <a:cs typeface="Arial" pitchFamily="34" charset="0"/>
              </a:defRPr>
            </a:pPr>
            <a:endParaRPr lang="en-US"/>
          </a:p>
        </c:txPr>
        <c:crossAx val="378717336"/>
        <c:crosses val="autoZero"/>
        <c:auto val="1"/>
        <c:lblAlgn val="ctr"/>
        <c:lblOffset val="100"/>
        <c:noMultiLvlLbl val="0"/>
      </c:catAx>
      <c:valAx>
        <c:axId val="378717336"/>
        <c:scaling>
          <c:orientation val="minMax"/>
        </c:scaling>
        <c:delete val="1"/>
        <c:axPos val="t"/>
        <c:numFmt formatCode="0%" sourceLinked="1"/>
        <c:majorTickMark val="out"/>
        <c:minorTickMark val="none"/>
        <c:tickLblPos val="nextTo"/>
        <c:crossAx val="378716552"/>
        <c:crosses val="autoZero"/>
        <c:crossBetween val="between"/>
      </c:valAx>
    </c:plotArea>
    <c:plotVisOnly val="1"/>
    <c:dispBlanksAs val="gap"/>
    <c:showDLblsOverMax val="0"/>
  </c:chart>
  <c:spPr>
    <a:ln>
      <a:solidFill>
        <a:schemeClr val="accent2"/>
      </a:solidFill>
    </a:ln>
  </c:sp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7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HOL'!$M$1</c:f>
              <c:strCache>
                <c:ptCount val="1"/>
                <c:pt idx="0">
                  <c:v>SOUTH WEST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HOL'!$M$2:$M$13</c:f>
              <c:numCache>
                <c:formatCode>0%</c:formatCode>
                <c:ptCount val="12"/>
                <c:pt idx="0">
                  <c:v>3.5714285714285719E-2</c:v>
                </c:pt>
                <c:pt idx="1">
                  <c:v>5.2617617979695677E-2</c:v>
                </c:pt>
                <c:pt idx="2">
                  <c:v>8.0260453947216509E-2</c:v>
                </c:pt>
                <c:pt idx="3">
                  <c:v>7.0386640190260683E-2</c:v>
                </c:pt>
                <c:pt idx="4">
                  <c:v>0.10903334179962595</c:v>
                </c:pt>
                <c:pt idx="5">
                  <c:v>0.31598224387540697</c:v>
                </c:pt>
                <c:pt idx="7">
                  <c:v>0.35568242166755176</c:v>
                </c:pt>
                <c:pt idx="8">
                  <c:v>0.38008043491657761</c:v>
                </c:pt>
                <c:pt idx="9">
                  <c:v>0.38128044979103648</c:v>
                </c:pt>
                <c:pt idx="10">
                  <c:v>0.58998178018326985</c:v>
                </c:pt>
                <c:pt idx="11">
                  <c:v>0.54783860399960294</c:v>
                </c:pt>
              </c:numCache>
            </c:numRef>
          </c:val>
        </c:ser>
        <c:dLbls>
          <c:dLblPos val="outEnd"/>
          <c:showLegendKey val="0"/>
          <c:showVal val="1"/>
          <c:showCatName val="0"/>
          <c:showSerName val="0"/>
          <c:showPercent val="0"/>
          <c:showBubbleSize val="0"/>
        </c:dLbls>
        <c:gapWidth val="100"/>
        <c:overlap val="15"/>
        <c:axId val="378276024"/>
        <c:axId val="378277200"/>
      </c:barChart>
      <c:catAx>
        <c:axId val="378276024"/>
        <c:scaling>
          <c:orientation val="minMax"/>
        </c:scaling>
        <c:delete val="0"/>
        <c:axPos val="l"/>
        <c:numFmt formatCode="General" sourceLinked="1"/>
        <c:majorTickMark val="none"/>
        <c:minorTickMark val="none"/>
        <c:tickLblPos val="nextTo"/>
        <c:txPr>
          <a:bodyPr/>
          <a:lstStyle/>
          <a:p>
            <a:pPr>
              <a:defRPr sz="700"/>
            </a:pPr>
            <a:endParaRPr lang="en-US"/>
          </a:p>
        </c:txPr>
        <c:crossAx val="378277200"/>
        <c:crosses val="autoZero"/>
        <c:auto val="1"/>
        <c:lblAlgn val="ctr"/>
        <c:lblOffset val="100"/>
        <c:noMultiLvlLbl val="0"/>
      </c:catAx>
      <c:valAx>
        <c:axId val="378277200"/>
        <c:scaling>
          <c:orientation val="minMax"/>
          <c:max val="0.9"/>
        </c:scaling>
        <c:delete val="1"/>
        <c:axPos val="b"/>
        <c:numFmt formatCode="0%" sourceLinked="1"/>
        <c:majorTickMark val="out"/>
        <c:minorTickMark val="none"/>
        <c:tickLblPos val="nextTo"/>
        <c:crossAx val="378276024"/>
        <c:crosses val="autoZero"/>
        <c:crossBetween val="between"/>
      </c:valAx>
    </c:plotArea>
    <c:legend>
      <c:legendPos val="r"/>
      <c:legendEntry>
        <c:idx val="0"/>
        <c:txPr>
          <a:bodyPr/>
          <a:lstStyle/>
          <a:p>
            <a:pPr>
              <a:defRPr sz="900" b="1"/>
            </a:pPr>
            <a:endParaRPr lang="en-US"/>
          </a:p>
        </c:txPr>
      </c:legendEntry>
      <c:layout>
        <c:manualLayout>
          <c:xMode val="edge"/>
          <c:yMode val="edge"/>
          <c:x val="0.54406171350883303"/>
          <c:y val="0.88215688907205136"/>
          <c:w val="0.45041790123456787"/>
          <c:h val="8.5301231250738921E-2"/>
        </c:manualLayout>
      </c:layout>
      <c:overlay val="0"/>
      <c:txPr>
        <a:bodyPr/>
        <a:lstStyle/>
        <a:p>
          <a:pPr>
            <a:defRPr sz="700"/>
          </a:pPr>
          <a:endParaRPr lang="en-US"/>
        </a:p>
      </c:txPr>
    </c:legend>
    <c:plotVisOnly val="1"/>
    <c:dispBlanksAs val="gap"/>
    <c:showDLblsOverMax val="0"/>
  </c:chart>
  <c:spPr>
    <a:ln>
      <a:solidFill>
        <a:srgbClr val="C00000"/>
      </a:solidFill>
    </a:ln>
  </c:spPr>
  <c:txPr>
    <a:bodyPr/>
    <a:lstStyle/>
    <a:p>
      <a:pPr>
        <a:defRPr sz="1000" b="0">
          <a:latin typeface="+mn-lt"/>
          <a:cs typeface="Arial" pitchFamily="34" charset="0"/>
        </a:defRPr>
      </a:pPr>
      <a:endParaRPr lang="en-US"/>
    </a:p>
  </c:txPr>
  <c:externalData r:id="rId2">
    <c:autoUpdate val="0"/>
  </c:externalData>
  <c:userShapes r:id="rId3"/>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7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HOL'!$M$1</c:f>
              <c:strCache>
                <c:ptCount val="1"/>
                <c:pt idx="0">
                  <c:v>SOUTH WEST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HOL'!$M$16:$M$24</c:f>
              <c:numCache>
                <c:formatCode>###0%</c:formatCode>
                <c:ptCount val="9"/>
                <c:pt idx="0">
                  <c:v>7.0247205275593319E-2</c:v>
                </c:pt>
                <c:pt idx="1">
                  <c:v>3.2360239287523324E-2</c:v>
                </c:pt>
                <c:pt idx="2" formatCode="0%">
                  <c:v>0.37293037253294409</c:v>
                </c:pt>
                <c:pt idx="3">
                  <c:v>0.57539103700545313</c:v>
                </c:pt>
                <c:pt idx="5" formatCode="0%">
                  <c:v>0.25966511111722107</c:v>
                </c:pt>
                <c:pt idx="6" formatCode="0%">
                  <c:v>0.48110765768179625</c:v>
                </c:pt>
                <c:pt idx="7" formatCode="0%">
                  <c:v>0.55040234131473831</c:v>
                </c:pt>
                <c:pt idx="8" formatCode="0%">
                  <c:v>0.50963425615922786</c:v>
                </c:pt>
              </c:numCache>
            </c:numRef>
          </c:val>
        </c:ser>
        <c:dLbls>
          <c:dLblPos val="outEnd"/>
          <c:showLegendKey val="0"/>
          <c:showVal val="1"/>
          <c:showCatName val="0"/>
          <c:showSerName val="0"/>
          <c:showPercent val="0"/>
          <c:showBubbleSize val="0"/>
        </c:dLbls>
        <c:gapWidth val="100"/>
        <c:overlap val="15"/>
        <c:axId val="378274848"/>
        <c:axId val="378277984"/>
      </c:barChart>
      <c:catAx>
        <c:axId val="378274848"/>
        <c:scaling>
          <c:orientation val="minMax"/>
        </c:scaling>
        <c:delete val="0"/>
        <c:axPos val="l"/>
        <c:numFmt formatCode="General" sourceLinked="1"/>
        <c:majorTickMark val="none"/>
        <c:minorTickMark val="none"/>
        <c:tickLblPos val="nextTo"/>
        <c:txPr>
          <a:bodyPr/>
          <a:lstStyle/>
          <a:p>
            <a:pPr>
              <a:defRPr sz="700"/>
            </a:pPr>
            <a:endParaRPr lang="en-US"/>
          </a:p>
        </c:txPr>
        <c:crossAx val="378277984"/>
        <c:crosses val="autoZero"/>
        <c:auto val="1"/>
        <c:lblAlgn val="ctr"/>
        <c:lblOffset val="100"/>
        <c:noMultiLvlLbl val="0"/>
      </c:catAx>
      <c:valAx>
        <c:axId val="378277984"/>
        <c:scaling>
          <c:orientation val="minMax"/>
          <c:max val="0.9"/>
        </c:scaling>
        <c:delete val="1"/>
        <c:axPos val="b"/>
        <c:numFmt formatCode="0%" sourceLinked="1"/>
        <c:majorTickMark val="out"/>
        <c:minorTickMark val="none"/>
        <c:tickLblPos val="nextTo"/>
        <c:crossAx val="378274848"/>
        <c:crosses val="autoZero"/>
        <c:crossBetween val="between"/>
      </c:valAx>
    </c:plotArea>
    <c:legend>
      <c:legendPos val="r"/>
      <c:legendEntry>
        <c:idx val="0"/>
        <c:txPr>
          <a:bodyPr/>
          <a:lstStyle/>
          <a:p>
            <a:pPr>
              <a:defRPr sz="900" b="1"/>
            </a:pPr>
            <a:endParaRPr lang="en-US"/>
          </a:p>
        </c:txPr>
      </c:legendEntry>
      <c:legendEntry>
        <c:idx val="1"/>
        <c:txPr>
          <a:bodyPr/>
          <a:lstStyle/>
          <a:p>
            <a:pPr>
              <a:defRPr sz="700"/>
            </a:pPr>
            <a:endParaRPr lang="en-US"/>
          </a:p>
        </c:txPr>
      </c:legendEntry>
      <c:layout>
        <c:manualLayout>
          <c:xMode val="edge"/>
          <c:yMode val="edge"/>
          <c:x val="0.46564808895290966"/>
          <c:y val="0.90070445715509961"/>
          <c:w val="0.52770310186046887"/>
          <c:h val="9.2898105074322071E-2"/>
        </c:manualLayout>
      </c:layout>
      <c:overlay val="0"/>
      <c:txPr>
        <a:bodyPr/>
        <a:lstStyle/>
        <a:p>
          <a:pPr>
            <a:defRPr sz="700"/>
          </a:pPr>
          <a:endParaRPr lang="en-US"/>
        </a:p>
      </c:txPr>
    </c:legend>
    <c:plotVisOnly val="1"/>
    <c:dispBlanksAs val="gap"/>
    <c:showDLblsOverMax val="0"/>
  </c:chart>
  <c:spPr>
    <a:ln>
      <a:solidFill>
        <a:srgbClr val="C00000"/>
      </a:solidFill>
    </a:ln>
  </c:spPr>
  <c:txPr>
    <a:bodyPr/>
    <a:lstStyle/>
    <a:p>
      <a:pPr>
        <a:defRPr sz="1000" b="0">
          <a:latin typeface="+mn-lt"/>
        </a:defRPr>
      </a:pPr>
      <a:endParaRPr lang="en-US"/>
    </a:p>
  </c:txPr>
  <c:externalData r:id="rId2">
    <c:autoUpdate val="0"/>
  </c:externalData>
  <c:userShapes r:id="rId3"/>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HOL'!$M$1</c:f>
              <c:strCache>
                <c:ptCount val="1"/>
                <c:pt idx="0">
                  <c:v>SOUTH WEST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HOL'!$M$26:$M$33</c:f>
              <c:numCache>
                <c:formatCode>###0%</c:formatCode>
                <c:ptCount val="8"/>
                <c:pt idx="0" formatCode="0%">
                  <c:v>0.53664959725565786</c:v>
                </c:pt>
                <c:pt idx="1">
                  <c:v>0.63999794823131129</c:v>
                </c:pt>
                <c:pt idx="2" formatCode="0%">
                  <c:v>0.6854509404640694</c:v>
                </c:pt>
                <c:pt idx="4" formatCode="0%">
                  <c:v>6.8000107175392538E-2</c:v>
                </c:pt>
                <c:pt idx="5">
                  <c:v>0.5441194385847925</c:v>
                </c:pt>
                <c:pt idx="6" formatCode="0%">
                  <c:v>0.53429344622474684</c:v>
                </c:pt>
                <c:pt idx="7" formatCode="0%">
                  <c:v>0.70555403888737223</c:v>
                </c:pt>
              </c:numCache>
            </c:numRef>
          </c:val>
        </c:ser>
        <c:dLbls>
          <c:dLblPos val="outEnd"/>
          <c:showLegendKey val="0"/>
          <c:showVal val="1"/>
          <c:showCatName val="0"/>
          <c:showSerName val="0"/>
          <c:showPercent val="0"/>
          <c:showBubbleSize val="0"/>
        </c:dLbls>
        <c:gapWidth val="100"/>
        <c:overlap val="15"/>
        <c:axId val="378276416"/>
        <c:axId val="378275632"/>
      </c:barChart>
      <c:catAx>
        <c:axId val="378276416"/>
        <c:scaling>
          <c:orientation val="minMax"/>
        </c:scaling>
        <c:delete val="0"/>
        <c:axPos val="l"/>
        <c:numFmt formatCode="General" sourceLinked="1"/>
        <c:majorTickMark val="none"/>
        <c:minorTickMark val="none"/>
        <c:tickLblPos val="nextTo"/>
        <c:crossAx val="378275632"/>
        <c:crosses val="autoZero"/>
        <c:auto val="1"/>
        <c:lblAlgn val="ctr"/>
        <c:lblOffset val="100"/>
        <c:noMultiLvlLbl val="0"/>
      </c:catAx>
      <c:valAx>
        <c:axId val="378275632"/>
        <c:scaling>
          <c:orientation val="minMax"/>
          <c:max val="0.9"/>
        </c:scaling>
        <c:delete val="1"/>
        <c:axPos val="b"/>
        <c:numFmt formatCode="0%" sourceLinked="1"/>
        <c:majorTickMark val="out"/>
        <c:minorTickMark val="none"/>
        <c:tickLblPos val="nextTo"/>
        <c:crossAx val="378276416"/>
        <c:crosses val="autoZero"/>
        <c:crossBetween val="between"/>
      </c:valAx>
    </c:plotArea>
    <c:legend>
      <c:legendPos val="r"/>
      <c:legendEntry>
        <c:idx val="0"/>
        <c:txPr>
          <a:bodyPr/>
          <a:lstStyle/>
          <a:p>
            <a:pPr>
              <a:defRPr sz="900" b="1"/>
            </a:pPr>
            <a:endParaRPr lang="en-US"/>
          </a:p>
        </c:txPr>
      </c:legendEntry>
      <c:layout>
        <c:manualLayout>
          <c:xMode val="edge"/>
          <c:yMode val="edge"/>
          <c:x val="0.53579541432385425"/>
          <c:y val="0.51554229194509971"/>
          <c:w val="0.46420458567614581"/>
          <c:h val="0.11883745013656064"/>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516269998624273"/>
          <c:y val="9.916375036453777E-2"/>
          <c:w val="0.70483730001375733"/>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HOL'!$M$1</c:f>
              <c:strCache>
                <c:ptCount val="1"/>
                <c:pt idx="0">
                  <c:v>SOUTH WEST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HOL'!$M$35:$M$40</c:f>
              <c:numCache>
                <c:formatCode>###0%</c:formatCode>
                <c:ptCount val="6"/>
                <c:pt idx="0" formatCode="0%">
                  <c:v>1.0481753389421788E-2</c:v>
                </c:pt>
                <c:pt idx="1">
                  <c:v>6.7579914531284572E-3</c:v>
                </c:pt>
                <c:pt idx="2">
                  <c:v>5.7596994158871012E-2</c:v>
                </c:pt>
                <c:pt idx="3" formatCode="0%">
                  <c:v>9.4155844155844159E-2</c:v>
                </c:pt>
                <c:pt idx="4">
                  <c:v>0.19674217602892996</c:v>
                </c:pt>
                <c:pt idx="5" formatCode="0%">
                  <c:v>0.22533890733407602</c:v>
                </c:pt>
              </c:numCache>
            </c:numRef>
          </c:val>
        </c:ser>
        <c:dLbls>
          <c:dLblPos val="outEnd"/>
          <c:showLegendKey val="0"/>
          <c:showVal val="1"/>
          <c:showCatName val="0"/>
          <c:showSerName val="0"/>
          <c:showPercent val="0"/>
          <c:showBubbleSize val="0"/>
        </c:dLbls>
        <c:gapWidth val="100"/>
        <c:overlap val="15"/>
        <c:axId val="378273672"/>
        <c:axId val="378274456"/>
      </c:barChart>
      <c:catAx>
        <c:axId val="378273672"/>
        <c:scaling>
          <c:orientation val="minMax"/>
        </c:scaling>
        <c:delete val="0"/>
        <c:axPos val="l"/>
        <c:numFmt formatCode="General" sourceLinked="1"/>
        <c:majorTickMark val="none"/>
        <c:minorTickMark val="none"/>
        <c:tickLblPos val="nextTo"/>
        <c:crossAx val="378274456"/>
        <c:crosses val="autoZero"/>
        <c:auto val="1"/>
        <c:lblAlgn val="ctr"/>
        <c:lblOffset val="100"/>
        <c:noMultiLvlLbl val="0"/>
      </c:catAx>
      <c:valAx>
        <c:axId val="378274456"/>
        <c:scaling>
          <c:orientation val="minMax"/>
          <c:max val="0.9"/>
        </c:scaling>
        <c:delete val="1"/>
        <c:axPos val="b"/>
        <c:numFmt formatCode="0%" sourceLinked="1"/>
        <c:majorTickMark val="out"/>
        <c:minorTickMark val="none"/>
        <c:tickLblPos val="nextTo"/>
        <c:crossAx val="378273672"/>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7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HOL'!$D$1</c:f>
              <c:strCache>
                <c:ptCount val="1"/>
                <c:pt idx="0">
                  <c:v>LONDON ONLY</c:v>
                </c:pt>
              </c:strCache>
            </c:strRef>
          </c:tx>
          <c:spPr>
            <a:solidFill>
              <a:schemeClr val="accent2"/>
            </a:solidFill>
            <a:ln w="28575">
              <a:noFill/>
            </a:ln>
          </c:spPr>
          <c:invertIfNegative val="0"/>
          <c:dLbls>
            <c:dLbl>
              <c:idx val="11"/>
              <c:spPr/>
              <c:txPr>
                <a:bodyPr/>
                <a:lstStyle/>
                <a:p>
                  <a:pPr>
                    <a:defRPr sz="800" b="1"/>
                  </a:pPr>
                  <a:endParaRPr lang="en-US"/>
                </a:p>
              </c:txPr>
              <c:dLblPos val="outEnd"/>
              <c:showLegendKey val="0"/>
              <c:showVal val="1"/>
              <c:showCatName val="0"/>
              <c:showSerName val="0"/>
              <c:showPercent val="0"/>
              <c:showBubbleSize val="0"/>
            </c:dLbl>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HOL'!$D$2:$D$13</c:f>
              <c:numCache>
                <c:formatCode>0%</c:formatCode>
                <c:ptCount val="12"/>
                <c:pt idx="0">
                  <c:v>2.923750643997939E-2</c:v>
                </c:pt>
                <c:pt idx="1">
                  <c:v>3.2166572984127374E-2</c:v>
                </c:pt>
                <c:pt idx="2">
                  <c:v>0.1093620350176641</c:v>
                </c:pt>
                <c:pt idx="3">
                  <c:v>0.24473029525065157</c:v>
                </c:pt>
                <c:pt idx="4">
                  <c:v>0.32036033244813455</c:v>
                </c:pt>
                <c:pt idx="5">
                  <c:v>0.54753837588775922</c:v>
                </c:pt>
                <c:pt idx="7">
                  <c:v>0.29574690546800153</c:v>
                </c:pt>
                <c:pt idx="8">
                  <c:v>0.39514254568021762</c:v>
                </c:pt>
                <c:pt idx="9">
                  <c:v>0.30259907707264011</c:v>
                </c:pt>
                <c:pt idx="10">
                  <c:v>0.63991046363224935</c:v>
                </c:pt>
                <c:pt idx="11">
                  <c:v>0.70136185893474134</c:v>
                </c:pt>
              </c:numCache>
            </c:numRef>
          </c:val>
        </c:ser>
        <c:dLbls>
          <c:dLblPos val="outEnd"/>
          <c:showLegendKey val="0"/>
          <c:showVal val="1"/>
          <c:showCatName val="0"/>
          <c:showSerName val="0"/>
          <c:showPercent val="0"/>
          <c:showBubbleSize val="0"/>
        </c:dLbls>
        <c:gapWidth val="100"/>
        <c:overlap val="15"/>
        <c:axId val="378265440"/>
        <c:axId val="378269752"/>
      </c:barChart>
      <c:catAx>
        <c:axId val="378265440"/>
        <c:scaling>
          <c:orientation val="minMax"/>
        </c:scaling>
        <c:delete val="0"/>
        <c:axPos val="l"/>
        <c:numFmt formatCode="General" sourceLinked="1"/>
        <c:majorTickMark val="none"/>
        <c:minorTickMark val="none"/>
        <c:tickLblPos val="nextTo"/>
        <c:txPr>
          <a:bodyPr/>
          <a:lstStyle/>
          <a:p>
            <a:pPr>
              <a:defRPr sz="700"/>
            </a:pPr>
            <a:endParaRPr lang="en-US"/>
          </a:p>
        </c:txPr>
        <c:crossAx val="378269752"/>
        <c:crosses val="autoZero"/>
        <c:auto val="1"/>
        <c:lblAlgn val="ctr"/>
        <c:lblOffset val="100"/>
        <c:noMultiLvlLbl val="0"/>
      </c:catAx>
      <c:valAx>
        <c:axId val="378269752"/>
        <c:scaling>
          <c:orientation val="minMax"/>
          <c:max val="0.9"/>
        </c:scaling>
        <c:delete val="1"/>
        <c:axPos val="b"/>
        <c:numFmt formatCode="0%" sourceLinked="1"/>
        <c:majorTickMark val="out"/>
        <c:minorTickMark val="none"/>
        <c:tickLblPos val="nextTo"/>
        <c:crossAx val="378265440"/>
        <c:crosses val="autoZero"/>
        <c:crossBetween val="between"/>
      </c:valAx>
    </c:plotArea>
    <c:legend>
      <c:legendPos val="r"/>
      <c:legendEntry>
        <c:idx val="0"/>
        <c:txPr>
          <a:bodyPr/>
          <a:lstStyle/>
          <a:p>
            <a:pPr>
              <a:defRPr sz="900" b="1"/>
            </a:pPr>
            <a:endParaRPr lang="en-US"/>
          </a:p>
        </c:txPr>
      </c:legendEntry>
      <c:legendEntry>
        <c:idx val="1"/>
        <c:txPr>
          <a:bodyPr/>
          <a:lstStyle/>
          <a:p>
            <a:pPr>
              <a:defRPr sz="700"/>
            </a:pPr>
            <a:endParaRPr lang="en-US"/>
          </a:p>
        </c:txPr>
      </c:legendEntry>
      <c:layout>
        <c:manualLayout>
          <c:xMode val="edge"/>
          <c:yMode val="edge"/>
          <c:x val="0.54406172839506184"/>
          <c:y val="0.9130505938990372"/>
          <c:w val="0.45041790123456787"/>
          <c:h val="8.3977380095383788E-2"/>
        </c:manualLayout>
      </c:layout>
      <c:overlay val="0"/>
      <c:txPr>
        <a:bodyPr/>
        <a:lstStyle/>
        <a:p>
          <a:pPr>
            <a:defRPr sz="900"/>
          </a:pPr>
          <a:endParaRPr lang="en-US"/>
        </a:p>
      </c:txPr>
    </c:legend>
    <c:plotVisOnly val="1"/>
    <c:dispBlanksAs val="gap"/>
    <c:showDLblsOverMax val="0"/>
  </c:chart>
  <c:spPr>
    <a:ln>
      <a:solidFill>
        <a:srgbClr val="C00000"/>
      </a:solidFill>
    </a:ln>
  </c:spPr>
  <c:txPr>
    <a:bodyPr/>
    <a:lstStyle/>
    <a:p>
      <a:pPr>
        <a:defRPr sz="1000" b="0">
          <a:latin typeface="+mn-lt"/>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view3D>
    <c:floor>
      <c:thickness val="0"/>
    </c:floor>
    <c:sideWall>
      <c:thickness val="0"/>
    </c:sideWall>
    <c:backWall>
      <c:thickness val="0"/>
    </c:backWall>
    <c:plotArea>
      <c:layout>
        <c:manualLayout>
          <c:layoutTarget val="inner"/>
          <c:xMode val="edge"/>
          <c:yMode val="edge"/>
          <c:x val="8.9845810948976684E-4"/>
          <c:y val="0.20564712157659923"/>
          <c:w val="0.54655752299407789"/>
          <c:h val="0.51565448209168829"/>
        </c:manualLayout>
      </c:layout>
      <c:pie3DChart>
        <c:varyColors val="1"/>
        <c:ser>
          <c:idx val="0"/>
          <c:order val="0"/>
          <c:tx>
            <c:strRef>
              <c:f>Sheet1!$B$1</c:f>
              <c:strCache>
                <c:ptCount val="1"/>
                <c:pt idx="0">
                  <c:v>Spend in England</c:v>
                </c:pt>
              </c:strCache>
            </c:strRef>
          </c:tx>
          <c:spPr>
            <a:solidFill>
              <a:schemeClr val="accent3">
                <a:lumMod val="75000"/>
              </a:schemeClr>
            </a:solidFill>
            <a:ln>
              <a:solidFill>
                <a:srgbClr val="0070C0"/>
              </a:solidFill>
            </a:ln>
          </c:spPr>
          <c:dPt>
            <c:idx val="1"/>
            <c:bubble3D val="0"/>
            <c:spPr>
              <a:solidFill>
                <a:srgbClr val="FF0000"/>
              </a:solidFill>
              <a:ln>
                <a:solidFill>
                  <a:srgbClr val="0070C0"/>
                </a:solidFill>
              </a:ln>
            </c:spPr>
          </c:dPt>
          <c:dLbls>
            <c:spPr>
              <a:noFill/>
              <a:ln>
                <a:noFill/>
              </a:ln>
              <a:effectLst/>
            </c:spPr>
            <c:txPr>
              <a:bodyPr/>
              <a:lstStyle/>
              <a:p>
                <a:pPr>
                  <a:defRPr sz="1000" b="1">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numRef>
              <c:f>Sheet1!$A$2:$A$3</c:f>
              <c:numCache>
                <c:formatCode>General</c:formatCode>
                <c:ptCount val="2"/>
                <c:pt idx="0">
                  <c:v>2002</c:v>
                </c:pt>
              </c:numCache>
            </c:numRef>
          </c:cat>
          <c:val>
            <c:numRef>
              <c:f>Sheet1!$B$2:$B$3</c:f>
              <c:numCache>
                <c:formatCode>_-* #,##0_-;\-* #,##0_-;_-* "-"??_-;_-@_-</c:formatCode>
                <c:ptCount val="2"/>
                <c:pt idx="0">
                  <c:v>25</c:v>
                </c:pt>
                <c:pt idx="1">
                  <c:v>75</c:v>
                </c:pt>
              </c:numCache>
            </c:numRef>
          </c:val>
        </c:ser>
        <c:dLbls>
          <c:showLegendKey val="0"/>
          <c:showVal val="0"/>
          <c:showCatName val="0"/>
          <c:showSerName val="0"/>
          <c:showPercent val="0"/>
          <c:showBubbleSize val="0"/>
          <c:showLeaderLines val="1"/>
        </c:dLbls>
      </c:pie3DChart>
    </c:plotArea>
    <c:plotVisOnly val="1"/>
    <c:dispBlanksAs val="gap"/>
    <c:showDLblsOverMax val="0"/>
  </c:chart>
  <c:spPr>
    <a:noFill/>
    <a:ln w="12700">
      <a:noFill/>
    </a:ln>
  </c:spPr>
  <c:txPr>
    <a:bodyPr/>
    <a:lstStyle/>
    <a:p>
      <a:pPr>
        <a:defRPr sz="1200" baseline="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HOL'!$D$1</c:f>
              <c:strCache>
                <c:ptCount val="1"/>
                <c:pt idx="0">
                  <c:v>LONDON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HOL'!$D$26:$D$33</c:f>
              <c:numCache>
                <c:formatCode>###0%</c:formatCode>
                <c:ptCount val="8"/>
                <c:pt idx="0" formatCode="0%">
                  <c:v>0.59893605960213814</c:v>
                </c:pt>
                <c:pt idx="1">
                  <c:v>0.69519132856494381</c:v>
                </c:pt>
                <c:pt idx="2" formatCode="0%">
                  <c:v>0.81279835340333539</c:v>
                </c:pt>
                <c:pt idx="4" formatCode="0%">
                  <c:v>0.17071892192043808</c:v>
                </c:pt>
                <c:pt idx="5">
                  <c:v>0.30350329411476035</c:v>
                </c:pt>
                <c:pt idx="6" formatCode="0%">
                  <c:v>0.53218768064082189</c:v>
                </c:pt>
                <c:pt idx="7" formatCode="0%">
                  <c:v>0.83317002672271778</c:v>
                </c:pt>
              </c:numCache>
            </c:numRef>
          </c:val>
        </c:ser>
        <c:dLbls>
          <c:dLblPos val="outEnd"/>
          <c:showLegendKey val="0"/>
          <c:showVal val="1"/>
          <c:showCatName val="0"/>
          <c:showSerName val="0"/>
          <c:showPercent val="0"/>
          <c:showBubbleSize val="0"/>
        </c:dLbls>
        <c:gapWidth val="100"/>
        <c:overlap val="15"/>
        <c:axId val="378268576"/>
        <c:axId val="378266224"/>
      </c:barChart>
      <c:catAx>
        <c:axId val="378268576"/>
        <c:scaling>
          <c:orientation val="minMax"/>
        </c:scaling>
        <c:delete val="0"/>
        <c:axPos val="l"/>
        <c:numFmt formatCode="General" sourceLinked="1"/>
        <c:majorTickMark val="none"/>
        <c:minorTickMark val="none"/>
        <c:tickLblPos val="nextTo"/>
        <c:crossAx val="378266224"/>
        <c:crosses val="autoZero"/>
        <c:auto val="1"/>
        <c:lblAlgn val="ctr"/>
        <c:lblOffset val="100"/>
        <c:noMultiLvlLbl val="0"/>
      </c:catAx>
      <c:valAx>
        <c:axId val="378266224"/>
        <c:scaling>
          <c:orientation val="minMax"/>
          <c:max val="0.9"/>
        </c:scaling>
        <c:delete val="1"/>
        <c:axPos val="b"/>
        <c:numFmt formatCode="0%" sourceLinked="1"/>
        <c:majorTickMark val="out"/>
        <c:minorTickMark val="none"/>
        <c:tickLblPos val="nextTo"/>
        <c:crossAx val="378268576"/>
        <c:crosses val="autoZero"/>
        <c:crossBetween val="between"/>
      </c:valAx>
    </c:plotArea>
    <c:legend>
      <c:legendPos val="r"/>
      <c:legendEntry>
        <c:idx val="0"/>
        <c:txPr>
          <a:bodyPr/>
          <a:lstStyle/>
          <a:p>
            <a:pPr>
              <a:defRPr sz="900" b="1"/>
            </a:pPr>
            <a:endParaRPr lang="en-US"/>
          </a:p>
        </c:txPr>
      </c:legendEntry>
      <c:layout>
        <c:manualLayout>
          <c:xMode val="edge"/>
          <c:yMode val="edge"/>
          <c:x val="0.44196051629693023"/>
          <c:y val="0.54358533409986975"/>
          <c:w val="0.54203050248440698"/>
          <c:h val="0.10382011603553845"/>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HOL'!$D$1</c:f>
              <c:strCache>
                <c:ptCount val="1"/>
                <c:pt idx="0">
                  <c:v>LONDON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HOL'!$D$16:$D$24</c:f>
              <c:numCache>
                <c:formatCode>###0%</c:formatCode>
                <c:ptCount val="9"/>
                <c:pt idx="0">
                  <c:v>5.5572583892047932E-3</c:v>
                </c:pt>
                <c:pt idx="1">
                  <c:v>4.090959280570244E-3</c:v>
                </c:pt>
                <c:pt idx="2" formatCode="0%">
                  <c:v>1.5622564753264456E-2</c:v>
                </c:pt>
                <c:pt idx="3">
                  <c:v>0.12286534352743388</c:v>
                </c:pt>
                <c:pt idx="5" formatCode="0%">
                  <c:v>3.555902589803283E-2</c:v>
                </c:pt>
                <c:pt idx="6" formatCode="0%">
                  <c:v>2.639254856506161E-2</c:v>
                </c:pt>
                <c:pt idx="7" formatCode="0%">
                  <c:v>8.5285229151434494E-2</c:v>
                </c:pt>
                <c:pt idx="8" formatCode="0%">
                  <c:v>8.5051755979507357E-2</c:v>
                </c:pt>
              </c:numCache>
            </c:numRef>
          </c:val>
        </c:ser>
        <c:dLbls>
          <c:dLblPos val="outEnd"/>
          <c:showLegendKey val="0"/>
          <c:showVal val="1"/>
          <c:showCatName val="0"/>
          <c:showSerName val="0"/>
          <c:showPercent val="0"/>
          <c:showBubbleSize val="0"/>
        </c:dLbls>
        <c:gapWidth val="100"/>
        <c:overlap val="15"/>
        <c:axId val="378274064"/>
        <c:axId val="378268968"/>
      </c:barChart>
      <c:catAx>
        <c:axId val="378274064"/>
        <c:scaling>
          <c:orientation val="minMax"/>
        </c:scaling>
        <c:delete val="0"/>
        <c:axPos val="l"/>
        <c:numFmt formatCode="General" sourceLinked="1"/>
        <c:majorTickMark val="none"/>
        <c:minorTickMark val="none"/>
        <c:tickLblPos val="nextTo"/>
        <c:crossAx val="378268968"/>
        <c:crosses val="autoZero"/>
        <c:auto val="1"/>
        <c:lblAlgn val="ctr"/>
        <c:lblOffset val="100"/>
        <c:noMultiLvlLbl val="0"/>
      </c:catAx>
      <c:valAx>
        <c:axId val="378268968"/>
        <c:scaling>
          <c:orientation val="minMax"/>
          <c:max val="0.9"/>
        </c:scaling>
        <c:delete val="1"/>
        <c:axPos val="b"/>
        <c:numFmt formatCode="0%" sourceLinked="1"/>
        <c:majorTickMark val="out"/>
        <c:minorTickMark val="none"/>
        <c:tickLblPos val="nextTo"/>
        <c:crossAx val="378274064"/>
        <c:crosses val="autoZero"/>
        <c:crossBetween val="between"/>
      </c:valAx>
    </c:plotArea>
    <c:legend>
      <c:legendPos val="r"/>
      <c:legendEntry>
        <c:idx val="0"/>
        <c:txPr>
          <a:bodyPr/>
          <a:lstStyle/>
          <a:p>
            <a:pPr>
              <a:defRPr sz="900" b="1"/>
            </a:pPr>
            <a:endParaRPr lang="en-US"/>
          </a:p>
        </c:txPr>
      </c:legendEntry>
      <c:layout>
        <c:manualLayout>
          <c:xMode val="edge"/>
          <c:yMode val="edge"/>
          <c:x val="0.55300666666666665"/>
          <c:y val="0.90543476717269977"/>
          <c:w val="0.44034444444444443"/>
          <c:h val="8.8167485066367027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797997173430243"/>
          <c:y val="9.916375036453777E-2"/>
          <c:w val="0.8306743759825127"/>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HOL'!$D$1</c:f>
              <c:strCache>
                <c:ptCount val="1"/>
                <c:pt idx="0">
                  <c:v>LONDON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HOL'!$D$35:$D$40</c:f>
              <c:numCache>
                <c:formatCode>###0%</c:formatCode>
                <c:ptCount val="6"/>
                <c:pt idx="0" formatCode="0%">
                  <c:v>2.0319696289024032E-2</c:v>
                </c:pt>
                <c:pt idx="1">
                  <c:v>1.6739047888566928E-2</c:v>
                </c:pt>
                <c:pt idx="2">
                  <c:v>2.3194166697338127E-2</c:v>
                </c:pt>
                <c:pt idx="3" formatCode="0%">
                  <c:v>7.6764554353426065E-2</c:v>
                </c:pt>
                <c:pt idx="4">
                  <c:v>7.8299124432066811E-2</c:v>
                </c:pt>
                <c:pt idx="5" formatCode="0%">
                  <c:v>0.25714771097955319</c:v>
                </c:pt>
              </c:numCache>
            </c:numRef>
          </c:val>
        </c:ser>
        <c:dLbls>
          <c:dLblPos val="outEnd"/>
          <c:showLegendKey val="0"/>
          <c:showVal val="1"/>
          <c:showCatName val="0"/>
          <c:showSerName val="0"/>
          <c:showPercent val="0"/>
          <c:showBubbleSize val="0"/>
        </c:dLbls>
        <c:gapWidth val="100"/>
        <c:overlap val="15"/>
        <c:axId val="378271712"/>
        <c:axId val="378263088"/>
      </c:barChart>
      <c:catAx>
        <c:axId val="378271712"/>
        <c:scaling>
          <c:orientation val="minMax"/>
        </c:scaling>
        <c:delete val="0"/>
        <c:axPos val="l"/>
        <c:numFmt formatCode="General" sourceLinked="1"/>
        <c:majorTickMark val="none"/>
        <c:minorTickMark val="none"/>
        <c:tickLblPos val="nextTo"/>
        <c:crossAx val="378263088"/>
        <c:crosses val="autoZero"/>
        <c:auto val="1"/>
        <c:lblAlgn val="ctr"/>
        <c:lblOffset val="100"/>
        <c:noMultiLvlLbl val="0"/>
      </c:catAx>
      <c:valAx>
        <c:axId val="378263088"/>
        <c:scaling>
          <c:orientation val="minMax"/>
          <c:max val="0.9"/>
        </c:scaling>
        <c:delete val="1"/>
        <c:axPos val="b"/>
        <c:numFmt formatCode="0%" sourceLinked="1"/>
        <c:majorTickMark val="out"/>
        <c:minorTickMark val="none"/>
        <c:tickLblPos val="nextTo"/>
        <c:crossAx val="378271712"/>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2295811894502735"/>
          <c:w val="0.50996825396825396"/>
          <c:h val="0.165285930908162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HOL'!$N$1</c:f>
              <c:strCache>
                <c:ptCount val="1"/>
                <c:pt idx="0">
                  <c:v>SOUTH EAST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HOL'!$N$2:$N$13</c:f>
              <c:numCache>
                <c:formatCode>0%</c:formatCode>
                <c:ptCount val="12"/>
                <c:pt idx="0">
                  <c:v>1.7492711370262391E-2</c:v>
                </c:pt>
                <c:pt idx="1">
                  <c:v>3.5971223021582732E-2</c:v>
                </c:pt>
                <c:pt idx="2">
                  <c:v>5.6489142333443647E-2</c:v>
                </c:pt>
                <c:pt idx="3">
                  <c:v>6.0451540882944826E-2</c:v>
                </c:pt>
                <c:pt idx="4">
                  <c:v>0.15220717395178329</c:v>
                </c:pt>
                <c:pt idx="5">
                  <c:v>0.41566533438558084</c:v>
                </c:pt>
                <c:pt idx="7">
                  <c:v>0.33526641378783639</c:v>
                </c:pt>
                <c:pt idx="8">
                  <c:v>0.37242993156219273</c:v>
                </c:pt>
                <c:pt idx="9">
                  <c:v>0.41696441413862412</c:v>
                </c:pt>
                <c:pt idx="10">
                  <c:v>0.52244608886438892</c:v>
                </c:pt>
                <c:pt idx="11">
                  <c:v>0.5744765021220567</c:v>
                </c:pt>
              </c:numCache>
            </c:numRef>
          </c:val>
        </c:ser>
        <c:dLbls>
          <c:dLblPos val="outEnd"/>
          <c:showLegendKey val="0"/>
          <c:showVal val="1"/>
          <c:showCatName val="0"/>
          <c:showSerName val="0"/>
          <c:showPercent val="0"/>
          <c:showBubbleSize val="0"/>
        </c:dLbls>
        <c:gapWidth val="100"/>
        <c:overlap val="15"/>
        <c:axId val="378264264"/>
        <c:axId val="378263480"/>
      </c:barChart>
      <c:catAx>
        <c:axId val="378264264"/>
        <c:scaling>
          <c:orientation val="minMax"/>
        </c:scaling>
        <c:delete val="0"/>
        <c:axPos val="l"/>
        <c:numFmt formatCode="General" sourceLinked="1"/>
        <c:majorTickMark val="none"/>
        <c:minorTickMark val="none"/>
        <c:tickLblPos val="nextTo"/>
        <c:crossAx val="378263480"/>
        <c:crosses val="autoZero"/>
        <c:auto val="1"/>
        <c:lblAlgn val="ctr"/>
        <c:lblOffset val="100"/>
        <c:noMultiLvlLbl val="0"/>
      </c:catAx>
      <c:valAx>
        <c:axId val="378263480"/>
        <c:scaling>
          <c:orientation val="minMax"/>
          <c:max val="0.9"/>
        </c:scaling>
        <c:delete val="1"/>
        <c:axPos val="b"/>
        <c:numFmt formatCode="0%" sourceLinked="1"/>
        <c:majorTickMark val="out"/>
        <c:minorTickMark val="none"/>
        <c:tickLblPos val="nextTo"/>
        <c:crossAx val="378264264"/>
        <c:crosses val="autoZero"/>
        <c:crossBetween val="between"/>
      </c:valAx>
    </c:plotArea>
    <c:legend>
      <c:legendPos val="r"/>
      <c:legendEntry>
        <c:idx val="0"/>
        <c:txPr>
          <a:bodyPr/>
          <a:lstStyle/>
          <a:p>
            <a:pPr>
              <a:defRPr sz="900" b="1"/>
            </a:pPr>
            <a:endParaRPr lang="en-US"/>
          </a:p>
        </c:txPr>
      </c:legendEntry>
      <c:layout>
        <c:manualLayout>
          <c:xMode val="edge"/>
          <c:yMode val="edge"/>
          <c:x val="0.54406172839506184"/>
          <c:y val="0.92158334798817165"/>
          <c:w val="0.45041790123456787"/>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HOL'!$N$1</c:f>
              <c:strCache>
                <c:ptCount val="1"/>
                <c:pt idx="0">
                  <c:v>SOUTH EAST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HOL'!$N$26:$N$33</c:f>
              <c:numCache>
                <c:formatCode>###0%</c:formatCode>
                <c:ptCount val="8"/>
                <c:pt idx="0" formatCode="0%">
                  <c:v>0.57008673324674941</c:v>
                </c:pt>
                <c:pt idx="1">
                  <c:v>0.59852024435644058</c:v>
                </c:pt>
                <c:pt idx="2" formatCode="0%">
                  <c:v>0.71807040664712352</c:v>
                </c:pt>
                <c:pt idx="4" formatCode="0%">
                  <c:v>5.715839852805351E-2</c:v>
                </c:pt>
                <c:pt idx="5">
                  <c:v>0.46874419287388519</c:v>
                </c:pt>
                <c:pt idx="6" formatCode="0%">
                  <c:v>0.41878486385451857</c:v>
                </c:pt>
                <c:pt idx="7" formatCode="0%">
                  <c:v>0.58740054040336187</c:v>
                </c:pt>
              </c:numCache>
            </c:numRef>
          </c:val>
        </c:ser>
        <c:dLbls>
          <c:dLblPos val="outEnd"/>
          <c:showLegendKey val="0"/>
          <c:showVal val="1"/>
          <c:showCatName val="0"/>
          <c:showSerName val="0"/>
          <c:showPercent val="0"/>
          <c:showBubbleSize val="0"/>
        </c:dLbls>
        <c:gapWidth val="100"/>
        <c:overlap val="15"/>
        <c:axId val="378263872"/>
        <c:axId val="378272496"/>
      </c:barChart>
      <c:catAx>
        <c:axId val="378263872"/>
        <c:scaling>
          <c:orientation val="minMax"/>
        </c:scaling>
        <c:delete val="0"/>
        <c:axPos val="l"/>
        <c:numFmt formatCode="General" sourceLinked="1"/>
        <c:majorTickMark val="none"/>
        <c:minorTickMark val="none"/>
        <c:tickLblPos val="nextTo"/>
        <c:crossAx val="378272496"/>
        <c:crosses val="autoZero"/>
        <c:auto val="1"/>
        <c:lblAlgn val="ctr"/>
        <c:lblOffset val="100"/>
        <c:noMultiLvlLbl val="0"/>
      </c:catAx>
      <c:valAx>
        <c:axId val="378272496"/>
        <c:scaling>
          <c:orientation val="minMax"/>
          <c:max val="0.9"/>
        </c:scaling>
        <c:delete val="1"/>
        <c:axPos val="b"/>
        <c:numFmt formatCode="0%" sourceLinked="1"/>
        <c:majorTickMark val="out"/>
        <c:minorTickMark val="none"/>
        <c:tickLblPos val="nextTo"/>
        <c:crossAx val="378263872"/>
        <c:crosses val="autoZero"/>
        <c:crossBetween val="between"/>
      </c:valAx>
    </c:plotArea>
    <c:legend>
      <c:legendPos val="r"/>
      <c:legendEntry>
        <c:idx val="0"/>
        <c:txPr>
          <a:bodyPr/>
          <a:lstStyle/>
          <a:p>
            <a:pPr>
              <a:defRPr sz="900" b="1"/>
            </a:pPr>
            <a:endParaRPr lang="en-US"/>
          </a:p>
        </c:txPr>
      </c:legendEntry>
      <c:layout>
        <c:manualLayout>
          <c:xMode val="edge"/>
          <c:yMode val="edge"/>
          <c:x val="0.53579541432385425"/>
          <c:y val="0.53398801742919388"/>
          <c:w val="0.46420458567614581"/>
          <c:h val="0.1003914306463326"/>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HOL'!$N$1</c:f>
              <c:strCache>
                <c:ptCount val="1"/>
                <c:pt idx="0">
                  <c:v>SOUTH EAST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HOL'!$N$16:$N$24</c:f>
              <c:numCache>
                <c:formatCode>###0%</c:formatCode>
                <c:ptCount val="9"/>
                <c:pt idx="0">
                  <c:v>2.4957212637575426E-2</c:v>
                </c:pt>
                <c:pt idx="1">
                  <c:v>4.2287589966535338E-2</c:v>
                </c:pt>
                <c:pt idx="2" formatCode="0%">
                  <c:v>0.24597781933234716</c:v>
                </c:pt>
                <c:pt idx="3">
                  <c:v>0.4520890851624671</c:v>
                </c:pt>
                <c:pt idx="5" formatCode="0%">
                  <c:v>0.10717611328328179</c:v>
                </c:pt>
                <c:pt idx="6" formatCode="0%">
                  <c:v>0.36819394281597723</c:v>
                </c:pt>
                <c:pt idx="7" formatCode="0%">
                  <c:v>0.38834247047876774</c:v>
                </c:pt>
                <c:pt idx="8" formatCode="0%">
                  <c:v>0.37945523350317772</c:v>
                </c:pt>
              </c:numCache>
            </c:numRef>
          </c:val>
        </c:ser>
        <c:dLbls>
          <c:dLblPos val="outEnd"/>
          <c:showLegendKey val="0"/>
          <c:showVal val="1"/>
          <c:showCatName val="0"/>
          <c:showSerName val="0"/>
          <c:showPercent val="0"/>
          <c:showBubbleSize val="0"/>
        </c:dLbls>
        <c:gapWidth val="100"/>
        <c:overlap val="15"/>
        <c:axId val="378269360"/>
        <c:axId val="378272888"/>
      </c:barChart>
      <c:catAx>
        <c:axId val="378269360"/>
        <c:scaling>
          <c:orientation val="minMax"/>
        </c:scaling>
        <c:delete val="0"/>
        <c:axPos val="l"/>
        <c:numFmt formatCode="General" sourceLinked="1"/>
        <c:majorTickMark val="none"/>
        <c:minorTickMark val="none"/>
        <c:tickLblPos val="nextTo"/>
        <c:crossAx val="378272888"/>
        <c:crosses val="autoZero"/>
        <c:auto val="1"/>
        <c:lblAlgn val="ctr"/>
        <c:lblOffset val="100"/>
        <c:noMultiLvlLbl val="0"/>
      </c:catAx>
      <c:valAx>
        <c:axId val="378272888"/>
        <c:scaling>
          <c:orientation val="minMax"/>
          <c:max val="0.9"/>
        </c:scaling>
        <c:delete val="1"/>
        <c:axPos val="b"/>
        <c:numFmt formatCode="0%" sourceLinked="1"/>
        <c:majorTickMark val="out"/>
        <c:minorTickMark val="none"/>
        <c:tickLblPos val="nextTo"/>
        <c:crossAx val="378269360"/>
        <c:crosses val="autoZero"/>
        <c:crossBetween val="between"/>
      </c:valAx>
    </c:plotArea>
    <c:legend>
      <c:legendPos val="r"/>
      <c:legendEntry>
        <c:idx val="0"/>
        <c:txPr>
          <a:bodyPr/>
          <a:lstStyle/>
          <a:p>
            <a:pPr>
              <a:defRPr sz="900" b="1"/>
            </a:pPr>
            <a:endParaRPr lang="en-US"/>
          </a:p>
        </c:txPr>
      </c:legendEntry>
      <c:layout>
        <c:manualLayout>
          <c:xMode val="edge"/>
          <c:yMode val="edge"/>
          <c:x val="0.55300666666666665"/>
          <c:y val="0.87917844349692842"/>
          <c:w val="0.44034444444444443"/>
          <c:h val="0.11442388525953907"/>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48702086365842"/>
          <c:y val="9.916375036453777E-2"/>
          <c:w val="0.7051297913634158"/>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HOL'!$N$1</c:f>
              <c:strCache>
                <c:ptCount val="1"/>
                <c:pt idx="0">
                  <c:v>SOUTH EAST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HOL'!$N$35:$N$40</c:f>
              <c:numCache>
                <c:formatCode>###0%</c:formatCode>
                <c:ptCount val="6"/>
                <c:pt idx="0" formatCode="0%">
                  <c:v>6.1525805913827366E-3</c:v>
                </c:pt>
                <c:pt idx="1">
                  <c:v>2.8680025485027544E-2</c:v>
                </c:pt>
                <c:pt idx="2">
                  <c:v>1.7992554374305095E-2</c:v>
                </c:pt>
                <c:pt idx="3" formatCode="0%">
                  <c:v>7.1428571428571438E-2</c:v>
                </c:pt>
                <c:pt idx="4">
                  <c:v>0.17178969855210063</c:v>
                </c:pt>
                <c:pt idx="5" formatCode="0%">
                  <c:v>0.22981175451953365</c:v>
                </c:pt>
              </c:numCache>
            </c:numRef>
          </c:val>
        </c:ser>
        <c:dLbls>
          <c:dLblPos val="outEnd"/>
          <c:showLegendKey val="0"/>
          <c:showVal val="1"/>
          <c:showCatName val="0"/>
          <c:showSerName val="0"/>
          <c:showPercent val="0"/>
          <c:showBubbleSize val="0"/>
        </c:dLbls>
        <c:gapWidth val="100"/>
        <c:overlap val="15"/>
        <c:axId val="378268184"/>
        <c:axId val="378271320"/>
      </c:barChart>
      <c:catAx>
        <c:axId val="378268184"/>
        <c:scaling>
          <c:orientation val="minMax"/>
        </c:scaling>
        <c:delete val="0"/>
        <c:axPos val="l"/>
        <c:numFmt formatCode="General" sourceLinked="1"/>
        <c:majorTickMark val="none"/>
        <c:minorTickMark val="none"/>
        <c:tickLblPos val="nextTo"/>
        <c:crossAx val="378271320"/>
        <c:crosses val="autoZero"/>
        <c:auto val="1"/>
        <c:lblAlgn val="ctr"/>
        <c:lblOffset val="100"/>
        <c:noMultiLvlLbl val="0"/>
      </c:catAx>
      <c:valAx>
        <c:axId val="378271320"/>
        <c:scaling>
          <c:orientation val="minMax"/>
          <c:max val="0.9"/>
        </c:scaling>
        <c:delete val="1"/>
        <c:axPos val="b"/>
        <c:numFmt formatCode="0%" sourceLinked="1"/>
        <c:majorTickMark val="out"/>
        <c:minorTickMark val="none"/>
        <c:tickLblPos val="nextTo"/>
        <c:crossAx val="378268184"/>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HOL'!$L$1</c:f>
              <c:strCache>
                <c:ptCount val="1"/>
                <c:pt idx="0">
                  <c:v>EAST OF ENGLAND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HOL'!$L$2:$L$13</c:f>
              <c:numCache>
                <c:formatCode>0%</c:formatCode>
                <c:ptCount val="12"/>
                <c:pt idx="0">
                  <c:v>4.4897959183673466E-2</c:v>
                </c:pt>
                <c:pt idx="1">
                  <c:v>5.7780292619836714E-2</c:v>
                </c:pt>
                <c:pt idx="2">
                  <c:v>7.1226138892141938E-2</c:v>
                </c:pt>
                <c:pt idx="3">
                  <c:v>7.7586610721861973E-2</c:v>
                </c:pt>
                <c:pt idx="4">
                  <c:v>0.11159181706851901</c:v>
                </c:pt>
                <c:pt idx="5">
                  <c:v>0.38760514745738894</c:v>
                </c:pt>
                <c:pt idx="7">
                  <c:v>0.28478744583674903</c:v>
                </c:pt>
                <c:pt idx="8">
                  <c:v>0.34509880001131682</c:v>
                </c:pt>
                <c:pt idx="9">
                  <c:v>0.24424740267344788</c:v>
                </c:pt>
                <c:pt idx="10">
                  <c:v>0.48342090372645707</c:v>
                </c:pt>
                <c:pt idx="11">
                  <c:v>0.483919436550105</c:v>
                </c:pt>
              </c:numCache>
            </c:numRef>
          </c:val>
        </c:ser>
        <c:dLbls>
          <c:dLblPos val="outEnd"/>
          <c:showLegendKey val="0"/>
          <c:showVal val="1"/>
          <c:showCatName val="0"/>
          <c:showSerName val="0"/>
          <c:showPercent val="0"/>
          <c:showBubbleSize val="0"/>
        </c:dLbls>
        <c:gapWidth val="100"/>
        <c:overlap val="15"/>
        <c:axId val="378270144"/>
        <c:axId val="378270928"/>
      </c:barChart>
      <c:catAx>
        <c:axId val="378270144"/>
        <c:scaling>
          <c:orientation val="minMax"/>
        </c:scaling>
        <c:delete val="0"/>
        <c:axPos val="l"/>
        <c:numFmt formatCode="General" sourceLinked="1"/>
        <c:majorTickMark val="none"/>
        <c:minorTickMark val="none"/>
        <c:tickLblPos val="nextTo"/>
        <c:crossAx val="378270928"/>
        <c:crosses val="autoZero"/>
        <c:auto val="1"/>
        <c:lblAlgn val="ctr"/>
        <c:lblOffset val="100"/>
        <c:noMultiLvlLbl val="0"/>
      </c:catAx>
      <c:valAx>
        <c:axId val="378270928"/>
        <c:scaling>
          <c:orientation val="minMax"/>
          <c:max val="0.9"/>
        </c:scaling>
        <c:delete val="1"/>
        <c:axPos val="b"/>
        <c:numFmt formatCode="0%" sourceLinked="1"/>
        <c:majorTickMark val="out"/>
        <c:minorTickMark val="none"/>
        <c:tickLblPos val="nextTo"/>
        <c:crossAx val="378270144"/>
        <c:crosses val="autoZero"/>
        <c:crossBetween val="between"/>
      </c:valAx>
    </c:plotArea>
    <c:legend>
      <c:legendPos val="r"/>
      <c:legendEntry>
        <c:idx val="0"/>
        <c:txPr>
          <a:bodyPr/>
          <a:lstStyle/>
          <a:p>
            <a:pPr>
              <a:defRPr sz="900" b="1"/>
            </a:pPr>
            <a:endParaRPr lang="en-US"/>
          </a:p>
        </c:txPr>
      </c:legendEntry>
      <c:layout>
        <c:manualLayout>
          <c:xMode val="edge"/>
          <c:yMode val="edge"/>
          <c:x val="0.45138087065559834"/>
          <c:y val="0.92158334798817165"/>
          <c:w val="0.5430988831004252"/>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HOL'!$L$1</c:f>
              <c:strCache>
                <c:ptCount val="1"/>
                <c:pt idx="0">
                  <c:v>EAST OF ENGLAND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HOL'!$L$16:$L$24</c:f>
              <c:numCache>
                <c:formatCode>###0%</c:formatCode>
                <c:ptCount val="9"/>
                <c:pt idx="0">
                  <c:v>3.3322329603448345E-2</c:v>
                </c:pt>
                <c:pt idx="1">
                  <c:v>3.2445702490627892E-2</c:v>
                </c:pt>
                <c:pt idx="2" formatCode="0%">
                  <c:v>8.887294476949989E-2</c:v>
                </c:pt>
                <c:pt idx="3">
                  <c:v>0.27395389075234872</c:v>
                </c:pt>
                <c:pt idx="5" formatCode="0%">
                  <c:v>3.7128280670118641E-2</c:v>
                </c:pt>
                <c:pt idx="6" formatCode="0%">
                  <c:v>0.15827742300541589</c:v>
                </c:pt>
                <c:pt idx="7" formatCode="0%">
                  <c:v>0.32287822260887028</c:v>
                </c:pt>
                <c:pt idx="8" formatCode="0%">
                  <c:v>0.30989911833101902</c:v>
                </c:pt>
              </c:numCache>
            </c:numRef>
          </c:val>
        </c:ser>
        <c:dLbls>
          <c:dLblPos val="outEnd"/>
          <c:showLegendKey val="0"/>
          <c:showVal val="1"/>
          <c:showCatName val="0"/>
          <c:showSerName val="0"/>
          <c:showPercent val="0"/>
          <c:showBubbleSize val="0"/>
        </c:dLbls>
        <c:gapWidth val="100"/>
        <c:overlap val="15"/>
        <c:axId val="378273280"/>
        <c:axId val="432053672"/>
      </c:barChart>
      <c:catAx>
        <c:axId val="378273280"/>
        <c:scaling>
          <c:orientation val="minMax"/>
        </c:scaling>
        <c:delete val="0"/>
        <c:axPos val="l"/>
        <c:numFmt formatCode="General" sourceLinked="1"/>
        <c:majorTickMark val="none"/>
        <c:minorTickMark val="none"/>
        <c:tickLblPos val="nextTo"/>
        <c:crossAx val="432053672"/>
        <c:crosses val="autoZero"/>
        <c:auto val="1"/>
        <c:lblAlgn val="ctr"/>
        <c:lblOffset val="100"/>
        <c:noMultiLvlLbl val="0"/>
      </c:catAx>
      <c:valAx>
        <c:axId val="432053672"/>
        <c:scaling>
          <c:orientation val="minMax"/>
          <c:max val="0.9"/>
        </c:scaling>
        <c:delete val="1"/>
        <c:axPos val="b"/>
        <c:numFmt formatCode="0%" sourceLinked="1"/>
        <c:majorTickMark val="out"/>
        <c:minorTickMark val="none"/>
        <c:tickLblPos val="nextTo"/>
        <c:crossAx val="378273280"/>
        <c:crosses val="autoZero"/>
        <c:crossBetween val="between"/>
      </c:valAx>
    </c:plotArea>
    <c:legend>
      <c:legendPos val="r"/>
      <c:legendEntry>
        <c:idx val="0"/>
        <c:txPr>
          <a:bodyPr/>
          <a:lstStyle/>
          <a:p>
            <a:pPr>
              <a:defRPr sz="900" b="1"/>
            </a:pPr>
            <a:endParaRPr lang="en-US"/>
          </a:p>
        </c:txPr>
      </c:legendEntry>
      <c:layout>
        <c:manualLayout>
          <c:xMode val="edge"/>
          <c:yMode val="edge"/>
          <c:x val="0.42046000102469838"/>
          <c:y val="0.87917844349692842"/>
          <c:w val="0.57289116121731631"/>
          <c:h val="0.11442388525953907"/>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HOL'!$L$1</c:f>
              <c:strCache>
                <c:ptCount val="1"/>
                <c:pt idx="0">
                  <c:v>EAST OF ENGLAND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HOL'!$L$26:$L$33</c:f>
              <c:numCache>
                <c:formatCode>###0%</c:formatCode>
                <c:ptCount val="8"/>
                <c:pt idx="0" formatCode="0%">
                  <c:v>0.42031879401952305</c:v>
                </c:pt>
                <c:pt idx="1">
                  <c:v>0.53131118430039304</c:v>
                </c:pt>
                <c:pt idx="2" formatCode="0%">
                  <c:v>0.68225156515869845</c:v>
                </c:pt>
                <c:pt idx="4" formatCode="0%">
                  <c:v>8.329998908733767E-2</c:v>
                </c:pt>
                <c:pt idx="5">
                  <c:v>0.46595686554251975</c:v>
                </c:pt>
                <c:pt idx="6" formatCode="0%">
                  <c:v>0.4518268531242422</c:v>
                </c:pt>
                <c:pt idx="7" formatCode="0%">
                  <c:v>0.68573334980847644</c:v>
                </c:pt>
              </c:numCache>
            </c:numRef>
          </c:val>
        </c:ser>
        <c:dLbls>
          <c:dLblPos val="outEnd"/>
          <c:showLegendKey val="0"/>
          <c:showVal val="1"/>
          <c:showCatName val="0"/>
          <c:showSerName val="0"/>
          <c:showPercent val="0"/>
          <c:showBubbleSize val="0"/>
        </c:dLbls>
        <c:gapWidth val="100"/>
        <c:overlap val="15"/>
        <c:axId val="432046616"/>
        <c:axId val="432052104"/>
      </c:barChart>
      <c:catAx>
        <c:axId val="432046616"/>
        <c:scaling>
          <c:orientation val="minMax"/>
        </c:scaling>
        <c:delete val="0"/>
        <c:axPos val="l"/>
        <c:numFmt formatCode="General" sourceLinked="1"/>
        <c:majorTickMark val="none"/>
        <c:minorTickMark val="none"/>
        <c:tickLblPos val="nextTo"/>
        <c:crossAx val="432052104"/>
        <c:crosses val="autoZero"/>
        <c:auto val="1"/>
        <c:lblAlgn val="ctr"/>
        <c:lblOffset val="100"/>
        <c:noMultiLvlLbl val="0"/>
      </c:catAx>
      <c:valAx>
        <c:axId val="432052104"/>
        <c:scaling>
          <c:orientation val="minMax"/>
          <c:max val="0.9"/>
        </c:scaling>
        <c:delete val="1"/>
        <c:axPos val="b"/>
        <c:numFmt formatCode="0%" sourceLinked="1"/>
        <c:majorTickMark val="out"/>
        <c:minorTickMark val="none"/>
        <c:tickLblPos val="nextTo"/>
        <c:crossAx val="432046616"/>
        <c:crosses val="autoZero"/>
        <c:crossBetween val="between"/>
      </c:valAx>
    </c:plotArea>
    <c:legend>
      <c:legendPos val="r"/>
      <c:legendEntry>
        <c:idx val="0"/>
        <c:txPr>
          <a:bodyPr/>
          <a:lstStyle/>
          <a:p>
            <a:pPr>
              <a:defRPr sz="900" b="1"/>
            </a:pPr>
            <a:endParaRPr lang="en-US"/>
          </a:p>
        </c:txPr>
      </c:legendEntry>
      <c:layout>
        <c:manualLayout>
          <c:xMode val="edge"/>
          <c:yMode val="edge"/>
          <c:x val="0.46355167418389226"/>
          <c:y val="0.53859949164851129"/>
          <c:w val="0.5364483258161078"/>
          <c:h val="9.577995642701525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46213990125991E-2"/>
          <c:y val="6.1006445261884208E-2"/>
          <c:w val="0.84675690230070055"/>
          <c:h val="0.70504042970898451"/>
        </c:manualLayout>
      </c:layout>
      <c:lineChart>
        <c:grouping val="standard"/>
        <c:varyColors val="0"/>
        <c:ser>
          <c:idx val="0"/>
          <c:order val="0"/>
          <c:tx>
            <c:strRef>
              <c:f>Sheet1!$B$1</c:f>
              <c:strCache>
                <c:ptCount val="1"/>
                <c:pt idx="0">
                  <c:v>South East (inc. London)</c:v>
                </c:pt>
              </c:strCache>
            </c:strRef>
          </c:tx>
          <c:spPr>
            <a:ln w="22225">
              <a:solidFill>
                <a:srgbClr val="7030A0"/>
              </a:solidFill>
            </a:ln>
          </c:spPr>
          <c:marker>
            <c:symbol val="none"/>
          </c:marker>
          <c:dLbls>
            <c:dLbl>
              <c:idx val="0"/>
              <c:layout>
                <c:manualLayout>
                  <c:x val="-4.1009422976802226E-2"/>
                  <c:y val="-1.420679651653824E-2"/>
                </c:manualLayout>
              </c:layout>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998.36188810785325</c:v>
                </c:pt>
                <c:pt idx="1">
                  <c:v>903.26776494656349</c:v>
                </c:pt>
                <c:pt idx="2">
                  <c:v>1083.4909151483009</c:v>
                </c:pt>
                <c:pt idx="3">
                  <c:v>1155.655349824116</c:v>
                </c:pt>
                <c:pt idx="4">
                  <c:v>1062.0498513669665</c:v>
                </c:pt>
                <c:pt idx="5">
                  <c:v>1219.5417301492746</c:v>
                </c:pt>
                <c:pt idx="6">
                  <c:v>1269.5778030360575</c:v>
                </c:pt>
                <c:pt idx="7">
                  <c:v>1416.0310743616783</c:v>
                </c:pt>
                <c:pt idx="8">
                  <c:v>1355.7620958676414</c:v>
                </c:pt>
                <c:pt idx="9">
                  <c:v>1422.2239677270061</c:v>
                </c:pt>
                <c:pt idx="10">
                  <c:v>1324.084777522713</c:v>
                </c:pt>
                <c:pt idx="11">
                  <c:v>1401.6782812737706</c:v>
                </c:pt>
                <c:pt idx="12">
                  <c:v>1529.0742989586386</c:v>
                </c:pt>
                <c:pt idx="13">
                  <c:v>1578.7011139126635</c:v>
                </c:pt>
              </c:numCache>
            </c:numRef>
          </c:val>
          <c:smooth val="0"/>
        </c:ser>
        <c:ser>
          <c:idx val="1"/>
          <c:order val="1"/>
          <c:tx>
            <c:strRef>
              <c:f>Sheet1!$C$1</c:f>
              <c:strCache>
                <c:ptCount val="1"/>
                <c:pt idx="0">
                  <c:v>South West</c:v>
                </c:pt>
              </c:strCache>
            </c:strRef>
          </c:tx>
          <c:spPr>
            <a:ln w="22225">
              <a:solidFill>
                <a:srgbClr val="0070C0"/>
              </a:solidFill>
            </a:ln>
          </c:spPr>
          <c:marker>
            <c:symbol val="none"/>
          </c:marker>
          <c:dLbls>
            <c:dLbl>
              <c:idx val="0"/>
              <c:layout>
                <c:manualLayout>
                  <c:x val="-4.1009422976802226E-2"/>
                  <c:y val="-3.3149191871922556E-2"/>
                </c:manualLayout>
              </c:layout>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621.54508327041412</c:v>
                </c:pt>
                <c:pt idx="1">
                  <c:v>665.88969789554403</c:v>
                </c:pt>
                <c:pt idx="2">
                  <c:v>726.66027024663936</c:v>
                </c:pt>
                <c:pt idx="3">
                  <c:v>768.44313249393986</c:v>
                </c:pt>
                <c:pt idx="4">
                  <c:v>781.74192039719242</c:v>
                </c:pt>
                <c:pt idx="5">
                  <c:v>823.28101485142747</c:v>
                </c:pt>
                <c:pt idx="6">
                  <c:v>846.35056074473391</c:v>
                </c:pt>
                <c:pt idx="7">
                  <c:v>877.82166279745536</c:v>
                </c:pt>
                <c:pt idx="8">
                  <c:v>906.62655763287182</c:v>
                </c:pt>
                <c:pt idx="9">
                  <c:v>879.66462622049619</c:v>
                </c:pt>
                <c:pt idx="10">
                  <c:v>773.92134338288054</c:v>
                </c:pt>
                <c:pt idx="11">
                  <c:v>931.10568499455462</c:v>
                </c:pt>
                <c:pt idx="12">
                  <c:v>915.89716848240266</c:v>
                </c:pt>
                <c:pt idx="13">
                  <c:v>961.78107675639569</c:v>
                </c:pt>
              </c:numCache>
            </c:numRef>
          </c:val>
          <c:smooth val="0"/>
        </c:ser>
        <c:ser>
          <c:idx val="2"/>
          <c:order val="2"/>
          <c:tx>
            <c:strRef>
              <c:f>Sheet1!$D$1</c:f>
              <c:strCache>
                <c:ptCount val="1"/>
                <c:pt idx="0">
                  <c:v>North West</c:v>
                </c:pt>
              </c:strCache>
            </c:strRef>
          </c:tx>
          <c:spPr>
            <a:ln w="22225">
              <a:solidFill>
                <a:schemeClr val="bg2"/>
              </a:solidFill>
            </a:ln>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spPr>
              <a:noFill/>
              <a:ln>
                <a:noFill/>
              </a:ln>
              <a:effectLst/>
            </c:spPr>
            <c:txPr>
              <a:bodyPr/>
              <a:lstStyle/>
              <a:p>
                <a:pPr>
                  <a:defRPr sz="800"/>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352.1535348198247</c:v>
                </c:pt>
                <c:pt idx="1">
                  <c:v>432.03533830194419</c:v>
                </c:pt>
                <c:pt idx="2">
                  <c:v>413.710234072866</c:v>
                </c:pt>
                <c:pt idx="3">
                  <c:v>521.01003296090209</c:v>
                </c:pt>
                <c:pt idx="4">
                  <c:v>605.85630130999971</c:v>
                </c:pt>
                <c:pt idx="5">
                  <c:v>517.14236246253051</c:v>
                </c:pt>
                <c:pt idx="6">
                  <c:v>617.83713298677969</c:v>
                </c:pt>
                <c:pt idx="7">
                  <c:v>525.66415133331111</c:v>
                </c:pt>
                <c:pt idx="8">
                  <c:v>520.99122980091965</c:v>
                </c:pt>
                <c:pt idx="9">
                  <c:v>671.79047548189942</c:v>
                </c:pt>
                <c:pt idx="10">
                  <c:v>632.1160713917393</c:v>
                </c:pt>
                <c:pt idx="11">
                  <c:v>630.56524435059998</c:v>
                </c:pt>
                <c:pt idx="12">
                  <c:v>680.73099635230767</c:v>
                </c:pt>
                <c:pt idx="13">
                  <c:v>710.35716666903011</c:v>
                </c:pt>
              </c:numCache>
            </c:numRef>
          </c:val>
          <c:smooth val="0"/>
        </c:ser>
        <c:ser>
          <c:idx val="3"/>
          <c:order val="3"/>
          <c:tx>
            <c:strRef>
              <c:f>Sheet1!$E$1</c:f>
              <c:strCache>
                <c:ptCount val="1"/>
                <c:pt idx="0">
                  <c:v>East of England</c:v>
                </c:pt>
              </c:strCache>
            </c:strRef>
          </c:tx>
          <c:spPr>
            <a:ln w="22225">
              <a:solidFill>
                <a:srgbClr val="FFC000"/>
              </a:solidFill>
            </a:ln>
          </c:spPr>
          <c:marker>
            <c:symbol val="none"/>
          </c:marker>
          <c:dLbls>
            <c:dLbl>
              <c:idx val="0"/>
              <c:layout>
                <c:manualLayout>
                  <c:x val="-4.1009422976802226E-2"/>
                  <c:y val="-4.2620389549614807E-2"/>
                </c:manualLayout>
              </c:layout>
              <c:showLegendKey val="0"/>
              <c:showVal val="1"/>
              <c:showCatName val="0"/>
              <c:showSerName val="0"/>
              <c:showPercent val="0"/>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spPr>
              <a:noFill/>
              <a:ln>
                <a:noFill/>
              </a:ln>
              <a:effectLst/>
            </c:spPr>
            <c:txPr>
              <a:bodyPr/>
              <a:lstStyle/>
              <a:p>
                <a:pPr>
                  <a:defRPr sz="800"/>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326.18620700430597</c:v>
                </c:pt>
                <c:pt idx="1">
                  <c:v>413.70274701616819</c:v>
                </c:pt>
                <c:pt idx="2">
                  <c:v>410.60903299097515</c:v>
                </c:pt>
                <c:pt idx="3">
                  <c:v>481.1627080431748</c:v>
                </c:pt>
                <c:pt idx="4">
                  <c:v>436.35332708152345</c:v>
                </c:pt>
                <c:pt idx="5">
                  <c:v>512.99694916686894</c:v>
                </c:pt>
                <c:pt idx="6">
                  <c:v>434.44620651095244</c:v>
                </c:pt>
                <c:pt idx="7">
                  <c:v>547.3503841616058</c:v>
                </c:pt>
                <c:pt idx="8">
                  <c:v>552.35287593667681</c:v>
                </c:pt>
                <c:pt idx="9">
                  <c:v>456.87386681541813</c:v>
                </c:pt>
                <c:pt idx="10">
                  <c:v>468.2594379534612</c:v>
                </c:pt>
                <c:pt idx="11">
                  <c:v>487.42747676382646</c:v>
                </c:pt>
                <c:pt idx="12">
                  <c:v>514.42570930004615</c:v>
                </c:pt>
                <c:pt idx="13">
                  <c:v>471.70983618363562</c:v>
                </c:pt>
              </c:numCache>
            </c:numRef>
          </c:val>
          <c:smooth val="0"/>
        </c:ser>
        <c:ser>
          <c:idx val="4"/>
          <c:order val="4"/>
          <c:tx>
            <c:strRef>
              <c:f>Sheet1!$F$1</c:f>
              <c:strCache>
                <c:ptCount val="1"/>
                <c:pt idx="0">
                  <c:v>Yorkshire</c:v>
                </c:pt>
              </c:strCache>
            </c:strRef>
          </c:tx>
          <c:spPr>
            <a:ln w="22225">
              <a:solidFill>
                <a:srgbClr val="002060"/>
              </a:solidFill>
            </a:ln>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298.83669656678637</c:v>
                </c:pt>
                <c:pt idx="1">
                  <c:v>287.19345744279741</c:v>
                </c:pt>
                <c:pt idx="2">
                  <c:v>318.40183913255493</c:v>
                </c:pt>
                <c:pt idx="3">
                  <c:v>318.88516146106053</c:v>
                </c:pt>
                <c:pt idx="4">
                  <c:v>292.21467931327743</c:v>
                </c:pt>
                <c:pt idx="5">
                  <c:v>298.38877250590986</c:v>
                </c:pt>
                <c:pt idx="6">
                  <c:v>340.83848573365395</c:v>
                </c:pt>
                <c:pt idx="7">
                  <c:v>274.21034288450096</c:v>
                </c:pt>
                <c:pt idx="8">
                  <c:v>302.48673300936326</c:v>
                </c:pt>
                <c:pt idx="9">
                  <c:v>320.87511995406828</c:v>
                </c:pt>
                <c:pt idx="10">
                  <c:v>276.26195333160462</c:v>
                </c:pt>
                <c:pt idx="11">
                  <c:v>317.39712371302522</c:v>
                </c:pt>
                <c:pt idx="12">
                  <c:v>420.67962188359792</c:v>
                </c:pt>
                <c:pt idx="13">
                  <c:v>332.6364053947276</c:v>
                </c:pt>
              </c:numCache>
            </c:numRef>
          </c:val>
          <c:smooth val="0"/>
        </c:ser>
        <c:ser>
          <c:idx val="5"/>
          <c:order val="5"/>
          <c:tx>
            <c:strRef>
              <c:f>Sheet1!$G$1</c:f>
              <c:strCache>
                <c:ptCount val="1"/>
                <c:pt idx="0">
                  <c:v>West Midlands</c:v>
                </c:pt>
              </c:strCache>
            </c:strRef>
          </c:tx>
          <c:spPr>
            <a:ln w="22225">
              <a:solidFill>
                <a:srgbClr val="C00000"/>
              </a:solidFill>
            </a:ln>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302.48817921977854</c:v>
                </c:pt>
                <c:pt idx="1">
                  <c:v>361.23978363286756</c:v>
                </c:pt>
                <c:pt idx="2">
                  <c:v>334.61011338490238</c:v>
                </c:pt>
                <c:pt idx="3">
                  <c:v>331.84403004881256</c:v>
                </c:pt>
                <c:pt idx="4">
                  <c:v>331.07561261979259</c:v>
                </c:pt>
                <c:pt idx="5">
                  <c:v>300.06605582588855</c:v>
                </c:pt>
                <c:pt idx="6">
                  <c:v>363.22963466102505</c:v>
                </c:pt>
                <c:pt idx="7">
                  <c:v>330.54862837654446</c:v>
                </c:pt>
                <c:pt idx="8">
                  <c:v>318.79184335277802</c:v>
                </c:pt>
                <c:pt idx="9">
                  <c:v>384.93073561080189</c:v>
                </c:pt>
                <c:pt idx="10">
                  <c:v>310.50950947912833</c:v>
                </c:pt>
                <c:pt idx="11">
                  <c:v>404.75267980752017</c:v>
                </c:pt>
                <c:pt idx="12">
                  <c:v>373.13546854048514</c:v>
                </c:pt>
                <c:pt idx="13">
                  <c:v>386.70257027285004</c:v>
                </c:pt>
              </c:numCache>
            </c:numRef>
          </c:val>
          <c:smooth val="0"/>
        </c:ser>
        <c:ser>
          <c:idx val="6"/>
          <c:order val="6"/>
          <c:tx>
            <c:strRef>
              <c:f>Sheet1!$H$1</c:f>
              <c:strCache>
                <c:ptCount val="1"/>
                <c:pt idx="0">
                  <c:v>East Midlands</c:v>
                </c:pt>
              </c:strCache>
            </c:strRef>
          </c:tx>
          <c:spPr>
            <a:ln w="22225">
              <a:solidFill>
                <a:srgbClr val="FF0000"/>
              </a:solidFill>
            </a:ln>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161.01007757010001</c:v>
                </c:pt>
                <c:pt idx="1">
                  <c:v>176.63755654650308</c:v>
                </c:pt>
                <c:pt idx="2">
                  <c:v>179.58829738795623</c:v>
                </c:pt>
                <c:pt idx="3">
                  <c:v>192.2036810601661</c:v>
                </c:pt>
                <c:pt idx="4">
                  <c:v>178.48254421874739</c:v>
                </c:pt>
                <c:pt idx="5">
                  <c:v>178.81548112086338</c:v>
                </c:pt>
                <c:pt idx="6">
                  <c:v>206.02067162657187</c:v>
                </c:pt>
                <c:pt idx="7">
                  <c:v>199.61942177595748</c:v>
                </c:pt>
                <c:pt idx="8">
                  <c:v>204.05044819366779</c:v>
                </c:pt>
                <c:pt idx="9">
                  <c:v>213.30955659057926</c:v>
                </c:pt>
                <c:pt idx="10">
                  <c:v>168.23964262010205</c:v>
                </c:pt>
                <c:pt idx="11">
                  <c:v>210.95604075117575</c:v>
                </c:pt>
                <c:pt idx="12">
                  <c:v>157.6297041278184</c:v>
                </c:pt>
                <c:pt idx="13">
                  <c:v>189.53483619463316</c:v>
                </c:pt>
              </c:numCache>
            </c:numRef>
          </c:val>
          <c:smooth val="0"/>
        </c:ser>
        <c:ser>
          <c:idx val="7"/>
          <c:order val="7"/>
          <c:tx>
            <c:strRef>
              <c:f>Sheet1!$I$1</c:f>
              <c:strCache>
                <c:ptCount val="1"/>
                <c:pt idx="0">
                  <c:v>North East</c:v>
                </c:pt>
              </c:strCache>
            </c:strRef>
          </c:tx>
          <c:spPr>
            <a:ln w="22225">
              <a:solidFill>
                <a:srgbClr val="58595B"/>
              </a:solidFill>
            </a:ln>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3.0057845393234579E-3"/>
                  <c:y val="4.2064049906499888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165.63021943243666</c:v>
                </c:pt>
                <c:pt idx="1">
                  <c:v>134.39578477543898</c:v>
                </c:pt>
                <c:pt idx="2">
                  <c:v>146.57505582428308</c:v>
                </c:pt>
                <c:pt idx="3">
                  <c:v>160.47074870528235</c:v>
                </c:pt>
                <c:pt idx="4">
                  <c:v>174.31069620176757</c:v>
                </c:pt>
                <c:pt idx="5">
                  <c:v>181.65161549911059</c:v>
                </c:pt>
                <c:pt idx="6">
                  <c:v>156.59649975477959</c:v>
                </c:pt>
                <c:pt idx="7">
                  <c:v>135.07261091906756</c:v>
                </c:pt>
                <c:pt idx="8">
                  <c:v>146.84641159082778</c:v>
                </c:pt>
                <c:pt idx="9">
                  <c:v>144.62463314010066</c:v>
                </c:pt>
                <c:pt idx="10">
                  <c:v>117.0363462212556</c:v>
                </c:pt>
                <c:pt idx="11">
                  <c:v>134.86728030477468</c:v>
                </c:pt>
                <c:pt idx="12">
                  <c:v>146.31851903475626</c:v>
                </c:pt>
                <c:pt idx="13">
                  <c:v>187.88617025072909</c:v>
                </c:pt>
              </c:numCache>
            </c:numRef>
          </c:val>
          <c:smooth val="0"/>
        </c:ser>
        <c:dLbls>
          <c:showLegendKey val="0"/>
          <c:showVal val="0"/>
          <c:showCatName val="0"/>
          <c:showSerName val="0"/>
          <c:showPercent val="0"/>
          <c:showBubbleSize val="0"/>
        </c:dLbls>
        <c:smooth val="0"/>
        <c:axId val="371918720"/>
        <c:axId val="371914408"/>
      </c:lineChart>
      <c:catAx>
        <c:axId val="371918720"/>
        <c:scaling>
          <c:orientation val="minMax"/>
        </c:scaling>
        <c:delete val="0"/>
        <c:axPos val="b"/>
        <c:numFmt formatCode="General" sourceLinked="1"/>
        <c:majorTickMark val="out"/>
        <c:minorTickMark val="none"/>
        <c:tickLblPos val="nextTo"/>
        <c:txPr>
          <a:bodyPr/>
          <a:lstStyle/>
          <a:p>
            <a:pPr>
              <a:defRPr sz="800"/>
            </a:pPr>
            <a:endParaRPr lang="en-US"/>
          </a:p>
        </c:txPr>
        <c:crossAx val="371914408"/>
        <c:crosses val="autoZero"/>
        <c:auto val="1"/>
        <c:lblAlgn val="ctr"/>
        <c:lblOffset val="100"/>
        <c:noMultiLvlLbl val="0"/>
      </c:catAx>
      <c:valAx>
        <c:axId val="371914408"/>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371918720"/>
        <c:crosses val="autoZero"/>
        <c:crossBetween val="between"/>
      </c:valAx>
    </c:plotArea>
    <c:legend>
      <c:legendPos val="b"/>
      <c:layout>
        <c:manualLayout>
          <c:xMode val="edge"/>
          <c:yMode val="edge"/>
          <c:x val="2.6847193734360821E-2"/>
          <c:y val="0.87029045627681256"/>
          <c:w val="0.94097562255084533"/>
          <c:h val="0.12970954372318746"/>
        </c:manualLayout>
      </c:layout>
      <c:overlay val="0"/>
      <c:txPr>
        <a:bodyPr/>
        <a:lstStyle/>
        <a:p>
          <a:pPr>
            <a:defRPr sz="800"/>
          </a:pPr>
          <a:endParaRPr lang="en-US"/>
        </a:p>
      </c:txPr>
    </c:legend>
    <c:plotVisOnly val="1"/>
    <c:dispBlanksAs val="gap"/>
    <c:showDLblsOverMax val="0"/>
  </c:chart>
  <c:spPr>
    <a:noFill/>
    <a:ln w="12700">
      <a:solidFill>
        <a:schemeClr val="accent2"/>
      </a:solidFill>
    </a:ln>
  </c:spPr>
  <c:txPr>
    <a:bodyPr/>
    <a:lstStyle/>
    <a:p>
      <a:pPr>
        <a:defRPr sz="1200"/>
      </a:pPr>
      <a:endParaRPr lang="en-US"/>
    </a:p>
  </c:txPr>
  <c:externalData r:id="rId1">
    <c:autoUpdate val="0"/>
  </c:externalData>
  <c:userShapes r:id="rId2"/>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48702086365842"/>
          <c:y val="9.916375036453777E-2"/>
          <c:w val="0.7051297913634158"/>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HOL'!$L$1</c:f>
              <c:strCache>
                <c:ptCount val="1"/>
                <c:pt idx="0">
                  <c:v>EAST OF ENGLAND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HOL'!$L$35:$L$40</c:f>
              <c:numCache>
                <c:formatCode>###0%</c:formatCode>
                <c:ptCount val="6"/>
                <c:pt idx="0" formatCode="0%">
                  <c:v>2.7633286045129921E-2</c:v>
                </c:pt>
                <c:pt idx="1">
                  <c:v>1.016896416957886E-2</c:v>
                </c:pt>
                <c:pt idx="2">
                  <c:v>2.7945679518264294E-2</c:v>
                </c:pt>
                <c:pt idx="3" formatCode="0%">
                  <c:v>5.3061224489795916E-2</c:v>
                </c:pt>
                <c:pt idx="4">
                  <c:v>5.7325638311193063E-2</c:v>
                </c:pt>
                <c:pt idx="5" formatCode="0%">
                  <c:v>0.1400420116149759</c:v>
                </c:pt>
              </c:numCache>
            </c:numRef>
          </c:val>
        </c:ser>
        <c:dLbls>
          <c:dLblPos val="outEnd"/>
          <c:showLegendKey val="0"/>
          <c:showVal val="1"/>
          <c:showCatName val="0"/>
          <c:showSerName val="0"/>
          <c:showPercent val="0"/>
          <c:showBubbleSize val="0"/>
        </c:dLbls>
        <c:gapWidth val="100"/>
        <c:overlap val="15"/>
        <c:axId val="432051712"/>
        <c:axId val="432057592"/>
      </c:barChart>
      <c:catAx>
        <c:axId val="432051712"/>
        <c:scaling>
          <c:orientation val="minMax"/>
        </c:scaling>
        <c:delete val="0"/>
        <c:axPos val="l"/>
        <c:numFmt formatCode="General" sourceLinked="1"/>
        <c:majorTickMark val="none"/>
        <c:minorTickMark val="none"/>
        <c:tickLblPos val="nextTo"/>
        <c:crossAx val="432057592"/>
        <c:crosses val="autoZero"/>
        <c:auto val="1"/>
        <c:lblAlgn val="ctr"/>
        <c:lblOffset val="100"/>
        <c:noMultiLvlLbl val="0"/>
      </c:catAx>
      <c:valAx>
        <c:axId val="432057592"/>
        <c:scaling>
          <c:orientation val="minMax"/>
          <c:max val="0.9"/>
        </c:scaling>
        <c:delete val="1"/>
        <c:axPos val="b"/>
        <c:numFmt formatCode="0%" sourceLinked="1"/>
        <c:majorTickMark val="out"/>
        <c:minorTickMark val="none"/>
        <c:tickLblPos val="nextTo"/>
        <c:crossAx val="432051712"/>
        <c:crosses val="autoZero"/>
        <c:crossBetween val="between"/>
      </c:valAx>
    </c:plotArea>
    <c:legend>
      <c:legendPos val="r"/>
      <c:legendEntry>
        <c:idx val="0"/>
        <c:txPr>
          <a:bodyPr/>
          <a:lstStyle/>
          <a:p>
            <a:pPr>
              <a:defRPr sz="900" b="1"/>
            </a:pPr>
            <a:endParaRPr lang="en-US"/>
          </a:p>
        </c:txPr>
      </c:legendEntry>
      <c:layout>
        <c:manualLayout>
          <c:xMode val="edge"/>
          <c:yMode val="edge"/>
          <c:x val="0.45641517062914444"/>
          <c:y val="0.86451663336781381"/>
          <c:w val="0.53427138929322338"/>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HOL'!$J$1</c:f>
              <c:strCache>
                <c:ptCount val="1"/>
                <c:pt idx="0">
                  <c:v>WEST MIDLANDS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HOL'!$J$2:$J$13</c:f>
              <c:numCache>
                <c:formatCode>0%</c:formatCode>
                <c:ptCount val="12"/>
                <c:pt idx="0">
                  <c:v>2.3076923076923075E-2</c:v>
                </c:pt>
                <c:pt idx="1">
                  <c:v>6.1084368418790565E-2</c:v>
                </c:pt>
                <c:pt idx="2">
                  <c:v>6.5952950931485968E-2</c:v>
                </c:pt>
                <c:pt idx="3">
                  <c:v>9.330301915811294E-2</c:v>
                </c:pt>
                <c:pt idx="4">
                  <c:v>0.14195058343642381</c:v>
                </c:pt>
                <c:pt idx="5">
                  <c:v>0.26290414256578287</c:v>
                </c:pt>
                <c:pt idx="7">
                  <c:v>0.22929399649606139</c:v>
                </c:pt>
                <c:pt idx="8">
                  <c:v>0.18119644344158811</c:v>
                </c:pt>
                <c:pt idx="9">
                  <c:v>0.20782373198702733</c:v>
                </c:pt>
                <c:pt idx="10">
                  <c:v>0.366731851979198</c:v>
                </c:pt>
                <c:pt idx="11">
                  <c:v>0.45322141236288921</c:v>
                </c:pt>
              </c:numCache>
            </c:numRef>
          </c:val>
        </c:ser>
        <c:dLbls>
          <c:dLblPos val="outEnd"/>
          <c:showLegendKey val="0"/>
          <c:showVal val="1"/>
          <c:showCatName val="0"/>
          <c:showSerName val="0"/>
          <c:showPercent val="0"/>
          <c:showBubbleSize val="0"/>
        </c:dLbls>
        <c:gapWidth val="100"/>
        <c:overlap val="15"/>
        <c:axId val="432047008"/>
        <c:axId val="432056808"/>
      </c:barChart>
      <c:catAx>
        <c:axId val="432047008"/>
        <c:scaling>
          <c:orientation val="minMax"/>
        </c:scaling>
        <c:delete val="0"/>
        <c:axPos val="l"/>
        <c:numFmt formatCode="General" sourceLinked="1"/>
        <c:majorTickMark val="none"/>
        <c:minorTickMark val="none"/>
        <c:tickLblPos val="nextTo"/>
        <c:crossAx val="432056808"/>
        <c:crosses val="autoZero"/>
        <c:auto val="1"/>
        <c:lblAlgn val="ctr"/>
        <c:lblOffset val="100"/>
        <c:noMultiLvlLbl val="0"/>
      </c:catAx>
      <c:valAx>
        <c:axId val="432056808"/>
        <c:scaling>
          <c:orientation val="minMax"/>
          <c:max val="0.9"/>
        </c:scaling>
        <c:delete val="1"/>
        <c:axPos val="b"/>
        <c:numFmt formatCode="0%" sourceLinked="1"/>
        <c:majorTickMark val="out"/>
        <c:minorTickMark val="none"/>
        <c:tickLblPos val="nextTo"/>
        <c:crossAx val="432047008"/>
        <c:crosses val="autoZero"/>
        <c:crossBetween val="between"/>
      </c:valAx>
    </c:plotArea>
    <c:legend>
      <c:legendPos val="r"/>
      <c:legendEntry>
        <c:idx val="0"/>
        <c:txPr>
          <a:bodyPr/>
          <a:lstStyle/>
          <a:p>
            <a:pPr>
              <a:defRPr sz="900" b="1"/>
            </a:pPr>
            <a:endParaRPr lang="en-US"/>
          </a:p>
        </c:txPr>
      </c:legendEntry>
      <c:layout>
        <c:manualLayout>
          <c:xMode val="edge"/>
          <c:yMode val="edge"/>
          <c:x val="0.427203220133066"/>
          <c:y val="0.92158334798817165"/>
          <c:w val="0.5672765336229576"/>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HOL'!$J$1</c:f>
              <c:strCache>
                <c:ptCount val="1"/>
                <c:pt idx="0">
                  <c:v>WEST MIDLANDS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HOL'!$J$26:$J$33</c:f>
              <c:numCache>
                <c:formatCode>###0%</c:formatCode>
                <c:ptCount val="8"/>
                <c:pt idx="0" formatCode="0%">
                  <c:v>0.4899641740193369</c:v>
                </c:pt>
                <c:pt idx="1">
                  <c:v>0.50611897663237748</c:v>
                </c:pt>
                <c:pt idx="2" formatCode="0%">
                  <c:v>0.68594299836140438</c:v>
                </c:pt>
                <c:pt idx="4" formatCode="0%">
                  <c:v>0.14780053294365411</c:v>
                </c:pt>
                <c:pt idx="5">
                  <c:v>0.58622761968687076</c:v>
                </c:pt>
                <c:pt idx="6" formatCode="0%">
                  <c:v>0.54853735192199204</c:v>
                </c:pt>
                <c:pt idx="7" formatCode="0%">
                  <c:v>0.5783522649692131</c:v>
                </c:pt>
              </c:numCache>
            </c:numRef>
          </c:val>
        </c:ser>
        <c:dLbls>
          <c:dLblPos val="outEnd"/>
          <c:showLegendKey val="0"/>
          <c:showVal val="1"/>
          <c:showCatName val="0"/>
          <c:showSerName val="0"/>
          <c:showPercent val="0"/>
          <c:showBubbleSize val="0"/>
        </c:dLbls>
        <c:gapWidth val="100"/>
        <c:overlap val="15"/>
        <c:axId val="432054064"/>
        <c:axId val="432050928"/>
      </c:barChart>
      <c:catAx>
        <c:axId val="432054064"/>
        <c:scaling>
          <c:orientation val="minMax"/>
        </c:scaling>
        <c:delete val="0"/>
        <c:axPos val="l"/>
        <c:numFmt formatCode="General" sourceLinked="1"/>
        <c:majorTickMark val="none"/>
        <c:minorTickMark val="none"/>
        <c:tickLblPos val="nextTo"/>
        <c:crossAx val="432050928"/>
        <c:crosses val="autoZero"/>
        <c:auto val="1"/>
        <c:lblAlgn val="ctr"/>
        <c:lblOffset val="100"/>
        <c:noMultiLvlLbl val="0"/>
      </c:catAx>
      <c:valAx>
        <c:axId val="432050928"/>
        <c:scaling>
          <c:orientation val="minMax"/>
          <c:max val="0.9"/>
        </c:scaling>
        <c:delete val="1"/>
        <c:axPos val="b"/>
        <c:numFmt formatCode="0%" sourceLinked="1"/>
        <c:majorTickMark val="out"/>
        <c:minorTickMark val="none"/>
        <c:tickLblPos val="nextTo"/>
        <c:crossAx val="432054064"/>
        <c:crosses val="autoZero"/>
        <c:crossBetween val="between"/>
      </c:valAx>
    </c:plotArea>
    <c:legend>
      <c:legendPos val="r"/>
      <c:legendEntry>
        <c:idx val="0"/>
        <c:txPr>
          <a:bodyPr/>
          <a:lstStyle/>
          <a:p>
            <a:pPr>
              <a:defRPr sz="900" b="1"/>
            </a:pPr>
            <a:endParaRPr lang="en-US"/>
          </a:p>
        </c:txPr>
      </c:legendEntry>
      <c:layout>
        <c:manualLayout>
          <c:xMode val="edge"/>
          <c:yMode val="edge"/>
          <c:x val="0.42742980411391124"/>
          <c:y val="0.53079476839821726"/>
          <c:w val="0.57257019588608871"/>
          <c:h val="0.1035851868695138"/>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HOL'!$J$1</c:f>
              <c:strCache>
                <c:ptCount val="1"/>
                <c:pt idx="0">
                  <c:v>WEST MIDLANDS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HOL'!$J$16:$J$24</c:f>
              <c:numCache>
                <c:formatCode>###0%</c:formatCode>
                <c:ptCount val="9"/>
                <c:pt idx="0">
                  <c:v>1.9519999999999999E-2</c:v>
                </c:pt>
                <c:pt idx="1">
                  <c:v>2.6122722944601405E-2</c:v>
                </c:pt>
                <c:pt idx="2" formatCode="0%">
                  <c:v>3.9066577741692282E-2</c:v>
                </c:pt>
                <c:pt idx="3">
                  <c:v>0.33259447731139657</c:v>
                </c:pt>
                <c:pt idx="5" formatCode="0%">
                  <c:v>7.8452125500202974E-2</c:v>
                </c:pt>
                <c:pt idx="6" formatCode="0%">
                  <c:v>9.2002621738943566E-2</c:v>
                </c:pt>
                <c:pt idx="7" formatCode="0%">
                  <c:v>0.26004707581613684</c:v>
                </c:pt>
                <c:pt idx="8" formatCode="0%">
                  <c:v>0.25428296310165432</c:v>
                </c:pt>
              </c:numCache>
            </c:numRef>
          </c:val>
        </c:ser>
        <c:dLbls>
          <c:dLblPos val="outEnd"/>
          <c:showLegendKey val="0"/>
          <c:showVal val="1"/>
          <c:showCatName val="0"/>
          <c:showSerName val="0"/>
          <c:showPercent val="0"/>
          <c:showBubbleSize val="0"/>
        </c:dLbls>
        <c:gapWidth val="100"/>
        <c:overlap val="15"/>
        <c:axId val="432055632"/>
        <c:axId val="432051320"/>
      </c:barChart>
      <c:catAx>
        <c:axId val="432055632"/>
        <c:scaling>
          <c:orientation val="minMax"/>
        </c:scaling>
        <c:delete val="0"/>
        <c:axPos val="l"/>
        <c:numFmt formatCode="General" sourceLinked="1"/>
        <c:majorTickMark val="none"/>
        <c:minorTickMark val="none"/>
        <c:tickLblPos val="nextTo"/>
        <c:crossAx val="432051320"/>
        <c:crosses val="autoZero"/>
        <c:auto val="1"/>
        <c:lblAlgn val="ctr"/>
        <c:lblOffset val="100"/>
        <c:noMultiLvlLbl val="0"/>
      </c:catAx>
      <c:valAx>
        <c:axId val="432051320"/>
        <c:scaling>
          <c:orientation val="minMax"/>
          <c:max val="0.9"/>
        </c:scaling>
        <c:delete val="1"/>
        <c:axPos val="b"/>
        <c:numFmt formatCode="0%" sourceLinked="1"/>
        <c:majorTickMark val="out"/>
        <c:minorTickMark val="none"/>
        <c:tickLblPos val="nextTo"/>
        <c:crossAx val="432055632"/>
        <c:crosses val="autoZero"/>
        <c:crossBetween val="between"/>
      </c:valAx>
    </c:plotArea>
    <c:legend>
      <c:legendPos val="r"/>
      <c:legendEntry>
        <c:idx val="0"/>
        <c:txPr>
          <a:bodyPr/>
          <a:lstStyle/>
          <a:p>
            <a:pPr>
              <a:defRPr sz="900" b="1"/>
            </a:pPr>
            <a:endParaRPr lang="en-US"/>
          </a:p>
        </c:txPr>
      </c:legendEntry>
      <c:layout>
        <c:manualLayout>
          <c:xMode val="edge"/>
          <c:yMode val="edge"/>
          <c:x val="0.40841030694777136"/>
          <c:y val="0.87917844349692842"/>
          <c:w val="0.58494085529424333"/>
          <c:h val="0.11442388525953907"/>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917596635937246"/>
          <c:y val="9.916375036453777E-2"/>
          <c:w val="0.79986414361960212"/>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HOL'!$J$1</c:f>
              <c:strCache>
                <c:ptCount val="1"/>
                <c:pt idx="0">
                  <c:v>WEST MIDLANDS ONLY</c:v>
                </c:pt>
              </c:strCache>
            </c:strRef>
          </c:tx>
          <c:spPr>
            <a:solidFill>
              <a:schemeClr val="accent4"/>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HOL'!$J$35:$J$40</c:f>
              <c:numCache>
                <c:formatCode>###0%</c:formatCode>
                <c:ptCount val="6"/>
                <c:pt idx="0" formatCode="0%">
                  <c:v>2.6539876971015661E-2</c:v>
                </c:pt>
                <c:pt idx="1">
                  <c:v>1.8411563617064454E-2</c:v>
                </c:pt>
                <c:pt idx="2">
                  <c:v>2.5584190562415121E-2</c:v>
                </c:pt>
                <c:pt idx="3" formatCode="0%">
                  <c:v>5.3846153846153849E-2</c:v>
                </c:pt>
                <c:pt idx="4">
                  <c:v>3.4754850693848247E-2</c:v>
                </c:pt>
                <c:pt idx="5" formatCode="0%">
                  <c:v>0.13396142992756732</c:v>
                </c:pt>
              </c:numCache>
            </c:numRef>
          </c:val>
        </c:ser>
        <c:dLbls>
          <c:dLblPos val="outEnd"/>
          <c:showLegendKey val="0"/>
          <c:showVal val="1"/>
          <c:showCatName val="0"/>
          <c:showSerName val="0"/>
          <c:showPercent val="0"/>
          <c:showBubbleSize val="0"/>
        </c:dLbls>
        <c:gapWidth val="100"/>
        <c:overlap val="15"/>
        <c:axId val="432057984"/>
        <c:axId val="432052496"/>
      </c:barChart>
      <c:catAx>
        <c:axId val="432057984"/>
        <c:scaling>
          <c:orientation val="minMax"/>
        </c:scaling>
        <c:delete val="0"/>
        <c:axPos val="l"/>
        <c:numFmt formatCode="General" sourceLinked="1"/>
        <c:majorTickMark val="none"/>
        <c:minorTickMark val="none"/>
        <c:tickLblPos val="nextTo"/>
        <c:crossAx val="432052496"/>
        <c:crosses val="autoZero"/>
        <c:auto val="1"/>
        <c:lblAlgn val="ctr"/>
        <c:lblOffset val="100"/>
        <c:noMultiLvlLbl val="0"/>
      </c:catAx>
      <c:valAx>
        <c:axId val="432052496"/>
        <c:scaling>
          <c:orientation val="minMax"/>
          <c:max val="0.9"/>
        </c:scaling>
        <c:delete val="1"/>
        <c:axPos val="b"/>
        <c:numFmt formatCode="0%" sourceLinked="1"/>
        <c:majorTickMark val="out"/>
        <c:minorTickMark val="none"/>
        <c:tickLblPos val="nextTo"/>
        <c:crossAx val="432057984"/>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HOL'!$K$1</c:f>
              <c:strCache>
                <c:ptCount val="1"/>
                <c:pt idx="0">
                  <c:v>EAST MIDLANDS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HOL'!$K$2:$K$13</c:f>
              <c:numCache>
                <c:formatCode>0%</c:formatCode>
                <c:ptCount val="12"/>
                <c:pt idx="0">
                  <c:v>2.2988505747126436E-2</c:v>
                </c:pt>
                <c:pt idx="1">
                  <c:v>5.6002266665363988E-2</c:v>
                </c:pt>
                <c:pt idx="2">
                  <c:v>8.9462429757819886E-2</c:v>
                </c:pt>
                <c:pt idx="3">
                  <c:v>3.9484807797503609E-2</c:v>
                </c:pt>
                <c:pt idx="4">
                  <c:v>3.0744940076582624E-2</c:v>
                </c:pt>
                <c:pt idx="5">
                  <c:v>0.16348401213387043</c:v>
                </c:pt>
                <c:pt idx="7">
                  <c:v>0.18049132229350043</c:v>
                </c:pt>
                <c:pt idx="8">
                  <c:v>0.20176252772268521</c:v>
                </c:pt>
                <c:pt idx="9">
                  <c:v>0.17062012034412452</c:v>
                </c:pt>
                <c:pt idx="10">
                  <c:v>0.4605434134807968</c:v>
                </c:pt>
                <c:pt idx="11">
                  <c:v>0.38418420056667657</c:v>
                </c:pt>
              </c:numCache>
            </c:numRef>
          </c:val>
        </c:ser>
        <c:dLbls>
          <c:dLblPos val="outEnd"/>
          <c:showLegendKey val="0"/>
          <c:showVal val="1"/>
          <c:showCatName val="0"/>
          <c:showSerName val="0"/>
          <c:showPercent val="0"/>
          <c:showBubbleSize val="0"/>
        </c:dLbls>
        <c:gapWidth val="100"/>
        <c:overlap val="15"/>
        <c:axId val="432057200"/>
        <c:axId val="432058376"/>
      </c:barChart>
      <c:catAx>
        <c:axId val="432057200"/>
        <c:scaling>
          <c:orientation val="minMax"/>
        </c:scaling>
        <c:delete val="0"/>
        <c:axPos val="l"/>
        <c:numFmt formatCode="General" sourceLinked="1"/>
        <c:majorTickMark val="none"/>
        <c:minorTickMark val="none"/>
        <c:tickLblPos val="nextTo"/>
        <c:crossAx val="432058376"/>
        <c:crosses val="autoZero"/>
        <c:auto val="1"/>
        <c:lblAlgn val="ctr"/>
        <c:lblOffset val="100"/>
        <c:noMultiLvlLbl val="0"/>
      </c:catAx>
      <c:valAx>
        <c:axId val="432058376"/>
        <c:scaling>
          <c:orientation val="minMax"/>
          <c:max val="0.9"/>
        </c:scaling>
        <c:delete val="1"/>
        <c:axPos val="b"/>
        <c:numFmt formatCode="0%" sourceLinked="1"/>
        <c:majorTickMark val="out"/>
        <c:minorTickMark val="none"/>
        <c:tickLblPos val="nextTo"/>
        <c:crossAx val="432057200"/>
        <c:crosses val="autoZero"/>
        <c:crossBetween val="between"/>
      </c:valAx>
    </c:plotArea>
    <c:legend>
      <c:legendPos val="r"/>
      <c:legendEntry>
        <c:idx val="0"/>
        <c:txPr>
          <a:bodyPr/>
          <a:lstStyle/>
          <a:p>
            <a:pPr>
              <a:defRPr sz="900" b="1"/>
            </a:pPr>
            <a:endParaRPr lang="en-US"/>
          </a:p>
        </c:txPr>
      </c:legendEntry>
      <c:layout>
        <c:manualLayout>
          <c:xMode val="edge"/>
          <c:yMode val="edge"/>
          <c:x val="0.43526243697391009"/>
          <c:y val="0.92158334798817165"/>
          <c:w val="0.55921731678211339"/>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HOL'!$K$1</c:f>
              <c:strCache>
                <c:ptCount val="1"/>
                <c:pt idx="0">
                  <c:v>EAST MIDLANDS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HOL'!$K$26:$K$33</c:f>
              <c:numCache>
                <c:formatCode>###0%</c:formatCode>
                <c:ptCount val="8"/>
                <c:pt idx="0" formatCode="0%">
                  <c:v>0.44857461411781552</c:v>
                </c:pt>
                <c:pt idx="1">
                  <c:v>0.51959827033059003</c:v>
                </c:pt>
                <c:pt idx="2" formatCode="0%">
                  <c:v>0.71643234687796153</c:v>
                </c:pt>
                <c:pt idx="4" formatCode="0%">
                  <c:v>0.1112620050218362</c:v>
                </c:pt>
                <c:pt idx="5">
                  <c:v>0.56865206676895896</c:v>
                </c:pt>
                <c:pt idx="6" formatCode="0%">
                  <c:v>0.61022148837845491</c:v>
                </c:pt>
                <c:pt idx="7" formatCode="0%">
                  <c:v>0.8014688583615478</c:v>
                </c:pt>
              </c:numCache>
            </c:numRef>
          </c:val>
        </c:ser>
        <c:dLbls>
          <c:dLblPos val="outEnd"/>
          <c:showLegendKey val="0"/>
          <c:showVal val="1"/>
          <c:showCatName val="0"/>
          <c:showSerName val="0"/>
          <c:showPercent val="0"/>
          <c:showBubbleSize val="0"/>
        </c:dLbls>
        <c:gapWidth val="100"/>
        <c:overlap val="15"/>
        <c:axId val="432048576"/>
        <c:axId val="432050144"/>
      </c:barChart>
      <c:catAx>
        <c:axId val="432048576"/>
        <c:scaling>
          <c:orientation val="minMax"/>
        </c:scaling>
        <c:delete val="0"/>
        <c:axPos val="l"/>
        <c:numFmt formatCode="General" sourceLinked="1"/>
        <c:majorTickMark val="none"/>
        <c:minorTickMark val="none"/>
        <c:tickLblPos val="nextTo"/>
        <c:crossAx val="432050144"/>
        <c:crosses val="autoZero"/>
        <c:auto val="1"/>
        <c:lblAlgn val="ctr"/>
        <c:lblOffset val="100"/>
        <c:noMultiLvlLbl val="0"/>
      </c:catAx>
      <c:valAx>
        <c:axId val="432050144"/>
        <c:scaling>
          <c:orientation val="minMax"/>
          <c:max val="0.9"/>
        </c:scaling>
        <c:delete val="1"/>
        <c:axPos val="b"/>
        <c:numFmt formatCode="0%" sourceLinked="1"/>
        <c:majorTickMark val="out"/>
        <c:minorTickMark val="none"/>
        <c:tickLblPos val="nextTo"/>
        <c:crossAx val="432048576"/>
        <c:crosses val="autoZero"/>
        <c:crossBetween val="between"/>
      </c:valAx>
    </c:plotArea>
    <c:legend>
      <c:legendPos val="r"/>
      <c:legendEntry>
        <c:idx val="0"/>
        <c:txPr>
          <a:bodyPr/>
          <a:lstStyle/>
          <a:p>
            <a:pPr>
              <a:defRPr sz="900" b="1"/>
            </a:pPr>
            <a:endParaRPr lang="en-US"/>
          </a:p>
        </c:txPr>
      </c:legendEntry>
      <c:layout>
        <c:manualLayout>
          <c:xMode val="edge"/>
          <c:yMode val="edge"/>
          <c:x val="0.4715787564216658"/>
          <c:y val="0.52476506899055919"/>
          <c:w val="0.5284212435783342"/>
          <c:h val="0.1096143790849673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HOL'!$K$1</c:f>
              <c:strCache>
                <c:ptCount val="1"/>
                <c:pt idx="0">
                  <c:v>EAST MIDLANDS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HOL'!$K$16:$K$24</c:f>
              <c:numCache>
                <c:formatCode>###0%</c:formatCode>
                <c:ptCount val="9"/>
                <c:pt idx="0">
                  <c:v>2.4759380666759659E-2</c:v>
                </c:pt>
                <c:pt idx="1">
                  <c:v>2.8234993258009024E-2</c:v>
                </c:pt>
                <c:pt idx="2" formatCode="0%">
                  <c:v>4.4091040046096222E-2</c:v>
                </c:pt>
                <c:pt idx="3">
                  <c:v>0.31538568838052727</c:v>
                </c:pt>
                <c:pt idx="5" formatCode="0%">
                  <c:v>8.007006707078157E-2</c:v>
                </c:pt>
                <c:pt idx="6" formatCode="0%">
                  <c:v>0.1427803777124266</c:v>
                </c:pt>
                <c:pt idx="7" formatCode="0%">
                  <c:v>0.20058182903177679</c:v>
                </c:pt>
                <c:pt idx="8" formatCode="0%">
                  <c:v>0.3436520960763837</c:v>
                </c:pt>
              </c:numCache>
            </c:numRef>
          </c:val>
        </c:ser>
        <c:dLbls>
          <c:dLblPos val="outEnd"/>
          <c:showLegendKey val="0"/>
          <c:showVal val="1"/>
          <c:showCatName val="0"/>
          <c:showSerName val="0"/>
          <c:showPercent val="0"/>
          <c:showBubbleSize val="0"/>
        </c:dLbls>
        <c:gapWidth val="100"/>
        <c:overlap val="15"/>
        <c:axId val="432052888"/>
        <c:axId val="432049360"/>
      </c:barChart>
      <c:catAx>
        <c:axId val="432052888"/>
        <c:scaling>
          <c:orientation val="minMax"/>
        </c:scaling>
        <c:delete val="0"/>
        <c:axPos val="l"/>
        <c:numFmt formatCode="General" sourceLinked="1"/>
        <c:majorTickMark val="none"/>
        <c:minorTickMark val="none"/>
        <c:tickLblPos val="nextTo"/>
        <c:crossAx val="432049360"/>
        <c:crosses val="autoZero"/>
        <c:auto val="1"/>
        <c:lblAlgn val="ctr"/>
        <c:lblOffset val="100"/>
        <c:noMultiLvlLbl val="0"/>
      </c:catAx>
      <c:valAx>
        <c:axId val="432049360"/>
        <c:scaling>
          <c:orientation val="minMax"/>
          <c:max val="0.9"/>
        </c:scaling>
        <c:delete val="1"/>
        <c:axPos val="b"/>
        <c:numFmt formatCode="0%" sourceLinked="1"/>
        <c:majorTickMark val="out"/>
        <c:minorTickMark val="none"/>
        <c:tickLblPos val="nextTo"/>
        <c:crossAx val="432052888"/>
        <c:crosses val="autoZero"/>
        <c:crossBetween val="between"/>
      </c:valAx>
    </c:plotArea>
    <c:legend>
      <c:legendPos val="r"/>
      <c:legendEntry>
        <c:idx val="0"/>
        <c:txPr>
          <a:bodyPr/>
          <a:lstStyle/>
          <a:p>
            <a:pPr>
              <a:defRPr sz="900" b="1"/>
            </a:pPr>
            <a:endParaRPr lang="en-US"/>
          </a:p>
        </c:txPr>
      </c:legendEntry>
      <c:layout>
        <c:manualLayout>
          <c:xMode val="edge"/>
          <c:yMode val="edge"/>
          <c:x val="0.4325096951016254"/>
          <c:y val="0.87917844349692842"/>
          <c:w val="0.56084146714038929"/>
          <c:h val="0.11442388525953907"/>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240533601630635"/>
          <c:y val="9.916375036453777E-2"/>
          <c:w val="0.78485817187728601"/>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HOL'!$K$1</c:f>
              <c:strCache>
                <c:ptCount val="1"/>
                <c:pt idx="0">
                  <c:v>EAST MIDLANDS ONLY</c:v>
                </c:pt>
              </c:strCache>
            </c:strRef>
          </c:tx>
          <c:spPr>
            <a:solidFill>
              <a:schemeClr val="accent4"/>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HOL'!$K$35:$K$40</c:f>
              <c:numCache>
                <c:formatCode>###0%</c:formatCode>
                <c:ptCount val="6"/>
                <c:pt idx="0" formatCode="0%">
                  <c:v>3.2583314607290456E-2</c:v>
                </c:pt>
                <c:pt idx="1">
                  <c:v>9.9153763890826238E-3</c:v>
                </c:pt>
                <c:pt idx="2">
                  <c:v>3.7208815734412051E-2</c:v>
                </c:pt>
                <c:pt idx="3" formatCode="0%">
                  <c:v>8.0459770114942528E-2</c:v>
                </c:pt>
                <c:pt idx="4">
                  <c:v>3.6999581531594362E-2</c:v>
                </c:pt>
                <c:pt idx="5" formatCode="0%">
                  <c:v>0.19044014606753065</c:v>
                </c:pt>
              </c:numCache>
            </c:numRef>
          </c:val>
        </c:ser>
        <c:dLbls>
          <c:dLblPos val="outEnd"/>
          <c:showLegendKey val="0"/>
          <c:showVal val="1"/>
          <c:showCatName val="0"/>
          <c:showSerName val="0"/>
          <c:showPercent val="0"/>
          <c:showBubbleSize val="0"/>
        </c:dLbls>
        <c:gapWidth val="100"/>
        <c:overlap val="15"/>
        <c:axId val="432053280"/>
        <c:axId val="432061512"/>
      </c:barChart>
      <c:catAx>
        <c:axId val="432053280"/>
        <c:scaling>
          <c:orientation val="minMax"/>
        </c:scaling>
        <c:delete val="0"/>
        <c:axPos val="l"/>
        <c:numFmt formatCode="General" sourceLinked="1"/>
        <c:majorTickMark val="none"/>
        <c:minorTickMark val="none"/>
        <c:tickLblPos val="nextTo"/>
        <c:crossAx val="432061512"/>
        <c:crosses val="autoZero"/>
        <c:auto val="1"/>
        <c:lblAlgn val="ctr"/>
        <c:lblOffset val="100"/>
        <c:noMultiLvlLbl val="0"/>
      </c:catAx>
      <c:valAx>
        <c:axId val="432061512"/>
        <c:scaling>
          <c:orientation val="minMax"/>
          <c:max val="0.9"/>
        </c:scaling>
        <c:delete val="1"/>
        <c:axPos val="b"/>
        <c:numFmt formatCode="0%" sourceLinked="1"/>
        <c:majorTickMark val="out"/>
        <c:minorTickMark val="none"/>
        <c:tickLblPos val="nextTo"/>
        <c:crossAx val="432053280"/>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6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HOL'!$I$1</c:f>
              <c:strCache>
                <c:ptCount val="1"/>
                <c:pt idx="0">
                  <c:v>YORKSHIRE</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HOL'!$I$2:$I$13</c:f>
              <c:numCache>
                <c:formatCode>0%</c:formatCode>
                <c:ptCount val="12"/>
                <c:pt idx="0">
                  <c:v>6.25E-2</c:v>
                </c:pt>
                <c:pt idx="1">
                  <c:v>4.7082897630981141E-2</c:v>
                </c:pt>
                <c:pt idx="2">
                  <c:v>9.0449431611548448E-2</c:v>
                </c:pt>
                <c:pt idx="3">
                  <c:v>2.9234757921657417E-2</c:v>
                </c:pt>
                <c:pt idx="4">
                  <c:v>0.15357633063901174</c:v>
                </c:pt>
                <c:pt idx="5">
                  <c:v>0.36821914594087279</c:v>
                </c:pt>
                <c:pt idx="7">
                  <c:v>0.27952511115542988</c:v>
                </c:pt>
                <c:pt idx="8">
                  <c:v>0.35108895539609852</c:v>
                </c:pt>
                <c:pt idx="9">
                  <c:v>0.35645236977944628</c:v>
                </c:pt>
                <c:pt idx="10">
                  <c:v>0.38061154581184875</c:v>
                </c:pt>
                <c:pt idx="11">
                  <c:v>0.43539101295974808</c:v>
                </c:pt>
              </c:numCache>
            </c:numRef>
          </c:val>
        </c:ser>
        <c:dLbls>
          <c:dLblPos val="outEnd"/>
          <c:showLegendKey val="0"/>
          <c:showVal val="1"/>
          <c:showCatName val="0"/>
          <c:showSerName val="0"/>
          <c:showPercent val="0"/>
          <c:showBubbleSize val="0"/>
        </c:dLbls>
        <c:gapWidth val="100"/>
        <c:overlap val="15"/>
        <c:axId val="432061904"/>
        <c:axId val="432059552"/>
      </c:barChart>
      <c:catAx>
        <c:axId val="432061904"/>
        <c:scaling>
          <c:orientation val="minMax"/>
        </c:scaling>
        <c:delete val="0"/>
        <c:axPos val="l"/>
        <c:numFmt formatCode="General" sourceLinked="1"/>
        <c:majorTickMark val="none"/>
        <c:minorTickMark val="none"/>
        <c:tickLblPos val="nextTo"/>
        <c:crossAx val="432059552"/>
        <c:crosses val="autoZero"/>
        <c:auto val="1"/>
        <c:lblAlgn val="ctr"/>
        <c:lblOffset val="100"/>
        <c:noMultiLvlLbl val="0"/>
      </c:catAx>
      <c:valAx>
        <c:axId val="432059552"/>
        <c:scaling>
          <c:orientation val="minMax"/>
          <c:max val="0.9"/>
        </c:scaling>
        <c:delete val="1"/>
        <c:axPos val="b"/>
        <c:numFmt formatCode="0%" sourceLinked="1"/>
        <c:majorTickMark val="out"/>
        <c:minorTickMark val="none"/>
        <c:tickLblPos val="nextTo"/>
        <c:crossAx val="432061904"/>
        <c:crosses val="autoZero"/>
        <c:crossBetween val="between"/>
      </c:valAx>
    </c:plotArea>
    <c:legend>
      <c:legendPos val="r"/>
      <c:legendEntry>
        <c:idx val="0"/>
        <c:txPr>
          <a:bodyPr/>
          <a:lstStyle/>
          <a:p>
            <a:pPr>
              <a:defRPr sz="900" b="1"/>
            </a:pPr>
            <a:endParaRPr lang="en-US"/>
          </a:p>
        </c:txPr>
      </c:legendEntry>
      <c:layout>
        <c:manualLayout>
          <c:xMode val="edge"/>
          <c:yMode val="edge"/>
          <c:x val="0.54406172839506184"/>
          <c:y val="0.92158334798817165"/>
          <c:w val="0.45041790123456787"/>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683843321940106E-2"/>
          <c:y val="7.5032993645403168E-2"/>
          <c:w val="0.84729144063047701"/>
          <c:h val="0.68888207394871492"/>
        </c:manualLayout>
      </c:layout>
      <c:lineChart>
        <c:grouping val="standard"/>
        <c:varyColors val="0"/>
        <c:ser>
          <c:idx val="0"/>
          <c:order val="0"/>
          <c:tx>
            <c:strRef>
              <c:f>Sheet1!$B$1</c:f>
              <c:strCache>
                <c:ptCount val="1"/>
                <c:pt idx="0">
                  <c:v>South East (inc. London)</c:v>
                </c:pt>
              </c:strCache>
            </c:strRef>
          </c:tx>
          <c:spPr>
            <a:ln w="22225">
              <a:solidFill>
                <a:srgbClr val="7030A0"/>
              </a:solidFill>
            </a:ln>
          </c:spPr>
          <c:marker>
            <c:symbol val="none"/>
          </c:marker>
          <c:dLbls>
            <c:dLbl>
              <c:idx val="13"/>
              <c:spPr/>
              <c:txPr>
                <a:bodyPr/>
                <a:lstStyle/>
                <a:p>
                  <a:pPr>
                    <a:defRPr sz="800" baseline="0"/>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6567.2072752784961</c:v>
                </c:pt>
                <c:pt idx="1">
                  <c:v>5898.3879989347424</c:v>
                </c:pt>
                <c:pt idx="2">
                  <c:v>6098.7647284434152</c:v>
                </c:pt>
                <c:pt idx="3">
                  <c:v>6386.7663305289998</c:v>
                </c:pt>
                <c:pt idx="4">
                  <c:v>7185.4204214126858</c:v>
                </c:pt>
                <c:pt idx="5">
                  <c:v>7435.0842371112476</c:v>
                </c:pt>
                <c:pt idx="6">
                  <c:v>7517.3458069868984</c:v>
                </c:pt>
                <c:pt idx="7">
                  <c:v>8517.9461616704994</c:v>
                </c:pt>
                <c:pt idx="8">
                  <c:v>7918.0865329506296</c:v>
                </c:pt>
                <c:pt idx="9">
                  <c:v>8315.1965118527023</c:v>
                </c:pt>
                <c:pt idx="10">
                  <c:v>7381.7272126540365</c:v>
                </c:pt>
                <c:pt idx="11">
                  <c:v>7264.1792905521006</c:v>
                </c:pt>
                <c:pt idx="12">
                  <c:v>8441.3630258798603</c:v>
                </c:pt>
                <c:pt idx="13">
                  <c:v>8208.7592001450303</c:v>
                </c:pt>
              </c:numCache>
            </c:numRef>
          </c:val>
          <c:smooth val="0"/>
        </c:ser>
        <c:ser>
          <c:idx val="1"/>
          <c:order val="1"/>
          <c:tx>
            <c:strRef>
              <c:f>Sheet1!$C$1</c:f>
              <c:strCache>
                <c:ptCount val="1"/>
                <c:pt idx="0">
                  <c:v>South West</c:v>
                </c:pt>
              </c:strCache>
            </c:strRef>
          </c:tx>
          <c:spPr>
            <a:ln w="22225">
              <a:solidFill>
                <a:srgbClr val="0070C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4123.0971084751909</c:v>
                </c:pt>
                <c:pt idx="1">
                  <c:v>4238.1379610970498</c:v>
                </c:pt>
                <c:pt idx="2">
                  <c:v>4813.3703352899902</c:v>
                </c:pt>
                <c:pt idx="3">
                  <c:v>4910.7612712374221</c:v>
                </c:pt>
                <c:pt idx="4">
                  <c:v>6078.6275823386168</c:v>
                </c:pt>
                <c:pt idx="5">
                  <c:v>5476.4910417419796</c:v>
                </c:pt>
                <c:pt idx="6">
                  <c:v>6141.6560722764088</c:v>
                </c:pt>
                <c:pt idx="7">
                  <c:v>5447.4417579824658</c:v>
                </c:pt>
                <c:pt idx="8">
                  <c:v>6014.2989564105819</c:v>
                </c:pt>
                <c:pt idx="9">
                  <c:v>5886.5329376973777</c:v>
                </c:pt>
                <c:pt idx="10">
                  <c:v>5508.8614466403069</c:v>
                </c:pt>
                <c:pt idx="11">
                  <c:v>5769.6869727859475</c:v>
                </c:pt>
                <c:pt idx="12">
                  <c:v>5796.2945648273726</c:v>
                </c:pt>
                <c:pt idx="13">
                  <c:v>6516.3584614499596</c:v>
                </c:pt>
              </c:numCache>
            </c:numRef>
          </c:val>
          <c:smooth val="0"/>
        </c:ser>
        <c:ser>
          <c:idx val="2"/>
          <c:order val="2"/>
          <c:tx>
            <c:strRef>
              <c:f>Sheet1!$D$1</c:f>
              <c:strCache>
                <c:ptCount val="1"/>
                <c:pt idx="0">
                  <c:v>North West</c:v>
                </c:pt>
              </c:strCache>
            </c:strRef>
          </c:tx>
          <c:spPr>
            <a:ln w="22225">
              <a:solidFill>
                <a:schemeClr val="bg2"/>
              </a:solidFill>
            </a:ln>
          </c:spPr>
          <c:marker>
            <c:symbol val="none"/>
          </c:marker>
          <c:dLbls>
            <c:dLbl>
              <c:idx val="13"/>
              <c:spPr/>
              <c:txPr>
                <a:bodyPr/>
                <a:lstStyle/>
                <a:p>
                  <a:pPr>
                    <a:defRPr sz="800" baseline="0"/>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2228.6586483157284</c:v>
                </c:pt>
                <c:pt idx="1">
                  <c:v>2212.8329002751398</c:v>
                </c:pt>
                <c:pt idx="2">
                  <c:v>2352.5681590639556</c:v>
                </c:pt>
                <c:pt idx="3">
                  <c:v>3502.0721248703244</c:v>
                </c:pt>
                <c:pt idx="4">
                  <c:v>3807.2130641546773</c:v>
                </c:pt>
                <c:pt idx="5">
                  <c:v>3192.3670771024049</c:v>
                </c:pt>
                <c:pt idx="6">
                  <c:v>3759.592724738824</c:v>
                </c:pt>
                <c:pt idx="7">
                  <c:v>2566.3103206819096</c:v>
                </c:pt>
                <c:pt idx="8">
                  <c:v>2848.5027514013973</c:v>
                </c:pt>
                <c:pt idx="9">
                  <c:v>3422.6887547619694</c:v>
                </c:pt>
                <c:pt idx="10">
                  <c:v>3306.4532084429798</c:v>
                </c:pt>
                <c:pt idx="11">
                  <c:v>3424.3340558569416</c:v>
                </c:pt>
                <c:pt idx="12">
                  <c:v>3320.9563696081523</c:v>
                </c:pt>
                <c:pt idx="13">
                  <c:v>3368.0462527823402</c:v>
                </c:pt>
              </c:numCache>
            </c:numRef>
          </c:val>
          <c:smooth val="0"/>
        </c:ser>
        <c:ser>
          <c:idx val="3"/>
          <c:order val="3"/>
          <c:tx>
            <c:strRef>
              <c:f>Sheet1!$E$1</c:f>
              <c:strCache>
                <c:ptCount val="1"/>
                <c:pt idx="0">
                  <c:v>East of England</c:v>
                </c:pt>
              </c:strCache>
            </c:strRef>
          </c:tx>
          <c:spPr>
            <a:ln w="22225">
              <a:solidFill>
                <a:srgbClr val="FFC000"/>
              </a:solidFill>
            </a:ln>
          </c:spPr>
          <c:marker>
            <c:symbol val="none"/>
          </c:marker>
          <c:dLbls>
            <c:dLbl>
              <c:idx val="13"/>
              <c:spPr/>
              <c:txPr>
                <a:bodyPr/>
                <a:lstStyle/>
                <a:p>
                  <a:pPr>
                    <a:defRPr sz="800" baseline="0"/>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2509.1956432056713</c:v>
                </c:pt>
                <c:pt idx="1">
                  <c:v>2957.7527513366549</c:v>
                </c:pt>
                <c:pt idx="2">
                  <c:v>3051.5279887910992</c:v>
                </c:pt>
                <c:pt idx="3">
                  <c:v>3035.7466625157163</c:v>
                </c:pt>
                <c:pt idx="4">
                  <c:v>3140.7242839464561</c:v>
                </c:pt>
                <c:pt idx="5">
                  <c:v>3526.9655616311097</c:v>
                </c:pt>
                <c:pt idx="6">
                  <c:v>2915.2185231129124</c:v>
                </c:pt>
                <c:pt idx="7">
                  <c:v>3321.5351040264641</c:v>
                </c:pt>
                <c:pt idx="8">
                  <c:v>3301.2809373060418</c:v>
                </c:pt>
                <c:pt idx="9">
                  <c:v>2546.5518169122756</c:v>
                </c:pt>
                <c:pt idx="10">
                  <c:v>3050.8157488614206</c:v>
                </c:pt>
                <c:pt idx="11">
                  <c:v>2757.8376491897125</c:v>
                </c:pt>
                <c:pt idx="12">
                  <c:v>3009.489367673837</c:v>
                </c:pt>
                <c:pt idx="13">
                  <c:v>2781.0533941065733</c:v>
                </c:pt>
              </c:numCache>
            </c:numRef>
          </c:val>
          <c:smooth val="0"/>
        </c:ser>
        <c:ser>
          <c:idx val="4"/>
          <c:order val="4"/>
          <c:tx>
            <c:strRef>
              <c:f>Sheet1!$F$1</c:f>
              <c:strCache>
                <c:ptCount val="1"/>
                <c:pt idx="0">
                  <c:v>Yorkshire</c:v>
                </c:pt>
              </c:strCache>
            </c:strRef>
          </c:tx>
          <c:spPr>
            <a:ln w="22225">
              <a:solidFill>
                <a:srgbClr val="00206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1797.2518370096345</c:v>
                </c:pt>
                <c:pt idx="1">
                  <c:v>1502.8492479639467</c:v>
                </c:pt>
                <c:pt idx="2">
                  <c:v>1609.6457125862946</c:v>
                </c:pt>
                <c:pt idx="3">
                  <c:v>1803.4892035985758</c:v>
                </c:pt>
                <c:pt idx="4">
                  <c:v>1442.7210245398317</c:v>
                </c:pt>
                <c:pt idx="5">
                  <c:v>1634.370658249994</c:v>
                </c:pt>
                <c:pt idx="6">
                  <c:v>1909.0809823442351</c:v>
                </c:pt>
                <c:pt idx="7">
                  <c:v>1700.0739943414339</c:v>
                </c:pt>
                <c:pt idx="8">
                  <c:v>1753.4273890029031</c:v>
                </c:pt>
                <c:pt idx="9">
                  <c:v>1854.6692006519295</c:v>
                </c:pt>
                <c:pt idx="10">
                  <c:v>2016.9502691571606</c:v>
                </c:pt>
                <c:pt idx="11">
                  <c:v>1576.6913474150592</c:v>
                </c:pt>
                <c:pt idx="12">
                  <c:v>2732.6843696429642</c:v>
                </c:pt>
                <c:pt idx="13">
                  <c:v>1707.3555140052849</c:v>
                </c:pt>
              </c:numCache>
            </c:numRef>
          </c:val>
          <c:smooth val="0"/>
        </c:ser>
        <c:ser>
          <c:idx val="5"/>
          <c:order val="5"/>
          <c:tx>
            <c:strRef>
              <c:f>Sheet1!$G$1</c:f>
              <c:strCache>
                <c:ptCount val="1"/>
                <c:pt idx="0">
                  <c:v>West Midlands</c:v>
                </c:pt>
              </c:strCache>
            </c:strRef>
          </c:tx>
          <c:spPr>
            <a:ln w="22225">
              <a:solidFill>
                <a:srgbClr val="C0000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1567.8139652289851</c:v>
                </c:pt>
                <c:pt idx="1">
                  <c:v>1829.6104316467006</c:v>
                </c:pt>
                <c:pt idx="2">
                  <c:v>1912.4744073395516</c:v>
                </c:pt>
                <c:pt idx="3">
                  <c:v>1962.7099752883958</c:v>
                </c:pt>
                <c:pt idx="4">
                  <c:v>2429.9589026444719</c:v>
                </c:pt>
                <c:pt idx="5">
                  <c:v>2076.9072216902423</c:v>
                </c:pt>
                <c:pt idx="6">
                  <c:v>2686.4954580455183</c:v>
                </c:pt>
                <c:pt idx="7">
                  <c:v>1678.0636458961235</c:v>
                </c:pt>
                <c:pt idx="8">
                  <c:v>1984.563979950299</c:v>
                </c:pt>
                <c:pt idx="9">
                  <c:v>2152.7515781050411</c:v>
                </c:pt>
                <c:pt idx="10">
                  <c:v>2179.4258652664807</c:v>
                </c:pt>
                <c:pt idx="11">
                  <c:v>2259.3391675922194</c:v>
                </c:pt>
                <c:pt idx="12">
                  <c:v>1705.7330929133755</c:v>
                </c:pt>
                <c:pt idx="13">
                  <c:v>2162.6857722998598</c:v>
                </c:pt>
              </c:numCache>
            </c:numRef>
          </c:val>
          <c:smooth val="0"/>
        </c:ser>
        <c:ser>
          <c:idx val="6"/>
          <c:order val="6"/>
          <c:tx>
            <c:strRef>
              <c:f>Sheet1!$H$1</c:f>
              <c:strCache>
                <c:ptCount val="1"/>
                <c:pt idx="0">
                  <c:v>East Midlands</c:v>
                </c:pt>
              </c:strCache>
            </c:strRef>
          </c:tx>
          <c:spPr>
            <a:ln w="22225">
              <a:solidFill>
                <a:srgbClr val="FF0000"/>
              </a:solidFill>
            </a:ln>
          </c:spPr>
          <c:marker>
            <c:symbol val="none"/>
          </c:marker>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1739.8164462544073</c:v>
                </c:pt>
                <c:pt idx="1">
                  <c:v>1106.052707256247</c:v>
                </c:pt>
                <c:pt idx="2">
                  <c:v>1368.8197554998235</c:v>
                </c:pt>
                <c:pt idx="3">
                  <c:v>1220.6963317591358</c:v>
                </c:pt>
                <c:pt idx="4">
                  <c:v>1435.9045252671294</c:v>
                </c:pt>
                <c:pt idx="5">
                  <c:v>1193.8724578910817</c:v>
                </c:pt>
                <c:pt idx="6">
                  <c:v>1336.5564387032232</c:v>
                </c:pt>
                <c:pt idx="7">
                  <c:v>1258.4546310222456</c:v>
                </c:pt>
                <c:pt idx="8">
                  <c:v>1386.5941714731077</c:v>
                </c:pt>
                <c:pt idx="9">
                  <c:v>1353.8201378596229</c:v>
                </c:pt>
                <c:pt idx="10">
                  <c:v>1424.0370082743677</c:v>
                </c:pt>
                <c:pt idx="11">
                  <c:v>1695.193927582786</c:v>
                </c:pt>
                <c:pt idx="12">
                  <c:v>905.53026166068707</c:v>
                </c:pt>
                <c:pt idx="13">
                  <c:v>1136.6833173201685</c:v>
                </c:pt>
              </c:numCache>
            </c:numRef>
          </c:val>
          <c:smooth val="0"/>
        </c:ser>
        <c:ser>
          <c:idx val="7"/>
          <c:order val="7"/>
          <c:tx>
            <c:strRef>
              <c:f>Sheet1!$I$1</c:f>
              <c:strCache>
                <c:ptCount val="1"/>
                <c:pt idx="0">
                  <c:v>North East</c:v>
                </c:pt>
              </c:strCache>
            </c:strRef>
          </c:tx>
          <c:spPr>
            <a:ln w="22225">
              <a:solidFill>
                <a:srgbClr val="646363"/>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854.42119398301793</c:v>
                </c:pt>
                <c:pt idx="1">
                  <c:v>606.10590019339259</c:v>
                </c:pt>
                <c:pt idx="2">
                  <c:v>644.77717965489512</c:v>
                </c:pt>
                <c:pt idx="3">
                  <c:v>843.80484339414556</c:v>
                </c:pt>
                <c:pt idx="4">
                  <c:v>783.76433232822558</c:v>
                </c:pt>
                <c:pt idx="5">
                  <c:v>943.13877893234678</c:v>
                </c:pt>
                <c:pt idx="6">
                  <c:v>733.8685175391081</c:v>
                </c:pt>
                <c:pt idx="7">
                  <c:v>913.06820814091884</c:v>
                </c:pt>
                <c:pt idx="8">
                  <c:v>1015.351013937254</c:v>
                </c:pt>
                <c:pt idx="9">
                  <c:v>743.38259299303388</c:v>
                </c:pt>
                <c:pt idx="10">
                  <c:v>622.23224460053507</c:v>
                </c:pt>
                <c:pt idx="11">
                  <c:v>671.287105903358</c:v>
                </c:pt>
                <c:pt idx="12">
                  <c:v>783.01029688611015</c:v>
                </c:pt>
                <c:pt idx="13">
                  <c:v>1106.3860193939743</c:v>
                </c:pt>
              </c:numCache>
            </c:numRef>
          </c:val>
          <c:smooth val="0"/>
        </c:ser>
        <c:dLbls>
          <c:showLegendKey val="0"/>
          <c:showVal val="0"/>
          <c:showCatName val="0"/>
          <c:showSerName val="0"/>
          <c:showPercent val="0"/>
          <c:showBubbleSize val="0"/>
        </c:dLbls>
        <c:smooth val="0"/>
        <c:axId val="371919504"/>
        <c:axId val="371919112"/>
      </c:lineChart>
      <c:catAx>
        <c:axId val="371919504"/>
        <c:scaling>
          <c:orientation val="minMax"/>
        </c:scaling>
        <c:delete val="0"/>
        <c:axPos val="b"/>
        <c:numFmt formatCode="General" sourceLinked="1"/>
        <c:majorTickMark val="out"/>
        <c:minorTickMark val="none"/>
        <c:tickLblPos val="nextTo"/>
        <c:txPr>
          <a:bodyPr/>
          <a:lstStyle/>
          <a:p>
            <a:pPr>
              <a:defRPr sz="800" baseline="0"/>
            </a:pPr>
            <a:endParaRPr lang="en-US"/>
          </a:p>
        </c:txPr>
        <c:crossAx val="371919112"/>
        <c:crosses val="autoZero"/>
        <c:auto val="1"/>
        <c:lblAlgn val="ctr"/>
        <c:lblOffset val="100"/>
        <c:noMultiLvlLbl val="0"/>
      </c:catAx>
      <c:valAx>
        <c:axId val="371919112"/>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baseline="0"/>
            </a:pPr>
            <a:endParaRPr lang="en-US"/>
          </a:p>
        </c:txPr>
        <c:crossAx val="371919504"/>
        <c:crosses val="autoZero"/>
        <c:crossBetween val="between"/>
      </c:valAx>
    </c:plotArea>
    <c:legend>
      <c:legendPos val="b"/>
      <c:layout>
        <c:manualLayout>
          <c:xMode val="edge"/>
          <c:yMode val="edge"/>
          <c:x val="0"/>
          <c:y val="0.85884220278122392"/>
          <c:w val="0.97263571113469183"/>
          <c:h val="0.14115779721877603"/>
        </c:manualLayout>
      </c:layout>
      <c:overlay val="0"/>
      <c:txPr>
        <a:bodyPr/>
        <a:lstStyle/>
        <a:p>
          <a:pPr>
            <a:defRPr sz="800" baseline="0"/>
          </a:pPr>
          <a:endParaRPr lang="en-US"/>
        </a:p>
      </c:txPr>
    </c:legend>
    <c:plotVisOnly val="1"/>
    <c:dispBlanksAs val="gap"/>
    <c:showDLblsOverMax val="0"/>
  </c:chart>
  <c:spPr>
    <a:ln w="12700">
      <a:solidFill>
        <a:schemeClr val="accent2"/>
      </a:solidFill>
    </a:ln>
  </c:spPr>
  <c:txPr>
    <a:bodyPr/>
    <a:lstStyle/>
    <a:p>
      <a:pPr>
        <a:defRPr sz="1800"/>
      </a:pPr>
      <a:endParaRPr lang="en-US"/>
    </a:p>
  </c:txPr>
  <c:externalData r:id="rId1">
    <c:autoUpdate val="0"/>
  </c:externalData>
  <c:userShapes r:id="rId2"/>
</c:chartSpace>
</file>

<file path=ppt/charts/chart7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HOL'!$I$1</c:f>
              <c:strCache>
                <c:ptCount val="1"/>
                <c:pt idx="0">
                  <c:v>YORKSHIRE</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HOL'!$I$26:$I$33</c:f>
              <c:numCache>
                <c:formatCode>###0%</c:formatCode>
                <c:ptCount val="8"/>
                <c:pt idx="0" formatCode="0%">
                  <c:v>0.55101579406349932</c:v>
                </c:pt>
                <c:pt idx="1">
                  <c:v>0.63281034957335536</c:v>
                </c:pt>
                <c:pt idx="2" formatCode="0%">
                  <c:v>0.69384848375581443</c:v>
                </c:pt>
                <c:pt idx="4" formatCode="0%">
                  <c:v>0.23188079183644036</c:v>
                </c:pt>
                <c:pt idx="5">
                  <c:v>0.39276517909467068</c:v>
                </c:pt>
                <c:pt idx="6" formatCode="0%">
                  <c:v>0.56057765117369196</c:v>
                </c:pt>
                <c:pt idx="7" formatCode="0%">
                  <c:v>0.69815251445366755</c:v>
                </c:pt>
              </c:numCache>
            </c:numRef>
          </c:val>
        </c:ser>
        <c:dLbls>
          <c:dLblPos val="outEnd"/>
          <c:showLegendKey val="0"/>
          <c:showVal val="1"/>
          <c:showCatName val="0"/>
          <c:showSerName val="0"/>
          <c:showPercent val="0"/>
          <c:showBubbleSize val="0"/>
        </c:dLbls>
        <c:gapWidth val="100"/>
        <c:overlap val="15"/>
        <c:axId val="432059944"/>
        <c:axId val="432060336"/>
      </c:barChart>
      <c:catAx>
        <c:axId val="432059944"/>
        <c:scaling>
          <c:orientation val="minMax"/>
        </c:scaling>
        <c:delete val="0"/>
        <c:axPos val="l"/>
        <c:numFmt formatCode="General" sourceLinked="1"/>
        <c:majorTickMark val="none"/>
        <c:minorTickMark val="none"/>
        <c:tickLblPos val="nextTo"/>
        <c:crossAx val="432060336"/>
        <c:crosses val="autoZero"/>
        <c:auto val="1"/>
        <c:lblAlgn val="ctr"/>
        <c:lblOffset val="100"/>
        <c:noMultiLvlLbl val="0"/>
      </c:catAx>
      <c:valAx>
        <c:axId val="432060336"/>
        <c:scaling>
          <c:orientation val="minMax"/>
          <c:max val="0.9"/>
        </c:scaling>
        <c:delete val="1"/>
        <c:axPos val="b"/>
        <c:numFmt formatCode="0%" sourceLinked="1"/>
        <c:majorTickMark val="out"/>
        <c:minorTickMark val="none"/>
        <c:tickLblPos val="nextTo"/>
        <c:crossAx val="432059944"/>
        <c:crosses val="autoZero"/>
        <c:crossBetween val="between"/>
      </c:valAx>
    </c:plotArea>
    <c:legend>
      <c:legendPos val="r"/>
      <c:legendEntry>
        <c:idx val="0"/>
        <c:txPr>
          <a:bodyPr/>
          <a:lstStyle/>
          <a:p>
            <a:pPr>
              <a:defRPr sz="900" b="1"/>
            </a:pPr>
            <a:endParaRPr lang="en-US"/>
          </a:p>
        </c:txPr>
      </c:legendEntry>
      <c:layout>
        <c:manualLayout>
          <c:xMode val="edge"/>
          <c:yMode val="edge"/>
          <c:x val="0.53579541432385425"/>
          <c:y val="0.52937654320987659"/>
          <c:w val="0.46420458567614581"/>
          <c:h val="0.10500290486564996"/>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HOL'!$I$1</c:f>
              <c:strCache>
                <c:ptCount val="1"/>
                <c:pt idx="0">
                  <c:v>YORKSHIRE</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HOL'!$I$16:$I$24</c:f>
              <c:numCache>
                <c:formatCode>###0%</c:formatCode>
                <c:ptCount val="9"/>
                <c:pt idx="0">
                  <c:v>2.1318913543414756E-2</c:v>
                </c:pt>
                <c:pt idx="1">
                  <c:v>4.6704491977659982E-2</c:v>
                </c:pt>
                <c:pt idx="2" formatCode="0%">
                  <c:v>0.14908187025338221</c:v>
                </c:pt>
                <c:pt idx="3">
                  <c:v>0.36520959306713552</c:v>
                </c:pt>
                <c:pt idx="5" formatCode="0%">
                  <c:v>0.2570738033482669</c:v>
                </c:pt>
                <c:pt idx="6" formatCode="0%">
                  <c:v>0.22037824973857859</c:v>
                </c:pt>
                <c:pt idx="7" formatCode="0%">
                  <c:v>0.43550638777114303</c:v>
                </c:pt>
                <c:pt idx="8" formatCode="0%">
                  <c:v>0.55130746941026032</c:v>
                </c:pt>
              </c:numCache>
            </c:numRef>
          </c:val>
        </c:ser>
        <c:dLbls>
          <c:dLblPos val="outEnd"/>
          <c:showLegendKey val="0"/>
          <c:showVal val="1"/>
          <c:showCatName val="0"/>
          <c:showSerName val="0"/>
          <c:showPercent val="0"/>
          <c:showBubbleSize val="0"/>
        </c:dLbls>
        <c:gapWidth val="100"/>
        <c:overlap val="15"/>
        <c:axId val="432061120"/>
        <c:axId val="376631280"/>
      </c:barChart>
      <c:catAx>
        <c:axId val="432061120"/>
        <c:scaling>
          <c:orientation val="minMax"/>
        </c:scaling>
        <c:delete val="0"/>
        <c:axPos val="l"/>
        <c:numFmt formatCode="General" sourceLinked="1"/>
        <c:majorTickMark val="none"/>
        <c:minorTickMark val="none"/>
        <c:tickLblPos val="nextTo"/>
        <c:crossAx val="376631280"/>
        <c:crosses val="autoZero"/>
        <c:auto val="1"/>
        <c:lblAlgn val="ctr"/>
        <c:lblOffset val="100"/>
        <c:noMultiLvlLbl val="0"/>
      </c:catAx>
      <c:valAx>
        <c:axId val="376631280"/>
        <c:scaling>
          <c:orientation val="minMax"/>
          <c:max val="0.9"/>
        </c:scaling>
        <c:delete val="1"/>
        <c:axPos val="b"/>
        <c:numFmt formatCode="0%" sourceLinked="1"/>
        <c:majorTickMark val="out"/>
        <c:minorTickMark val="none"/>
        <c:tickLblPos val="nextTo"/>
        <c:crossAx val="432061120"/>
        <c:crosses val="autoZero"/>
        <c:crossBetween val="between"/>
      </c:valAx>
    </c:plotArea>
    <c:legend>
      <c:legendPos val="r"/>
      <c:legendEntry>
        <c:idx val="0"/>
        <c:txPr>
          <a:bodyPr/>
          <a:lstStyle/>
          <a:p>
            <a:pPr>
              <a:defRPr sz="900" b="1"/>
            </a:pPr>
            <a:endParaRPr lang="en-US"/>
          </a:p>
        </c:txPr>
      </c:legendEntry>
      <c:layout>
        <c:manualLayout>
          <c:xMode val="edge"/>
          <c:yMode val="edge"/>
          <c:x val="0.55300666666666665"/>
          <c:y val="0.87917844349692842"/>
          <c:w val="0.44034444444444443"/>
          <c:h val="0.11442388525953907"/>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338508814491347"/>
          <c:y val="9.916375036453777E-2"/>
          <c:w val="0.8152692867540029"/>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HOL'!$I$1</c:f>
              <c:strCache>
                <c:ptCount val="1"/>
                <c:pt idx="0">
                  <c:v>YORKSHIRE</c:v>
                </c:pt>
              </c:strCache>
            </c:strRef>
          </c:tx>
          <c:spPr>
            <a:solidFill>
              <a:schemeClr val="accent4"/>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HOL'!$I$35:$I$40</c:f>
              <c:numCache>
                <c:formatCode>###0%</c:formatCode>
                <c:ptCount val="6"/>
                <c:pt idx="0" formatCode="0%">
                  <c:v>2.3086214978545416E-2</c:v>
                </c:pt>
                <c:pt idx="1">
                  <c:v>4.2549035276986051E-2</c:v>
                </c:pt>
                <c:pt idx="2">
                  <c:v>4.9963151398914968E-2</c:v>
                </c:pt>
                <c:pt idx="3" formatCode="0%">
                  <c:v>0.10714285714285714</c:v>
                </c:pt>
                <c:pt idx="4">
                  <c:v>3.8313665947453009E-2</c:v>
                </c:pt>
                <c:pt idx="5" formatCode="0%">
                  <c:v>0.18056441519641489</c:v>
                </c:pt>
              </c:numCache>
            </c:numRef>
          </c:val>
        </c:ser>
        <c:dLbls>
          <c:dLblPos val="outEnd"/>
          <c:showLegendKey val="0"/>
          <c:showVal val="1"/>
          <c:showCatName val="0"/>
          <c:showSerName val="0"/>
          <c:showPercent val="0"/>
          <c:showBubbleSize val="0"/>
        </c:dLbls>
        <c:gapWidth val="100"/>
        <c:overlap val="15"/>
        <c:axId val="440826096"/>
        <c:axId val="440824920"/>
      </c:barChart>
      <c:catAx>
        <c:axId val="440826096"/>
        <c:scaling>
          <c:orientation val="minMax"/>
        </c:scaling>
        <c:delete val="0"/>
        <c:axPos val="l"/>
        <c:numFmt formatCode="General" sourceLinked="1"/>
        <c:majorTickMark val="none"/>
        <c:minorTickMark val="none"/>
        <c:tickLblPos val="nextTo"/>
        <c:crossAx val="440824920"/>
        <c:crosses val="autoZero"/>
        <c:auto val="1"/>
        <c:lblAlgn val="ctr"/>
        <c:lblOffset val="100"/>
        <c:noMultiLvlLbl val="0"/>
      </c:catAx>
      <c:valAx>
        <c:axId val="440824920"/>
        <c:scaling>
          <c:orientation val="minMax"/>
          <c:max val="0.9"/>
        </c:scaling>
        <c:delete val="1"/>
        <c:axPos val="b"/>
        <c:numFmt formatCode="0%" sourceLinked="1"/>
        <c:majorTickMark val="out"/>
        <c:minorTickMark val="none"/>
        <c:tickLblPos val="nextTo"/>
        <c:crossAx val="440826096"/>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HOL'!$H$1</c:f>
              <c:strCache>
                <c:ptCount val="1"/>
                <c:pt idx="0">
                  <c:v>NORTH WEST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HOL'!$H$2:$H$13</c:f>
              <c:numCache>
                <c:formatCode>0%</c:formatCode>
                <c:ptCount val="12"/>
                <c:pt idx="0">
                  <c:v>1.8181818181818181E-2</c:v>
                </c:pt>
                <c:pt idx="1">
                  <c:v>8.5444149069569153E-2</c:v>
                </c:pt>
                <c:pt idx="2">
                  <c:v>0.18618980754935163</c:v>
                </c:pt>
                <c:pt idx="3">
                  <c:v>9.2252415957710415E-2</c:v>
                </c:pt>
                <c:pt idx="4">
                  <c:v>0.14339225241595771</c:v>
                </c:pt>
                <c:pt idx="5">
                  <c:v>0.28480631039894277</c:v>
                </c:pt>
                <c:pt idx="7">
                  <c:v>0.14675394399933922</c:v>
                </c:pt>
                <c:pt idx="8">
                  <c:v>0.20205522395545969</c:v>
                </c:pt>
                <c:pt idx="9">
                  <c:v>7.7504749318576038E-2</c:v>
                </c:pt>
                <c:pt idx="10">
                  <c:v>0.24964575914129508</c:v>
                </c:pt>
                <c:pt idx="11">
                  <c:v>0.36419764965488932</c:v>
                </c:pt>
              </c:numCache>
            </c:numRef>
          </c:val>
        </c:ser>
        <c:dLbls>
          <c:dLblPos val="outEnd"/>
          <c:showLegendKey val="0"/>
          <c:showVal val="1"/>
          <c:showCatName val="0"/>
          <c:showSerName val="0"/>
          <c:showPercent val="0"/>
          <c:showBubbleSize val="0"/>
        </c:dLbls>
        <c:gapWidth val="100"/>
        <c:overlap val="15"/>
        <c:axId val="440826880"/>
        <c:axId val="440824528"/>
      </c:barChart>
      <c:catAx>
        <c:axId val="440826880"/>
        <c:scaling>
          <c:orientation val="minMax"/>
        </c:scaling>
        <c:delete val="0"/>
        <c:axPos val="l"/>
        <c:numFmt formatCode="General" sourceLinked="1"/>
        <c:majorTickMark val="none"/>
        <c:minorTickMark val="none"/>
        <c:tickLblPos val="nextTo"/>
        <c:crossAx val="440824528"/>
        <c:crosses val="autoZero"/>
        <c:auto val="1"/>
        <c:lblAlgn val="ctr"/>
        <c:lblOffset val="100"/>
        <c:noMultiLvlLbl val="0"/>
      </c:catAx>
      <c:valAx>
        <c:axId val="440824528"/>
        <c:scaling>
          <c:orientation val="minMax"/>
          <c:max val="0.9"/>
        </c:scaling>
        <c:delete val="1"/>
        <c:axPos val="b"/>
        <c:numFmt formatCode="0%" sourceLinked="1"/>
        <c:majorTickMark val="out"/>
        <c:minorTickMark val="none"/>
        <c:tickLblPos val="nextTo"/>
        <c:crossAx val="440826880"/>
        <c:crosses val="autoZero"/>
        <c:crossBetween val="between"/>
      </c:valAx>
    </c:plotArea>
    <c:legend>
      <c:legendPos val="r"/>
      <c:legendEntry>
        <c:idx val="0"/>
        <c:txPr>
          <a:bodyPr/>
          <a:lstStyle/>
          <a:p>
            <a:pPr>
              <a:defRPr sz="900" b="1"/>
            </a:pPr>
            <a:endParaRPr lang="en-US"/>
          </a:p>
        </c:txPr>
      </c:legendEntry>
      <c:layout>
        <c:manualLayout>
          <c:xMode val="edge"/>
          <c:yMode val="edge"/>
          <c:x val="0.54406172839506184"/>
          <c:y val="0.92158334798817165"/>
          <c:w val="0.45041790123456787"/>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HOL'!$H$1</c:f>
              <c:strCache>
                <c:ptCount val="1"/>
                <c:pt idx="0">
                  <c:v>NORTH WEST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HOL'!$H$26:$H$33</c:f>
              <c:numCache>
                <c:formatCode>###0%</c:formatCode>
                <c:ptCount val="8"/>
                <c:pt idx="0" formatCode="0%">
                  <c:v>0.43046468067636567</c:v>
                </c:pt>
                <c:pt idx="1">
                  <c:v>0.5974629446160421</c:v>
                </c:pt>
                <c:pt idx="2" formatCode="0%">
                  <c:v>0.70623087726337974</c:v>
                </c:pt>
                <c:pt idx="4" formatCode="0%">
                  <c:v>0.30032414606008928</c:v>
                </c:pt>
                <c:pt idx="5">
                  <c:v>0.60960428929424793</c:v>
                </c:pt>
                <c:pt idx="6" formatCode="0%">
                  <c:v>0.65735817826152387</c:v>
                </c:pt>
                <c:pt idx="7" formatCode="0%">
                  <c:v>0.68166743643034922</c:v>
                </c:pt>
              </c:numCache>
            </c:numRef>
          </c:val>
        </c:ser>
        <c:dLbls>
          <c:dLblPos val="outEnd"/>
          <c:showLegendKey val="0"/>
          <c:showVal val="1"/>
          <c:showCatName val="0"/>
          <c:showSerName val="0"/>
          <c:showPercent val="0"/>
          <c:showBubbleSize val="0"/>
        </c:dLbls>
        <c:gapWidth val="100"/>
        <c:overlap val="15"/>
        <c:axId val="440825312"/>
        <c:axId val="440827664"/>
      </c:barChart>
      <c:catAx>
        <c:axId val="440825312"/>
        <c:scaling>
          <c:orientation val="minMax"/>
        </c:scaling>
        <c:delete val="0"/>
        <c:axPos val="l"/>
        <c:numFmt formatCode="General" sourceLinked="1"/>
        <c:majorTickMark val="none"/>
        <c:minorTickMark val="none"/>
        <c:tickLblPos val="nextTo"/>
        <c:crossAx val="440827664"/>
        <c:crosses val="autoZero"/>
        <c:auto val="1"/>
        <c:lblAlgn val="ctr"/>
        <c:lblOffset val="100"/>
        <c:noMultiLvlLbl val="0"/>
      </c:catAx>
      <c:valAx>
        <c:axId val="440827664"/>
        <c:scaling>
          <c:orientation val="minMax"/>
          <c:max val="0.9"/>
        </c:scaling>
        <c:delete val="1"/>
        <c:axPos val="b"/>
        <c:numFmt formatCode="0%" sourceLinked="1"/>
        <c:majorTickMark val="out"/>
        <c:minorTickMark val="none"/>
        <c:tickLblPos val="nextTo"/>
        <c:crossAx val="440825312"/>
        <c:crosses val="autoZero"/>
        <c:crossBetween val="between"/>
      </c:valAx>
    </c:plotArea>
    <c:legend>
      <c:legendPos val="r"/>
      <c:legendEntry>
        <c:idx val="0"/>
        <c:txPr>
          <a:bodyPr/>
          <a:lstStyle/>
          <a:p>
            <a:pPr>
              <a:defRPr sz="900" b="1"/>
            </a:pPr>
            <a:endParaRPr lang="en-US"/>
          </a:p>
        </c:txPr>
      </c:legendEntry>
      <c:layout>
        <c:manualLayout>
          <c:xMode val="edge"/>
          <c:yMode val="edge"/>
          <c:x val="0.53579541432385425"/>
          <c:y val="0.52937654320987659"/>
          <c:w val="0.46420458567614581"/>
          <c:h val="0.10500290486564996"/>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002698412698413"/>
          <c:y val="6.5537861479993964E-2"/>
          <c:w val="0.8306743759825127"/>
          <c:h val="0.92276389658921065"/>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HOL'!$H$1</c:f>
              <c:strCache>
                <c:ptCount val="1"/>
                <c:pt idx="0">
                  <c:v>NORTH WEST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HOL'!$H$16:$H$24</c:f>
              <c:numCache>
                <c:formatCode>###0%</c:formatCode>
                <c:ptCount val="9"/>
                <c:pt idx="1">
                  <c:v>1.2121918526720671E-2</c:v>
                </c:pt>
                <c:pt idx="2" formatCode="0%">
                  <c:v>7.896036733343928E-2</c:v>
                </c:pt>
                <c:pt idx="3">
                  <c:v>0.24395749558055055</c:v>
                </c:pt>
                <c:pt idx="5" formatCode="0%">
                  <c:v>8.9603717989467993E-2</c:v>
                </c:pt>
                <c:pt idx="6" formatCode="0%">
                  <c:v>0.13604729899182424</c:v>
                </c:pt>
                <c:pt idx="7" formatCode="0%">
                  <c:v>0.16305856116296358</c:v>
                </c:pt>
                <c:pt idx="8" formatCode="0%">
                  <c:v>0.21566449161642026</c:v>
                </c:pt>
              </c:numCache>
            </c:numRef>
          </c:val>
        </c:ser>
        <c:dLbls>
          <c:dLblPos val="outEnd"/>
          <c:showLegendKey val="0"/>
          <c:showVal val="1"/>
          <c:showCatName val="0"/>
          <c:showSerName val="0"/>
          <c:showPercent val="0"/>
          <c:showBubbleSize val="0"/>
        </c:dLbls>
        <c:gapWidth val="100"/>
        <c:overlap val="15"/>
        <c:axId val="440812376"/>
        <c:axId val="440815904"/>
      </c:barChart>
      <c:catAx>
        <c:axId val="440812376"/>
        <c:scaling>
          <c:orientation val="minMax"/>
        </c:scaling>
        <c:delete val="0"/>
        <c:axPos val="l"/>
        <c:numFmt formatCode="General" sourceLinked="1"/>
        <c:majorTickMark val="none"/>
        <c:minorTickMark val="none"/>
        <c:tickLblPos val="nextTo"/>
        <c:crossAx val="440815904"/>
        <c:crosses val="autoZero"/>
        <c:auto val="1"/>
        <c:lblAlgn val="ctr"/>
        <c:lblOffset val="100"/>
        <c:noMultiLvlLbl val="0"/>
      </c:catAx>
      <c:valAx>
        <c:axId val="440815904"/>
        <c:scaling>
          <c:orientation val="minMax"/>
          <c:max val="0.9"/>
        </c:scaling>
        <c:delete val="1"/>
        <c:axPos val="b"/>
        <c:numFmt formatCode="0%" sourceLinked="1"/>
        <c:majorTickMark val="out"/>
        <c:minorTickMark val="none"/>
        <c:tickLblPos val="nextTo"/>
        <c:crossAx val="440812376"/>
        <c:crosses val="autoZero"/>
        <c:crossBetween val="between"/>
      </c:valAx>
    </c:plotArea>
    <c:legend>
      <c:legendPos val="r"/>
      <c:legendEntry>
        <c:idx val="0"/>
        <c:txPr>
          <a:bodyPr/>
          <a:lstStyle/>
          <a:p>
            <a:pPr>
              <a:defRPr sz="900" b="1"/>
            </a:pPr>
            <a:endParaRPr lang="en-US"/>
          </a:p>
        </c:txPr>
      </c:legendEntry>
      <c:layout>
        <c:manualLayout>
          <c:xMode val="edge"/>
          <c:yMode val="edge"/>
          <c:x val="0.5067912016820314"/>
          <c:y val="0.90076839385284913"/>
          <c:w val="0.48655992236778262"/>
          <c:h val="9.283421732626139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34052242437689"/>
          <c:y val="9.916375036453777E-2"/>
          <c:w val="0.81524899734650069"/>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HOL'!$H$1</c:f>
              <c:strCache>
                <c:ptCount val="1"/>
                <c:pt idx="0">
                  <c:v>NORTH WEST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HOL'!$H$35:$H$40</c:f>
              <c:numCache>
                <c:formatCode>###0%</c:formatCode>
                <c:ptCount val="6"/>
                <c:pt idx="0" formatCode="0%">
                  <c:v>7.9484751968701403E-2</c:v>
                </c:pt>
                <c:pt idx="1">
                  <c:v>4.9925209316782253E-3</c:v>
                </c:pt>
                <c:pt idx="2">
                  <c:v>3.9233055539367095E-2</c:v>
                </c:pt>
                <c:pt idx="3" formatCode="0%">
                  <c:v>7.2727272727272724E-2</c:v>
                </c:pt>
                <c:pt idx="4">
                  <c:v>9.6385167687191131E-2</c:v>
                </c:pt>
                <c:pt idx="5" formatCode="0%">
                  <c:v>0.19005083631348527</c:v>
                </c:pt>
              </c:numCache>
            </c:numRef>
          </c:val>
        </c:ser>
        <c:dLbls>
          <c:dLblPos val="outEnd"/>
          <c:showLegendKey val="0"/>
          <c:showVal val="1"/>
          <c:showCatName val="0"/>
          <c:showSerName val="0"/>
          <c:showPercent val="0"/>
          <c:showBubbleSize val="0"/>
        </c:dLbls>
        <c:gapWidth val="100"/>
        <c:overlap val="15"/>
        <c:axId val="440821392"/>
        <c:axId val="440813552"/>
      </c:barChart>
      <c:catAx>
        <c:axId val="440821392"/>
        <c:scaling>
          <c:orientation val="minMax"/>
        </c:scaling>
        <c:delete val="0"/>
        <c:axPos val="l"/>
        <c:numFmt formatCode="General" sourceLinked="1"/>
        <c:majorTickMark val="none"/>
        <c:minorTickMark val="none"/>
        <c:tickLblPos val="nextTo"/>
        <c:crossAx val="440813552"/>
        <c:crosses val="autoZero"/>
        <c:auto val="1"/>
        <c:lblAlgn val="ctr"/>
        <c:lblOffset val="100"/>
        <c:noMultiLvlLbl val="0"/>
      </c:catAx>
      <c:valAx>
        <c:axId val="440813552"/>
        <c:scaling>
          <c:orientation val="minMax"/>
          <c:max val="0.9"/>
        </c:scaling>
        <c:delete val="1"/>
        <c:axPos val="b"/>
        <c:numFmt formatCode="0%" sourceLinked="1"/>
        <c:majorTickMark val="out"/>
        <c:minorTickMark val="none"/>
        <c:tickLblPos val="nextTo"/>
        <c:crossAx val="440821392"/>
        <c:crosses val="autoZero"/>
        <c:crossBetween val="between"/>
      </c:valAx>
    </c:plotArea>
    <c:legend>
      <c:legendPos val="r"/>
      <c:legendEntry>
        <c:idx val="0"/>
        <c:txPr>
          <a:bodyPr/>
          <a:lstStyle/>
          <a:p>
            <a:pPr>
              <a:defRPr sz="900" b="1"/>
            </a:pPr>
            <a:endParaRPr lang="en-US"/>
          </a:p>
        </c:txPr>
      </c:legendEntry>
      <c:layout>
        <c:manualLayout>
          <c:xMode val="edge"/>
          <c:yMode val="edge"/>
          <c:x val="0.4807184126984127"/>
          <c:y val="0.86451663336781381"/>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757619047619046"/>
          <c:y val="7.3072976975484857E-2"/>
          <c:w val="0.74242380952380949"/>
          <c:h val="0.89933699857250993"/>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HOL'!$C$2:$C$13</c:f>
              <c:numCache>
                <c:formatCode>0%</c:formatCode>
                <c:ptCount val="12"/>
                <c:pt idx="0">
                  <c:v>2.889740952024689E-2</c:v>
                </c:pt>
                <c:pt idx="1">
                  <c:v>3.8218273392396605E-2</c:v>
                </c:pt>
                <c:pt idx="2">
                  <c:v>0.10516548417499928</c:v>
                </c:pt>
                <c:pt idx="3">
                  <c:v>0.17807989528558935</c:v>
                </c:pt>
                <c:pt idx="4">
                  <c:v>0.25894506128135891</c:v>
                </c:pt>
                <c:pt idx="5">
                  <c:v>0.47962994321654712</c:v>
                </c:pt>
                <c:pt idx="7">
                  <c:v>0.29326626081949331</c:v>
                </c:pt>
                <c:pt idx="8">
                  <c:v>0.33290418656285004</c:v>
                </c:pt>
                <c:pt idx="9">
                  <c:v>0.33723276628209042</c:v>
                </c:pt>
                <c:pt idx="10">
                  <c:v>0.52162447569895531</c:v>
                </c:pt>
                <c:pt idx="11">
                  <c:v>0.64070824740795274</c:v>
                </c:pt>
              </c:numCache>
            </c:numRef>
          </c:val>
        </c:ser>
        <c:ser>
          <c:idx val="1"/>
          <c:order val="1"/>
          <c:tx>
            <c:strRef>
              <c:f>'activ data HOL'!$G$1</c:f>
              <c:strCache>
                <c:ptCount val="1"/>
                <c:pt idx="0">
                  <c:v>NORTH EAST ONLY</c:v>
                </c:pt>
              </c:strCache>
            </c:strRef>
          </c:tx>
          <c:spPr>
            <a:solidFill>
              <a:schemeClr val="accent2"/>
            </a:solidFill>
            <a:ln w="28575">
              <a:noFill/>
            </a:ln>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HOL'!$B$2:$B$13</c:f>
              <c:strCache>
                <c:ptCount val="12"/>
                <c:pt idx="0">
                  <c:v>Locations 
(e.g. literary, film)</c:v>
                </c:pt>
                <c:pt idx="1">
                  <c:v>Festivals</c:v>
                </c:pt>
                <c:pt idx="2">
                  <c:v>Live music</c:v>
                </c:pt>
                <c:pt idx="3">
                  <c:v>Theatres</c:v>
                </c:pt>
                <c:pt idx="4">
                  <c:v>Art galleries</c:v>
                </c:pt>
                <c:pt idx="5">
                  <c:v>Museums</c:v>
                </c:pt>
                <c:pt idx="7">
                  <c:v>Historic houses</c:v>
                </c:pt>
                <c:pt idx="8">
                  <c:v>Religious buildings</c:v>
                </c:pt>
                <c:pt idx="9">
                  <c:v>Castles</c:v>
                </c:pt>
                <c:pt idx="10">
                  <c:v>Parks / gardens</c:v>
                </c:pt>
                <c:pt idx="11">
                  <c:v>Famous monuments
/ buildings</c:v>
                </c:pt>
              </c:strCache>
            </c:strRef>
          </c:cat>
          <c:val>
            <c:numRef>
              <c:f>'activ data HOL'!$G$2:$G$13</c:f>
              <c:numCache>
                <c:formatCode>0%</c:formatCode>
                <c:ptCount val="12"/>
                <c:pt idx="0">
                  <c:v>1.2195121951219513E-2</c:v>
                </c:pt>
                <c:pt idx="1">
                  <c:v>1.5098007008322383E-2</c:v>
                </c:pt>
                <c:pt idx="2">
                  <c:v>0.13680641913898264</c:v>
                </c:pt>
                <c:pt idx="3">
                  <c:v>3.8061259234037512E-2</c:v>
                </c:pt>
                <c:pt idx="4">
                  <c:v>7.033516906496122E-2</c:v>
                </c:pt>
                <c:pt idx="5">
                  <c:v>0.14320187126191747</c:v>
                </c:pt>
                <c:pt idx="7">
                  <c:v>0.11744241132231893</c:v>
                </c:pt>
                <c:pt idx="8">
                  <c:v>0.15888029566764766</c:v>
                </c:pt>
                <c:pt idx="9">
                  <c:v>0.29506425060697578</c:v>
                </c:pt>
                <c:pt idx="10">
                  <c:v>0.23389227294504142</c:v>
                </c:pt>
                <c:pt idx="11">
                  <c:v>0.41288467403459345</c:v>
                </c:pt>
              </c:numCache>
            </c:numRef>
          </c:val>
        </c:ser>
        <c:dLbls>
          <c:dLblPos val="outEnd"/>
          <c:showLegendKey val="0"/>
          <c:showVal val="1"/>
          <c:showCatName val="0"/>
          <c:showSerName val="0"/>
          <c:showPercent val="0"/>
          <c:showBubbleSize val="0"/>
        </c:dLbls>
        <c:gapWidth val="100"/>
        <c:overlap val="15"/>
        <c:axId val="440816296"/>
        <c:axId val="440817472"/>
      </c:barChart>
      <c:catAx>
        <c:axId val="440816296"/>
        <c:scaling>
          <c:orientation val="minMax"/>
        </c:scaling>
        <c:delete val="0"/>
        <c:axPos val="l"/>
        <c:numFmt formatCode="General" sourceLinked="1"/>
        <c:majorTickMark val="none"/>
        <c:minorTickMark val="none"/>
        <c:tickLblPos val="nextTo"/>
        <c:crossAx val="440817472"/>
        <c:crosses val="autoZero"/>
        <c:auto val="1"/>
        <c:lblAlgn val="ctr"/>
        <c:lblOffset val="100"/>
        <c:noMultiLvlLbl val="0"/>
      </c:catAx>
      <c:valAx>
        <c:axId val="440817472"/>
        <c:scaling>
          <c:orientation val="minMax"/>
          <c:max val="0.9"/>
        </c:scaling>
        <c:delete val="1"/>
        <c:axPos val="b"/>
        <c:numFmt formatCode="0%" sourceLinked="1"/>
        <c:majorTickMark val="out"/>
        <c:minorTickMark val="none"/>
        <c:tickLblPos val="nextTo"/>
        <c:crossAx val="440816296"/>
        <c:crosses val="autoZero"/>
        <c:crossBetween val="between"/>
      </c:valAx>
    </c:plotArea>
    <c:legend>
      <c:legendPos val="r"/>
      <c:legendEntry>
        <c:idx val="0"/>
        <c:txPr>
          <a:bodyPr/>
          <a:lstStyle/>
          <a:p>
            <a:pPr>
              <a:defRPr sz="900" b="1"/>
            </a:pPr>
            <a:endParaRPr lang="en-US"/>
          </a:p>
        </c:txPr>
      </c:legendEntry>
      <c:layout>
        <c:manualLayout>
          <c:xMode val="edge"/>
          <c:yMode val="edge"/>
          <c:x val="0.54406172839506184"/>
          <c:y val="0.92158334798817165"/>
          <c:w val="0.45041790123456787"/>
          <c:h val="7.5444528966421676E-2"/>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524494853989757"/>
          <c:y val="8.9855605691989582E-2"/>
          <c:w val="0.8306743759825127"/>
          <c:h val="0.88714892725715577"/>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HOL'!$C$26:$C$33</c:f>
              <c:numCache>
                <c:formatCode>0%</c:formatCode>
                <c:ptCount val="8"/>
                <c:pt idx="0">
                  <c:v>0.57957808414180112</c:v>
                </c:pt>
                <c:pt idx="1">
                  <c:v>0.66171679548989559</c:v>
                </c:pt>
                <c:pt idx="2">
                  <c:v>0.69493718727252474</c:v>
                </c:pt>
                <c:pt idx="4">
                  <c:v>0.14730067692726428</c:v>
                </c:pt>
                <c:pt idx="5">
                  <c:v>0.38265030875223965</c:v>
                </c:pt>
                <c:pt idx="6">
                  <c:v>0.48436226041394242</c:v>
                </c:pt>
                <c:pt idx="7">
                  <c:v>0.78684278716061684</c:v>
                </c:pt>
              </c:numCache>
            </c:numRef>
          </c:val>
        </c:ser>
        <c:ser>
          <c:idx val="1"/>
          <c:order val="1"/>
          <c:tx>
            <c:strRef>
              <c:f>'activ data HOL'!$G$1</c:f>
              <c:strCache>
                <c:ptCount val="1"/>
                <c:pt idx="0">
                  <c:v>NORTH EAST ONLY</c:v>
                </c:pt>
              </c:strCache>
            </c:strRef>
          </c:tx>
          <c:spPr>
            <a:solidFill>
              <a:schemeClr val="accent3"/>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HOL'!$B$26:$B$33</c:f>
              <c:strCache>
                <c:ptCount val="8"/>
                <c:pt idx="0">
                  <c:v>Shopping for 
souvenirs</c:v>
                </c:pt>
                <c:pt idx="1">
                  <c:v>Shopping for clothes
/ accessories</c:v>
                </c:pt>
                <c:pt idx="2">
                  <c:v>Shopping</c:v>
                </c:pt>
                <c:pt idx="4">
                  <c:v>Going to bars 
/ nightclubs</c:v>
                </c:pt>
                <c:pt idx="5">
                  <c:v>Socialising with 
the locals</c:v>
                </c:pt>
                <c:pt idx="6">
                  <c:v>Going to pubs</c:v>
                </c:pt>
                <c:pt idx="7">
                  <c:v>Dining in restaurants</c:v>
                </c:pt>
              </c:strCache>
            </c:strRef>
          </c:cat>
          <c:val>
            <c:numRef>
              <c:f>'activ data HOL'!$G$26:$G$33</c:f>
              <c:numCache>
                <c:formatCode>###0%</c:formatCode>
                <c:ptCount val="8"/>
                <c:pt idx="0" formatCode="0%">
                  <c:v>0.65728974541440965</c:v>
                </c:pt>
                <c:pt idx="1">
                  <c:v>0.59598795249190206</c:v>
                </c:pt>
                <c:pt idx="2" formatCode="0%">
                  <c:v>0.61951954007254806</c:v>
                </c:pt>
                <c:pt idx="4" formatCode="0%">
                  <c:v>0.35871603586339063</c:v>
                </c:pt>
                <c:pt idx="5">
                  <c:v>0.37948513951241686</c:v>
                </c:pt>
                <c:pt idx="6" formatCode="0%">
                  <c:v>0.76955718294435693</c:v>
                </c:pt>
                <c:pt idx="7" formatCode="0%">
                  <c:v>0.79105669803648193</c:v>
                </c:pt>
              </c:numCache>
            </c:numRef>
          </c:val>
        </c:ser>
        <c:dLbls>
          <c:dLblPos val="outEnd"/>
          <c:showLegendKey val="0"/>
          <c:showVal val="1"/>
          <c:showCatName val="0"/>
          <c:showSerName val="0"/>
          <c:showPercent val="0"/>
          <c:showBubbleSize val="0"/>
        </c:dLbls>
        <c:gapWidth val="100"/>
        <c:overlap val="15"/>
        <c:axId val="440821784"/>
        <c:axId val="440822176"/>
      </c:barChart>
      <c:catAx>
        <c:axId val="440821784"/>
        <c:scaling>
          <c:orientation val="minMax"/>
        </c:scaling>
        <c:delete val="0"/>
        <c:axPos val="l"/>
        <c:numFmt formatCode="General" sourceLinked="1"/>
        <c:majorTickMark val="none"/>
        <c:minorTickMark val="none"/>
        <c:tickLblPos val="nextTo"/>
        <c:crossAx val="440822176"/>
        <c:crosses val="autoZero"/>
        <c:auto val="1"/>
        <c:lblAlgn val="ctr"/>
        <c:lblOffset val="100"/>
        <c:noMultiLvlLbl val="0"/>
      </c:catAx>
      <c:valAx>
        <c:axId val="440822176"/>
        <c:scaling>
          <c:orientation val="minMax"/>
          <c:max val="0.9"/>
        </c:scaling>
        <c:delete val="1"/>
        <c:axPos val="b"/>
        <c:numFmt formatCode="0%" sourceLinked="1"/>
        <c:majorTickMark val="out"/>
        <c:minorTickMark val="none"/>
        <c:tickLblPos val="nextTo"/>
        <c:crossAx val="440821784"/>
        <c:crosses val="autoZero"/>
        <c:crossBetween val="between"/>
      </c:valAx>
    </c:plotArea>
    <c:legend>
      <c:legendPos val="r"/>
      <c:legendEntry>
        <c:idx val="0"/>
        <c:txPr>
          <a:bodyPr/>
          <a:lstStyle/>
          <a:p>
            <a:pPr>
              <a:defRPr sz="900" b="1"/>
            </a:pPr>
            <a:endParaRPr lang="en-US"/>
          </a:p>
        </c:txPr>
      </c:legendEntry>
      <c:layout>
        <c:manualLayout>
          <c:xMode val="edge"/>
          <c:yMode val="edge"/>
          <c:x val="0.53579541432385425"/>
          <c:y val="0.51554229194509971"/>
          <c:w val="0.46420458567614581"/>
          <c:h val="0.11883745013656064"/>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7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386143060697449"/>
          <c:y val="5.5939972445316163E-2"/>
          <c:w val="0.8306743759825127"/>
          <c:h val="0.87709755232731368"/>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HOL'!$C$16:$C$24</c:f>
              <c:numCache>
                <c:formatCode>0%</c:formatCode>
                <c:ptCount val="9"/>
                <c:pt idx="0">
                  <c:v>1.3441045006771788E-2</c:v>
                </c:pt>
                <c:pt idx="1">
                  <c:v>1.8425729022266534E-2</c:v>
                </c:pt>
                <c:pt idx="2">
                  <c:v>8.401582425323674E-2</c:v>
                </c:pt>
                <c:pt idx="3">
                  <c:v>0.23565685716269077</c:v>
                </c:pt>
                <c:pt idx="5">
                  <c:v>7.3538970245028118E-2</c:v>
                </c:pt>
                <c:pt idx="6">
                  <c:v>0.11379831800158585</c:v>
                </c:pt>
                <c:pt idx="7">
                  <c:v>0.18938335239938797</c:v>
                </c:pt>
                <c:pt idx="8">
                  <c:v>0.20058397002840425</c:v>
                </c:pt>
              </c:numCache>
            </c:numRef>
          </c:val>
        </c:ser>
        <c:ser>
          <c:idx val="1"/>
          <c:order val="1"/>
          <c:tx>
            <c:strRef>
              <c:f>'activ data HOL'!$G$1</c:f>
              <c:strCache>
                <c:ptCount val="1"/>
                <c:pt idx="0">
                  <c:v>NORTH EAST ONLY</c:v>
                </c:pt>
              </c:strCache>
            </c:strRef>
          </c:tx>
          <c:spPr>
            <a:solidFill>
              <a:schemeClr val="accent5"/>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HOL'!$B$16:$B$24</c:f>
              <c:strCache>
                <c:ptCount val="9"/>
                <c:pt idx="0">
                  <c:v>Going cycling</c:v>
                </c:pt>
                <c:pt idx="1">
                  <c:v>Playing golf</c:v>
                </c:pt>
                <c:pt idx="2">
                  <c:v>Walking by coast</c:v>
                </c:pt>
                <c:pt idx="3">
                  <c:v>Walk in countryside</c:v>
                </c:pt>
                <c:pt idx="5">
                  <c:v>National parks</c:v>
                </c:pt>
                <c:pt idx="6">
                  <c:v>Coast / beaches</c:v>
                </c:pt>
                <c:pt idx="7">
                  <c:v>Villages</c:v>
                </c:pt>
                <c:pt idx="8">
                  <c:v>Countryside</c:v>
                </c:pt>
              </c:strCache>
            </c:strRef>
          </c:cat>
          <c:val>
            <c:numRef>
              <c:f>'activ data HOL'!$G$16:$G$24</c:f>
              <c:numCache>
                <c:formatCode>###0%</c:formatCode>
                <c:ptCount val="9"/>
                <c:pt idx="0">
                  <c:v>4.2495879979541969E-2</c:v>
                </c:pt>
                <c:pt idx="1">
                  <c:v>0</c:v>
                </c:pt>
                <c:pt idx="2" formatCode="0%">
                  <c:v>0.34538723913289471</c:v>
                </c:pt>
                <c:pt idx="3">
                  <c:v>0.25709772009183279</c:v>
                </c:pt>
                <c:pt idx="5" formatCode="0%">
                  <c:v>0.15568775157207287</c:v>
                </c:pt>
                <c:pt idx="6" formatCode="0%">
                  <c:v>0.31314334209373629</c:v>
                </c:pt>
                <c:pt idx="7" formatCode="0%">
                  <c:v>0.27824658020962872</c:v>
                </c:pt>
                <c:pt idx="8" formatCode="0%">
                  <c:v>0.23709066145555752</c:v>
                </c:pt>
              </c:numCache>
            </c:numRef>
          </c:val>
        </c:ser>
        <c:dLbls>
          <c:dLblPos val="outEnd"/>
          <c:showLegendKey val="0"/>
          <c:showVal val="1"/>
          <c:showCatName val="0"/>
          <c:showSerName val="0"/>
          <c:showPercent val="0"/>
          <c:showBubbleSize val="0"/>
        </c:dLbls>
        <c:gapWidth val="100"/>
        <c:overlap val="15"/>
        <c:axId val="440822568"/>
        <c:axId val="440822960"/>
      </c:barChart>
      <c:catAx>
        <c:axId val="440822568"/>
        <c:scaling>
          <c:orientation val="minMax"/>
        </c:scaling>
        <c:delete val="0"/>
        <c:axPos val="l"/>
        <c:numFmt formatCode="General" sourceLinked="1"/>
        <c:majorTickMark val="none"/>
        <c:minorTickMark val="none"/>
        <c:tickLblPos val="nextTo"/>
        <c:crossAx val="440822960"/>
        <c:crosses val="autoZero"/>
        <c:auto val="1"/>
        <c:lblAlgn val="ctr"/>
        <c:lblOffset val="100"/>
        <c:noMultiLvlLbl val="0"/>
      </c:catAx>
      <c:valAx>
        <c:axId val="440822960"/>
        <c:scaling>
          <c:orientation val="minMax"/>
          <c:max val="0.9"/>
        </c:scaling>
        <c:delete val="1"/>
        <c:axPos val="b"/>
        <c:numFmt formatCode="0%" sourceLinked="1"/>
        <c:majorTickMark val="out"/>
        <c:minorTickMark val="none"/>
        <c:tickLblPos val="nextTo"/>
        <c:crossAx val="440822568"/>
        <c:crosses val="autoZero"/>
        <c:crossBetween val="between"/>
      </c:valAx>
    </c:plotArea>
    <c:legend>
      <c:legendPos val="r"/>
      <c:legendEntry>
        <c:idx val="0"/>
        <c:txPr>
          <a:bodyPr/>
          <a:lstStyle/>
          <a:p>
            <a:pPr>
              <a:defRPr sz="900" b="1"/>
            </a:pPr>
            <a:endParaRPr lang="en-US"/>
          </a:p>
        </c:txPr>
      </c:legendEntry>
      <c:layout>
        <c:manualLayout>
          <c:xMode val="edge"/>
          <c:yMode val="edge"/>
          <c:x val="0.5016561539705644"/>
          <c:y val="0.88349653202774381"/>
          <c:w val="0.49169497007924956"/>
          <c:h val="0.110106079151366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157496864688097E-2"/>
          <c:y val="5.7083462281195048E-2"/>
          <c:w val="0.84819161029167134"/>
          <c:h val="0.7698992139498908"/>
        </c:manualLayout>
      </c:layout>
      <c:lineChart>
        <c:grouping val="standard"/>
        <c:varyColors val="0"/>
        <c:ser>
          <c:idx val="0"/>
          <c:order val="0"/>
          <c:tx>
            <c:strRef>
              <c:f>Sheet1!$B$1</c:f>
              <c:strCache>
                <c:ptCount val="1"/>
                <c:pt idx="0">
                  <c:v>South East (inc. London)</c:v>
                </c:pt>
              </c:strCache>
            </c:strRef>
          </c:tx>
          <c:spPr>
            <a:ln w="22225">
              <a:solidFill>
                <a:srgbClr val="7030A0"/>
              </a:solidFill>
            </a:ln>
          </c:spPr>
          <c:marker>
            <c:symbol val="none"/>
          </c:marker>
          <c:dLbls>
            <c:dLbl>
              <c:idx val="13"/>
              <c:spPr/>
              <c:txPr>
                <a:bodyPr/>
                <a:lstStyle/>
                <a:p>
                  <a:pPr>
                    <a:defRPr sz="800" baseline="0"/>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287.2057933122843</c:v>
                </c:pt>
                <c:pt idx="1">
                  <c:v>269.60970693475605</c:v>
                </c:pt>
                <c:pt idx="2">
                  <c:v>273.67699085035264</c:v>
                </c:pt>
                <c:pt idx="3">
                  <c:v>330.88361296517058</c:v>
                </c:pt>
                <c:pt idx="4">
                  <c:v>336.50334838880235</c:v>
                </c:pt>
                <c:pt idx="5">
                  <c:v>372.59339431783957</c:v>
                </c:pt>
                <c:pt idx="6">
                  <c:v>394.40515340804393</c:v>
                </c:pt>
                <c:pt idx="7">
                  <c:v>578.27634351610345</c:v>
                </c:pt>
                <c:pt idx="8">
                  <c:v>554.57793146010602</c:v>
                </c:pt>
                <c:pt idx="9">
                  <c:v>542.83584309686046</c:v>
                </c:pt>
                <c:pt idx="10">
                  <c:v>538.49631527224733</c:v>
                </c:pt>
                <c:pt idx="11">
                  <c:v>515.58512958678273</c:v>
                </c:pt>
                <c:pt idx="12">
                  <c:v>645.77749780784131</c:v>
                </c:pt>
                <c:pt idx="13">
                  <c:v>559.23935798237028</c:v>
                </c:pt>
              </c:numCache>
            </c:numRef>
          </c:val>
          <c:smooth val="0"/>
        </c:ser>
        <c:ser>
          <c:idx val="1"/>
          <c:order val="1"/>
          <c:tx>
            <c:strRef>
              <c:f>Sheet1!$C$1</c:f>
              <c:strCache>
                <c:ptCount val="1"/>
                <c:pt idx="0">
                  <c:v>South West</c:v>
                </c:pt>
              </c:strCache>
            </c:strRef>
          </c:tx>
          <c:spPr>
            <a:ln w="22225">
              <a:solidFill>
                <a:srgbClr val="0070C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194.90057720285739</c:v>
                </c:pt>
                <c:pt idx="1">
                  <c:v>199.4690590010934</c:v>
                </c:pt>
                <c:pt idx="2">
                  <c:v>222.28422942346006</c:v>
                </c:pt>
                <c:pt idx="3">
                  <c:v>269.95847025208127</c:v>
                </c:pt>
                <c:pt idx="4">
                  <c:v>260.33928062048915</c:v>
                </c:pt>
                <c:pt idx="5">
                  <c:v>256.14490694685003</c:v>
                </c:pt>
                <c:pt idx="6">
                  <c:v>336.38239709480672</c:v>
                </c:pt>
                <c:pt idx="7">
                  <c:v>337.04771528019307</c:v>
                </c:pt>
                <c:pt idx="8">
                  <c:v>372.50179874223551</c:v>
                </c:pt>
                <c:pt idx="9">
                  <c:v>386.65291063254654</c:v>
                </c:pt>
                <c:pt idx="10">
                  <c:v>374.52214958979874</c:v>
                </c:pt>
                <c:pt idx="11">
                  <c:v>414.50174711392231</c:v>
                </c:pt>
                <c:pt idx="12">
                  <c:v>415.44131618075153</c:v>
                </c:pt>
                <c:pt idx="13">
                  <c:v>391.93532158501063</c:v>
                </c:pt>
              </c:numCache>
            </c:numRef>
          </c:val>
          <c:smooth val="0"/>
        </c:ser>
        <c:ser>
          <c:idx val="2"/>
          <c:order val="2"/>
          <c:tx>
            <c:strRef>
              <c:f>Sheet1!$D$1</c:f>
              <c:strCache>
                <c:ptCount val="1"/>
                <c:pt idx="0">
                  <c:v>North West</c:v>
                </c:pt>
              </c:strCache>
            </c:strRef>
          </c:tx>
          <c:spPr>
            <a:ln w="22225">
              <a:solidFill>
                <a:schemeClr val="bg2"/>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108.08510352094504</c:v>
                </c:pt>
                <c:pt idx="1">
                  <c:v>113.5841975745554</c:v>
                </c:pt>
                <c:pt idx="2">
                  <c:v>124.85931473760097</c:v>
                </c:pt>
                <c:pt idx="3">
                  <c:v>159.14759695225837</c:v>
                </c:pt>
                <c:pt idx="4">
                  <c:v>206.65778085891549</c:v>
                </c:pt>
                <c:pt idx="5">
                  <c:v>181.19992518189045</c:v>
                </c:pt>
                <c:pt idx="6">
                  <c:v>214.58348095294321</c:v>
                </c:pt>
                <c:pt idx="7">
                  <c:v>199.86027315680127</c:v>
                </c:pt>
                <c:pt idx="8">
                  <c:v>213.79393537322295</c:v>
                </c:pt>
                <c:pt idx="9">
                  <c:v>255.61644061638754</c:v>
                </c:pt>
                <c:pt idx="10">
                  <c:v>232.5224565262472</c:v>
                </c:pt>
                <c:pt idx="11">
                  <c:v>259.06328354840673</c:v>
                </c:pt>
                <c:pt idx="12">
                  <c:v>271.94122352566353</c:v>
                </c:pt>
                <c:pt idx="13">
                  <c:v>272.83015706915285</c:v>
                </c:pt>
              </c:numCache>
            </c:numRef>
          </c:val>
          <c:smooth val="0"/>
        </c:ser>
        <c:ser>
          <c:idx val="3"/>
          <c:order val="3"/>
          <c:tx>
            <c:strRef>
              <c:f>Sheet1!$E$1</c:f>
              <c:strCache>
                <c:ptCount val="1"/>
                <c:pt idx="0">
                  <c:v>East of England</c:v>
                </c:pt>
              </c:strCache>
            </c:strRef>
          </c:tx>
          <c:spPr>
            <a:ln w="22225">
              <a:solidFill>
                <a:srgbClr val="FFC00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96.335856943894754</c:v>
                </c:pt>
                <c:pt idx="1">
                  <c:v>103.01695801049503</c:v>
                </c:pt>
                <c:pt idx="2">
                  <c:v>120.08634445320176</c:v>
                </c:pt>
                <c:pt idx="3">
                  <c:v>121.15808894898126</c:v>
                </c:pt>
                <c:pt idx="4">
                  <c:v>126.2980192486544</c:v>
                </c:pt>
                <c:pt idx="5">
                  <c:v>154.91833304645567</c:v>
                </c:pt>
                <c:pt idx="6">
                  <c:v>137.05362133195925</c:v>
                </c:pt>
                <c:pt idx="7">
                  <c:v>189.29409264015604</c:v>
                </c:pt>
                <c:pt idx="8">
                  <c:v>178.58845460867525</c:v>
                </c:pt>
                <c:pt idx="9">
                  <c:v>151.23204909602458</c:v>
                </c:pt>
                <c:pt idx="10">
                  <c:v>192.46452842308074</c:v>
                </c:pt>
                <c:pt idx="11">
                  <c:v>183.0640987602049</c:v>
                </c:pt>
                <c:pt idx="12">
                  <c:v>179.19698272201083</c:v>
                </c:pt>
                <c:pt idx="13">
                  <c:v>164.91442742196392</c:v>
                </c:pt>
              </c:numCache>
            </c:numRef>
          </c:val>
          <c:smooth val="0"/>
        </c:ser>
        <c:ser>
          <c:idx val="4"/>
          <c:order val="4"/>
          <c:tx>
            <c:strRef>
              <c:f>Sheet1!$F$1</c:f>
              <c:strCache>
                <c:ptCount val="1"/>
                <c:pt idx="0">
                  <c:v>Yorkshire</c:v>
                </c:pt>
              </c:strCache>
            </c:strRef>
          </c:tx>
          <c:spPr>
            <a:ln w="22225">
              <a:solidFill>
                <a:srgbClr val="00206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73.545162349510335</c:v>
                </c:pt>
                <c:pt idx="1">
                  <c:v>72.296724271734377</c:v>
                </c:pt>
                <c:pt idx="2">
                  <c:v>72.964951764996982</c:v>
                </c:pt>
                <c:pt idx="3">
                  <c:v>82.523300523903373</c:v>
                </c:pt>
                <c:pt idx="4">
                  <c:v>82.050783508585681</c:v>
                </c:pt>
                <c:pt idx="5">
                  <c:v>79.686568984001013</c:v>
                </c:pt>
                <c:pt idx="6">
                  <c:v>96.53647164989215</c:v>
                </c:pt>
                <c:pt idx="7">
                  <c:v>98.685897246226673</c:v>
                </c:pt>
                <c:pt idx="8">
                  <c:v>101.5186322905636</c:v>
                </c:pt>
                <c:pt idx="9">
                  <c:v>110.9476167428205</c:v>
                </c:pt>
                <c:pt idx="10">
                  <c:v>108.81624922078043</c:v>
                </c:pt>
                <c:pt idx="11">
                  <c:v>118.86599412280312</c:v>
                </c:pt>
                <c:pt idx="12">
                  <c:v>191.27215342539307</c:v>
                </c:pt>
                <c:pt idx="13">
                  <c:v>120.92897891524042</c:v>
                </c:pt>
              </c:numCache>
            </c:numRef>
          </c:val>
          <c:smooth val="0"/>
        </c:ser>
        <c:ser>
          <c:idx val="5"/>
          <c:order val="5"/>
          <c:tx>
            <c:strRef>
              <c:f>Sheet1!$G$1</c:f>
              <c:strCache>
                <c:ptCount val="1"/>
                <c:pt idx="0">
                  <c:v>West Midlands</c:v>
                </c:pt>
              </c:strCache>
            </c:strRef>
          </c:tx>
          <c:spPr>
            <a:ln w="22225">
              <a:solidFill>
                <a:srgbClr val="C00000"/>
              </a:solidFill>
            </a:ln>
          </c:spPr>
          <c:marker>
            <c:symbol val="none"/>
          </c:marker>
          <c:dLbls>
            <c:dLbl>
              <c:idx val="13"/>
              <c:spPr/>
              <c:txPr>
                <a:bodyPr/>
                <a:lstStyle/>
                <a:p>
                  <a:pPr>
                    <a:defRPr sz="800" baseline="0"/>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74.586251073103881</c:v>
                </c:pt>
                <c:pt idx="1">
                  <c:v>89.089849136028008</c:v>
                </c:pt>
                <c:pt idx="2">
                  <c:v>92.891123343728324</c:v>
                </c:pt>
                <c:pt idx="3">
                  <c:v>97.345106847895877</c:v>
                </c:pt>
                <c:pt idx="4">
                  <c:v>93.529106652887918</c:v>
                </c:pt>
                <c:pt idx="5">
                  <c:v>101.81441346518619</c:v>
                </c:pt>
                <c:pt idx="6">
                  <c:v>116.23106768420499</c:v>
                </c:pt>
                <c:pt idx="7">
                  <c:v>101.06387541268937</c:v>
                </c:pt>
                <c:pt idx="8">
                  <c:v>110.76262444292242</c:v>
                </c:pt>
                <c:pt idx="9">
                  <c:v>143.86012052182895</c:v>
                </c:pt>
                <c:pt idx="10">
                  <c:v>127.42777112562662</c:v>
                </c:pt>
                <c:pt idx="11">
                  <c:v>155.07376311663347</c:v>
                </c:pt>
                <c:pt idx="12">
                  <c:v>129.67565201721175</c:v>
                </c:pt>
                <c:pt idx="13">
                  <c:v>144.43842951390388</c:v>
                </c:pt>
              </c:numCache>
            </c:numRef>
          </c:val>
          <c:smooth val="0"/>
        </c:ser>
        <c:ser>
          <c:idx val="6"/>
          <c:order val="6"/>
          <c:tx>
            <c:strRef>
              <c:f>Sheet1!$H$1</c:f>
              <c:strCache>
                <c:ptCount val="1"/>
                <c:pt idx="0">
                  <c:v>East Midlands</c:v>
                </c:pt>
              </c:strCache>
            </c:strRef>
          </c:tx>
          <c:spPr>
            <a:ln w="22225">
              <a:solidFill>
                <a:srgbClr val="FF0000"/>
              </a:solidFill>
            </a:ln>
          </c:spPr>
          <c:marker>
            <c:symbol val="none"/>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dLbl>
              <c:idx val="6"/>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layout>
                <c:manualLayout>
                  <c:x val="0"/>
                  <c:y val="3.5683937451556749E-2"/>
                </c:manualLayout>
              </c:layout>
              <c:spPr/>
              <c:txPr>
                <a:bodyPr/>
                <a:lstStyle/>
                <a:p>
                  <a:pPr>
                    <a:defRPr sz="800"/>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37.81686304883749</c:v>
                </c:pt>
                <c:pt idx="1">
                  <c:v>55.479684237619146</c:v>
                </c:pt>
                <c:pt idx="2">
                  <c:v>64.156677121237578</c:v>
                </c:pt>
                <c:pt idx="3">
                  <c:v>68.857513564647348</c:v>
                </c:pt>
                <c:pt idx="4">
                  <c:v>50.978856205425153</c:v>
                </c:pt>
                <c:pt idx="5">
                  <c:v>53.1232905700316</c:v>
                </c:pt>
                <c:pt idx="6">
                  <c:v>63.528716186907118</c:v>
                </c:pt>
                <c:pt idx="7">
                  <c:v>96.935530497688873</c:v>
                </c:pt>
                <c:pt idx="8">
                  <c:v>62.75585759722825</c:v>
                </c:pt>
                <c:pt idx="9">
                  <c:v>67.72069751819096</c:v>
                </c:pt>
                <c:pt idx="10">
                  <c:v>62.423142668427325</c:v>
                </c:pt>
                <c:pt idx="11">
                  <c:v>97.962193392265988</c:v>
                </c:pt>
                <c:pt idx="12">
                  <c:v>68.798017526590257</c:v>
                </c:pt>
                <c:pt idx="13">
                  <c:v>79.252692619096038</c:v>
                </c:pt>
              </c:numCache>
            </c:numRef>
          </c:val>
          <c:smooth val="0"/>
        </c:ser>
        <c:ser>
          <c:idx val="7"/>
          <c:order val="7"/>
          <c:tx>
            <c:strRef>
              <c:f>Sheet1!$I$1</c:f>
              <c:strCache>
                <c:ptCount val="1"/>
                <c:pt idx="0">
                  <c:v>North East</c:v>
                </c:pt>
              </c:strCache>
            </c:strRef>
          </c:tx>
          <c:spPr>
            <a:ln w="22225">
              <a:solidFill>
                <a:srgbClr val="58595B"/>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baseline="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45.086629330148945</c:v>
                </c:pt>
                <c:pt idx="1">
                  <c:v>31.934311702302235</c:v>
                </c:pt>
                <c:pt idx="2">
                  <c:v>29.598474371166017</c:v>
                </c:pt>
                <c:pt idx="3">
                  <c:v>52.728099932212004</c:v>
                </c:pt>
                <c:pt idx="4">
                  <c:v>49.016322344119658</c:v>
                </c:pt>
                <c:pt idx="5">
                  <c:v>55.979461266023797</c:v>
                </c:pt>
                <c:pt idx="6">
                  <c:v>50.587683817597046</c:v>
                </c:pt>
                <c:pt idx="7">
                  <c:v>54.051755092962587</c:v>
                </c:pt>
                <c:pt idx="8">
                  <c:v>60.924789872247175</c:v>
                </c:pt>
                <c:pt idx="9">
                  <c:v>65.23131021193484</c:v>
                </c:pt>
                <c:pt idx="10">
                  <c:v>79.926772629640951</c:v>
                </c:pt>
                <c:pt idx="11">
                  <c:v>43.581986662857602</c:v>
                </c:pt>
                <c:pt idx="12">
                  <c:v>44.932948613258368</c:v>
                </c:pt>
                <c:pt idx="13">
                  <c:v>81.896521551249776</c:v>
                </c:pt>
              </c:numCache>
            </c:numRef>
          </c:val>
          <c:smooth val="0"/>
        </c:ser>
        <c:dLbls>
          <c:showLegendKey val="0"/>
          <c:showVal val="0"/>
          <c:showCatName val="0"/>
          <c:showSerName val="0"/>
          <c:showPercent val="0"/>
          <c:showBubbleSize val="0"/>
        </c:dLbls>
        <c:smooth val="0"/>
        <c:axId val="371915192"/>
        <c:axId val="371912056"/>
      </c:lineChart>
      <c:catAx>
        <c:axId val="371915192"/>
        <c:scaling>
          <c:orientation val="minMax"/>
        </c:scaling>
        <c:delete val="0"/>
        <c:axPos val="b"/>
        <c:numFmt formatCode="General" sourceLinked="1"/>
        <c:majorTickMark val="out"/>
        <c:minorTickMark val="none"/>
        <c:tickLblPos val="nextTo"/>
        <c:txPr>
          <a:bodyPr/>
          <a:lstStyle/>
          <a:p>
            <a:pPr>
              <a:defRPr sz="800" baseline="0"/>
            </a:pPr>
            <a:endParaRPr lang="en-US"/>
          </a:p>
        </c:txPr>
        <c:crossAx val="371912056"/>
        <c:crosses val="autoZero"/>
        <c:auto val="1"/>
        <c:lblAlgn val="ctr"/>
        <c:lblOffset val="100"/>
        <c:noMultiLvlLbl val="0"/>
      </c:catAx>
      <c:valAx>
        <c:axId val="371912056"/>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baseline="0"/>
            </a:pPr>
            <a:endParaRPr lang="en-US"/>
          </a:p>
        </c:txPr>
        <c:crossAx val="371915192"/>
        <c:crosses val="autoZero"/>
        <c:crossBetween val="between"/>
      </c:valAx>
    </c:plotArea>
    <c:legend>
      <c:legendPos val="b"/>
      <c:layout>
        <c:manualLayout>
          <c:xMode val="edge"/>
          <c:yMode val="edge"/>
          <c:x val="5.3521126760563378E-2"/>
          <c:y val="0.91200200253766806"/>
          <c:w val="0.9"/>
          <c:h val="7.9867395437834693E-2"/>
        </c:manualLayout>
      </c:layout>
      <c:overlay val="0"/>
      <c:txPr>
        <a:bodyPr/>
        <a:lstStyle/>
        <a:p>
          <a:pPr>
            <a:defRPr sz="800" baseline="0"/>
          </a:pPr>
          <a:endParaRPr lang="en-US"/>
        </a:p>
      </c:txPr>
    </c:legend>
    <c:plotVisOnly val="1"/>
    <c:dispBlanksAs val="gap"/>
    <c:showDLblsOverMax val="0"/>
  </c:chart>
  <c:spPr>
    <a:ln w="12700">
      <a:solidFill>
        <a:schemeClr val="accent2"/>
      </a:solidFill>
    </a:ln>
  </c:spPr>
  <c:txPr>
    <a:bodyPr/>
    <a:lstStyle/>
    <a:p>
      <a:pPr>
        <a:defRPr sz="1800"/>
      </a:pPr>
      <a:endParaRPr lang="en-US"/>
    </a:p>
  </c:txPr>
  <c:externalData r:id="rId1">
    <c:autoUpdate val="0"/>
  </c:externalData>
  <c:userShapes r:id="rId2"/>
</c:chartSpace>
</file>

<file path=ppt/charts/chart8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53388322820636"/>
          <c:y val="9.916375036453777E-2"/>
          <c:w val="0.80499919133106901"/>
          <c:h val="0.88653944298629339"/>
        </c:manualLayout>
      </c:layout>
      <c:barChart>
        <c:barDir val="bar"/>
        <c:grouping val="clustered"/>
        <c:varyColors val="0"/>
        <c:ser>
          <c:idx val="0"/>
          <c:order val="0"/>
          <c:tx>
            <c:strRef>
              <c:f>'activ data HOL'!$C$1</c:f>
              <c:strCache>
                <c:ptCount val="1"/>
                <c:pt idx="0">
                  <c:v>ALL ONE UK REGION ONLY</c:v>
                </c:pt>
              </c:strCache>
            </c:strRef>
          </c:tx>
          <c:spPr>
            <a:solidFill>
              <a:schemeClr val="bg1">
                <a:lumMod val="65000"/>
              </a:schemeClr>
            </a:solidFill>
          </c:spPr>
          <c:invertIfNegative val="0"/>
          <c:dLbls>
            <c:dLbl>
              <c:idx val="2"/>
              <c:layout>
                <c:manualLayout>
                  <c:x val="0"/>
                  <c:y val="1.46286711752813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5.0046421975283725E-17"/>
                  <c:y val="1.2538861007383941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
                  <c:y val="1.4628671175281265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HOL'!$C$35:$C$40</c:f>
              <c:numCache>
                <c:formatCode>0%</c:formatCode>
                <c:ptCount val="6"/>
                <c:pt idx="0">
                  <c:v>1.8637026392073607E-2</c:v>
                </c:pt>
                <c:pt idx="1">
                  <c:v>2.0776518494876717E-2</c:v>
                </c:pt>
                <c:pt idx="2">
                  <c:v>2.6589001815212163E-2</c:v>
                </c:pt>
                <c:pt idx="3">
                  <c:v>7.3786589357523621E-2</c:v>
                </c:pt>
                <c:pt idx="4">
                  <c:v>8.8113914991004821E-2</c:v>
                </c:pt>
                <c:pt idx="5">
                  <c:v>0.24787883182248494</c:v>
                </c:pt>
              </c:numCache>
            </c:numRef>
          </c:val>
        </c:ser>
        <c:ser>
          <c:idx val="1"/>
          <c:order val="1"/>
          <c:tx>
            <c:strRef>
              <c:f>'activ data HOL'!$G$1</c:f>
              <c:strCache>
                <c:ptCount val="1"/>
                <c:pt idx="0">
                  <c:v>NORTH EAST ONLY</c:v>
                </c:pt>
              </c:strCache>
            </c:strRef>
          </c:tx>
          <c:spPr>
            <a:solidFill>
              <a:schemeClr val="accent4"/>
            </a:solidFill>
          </c:spPr>
          <c:invertIfNegative val="0"/>
          <c:dLbls>
            <c:spPr>
              <a:noFill/>
              <a:ln>
                <a:noFill/>
              </a:ln>
              <a:effectLst/>
            </c:spPr>
            <c:txPr>
              <a:bodyPr/>
              <a:lstStyle/>
              <a:p>
                <a:pPr>
                  <a:defRPr sz="800"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'activ data HOL'!$B$35:$B$40</c:f>
              <c:strCache>
                <c:ptCount val="6"/>
                <c:pt idx="0">
                  <c:v>Going to watch live 
football (at a stadium)</c:v>
                </c:pt>
                <c:pt idx="1">
                  <c:v>Researching ancestry</c:v>
                </c:pt>
                <c:pt idx="2">
                  <c:v>Visiting a spa
/ beauty centre</c:v>
                </c:pt>
                <c:pt idx="3">
                  <c:v>Zoos, aquarium, 
other wildlife</c:v>
                </c:pt>
                <c:pt idx="4">
                  <c:v>Learning activities</c:v>
                </c:pt>
                <c:pt idx="5">
                  <c:v>Going on a tour</c:v>
                </c:pt>
              </c:strCache>
            </c:strRef>
          </c:cat>
          <c:val>
            <c:numRef>
              <c:f>'activ data HOL'!$G$35:$G$40</c:f>
              <c:numCache>
                <c:formatCode>###0%</c:formatCode>
                <c:ptCount val="6"/>
                <c:pt idx="0" formatCode="0%">
                  <c:v>0.19245773732119636</c:v>
                </c:pt>
                <c:pt idx="1">
                  <c:v>2.8141160425072455E-2</c:v>
                </c:pt>
                <c:pt idx="2">
                  <c:v>6.8420753537534809E-3</c:v>
                </c:pt>
                <c:pt idx="3" formatCode="0%">
                  <c:v>1.2195121951219513E-2</c:v>
                </c:pt>
                <c:pt idx="4">
                  <c:v>0.11600841052452121</c:v>
                </c:pt>
                <c:pt idx="5" formatCode="0%">
                  <c:v>7.6565586150807483E-2</c:v>
                </c:pt>
              </c:numCache>
            </c:numRef>
          </c:val>
        </c:ser>
        <c:dLbls>
          <c:dLblPos val="outEnd"/>
          <c:showLegendKey val="0"/>
          <c:showVal val="1"/>
          <c:showCatName val="0"/>
          <c:showSerName val="0"/>
          <c:showPercent val="0"/>
          <c:showBubbleSize val="0"/>
        </c:dLbls>
        <c:gapWidth val="100"/>
        <c:overlap val="15"/>
        <c:axId val="440824136"/>
        <c:axId val="440820608"/>
      </c:barChart>
      <c:catAx>
        <c:axId val="440824136"/>
        <c:scaling>
          <c:orientation val="minMax"/>
        </c:scaling>
        <c:delete val="0"/>
        <c:axPos val="l"/>
        <c:numFmt formatCode="General" sourceLinked="1"/>
        <c:majorTickMark val="none"/>
        <c:minorTickMark val="none"/>
        <c:tickLblPos val="nextTo"/>
        <c:crossAx val="440820608"/>
        <c:crosses val="autoZero"/>
        <c:auto val="1"/>
        <c:lblAlgn val="ctr"/>
        <c:lblOffset val="100"/>
        <c:noMultiLvlLbl val="0"/>
      </c:catAx>
      <c:valAx>
        <c:axId val="440820608"/>
        <c:scaling>
          <c:orientation val="minMax"/>
          <c:max val="0.9"/>
        </c:scaling>
        <c:delete val="1"/>
        <c:axPos val="b"/>
        <c:numFmt formatCode="0%" sourceLinked="1"/>
        <c:majorTickMark val="out"/>
        <c:minorTickMark val="none"/>
        <c:tickLblPos val="nextTo"/>
        <c:crossAx val="440824136"/>
        <c:crosses val="autoZero"/>
        <c:crossBetween val="between"/>
      </c:valAx>
    </c:plotArea>
    <c:legend>
      <c:legendPos val="r"/>
      <c:legendEntry>
        <c:idx val="0"/>
        <c:txPr>
          <a:bodyPr/>
          <a:lstStyle/>
          <a:p>
            <a:pPr>
              <a:defRPr sz="900" b="1"/>
            </a:pPr>
            <a:endParaRPr lang="en-US"/>
          </a:p>
        </c:txPr>
      </c:legendEntry>
      <c:layout>
        <c:manualLayout>
          <c:xMode val="edge"/>
          <c:yMode val="edge"/>
          <c:x val="0.48473475659065179"/>
          <c:y val="0.74437602627257793"/>
          <c:w val="0.50996825396825396"/>
          <c:h val="0.12372738692782179"/>
        </c:manualLayout>
      </c:layout>
      <c:overlay val="0"/>
    </c:legend>
    <c:plotVisOnly val="1"/>
    <c:dispBlanksAs val="gap"/>
    <c:showDLblsOverMax val="0"/>
  </c:chart>
  <c:spPr>
    <a:ln>
      <a:solidFill>
        <a:srgbClr val="C00000"/>
      </a:solidFill>
    </a:ln>
  </c:spPr>
  <c:txPr>
    <a:bodyPr/>
    <a:lstStyle/>
    <a:p>
      <a:pPr>
        <a:defRPr sz="700" b="0">
          <a:latin typeface="+mn-lt"/>
        </a:defRPr>
      </a:pPr>
      <a:endParaRPr lang="en-US"/>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791307240769829E-2"/>
          <c:y val="7.0784900160064473E-2"/>
          <c:w val="0.83618635715108969"/>
          <c:h val="0.74582967252321386"/>
        </c:manualLayout>
      </c:layout>
      <c:lineChart>
        <c:grouping val="standard"/>
        <c:varyColors val="0"/>
        <c:ser>
          <c:idx val="0"/>
          <c:order val="0"/>
          <c:tx>
            <c:strRef>
              <c:f>Sheet1!$B$1</c:f>
              <c:strCache>
                <c:ptCount val="1"/>
                <c:pt idx="0">
                  <c:v>France</c:v>
                </c:pt>
              </c:strCache>
            </c:strRef>
          </c:tx>
          <c:spPr>
            <a:ln w="22225">
              <a:solidFill>
                <a:srgbClr val="0070C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Sheet1!$B$2:$B$15</c:f>
              <c:numCache>
                <c:formatCode>_-* #,##0_-;\-* #,##0_-;_-* "-"??_-;_-@_-</c:formatCode>
                <c:ptCount val="14"/>
                <c:pt idx="0">
                  <c:v>747.50524052408662</c:v>
                </c:pt>
                <c:pt idx="1">
                  <c:v>803.20238297354729</c:v>
                </c:pt>
                <c:pt idx="2">
                  <c:v>821.30298637765645</c:v>
                </c:pt>
                <c:pt idx="3">
                  <c:v>859.17658680943475</c:v>
                </c:pt>
                <c:pt idx="4">
                  <c:v>929.88572380894925</c:v>
                </c:pt>
                <c:pt idx="5">
                  <c:v>931.85381284043729</c:v>
                </c:pt>
                <c:pt idx="6">
                  <c:v>1108.4039006206413</c:v>
                </c:pt>
                <c:pt idx="7">
                  <c:v>1244.5764418345195</c:v>
                </c:pt>
                <c:pt idx="8">
                  <c:v>1415.1850017595375</c:v>
                </c:pt>
                <c:pt idx="9">
                  <c:v>1338.5542604817826</c:v>
                </c:pt>
                <c:pt idx="10">
                  <c:v>1342.3218894466802</c:v>
                </c:pt>
                <c:pt idx="11">
                  <c:v>1450.4937576821089</c:v>
                </c:pt>
                <c:pt idx="12">
                  <c:v>1577.02220978573</c:v>
                </c:pt>
                <c:pt idx="13">
                  <c:v>1551.1856210558146</c:v>
                </c:pt>
              </c:numCache>
            </c:numRef>
          </c:val>
          <c:smooth val="0"/>
        </c:ser>
        <c:ser>
          <c:idx val="1"/>
          <c:order val="1"/>
          <c:tx>
            <c:strRef>
              <c:f>Sheet1!$C$1</c:f>
              <c:strCache>
                <c:ptCount val="1"/>
                <c:pt idx="0">
                  <c:v>Germany</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Sheet1!$C$2:$C$15</c:f>
              <c:numCache>
                <c:formatCode>_-* #,##0_-;\-* #,##0_-;_-* "-"??_-;_-@_-</c:formatCode>
                <c:ptCount val="14"/>
                <c:pt idx="0">
                  <c:v>723.38540519615208</c:v>
                </c:pt>
                <c:pt idx="1">
                  <c:v>645.93582795899601</c:v>
                </c:pt>
                <c:pt idx="2">
                  <c:v>881.54523142183496</c:v>
                </c:pt>
                <c:pt idx="3">
                  <c:v>1005.746088485232</c:v>
                </c:pt>
                <c:pt idx="4">
                  <c:v>893.3408696044479</c:v>
                </c:pt>
                <c:pt idx="5">
                  <c:v>935.7411949408704</c:v>
                </c:pt>
                <c:pt idx="6">
                  <c:v>841.65981254649694</c:v>
                </c:pt>
                <c:pt idx="7">
                  <c:v>1099.6330535706279</c:v>
                </c:pt>
                <c:pt idx="8">
                  <c:v>1149.3296573987745</c:v>
                </c:pt>
                <c:pt idx="9">
                  <c:v>1097.8904414587139</c:v>
                </c:pt>
                <c:pt idx="10">
                  <c:v>1038.5491909601462</c:v>
                </c:pt>
                <c:pt idx="11">
                  <c:v>1083.3943385669377</c:v>
                </c:pt>
                <c:pt idx="12">
                  <c:v>1224.6978102307839</c:v>
                </c:pt>
                <c:pt idx="13">
                  <c:v>1289.5174459777895</c:v>
                </c:pt>
              </c:numCache>
            </c:numRef>
          </c:val>
          <c:smooth val="0"/>
        </c:ser>
        <c:ser>
          <c:idx val="2"/>
          <c:order val="2"/>
          <c:tx>
            <c:strRef>
              <c:f>Sheet1!$D$1</c:f>
              <c:strCache>
                <c:ptCount val="1"/>
                <c:pt idx="0">
                  <c:v>USA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Sheet1!$D$2:$D$15</c:f>
              <c:numCache>
                <c:formatCode>_-* #,##0_-;\-* #,##0_-;_-* "-"??_-;_-@_-</c:formatCode>
                <c:ptCount val="14"/>
                <c:pt idx="0">
                  <c:v>1377.2333847740404</c:v>
                </c:pt>
                <c:pt idx="1">
                  <c:v>1254.3095410665139</c:v>
                </c:pt>
                <c:pt idx="2">
                  <c:v>1388.9793875917953</c:v>
                </c:pt>
                <c:pt idx="3">
                  <c:v>1261.3669521673451</c:v>
                </c:pt>
                <c:pt idx="4">
                  <c:v>1343.9750441569493</c:v>
                </c:pt>
                <c:pt idx="5">
                  <c:v>1216.0377192357582</c:v>
                </c:pt>
                <c:pt idx="6">
                  <c:v>922.45979282448502</c:v>
                </c:pt>
                <c:pt idx="7">
                  <c:v>988.48853992913928</c:v>
                </c:pt>
                <c:pt idx="8">
                  <c:v>908.14724922735491</c:v>
                </c:pt>
                <c:pt idx="9">
                  <c:v>962.5792426927909</c:v>
                </c:pt>
                <c:pt idx="10">
                  <c:v>1012.7105480195366</c:v>
                </c:pt>
                <c:pt idx="11">
                  <c:v>992.27225745193323</c:v>
                </c:pt>
                <c:pt idx="12">
                  <c:v>1131.4687613181891</c:v>
                </c:pt>
                <c:pt idx="13">
                  <c:v>1184.5543398157442</c:v>
                </c:pt>
              </c:numCache>
            </c:numRef>
          </c:val>
          <c:smooth val="0"/>
        </c:ser>
        <c:ser>
          <c:idx val="3"/>
          <c:order val="3"/>
          <c:tx>
            <c:strRef>
              <c:f>Sheet1!$E$1</c:f>
              <c:strCache>
                <c:ptCount val="1"/>
                <c:pt idx="0">
                  <c:v>Spain</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Sheet1!$E$2:$E$15</c:f>
              <c:numCache>
                <c:formatCode>_-* #,##0_-;\-* #,##0_-;_-* "-"??_-;_-@_-</c:formatCode>
                <c:ptCount val="14"/>
                <c:pt idx="0">
                  <c:v>228.11411256647773</c:v>
                </c:pt>
                <c:pt idx="1">
                  <c:v>289.53773414573197</c:v>
                </c:pt>
                <c:pt idx="2">
                  <c:v>421.79331152773307</c:v>
                </c:pt>
                <c:pt idx="3">
                  <c:v>453.95497909797223</c:v>
                </c:pt>
                <c:pt idx="4">
                  <c:v>598.0759792019478</c:v>
                </c:pt>
                <c:pt idx="5">
                  <c:v>652.12121197129227</c:v>
                </c:pt>
                <c:pt idx="6">
                  <c:v>621.86722105032277</c:v>
                </c:pt>
                <c:pt idx="7">
                  <c:v>782.6083940831054</c:v>
                </c:pt>
                <c:pt idx="8">
                  <c:v>613.57994261730653</c:v>
                </c:pt>
                <c:pt idx="9">
                  <c:v>634.23315287638411</c:v>
                </c:pt>
                <c:pt idx="10">
                  <c:v>597.80122884510138</c:v>
                </c:pt>
                <c:pt idx="11">
                  <c:v>611.36232691087082</c:v>
                </c:pt>
                <c:pt idx="12">
                  <c:v>677.8241336742567</c:v>
                </c:pt>
                <c:pt idx="13">
                  <c:v>780.36592603732174</c:v>
                </c:pt>
              </c:numCache>
            </c:numRef>
          </c:val>
          <c:smooth val="0"/>
        </c:ser>
        <c:ser>
          <c:idx val="4"/>
          <c:order val="4"/>
          <c:tx>
            <c:strRef>
              <c:f>Sheet1!$F$1</c:f>
              <c:strCache>
                <c:ptCount val="1"/>
                <c:pt idx="0">
                  <c:v>Netherlands</c:v>
                </c:pt>
              </c:strCache>
            </c:strRef>
          </c:tx>
          <c:spPr>
            <a:ln w="22225">
              <a:solidFill>
                <a:schemeClr val="accent6">
                  <a:lumMod val="25000"/>
                </a:schemeClr>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Sheet1!$F$2:$F$15</c:f>
              <c:numCache>
                <c:formatCode>_-* #,##0_-;\-* #,##0_-;_-* "-"??_-;_-@_-</c:formatCode>
                <c:ptCount val="14"/>
                <c:pt idx="0">
                  <c:v>375.6541551529084</c:v>
                </c:pt>
                <c:pt idx="1">
                  <c:v>444.84610345339752</c:v>
                </c:pt>
                <c:pt idx="2">
                  <c:v>388.75423576616782</c:v>
                </c:pt>
                <c:pt idx="3">
                  <c:v>442.64352330705543</c:v>
                </c:pt>
                <c:pt idx="4">
                  <c:v>470.19485337547172</c:v>
                </c:pt>
                <c:pt idx="5">
                  <c:v>505.45054840645003</c:v>
                </c:pt>
                <c:pt idx="6">
                  <c:v>535.78772983956594</c:v>
                </c:pt>
                <c:pt idx="7">
                  <c:v>576.06431019122977</c:v>
                </c:pt>
                <c:pt idx="8">
                  <c:v>570.6469261396511</c:v>
                </c:pt>
                <c:pt idx="9">
                  <c:v>608.88245098388938</c:v>
                </c:pt>
                <c:pt idx="10">
                  <c:v>520.65738055626184</c:v>
                </c:pt>
                <c:pt idx="11">
                  <c:v>563.55978157358516</c:v>
                </c:pt>
                <c:pt idx="12">
                  <c:v>620.99968543273621</c:v>
                </c:pt>
                <c:pt idx="13">
                  <c:v>611.02052943063995</c:v>
                </c:pt>
              </c:numCache>
            </c:numRef>
          </c:val>
          <c:smooth val="0"/>
        </c:ser>
        <c:ser>
          <c:idx val="5"/>
          <c:order val="5"/>
          <c:tx>
            <c:strRef>
              <c:f>Sheet1!$G$1</c:f>
              <c:strCache>
                <c:ptCount val="1"/>
                <c:pt idx="0">
                  <c:v>Australia</c:v>
                </c:pt>
              </c:strCache>
            </c:strRef>
          </c:tx>
          <c:spPr>
            <a:ln w="22225">
              <a:solidFill>
                <a:srgbClr val="FF000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Sheet1!$G$2:$G$15</c:f>
              <c:numCache>
                <c:formatCode>_-* #,##0_-;\-* #,##0_-;_-* "-"??_-;_-@_-</c:formatCode>
                <c:ptCount val="14"/>
                <c:pt idx="0">
                  <c:v>265.17551156660261</c:v>
                </c:pt>
                <c:pt idx="1">
                  <c:v>293.73372819567885</c:v>
                </c:pt>
                <c:pt idx="2">
                  <c:v>293.54093025649911</c:v>
                </c:pt>
                <c:pt idx="3">
                  <c:v>385.14967436108066</c:v>
                </c:pt>
                <c:pt idx="4">
                  <c:v>382.88936215718377</c:v>
                </c:pt>
                <c:pt idx="5">
                  <c:v>402.21866515971777</c:v>
                </c:pt>
                <c:pt idx="6">
                  <c:v>404.93019374583412</c:v>
                </c:pt>
                <c:pt idx="7">
                  <c:v>366.97649586235826</c:v>
                </c:pt>
                <c:pt idx="8">
                  <c:v>427.01902371716596</c:v>
                </c:pt>
                <c:pt idx="9">
                  <c:v>501.84016914228181</c:v>
                </c:pt>
                <c:pt idx="10">
                  <c:v>449.84119001233819</c:v>
                </c:pt>
                <c:pt idx="11">
                  <c:v>487.40571356091419</c:v>
                </c:pt>
                <c:pt idx="12">
                  <c:v>452.37382654133773</c:v>
                </c:pt>
                <c:pt idx="13">
                  <c:v>415.29767763175784</c:v>
                </c:pt>
              </c:numCache>
            </c:numRef>
          </c:val>
          <c:smooth val="0"/>
        </c:ser>
        <c:ser>
          <c:idx val="6"/>
          <c:order val="6"/>
          <c:tx>
            <c:strRef>
              <c:f>Sheet1!$H$1</c:f>
              <c:strCache>
                <c:ptCount val="1"/>
                <c:pt idx="0">
                  <c:v>China</c:v>
                </c:pt>
              </c:strCache>
            </c:strRef>
          </c:tx>
          <c:spPr>
            <a:ln w="22225"/>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Sheet1!$H$2:$H$15</c:f>
              <c:numCache>
                <c:formatCode>_-* #,##0_-;\-* #,##0_-;_-* "-"??_-;_-@_-</c:formatCode>
                <c:ptCount val="14"/>
                <c:pt idx="0">
                  <c:v>8.8096690000000137</c:v>
                </c:pt>
                <c:pt idx="1">
                  <c:v>13.79628796573731</c:v>
                </c:pt>
                <c:pt idx="2">
                  <c:v>21.266621999999913</c:v>
                </c:pt>
                <c:pt idx="3">
                  <c:v>21.693009858780002</c:v>
                </c:pt>
                <c:pt idx="4">
                  <c:v>22.265767438010258</c:v>
                </c:pt>
                <c:pt idx="5">
                  <c:v>36.029321122228893</c:v>
                </c:pt>
                <c:pt idx="6">
                  <c:v>18.74643491318562</c:v>
                </c:pt>
                <c:pt idx="7">
                  <c:v>25.153970217867947</c:v>
                </c:pt>
                <c:pt idx="8">
                  <c:v>32.364045930505881</c:v>
                </c:pt>
                <c:pt idx="9">
                  <c:v>45.519987383163347</c:v>
                </c:pt>
                <c:pt idx="10">
                  <c:v>57.542836903663655</c:v>
                </c:pt>
                <c:pt idx="11">
                  <c:v>65.640370048793812</c:v>
                </c:pt>
                <c:pt idx="12">
                  <c:v>76.741213682557841</c:v>
                </c:pt>
                <c:pt idx="13">
                  <c:v>129.03393133596842</c:v>
                </c:pt>
              </c:numCache>
            </c:numRef>
          </c:val>
          <c:smooth val="0"/>
        </c:ser>
        <c:ser>
          <c:idx val="7"/>
          <c:order val="7"/>
          <c:tx>
            <c:strRef>
              <c:f>Sheet1!$I$1</c:f>
              <c:strCache>
                <c:ptCount val="1"/>
                <c:pt idx="0">
                  <c:v>Nordics</c:v>
                </c:pt>
              </c:strCache>
            </c:strRef>
          </c:tx>
          <c:spPr>
            <a:ln w="22225">
              <a:solidFill>
                <a:srgbClr val="7030A0"/>
              </a:solidFill>
            </a:ln>
          </c:spPr>
          <c:marker>
            <c:symbol val="none"/>
          </c:marker>
          <c:dLbls>
            <c:dLbl>
              <c:idx val="13"/>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800"/>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Sheet1!$A$2:$A$15</c:f>
              <c:numCache>
                <c:formatCode>General</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cat>
          <c:val>
            <c:numRef>
              <c:f>Sheet1!$I$2:$I$15</c:f>
              <c:numCache>
                <c:formatCode>_-* #,##0_-;\-* #,##0_-;_-* "-"??_-;_-@_-</c:formatCode>
                <c:ptCount val="14"/>
                <c:pt idx="0">
                  <c:v>424.26163269399171</c:v>
                </c:pt>
                <c:pt idx="1">
                  <c:v>501.74948764862199</c:v>
                </c:pt>
                <c:pt idx="2">
                  <c:v>592.3129369471377</c:v>
                </c:pt>
                <c:pt idx="3">
                  <c:v>677.3626726283278</c:v>
                </c:pt>
                <c:pt idx="4">
                  <c:v>687.23340900590551</c:v>
                </c:pt>
                <c:pt idx="5">
                  <c:v>697.3011592341328</c:v>
                </c:pt>
                <c:pt idx="6">
                  <c:v>769.46753088765399</c:v>
                </c:pt>
                <c:pt idx="7">
                  <c:v>762.89628127666242</c:v>
                </c:pt>
                <c:pt idx="8">
                  <c:v>822.57644463401869</c:v>
                </c:pt>
                <c:pt idx="9">
                  <c:v>916.93517074215151</c:v>
                </c:pt>
                <c:pt idx="10">
                  <c:v>927.03505344432324</c:v>
                </c:pt>
                <c:pt idx="11">
                  <c:v>1091.7467651351099</c:v>
                </c:pt>
                <c:pt idx="12">
                  <c:v>1123.6020950426237</c:v>
                </c:pt>
                <c:pt idx="13">
                  <c:v>1105.7552558699763</c:v>
                </c:pt>
              </c:numCache>
            </c:numRef>
          </c:val>
          <c:smooth val="0"/>
        </c:ser>
        <c:dLbls>
          <c:showLegendKey val="0"/>
          <c:showVal val="0"/>
          <c:showCatName val="0"/>
          <c:showSerName val="0"/>
          <c:showPercent val="0"/>
          <c:showBubbleSize val="0"/>
        </c:dLbls>
        <c:smooth val="0"/>
        <c:axId val="371913232"/>
        <c:axId val="371914800"/>
      </c:lineChart>
      <c:catAx>
        <c:axId val="371913232"/>
        <c:scaling>
          <c:orientation val="minMax"/>
        </c:scaling>
        <c:delete val="0"/>
        <c:axPos val="b"/>
        <c:numFmt formatCode="General" sourceLinked="1"/>
        <c:majorTickMark val="out"/>
        <c:minorTickMark val="none"/>
        <c:tickLblPos val="nextTo"/>
        <c:txPr>
          <a:bodyPr/>
          <a:lstStyle/>
          <a:p>
            <a:pPr>
              <a:defRPr sz="800"/>
            </a:pPr>
            <a:endParaRPr lang="en-US"/>
          </a:p>
        </c:txPr>
        <c:crossAx val="371914800"/>
        <c:crosses val="autoZero"/>
        <c:auto val="1"/>
        <c:lblAlgn val="ctr"/>
        <c:lblOffset val="100"/>
        <c:noMultiLvlLbl val="0"/>
      </c:catAx>
      <c:valAx>
        <c:axId val="371914800"/>
        <c:scaling>
          <c:orientation val="minMax"/>
        </c:scaling>
        <c:delete val="0"/>
        <c:axPos val="l"/>
        <c:majorGridlines>
          <c:spPr>
            <a:ln>
              <a:noFill/>
            </a:ln>
          </c:spPr>
        </c:majorGridlines>
        <c:numFmt formatCode="_-* #,##0_-;\-* #,##0_-;_-* &quot;-&quot;??_-;_-@_-" sourceLinked="1"/>
        <c:majorTickMark val="out"/>
        <c:minorTickMark val="none"/>
        <c:tickLblPos val="nextTo"/>
        <c:txPr>
          <a:bodyPr/>
          <a:lstStyle/>
          <a:p>
            <a:pPr>
              <a:defRPr sz="800"/>
            </a:pPr>
            <a:endParaRPr lang="en-US"/>
          </a:p>
        </c:txPr>
        <c:crossAx val="371913232"/>
        <c:crosses val="autoZero"/>
        <c:crossBetween val="between"/>
      </c:valAx>
    </c:plotArea>
    <c:legend>
      <c:legendPos val="b"/>
      <c:layout>
        <c:manualLayout>
          <c:xMode val="edge"/>
          <c:yMode val="edge"/>
          <c:x val="1.5449946148740807E-3"/>
          <c:y val="0.90566157860873486"/>
          <c:w val="0.97167344278452739"/>
          <c:h val="9.4338421391265137E-2"/>
        </c:manualLayout>
      </c:layout>
      <c:overlay val="0"/>
      <c:txPr>
        <a:bodyPr/>
        <a:lstStyle/>
        <a:p>
          <a:pPr>
            <a:defRPr sz="800"/>
          </a:pPr>
          <a:endParaRPr lang="en-US"/>
        </a:p>
      </c:txPr>
    </c:legend>
    <c:plotVisOnly val="1"/>
    <c:dispBlanksAs val="gap"/>
    <c:showDLblsOverMax val="0"/>
  </c:chart>
  <c:spPr>
    <a:ln>
      <a:solidFill>
        <a:schemeClr val="accent2"/>
      </a:solidFill>
    </a:ln>
  </c:spPr>
  <c:txPr>
    <a:bodyPr/>
    <a:lstStyle/>
    <a:p>
      <a:pPr>
        <a:defRPr sz="1200" baseline="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0.28834</cdr:x>
      <cdr:y>0.0597</cdr:y>
    </cdr:from>
    <cdr:to>
      <cdr:x>0.77991</cdr:x>
      <cdr:y>0.19076</cdr:y>
    </cdr:to>
    <cdr:sp macro="" textlink="">
      <cdr:nvSpPr>
        <cdr:cNvPr id="2" name="TextBox 1"/>
        <cdr:cNvSpPr txBox="1"/>
      </cdr:nvSpPr>
      <cdr:spPr>
        <a:xfrm xmlns:a="http://schemas.openxmlformats.org/drawingml/2006/main">
          <a:off x="1243802" y="173065"/>
          <a:ext cx="2120506" cy="3799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800" b="1" dirty="0" smtClean="0"/>
            <a:t>Holiday trips per year (000s</a:t>
          </a:r>
          <a:r>
            <a:rPr lang="en-GB" sz="800" dirty="0" smtClean="0"/>
            <a:t>)</a:t>
          </a:r>
          <a:endParaRPr lang="en-GB" sz="800" dirty="0"/>
        </a:p>
      </cdr:txBody>
    </cdr:sp>
  </cdr:relSizeAnchor>
</c:userShapes>
</file>

<file path=ppt/drawings/drawing10.xml><?xml version="1.0" encoding="utf-8"?>
<c:userShapes xmlns:c="http://schemas.openxmlformats.org/drawingml/2006/chart">
  <cdr:relSizeAnchor xmlns:cdr="http://schemas.openxmlformats.org/drawingml/2006/chartDrawing">
    <cdr:from>
      <cdr:x>0.26036</cdr:x>
      <cdr:y>0.03404</cdr:y>
    </cdr:from>
    <cdr:to>
      <cdr:x>0.37396</cdr:x>
      <cdr:y>0.22138</cdr:y>
    </cdr:to>
    <cdr:sp macro="" textlink="">
      <cdr:nvSpPr>
        <cdr:cNvPr id="2" name="TextBox 1"/>
        <cdr:cNvSpPr txBox="1"/>
      </cdr:nvSpPr>
      <cdr:spPr>
        <a:xfrm xmlns:a="http://schemas.openxmlformats.org/drawingml/2006/main">
          <a:off x="2095504" y="16615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0.23077</cdr:x>
      <cdr:y>0.03521</cdr:y>
    </cdr:from>
    <cdr:to>
      <cdr:x>0.8453</cdr:x>
      <cdr:y>0.09771</cdr:y>
    </cdr:to>
    <cdr:sp macro="" textlink="">
      <cdr:nvSpPr>
        <cdr:cNvPr id="3" name="TextBox 2"/>
        <cdr:cNvSpPr txBox="1"/>
      </cdr:nvSpPr>
      <cdr:spPr>
        <a:xfrm xmlns:a="http://schemas.openxmlformats.org/drawingml/2006/main">
          <a:off x="929791" y="94191"/>
          <a:ext cx="2475988" cy="1672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Holiday Nights in ENGLAND by Target Market (000s) </a:t>
          </a:r>
          <a:endParaRPr lang="en-GB" sz="8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0.07294</cdr:x>
      <cdr:y>0.03329</cdr:y>
    </cdr:from>
    <cdr:to>
      <cdr:x>1</cdr:x>
      <cdr:y>0.09717</cdr:y>
    </cdr:to>
    <cdr:sp macro="" textlink="">
      <cdr:nvSpPr>
        <cdr:cNvPr id="2" name="TextBox 1"/>
        <cdr:cNvSpPr txBox="1"/>
      </cdr:nvSpPr>
      <cdr:spPr>
        <a:xfrm xmlns:a="http://schemas.openxmlformats.org/drawingml/2006/main">
          <a:off x="293861" y="88900"/>
          <a:ext cx="3735218" cy="1705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Holiday Nights in REST OF ENGLAND (OUTSIDE LONDON) by Target Market (000s)</a:t>
          </a:r>
          <a:endParaRPr lang="en-GB" sz="800" b="1" dirty="0"/>
        </a:p>
      </cdr:txBody>
    </cdr:sp>
  </cdr:relSizeAnchor>
</c:userShapes>
</file>

<file path=ppt/drawings/drawing12.xml><?xml version="1.0" encoding="utf-8"?>
<c:userShapes xmlns:c="http://schemas.openxmlformats.org/drawingml/2006/chart">
  <cdr:relSizeAnchor xmlns:cdr="http://schemas.openxmlformats.org/drawingml/2006/chartDrawing">
    <cdr:from>
      <cdr:x>0.16445</cdr:x>
      <cdr:y>0.02955</cdr:y>
    </cdr:from>
    <cdr:to>
      <cdr:x>0.91465</cdr:x>
      <cdr:y>0.10047</cdr:y>
    </cdr:to>
    <cdr:sp macro="" textlink="">
      <cdr:nvSpPr>
        <cdr:cNvPr id="2" name="TextBox 1"/>
        <cdr:cNvSpPr txBox="1"/>
      </cdr:nvSpPr>
      <cdr:spPr>
        <a:xfrm xmlns:a="http://schemas.openxmlformats.org/drawingml/2006/main">
          <a:off x="662579" y="79060"/>
          <a:ext cx="3022600" cy="1897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Spend on </a:t>
          </a:r>
          <a:r>
            <a:rPr lang="en-GB" sz="800" b="1" dirty="0"/>
            <a:t>h</a:t>
          </a:r>
          <a:r>
            <a:rPr lang="en-GB" sz="800" b="1" dirty="0" smtClean="0"/>
            <a:t>oliday </a:t>
          </a:r>
          <a:r>
            <a:rPr lang="en-GB" sz="800" b="1" dirty="0"/>
            <a:t>t</a:t>
          </a:r>
          <a:r>
            <a:rPr lang="en-GB" sz="800" b="1" dirty="0" smtClean="0"/>
            <a:t>rips to ENGLAND by Target Market (£m)</a:t>
          </a:r>
          <a:endParaRPr lang="en-GB" sz="800" b="1" dirty="0"/>
        </a:p>
      </cdr:txBody>
    </cdr:sp>
  </cdr:relSizeAnchor>
</c:userShapes>
</file>

<file path=ppt/drawings/drawing13.xml><?xml version="1.0" encoding="utf-8"?>
<c:userShapes xmlns:c="http://schemas.openxmlformats.org/drawingml/2006/chart">
  <cdr:relSizeAnchor xmlns:cdr="http://schemas.openxmlformats.org/drawingml/2006/chartDrawing">
    <cdr:from>
      <cdr:x>0.04109</cdr:x>
      <cdr:y>0.03402</cdr:y>
    </cdr:from>
    <cdr:to>
      <cdr:x>1</cdr:x>
      <cdr:y>0.11471</cdr:y>
    </cdr:to>
    <cdr:sp macro="" textlink="">
      <cdr:nvSpPr>
        <cdr:cNvPr id="2" name="TextBox 1"/>
        <cdr:cNvSpPr txBox="1"/>
      </cdr:nvSpPr>
      <cdr:spPr>
        <a:xfrm xmlns:a="http://schemas.openxmlformats.org/drawingml/2006/main">
          <a:off x="165566" y="91016"/>
          <a:ext cx="3863513" cy="215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Spend on holiday </a:t>
          </a:r>
          <a:r>
            <a:rPr lang="en-GB" sz="800" b="1" dirty="0"/>
            <a:t>t</a:t>
          </a:r>
          <a:r>
            <a:rPr lang="en-GB" sz="800" b="1" dirty="0" smtClean="0"/>
            <a:t>rips to REST OF ENGLAND (OUTSIDE LONDON) by Target Market (£m) </a:t>
          </a:r>
          <a:endParaRPr lang="en-GB" sz="800" b="1" dirty="0"/>
        </a:p>
      </cdr:txBody>
    </cdr:sp>
  </cdr:relSizeAnchor>
</c:userShapes>
</file>

<file path=ppt/drawings/drawing14.xml><?xml version="1.0" encoding="utf-8"?>
<c:userShapes xmlns:c="http://schemas.openxmlformats.org/drawingml/2006/chart">
  <cdr:relSizeAnchor xmlns:cdr="http://schemas.openxmlformats.org/drawingml/2006/chartDrawing">
    <cdr:from>
      <cdr:x>0.18996</cdr:x>
      <cdr:y>0</cdr:y>
    </cdr:from>
    <cdr:to>
      <cdr:x>1</cdr:x>
      <cdr:y>0.07154</cdr:y>
    </cdr:to>
    <cdr:sp macro="" textlink="">
      <cdr:nvSpPr>
        <cdr:cNvPr id="2" name="TextBox 1"/>
        <cdr:cNvSpPr txBox="1"/>
      </cdr:nvSpPr>
      <cdr:spPr>
        <a:xfrm xmlns:a="http://schemas.openxmlformats.org/drawingml/2006/main">
          <a:off x="700022" y="0"/>
          <a:ext cx="2985157" cy="1881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b="1" dirty="0" smtClean="0"/>
            <a:t>Duration of stay in each area of England (2015)</a:t>
          </a:r>
          <a:endParaRPr lang="en-GB" sz="800" b="1" dirty="0"/>
        </a:p>
      </cdr:txBody>
    </cdr:sp>
  </cdr:relSizeAnchor>
</c:userShapes>
</file>

<file path=ppt/drawings/drawing15.xml><?xml version="1.0" encoding="utf-8"?>
<c:userShapes xmlns:c="http://schemas.openxmlformats.org/drawingml/2006/chart">
  <cdr:relSizeAnchor xmlns:cdr="http://schemas.openxmlformats.org/drawingml/2006/chartDrawing">
    <cdr:from>
      <cdr:x>0.20303</cdr:x>
      <cdr:y>0</cdr:y>
    </cdr:from>
    <cdr:to>
      <cdr:x>0.85063</cdr:x>
      <cdr:y>0.07154</cdr:y>
    </cdr:to>
    <cdr:sp macro="" textlink="">
      <cdr:nvSpPr>
        <cdr:cNvPr id="2" name="TextBox 1"/>
        <cdr:cNvSpPr txBox="1"/>
      </cdr:nvSpPr>
      <cdr:spPr>
        <a:xfrm xmlns:a="http://schemas.openxmlformats.org/drawingml/2006/main">
          <a:off x="935896" y="-1476904"/>
          <a:ext cx="2985157" cy="18679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b="1" dirty="0" smtClean="0"/>
            <a:t>Average number of nights stayed in each area of England</a:t>
          </a:r>
          <a:endParaRPr lang="en-GB" sz="800" b="1" dirty="0"/>
        </a:p>
      </cdr:txBody>
    </cdr:sp>
  </cdr:relSizeAnchor>
</c:userShapes>
</file>

<file path=ppt/drawings/drawing16.xml><?xml version="1.0" encoding="utf-8"?>
<c:userShapes xmlns:c="http://schemas.openxmlformats.org/drawingml/2006/chart">
  <cdr:relSizeAnchor xmlns:cdr="http://schemas.openxmlformats.org/drawingml/2006/chartDrawing">
    <cdr:from>
      <cdr:x>0.32944</cdr:x>
      <cdr:y>0.00623</cdr:y>
    </cdr:from>
    <cdr:to>
      <cdr:x>0.7543</cdr:x>
      <cdr:y>0.1005</cdr:y>
    </cdr:to>
    <cdr:sp macro="" textlink="">
      <cdr:nvSpPr>
        <cdr:cNvPr id="2" name="TextBox 1"/>
        <cdr:cNvSpPr txBox="1"/>
      </cdr:nvSpPr>
      <cdr:spPr>
        <a:xfrm xmlns:a="http://schemas.openxmlformats.org/drawingml/2006/main">
          <a:off x="1548022" y="14816"/>
          <a:ext cx="1996454" cy="2241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800" b="1" dirty="0" smtClean="0"/>
            <a:t>Duration of stay in England (2015)</a:t>
          </a:r>
          <a:endParaRPr lang="en-GB" sz="800" b="1" dirty="0"/>
        </a:p>
      </cdr:txBody>
    </cdr:sp>
  </cdr:relSizeAnchor>
</c:userShapes>
</file>

<file path=ppt/drawings/drawing17.xml><?xml version="1.0" encoding="utf-8"?>
<c:userShapes xmlns:c="http://schemas.openxmlformats.org/drawingml/2006/chart">
  <cdr:relSizeAnchor xmlns:cdr="http://schemas.openxmlformats.org/drawingml/2006/chartDrawing">
    <cdr:from>
      <cdr:x>0.00308</cdr:x>
      <cdr:y>0.00681</cdr:y>
    </cdr:from>
    <cdr:to>
      <cdr:x>0.8638</cdr:x>
      <cdr:y>0.06653</cdr:y>
    </cdr:to>
    <cdr:sp macro="" textlink="">
      <cdr:nvSpPr>
        <cdr:cNvPr id="3" name="TextBox 2"/>
        <cdr:cNvSpPr txBox="1"/>
      </cdr:nvSpPr>
      <cdr:spPr>
        <a:xfrm xmlns:a="http://schemas.openxmlformats.org/drawingml/2006/main">
          <a:off x="7612" y="26323"/>
          <a:ext cx="2127204" cy="230832"/>
        </a:xfrm>
        <a:prstGeom xmlns:a="http://schemas.openxmlformats.org/drawingml/2006/main" prst="rect">
          <a:avLst/>
        </a:prstGeom>
      </cdr:spPr>
      <cdr:txBody>
        <a:bodyPr xmlns:a="http://schemas.openxmlformats.org/drawingml/2006/main" vertOverflow="clip" horzOverflow="clip" wrap="square" lIns="36000" rIns="36000" rtlCol="0">
          <a:spAutoFit/>
        </a:bodyPr>
        <a:lstStyle xmlns:a="http://schemas.openxmlformats.org/drawingml/2006/main"/>
        <a:p xmlns:a="http://schemas.openxmlformats.org/drawingml/2006/main">
          <a:pPr algn="l"/>
          <a:r>
            <a:rPr lang="en-GB" sz="900" b="1" dirty="0">
              <a:latin typeface="+mn-lt"/>
              <a:cs typeface="Arial" pitchFamily="34" charset="0"/>
            </a:rPr>
            <a:t>Visiting heritage related attractions</a:t>
          </a:r>
        </a:p>
      </cdr:txBody>
    </cdr:sp>
  </cdr:relSizeAnchor>
  <cdr:relSizeAnchor xmlns:cdr="http://schemas.openxmlformats.org/drawingml/2006/chartDrawing">
    <cdr:from>
      <cdr:x>0.01014</cdr:x>
      <cdr:y>0.44819</cdr:y>
    </cdr:from>
    <cdr:to>
      <cdr:x>0.83052</cdr:x>
      <cdr:y>0.50791</cdr:y>
    </cdr:to>
    <cdr:sp macro="" textlink="">
      <cdr:nvSpPr>
        <cdr:cNvPr id="4" name="TextBox 1"/>
        <cdr:cNvSpPr txBox="1"/>
      </cdr:nvSpPr>
      <cdr:spPr>
        <a:xfrm xmlns:a="http://schemas.openxmlformats.org/drawingml/2006/main">
          <a:off x="25060" y="1732442"/>
          <a:ext cx="202750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squar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cs typeface="Arial" pitchFamily="34" charset="0"/>
            </a:rPr>
            <a:t>Visiting cultural attractions</a:t>
          </a:r>
        </a:p>
      </cdr:txBody>
    </cdr:sp>
  </cdr:relSizeAnchor>
</c:userShapes>
</file>

<file path=ppt/drawings/drawing18.xml><?xml version="1.0" encoding="utf-8"?>
<c:userShapes xmlns:c="http://schemas.openxmlformats.org/drawingml/2006/chart">
  <cdr:absSizeAnchor xmlns:cdr="http://schemas.openxmlformats.org/drawingml/2006/chartDrawing">
    <cdr:from>
      <cdr:x>0.00378</cdr:x>
      <cdr:y>0.4951</cdr:y>
    </cdr:from>
    <cdr:ext cx="2105311" cy="230832"/>
    <cdr:sp macro="" textlink="">
      <cdr:nvSpPr>
        <cdr:cNvPr id="3" name="TextBox 2"/>
        <cdr:cNvSpPr txBox="1"/>
      </cdr:nvSpPr>
      <cdr:spPr>
        <a:xfrm xmlns:a="http://schemas.openxmlformats.org/drawingml/2006/main">
          <a:off x="9342" y="1460511"/>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a:latin typeface="+mn-lt"/>
            </a:rPr>
            <a:t>Participating in outdoor</a:t>
          </a:r>
          <a:r>
            <a:rPr lang="en-GB" sz="900" b="1" baseline="0">
              <a:latin typeface="+mn-lt"/>
            </a:rPr>
            <a:t> / sports</a:t>
          </a:r>
          <a:r>
            <a:rPr lang="en-GB" sz="900" b="1">
              <a:latin typeface="+mn-lt"/>
            </a:rPr>
            <a:t> activities</a:t>
          </a:r>
          <a:r>
            <a:rPr lang="en-GB" sz="900" b="1" baseline="0">
              <a:latin typeface="+mn-lt"/>
            </a:rPr>
            <a:t> </a:t>
          </a:r>
          <a:endParaRPr lang="en-GB" sz="900" b="1">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199" y="10974"/>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19.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29" y="1544750"/>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0.0298</cdr:x>
      <cdr:y>0.00094</cdr:y>
    </cdr:from>
    <cdr:ext cx="1723796" cy="230832"/>
    <cdr:sp macro="" textlink="">
      <cdr:nvSpPr>
        <cdr:cNvPr id="4" name="TextBox 1"/>
        <cdr:cNvSpPr txBox="1"/>
      </cdr:nvSpPr>
      <cdr:spPr>
        <a:xfrm xmlns:a="http://schemas.openxmlformats.org/drawingml/2006/main">
          <a:off x="73660" y="2572"/>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2.xml><?xml version="1.0" encoding="utf-8"?>
<c:userShapes xmlns:c="http://schemas.openxmlformats.org/drawingml/2006/chart">
  <cdr:relSizeAnchor xmlns:cdr="http://schemas.openxmlformats.org/drawingml/2006/chartDrawing">
    <cdr:from>
      <cdr:x>0.3289</cdr:x>
      <cdr:y>0.05447</cdr:y>
    </cdr:from>
    <cdr:to>
      <cdr:x>0.77196</cdr:x>
      <cdr:y>0.136</cdr:y>
    </cdr:to>
    <cdr:sp macro="" textlink="">
      <cdr:nvSpPr>
        <cdr:cNvPr id="2" name="TextBox 11"/>
        <cdr:cNvSpPr txBox="1"/>
      </cdr:nvSpPr>
      <cdr:spPr>
        <a:xfrm xmlns:a="http://schemas.openxmlformats.org/drawingml/2006/main">
          <a:off x="1282166" y="143932"/>
          <a:ext cx="1727200"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GB" sz="800" b="1" dirty="0" smtClean="0"/>
            <a:t>Holiday nights per year (000s</a:t>
          </a:r>
          <a:r>
            <a:rPr lang="en-GB" sz="800" dirty="0" smtClean="0"/>
            <a:t>)</a:t>
          </a:r>
          <a:endParaRPr lang="en-GB" sz="800" dirty="0"/>
        </a:p>
      </cdr:txBody>
    </cdr:sp>
  </cdr:relSizeAnchor>
</c:userShapes>
</file>

<file path=ppt/drawings/drawing20.xml><?xml version="1.0" encoding="utf-8"?>
<c:userShapes xmlns:c="http://schemas.openxmlformats.org/drawingml/2006/chart">
  <cdr:absSizeAnchor xmlns:cdr="http://schemas.openxmlformats.org/drawingml/2006/chartDrawing">
    <cdr:from>
      <cdr:x>0.02819</cdr:x>
      <cdr:y>0.02782</cdr:y>
    </cdr:from>
    <cdr:ext cx="1436859" cy="230832"/>
    <cdr:sp macro="" textlink="">
      <cdr:nvSpPr>
        <cdr:cNvPr id="4" name="TextBox 1"/>
        <cdr:cNvSpPr txBox="1"/>
      </cdr:nvSpPr>
      <cdr:spPr>
        <a:xfrm xmlns:a="http://schemas.openxmlformats.org/drawingml/2006/main">
          <a:off x="69669" y="60960"/>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21.xml><?xml version="1.0" encoding="utf-8"?>
<c:userShapes xmlns:c="http://schemas.openxmlformats.org/drawingml/2006/chart">
  <cdr:relSizeAnchor xmlns:cdr="http://schemas.openxmlformats.org/drawingml/2006/chartDrawing">
    <cdr:from>
      <cdr:x>0.00308</cdr:x>
      <cdr:y>0.00681</cdr:y>
    </cdr:from>
    <cdr:to>
      <cdr:x>0.66915</cdr:x>
      <cdr:y>0.07172</cdr:y>
    </cdr:to>
    <cdr:sp macro="" textlink="">
      <cdr:nvSpPr>
        <cdr:cNvPr id="3" name="TextBox 2"/>
        <cdr:cNvSpPr txBox="1"/>
      </cdr:nvSpPr>
      <cdr:spPr>
        <a:xfrm xmlns:a="http://schemas.openxmlformats.org/drawingml/2006/main">
          <a:off x="8238" y="24217"/>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0.52578</cdr:x>
      <cdr:y>0.5131</cdr:y>
    </cdr:to>
    <cdr:sp macro="" textlink="">
      <cdr:nvSpPr>
        <cdr:cNvPr id="4" name="TextBox 1"/>
        <cdr:cNvSpPr txBox="1"/>
      </cdr:nvSpPr>
      <cdr:spPr>
        <a:xfrm xmlns:a="http://schemas.openxmlformats.org/drawingml/2006/main">
          <a:off x="27121" y="1593835"/>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cultural attractions</a:t>
          </a:r>
        </a:p>
      </cdr:txBody>
    </cdr:sp>
  </cdr:relSizeAnchor>
</c:userShapes>
</file>

<file path=ppt/drawings/drawing22.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0927" y="1459831"/>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0.03575</cdr:x>
      <cdr:y>0.00382</cdr:y>
    </cdr:from>
    <cdr:ext cx="1723796" cy="230832"/>
    <cdr:sp macro="" textlink="">
      <cdr:nvSpPr>
        <cdr:cNvPr id="4" name="TextBox 1"/>
        <cdr:cNvSpPr txBox="1"/>
      </cdr:nvSpPr>
      <cdr:spPr>
        <a:xfrm xmlns:a="http://schemas.openxmlformats.org/drawingml/2006/main">
          <a:off x="87085" y="9925"/>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23.xml><?xml version="1.0" encoding="utf-8"?>
<c:userShapes xmlns:c="http://schemas.openxmlformats.org/drawingml/2006/chart">
  <cdr:absSizeAnchor xmlns:cdr="http://schemas.openxmlformats.org/drawingml/2006/chartDrawing">
    <cdr:from>
      <cdr:x>0.03845</cdr:x>
      <cdr:y>0.50873</cdr:y>
    </cdr:from>
    <cdr:ext cx="2105311" cy="230831"/>
    <cdr:sp macro="" textlink="">
      <cdr:nvSpPr>
        <cdr:cNvPr id="3" name="TextBox 2"/>
        <cdr:cNvSpPr txBox="1"/>
      </cdr:nvSpPr>
      <cdr:spPr>
        <a:xfrm xmlns:a="http://schemas.openxmlformats.org/drawingml/2006/main">
          <a:off x="98521" y="1500835"/>
          <a:ext cx="2105311" cy="230831"/>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Participating in outdoor</a:t>
          </a:r>
          <a:r>
            <a:rPr lang="en-GB" sz="900" b="1" baseline="0" dirty="0">
              <a:latin typeface="+mn-lt"/>
            </a:rPr>
            <a:t> / sports</a:t>
          </a:r>
          <a:r>
            <a:rPr lang="en-GB" sz="900" b="1" dirty="0">
              <a:latin typeface="+mn-lt"/>
            </a:rPr>
            <a:t> activities</a:t>
          </a:r>
          <a:r>
            <a:rPr lang="en-GB" sz="900" b="1" baseline="0" dirty="0">
              <a:latin typeface="+mn-lt"/>
            </a:rPr>
            <a:t> </a:t>
          </a:r>
          <a:endParaRPr lang="en-GB" sz="900" b="1" dirty="0">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760" y="10975"/>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24.xml><?xml version="1.0" encoding="utf-8"?>
<c:userShapes xmlns:c="http://schemas.openxmlformats.org/drawingml/2006/chart">
  <cdr:absSizeAnchor xmlns:cdr="http://schemas.openxmlformats.org/drawingml/2006/chartDrawing">
    <cdr:from>
      <cdr:x>0.00102</cdr:x>
      <cdr:y>0.00529</cdr:y>
    </cdr:from>
    <cdr:ext cx="1436859" cy="230832"/>
    <cdr:sp macro="" textlink="">
      <cdr:nvSpPr>
        <cdr:cNvPr id="4" name="TextBox 1"/>
        <cdr:cNvSpPr txBox="1"/>
      </cdr:nvSpPr>
      <cdr:spPr>
        <a:xfrm xmlns:a="http://schemas.openxmlformats.org/drawingml/2006/main">
          <a:off x="2485" y="10896"/>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25.xml><?xml version="1.0" encoding="utf-8"?>
<c:userShapes xmlns:c="http://schemas.openxmlformats.org/drawingml/2006/chart">
  <cdr:relSizeAnchor xmlns:cdr="http://schemas.openxmlformats.org/drawingml/2006/chartDrawing">
    <cdr:from>
      <cdr:x>0</cdr:x>
      <cdr:y>0.00681</cdr:y>
    </cdr:from>
    <cdr:to>
      <cdr:x>0.72032</cdr:x>
      <cdr:y>0.06651</cdr:y>
    </cdr:to>
    <cdr:sp macro="" textlink="">
      <cdr:nvSpPr>
        <cdr:cNvPr id="3" name="TextBox 2"/>
        <cdr:cNvSpPr txBox="1"/>
      </cdr:nvSpPr>
      <cdr:spPr>
        <a:xfrm xmlns:a="http://schemas.openxmlformats.org/drawingml/2006/main">
          <a:off x="0" y="26330"/>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0.56778</cdr:x>
      <cdr:y>0.50789</cdr:y>
    </cdr:to>
    <cdr:sp macro="" textlink="">
      <cdr:nvSpPr>
        <cdr:cNvPr id="4" name="TextBox 1"/>
        <cdr:cNvSpPr txBox="1"/>
      </cdr:nvSpPr>
      <cdr:spPr>
        <a:xfrm xmlns:a="http://schemas.openxmlformats.org/drawingml/2006/main">
          <a:off x="25078" y="1732882"/>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a:latin typeface="+mn-lt"/>
            </a:rPr>
            <a:t>Visiting cultural attractions</a:t>
          </a:r>
        </a:p>
      </cdr:txBody>
    </cdr:sp>
  </cdr:relSizeAnchor>
</c:userShapes>
</file>

<file path=ppt/drawings/drawing26.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653337"/>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0.03169</cdr:x>
      <cdr:y>0.00766</cdr:y>
    </cdr:from>
    <cdr:ext cx="1723796" cy="230831"/>
    <cdr:sp macro="" textlink="">
      <cdr:nvSpPr>
        <cdr:cNvPr id="4" name="TextBox 1"/>
        <cdr:cNvSpPr txBox="1"/>
      </cdr:nvSpPr>
      <cdr:spPr>
        <a:xfrm xmlns:a="http://schemas.openxmlformats.org/drawingml/2006/main">
          <a:off x="78377" y="22522"/>
          <a:ext cx="1723796" cy="2308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27.xml><?xml version="1.0" encoding="utf-8"?>
<c:userShapes xmlns:c="http://schemas.openxmlformats.org/drawingml/2006/chart">
  <cdr:absSizeAnchor xmlns:cdr="http://schemas.openxmlformats.org/drawingml/2006/chartDrawing">
    <cdr:from>
      <cdr:x>0.02719</cdr:x>
      <cdr:y>0.49215</cdr:y>
    </cdr:from>
    <cdr:ext cx="2105311" cy="230831"/>
    <cdr:sp macro="" textlink="">
      <cdr:nvSpPr>
        <cdr:cNvPr id="3" name="TextBox 2"/>
        <cdr:cNvSpPr txBox="1"/>
      </cdr:nvSpPr>
      <cdr:spPr>
        <a:xfrm xmlns:a="http://schemas.openxmlformats.org/drawingml/2006/main">
          <a:off x="69669" y="1451908"/>
          <a:ext cx="2105311" cy="230831"/>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Participating in outdoor</a:t>
          </a:r>
          <a:r>
            <a:rPr lang="en-GB" sz="900" b="1" baseline="0" dirty="0">
              <a:latin typeface="+mn-lt"/>
            </a:rPr>
            <a:t> / sports</a:t>
          </a:r>
          <a:r>
            <a:rPr lang="en-GB" sz="900" b="1" dirty="0">
              <a:latin typeface="+mn-lt"/>
            </a:rPr>
            <a:t> activities</a:t>
          </a:r>
          <a:r>
            <a:rPr lang="en-GB" sz="900" b="1" baseline="0" dirty="0">
              <a:latin typeface="+mn-lt"/>
            </a:rPr>
            <a:t> </a:t>
          </a:r>
          <a:endParaRPr lang="en-GB" sz="900" b="1" dirty="0">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760" y="10975"/>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28.xml><?xml version="1.0" encoding="utf-8"?>
<c:userShapes xmlns:c="http://schemas.openxmlformats.org/drawingml/2006/chart">
  <cdr:absSizeAnchor xmlns:cdr="http://schemas.openxmlformats.org/drawingml/2006/chartDrawing">
    <cdr:from>
      <cdr:x>0.05384</cdr:x>
      <cdr:y>0.02781</cdr:y>
    </cdr:from>
    <cdr:ext cx="1436858" cy="230831"/>
    <cdr:sp macro="" textlink="">
      <cdr:nvSpPr>
        <cdr:cNvPr id="4" name="TextBox 1"/>
        <cdr:cNvSpPr txBox="1"/>
      </cdr:nvSpPr>
      <cdr:spPr>
        <a:xfrm xmlns:a="http://schemas.openxmlformats.org/drawingml/2006/main">
          <a:off x="133151" y="60960"/>
          <a:ext cx="1436858" cy="230831"/>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29.xml><?xml version="1.0" encoding="utf-8"?>
<c:userShapes xmlns:c="http://schemas.openxmlformats.org/drawingml/2006/chart">
  <cdr:relSizeAnchor xmlns:cdr="http://schemas.openxmlformats.org/drawingml/2006/chartDrawing">
    <cdr:from>
      <cdr:x>0.00308</cdr:x>
      <cdr:y>0.00681</cdr:y>
    </cdr:from>
    <cdr:to>
      <cdr:x>0.72374</cdr:x>
      <cdr:y>0.06645</cdr:y>
    </cdr:to>
    <cdr:sp macro="" textlink="">
      <cdr:nvSpPr>
        <cdr:cNvPr id="3" name="TextBox 2"/>
        <cdr:cNvSpPr txBox="1"/>
      </cdr:nvSpPr>
      <cdr:spPr>
        <a:xfrm xmlns:a="http://schemas.openxmlformats.org/drawingml/2006/main">
          <a:off x="7614" y="26359"/>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0.56804</cdr:x>
      <cdr:y>0.50783</cdr:y>
    </cdr:to>
    <cdr:sp macro="" textlink="">
      <cdr:nvSpPr>
        <cdr:cNvPr id="4" name="TextBox 1"/>
        <cdr:cNvSpPr txBox="1"/>
      </cdr:nvSpPr>
      <cdr:spPr>
        <a:xfrm xmlns:a="http://schemas.openxmlformats.org/drawingml/2006/main">
          <a:off x="25067" y="1734772"/>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cultural attractions</a:t>
          </a:r>
        </a:p>
      </cdr:txBody>
    </cdr:sp>
  </cdr:relSizeAnchor>
</c:userShapes>
</file>

<file path=ppt/drawings/drawing3.xml><?xml version="1.0" encoding="utf-8"?>
<c:userShapes xmlns:c="http://schemas.openxmlformats.org/drawingml/2006/chart">
  <cdr:relSizeAnchor xmlns:cdr="http://schemas.openxmlformats.org/drawingml/2006/chartDrawing">
    <cdr:from>
      <cdr:x>0.18144</cdr:x>
      <cdr:y>0.07846</cdr:y>
    </cdr:from>
    <cdr:to>
      <cdr:x>0.72991</cdr:x>
      <cdr:y>0.18537</cdr:y>
    </cdr:to>
    <cdr:sp macro="" textlink="">
      <cdr:nvSpPr>
        <cdr:cNvPr id="2" name="TextBox 1"/>
        <cdr:cNvSpPr txBox="1"/>
      </cdr:nvSpPr>
      <cdr:spPr>
        <a:xfrm xmlns:a="http://schemas.openxmlformats.org/drawingml/2006/main">
          <a:off x="1188988" y="195314"/>
          <a:ext cx="3594233" cy="2661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800" b="1" dirty="0" smtClean="0"/>
            <a:t>Spend on holiday trips per year (£m</a:t>
          </a:r>
          <a:r>
            <a:rPr lang="en-GB" sz="800" dirty="0" smtClean="0"/>
            <a:t>)</a:t>
          </a:r>
          <a:endParaRPr lang="en-GB" sz="800" dirty="0"/>
        </a:p>
      </cdr:txBody>
    </cdr:sp>
  </cdr:relSizeAnchor>
</c:userShapes>
</file>

<file path=ppt/drawings/drawing30.xml><?xml version="1.0" encoding="utf-8"?>
<c:userShapes xmlns:c="http://schemas.openxmlformats.org/drawingml/2006/chart">
  <cdr:absSizeAnchor xmlns:cdr="http://schemas.openxmlformats.org/drawingml/2006/chartDrawing">
    <cdr:from>
      <cdr:x>0.04225</cdr:x>
      <cdr:y>0.49237</cdr:y>
    </cdr:from>
    <cdr:ext cx="2105311" cy="230832"/>
    <cdr:sp macro="" textlink="">
      <cdr:nvSpPr>
        <cdr:cNvPr id="3" name="TextBox 2"/>
        <cdr:cNvSpPr txBox="1"/>
      </cdr:nvSpPr>
      <cdr:spPr>
        <a:xfrm xmlns:a="http://schemas.openxmlformats.org/drawingml/2006/main">
          <a:off x="104503" y="1448153"/>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Participating in outdoor</a:t>
          </a:r>
          <a:r>
            <a:rPr lang="en-GB" sz="900" b="1" baseline="0" dirty="0">
              <a:latin typeface="+mn-lt"/>
            </a:rPr>
            <a:t> / sports</a:t>
          </a:r>
          <a:r>
            <a:rPr lang="en-GB" sz="900" b="1" dirty="0">
              <a:latin typeface="+mn-lt"/>
            </a:rPr>
            <a:t> activities</a:t>
          </a:r>
          <a:r>
            <a:rPr lang="en-GB" sz="900" b="1" baseline="0" dirty="0">
              <a:latin typeface="+mn-lt"/>
            </a:rPr>
            <a:t> </a:t>
          </a:r>
          <a:endParaRPr lang="en-GB" sz="900" b="1" dirty="0">
            <a:latin typeface="+mn-lt"/>
          </a:endParaRPr>
        </a:p>
      </cdr:txBody>
    </cdr:sp>
  </cdr:absSizeAnchor>
  <cdr:absSizeAnchor xmlns:cdr="http://schemas.openxmlformats.org/drawingml/2006/chartDrawing">
    <cdr:from>
      <cdr:x>0.04323</cdr:x>
      <cdr:y>0.00143</cdr:y>
    </cdr:from>
    <cdr:ext cx="1595556" cy="230831"/>
    <cdr:sp macro="" textlink="">
      <cdr:nvSpPr>
        <cdr:cNvPr id="4" name="TextBox 1"/>
        <cdr:cNvSpPr txBox="1"/>
      </cdr:nvSpPr>
      <cdr:spPr>
        <a:xfrm xmlns:a="http://schemas.openxmlformats.org/drawingml/2006/main">
          <a:off x="106907" y="4195"/>
          <a:ext cx="1595556" cy="230831"/>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31.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54810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0.02817</cdr:x>
      <cdr:y>0.00884</cdr:y>
    </cdr:from>
    <cdr:ext cx="1723796" cy="230832"/>
    <cdr:sp macro="" textlink="">
      <cdr:nvSpPr>
        <cdr:cNvPr id="4" name="TextBox 1"/>
        <cdr:cNvSpPr txBox="1"/>
      </cdr:nvSpPr>
      <cdr:spPr>
        <a:xfrm xmlns:a="http://schemas.openxmlformats.org/drawingml/2006/main">
          <a:off x="69668" y="24356"/>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32.xml><?xml version="1.0" encoding="utf-8"?>
<c:userShapes xmlns:c="http://schemas.openxmlformats.org/drawingml/2006/chart">
  <cdr:absSizeAnchor xmlns:cdr="http://schemas.openxmlformats.org/drawingml/2006/chartDrawing">
    <cdr:from>
      <cdr:x>0.02919</cdr:x>
      <cdr:y>0.02781</cdr:y>
    </cdr:from>
    <cdr:ext cx="1436859" cy="230832"/>
    <cdr:sp macro="" textlink="">
      <cdr:nvSpPr>
        <cdr:cNvPr id="4" name="TextBox 1"/>
        <cdr:cNvSpPr txBox="1"/>
      </cdr:nvSpPr>
      <cdr:spPr>
        <a:xfrm xmlns:a="http://schemas.openxmlformats.org/drawingml/2006/main">
          <a:off x="72192" y="60960"/>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33.xml><?xml version="1.0" encoding="utf-8"?>
<c:userShapes xmlns:c="http://schemas.openxmlformats.org/drawingml/2006/chart">
  <cdr:relSizeAnchor xmlns:cdr="http://schemas.openxmlformats.org/drawingml/2006/chartDrawing">
    <cdr:from>
      <cdr:x>0.00308</cdr:x>
      <cdr:y>0.00681</cdr:y>
    </cdr:from>
    <cdr:to>
      <cdr:x>0.72491</cdr:x>
      <cdr:y>0.06651</cdr:y>
    </cdr:to>
    <cdr:sp macro="" textlink="">
      <cdr:nvSpPr>
        <cdr:cNvPr id="3" name="TextBox 2"/>
        <cdr:cNvSpPr txBox="1"/>
      </cdr:nvSpPr>
      <cdr:spPr>
        <a:xfrm xmlns:a="http://schemas.openxmlformats.org/drawingml/2006/main">
          <a:off x="7602" y="26330"/>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0.56895</cdr:x>
      <cdr:y>0.50789</cdr:y>
    </cdr:to>
    <cdr:sp macro="" textlink="">
      <cdr:nvSpPr>
        <cdr:cNvPr id="4" name="TextBox 1"/>
        <cdr:cNvSpPr txBox="1"/>
      </cdr:nvSpPr>
      <cdr:spPr>
        <a:xfrm xmlns:a="http://schemas.openxmlformats.org/drawingml/2006/main">
          <a:off x="25026" y="1732882"/>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a:latin typeface="+mn-lt"/>
            </a:rPr>
            <a:t>Visiting cultural attractions</a:t>
          </a:r>
        </a:p>
      </cdr:txBody>
    </cdr:sp>
  </cdr:relSizeAnchor>
</c:userShapes>
</file>

<file path=ppt/drawings/drawing34.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40418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0.02817</cdr:x>
      <cdr:y>3.84312E-5</cdr:y>
    </cdr:from>
    <cdr:ext cx="1723796" cy="230831"/>
    <cdr:sp macro="" textlink="">
      <cdr:nvSpPr>
        <cdr:cNvPr id="4" name="TextBox 1"/>
        <cdr:cNvSpPr txBox="1"/>
      </cdr:nvSpPr>
      <cdr:spPr>
        <a:xfrm xmlns:a="http://schemas.openxmlformats.org/drawingml/2006/main">
          <a:off x="69668" y="96"/>
          <a:ext cx="1723796" cy="2308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35.xml><?xml version="1.0" encoding="utf-8"?>
<c:userShapes xmlns:c="http://schemas.openxmlformats.org/drawingml/2006/chart">
  <cdr:absSizeAnchor xmlns:cdr="http://schemas.openxmlformats.org/drawingml/2006/chartDrawing">
    <cdr:from>
      <cdr:x>0.00378</cdr:x>
      <cdr:y>0.4951</cdr:y>
    </cdr:from>
    <cdr:ext cx="2105311" cy="230832"/>
    <cdr:sp macro="" textlink="">
      <cdr:nvSpPr>
        <cdr:cNvPr id="3" name="TextBox 2"/>
        <cdr:cNvSpPr txBox="1"/>
      </cdr:nvSpPr>
      <cdr:spPr>
        <a:xfrm xmlns:a="http://schemas.openxmlformats.org/drawingml/2006/main">
          <a:off x="9349" y="1456640"/>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a:latin typeface="+mn-lt"/>
            </a:rPr>
            <a:t>Participating in outdoor</a:t>
          </a:r>
          <a:r>
            <a:rPr lang="en-GB" sz="900" b="1" baseline="0">
              <a:latin typeface="+mn-lt"/>
            </a:rPr>
            <a:t> / sports</a:t>
          </a:r>
          <a:r>
            <a:rPr lang="en-GB" sz="900" b="1">
              <a:latin typeface="+mn-lt"/>
            </a:rPr>
            <a:t> activities</a:t>
          </a:r>
          <a:r>
            <a:rPr lang="en-GB" sz="900" b="1" baseline="0">
              <a:latin typeface="+mn-lt"/>
            </a:rPr>
            <a:t> </a:t>
          </a:r>
          <a:endParaRPr lang="en-GB" sz="900" b="1">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210" y="10945"/>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36.xml><?xml version="1.0" encoding="utf-8"?>
<c:userShapes xmlns:c="http://schemas.openxmlformats.org/drawingml/2006/chart">
  <cdr:absSizeAnchor xmlns:cdr="http://schemas.openxmlformats.org/drawingml/2006/chartDrawing">
    <cdr:from>
      <cdr:x>0.03873</cdr:x>
      <cdr:y>0.02912</cdr:y>
    </cdr:from>
    <cdr:ext cx="1436859" cy="230831"/>
    <cdr:sp macro="" textlink="">
      <cdr:nvSpPr>
        <cdr:cNvPr id="4" name="TextBox 1"/>
        <cdr:cNvSpPr txBox="1"/>
      </cdr:nvSpPr>
      <cdr:spPr>
        <a:xfrm xmlns:a="http://schemas.openxmlformats.org/drawingml/2006/main">
          <a:off x="95794" y="63849"/>
          <a:ext cx="1436859" cy="230831"/>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37.xml><?xml version="1.0" encoding="utf-8"?>
<c:userShapes xmlns:c="http://schemas.openxmlformats.org/drawingml/2006/chart">
  <cdr:relSizeAnchor xmlns:cdr="http://schemas.openxmlformats.org/drawingml/2006/chartDrawing">
    <cdr:from>
      <cdr:x>0</cdr:x>
      <cdr:y>0.00681</cdr:y>
    </cdr:from>
    <cdr:to>
      <cdr:x>0.72032</cdr:x>
      <cdr:y>0.06651</cdr:y>
    </cdr:to>
    <cdr:sp macro="" textlink="">
      <cdr:nvSpPr>
        <cdr:cNvPr id="3" name="TextBox 2"/>
        <cdr:cNvSpPr txBox="1"/>
      </cdr:nvSpPr>
      <cdr:spPr>
        <a:xfrm xmlns:a="http://schemas.openxmlformats.org/drawingml/2006/main">
          <a:off x="0" y="26329"/>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0.56778</cdr:x>
      <cdr:y>0.50789</cdr:y>
    </cdr:to>
    <cdr:sp macro="" textlink="">
      <cdr:nvSpPr>
        <cdr:cNvPr id="4" name="TextBox 1"/>
        <cdr:cNvSpPr txBox="1"/>
      </cdr:nvSpPr>
      <cdr:spPr>
        <a:xfrm xmlns:a="http://schemas.openxmlformats.org/drawingml/2006/main">
          <a:off x="25078" y="1732821"/>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a:latin typeface="+mn-lt"/>
            </a:rPr>
            <a:t>Visiting cultural attractions</a:t>
          </a:r>
        </a:p>
      </cdr:txBody>
    </cdr:sp>
  </cdr:relSizeAnchor>
</c:userShapes>
</file>

<file path=ppt/drawings/drawing38.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54810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0.02817</cdr:x>
      <cdr:y>0</cdr:y>
    </cdr:from>
    <cdr:ext cx="1723796" cy="230832"/>
    <cdr:sp macro="" textlink="">
      <cdr:nvSpPr>
        <cdr:cNvPr id="4" name="TextBox 1"/>
        <cdr:cNvSpPr txBox="1"/>
      </cdr:nvSpPr>
      <cdr:spPr>
        <a:xfrm xmlns:a="http://schemas.openxmlformats.org/drawingml/2006/main">
          <a:off x="69669" y="0"/>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39.xml><?xml version="1.0" encoding="utf-8"?>
<c:userShapes xmlns:c="http://schemas.openxmlformats.org/drawingml/2006/chart">
  <cdr:absSizeAnchor xmlns:cdr="http://schemas.openxmlformats.org/drawingml/2006/chartDrawing">
    <cdr:from>
      <cdr:x>0.00378</cdr:x>
      <cdr:y>0.4951</cdr:y>
    </cdr:from>
    <cdr:ext cx="2105311" cy="230832"/>
    <cdr:sp macro="" textlink="">
      <cdr:nvSpPr>
        <cdr:cNvPr id="3" name="TextBox 2"/>
        <cdr:cNvSpPr txBox="1"/>
      </cdr:nvSpPr>
      <cdr:spPr>
        <a:xfrm xmlns:a="http://schemas.openxmlformats.org/drawingml/2006/main">
          <a:off x="9349" y="1456188"/>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a:latin typeface="+mn-lt"/>
            </a:rPr>
            <a:t>Participating in outdoor</a:t>
          </a:r>
          <a:r>
            <a:rPr lang="en-GB" sz="900" b="1" baseline="0">
              <a:latin typeface="+mn-lt"/>
            </a:rPr>
            <a:t> / sports</a:t>
          </a:r>
          <a:r>
            <a:rPr lang="en-GB" sz="900" b="1">
              <a:latin typeface="+mn-lt"/>
            </a:rPr>
            <a:t> activities</a:t>
          </a:r>
          <a:r>
            <a:rPr lang="en-GB" sz="900" b="1" baseline="0">
              <a:latin typeface="+mn-lt"/>
            </a:rPr>
            <a:t> </a:t>
          </a:r>
          <a:endParaRPr lang="en-GB" sz="900" b="1">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210" y="10941"/>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4.xml><?xml version="1.0" encoding="utf-8"?>
<c:userShapes xmlns:c="http://schemas.openxmlformats.org/drawingml/2006/chart">
  <cdr:relSizeAnchor xmlns:cdr="http://schemas.openxmlformats.org/drawingml/2006/chartDrawing">
    <cdr:from>
      <cdr:x>0.09939</cdr:x>
      <cdr:y>0.05969</cdr:y>
    </cdr:from>
    <cdr:to>
      <cdr:x>0.92308</cdr:x>
      <cdr:y>0.16819</cdr:y>
    </cdr:to>
    <cdr:sp macro="" textlink="">
      <cdr:nvSpPr>
        <cdr:cNvPr id="2" name="TextBox 1"/>
        <cdr:cNvSpPr txBox="1"/>
      </cdr:nvSpPr>
      <cdr:spPr>
        <a:xfrm xmlns:a="http://schemas.openxmlformats.org/drawingml/2006/main">
          <a:off x="375991" y="113694"/>
          <a:ext cx="3116145" cy="2066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800" b="1" dirty="0" smtClean="0"/>
            <a:t>Change in proportion of overseas spend in London vs. Rest of England </a:t>
          </a:r>
          <a:endParaRPr lang="en-GB" sz="800" dirty="0"/>
        </a:p>
      </cdr:txBody>
    </cdr:sp>
  </cdr:relSizeAnchor>
</c:userShapes>
</file>

<file path=ppt/drawings/drawing40.xml><?xml version="1.0" encoding="utf-8"?>
<c:userShapes xmlns:c="http://schemas.openxmlformats.org/drawingml/2006/chart">
  <cdr:absSizeAnchor xmlns:cdr="http://schemas.openxmlformats.org/drawingml/2006/chartDrawing">
    <cdr:from>
      <cdr:x>0.03593</cdr:x>
      <cdr:y>0.02912</cdr:y>
    </cdr:from>
    <cdr:ext cx="1436859" cy="230832"/>
    <cdr:sp macro="" textlink="">
      <cdr:nvSpPr>
        <cdr:cNvPr id="4" name="TextBox 1"/>
        <cdr:cNvSpPr txBox="1"/>
      </cdr:nvSpPr>
      <cdr:spPr>
        <a:xfrm xmlns:a="http://schemas.openxmlformats.org/drawingml/2006/main">
          <a:off x="89631" y="63850"/>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41.xml><?xml version="1.0" encoding="utf-8"?>
<c:userShapes xmlns:c="http://schemas.openxmlformats.org/drawingml/2006/chart">
  <cdr:relSizeAnchor xmlns:cdr="http://schemas.openxmlformats.org/drawingml/2006/chartDrawing">
    <cdr:from>
      <cdr:x>0.00308</cdr:x>
      <cdr:y>0.00681</cdr:y>
    </cdr:from>
    <cdr:to>
      <cdr:x>0.72374</cdr:x>
      <cdr:y>0.06651</cdr:y>
    </cdr:to>
    <cdr:sp macro="" textlink="">
      <cdr:nvSpPr>
        <cdr:cNvPr id="3" name="TextBox 2"/>
        <cdr:cNvSpPr txBox="1"/>
      </cdr:nvSpPr>
      <cdr:spPr>
        <a:xfrm xmlns:a="http://schemas.openxmlformats.org/drawingml/2006/main">
          <a:off x="7614" y="26330"/>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0.56804</cdr:x>
      <cdr:y>0.50789</cdr:y>
    </cdr:to>
    <cdr:sp macro="" textlink="">
      <cdr:nvSpPr>
        <cdr:cNvPr id="4" name="TextBox 1"/>
        <cdr:cNvSpPr txBox="1"/>
      </cdr:nvSpPr>
      <cdr:spPr>
        <a:xfrm xmlns:a="http://schemas.openxmlformats.org/drawingml/2006/main">
          <a:off x="25067" y="1732882"/>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a:latin typeface="+mn-lt"/>
            </a:rPr>
            <a:t>Visiting cultural attractions</a:t>
          </a:r>
        </a:p>
      </cdr:txBody>
    </cdr:sp>
  </cdr:relSizeAnchor>
</c:userShapes>
</file>

<file path=ppt/drawings/drawing42.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54810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0.03624</cdr:x>
      <cdr:y>0</cdr:y>
    </cdr:from>
    <cdr:ext cx="1723796" cy="230831"/>
    <cdr:sp macro="" textlink="">
      <cdr:nvSpPr>
        <cdr:cNvPr id="4" name="TextBox 1"/>
        <cdr:cNvSpPr txBox="1"/>
      </cdr:nvSpPr>
      <cdr:spPr>
        <a:xfrm xmlns:a="http://schemas.openxmlformats.org/drawingml/2006/main">
          <a:off x="89632" y="0"/>
          <a:ext cx="1723796" cy="230831"/>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43.xml><?xml version="1.0" encoding="utf-8"?>
<c:userShapes xmlns:c="http://schemas.openxmlformats.org/drawingml/2006/chart">
  <cdr:absSizeAnchor xmlns:cdr="http://schemas.openxmlformats.org/drawingml/2006/chartDrawing">
    <cdr:from>
      <cdr:x>0.00378</cdr:x>
      <cdr:y>0.4951</cdr:y>
    </cdr:from>
    <cdr:ext cx="2105311" cy="230832"/>
    <cdr:sp macro="" textlink="">
      <cdr:nvSpPr>
        <cdr:cNvPr id="3" name="TextBox 2"/>
        <cdr:cNvSpPr txBox="1"/>
      </cdr:nvSpPr>
      <cdr:spPr>
        <a:xfrm xmlns:a="http://schemas.openxmlformats.org/drawingml/2006/main">
          <a:off x="9349" y="1456189"/>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a:latin typeface="+mn-lt"/>
            </a:rPr>
            <a:t>Participating in outdoor</a:t>
          </a:r>
          <a:r>
            <a:rPr lang="en-GB" sz="900" b="1" baseline="0">
              <a:latin typeface="+mn-lt"/>
            </a:rPr>
            <a:t> / sports</a:t>
          </a:r>
          <a:r>
            <a:rPr lang="en-GB" sz="900" b="1">
              <a:latin typeface="+mn-lt"/>
            </a:rPr>
            <a:t> activities</a:t>
          </a:r>
          <a:r>
            <a:rPr lang="en-GB" sz="900" b="1" baseline="0">
              <a:latin typeface="+mn-lt"/>
            </a:rPr>
            <a:t> </a:t>
          </a:r>
          <a:endParaRPr lang="en-GB" sz="900" b="1">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210" y="10941"/>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44.xml><?xml version="1.0" encoding="utf-8"?>
<c:userShapes xmlns:c="http://schemas.openxmlformats.org/drawingml/2006/chart">
  <cdr:absSizeAnchor xmlns:cdr="http://schemas.openxmlformats.org/drawingml/2006/chartDrawing">
    <cdr:from>
      <cdr:x>0.02919</cdr:x>
      <cdr:y>0.02781</cdr:y>
    </cdr:from>
    <cdr:ext cx="1436859" cy="230832"/>
    <cdr:sp macro="" textlink="">
      <cdr:nvSpPr>
        <cdr:cNvPr id="4" name="TextBox 1"/>
        <cdr:cNvSpPr txBox="1"/>
      </cdr:nvSpPr>
      <cdr:spPr>
        <a:xfrm xmlns:a="http://schemas.openxmlformats.org/drawingml/2006/main">
          <a:off x="72193" y="60960"/>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45.xml><?xml version="1.0" encoding="utf-8"?>
<c:userShapes xmlns:c="http://schemas.openxmlformats.org/drawingml/2006/chart">
  <cdr:relSizeAnchor xmlns:cdr="http://schemas.openxmlformats.org/drawingml/2006/chartDrawing">
    <cdr:from>
      <cdr:x>0.00308</cdr:x>
      <cdr:y>0.00681</cdr:y>
    </cdr:from>
    <cdr:to>
      <cdr:x>0.7234</cdr:x>
      <cdr:y>0.06651</cdr:y>
    </cdr:to>
    <cdr:sp macro="" textlink="">
      <cdr:nvSpPr>
        <cdr:cNvPr id="3" name="TextBox 2"/>
        <cdr:cNvSpPr txBox="1"/>
      </cdr:nvSpPr>
      <cdr:spPr>
        <a:xfrm xmlns:a="http://schemas.openxmlformats.org/drawingml/2006/main">
          <a:off x="7617" y="26330"/>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0.56778</cdr:x>
      <cdr:y>0.50789</cdr:y>
    </cdr:to>
    <cdr:sp macro="" textlink="">
      <cdr:nvSpPr>
        <cdr:cNvPr id="4" name="TextBox 1"/>
        <cdr:cNvSpPr txBox="1"/>
      </cdr:nvSpPr>
      <cdr:spPr>
        <a:xfrm xmlns:a="http://schemas.openxmlformats.org/drawingml/2006/main">
          <a:off x="25078" y="1732882"/>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a:latin typeface="+mn-lt"/>
            </a:rPr>
            <a:t>Visiting cultural attractions</a:t>
          </a:r>
        </a:p>
      </cdr:txBody>
    </cdr:sp>
  </cdr:relSizeAnchor>
</c:userShapes>
</file>

<file path=ppt/drawings/drawing46.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419" y="154810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0.02794</cdr:x>
      <cdr:y>0.00245</cdr:y>
    </cdr:from>
    <cdr:ext cx="1723796" cy="230832"/>
    <cdr:sp macro="" textlink="">
      <cdr:nvSpPr>
        <cdr:cNvPr id="4" name="TextBox 1"/>
        <cdr:cNvSpPr txBox="1"/>
      </cdr:nvSpPr>
      <cdr:spPr>
        <a:xfrm xmlns:a="http://schemas.openxmlformats.org/drawingml/2006/main">
          <a:off x="69669" y="6741"/>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47.xml><?xml version="1.0" encoding="utf-8"?>
<c:userShapes xmlns:c="http://schemas.openxmlformats.org/drawingml/2006/chart">
  <cdr:absSizeAnchor xmlns:cdr="http://schemas.openxmlformats.org/drawingml/2006/chartDrawing">
    <cdr:from>
      <cdr:x>0.00378</cdr:x>
      <cdr:y>0.4951</cdr:y>
    </cdr:from>
    <cdr:ext cx="2105311" cy="230832"/>
    <cdr:sp macro="" textlink="">
      <cdr:nvSpPr>
        <cdr:cNvPr id="3" name="TextBox 2"/>
        <cdr:cNvSpPr txBox="1"/>
      </cdr:nvSpPr>
      <cdr:spPr>
        <a:xfrm xmlns:a="http://schemas.openxmlformats.org/drawingml/2006/main">
          <a:off x="9349" y="1456188"/>
          <a:ext cx="210531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a:latin typeface="+mn-lt"/>
            </a:rPr>
            <a:t>Participating in outdoor</a:t>
          </a:r>
          <a:r>
            <a:rPr lang="en-GB" sz="900" b="1" baseline="0">
              <a:latin typeface="+mn-lt"/>
            </a:rPr>
            <a:t> / sports</a:t>
          </a:r>
          <a:r>
            <a:rPr lang="en-GB" sz="900" b="1">
              <a:latin typeface="+mn-lt"/>
            </a:rPr>
            <a:t> activities</a:t>
          </a:r>
          <a:r>
            <a:rPr lang="en-GB" sz="900" b="1" baseline="0">
              <a:latin typeface="+mn-lt"/>
            </a:rPr>
            <a:t> </a:t>
          </a:r>
          <a:endParaRPr lang="en-GB" sz="900" b="1">
            <a:latin typeface="+mn-lt"/>
          </a:endParaRPr>
        </a:p>
      </cdr:txBody>
    </cdr:sp>
  </cdr:absSizeAnchor>
  <cdr:absSizeAnchor xmlns:cdr="http://schemas.openxmlformats.org/drawingml/2006/chartDrawing">
    <cdr:from>
      <cdr:x>0.00615</cdr:x>
      <cdr:y>0.00372</cdr:y>
    </cdr:from>
    <cdr:ext cx="1595556" cy="230832"/>
    <cdr:sp macro="" textlink="">
      <cdr:nvSpPr>
        <cdr:cNvPr id="4" name="TextBox 1"/>
        <cdr:cNvSpPr txBox="1"/>
      </cdr:nvSpPr>
      <cdr:spPr>
        <a:xfrm xmlns:a="http://schemas.openxmlformats.org/drawingml/2006/main">
          <a:off x="15210" y="10941"/>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48.xml><?xml version="1.0" encoding="utf-8"?>
<c:userShapes xmlns:c="http://schemas.openxmlformats.org/drawingml/2006/chart">
  <cdr:absSizeAnchor xmlns:cdr="http://schemas.openxmlformats.org/drawingml/2006/chartDrawing">
    <cdr:from>
      <cdr:x>0.00102</cdr:x>
      <cdr:y>0.00529</cdr:y>
    </cdr:from>
    <cdr:ext cx="1436859" cy="230832"/>
    <cdr:sp macro="" textlink="">
      <cdr:nvSpPr>
        <cdr:cNvPr id="4" name="TextBox 1"/>
        <cdr:cNvSpPr txBox="1"/>
      </cdr:nvSpPr>
      <cdr:spPr>
        <a:xfrm xmlns:a="http://schemas.openxmlformats.org/drawingml/2006/main">
          <a:off x="2519" y="11598"/>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49.xml><?xml version="1.0" encoding="utf-8"?>
<c:userShapes xmlns:c="http://schemas.openxmlformats.org/drawingml/2006/chart">
  <cdr:relSizeAnchor xmlns:cdr="http://schemas.openxmlformats.org/drawingml/2006/chartDrawing">
    <cdr:from>
      <cdr:x>0</cdr:x>
      <cdr:y>0.00681</cdr:y>
    </cdr:from>
    <cdr:to>
      <cdr:x>0.72032</cdr:x>
      <cdr:y>0.06593</cdr:y>
    </cdr:to>
    <cdr:sp macro="" textlink="">
      <cdr:nvSpPr>
        <cdr:cNvPr id="3" name="TextBox 2"/>
        <cdr:cNvSpPr txBox="1"/>
      </cdr:nvSpPr>
      <cdr:spPr>
        <a:xfrm xmlns:a="http://schemas.openxmlformats.org/drawingml/2006/main">
          <a:off x="0" y="26589"/>
          <a:ext cx="1781504" cy="230832"/>
        </a:xfrm>
        <a:prstGeom xmlns:a="http://schemas.openxmlformats.org/drawingml/2006/main" prst="rect">
          <a:avLst/>
        </a:prstGeom>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Visiting heritage related attractions</a:t>
          </a:r>
        </a:p>
      </cdr:txBody>
    </cdr:sp>
  </cdr:relSizeAnchor>
  <cdr:relSizeAnchor xmlns:cdr="http://schemas.openxmlformats.org/drawingml/2006/chartDrawing">
    <cdr:from>
      <cdr:x>0.01014</cdr:x>
      <cdr:y>0.44819</cdr:y>
    </cdr:from>
    <cdr:to>
      <cdr:x>0.56778</cdr:x>
      <cdr:y>0.50731</cdr:y>
    </cdr:to>
    <cdr:sp macro="" textlink="">
      <cdr:nvSpPr>
        <cdr:cNvPr id="4" name="TextBox 1"/>
        <cdr:cNvSpPr txBox="1"/>
      </cdr:nvSpPr>
      <cdr:spPr>
        <a:xfrm xmlns:a="http://schemas.openxmlformats.org/drawingml/2006/main">
          <a:off x="25078" y="1749910"/>
          <a:ext cx="1379151"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a:latin typeface="+mn-lt"/>
            </a:rPr>
            <a:t>Visiting cultural attractions</a:t>
          </a:r>
        </a:p>
      </cdr:txBody>
    </cdr:sp>
  </cdr:relSizeAnchor>
</c:userShapes>
</file>

<file path=ppt/drawings/drawing5.xml><?xml version="1.0" encoding="utf-8"?>
<c:userShapes xmlns:c="http://schemas.openxmlformats.org/drawingml/2006/chart">
  <cdr:relSizeAnchor xmlns:cdr="http://schemas.openxmlformats.org/drawingml/2006/chartDrawing">
    <cdr:from>
      <cdr:x>0.25049</cdr:x>
      <cdr:y>0.00079</cdr:y>
    </cdr:from>
    <cdr:to>
      <cdr:x>0.84378</cdr:x>
      <cdr:y>0.07261</cdr:y>
    </cdr:to>
    <cdr:sp macro="" textlink="">
      <cdr:nvSpPr>
        <cdr:cNvPr id="2" name="TextBox 1"/>
        <cdr:cNvSpPr txBox="1"/>
      </cdr:nvSpPr>
      <cdr:spPr>
        <a:xfrm xmlns:a="http://schemas.openxmlformats.org/drawingml/2006/main">
          <a:off x="1008448" y="2118"/>
          <a:ext cx="2388537" cy="1926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Number of holiday trips to England’s </a:t>
          </a:r>
          <a:r>
            <a:rPr lang="en-GB" sz="800" b="1" dirty="0"/>
            <a:t>r</a:t>
          </a:r>
          <a:r>
            <a:rPr lang="en-GB" sz="800" b="1" dirty="0" smtClean="0"/>
            <a:t>egions (000s)</a:t>
          </a:r>
          <a:endParaRPr lang="en-GB" sz="800" b="1" dirty="0"/>
        </a:p>
      </cdr:txBody>
    </cdr:sp>
  </cdr:relSizeAnchor>
</c:userShapes>
</file>

<file path=ppt/drawings/drawing50.xml><?xml version="1.0" encoding="utf-8"?>
<c:userShapes xmlns:c="http://schemas.openxmlformats.org/drawingml/2006/chart">
  <cdr:absSizeAnchor xmlns:cdr="http://schemas.openxmlformats.org/drawingml/2006/chartDrawing">
    <cdr:from>
      <cdr:x>0.00859</cdr:x>
      <cdr:y>0.56213</cdr:y>
    </cdr:from>
    <cdr:ext cx="1108799" cy="230832"/>
    <cdr:sp macro="" textlink="">
      <cdr:nvSpPr>
        <cdr:cNvPr id="3" name="TextBox 2"/>
        <cdr:cNvSpPr txBox="1"/>
      </cdr:nvSpPr>
      <cdr:spPr>
        <a:xfrm xmlns:a="http://schemas.openxmlformats.org/drawingml/2006/main">
          <a:off x="21245" y="1548106"/>
          <a:ext cx="1108799"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lIns="36000" rIns="36000" rtlCol="0">
          <a:spAutoFit/>
        </a:bodyPr>
        <a:lstStyle xmlns:a="http://schemas.openxmlformats.org/drawingml/2006/main"/>
        <a:p xmlns:a="http://schemas.openxmlformats.org/drawingml/2006/main">
          <a:pPr algn="l"/>
          <a:r>
            <a:rPr lang="en-GB" sz="900" b="1">
              <a:latin typeface="+mn-lt"/>
            </a:rPr>
            <a:t>Going shopping</a:t>
          </a:r>
        </a:p>
      </cdr:txBody>
    </cdr:sp>
  </cdr:absSizeAnchor>
  <cdr:absSizeAnchor xmlns:cdr="http://schemas.openxmlformats.org/drawingml/2006/chartDrawing">
    <cdr:from>
      <cdr:x>0.03169</cdr:x>
      <cdr:y>0</cdr:y>
    </cdr:from>
    <cdr:ext cx="1723796" cy="230832"/>
    <cdr:sp macro="" textlink="">
      <cdr:nvSpPr>
        <cdr:cNvPr id="4" name="TextBox 1"/>
        <cdr:cNvSpPr txBox="1"/>
      </cdr:nvSpPr>
      <cdr:spPr>
        <a:xfrm xmlns:a="http://schemas.openxmlformats.org/drawingml/2006/main">
          <a:off x="78377" y="0"/>
          <a:ext cx="1723796" cy="23083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Going</a:t>
          </a:r>
          <a:r>
            <a:rPr lang="en-GB" sz="900" b="1" baseline="0" dirty="0">
              <a:latin typeface="+mn-lt"/>
            </a:rPr>
            <a:t> out to eat, drink or socialise</a:t>
          </a:r>
          <a:endParaRPr lang="en-GB" sz="900" b="1" dirty="0">
            <a:latin typeface="+mn-lt"/>
          </a:endParaRPr>
        </a:p>
      </cdr:txBody>
    </cdr:sp>
  </cdr:absSizeAnchor>
</c:userShapes>
</file>

<file path=ppt/drawings/drawing51.xml><?xml version="1.0" encoding="utf-8"?>
<c:userShapes xmlns:c="http://schemas.openxmlformats.org/drawingml/2006/chart">
  <cdr:absSizeAnchor xmlns:cdr="http://schemas.openxmlformats.org/drawingml/2006/chartDrawing">
    <cdr:from>
      <cdr:x>0.03521</cdr:x>
      <cdr:y>0.47733</cdr:y>
    </cdr:from>
    <cdr:ext cx="2105311" cy="230830"/>
    <cdr:sp macro="" textlink="">
      <cdr:nvSpPr>
        <cdr:cNvPr id="3" name="TextBox 2"/>
        <cdr:cNvSpPr txBox="1"/>
      </cdr:nvSpPr>
      <cdr:spPr>
        <a:xfrm xmlns:a="http://schemas.openxmlformats.org/drawingml/2006/main">
          <a:off x="87086" y="1517164"/>
          <a:ext cx="2105311" cy="230830"/>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p xmlns:a="http://schemas.openxmlformats.org/drawingml/2006/main">
          <a:pPr algn="l"/>
          <a:r>
            <a:rPr lang="en-GB" sz="900" b="1" dirty="0">
              <a:latin typeface="+mn-lt"/>
            </a:rPr>
            <a:t>Participating in outdoor</a:t>
          </a:r>
          <a:r>
            <a:rPr lang="en-GB" sz="900" b="1" baseline="0" dirty="0">
              <a:latin typeface="+mn-lt"/>
            </a:rPr>
            <a:t> / sports</a:t>
          </a:r>
          <a:r>
            <a:rPr lang="en-GB" sz="900" b="1" dirty="0">
              <a:latin typeface="+mn-lt"/>
            </a:rPr>
            <a:t> activities</a:t>
          </a:r>
          <a:r>
            <a:rPr lang="en-GB" sz="900" b="1" baseline="0" dirty="0">
              <a:latin typeface="+mn-lt"/>
            </a:rPr>
            <a:t> </a:t>
          </a:r>
          <a:endParaRPr lang="en-GB" sz="900" b="1" dirty="0">
            <a:latin typeface="+mn-lt"/>
          </a:endParaRPr>
        </a:p>
      </cdr:txBody>
    </cdr:sp>
  </cdr:absSizeAnchor>
  <cdr:absSizeAnchor xmlns:cdr="http://schemas.openxmlformats.org/drawingml/2006/chartDrawing">
    <cdr:from>
      <cdr:x>0.04225</cdr:x>
      <cdr:y>0</cdr:y>
    </cdr:from>
    <cdr:ext cx="1595556" cy="230832"/>
    <cdr:sp macro="" textlink="">
      <cdr:nvSpPr>
        <cdr:cNvPr id="4" name="TextBox 1"/>
        <cdr:cNvSpPr txBox="1"/>
      </cdr:nvSpPr>
      <cdr:spPr>
        <a:xfrm xmlns:a="http://schemas.openxmlformats.org/drawingml/2006/main">
          <a:off x="104502" y="0"/>
          <a:ext cx="1595556"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Visiting rural</a:t>
          </a:r>
          <a:r>
            <a:rPr lang="en-GB" sz="900" b="1" baseline="0" dirty="0">
              <a:latin typeface="+mn-lt"/>
            </a:rPr>
            <a:t> / coastal locations</a:t>
          </a:r>
          <a:endParaRPr lang="en-GB" sz="900" b="1" dirty="0">
            <a:latin typeface="+mn-lt"/>
          </a:endParaRPr>
        </a:p>
      </cdr:txBody>
    </cdr:sp>
  </cdr:absSizeAnchor>
</c:userShapes>
</file>

<file path=ppt/drawings/drawing52.xml><?xml version="1.0" encoding="utf-8"?>
<c:userShapes xmlns:c="http://schemas.openxmlformats.org/drawingml/2006/chart">
  <cdr:absSizeAnchor xmlns:cdr="http://schemas.openxmlformats.org/drawingml/2006/chartDrawing">
    <cdr:from>
      <cdr:x>0.03271</cdr:x>
      <cdr:y>0.02912</cdr:y>
    </cdr:from>
    <cdr:ext cx="1436859" cy="230832"/>
    <cdr:sp macro="" textlink="">
      <cdr:nvSpPr>
        <cdr:cNvPr id="4" name="TextBox 1"/>
        <cdr:cNvSpPr txBox="1"/>
      </cdr:nvSpPr>
      <cdr:spPr>
        <a:xfrm xmlns:a="http://schemas.openxmlformats.org/drawingml/2006/main">
          <a:off x="80900" y="63850"/>
          <a:ext cx="1436859" cy="230832"/>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horzOverflow="clip" wrap="none" lIns="36000" rIns="3600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900" b="1" dirty="0">
              <a:latin typeface="+mn-lt"/>
            </a:rPr>
            <a:t>Other activities / attractions</a:t>
          </a:r>
        </a:p>
      </cdr:txBody>
    </cdr:sp>
  </cdr:absSizeAnchor>
</c:userShapes>
</file>

<file path=ppt/drawings/drawing6.xml><?xml version="1.0" encoding="utf-8"?>
<c:userShapes xmlns:c="http://schemas.openxmlformats.org/drawingml/2006/chart">
  <cdr:relSizeAnchor xmlns:cdr="http://schemas.openxmlformats.org/drawingml/2006/chartDrawing">
    <cdr:from>
      <cdr:x>0.27342</cdr:x>
      <cdr:y>0</cdr:y>
    </cdr:from>
    <cdr:to>
      <cdr:x>0.87902</cdr:x>
      <cdr:y>0.07841</cdr:y>
    </cdr:to>
    <cdr:sp macro="" textlink="">
      <cdr:nvSpPr>
        <cdr:cNvPr id="2" name="TextBox 1"/>
        <cdr:cNvSpPr txBox="1"/>
      </cdr:nvSpPr>
      <cdr:spPr>
        <a:xfrm xmlns:a="http://schemas.openxmlformats.org/drawingml/2006/main">
          <a:off x="1100770" y="-1458383"/>
          <a:ext cx="2438088" cy="2081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Holiday nights spent in England’s regions (000s) </a:t>
          </a:r>
          <a:endParaRPr lang="en-GB" sz="8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0.29036</cdr:x>
      <cdr:y>0.0654</cdr:y>
    </cdr:from>
    <cdr:to>
      <cdr:x>0.63133</cdr:x>
      <cdr:y>0.1583</cdr:y>
    </cdr:to>
    <cdr:sp macro="" textlink="">
      <cdr:nvSpPr>
        <cdr:cNvPr id="2" name="TextBox 1"/>
        <cdr:cNvSpPr txBox="1"/>
      </cdr:nvSpPr>
      <cdr:spPr>
        <a:xfrm xmlns:a="http://schemas.openxmlformats.org/drawingml/2006/main">
          <a:off x="2295528" y="306916"/>
          <a:ext cx="2695575" cy="4360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0.28966</cdr:x>
      <cdr:y>0.03653</cdr:y>
    </cdr:from>
    <cdr:to>
      <cdr:x>0.72219</cdr:x>
      <cdr:y>0.10554</cdr:y>
    </cdr:to>
    <cdr:sp macro="" textlink="">
      <cdr:nvSpPr>
        <cdr:cNvPr id="3" name="TextBox 2"/>
        <cdr:cNvSpPr txBox="1"/>
      </cdr:nvSpPr>
      <cdr:spPr>
        <a:xfrm xmlns:a="http://schemas.openxmlformats.org/drawingml/2006/main">
          <a:off x="2089516" y="91017"/>
          <a:ext cx="3120098" cy="1719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Spend on holiday </a:t>
          </a:r>
          <a:r>
            <a:rPr lang="en-GB" sz="800" b="1" dirty="0"/>
            <a:t>t</a:t>
          </a:r>
          <a:r>
            <a:rPr lang="en-GB" sz="800" b="1" dirty="0" smtClean="0"/>
            <a:t>rips in English Regions (£m</a:t>
          </a:r>
          <a:r>
            <a:rPr lang="en-GB" sz="800" dirty="0" smtClean="0"/>
            <a:t>)</a:t>
          </a:r>
          <a:endParaRPr lang="en-GB" sz="800" dirty="0"/>
        </a:p>
      </cdr:txBody>
    </cdr:sp>
  </cdr:relSizeAnchor>
</c:userShapes>
</file>

<file path=ppt/drawings/drawing8.xml><?xml version="1.0" encoding="utf-8"?>
<c:userShapes xmlns:c="http://schemas.openxmlformats.org/drawingml/2006/chart">
  <cdr:relSizeAnchor xmlns:cdr="http://schemas.openxmlformats.org/drawingml/2006/chartDrawing">
    <cdr:from>
      <cdr:x>0.20297</cdr:x>
      <cdr:y>0.03329</cdr:y>
    </cdr:from>
    <cdr:to>
      <cdr:x>0.90644</cdr:x>
      <cdr:y>0.1197</cdr:y>
    </cdr:to>
    <cdr:sp macro="" textlink="">
      <cdr:nvSpPr>
        <cdr:cNvPr id="2" name="TextBox 1"/>
        <cdr:cNvSpPr txBox="1"/>
      </cdr:nvSpPr>
      <cdr:spPr>
        <a:xfrm xmlns:a="http://schemas.openxmlformats.org/drawingml/2006/main">
          <a:off x="817153" y="88901"/>
          <a:ext cx="2832099" cy="2307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Holiday Trips to ENGLAND By Target Market (000s) </a:t>
          </a:r>
          <a:endParaRPr lang="en-GB" sz="800" b="1" dirty="0"/>
        </a:p>
      </cdr:txBody>
    </cdr:sp>
  </cdr:relSizeAnchor>
</c:userShapes>
</file>

<file path=ppt/drawings/drawing9.xml><?xml version="1.0" encoding="utf-8"?>
<c:userShapes xmlns:c="http://schemas.openxmlformats.org/drawingml/2006/chart">
  <cdr:relSizeAnchor xmlns:cdr="http://schemas.openxmlformats.org/drawingml/2006/chartDrawing">
    <cdr:from>
      <cdr:x>0.09779</cdr:x>
      <cdr:y>0.03329</cdr:y>
    </cdr:from>
    <cdr:to>
      <cdr:x>1</cdr:x>
      <cdr:y>0.10118</cdr:y>
    </cdr:to>
    <cdr:sp macro="" textlink="">
      <cdr:nvSpPr>
        <cdr:cNvPr id="2" name="TextBox 1"/>
        <cdr:cNvSpPr txBox="1"/>
      </cdr:nvSpPr>
      <cdr:spPr>
        <a:xfrm xmlns:a="http://schemas.openxmlformats.org/drawingml/2006/main">
          <a:off x="393704" y="88900"/>
          <a:ext cx="3632200" cy="1812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800" b="1" dirty="0" smtClean="0"/>
            <a:t>Holiday Trips to REST OF ENGLAND (OUTSIDE LONDON) by Target Market (000s)</a:t>
          </a:r>
          <a:endParaRPr lang="en-GB" sz="8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13DC6B7-151A-46DD-8992-DF262D5946DA}" type="datetimeFigureOut">
              <a:rPr lang="en-GB" smtClean="0"/>
              <a:t>02/09/2016</a:t>
            </a:fld>
            <a:endParaRPr lang="en-GB"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84D6EE0A-42C7-491E-B3DC-355BB75EA521}" type="slidenum">
              <a:rPr lang="en-GB" smtClean="0"/>
              <a:t>‹#›</a:t>
            </a:fld>
            <a:endParaRPr lang="en-GB" dirty="0"/>
          </a:p>
        </p:txBody>
      </p:sp>
    </p:spTree>
    <p:extLst>
      <p:ext uri="{BB962C8B-B14F-4D97-AF65-F5344CB8AC3E}">
        <p14:creationId xmlns:p14="http://schemas.microsoft.com/office/powerpoint/2010/main" val="1957071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atin typeface="Arial" panose="020B0604020202020204" pitchFamily="34" charset="0"/>
              </a:defRPr>
            </a:lvl1pPr>
          </a:lstStyle>
          <a:p>
            <a:fld id="{21958A92-D4BF-4190-AED4-D146BA303FE3}" type="datetimeFigureOut">
              <a:rPr lang="en-GB" smtClean="0"/>
              <a:pPr/>
              <a:t>02/09/2016</a:t>
            </a:fld>
            <a:endParaRPr lang="en-GB" dirty="0"/>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atin typeface="Arial" panose="020B0604020202020204" pitchFamily="34" charset="0"/>
              </a:defRPr>
            </a:lvl1pPr>
          </a:lstStyle>
          <a:p>
            <a:fld id="{78E5DEFC-BFAE-4186-88B9-06BA9B12B895}" type="slidenum">
              <a:rPr lang="en-GB" smtClean="0"/>
              <a:pPr/>
              <a:t>‹#›</a:t>
            </a:fld>
            <a:endParaRPr lang="en-GB" dirty="0"/>
          </a:p>
        </p:txBody>
      </p:sp>
    </p:spTree>
    <p:extLst>
      <p:ext uri="{BB962C8B-B14F-4D97-AF65-F5344CB8AC3E}">
        <p14:creationId xmlns:p14="http://schemas.microsoft.com/office/powerpoint/2010/main" val="1208295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isitEngland Title Slide">
    <p:spTree>
      <p:nvGrpSpPr>
        <p:cNvPr id="1" name=""/>
        <p:cNvGrpSpPr/>
        <p:nvPr/>
      </p:nvGrpSpPr>
      <p:grpSpPr>
        <a:xfrm>
          <a:off x="0" y="0"/>
          <a:ext cx="0" cy="0"/>
          <a:chOff x="0" y="0"/>
          <a:chExt cx="0" cy="0"/>
        </a:xfrm>
      </p:grpSpPr>
      <p:sp>
        <p:nvSpPr>
          <p:cNvPr id="5" name="Rectangle 4"/>
          <p:cNvSpPr/>
          <p:nvPr userDrawn="1"/>
        </p:nvSpPr>
        <p:spPr>
          <a:xfrm rot="5400000">
            <a:off x="3978900" y="-1568103"/>
            <a:ext cx="1148948" cy="8740989"/>
          </a:xfrm>
          <a:prstGeom prst="rect">
            <a:avLst/>
          </a:prstGeom>
          <a:solidFill>
            <a:srgbClr val="12074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p:cNvSpPr/>
          <p:nvPr userDrawn="1"/>
        </p:nvSpPr>
        <p:spPr>
          <a:xfrm>
            <a:off x="182880" y="110067"/>
            <a:ext cx="8740988" cy="8297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GB" sz="1400" dirty="0">
              <a:solidFill>
                <a:srgbClr val="505050"/>
              </a:solidFill>
              <a:latin typeface="Arial" panose="020B0604020202020204" pitchFamily="34" charset="0"/>
              <a:cs typeface="Arial" panose="020B0604020202020204" pitchFamily="34" charset="0"/>
            </a:endParaRPr>
          </a:p>
        </p:txBody>
      </p:sp>
      <p:sp>
        <p:nvSpPr>
          <p:cNvPr id="2" name="Title 1"/>
          <p:cNvSpPr>
            <a:spLocks noGrp="1"/>
          </p:cNvSpPr>
          <p:nvPr>
            <p:ph type="title" hasCustomPrompt="1"/>
          </p:nvPr>
        </p:nvSpPr>
        <p:spPr>
          <a:xfrm>
            <a:off x="520270" y="2315970"/>
            <a:ext cx="7937929" cy="1325563"/>
          </a:xfrm>
          <a:prstGeom prst="rect">
            <a:avLst/>
          </a:prstGeom>
        </p:spPr>
        <p:txBody>
          <a:bodyPr/>
          <a:lstStyle>
            <a:lvl1pPr marL="0" indent="0" algn="l" defTabSz="457200" rtl="0" eaLnBrk="1" latinLnBrk="0" hangingPunct="1">
              <a:spcBef>
                <a:spcPct val="20000"/>
              </a:spcBef>
              <a:buFont typeface="Arial"/>
              <a:buNone/>
              <a:defRPr lang="en-GB" sz="3000" kern="1200" dirty="0">
                <a:solidFill>
                  <a:schemeClr val="bg1"/>
                </a:solidFill>
                <a:latin typeface="Arial"/>
                <a:ea typeface="+mn-ea"/>
                <a:cs typeface="Arial"/>
              </a:defRPr>
            </a:lvl1pPr>
          </a:lstStyle>
          <a:p>
            <a:pPr marL="0" lvl="0" indent="0" algn="l" defTabSz="457200" rtl="0" eaLnBrk="1" latinLnBrk="0" hangingPunct="1">
              <a:spcBef>
                <a:spcPct val="20000"/>
              </a:spcBef>
              <a:buFont typeface="Arial"/>
              <a:buNone/>
            </a:pPr>
            <a:r>
              <a:rPr lang="en-GB" dirty="0" smtClean="0"/>
              <a:t>Title of presentation and if it’s long it can run over two lines</a:t>
            </a:r>
            <a:endParaRPr lang="en-GB" dirty="0"/>
          </a:p>
        </p:txBody>
      </p:sp>
      <p:sp>
        <p:nvSpPr>
          <p:cNvPr id="8" name="Text Placeholder 14"/>
          <p:cNvSpPr>
            <a:spLocks noGrp="1"/>
          </p:cNvSpPr>
          <p:nvPr>
            <p:ph type="body" sz="quarter" idx="11" hasCustomPrompt="1"/>
          </p:nvPr>
        </p:nvSpPr>
        <p:spPr>
          <a:xfrm>
            <a:off x="522173" y="3607204"/>
            <a:ext cx="7936025" cy="439091"/>
          </a:xfrm>
          <a:prstGeom prst="rect">
            <a:avLst/>
          </a:prstGeom>
        </p:spPr>
        <p:txBody>
          <a:bodyPr vert="horz"/>
          <a:lstStyle>
            <a:lvl1pPr marL="0" indent="0">
              <a:buNone/>
              <a:defRPr sz="2000">
                <a:solidFill>
                  <a:schemeClr val="accent2"/>
                </a:solidFill>
                <a:latin typeface="Arial"/>
                <a:cs typeface="Arial"/>
              </a:defRPr>
            </a:lvl1pPr>
            <a:lvl2pPr marL="457200" indent="0">
              <a:buNone/>
              <a:defRPr sz="2000">
                <a:latin typeface="Arial"/>
                <a:cs typeface="Arial"/>
              </a:defRPr>
            </a:lvl2pPr>
            <a:lvl3pPr marL="914400" indent="0">
              <a:buNone/>
              <a:defRPr sz="2000">
                <a:latin typeface="Arial"/>
                <a:cs typeface="Arial"/>
              </a:defRPr>
            </a:lvl3pPr>
            <a:lvl4pPr marL="1371600" indent="0">
              <a:buNone/>
              <a:defRPr sz="2000">
                <a:latin typeface="Arial"/>
                <a:cs typeface="Arial"/>
              </a:defRPr>
            </a:lvl4pPr>
            <a:lvl5pPr marL="1828800" indent="0">
              <a:buNone/>
              <a:defRPr sz="2000">
                <a:latin typeface="Arial"/>
                <a:cs typeface="Arial"/>
              </a:defRPr>
            </a:lvl5pPr>
          </a:lstStyle>
          <a:p>
            <a:pPr lvl="0"/>
            <a:r>
              <a:rPr lang="en-US" dirty="0" smtClean="0"/>
              <a:t>Subtitle e.g. presenter’s name</a:t>
            </a:r>
          </a:p>
        </p:txBody>
      </p:sp>
      <p:sp>
        <p:nvSpPr>
          <p:cNvPr id="13" name="Isosceles Triangle 12"/>
          <p:cNvSpPr/>
          <p:nvPr userDrawn="1"/>
        </p:nvSpPr>
        <p:spPr>
          <a:xfrm rot="10800000">
            <a:off x="707302" y="3376865"/>
            <a:ext cx="241651" cy="135512"/>
          </a:xfrm>
          <a:prstGeom prst="triangle">
            <a:avLst/>
          </a:prstGeom>
          <a:solidFill>
            <a:srgbClr val="1207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6" name="Rectangle 5"/>
          <p:cNvSpPr/>
          <p:nvPr userDrawn="1"/>
        </p:nvSpPr>
        <p:spPr>
          <a:xfrm>
            <a:off x="8442960" y="6263640"/>
            <a:ext cx="480909" cy="48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Picture Placeholder 8"/>
          <p:cNvSpPr>
            <a:spLocks noGrp="1"/>
          </p:cNvSpPr>
          <p:nvPr>
            <p:ph type="pic" sz="quarter" idx="12" hasCustomPrompt="1"/>
          </p:nvPr>
        </p:nvSpPr>
        <p:spPr>
          <a:xfrm>
            <a:off x="8061128" y="5729722"/>
            <a:ext cx="884827" cy="884956"/>
          </a:xfrm>
          <a:prstGeom prst="ellipse">
            <a:avLst/>
          </a:prstGeom>
          <a:solidFill>
            <a:srgbClr val="646363"/>
          </a:solidFill>
        </p:spPr>
        <p:txBody>
          <a:bodyPr lIns="0" tIns="0" rIns="0" bIns="0"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smtClean="0"/>
              <a:t>partner logo</a:t>
            </a:r>
            <a:endParaRPr lang="en-US" dirty="0"/>
          </a:p>
        </p:txBody>
      </p:sp>
      <p:sp>
        <p:nvSpPr>
          <p:cNvPr id="14" name="Text Placeholder 14"/>
          <p:cNvSpPr>
            <a:spLocks noGrp="1"/>
          </p:cNvSpPr>
          <p:nvPr>
            <p:ph type="body" sz="quarter" idx="13" hasCustomPrompt="1"/>
          </p:nvPr>
        </p:nvSpPr>
        <p:spPr>
          <a:xfrm>
            <a:off x="522173" y="4011367"/>
            <a:ext cx="7936025" cy="439091"/>
          </a:xfrm>
          <a:prstGeom prst="rect">
            <a:avLst/>
          </a:prstGeom>
        </p:spPr>
        <p:txBody>
          <a:bodyPr vert="horz"/>
          <a:lstStyle>
            <a:lvl1pPr marL="0" indent="0">
              <a:buNone/>
              <a:defRPr sz="2000">
                <a:solidFill>
                  <a:schemeClr val="accent2"/>
                </a:solidFill>
                <a:latin typeface="Arial"/>
                <a:cs typeface="Arial"/>
              </a:defRPr>
            </a:lvl1pPr>
            <a:lvl2pPr marL="457200" indent="0">
              <a:buNone/>
              <a:defRPr sz="2000">
                <a:latin typeface="Arial"/>
                <a:cs typeface="Arial"/>
              </a:defRPr>
            </a:lvl2pPr>
            <a:lvl3pPr marL="914400" indent="0">
              <a:buNone/>
              <a:defRPr sz="2000">
                <a:latin typeface="Arial"/>
                <a:cs typeface="Arial"/>
              </a:defRPr>
            </a:lvl3pPr>
            <a:lvl4pPr marL="1371600" indent="0">
              <a:buNone/>
              <a:defRPr sz="2000">
                <a:latin typeface="Arial"/>
                <a:cs typeface="Arial"/>
              </a:defRPr>
            </a:lvl4pPr>
            <a:lvl5pPr marL="1828800" indent="0">
              <a:buNone/>
              <a:defRPr sz="2000">
                <a:latin typeface="Arial"/>
                <a:cs typeface="Arial"/>
              </a:defRPr>
            </a:lvl5pPr>
          </a:lstStyle>
          <a:p>
            <a:pPr lvl="0"/>
            <a:r>
              <a:rPr lang="en-US" dirty="0" smtClean="0"/>
              <a:t>Date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67521" y="13049"/>
            <a:ext cx="1365504" cy="1243584"/>
          </a:xfrm>
          <a:prstGeom prst="rect">
            <a:avLst/>
          </a:prstGeom>
        </p:spPr>
      </p:pic>
    </p:spTree>
    <p:extLst>
      <p:ext uri="{BB962C8B-B14F-4D97-AF65-F5344CB8AC3E}">
        <p14:creationId xmlns:p14="http://schemas.microsoft.com/office/powerpoint/2010/main" val="123685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sitEngl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8" name="Text Placeholder 11"/>
          <p:cNvSpPr>
            <a:spLocks noGrp="1"/>
          </p:cNvSpPr>
          <p:nvPr>
            <p:ph type="body" sz="quarter" idx="12"/>
          </p:nvPr>
        </p:nvSpPr>
        <p:spPr>
          <a:xfrm>
            <a:off x="675424" y="1778525"/>
            <a:ext cx="3896576" cy="499008"/>
          </a:xfrm>
          <a:prstGeom prst="rect">
            <a:avLst/>
          </a:prstGeom>
        </p:spPr>
        <p:txBody>
          <a:bodyPr vert="horz"/>
          <a:lstStyle>
            <a:lvl1pPr marL="0" indent="0">
              <a:buClr>
                <a:schemeClr val="accent5"/>
              </a:buClr>
              <a:buNone/>
              <a:defRPr sz="1800" b="0">
                <a:solidFill>
                  <a:schemeClr val="accent2"/>
                </a:solidFill>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p:txBody>
      </p:sp>
      <p:sp>
        <p:nvSpPr>
          <p:cNvPr id="10" name="Text Placeholder 11"/>
          <p:cNvSpPr>
            <a:spLocks noGrp="1"/>
          </p:cNvSpPr>
          <p:nvPr>
            <p:ph type="body" sz="quarter" idx="13"/>
          </p:nvPr>
        </p:nvSpPr>
        <p:spPr>
          <a:xfrm>
            <a:off x="4932040" y="1778525"/>
            <a:ext cx="3896576" cy="499008"/>
          </a:xfrm>
          <a:prstGeom prst="rect">
            <a:avLst/>
          </a:prstGeom>
        </p:spPr>
        <p:txBody>
          <a:bodyPr vert="horz"/>
          <a:lstStyle>
            <a:lvl1pPr marL="0" indent="0">
              <a:buClr>
                <a:schemeClr val="accent5"/>
              </a:buClr>
              <a:buNone/>
              <a:defRPr sz="1800" b="0">
                <a:solidFill>
                  <a:schemeClr val="accent2"/>
                </a:solidFill>
                <a:latin typeface="Arial"/>
                <a:cs typeface="Arial"/>
              </a:defRPr>
            </a:lvl1pPr>
            <a:lvl2pPr>
              <a:defRPr sz="16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p:txBody>
      </p:sp>
      <p:sp>
        <p:nvSpPr>
          <p:cNvPr id="15" name="Content Placeholder 11"/>
          <p:cNvSpPr>
            <a:spLocks noGrp="1"/>
          </p:cNvSpPr>
          <p:nvPr>
            <p:ph sz="quarter" idx="14" hasCustomPrompt="1"/>
          </p:nvPr>
        </p:nvSpPr>
        <p:spPr>
          <a:xfrm>
            <a:off x="5029200" y="2277533"/>
            <a:ext cx="3816424" cy="3979334"/>
          </a:xfrm>
          <a:prstGeom prst="rect">
            <a:avLst/>
          </a:prstGeom>
        </p:spPr>
        <p:txBody>
          <a:bodyPr/>
          <a:lstStyle>
            <a:lvl1pPr marL="0" indent="0" algn="l" defTabSz="457200" rtl="0" eaLnBrk="1" latinLnBrk="0" hangingPunct="1">
              <a:spcBef>
                <a:spcPct val="20000"/>
              </a:spcBef>
              <a:buFont typeface="Arial"/>
              <a:buNone/>
              <a:defRPr lang="en-US" sz="1800" kern="1200" baseline="0" dirty="0" smtClean="0">
                <a:solidFill>
                  <a:schemeClr val="tx1"/>
                </a:solidFill>
                <a:latin typeface="Arial"/>
                <a:ea typeface="+mn-ea"/>
                <a:cs typeface="Arial"/>
              </a:defRPr>
            </a:lvl1pPr>
            <a:lvl2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2pPr>
            <a:lvl3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3pPr>
            <a:lvl4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4pPr>
            <a:lvl5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5pPr>
          </a:lstStyle>
          <a:p>
            <a:pPr lvl="0"/>
            <a:r>
              <a:rPr lang="en-US" dirty="0"/>
              <a:t>Picture or other content</a:t>
            </a:r>
            <a:endParaRPr lang="en-GB" dirty="0"/>
          </a:p>
        </p:txBody>
      </p:sp>
      <p:sp>
        <p:nvSpPr>
          <p:cNvPr id="16" name="Content Placeholder 11"/>
          <p:cNvSpPr>
            <a:spLocks noGrp="1"/>
          </p:cNvSpPr>
          <p:nvPr>
            <p:ph sz="quarter" idx="15" hasCustomPrompt="1"/>
          </p:nvPr>
        </p:nvSpPr>
        <p:spPr>
          <a:xfrm>
            <a:off x="755576" y="2277533"/>
            <a:ext cx="3816424" cy="3979334"/>
          </a:xfrm>
          <a:prstGeom prst="rect">
            <a:avLst/>
          </a:prstGeom>
        </p:spPr>
        <p:txBody>
          <a:bodyPr/>
          <a:lstStyle>
            <a:lvl1pPr marL="0" indent="0" algn="l" defTabSz="457200" rtl="0" eaLnBrk="1" latinLnBrk="0" hangingPunct="1">
              <a:spcBef>
                <a:spcPct val="20000"/>
              </a:spcBef>
              <a:buFont typeface="Arial"/>
              <a:buNone/>
              <a:defRPr lang="en-US" sz="1800" kern="1200" baseline="0" dirty="0" smtClean="0">
                <a:solidFill>
                  <a:schemeClr val="tx1"/>
                </a:solidFill>
                <a:latin typeface="Arial"/>
                <a:ea typeface="+mn-ea"/>
                <a:cs typeface="Arial"/>
              </a:defRPr>
            </a:lvl1pPr>
            <a:lvl2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2pPr>
            <a:lvl3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3pPr>
            <a:lvl4pPr marL="0" indent="0" algn="l" defTabSz="457200" rtl="0" eaLnBrk="1" latinLnBrk="0" hangingPunct="1">
              <a:spcBef>
                <a:spcPct val="20000"/>
              </a:spcBef>
              <a:buFont typeface="Arial"/>
              <a:buNone/>
              <a:defRPr lang="en-US" sz="1800" kern="1200" dirty="0" smtClean="0">
                <a:solidFill>
                  <a:schemeClr val="tx1"/>
                </a:solidFill>
                <a:latin typeface="Arial"/>
                <a:ea typeface="+mn-ea"/>
                <a:cs typeface="Arial"/>
              </a:defRPr>
            </a:lvl4pPr>
            <a:lvl5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5pPr>
          </a:lstStyle>
          <a:p>
            <a:pPr lvl="0"/>
            <a:r>
              <a:rPr lang="en-US" dirty="0"/>
              <a:t>Picture or other content</a:t>
            </a:r>
            <a:endParaRPr lang="en-GB" dirty="0"/>
          </a:p>
        </p:txBody>
      </p:sp>
      <p:sp>
        <p:nvSpPr>
          <p:cNvPr id="19" name="Text Placeholder 12"/>
          <p:cNvSpPr>
            <a:spLocks noGrp="1"/>
          </p:cNvSpPr>
          <p:nvPr>
            <p:ph type="body" sz="quarter" idx="19"/>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20"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11" name="Picture Placeholder 8"/>
          <p:cNvSpPr>
            <a:spLocks noGrp="1"/>
          </p:cNvSpPr>
          <p:nvPr>
            <p:ph type="pic" sz="quarter" idx="20"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2355828332"/>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guide id="0" pos="316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sitEngland Divider Slide / End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12074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ext Placeholder 11"/>
          <p:cNvSpPr>
            <a:spLocks noGrp="1"/>
          </p:cNvSpPr>
          <p:nvPr>
            <p:ph type="body" sz="quarter" idx="11"/>
          </p:nvPr>
        </p:nvSpPr>
        <p:spPr>
          <a:xfrm>
            <a:off x="3422650" y="3882347"/>
            <a:ext cx="5035550" cy="1095337"/>
          </a:xfrm>
          <a:prstGeom prst="rect">
            <a:avLst/>
          </a:prstGeom>
        </p:spPr>
        <p:txBody>
          <a:bodyPr vert="horz"/>
          <a:lstStyle>
            <a:lvl1pPr marL="0" indent="0">
              <a:spcBef>
                <a:spcPts val="700"/>
              </a:spcBef>
              <a:buNone/>
              <a:defRPr sz="1800">
                <a:solidFill>
                  <a:srgbClr val="FFFFFF"/>
                </a:solidFill>
                <a:latin typeface="Arial"/>
                <a:cs typeface="Aria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smtClean="0"/>
              <a:t>Click to edit Master text styles</a:t>
            </a:r>
          </a:p>
        </p:txBody>
      </p:sp>
      <p:sp>
        <p:nvSpPr>
          <p:cNvPr id="3" name="Text Placeholder 2"/>
          <p:cNvSpPr>
            <a:spLocks noGrp="1"/>
          </p:cNvSpPr>
          <p:nvPr>
            <p:ph type="body" sz="quarter" idx="14"/>
          </p:nvPr>
        </p:nvSpPr>
        <p:spPr>
          <a:xfrm>
            <a:off x="3422650" y="2563916"/>
            <a:ext cx="5035550" cy="1095375"/>
          </a:xfrm>
          <a:prstGeom prst="rect">
            <a:avLst/>
          </a:prstGeom>
        </p:spPr>
        <p:txBody>
          <a:bodyPr/>
          <a:lstStyle>
            <a:lvl1pPr marL="0" indent="0">
              <a:buFontTx/>
              <a:buNone/>
              <a:defRPr sz="3000">
                <a:solidFill>
                  <a:schemeClr val="bg1"/>
                </a:solidFill>
                <a:latin typeface="Arial" panose="020B0604020202020204" pitchFamily="34" charset="0"/>
                <a:cs typeface="Arial" panose="020B0604020202020204" pitchFamily="34" charset="0"/>
              </a:defRPr>
            </a:lvl1pPr>
            <a:lvl2pPr marL="457200" indent="0">
              <a:buNone/>
              <a:defRPr sz="3500">
                <a:solidFill>
                  <a:schemeClr val="bg1"/>
                </a:solidFill>
                <a:latin typeface="Arial" panose="020B0604020202020204" pitchFamily="34" charset="0"/>
                <a:cs typeface="Arial" panose="020B0604020202020204" pitchFamily="34" charset="0"/>
              </a:defRPr>
            </a:lvl2pPr>
            <a:lvl3pPr marL="914400" indent="0">
              <a:buNone/>
              <a:defRPr sz="3500">
                <a:solidFill>
                  <a:schemeClr val="bg1"/>
                </a:solidFill>
                <a:latin typeface="Arial" panose="020B0604020202020204" pitchFamily="34" charset="0"/>
                <a:cs typeface="Arial" panose="020B0604020202020204" pitchFamily="34" charset="0"/>
              </a:defRPr>
            </a:lvl3pPr>
            <a:lvl4pPr marL="1371600" indent="0">
              <a:buNone/>
              <a:defRPr sz="3500">
                <a:solidFill>
                  <a:schemeClr val="bg1"/>
                </a:solidFill>
                <a:latin typeface="Arial" panose="020B0604020202020204" pitchFamily="34" charset="0"/>
                <a:cs typeface="Arial" panose="020B0604020202020204" pitchFamily="34" charset="0"/>
              </a:defRPr>
            </a:lvl4pPr>
            <a:lvl5pPr marL="1828800" indent="0">
              <a:buNone/>
              <a:defRPr sz="3500">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p:txBody>
      </p:sp>
      <p:sp>
        <p:nvSpPr>
          <p:cNvPr id="8" name="Picture Placeholder 8"/>
          <p:cNvSpPr>
            <a:spLocks noGrp="1"/>
          </p:cNvSpPr>
          <p:nvPr>
            <p:ph type="pic" sz="quarter" idx="12" hasCustomPrompt="1"/>
          </p:nvPr>
        </p:nvSpPr>
        <p:spPr>
          <a:xfrm>
            <a:off x="1321567" y="424981"/>
            <a:ext cx="974160" cy="770512"/>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pic>
        <p:nvPicPr>
          <p:cNvPr id="13" name="Picture 12" descr="VB_VE_Logos.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89880" y="455237"/>
            <a:ext cx="925972" cy="761630"/>
          </a:xfrm>
          <a:prstGeom prst="rect">
            <a:avLst/>
          </a:prstGeom>
        </p:spPr>
      </p:pic>
    </p:spTree>
    <p:extLst>
      <p:ext uri="{BB962C8B-B14F-4D97-AF65-F5344CB8AC3E}">
        <p14:creationId xmlns:p14="http://schemas.microsoft.com/office/powerpoint/2010/main" val="1423289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sitEngland 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810155"/>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ext Placeholder 11"/>
          <p:cNvSpPr>
            <a:spLocks noGrp="1"/>
          </p:cNvSpPr>
          <p:nvPr>
            <p:ph type="body" sz="quarter" idx="11"/>
          </p:nvPr>
        </p:nvSpPr>
        <p:spPr>
          <a:xfrm>
            <a:off x="669924" y="1762655"/>
            <a:ext cx="8133889" cy="1385888"/>
          </a:xfrm>
          <a:prstGeom prst="rect">
            <a:avLst/>
          </a:prstGeom>
        </p:spPr>
        <p:txBody>
          <a:bodyPr vert="horz"/>
          <a:lstStyle>
            <a:lvl1pPr marL="261938" indent="-261938">
              <a:buClr>
                <a:schemeClr val="accent2"/>
              </a:buClr>
              <a:defRPr sz="1800">
                <a:solidFill>
                  <a:schemeClr val="tx1"/>
                </a:solidFill>
                <a:latin typeface="Arial"/>
                <a:cs typeface="Arial"/>
              </a:defRPr>
            </a:lvl1pPr>
            <a:lvl2pPr marL="652463" indent="-319088">
              <a:defRPr sz="1800">
                <a:latin typeface="Arial"/>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lvl="0"/>
            <a:r>
              <a:rPr lang="en-US" smtClean="0"/>
              <a:t>Click to edit Master text styles</a:t>
            </a:r>
          </a:p>
          <a:p>
            <a:pPr lvl="1"/>
            <a:r>
              <a:rPr lang="en-US" smtClean="0"/>
              <a:t>Second level</a:t>
            </a:r>
          </a:p>
        </p:txBody>
      </p:sp>
      <p:sp>
        <p:nvSpPr>
          <p:cNvPr id="14"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5"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17" name="Picture Placeholder 8"/>
          <p:cNvSpPr>
            <a:spLocks noGrp="1"/>
          </p:cNvSpPr>
          <p:nvPr>
            <p:ph type="pic" sz="quarter" idx="14"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447647456"/>
      </p:ext>
    </p:extLst>
  </p:cSld>
  <p:clrMapOvr>
    <a:masterClrMapping/>
  </p:clrMapOvr>
  <p:extLst mod="1">
    <p:ext uri="{DCECCB84-F9BA-43D5-87BE-67443E8EF086}">
      <p15:sldGuideLst xmlns:p15="http://schemas.microsoft.com/office/powerpoint/2012/main">
        <p15:guide id="1" orient="horz" pos="805" userDrawn="1">
          <p15:clr>
            <a:srgbClr val="FBAE40"/>
          </p15:clr>
        </p15:guide>
        <p15:guide id="2" pos="2880" userDrawn="1">
          <p15:clr>
            <a:srgbClr val="FBAE40"/>
          </p15:clr>
        </p15:guide>
        <p15:guide id="3" pos="480" userDrawn="1">
          <p15:clr>
            <a:srgbClr val="FBAE40"/>
          </p15:clr>
        </p15:guide>
        <p15:guide id="4" orient="horz" pos="117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sitEngland Title and Content FULL HEIGH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ext Placeholder 11"/>
          <p:cNvSpPr>
            <a:spLocks noGrp="1"/>
          </p:cNvSpPr>
          <p:nvPr>
            <p:ph type="body" sz="quarter" idx="11"/>
          </p:nvPr>
        </p:nvSpPr>
        <p:spPr>
          <a:xfrm>
            <a:off x="669924" y="1449387"/>
            <a:ext cx="8133889" cy="1385888"/>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13"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4"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8" name="Picture Placeholder 8"/>
          <p:cNvSpPr>
            <a:spLocks noGrp="1"/>
          </p:cNvSpPr>
          <p:nvPr>
            <p:ph type="pic" sz="quarter" idx="14"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3700690548"/>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0" orient="horz" pos="97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sitEngland Title and 2 Content FULL HEIGH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ext Placeholder 11"/>
          <p:cNvSpPr>
            <a:spLocks noGrp="1"/>
          </p:cNvSpPr>
          <p:nvPr>
            <p:ph type="body" sz="quarter" idx="11"/>
          </p:nvPr>
        </p:nvSpPr>
        <p:spPr>
          <a:xfrm>
            <a:off x="669924" y="1449387"/>
            <a:ext cx="3871773" cy="1385888"/>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8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a:p>
            <a:pPr marL="261938" lvl="2" indent="-261938" algn="l" defTabSz="457200" rtl="0" eaLnBrk="1" latinLnBrk="0" hangingPunct="1">
              <a:spcBef>
                <a:spcPct val="20000"/>
              </a:spcBef>
              <a:buClr>
                <a:schemeClr val="accent2"/>
              </a:buClr>
              <a:buFont typeface="Arial"/>
              <a:buChar char="•"/>
            </a:pPr>
            <a:r>
              <a:rPr lang="en-US" smtClean="0"/>
              <a:t>Third level</a:t>
            </a:r>
          </a:p>
        </p:txBody>
      </p:sp>
      <p:sp>
        <p:nvSpPr>
          <p:cNvPr id="8" name="Text Placeholder 11"/>
          <p:cNvSpPr>
            <a:spLocks noGrp="1"/>
          </p:cNvSpPr>
          <p:nvPr>
            <p:ph type="body" sz="quarter" idx="12"/>
          </p:nvPr>
        </p:nvSpPr>
        <p:spPr>
          <a:xfrm>
            <a:off x="4932040" y="1449387"/>
            <a:ext cx="3871773" cy="1385888"/>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14"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5"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9" name="Picture Placeholder 8"/>
          <p:cNvSpPr>
            <a:spLocks noGrp="1"/>
          </p:cNvSpPr>
          <p:nvPr>
            <p:ph type="pic" sz="quarter" idx="14"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789339792"/>
      </p:ext>
    </p:extLst>
  </p:cSld>
  <p:clrMapOvr>
    <a:masterClrMapping/>
  </p:clrMapOvr>
  <p:extLst mod="1">
    <p:ext uri="{DCECCB84-F9BA-43D5-87BE-67443E8EF086}">
      <p15:sldGuideLst xmlns:p15="http://schemas.microsoft.com/office/powerpoint/2012/main">
        <p15:guide id="1" orient="horz" pos="805">
          <p15:clr>
            <a:srgbClr val="FBAE40"/>
          </p15:clr>
        </p15:guide>
        <p15:guide id="2" pos="2864" userDrawn="1">
          <p15:clr>
            <a:srgbClr val="FBAE40"/>
          </p15:clr>
        </p15:guide>
        <p15:guide id="3" pos="480">
          <p15:clr>
            <a:srgbClr val="FBAE40"/>
          </p15:clr>
        </p15:guide>
        <p15:guide id="4" orient="horz" pos="1179">
          <p15:clr>
            <a:srgbClr val="FBAE40"/>
          </p15:clr>
        </p15:guide>
        <p15:guide id="5" orient="horz" pos="971">
          <p15:clr>
            <a:srgbClr val="FBAE40"/>
          </p15:clr>
        </p15:guide>
        <p15:guide id="0" pos="316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sitEngland Chart Only">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10" name="Chart Placeholder 9"/>
          <p:cNvSpPr>
            <a:spLocks noGrp="1"/>
          </p:cNvSpPr>
          <p:nvPr>
            <p:ph type="chart" sz="quarter" idx="10"/>
          </p:nvPr>
        </p:nvSpPr>
        <p:spPr>
          <a:xfrm>
            <a:off x="666634" y="1778525"/>
            <a:ext cx="8137179" cy="4478342"/>
          </a:xfrm>
          <a:prstGeom prst="rect">
            <a:avLst/>
          </a:prstGeom>
        </p:spPr>
        <p:txBody>
          <a:bodyPr/>
          <a:lstStyle>
            <a:lvl1pPr marL="0" indent="0">
              <a:buNone/>
              <a:defRPr lang="en-GB" sz="1800" kern="1200" dirty="0">
                <a:solidFill>
                  <a:schemeClr val="tx1"/>
                </a:solidFill>
                <a:latin typeface="Arial"/>
                <a:ea typeface="+mn-ea"/>
                <a:cs typeface="Arial"/>
              </a:defRPr>
            </a:lvl1pPr>
          </a:lstStyle>
          <a:p>
            <a:r>
              <a:rPr lang="en-US" dirty="0" smtClean="0"/>
              <a:t>Click icon to add chart</a:t>
            </a:r>
            <a:endParaRPr lang="en-GB" dirty="0"/>
          </a:p>
        </p:txBody>
      </p:sp>
      <p:sp>
        <p:nvSpPr>
          <p:cNvPr id="13" name="Text Placeholder 12"/>
          <p:cNvSpPr>
            <a:spLocks noGrp="1"/>
          </p:cNvSpPr>
          <p:nvPr>
            <p:ph type="body" sz="quarter" idx="13" hasCustomPrompt="1"/>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dirty="0" err="1" smtClean="0"/>
              <a:t>Introuction</a:t>
            </a:r>
            <a:endParaRPr lang="en-US" dirty="0" smtClean="0"/>
          </a:p>
        </p:txBody>
      </p:sp>
      <p:sp>
        <p:nvSpPr>
          <p:cNvPr id="14"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8" name="Picture Placeholder 8"/>
          <p:cNvSpPr>
            <a:spLocks noGrp="1"/>
          </p:cNvSpPr>
          <p:nvPr>
            <p:ph type="pic" sz="quarter" idx="14"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267455545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sitEngland Table Only">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4" name="Table Placeholder 3"/>
          <p:cNvSpPr>
            <a:spLocks noGrp="1"/>
          </p:cNvSpPr>
          <p:nvPr>
            <p:ph type="tbl" sz="quarter" idx="10"/>
          </p:nvPr>
        </p:nvSpPr>
        <p:spPr>
          <a:xfrm>
            <a:off x="762000" y="1871663"/>
            <a:ext cx="8041813" cy="3928004"/>
          </a:xfrm>
          <a:prstGeom prst="rect">
            <a:avLst/>
          </a:prstGeom>
        </p:spPr>
        <p:txBody>
          <a:bodyPr/>
          <a:lstStyle>
            <a:lvl1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1pPr>
          </a:lstStyle>
          <a:p>
            <a:r>
              <a:rPr lang="en-US" dirty="0" smtClean="0"/>
              <a:t>Click icon to add table</a:t>
            </a:r>
            <a:endParaRPr lang="en-GB" dirty="0"/>
          </a:p>
        </p:txBody>
      </p:sp>
      <p:sp>
        <p:nvSpPr>
          <p:cNvPr id="13"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4"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8" name="Picture Placeholder 8"/>
          <p:cNvSpPr>
            <a:spLocks noGrp="1"/>
          </p:cNvSpPr>
          <p:nvPr>
            <p:ph type="pic" sz="quarter" idx="14"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3480377641"/>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sitEngland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10" name="Chart Placeholder 9"/>
          <p:cNvSpPr>
            <a:spLocks noGrp="1"/>
          </p:cNvSpPr>
          <p:nvPr>
            <p:ph type="chart" sz="quarter" idx="10"/>
          </p:nvPr>
        </p:nvSpPr>
        <p:spPr>
          <a:xfrm>
            <a:off x="761999" y="1871663"/>
            <a:ext cx="3810001" cy="4385204"/>
          </a:xfrm>
          <a:prstGeom prst="rect">
            <a:avLst/>
          </a:prstGeom>
        </p:spPr>
        <p:txBody>
          <a:bodyPr/>
          <a:lstStyle>
            <a:lvl1pPr marL="0" indent="0">
              <a:buNone/>
              <a:defRPr lang="en-GB" sz="1800" kern="1200" dirty="0">
                <a:solidFill>
                  <a:schemeClr val="tx1"/>
                </a:solidFill>
                <a:latin typeface="Arial"/>
                <a:ea typeface="+mn-ea"/>
                <a:cs typeface="Arial"/>
              </a:defRPr>
            </a:lvl1pPr>
          </a:lstStyle>
          <a:p>
            <a:r>
              <a:rPr lang="en-US" dirty="0" smtClean="0"/>
              <a:t>Click icon to add chart</a:t>
            </a:r>
            <a:endParaRPr lang="en-GB" dirty="0"/>
          </a:p>
        </p:txBody>
      </p:sp>
      <p:sp>
        <p:nvSpPr>
          <p:cNvPr id="8" name="Text Placeholder 11"/>
          <p:cNvSpPr>
            <a:spLocks noGrp="1"/>
          </p:cNvSpPr>
          <p:nvPr>
            <p:ph type="body" sz="quarter" idx="12"/>
          </p:nvPr>
        </p:nvSpPr>
        <p:spPr>
          <a:xfrm>
            <a:off x="4932040" y="1778525"/>
            <a:ext cx="3871773" cy="4478342"/>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16" name="Text Placeholder 12"/>
          <p:cNvSpPr>
            <a:spLocks noGrp="1"/>
          </p:cNvSpPr>
          <p:nvPr>
            <p:ph type="body" sz="quarter" idx="13"/>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7"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9" name="Picture Placeholder 8"/>
          <p:cNvSpPr>
            <a:spLocks noGrp="1"/>
          </p:cNvSpPr>
          <p:nvPr>
            <p:ph type="pic" sz="quarter" idx="14"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768477916"/>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sitEngland Summary with Image to Righ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5" name="Picture Placeholder 3"/>
          <p:cNvSpPr>
            <a:spLocks noGrp="1"/>
          </p:cNvSpPr>
          <p:nvPr>
            <p:ph type="pic" sz="quarter" idx="13"/>
          </p:nvPr>
        </p:nvSpPr>
        <p:spPr>
          <a:xfrm>
            <a:off x="4993813" y="1871663"/>
            <a:ext cx="3810000" cy="4385204"/>
          </a:xfrm>
          <a:prstGeom prst="rect">
            <a:avLst/>
          </a:prstGeom>
        </p:spPr>
        <p:txBody>
          <a:bodyPr/>
          <a:lstStyle>
            <a:lvl1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1pPr>
          </a:lstStyle>
          <a:p>
            <a:r>
              <a:rPr lang="en-US" dirty="0" smtClean="0"/>
              <a:t>Click icon to add picture</a:t>
            </a:r>
            <a:endParaRPr lang="en-GB" dirty="0"/>
          </a:p>
        </p:txBody>
      </p:sp>
      <p:sp>
        <p:nvSpPr>
          <p:cNvPr id="4" name="Text Placeholder 3"/>
          <p:cNvSpPr>
            <a:spLocks noGrp="1"/>
          </p:cNvSpPr>
          <p:nvPr>
            <p:ph type="body" sz="quarter" idx="17"/>
          </p:nvPr>
        </p:nvSpPr>
        <p:spPr>
          <a:xfrm>
            <a:off x="664936" y="1882123"/>
            <a:ext cx="3810000" cy="4374092"/>
          </a:xfrm>
          <a:prstGeom prst="rect">
            <a:avLst/>
          </a:prstGeom>
        </p:spPr>
        <p:txBody>
          <a:bodyPr/>
          <a:lstStyle>
            <a:lvl1pPr marL="342900" indent="-342900">
              <a:buClr>
                <a:srgbClr val="C00000"/>
              </a:buClr>
              <a:defRPr lang="en-US" sz="1800" kern="1200" dirty="0" smtClean="0">
                <a:solidFill>
                  <a:schemeClr val="tx1"/>
                </a:solidFill>
                <a:latin typeface="Arial"/>
                <a:ea typeface="+mn-ea"/>
                <a:cs typeface="Arial"/>
              </a:defRPr>
            </a:lvl1pPr>
            <a:lvl2pPr marL="457200" indent="0">
              <a:buNone/>
              <a:defRPr sz="1800">
                <a:latin typeface="Arial" panose="020B0604020202020204" pitchFamily="34" charset="0"/>
                <a:cs typeface="Arial" panose="020B0604020202020204" pitchFamily="34" charset="0"/>
              </a:defRPr>
            </a:lvl2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p:txBody>
      </p:sp>
      <p:sp>
        <p:nvSpPr>
          <p:cNvPr id="15" name="Text Placeholder 12"/>
          <p:cNvSpPr>
            <a:spLocks noGrp="1"/>
          </p:cNvSpPr>
          <p:nvPr>
            <p:ph type="body" sz="quarter" idx="18"/>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6"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9" name="Picture Placeholder 8"/>
          <p:cNvSpPr>
            <a:spLocks noGrp="1"/>
          </p:cNvSpPr>
          <p:nvPr>
            <p:ph type="pic" sz="quarter" idx="14"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697467845"/>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sitEngland Summary with Image to Left">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a:prstGeom prst="rect">
            <a:avLst/>
          </a:prstGeom>
        </p:spPr>
        <p:txBody>
          <a:bodyPr/>
          <a:lstStyle>
            <a:lvl1pPr algn="l">
              <a:defRPr lang="en-GB" sz="3000" kern="1200" dirty="0">
                <a:solidFill>
                  <a:schemeClr val="accent2"/>
                </a:solidFill>
                <a:latin typeface="Arial"/>
                <a:ea typeface="+mn-ea"/>
                <a:cs typeface="Arial"/>
              </a:defRPr>
            </a:lvl1pPr>
          </a:lstStyle>
          <a:p>
            <a:pPr marL="0" lvl="0" indent="0" algn="l" defTabSz="457200" rtl="0" eaLnBrk="1" latinLnBrk="0" hangingPunct="1">
              <a:spcBef>
                <a:spcPct val="20000"/>
              </a:spcBef>
              <a:buFont typeface="Arial"/>
              <a:buNone/>
            </a:pPr>
            <a:r>
              <a:rPr lang="en-US" smtClean="0"/>
              <a:t>Click to edit Master title style</a:t>
            </a:r>
            <a:endParaRPr lang="en-GB" dirty="0"/>
          </a:p>
        </p:txBody>
      </p:sp>
      <p:sp>
        <p:nvSpPr>
          <p:cNvPr id="8" name="Text Placeholder 11"/>
          <p:cNvSpPr>
            <a:spLocks noGrp="1"/>
          </p:cNvSpPr>
          <p:nvPr>
            <p:ph type="body" sz="quarter" idx="12"/>
          </p:nvPr>
        </p:nvSpPr>
        <p:spPr>
          <a:xfrm>
            <a:off x="4932040" y="1778525"/>
            <a:ext cx="3871773" cy="4478342"/>
          </a:xfrm>
          <a:prstGeom prst="rect">
            <a:avLst/>
          </a:prstGeom>
        </p:spPr>
        <p:txBody>
          <a:bodyPr vert="horz"/>
          <a:lstStyle>
            <a:lvl1pPr marL="179388" indent="-179388">
              <a:buClr>
                <a:schemeClr val="accent2"/>
              </a:buClr>
              <a:defRPr lang="en-US" sz="1800" kern="1200" dirty="0" smtClean="0">
                <a:solidFill>
                  <a:schemeClr val="tx1"/>
                </a:solidFill>
                <a:latin typeface="Arial"/>
                <a:ea typeface="+mn-ea"/>
                <a:cs typeface="Arial"/>
              </a:defRPr>
            </a:lvl1pPr>
            <a:lvl2pPr>
              <a:defRPr lang="en-US" sz="1800" kern="1200" dirty="0" smtClean="0">
                <a:solidFill>
                  <a:schemeClr val="tx1"/>
                </a:solidFill>
                <a:latin typeface="Arial"/>
                <a:ea typeface="+mn-ea"/>
                <a:cs typeface="Arial"/>
              </a:defRPr>
            </a:lvl2pPr>
            <a:lvl3pPr>
              <a:defRPr sz="1400">
                <a:latin typeface="Arial"/>
                <a:cs typeface="Arial"/>
              </a:defRPr>
            </a:lvl3pPr>
            <a:lvl4pPr>
              <a:defRPr sz="1200">
                <a:latin typeface="Arial"/>
                <a:cs typeface="Arial"/>
              </a:defRPr>
            </a:lvl4pPr>
            <a:lvl5pPr>
              <a:defRPr sz="1200">
                <a:latin typeface="Arial"/>
                <a:cs typeface="Arial"/>
              </a:defRPr>
            </a:lvl5pPr>
          </a:lstStyle>
          <a:p>
            <a:pPr marL="261938" lvl="0" indent="-261938" algn="l" defTabSz="457200" rtl="0" eaLnBrk="1" latinLnBrk="0" hangingPunct="1">
              <a:spcBef>
                <a:spcPct val="20000"/>
              </a:spcBef>
              <a:buClr>
                <a:schemeClr val="accent2"/>
              </a:buClr>
              <a:buFont typeface="Arial"/>
              <a:buChar char="•"/>
            </a:pPr>
            <a:r>
              <a:rPr lang="en-US" smtClean="0"/>
              <a:t>Click to edit Master text styles</a:t>
            </a:r>
          </a:p>
          <a:p>
            <a:pPr marL="261938" lvl="1" indent="-261938" algn="l" defTabSz="457200" rtl="0" eaLnBrk="1" latinLnBrk="0" hangingPunct="1">
              <a:spcBef>
                <a:spcPct val="20000"/>
              </a:spcBef>
              <a:buClr>
                <a:schemeClr val="accent2"/>
              </a:buClr>
              <a:buFont typeface="Arial"/>
              <a:buChar char="•"/>
            </a:pPr>
            <a:r>
              <a:rPr lang="en-US" smtClean="0"/>
              <a:t>Second level</a:t>
            </a:r>
          </a:p>
        </p:txBody>
      </p:sp>
      <p:sp>
        <p:nvSpPr>
          <p:cNvPr id="4" name="Picture Placeholder 3"/>
          <p:cNvSpPr>
            <a:spLocks noGrp="1"/>
          </p:cNvSpPr>
          <p:nvPr>
            <p:ph type="pic" sz="quarter" idx="13"/>
          </p:nvPr>
        </p:nvSpPr>
        <p:spPr>
          <a:xfrm>
            <a:off x="762000" y="1871663"/>
            <a:ext cx="3810000" cy="4385204"/>
          </a:xfrm>
          <a:prstGeom prst="rect">
            <a:avLst/>
          </a:prstGeom>
        </p:spPr>
        <p:txBody>
          <a:bodyPr/>
          <a:lstStyle>
            <a:lvl1pPr marL="0" indent="0" algn="l" defTabSz="457200" rtl="0" eaLnBrk="1" latinLnBrk="0" hangingPunct="1">
              <a:spcBef>
                <a:spcPct val="20000"/>
              </a:spcBef>
              <a:buFont typeface="Arial"/>
              <a:buNone/>
              <a:defRPr lang="en-GB" sz="1800" kern="1200" dirty="0">
                <a:solidFill>
                  <a:schemeClr val="tx1"/>
                </a:solidFill>
                <a:latin typeface="Arial"/>
                <a:ea typeface="+mn-ea"/>
                <a:cs typeface="Arial"/>
              </a:defRPr>
            </a:lvl1pPr>
          </a:lstStyle>
          <a:p>
            <a:r>
              <a:rPr lang="en-US" dirty="0" smtClean="0"/>
              <a:t>Click icon to add picture</a:t>
            </a:r>
            <a:endParaRPr lang="en-GB" dirty="0"/>
          </a:p>
        </p:txBody>
      </p:sp>
      <p:sp>
        <p:nvSpPr>
          <p:cNvPr id="14" name="Text Placeholder 12"/>
          <p:cNvSpPr>
            <a:spLocks noGrp="1"/>
          </p:cNvSpPr>
          <p:nvPr>
            <p:ph type="body" sz="quarter" idx="17"/>
          </p:nvPr>
        </p:nvSpPr>
        <p:spPr>
          <a:xfrm>
            <a:off x="685796" y="6396162"/>
            <a:ext cx="2440301" cy="274638"/>
          </a:xfrm>
          <a:prstGeom prst="rect">
            <a:avLst/>
          </a:prstGeom>
        </p:spPr>
        <p:txBody>
          <a:bodyPr/>
          <a:lstStyle>
            <a:lvl1pPr marL="0" indent="0" algn="l" defTabSz="457200" rtl="0" eaLnBrk="1" latinLnBrk="0" hangingPunct="1">
              <a:buNone/>
              <a:defRPr lang="en-US" sz="1200" kern="1200" dirty="0">
                <a:solidFill>
                  <a:schemeClr val="tx1"/>
                </a:solidFill>
                <a:latin typeface="Arial" panose="020B0604020202020204" pitchFamily="34" charset="0"/>
                <a:ea typeface="+mn-ea"/>
                <a:cs typeface="Arial" panose="020B0604020202020204" pitchFamily="34" charset="0"/>
              </a:defRPr>
            </a:lvl1pPr>
          </a:lstStyle>
          <a:p>
            <a:pPr lvl="0"/>
            <a:r>
              <a:rPr lang="en-US" smtClean="0"/>
              <a:t>Click to edit Master text styles</a:t>
            </a:r>
          </a:p>
        </p:txBody>
      </p:sp>
      <p:sp>
        <p:nvSpPr>
          <p:cNvPr id="15" name="Footer Placeholder 16"/>
          <p:cNvSpPr>
            <a:spLocks noGrp="1"/>
          </p:cNvSpPr>
          <p:nvPr>
            <p:ph type="ftr" sz="quarter" idx="3"/>
          </p:nvPr>
        </p:nvSpPr>
        <p:spPr>
          <a:xfrm>
            <a:off x="3126097" y="6394602"/>
            <a:ext cx="3267083" cy="274636"/>
          </a:xfrm>
          <a:prstGeom prst="rect">
            <a:avLst/>
          </a:prstGeom>
        </p:spPr>
        <p:txBody>
          <a:bodyPr/>
          <a:lstStyle>
            <a:lvl1pPr algn="ctr">
              <a:defRPr sz="1200">
                <a:latin typeface="Arial" panose="020B0604020202020204" pitchFamily="34" charset="0"/>
                <a:cs typeface="Arial" panose="020B0604020202020204" pitchFamily="34" charset="0"/>
              </a:defRPr>
            </a:lvl1pPr>
          </a:lstStyle>
          <a:p>
            <a:r>
              <a:rPr lang="en-US" dirty="0"/>
              <a:t>Footer</a:t>
            </a:r>
          </a:p>
        </p:txBody>
      </p:sp>
      <p:sp>
        <p:nvSpPr>
          <p:cNvPr id="9" name="Picture Placeholder 8"/>
          <p:cNvSpPr>
            <a:spLocks noGrp="1"/>
          </p:cNvSpPr>
          <p:nvPr>
            <p:ph type="pic" sz="quarter" idx="14" hasCustomPrompt="1"/>
          </p:nvPr>
        </p:nvSpPr>
        <p:spPr>
          <a:xfrm>
            <a:off x="1926843" y="261479"/>
            <a:ext cx="1597025" cy="331189"/>
          </a:xfrm>
          <a:prstGeom prst="rect">
            <a:avLst/>
          </a:prstGeom>
        </p:spPr>
        <p:txBody>
          <a:bodyPr anchor="ctr"/>
          <a:lstStyle>
            <a:lvl1pPr marL="0" indent="0" algn="ctr">
              <a:buNone/>
              <a:defRPr sz="1100">
                <a:solidFill>
                  <a:schemeClr val="bg1"/>
                </a:solidFill>
                <a:latin typeface="Arial" panose="020B0604020202020204" pitchFamily="34" charset="0"/>
                <a:cs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1158416743"/>
      </p:ext>
    </p:extLst>
  </p:cSld>
  <p:clrMapOvr>
    <a:masterClrMapping/>
  </p:clrMapOvr>
  <p:extLst mod="1">
    <p:ext uri="{DCECCB84-F9BA-43D5-87BE-67443E8EF086}">
      <p15:sldGuideLst xmlns:p15="http://schemas.microsoft.com/office/powerpoint/2012/main">
        <p15:guide id="1" orient="horz" pos="805">
          <p15:clr>
            <a:srgbClr val="FBAE40"/>
          </p15:clr>
        </p15:guide>
        <p15:guide id="2" pos="2880">
          <p15:clr>
            <a:srgbClr val="FBAE40"/>
          </p15:clr>
        </p15:guide>
        <p15:guide id="3" pos="480">
          <p15:clr>
            <a:srgbClr val="FBAE40"/>
          </p15:clr>
        </p15:guide>
        <p15:guide id="4" orient="horz" pos="1179">
          <p15:clr>
            <a:srgbClr val="FBAE40"/>
          </p15:clr>
        </p15:guide>
        <p15:guide id="5" orient="horz" pos="97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txBox="1">
            <a:spLocks/>
          </p:cNvSpPr>
          <p:nvPr/>
        </p:nvSpPr>
        <p:spPr>
          <a:xfrm>
            <a:off x="7797800" y="6399769"/>
            <a:ext cx="1107043" cy="32530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D42EA9E-67C9-4C87-932C-8F489DA21F6E}" type="slidenum">
              <a:rPr lang="en-GB" sz="1200" smtClean="0">
                <a:solidFill>
                  <a:srgbClr val="120742"/>
                </a:solidFill>
                <a:latin typeface="Arial" panose="020B0604020202020204" pitchFamily="34" charset="0"/>
                <a:cs typeface="Arial" panose="020B0604020202020204" pitchFamily="34" charset="0"/>
              </a:rPr>
              <a:pPr algn="r"/>
              <a:t>‹#›</a:t>
            </a:fld>
            <a:endParaRPr lang="en-GB" sz="1200" dirty="0">
              <a:solidFill>
                <a:srgbClr val="120742"/>
              </a:solidFill>
              <a:latin typeface="Arial" panose="020B0604020202020204" pitchFamily="34" charset="0"/>
              <a:cs typeface="Arial" panose="020B0604020202020204" pitchFamily="34" charset="0"/>
            </a:endParaRPr>
          </a:p>
        </p:txBody>
      </p:sp>
      <p:grpSp>
        <p:nvGrpSpPr>
          <p:cNvPr id="8" name="Group 7"/>
          <p:cNvGrpSpPr/>
          <p:nvPr/>
        </p:nvGrpSpPr>
        <p:grpSpPr>
          <a:xfrm>
            <a:off x="336947" y="233280"/>
            <a:ext cx="8466866" cy="434860"/>
            <a:chOff x="336947" y="233280"/>
            <a:chExt cx="8466866" cy="434860"/>
          </a:xfrm>
        </p:grpSpPr>
        <p:sp>
          <p:nvSpPr>
            <p:cNvPr id="9" name="Rectangle 8"/>
            <p:cNvSpPr/>
            <p:nvPr userDrawn="1"/>
          </p:nvSpPr>
          <p:spPr>
            <a:xfrm>
              <a:off x="336947" y="233280"/>
              <a:ext cx="8466866" cy="388800"/>
            </a:xfrm>
            <a:prstGeom prst="rect">
              <a:avLst/>
            </a:prstGeom>
            <a:solidFill>
              <a:srgbClr val="1207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Rectangle 13"/>
            <p:cNvSpPr/>
            <p:nvPr userDrawn="1"/>
          </p:nvSpPr>
          <p:spPr>
            <a:xfrm rot="2700000">
              <a:off x="678985" y="305260"/>
              <a:ext cx="362880" cy="362880"/>
            </a:xfrm>
            <a:prstGeom prst="rect">
              <a:avLst/>
            </a:prstGeom>
            <a:solidFill>
              <a:srgbClr val="0E0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pic>
        <p:nvPicPr>
          <p:cNvPr id="12" name="Picture 11"/>
          <p:cNvPicPr>
            <a:picLocks noChangeAspect="1"/>
          </p:cNvPicPr>
          <p:nvPr/>
        </p:nvPicPr>
        <p:blipFill rotWithShape="1">
          <a:blip r:embed="rId13" cstate="email">
            <a:extLst>
              <a:ext uri="{28A0092B-C50C-407E-A947-70E740481C1C}">
                <a14:useLocalDpi xmlns:a14="http://schemas.microsoft.com/office/drawing/2010/main"/>
              </a:ext>
            </a:extLst>
          </a:blip>
          <a:srcRect r="-7659" b="-3481"/>
          <a:stretch/>
        </p:blipFill>
        <p:spPr>
          <a:xfrm>
            <a:off x="581203" y="343512"/>
            <a:ext cx="1485722" cy="199413"/>
          </a:xfrm>
          <a:prstGeom prst="rect">
            <a:avLst/>
          </a:prstGeom>
        </p:spPr>
      </p:pic>
    </p:spTree>
    <p:extLst>
      <p:ext uri="{BB962C8B-B14F-4D97-AF65-F5344CB8AC3E}">
        <p14:creationId xmlns:p14="http://schemas.microsoft.com/office/powerpoint/2010/main" val="3789782756"/>
      </p:ext>
    </p:extLst>
  </p:cSld>
  <p:clrMap bg1="lt1" tx1="dk1" bg2="lt2" tx2="dk2" accent1="accent1" accent2="accent2" accent3="accent3" accent4="accent4" accent5="accent5" accent6="accent6" hlink="hlink" folHlink="folHlink"/>
  <p:sldLayoutIdLst>
    <p:sldLayoutId id="2147483666" r:id="rId1"/>
    <p:sldLayoutId id="2147483653" r:id="rId2"/>
    <p:sldLayoutId id="2147483656" r:id="rId3"/>
    <p:sldLayoutId id="2147483657" r:id="rId4"/>
    <p:sldLayoutId id="2147483658" r:id="rId5"/>
    <p:sldLayoutId id="2147483659" r:id="rId6"/>
    <p:sldLayoutId id="2147483660" r:id="rId7"/>
    <p:sldLayoutId id="2147483665" r:id="rId8"/>
    <p:sldLayoutId id="2147483661" r:id="rId9"/>
    <p:sldLayoutId id="2147483664" r:id="rId10"/>
    <p:sldLayoutId id="2147483652"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5.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5.xml"/><Relationship Id="rId5" Type="http://schemas.openxmlformats.org/officeDocument/2006/relationships/chart" Target="../charts/chart20.xml"/><Relationship Id="rId4" Type="http://schemas.openxmlformats.org/officeDocument/2006/relationships/chart" Target="../charts/chart19.xml"/></Relationships>
</file>

<file path=ppt/slides/_rels/slide2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5.xml"/><Relationship Id="rId5" Type="http://schemas.openxmlformats.org/officeDocument/2006/relationships/chart" Target="../charts/chart24.xml"/><Relationship Id="rId4" Type="http://schemas.openxmlformats.org/officeDocument/2006/relationships/chart" Target="../charts/char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chart" Target="../charts/chart4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chart" Target="../charts/chart45.xml"/><Relationship Id="rId1" Type="http://schemas.openxmlformats.org/officeDocument/2006/relationships/slideLayout" Target="../slideLayouts/slideLayout3.xml"/><Relationship Id="rId5" Type="http://schemas.openxmlformats.org/officeDocument/2006/relationships/chart" Target="../charts/chart48.xml"/><Relationship Id="rId4" Type="http://schemas.openxmlformats.org/officeDocument/2006/relationships/chart" Target="../charts/chart47.xml"/></Relationships>
</file>

<file path=ppt/slides/_rels/slide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3.xml"/><Relationship Id="rId5" Type="http://schemas.openxmlformats.org/officeDocument/2006/relationships/chart" Target="../charts/chart52.xml"/><Relationship Id="rId4" Type="http://schemas.openxmlformats.org/officeDocument/2006/relationships/chart" Target="../charts/chart51.xml"/></Relationships>
</file>

<file path=ppt/slides/_rels/slide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2.xml"/><Relationship Id="rId5" Type="http://schemas.openxmlformats.org/officeDocument/2006/relationships/chart" Target="../charts/chart56.xml"/><Relationship Id="rId4" Type="http://schemas.openxmlformats.org/officeDocument/2006/relationships/chart" Target="../charts/chart55.xml"/></Relationships>
</file>

<file path=ppt/slides/_rels/slide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chart" Target="../charts/chart57.xml"/><Relationship Id="rId1" Type="http://schemas.openxmlformats.org/officeDocument/2006/relationships/slideLayout" Target="../slideLayouts/slideLayout2.xml"/><Relationship Id="rId5" Type="http://schemas.openxmlformats.org/officeDocument/2006/relationships/chart" Target="../charts/chart60.xml"/><Relationship Id="rId4" Type="http://schemas.openxmlformats.org/officeDocument/2006/relationships/chart" Target="../charts/chart59.xml"/></Relationships>
</file>

<file path=ppt/slides/_rels/slide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chart" Target="../charts/chart61.xml"/><Relationship Id="rId1" Type="http://schemas.openxmlformats.org/officeDocument/2006/relationships/slideLayout" Target="../slideLayouts/slideLayout2.xml"/><Relationship Id="rId5" Type="http://schemas.openxmlformats.org/officeDocument/2006/relationships/chart" Target="../charts/chart64.xml"/><Relationship Id="rId4" Type="http://schemas.openxmlformats.org/officeDocument/2006/relationships/chart" Target="../charts/chart63.xml"/></Relationships>
</file>

<file path=ppt/slides/_rels/slide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chart" Target="../charts/chart65.xml"/><Relationship Id="rId1" Type="http://schemas.openxmlformats.org/officeDocument/2006/relationships/slideLayout" Target="../slideLayouts/slideLayout2.xml"/><Relationship Id="rId5" Type="http://schemas.openxmlformats.org/officeDocument/2006/relationships/chart" Target="../charts/chart68.xml"/><Relationship Id="rId4" Type="http://schemas.openxmlformats.org/officeDocument/2006/relationships/chart" Target="../charts/chart67.xml"/></Relationships>
</file>

<file path=ppt/slides/_rels/slide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chart" Target="../charts/chart69.xml"/><Relationship Id="rId1" Type="http://schemas.openxmlformats.org/officeDocument/2006/relationships/slideLayout" Target="../slideLayouts/slideLayout2.xml"/><Relationship Id="rId5" Type="http://schemas.openxmlformats.org/officeDocument/2006/relationships/chart" Target="../charts/chart72.xml"/><Relationship Id="rId4" Type="http://schemas.openxmlformats.org/officeDocument/2006/relationships/chart" Target="../charts/chart71.xml"/></Relationships>
</file>

<file path=ppt/slides/_rels/slide7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chart" Target="../charts/chart73.xml"/><Relationship Id="rId1" Type="http://schemas.openxmlformats.org/officeDocument/2006/relationships/slideLayout" Target="../slideLayouts/slideLayout2.xml"/><Relationship Id="rId5" Type="http://schemas.openxmlformats.org/officeDocument/2006/relationships/chart" Target="../charts/chart76.xml"/><Relationship Id="rId4" Type="http://schemas.openxmlformats.org/officeDocument/2006/relationships/chart" Target="../charts/chart75.xml"/></Relationships>
</file>

<file path=ppt/slides/_rels/slide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chart" Target="../charts/chart77.xml"/><Relationship Id="rId1" Type="http://schemas.openxmlformats.org/officeDocument/2006/relationships/slideLayout" Target="../slideLayouts/slideLayout2.xml"/><Relationship Id="rId5" Type="http://schemas.openxmlformats.org/officeDocument/2006/relationships/chart" Target="../charts/chart80.xml"/><Relationship Id="rId4" Type="http://schemas.openxmlformats.org/officeDocument/2006/relationships/chart" Target="../charts/chart7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Discover England:  summary insights on overseas visitors to England’s regions </a:t>
            </a:r>
            <a:endParaRPr lang="en-GB" dirty="0"/>
          </a:p>
        </p:txBody>
      </p:sp>
      <p:sp>
        <p:nvSpPr>
          <p:cNvPr id="3" name="Text Placeholder 2"/>
          <p:cNvSpPr>
            <a:spLocks noGrp="1"/>
          </p:cNvSpPr>
          <p:nvPr>
            <p:ph type="body" sz="quarter" idx="11"/>
          </p:nvPr>
        </p:nvSpPr>
        <p:spPr>
          <a:xfrm>
            <a:off x="522173" y="3607204"/>
            <a:ext cx="8212394" cy="439091"/>
          </a:xfrm>
        </p:spPr>
        <p:txBody>
          <a:bodyPr/>
          <a:lstStyle/>
          <a:p>
            <a:r>
              <a:rPr lang="en-GB" dirty="0" smtClean="0"/>
              <a:t>Initial summary report: volume, value, profile, motivations and barriers </a:t>
            </a:r>
            <a:endParaRPr lang="en-GB" dirty="0"/>
          </a:p>
        </p:txBody>
      </p:sp>
      <p:sp>
        <p:nvSpPr>
          <p:cNvPr id="5" name="Text Placeholder 4"/>
          <p:cNvSpPr>
            <a:spLocks noGrp="1"/>
          </p:cNvSpPr>
          <p:nvPr>
            <p:ph type="body" sz="quarter" idx="13"/>
          </p:nvPr>
        </p:nvSpPr>
        <p:spPr>
          <a:xfrm>
            <a:off x="508525" y="4121728"/>
            <a:ext cx="7936025" cy="439091"/>
          </a:xfrm>
        </p:spPr>
        <p:txBody>
          <a:bodyPr/>
          <a:lstStyle/>
          <a:p>
            <a:r>
              <a:rPr lang="en-GB" dirty="0" smtClean="0"/>
              <a:t>August 2016</a:t>
            </a:r>
            <a:endParaRPr lang="en-GB" dirty="0"/>
          </a:p>
        </p:txBody>
      </p:sp>
      <p:pic>
        <p:nvPicPr>
          <p:cNvPr id="1026" name="Picture 2" descr="G:\OFFICE\BDRC Group Logos\BDRC_Continental.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73360" y="5889368"/>
            <a:ext cx="942379" cy="711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374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Executive summary/4</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sz="1300" b="1" dirty="0" smtClean="0">
                <a:solidFill>
                  <a:srgbClr val="120742"/>
                </a:solidFill>
              </a:rPr>
              <a:t>There were seven key themes  that acted as hooks for travelling beyond London:</a:t>
            </a:r>
          </a:p>
          <a:p>
            <a:pPr lvl="1" algn="just"/>
            <a:r>
              <a:rPr lang="en-GB" sz="1200" b="1" dirty="0" smtClean="0">
                <a:solidFill>
                  <a:srgbClr val="120742"/>
                </a:solidFill>
              </a:rPr>
              <a:t>Heritage: </a:t>
            </a:r>
            <a:r>
              <a:rPr lang="en-GB" sz="1200" dirty="0" smtClean="0">
                <a:solidFill>
                  <a:srgbClr val="120742"/>
                </a:solidFill>
              </a:rPr>
              <a:t>History and heritage are strongly associated with Britain’s holiday offer.  The most common reason for going beyond London (given by 81%) was that Britain has history spread across the country</a:t>
            </a:r>
          </a:p>
          <a:p>
            <a:pPr lvl="1" algn="just"/>
            <a:r>
              <a:rPr lang="en-GB" sz="1200" b="1" dirty="0" smtClean="0">
                <a:solidFill>
                  <a:srgbClr val="120742"/>
                </a:solidFill>
              </a:rPr>
              <a:t>Countryside: </a:t>
            </a:r>
            <a:r>
              <a:rPr lang="en-GB" sz="1200" dirty="0" smtClean="0">
                <a:solidFill>
                  <a:srgbClr val="120742"/>
                </a:solidFill>
              </a:rPr>
              <a:t>More than three quarters (78%) of those going beyond London gave Britain’s unique and beautiful countryside as a reason for travel.  Amongst those that had not been outside London, </a:t>
            </a:r>
            <a:r>
              <a:rPr lang="en-GB" sz="1200" dirty="0" smtClean="0"/>
              <a:t>81%</a:t>
            </a:r>
            <a:r>
              <a:rPr lang="en-GB" sz="1200" dirty="0" smtClean="0">
                <a:solidFill>
                  <a:srgbClr val="120742"/>
                </a:solidFill>
              </a:rPr>
              <a:t> said Britain’s countryside would persuade them to do so. </a:t>
            </a:r>
          </a:p>
          <a:p>
            <a:pPr lvl="1" algn="just"/>
            <a:r>
              <a:rPr lang="en-GB" sz="1200" b="1" dirty="0" smtClean="0">
                <a:solidFill>
                  <a:srgbClr val="120742"/>
                </a:solidFill>
              </a:rPr>
              <a:t>Uniqueness and variety:  </a:t>
            </a:r>
            <a:r>
              <a:rPr lang="en-GB" sz="1200" dirty="0" smtClean="0">
                <a:solidFill>
                  <a:srgbClr val="120742"/>
                </a:solidFill>
              </a:rPr>
              <a:t>Britain’s unique and varied nature is also appealing, 80% of those that went beyond London saying they did so because of Britain’s diverse regions, and 75% because it offers unique places to stay</a:t>
            </a:r>
          </a:p>
          <a:p>
            <a:pPr lvl="1" algn="just"/>
            <a:r>
              <a:rPr lang="en-GB" sz="1200" b="1" dirty="0" smtClean="0">
                <a:solidFill>
                  <a:srgbClr val="120742"/>
                </a:solidFill>
              </a:rPr>
              <a:t>British people and way of life: </a:t>
            </a:r>
            <a:r>
              <a:rPr lang="en-GB" sz="1200" dirty="0" smtClean="0">
                <a:solidFill>
                  <a:srgbClr val="120742"/>
                </a:solidFill>
              </a:rPr>
              <a:t> Over two-thirds of those who went beyond London mentioned the British people as a reason for doing so.  70% wanted to meet British people see the British way of life and 67% because they were friendly and welcoming</a:t>
            </a:r>
          </a:p>
          <a:p>
            <a:pPr lvl="1" algn="just"/>
            <a:r>
              <a:rPr lang="en-GB" sz="1200" b="1" dirty="0" smtClean="0">
                <a:solidFill>
                  <a:srgbClr val="120742"/>
                </a:solidFill>
              </a:rPr>
              <a:t>Cities and culture: </a:t>
            </a:r>
            <a:r>
              <a:rPr lang="en-GB" sz="1200" dirty="0" smtClean="0">
                <a:solidFill>
                  <a:srgbClr val="120742"/>
                </a:solidFill>
              </a:rPr>
              <a:t>Britain’s fun and vibrant cities were flagged as a factor which might persuade people to outside London.  Britain’s contemporary culture was also regarded as a key element of interest.</a:t>
            </a:r>
          </a:p>
          <a:p>
            <a:pPr lvl="1" algn="just"/>
            <a:r>
              <a:rPr lang="en-GB" sz="1200" b="1" dirty="0" smtClean="0">
                <a:solidFill>
                  <a:srgbClr val="120742"/>
                </a:solidFill>
              </a:rPr>
              <a:t>Trains, tours and packages:  </a:t>
            </a:r>
            <a:r>
              <a:rPr lang="en-GB" sz="1200" dirty="0" smtClean="0">
                <a:solidFill>
                  <a:srgbClr val="120742"/>
                </a:solidFill>
              </a:rPr>
              <a:t>Most are willing to travel 2-3 hours from their initial base (typically London) to stay in another destination.  Preference is for train travel – a fifth said rail passes would help.  Packaged tours and itineraries were also mentioned.</a:t>
            </a:r>
            <a:endParaRPr lang="en-GB" sz="1200" b="1" dirty="0" smtClean="0">
              <a:solidFill>
                <a:srgbClr val="120742"/>
              </a:solidFill>
            </a:endParaRPr>
          </a:p>
          <a:p>
            <a:pPr marL="0" indent="0" algn="just">
              <a:buNone/>
            </a:pPr>
            <a:endParaRPr lang="en-GB" sz="1300" dirty="0" smtClean="0">
              <a:solidFill>
                <a:srgbClr val="120742"/>
              </a:solidFill>
            </a:endParaRPr>
          </a:p>
          <a:p>
            <a:pPr algn="just"/>
            <a:endParaRPr lang="en-GB" sz="1300" dirty="0"/>
          </a:p>
        </p:txBody>
      </p:sp>
    </p:spTree>
    <p:extLst>
      <p:ext uri="{BB962C8B-B14F-4D97-AF65-F5344CB8AC3E}">
        <p14:creationId xmlns:p14="http://schemas.microsoft.com/office/powerpoint/2010/main" val="14338671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167466"/>
            <a:ext cx="8149762" cy="558801"/>
          </a:xfrm>
        </p:spPr>
        <p:txBody>
          <a:bodyPr/>
          <a:lstStyle/>
          <a:p>
            <a:r>
              <a:rPr lang="en-GB" dirty="0" smtClean="0"/>
              <a:t>Volume, value and profile of overseas visitors</a:t>
            </a:r>
            <a:endParaRPr lang="en-GB" dirty="0"/>
          </a:p>
        </p:txBody>
      </p:sp>
      <p:sp>
        <p:nvSpPr>
          <p:cNvPr id="8" name="Text Placeholder 7"/>
          <p:cNvSpPr>
            <a:spLocks noGrp="1"/>
          </p:cNvSpPr>
          <p:nvPr>
            <p:ph type="body" sz="quarter" idx="13"/>
          </p:nvPr>
        </p:nvSpPr>
        <p:spPr/>
        <p:txBody>
          <a:bodyPr/>
          <a:lstStyle/>
          <a:p>
            <a:endParaRPr lang="en-GB" dirty="0"/>
          </a:p>
        </p:txBody>
      </p:sp>
      <p:sp>
        <p:nvSpPr>
          <p:cNvPr id="11" name="Footer Placeholder 10"/>
          <p:cNvSpPr>
            <a:spLocks noGrp="1"/>
          </p:cNvSpPr>
          <p:nvPr>
            <p:ph type="ftr" sz="quarter" idx="3"/>
          </p:nvPr>
        </p:nvSpPr>
        <p:spPr/>
        <p:txBody>
          <a:bodyPr/>
          <a:lstStyle/>
          <a:p>
            <a:endParaRPr lang="en-US" dirty="0"/>
          </a:p>
        </p:txBody>
      </p:sp>
      <p:sp>
        <p:nvSpPr>
          <p:cNvPr id="9" name="Picture Placeholder 8"/>
          <p:cNvSpPr>
            <a:spLocks noGrp="1"/>
          </p:cNvSpPr>
          <p:nvPr>
            <p:ph type="pic" sz="quarter" idx="14"/>
          </p:nvPr>
        </p:nvSpPr>
        <p:spPr/>
      </p:sp>
      <p:sp>
        <p:nvSpPr>
          <p:cNvPr id="7" name="Text Placeholder 5"/>
          <p:cNvSpPr txBox="1">
            <a:spLocks/>
          </p:cNvSpPr>
          <p:nvPr/>
        </p:nvSpPr>
        <p:spPr>
          <a:xfrm>
            <a:off x="431800" y="2882900"/>
            <a:ext cx="8625479" cy="3302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Data taken predominantly from International Passenger Survey (IPS) data</a:t>
            </a:r>
          </a:p>
        </p:txBody>
      </p:sp>
    </p:spTree>
    <p:extLst>
      <p:ext uri="{BB962C8B-B14F-4D97-AF65-F5344CB8AC3E}">
        <p14:creationId xmlns:p14="http://schemas.microsoft.com/office/powerpoint/2010/main" val="3770412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Trends in VOLUME of overseas visits to England</a:t>
            </a:r>
            <a:endParaRPr lang="en-GB" sz="2200" dirty="0"/>
          </a:p>
        </p:txBody>
      </p:sp>
      <p:sp>
        <p:nvSpPr>
          <p:cNvPr id="5" name="Picture Placeholder 4"/>
          <p:cNvSpPr>
            <a:spLocks noGrp="1"/>
          </p:cNvSpPr>
          <p:nvPr>
            <p:ph type="pic" sz="quarter" idx="14"/>
          </p:nvPr>
        </p:nvSpPr>
        <p:spPr/>
      </p:sp>
      <p:graphicFrame>
        <p:nvGraphicFramePr>
          <p:cNvPr id="11" name="Picture Placeholder 4"/>
          <p:cNvGraphicFramePr>
            <a:graphicFrameLocks/>
          </p:cNvGraphicFramePr>
          <p:nvPr>
            <p:extLst>
              <p:ext uri="{D42A27DB-BD31-4B8C-83A1-F6EECF244321}">
                <p14:modId xmlns:p14="http://schemas.microsoft.com/office/powerpoint/2010/main" val="487669115"/>
              </p:ext>
            </p:extLst>
          </p:nvPr>
        </p:nvGraphicFramePr>
        <p:xfrm>
          <a:off x="378821" y="1430867"/>
          <a:ext cx="3888379" cy="26424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ext uri="{D42A27DB-BD31-4B8C-83A1-F6EECF244321}">
                <p14:modId xmlns:p14="http://schemas.microsoft.com/office/powerpoint/2010/main" val="277734192"/>
              </p:ext>
            </p:extLst>
          </p:nvPr>
        </p:nvGraphicFramePr>
        <p:xfrm>
          <a:off x="4905447" y="1430867"/>
          <a:ext cx="3898366" cy="264242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Since 2002, holiday trips to England by overseas visitors have grown by 83% and nights spent by 46%; the lower growth in nights spent illustrating the trend towards short breaks during that period.</a:t>
            </a:r>
          </a:p>
          <a:p>
            <a:pPr marL="0" indent="0" algn="just">
              <a:buNone/>
            </a:pPr>
            <a:r>
              <a:rPr lang="en-GB" sz="1300" dirty="0" smtClean="0"/>
              <a:t>This growth has been driven ostensibly by trips which include stays in London which have increased by 89% (nights spent in London growing by 62% in this time).  The gap between trips / nights spent in London and spent in the Rest of England has grown significantly in that time:  trips including stays in the Rest of England growing by only 52% and nights away by </a:t>
            </a:r>
            <a:r>
              <a:rPr lang="en-GB" sz="1300" smtClean="0"/>
              <a:t>only 26%. </a:t>
            </a:r>
          </a:p>
          <a:p>
            <a:pPr marL="0" indent="0" algn="just">
              <a:buNone/>
            </a:pPr>
            <a:r>
              <a:rPr lang="en-GB" sz="1300" smtClean="0"/>
              <a:t>Only </a:t>
            </a:r>
            <a:r>
              <a:rPr lang="en-GB" sz="1300" dirty="0" smtClean="0"/>
              <a:t>32% of all trips to England made by overseas visitors now involve a stay outside of London compared with 38% in 2002.</a:t>
            </a:r>
          </a:p>
        </p:txBody>
      </p:sp>
      <p:sp>
        <p:nvSpPr>
          <p:cNvPr id="14" name="Text Placeholder 5"/>
          <p:cNvSpPr txBox="1">
            <a:spLocks/>
          </p:cNvSpPr>
          <p:nvPr/>
        </p:nvSpPr>
        <p:spPr>
          <a:xfrm>
            <a:off x="308704"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sp>
        <p:nvSpPr>
          <p:cNvPr id="15" name="Text Placeholder 5"/>
          <p:cNvSpPr txBox="1">
            <a:spLocks/>
          </p:cNvSpPr>
          <p:nvPr/>
        </p:nvSpPr>
        <p:spPr>
          <a:xfrm>
            <a:off x="4841947"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3268193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Trends in overseas visitor SPEND in England</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969104" y="4051905"/>
            <a:ext cx="3698690"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Overseas visitor spend in England has increased significantly since 2002.  As with trips and nights spent, the increase is greater amongst visitors to London.  London now accounts for 75% of spend on holiday trips compared with 70% back in 2002.     Notably there has been a slight drop in overseas visitor spend since 2014, likely due to a strengthening pound in this period.</a:t>
            </a:r>
            <a:endParaRPr lang="en-GB" sz="1300" dirty="0"/>
          </a:p>
        </p:txBody>
      </p:sp>
      <p:sp>
        <p:nvSpPr>
          <p:cNvPr id="14" name="Text Placeholder 5"/>
          <p:cNvSpPr txBox="1">
            <a:spLocks/>
          </p:cNvSpPr>
          <p:nvPr/>
        </p:nvSpPr>
        <p:spPr>
          <a:xfrm>
            <a:off x="969104"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graphicFrame>
        <p:nvGraphicFramePr>
          <p:cNvPr id="16" name="Picture Placeholder 2"/>
          <p:cNvGraphicFramePr>
            <a:graphicFrameLocks/>
          </p:cNvGraphicFramePr>
          <p:nvPr>
            <p:extLst>
              <p:ext uri="{D42A27DB-BD31-4B8C-83A1-F6EECF244321}">
                <p14:modId xmlns:p14="http://schemas.microsoft.com/office/powerpoint/2010/main" val="1220451993"/>
              </p:ext>
            </p:extLst>
          </p:nvPr>
        </p:nvGraphicFramePr>
        <p:xfrm>
          <a:off x="1041400" y="1430867"/>
          <a:ext cx="7618548" cy="24892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graphicFrame>
        <p:nvGraphicFramePr>
          <p:cNvPr id="10" name="Picture Placeholder 2"/>
          <p:cNvGraphicFramePr>
            <a:graphicFrameLocks/>
          </p:cNvGraphicFramePr>
          <p:nvPr>
            <p:extLst>
              <p:ext uri="{D42A27DB-BD31-4B8C-83A1-F6EECF244321}">
                <p14:modId xmlns:p14="http://schemas.microsoft.com/office/powerpoint/2010/main" val="620377154"/>
              </p:ext>
            </p:extLst>
          </p:nvPr>
        </p:nvGraphicFramePr>
        <p:xfrm>
          <a:off x="4876800" y="4051905"/>
          <a:ext cx="3783148" cy="19047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Picture Placeholder 2"/>
          <p:cNvGraphicFramePr>
            <a:graphicFrameLocks/>
          </p:cNvGraphicFramePr>
          <p:nvPr>
            <p:extLst>
              <p:ext uri="{D42A27DB-BD31-4B8C-83A1-F6EECF244321}">
                <p14:modId xmlns:p14="http://schemas.microsoft.com/office/powerpoint/2010/main" val="4039419511"/>
              </p:ext>
            </p:extLst>
          </p:nvPr>
        </p:nvGraphicFramePr>
        <p:xfrm>
          <a:off x="6492240" y="4060129"/>
          <a:ext cx="3783148" cy="1904758"/>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
          <p:cNvSpPr txBox="1"/>
          <p:nvPr/>
        </p:nvSpPr>
        <p:spPr>
          <a:xfrm>
            <a:off x="5617028" y="5537641"/>
            <a:ext cx="566057" cy="206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b="1" dirty="0" smtClean="0"/>
              <a:t>2002</a:t>
            </a:r>
            <a:endParaRPr lang="en-GB" sz="800" dirty="0"/>
          </a:p>
        </p:txBody>
      </p:sp>
      <p:sp>
        <p:nvSpPr>
          <p:cNvPr id="15" name="TextBox 1"/>
          <p:cNvSpPr txBox="1"/>
          <p:nvPr/>
        </p:nvSpPr>
        <p:spPr>
          <a:xfrm>
            <a:off x="7249885" y="5537641"/>
            <a:ext cx="566057" cy="2066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800" b="1" dirty="0" smtClean="0"/>
              <a:t>2015</a:t>
            </a:r>
            <a:endParaRPr lang="en-GB" sz="800" dirty="0"/>
          </a:p>
        </p:txBody>
      </p:sp>
    </p:spTree>
    <p:extLst>
      <p:ext uri="{BB962C8B-B14F-4D97-AF65-F5344CB8AC3E}">
        <p14:creationId xmlns:p14="http://schemas.microsoft.com/office/powerpoint/2010/main" val="2688800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Trends in VOLUME of overseas visits to each region</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Driven by visits (and proximity) to London, overseas visitors are most likely to stay in the South East.  Growth outside of London has largely taken place elsewhere in the South East, in the South West and the North West.  Although there have been gradual increases in overseas holiday trips to other England regions, rises are not as marked as in the most visited regions.</a:t>
            </a:r>
            <a:endParaRPr lang="en-GB" sz="1300" dirty="0"/>
          </a:p>
          <a:p>
            <a:pPr marL="0" indent="0" algn="just">
              <a:buNone/>
            </a:pPr>
            <a:r>
              <a:rPr lang="en-GB" sz="1300" dirty="0" smtClean="0"/>
              <a:t>Only the South East, South West and North West recorded a sustained increase in nights spent on holiday since 2002.  There has been minimal movement in nights spent in other England regions, some experiencing recent drops.</a:t>
            </a:r>
          </a:p>
        </p:txBody>
      </p:sp>
      <p:sp>
        <p:nvSpPr>
          <p:cNvPr id="14" name="Text Placeholder 5"/>
          <p:cNvSpPr txBox="1">
            <a:spLocks/>
          </p:cNvSpPr>
          <p:nvPr/>
        </p:nvSpPr>
        <p:spPr>
          <a:xfrm>
            <a:off x="308704"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sp>
        <p:nvSpPr>
          <p:cNvPr id="15" name="Text Placeholder 5"/>
          <p:cNvSpPr txBox="1">
            <a:spLocks/>
          </p:cNvSpPr>
          <p:nvPr/>
        </p:nvSpPr>
        <p:spPr>
          <a:xfrm>
            <a:off x="4702247" y="12827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graphicFrame>
        <p:nvGraphicFramePr>
          <p:cNvPr id="16" name="Chart Placeholder 5"/>
          <p:cNvGraphicFramePr>
            <a:graphicFrameLocks noGrp="1"/>
          </p:cNvGraphicFramePr>
          <p:nvPr>
            <p:ph type="chart" sz="quarter" idx="10"/>
            <p:extLst>
              <p:ext uri="{D42A27DB-BD31-4B8C-83A1-F6EECF244321}">
                <p14:modId xmlns:p14="http://schemas.microsoft.com/office/powerpoint/2010/main" val="3592993552"/>
              </p:ext>
            </p:extLst>
          </p:nvPr>
        </p:nvGraphicFramePr>
        <p:xfrm>
          <a:off x="238125" y="1430867"/>
          <a:ext cx="4464122" cy="26818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Picture Placeholder 2"/>
          <p:cNvGraphicFramePr>
            <a:graphicFrameLocks/>
          </p:cNvGraphicFramePr>
          <p:nvPr>
            <p:extLst>
              <p:ext uri="{D42A27DB-BD31-4B8C-83A1-F6EECF244321}">
                <p14:modId xmlns:p14="http://schemas.microsoft.com/office/powerpoint/2010/main" val="1315146795"/>
              </p:ext>
            </p:extLst>
          </p:nvPr>
        </p:nvGraphicFramePr>
        <p:xfrm>
          <a:off x="4777909" y="1458383"/>
          <a:ext cx="4166066" cy="265429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3437020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Trends in overseas visitor SPEND in each region</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038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Trends in overseas visitor spend in England’s regions follows a similar pattern to trips – general sustained increases in the South East, South West  and the North West, with minimal consistent movement elsewhere.</a:t>
            </a:r>
            <a:endParaRPr lang="en-GB" sz="1300" dirty="0"/>
          </a:p>
        </p:txBody>
      </p:sp>
      <p:sp>
        <p:nvSpPr>
          <p:cNvPr id="14" name="Text Placeholder 5"/>
          <p:cNvSpPr txBox="1">
            <a:spLocks/>
          </p:cNvSpPr>
          <p:nvPr/>
        </p:nvSpPr>
        <p:spPr>
          <a:xfrm>
            <a:off x="378821"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graphicFrame>
        <p:nvGraphicFramePr>
          <p:cNvPr id="10" name="Picture Placeholder 5"/>
          <p:cNvGraphicFramePr>
            <a:graphicFrameLocks/>
          </p:cNvGraphicFramePr>
          <p:nvPr>
            <p:extLst>
              <p:ext uri="{D42A27DB-BD31-4B8C-83A1-F6EECF244321}">
                <p14:modId xmlns:p14="http://schemas.microsoft.com/office/powerpoint/2010/main" val="2575002699"/>
              </p:ext>
            </p:extLst>
          </p:nvPr>
        </p:nvGraphicFramePr>
        <p:xfrm>
          <a:off x="378821" y="1430867"/>
          <a:ext cx="8424992" cy="249131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3469295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Trends in volume of overseas holiday TRIPS by target market</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There has been significant movement in the distribution of markets visiting England for a holiday in the last 13 years.   In 2002, the USA accounted for around 600,000 more trips than Germany and France (the second and third most prevalent visitors) but in 2015 most trips to England were made by residents of France (up by 107% since 2002) and Germany (up by 78% since 2002).  The USA generated the third highest number of trips in 2015, but experienced a significant drop during the financial crisis in 2007.  Although trip numbers from the USA are increasing, they are still 14% lower than in 2002. </a:t>
            </a:r>
          </a:p>
          <a:p>
            <a:pPr marL="0" indent="0" algn="just">
              <a:buNone/>
            </a:pPr>
            <a:r>
              <a:rPr lang="en-GB" sz="1300" dirty="0" smtClean="0"/>
              <a:t>Other notable movements have occurred amongst Nordic countries (Sweden, Norway, Denmark, Finland and Iceland); visitors from these markets increasing by 161% since 2002.</a:t>
            </a:r>
          </a:p>
          <a:p>
            <a:pPr marL="0" indent="0" algn="just">
              <a:buNone/>
            </a:pPr>
            <a:r>
              <a:rPr lang="en-GB" sz="1300" dirty="0" smtClean="0"/>
              <a:t>Outside of London, overseas visitors are overwhelmingly most likely to come from Germany and France, both of which have risen gradually since 2002.   </a:t>
            </a:r>
          </a:p>
        </p:txBody>
      </p:sp>
      <p:sp>
        <p:nvSpPr>
          <p:cNvPr id="14" name="Text Placeholder 5"/>
          <p:cNvSpPr txBox="1">
            <a:spLocks/>
          </p:cNvSpPr>
          <p:nvPr/>
        </p:nvSpPr>
        <p:spPr>
          <a:xfrm>
            <a:off x="308704"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sp>
        <p:nvSpPr>
          <p:cNvPr id="15" name="Text Placeholder 5"/>
          <p:cNvSpPr txBox="1">
            <a:spLocks/>
          </p:cNvSpPr>
          <p:nvPr/>
        </p:nvSpPr>
        <p:spPr>
          <a:xfrm>
            <a:off x="4702247" y="12827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graphicFrame>
        <p:nvGraphicFramePr>
          <p:cNvPr id="12" name="Picture Placeholder 1"/>
          <p:cNvGraphicFramePr>
            <a:graphicFrameLocks/>
          </p:cNvGraphicFramePr>
          <p:nvPr>
            <p:extLst>
              <p:ext uri="{D42A27DB-BD31-4B8C-83A1-F6EECF244321}">
                <p14:modId xmlns:p14="http://schemas.microsoft.com/office/powerpoint/2010/main" val="382253285"/>
              </p:ext>
            </p:extLst>
          </p:nvPr>
        </p:nvGraphicFramePr>
        <p:xfrm>
          <a:off x="402047" y="1450976"/>
          <a:ext cx="4025904" cy="26701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Picture Placeholder 13"/>
          <p:cNvGraphicFramePr>
            <a:graphicFrameLocks/>
          </p:cNvGraphicFramePr>
          <p:nvPr>
            <p:extLst>
              <p:ext uri="{D42A27DB-BD31-4B8C-83A1-F6EECF244321}">
                <p14:modId xmlns:p14="http://schemas.microsoft.com/office/powerpoint/2010/main" val="2970921105"/>
              </p:ext>
            </p:extLst>
          </p:nvPr>
        </p:nvGraphicFramePr>
        <p:xfrm>
          <a:off x="4743060" y="1450977"/>
          <a:ext cx="4025904" cy="267017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2964510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Trends in volume of overseas holiday NIGHTS by target market</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Visitors from the USA spend the most number of nights in England, perhaps unsurprising given the time and financial investment in making a trip.  Germany and France generate the second and third highest number of nights.</a:t>
            </a:r>
          </a:p>
          <a:p>
            <a:pPr marL="0" indent="0" algn="just">
              <a:buNone/>
            </a:pPr>
            <a:r>
              <a:rPr lang="en-GB" sz="1300" dirty="0" smtClean="0"/>
              <a:t>The pattern in the rest of England is markedly different however; Germany accounting for the most number of nights; 3.9 million compared to 2.7 million from France and 2.2 million from the USA.  Clearly, the German market should be a focus for projects outside of London.</a:t>
            </a:r>
            <a:endParaRPr lang="en-GB" sz="1300" dirty="0"/>
          </a:p>
        </p:txBody>
      </p:sp>
      <p:sp>
        <p:nvSpPr>
          <p:cNvPr id="14" name="Text Placeholder 5"/>
          <p:cNvSpPr txBox="1">
            <a:spLocks/>
          </p:cNvSpPr>
          <p:nvPr/>
        </p:nvSpPr>
        <p:spPr>
          <a:xfrm>
            <a:off x="308704"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sp>
        <p:nvSpPr>
          <p:cNvPr id="15" name="Text Placeholder 5"/>
          <p:cNvSpPr txBox="1">
            <a:spLocks/>
          </p:cNvSpPr>
          <p:nvPr/>
        </p:nvSpPr>
        <p:spPr>
          <a:xfrm>
            <a:off x="4702247" y="12827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graphicFrame>
        <p:nvGraphicFramePr>
          <p:cNvPr id="16" name="Picture Placeholder 2"/>
          <p:cNvGraphicFramePr>
            <a:graphicFrameLocks/>
          </p:cNvGraphicFramePr>
          <p:nvPr>
            <p:extLst>
              <p:ext uri="{D42A27DB-BD31-4B8C-83A1-F6EECF244321}">
                <p14:modId xmlns:p14="http://schemas.microsoft.com/office/powerpoint/2010/main" val="1674266502"/>
              </p:ext>
            </p:extLst>
          </p:nvPr>
        </p:nvGraphicFramePr>
        <p:xfrm>
          <a:off x="378821" y="1440393"/>
          <a:ext cx="4029079" cy="26754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Picture Placeholder 7"/>
          <p:cNvGraphicFramePr>
            <a:graphicFrameLocks/>
          </p:cNvGraphicFramePr>
          <p:nvPr>
            <p:extLst>
              <p:ext uri="{D42A27DB-BD31-4B8C-83A1-F6EECF244321}">
                <p14:modId xmlns:p14="http://schemas.microsoft.com/office/powerpoint/2010/main" val="3900269"/>
              </p:ext>
            </p:extLst>
          </p:nvPr>
        </p:nvGraphicFramePr>
        <p:xfrm>
          <a:off x="4774734" y="1445684"/>
          <a:ext cx="4029079" cy="267017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885550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Trends in overseas visitor SPEND by target market</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The USA market generates significantly higher spend in England than any other market; at £870 million pounds in 2015, almost £300 million higher than either The Nordics (the second highest spenders), Germany and France.  Outside of London there is some variation, Germany generating the highest spend followed by the USA, Australia and France.</a:t>
            </a:r>
          </a:p>
        </p:txBody>
      </p:sp>
      <p:sp>
        <p:nvSpPr>
          <p:cNvPr id="14" name="Text Placeholder 5"/>
          <p:cNvSpPr txBox="1">
            <a:spLocks/>
          </p:cNvSpPr>
          <p:nvPr/>
        </p:nvSpPr>
        <p:spPr>
          <a:xfrm>
            <a:off x="308704"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sp>
        <p:nvSpPr>
          <p:cNvPr id="15" name="Text Placeholder 5"/>
          <p:cNvSpPr txBox="1">
            <a:spLocks/>
          </p:cNvSpPr>
          <p:nvPr/>
        </p:nvSpPr>
        <p:spPr>
          <a:xfrm>
            <a:off x="4702247" y="12827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graphicFrame>
        <p:nvGraphicFramePr>
          <p:cNvPr id="12" name="Chart 11"/>
          <p:cNvGraphicFramePr/>
          <p:nvPr>
            <p:extLst>
              <p:ext uri="{D42A27DB-BD31-4B8C-83A1-F6EECF244321}">
                <p14:modId xmlns:p14="http://schemas.microsoft.com/office/powerpoint/2010/main" val="2173622353"/>
              </p:ext>
            </p:extLst>
          </p:nvPr>
        </p:nvGraphicFramePr>
        <p:xfrm>
          <a:off x="378821" y="1445684"/>
          <a:ext cx="4029079" cy="267546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Picture Placeholder 7"/>
          <p:cNvGraphicFramePr>
            <a:graphicFrameLocks/>
          </p:cNvGraphicFramePr>
          <p:nvPr>
            <p:extLst>
              <p:ext uri="{D42A27DB-BD31-4B8C-83A1-F6EECF244321}">
                <p14:modId xmlns:p14="http://schemas.microsoft.com/office/powerpoint/2010/main" val="4062464237"/>
              </p:ext>
            </p:extLst>
          </p:nvPr>
        </p:nvGraphicFramePr>
        <p:xfrm>
          <a:off x="4774734" y="1445684"/>
          <a:ext cx="4029079" cy="267546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4028994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784976"/>
            <a:ext cx="8813799" cy="558801"/>
          </a:xfrm>
        </p:spPr>
        <p:txBody>
          <a:bodyPr/>
          <a:lstStyle/>
          <a:p>
            <a:r>
              <a:rPr lang="en-GB" sz="2200" dirty="0" smtClean="0"/>
              <a:t>Proportion of visitors from each target market visiting outside London (2013-2015 average)</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383324"/>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Visitors from the USA are the most likely to visit London, followed by The Nordic countries.   Almost half (49%) of holiday-makers from China and the Netherlands visit outside London, as do 45% from Germany.  Visitors from The Nordics (21%), Spain (25%) and France (31%) are the least likely to visit outside the capital.</a:t>
            </a:r>
          </a:p>
        </p:txBody>
      </p:sp>
      <p:sp>
        <p:nvSpPr>
          <p:cNvPr id="14" name="Text Placeholder 5"/>
          <p:cNvSpPr txBox="1">
            <a:spLocks/>
          </p:cNvSpPr>
          <p:nvPr/>
        </p:nvSpPr>
        <p:spPr>
          <a:xfrm>
            <a:off x="308704" y="1487725"/>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
        <p:nvSpPr>
          <p:cNvPr id="15" name="Text Placeholder 5"/>
          <p:cNvSpPr txBox="1">
            <a:spLocks/>
          </p:cNvSpPr>
          <p:nvPr/>
        </p:nvSpPr>
        <p:spPr>
          <a:xfrm>
            <a:off x="4702247" y="1500425"/>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graphicFrame>
        <p:nvGraphicFramePr>
          <p:cNvPr id="16" name="Picture Placeholder 11"/>
          <p:cNvGraphicFramePr>
            <a:graphicFrameLocks/>
          </p:cNvGraphicFramePr>
          <p:nvPr>
            <p:extLst>
              <p:ext uri="{D42A27DB-BD31-4B8C-83A1-F6EECF244321}">
                <p14:modId xmlns:p14="http://schemas.microsoft.com/office/powerpoint/2010/main" val="2888999419"/>
              </p:ext>
            </p:extLst>
          </p:nvPr>
        </p:nvGraphicFramePr>
        <p:xfrm>
          <a:off x="378821" y="1675051"/>
          <a:ext cx="4025904" cy="26638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16"/>
          <p:cNvGraphicFramePr/>
          <p:nvPr>
            <p:extLst>
              <p:ext uri="{D42A27DB-BD31-4B8C-83A1-F6EECF244321}">
                <p14:modId xmlns:p14="http://schemas.microsoft.com/office/powerpoint/2010/main" val="2044442893"/>
              </p:ext>
            </p:extLst>
          </p:nvPr>
        </p:nvGraphicFramePr>
        <p:xfrm>
          <a:off x="4769384" y="1675051"/>
          <a:ext cx="4019554" cy="267017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1501046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Report contents</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Font typeface="+mj-lt"/>
              <a:buAutoNum type="arabicPeriod"/>
            </a:pPr>
            <a:r>
              <a:rPr lang="en-GB" sz="1400" b="1" dirty="0" smtClean="0">
                <a:solidFill>
                  <a:srgbClr val="120742"/>
                </a:solidFill>
              </a:rPr>
              <a:t>Introduction:  </a:t>
            </a:r>
            <a:r>
              <a:rPr lang="en-GB" sz="1400" dirty="0" smtClean="0">
                <a:solidFill>
                  <a:srgbClr val="120742"/>
                </a:solidFill>
              </a:rPr>
              <a:t>Including research sources and report rationale </a:t>
            </a:r>
            <a:r>
              <a:rPr lang="en-GB" sz="1400" i="1" dirty="0" smtClean="0">
                <a:solidFill>
                  <a:srgbClr val="120742"/>
                </a:solidFill>
              </a:rPr>
              <a:t>(Pages 3-5)</a:t>
            </a:r>
            <a:endParaRPr lang="en-GB" sz="1400" dirty="0" smtClean="0">
              <a:solidFill>
                <a:srgbClr val="120742"/>
              </a:solidFill>
            </a:endParaRPr>
          </a:p>
          <a:p>
            <a:pPr algn="just">
              <a:buFont typeface="+mj-lt"/>
              <a:buAutoNum type="arabicPeriod"/>
            </a:pPr>
            <a:endParaRPr lang="en-GB" sz="1400" b="1" dirty="0">
              <a:solidFill>
                <a:srgbClr val="120742"/>
              </a:solidFill>
            </a:endParaRPr>
          </a:p>
          <a:p>
            <a:pPr algn="just">
              <a:buFont typeface="+mj-lt"/>
              <a:buAutoNum type="arabicPeriod"/>
            </a:pPr>
            <a:r>
              <a:rPr lang="en-GB" sz="1400" b="1" dirty="0" smtClean="0">
                <a:solidFill>
                  <a:srgbClr val="120742"/>
                </a:solidFill>
              </a:rPr>
              <a:t>Executive summary:  </a:t>
            </a:r>
            <a:r>
              <a:rPr lang="en-GB" sz="1400" dirty="0" smtClean="0">
                <a:solidFill>
                  <a:srgbClr val="120742"/>
                </a:solidFill>
              </a:rPr>
              <a:t>Key results from each chapter </a:t>
            </a:r>
            <a:r>
              <a:rPr lang="en-GB" sz="1400" i="1" dirty="0">
                <a:solidFill>
                  <a:srgbClr val="120742"/>
                </a:solidFill>
              </a:rPr>
              <a:t>(Pages </a:t>
            </a:r>
            <a:r>
              <a:rPr lang="en-GB" sz="1400" i="1" dirty="0" smtClean="0">
                <a:solidFill>
                  <a:srgbClr val="120742"/>
                </a:solidFill>
              </a:rPr>
              <a:t>6-10)</a:t>
            </a:r>
            <a:endParaRPr lang="en-GB" sz="1400" dirty="0">
              <a:solidFill>
                <a:srgbClr val="120742"/>
              </a:solidFill>
            </a:endParaRPr>
          </a:p>
          <a:p>
            <a:pPr algn="just">
              <a:buFont typeface="+mj-lt"/>
              <a:buAutoNum type="arabicPeriod"/>
            </a:pPr>
            <a:endParaRPr lang="en-GB" sz="1400" b="1" dirty="0">
              <a:solidFill>
                <a:srgbClr val="120742"/>
              </a:solidFill>
            </a:endParaRPr>
          </a:p>
          <a:p>
            <a:pPr algn="just">
              <a:buFont typeface="+mj-lt"/>
              <a:buAutoNum type="arabicPeriod"/>
            </a:pPr>
            <a:r>
              <a:rPr lang="en-GB" sz="1400" b="1" dirty="0" smtClean="0">
                <a:solidFill>
                  <a:srgbClr val="120742"/>
                </a:solidFill>
              </a:rPr>
              <a:t>Volume, value and profile: </a:t>
            </a:r>
            <a:r>
              <a:rPr lang="en-GB" sz="1400" dirty="0" smtClean="0">
                <a:solidFill>
                  <a:srgbClr val="120742"/>
                </a:solidFill>
              </a:rPr>
              <a:t>Including trips, nights and spend per year overall, by region and market; proportion of visits to and outside London, by individual region and market; top cities/towns visited overall and by region; seasonality of visits overall, by region and market;  duration of holidays overall and by market; key demographics including age and gender; accommodation stayed in during holiday </a:t>
            </a:r>
            <a:r>
              <a:rPr lang="en-GB" sz="1400" i="1" dirty="0">
                <a:solidFill>
                  <a:srgbClr val="120742"/>
                </a:solidFill>
              </a:rPr>
              <a:t>(Pages </a:t>
            </a:r>
            <a:r>
              <a:rPr lang="en-GB" sz="1400" i="1" dirty="0" smtClean="0">
                <a:solidFill>
                  <a:srgbClr val="120742"/>
                </a:solidFill>
              </a:rPr>
              <a:t>11-34)</a:t>
            </a:r>
            <a:endParaRPr lang="en-GB" sz="1400" dirty="0">
              <a:solidFill>
                <a:srgbClr val="120742"/>
              </a:solidFill>
            </a:endParaRPr>
          </a:p>
          <a:p>
            <a:pPr lvl="1" algn="just"/>
            <a:endParaRPr lang="en-GB" sz="1400" dirty="0" smtClean="0">
              <a:solidFill>
                <a:srgbClr val="120742"/>
              </a:solidFill>
            </a:endParaRPr>
          </a:p>
          <a:p>
            <a:pPr algn="just">
              <a:spcBef>
                <a:spcPts val="0"/>
              </a:spcBef>
              <a:buFont typeface="+mj-lt"/>
              <a:buAutoNum type="arabicPeriod"/>
            </a:pPr>
            <a:r>
              <a:rPr lang="en-GB" sz="1400" b="1" dirty="0" smtClean="0">
                <a:solidFill>
                  <a:srgbClr val="120742"/>
                </a:solidFill>
              </a:rPr>
              <a:t>Activities and themes as motivators:  </a:t>
            </a:r>
            <a:r>
              <a:rPr lang="en-GB" sz="1400" dirty="0" smtClean="0">
                <a:solidFill>
                  <a:srgbClr val="120742"/>
                </a:solidFill>
              </a:rPr>
              <a:t>Including perceptions of the UK, motivations for holidaying in England, and activities conducted on a holiday in the UK. </a:t>
            </a:r>
            <a:r>
              <a:rPr lang="en-GB" sz="1400" i="1" dirty="0">
                <a:solidFill>
                  <a:srgbClr val="120742"/>
                </a:solidFill>
              </a:rPr>
              <a:t>(Pages </a:t>
            </a:r>
            <a:r>
              <a:rPr lang="en-GB" sz="1400" i="1" dirty="0" smtClean="0">
                <a:solidFill>
                  <a:srgbClr val="120742"/>
                </a:solidFill>
              </a:rPr>
              <a:t>35-43)</a:t>
            </a:r>
            <a:endParaRPr lang="en-GB" sz="1400" dirty="0">
              <a:solidFill>
                <a:srgbClr val="120742"/>
              </a:solidFill>
            </a:endParaRPr>
          </a:p>
          <a:p>
            <a:pPr lvl="1" algn="just"/>
            <a:endParaRPr lang="en-GB" sz="1400" dirty="0">
              <a:solidFill>
                <a:srgbClr val="120742"/>
              </a:solidFill>
            </a:endParaRPr>
          </a:p>
          <a:p>
            <a:pPr algn="just">
              <a:spcBef>
                <a:spcPts val="0"/>
              </a:spcBef>
              <a:buFont typeface="+mj-lt"/>
              <a:buAutoNum type="arabicPeriod"/>
            </a:pPr>
            <a:r>
              <a:rPr lang="en-GB" sz="1400" b="1" dirty="0" smtClean="0">
                <a:solidFill>
                  <a:srgbClr val="120742"/>
                </a:solidFill>
              </a:rPr>
              <a:t>Booking and consuming travel:  </a:t>
            </a:r>
            <a:r>
              <a:rPr lang="en-GB" sz="1400" dirty="0" smtClean="0">
                <a:solidFill>
                  <a:srgbClr val="120742"/>
                </a:solidFill>
              </a:rPr>
              <a:t>Including how overseas visitors hear about England, transport booking methods and accommodation booking methods </a:t>
            </a:r>
            <a:r>
              <a:rPr lang="en-GB" sz="1400" i="1" dirty="0">
                <a:solidFill>
                  <a:srgbClr val="120742"/>
                </a:solidFill>
              </a:rPr>
              <a:t>(Pages </a:t>
            </a:r>
            <a:r>
              <a:rPr lang="en-GB" sz="1400" i="1" dirty="0" smtClean="0">
                <a:solidFill>
                  <a:srgbClr val="120742"/>
                </a:solidFill>
              </a:rPr>
              <a:t>44-47)</a:t>
            </a:r>
            <a:endParaRPr lang="en-GB" sz="1400" dirty="0">
              <a:solidFill>
                <a:srgbClr val="120742"/>
              </a:solidFill>
            </a:endParaRPr>
          </a:p>
          <a:p>
            <a:pPr lvl="1" algn="just">
              <a:spcBef>
                <a:spcPts val="0"/>
              </a:spcBef>
            </a:pPr>
            <a:endParaRPr lang="en-GB" sz="1400" dirty="0">
              <a:solidFill>
                <a:srgbClr val="120742"/>
              </a:solidFill>
            </a:endParaRPr>
          </a:p>
          <a:p>
            <a:pPr algn="just">
              <a:spcBef>
                <a:spcPts val="0"/>
              </a:spcBef>
              <a:buFont typeface="+mj-lt"/>
              <a:buAutoNum type="arabicPeriod"/>
            </a:pPr>
            <a:r>
              <a:rPr lang="en-GB" sz="1400" b="1" dirty="0" smtClean="0">
                <a:solidFill>
                  <a:srgbClr val="120742"/>
                </a:solidFill>
              </a:rPr>
              <a:t>Hooks and barriers for travelling beyond London:  </a:t>
            </a:r>
            <a:r>
              <a:rPr lang="en-GB" sz="1400" dirty="0" smtClean="0">
                <a:solidFill>
                  <a:srgbClr val="120742"/>
                </a:solidFill>
              </a:rPr>
              <a:t>Includes themes illustrating barriers to, and hooks for, going beyond London </a:t>
            </a:r>
            <a:r>
              <a:rPr lang="en-GB" sz="1400" i="1" dirty="0">
                <a:solidFill>
                  <a:srgbClr val="120742"/>
                </a:solidFill>
              </a:rPr>
              <a:t>(Pages </a:t>
            </a:r>
            <a:r>
              <a:rPr lang="en-GB" sz="1400" i="1" dirty="0" smtClean="0">
                <a:solidFill>
                  <a:srgbClr val="120742"/>
                </a:solidFill>
              </a:rPr>
              <a:t>48-55)</a:t>
            </a:r>
            <a:endParaRPr lang="en-GB" sz="1400" dirty="0">
              <a:solidFill>
                <a:srgbClr val="120742"/>
              </a:solidFill>
            </a:endParaRPr>
          </a:p>
          <a:p>
            <a:pPr marL="457200" lvl="1" indent="0" algn="just">
              <a:spcBef>
                <a:spcPts val="0"/>
              </a:spcBef>
              <a:buNone/>
            </a:pPr>
            <a:endParaRPr lang="en-GB" sz="1400" dirty="0">
              <a:solidFill>
                <a:srgbClr val="120742"/>
              </a:solidFill>
            </a:endParaRPr>
          </a:p>
          <a:p>
            <a:pPr algn="just">
              <a:spcBef>
                <a:spcPts val="0"/>
              </a:spcBef>
              <a:buFont typeface="+mj-lt"/>
              <a:buAutoNum type="arabicPeriod"/>
            </a:pPr>
            <a:r>
              <a:rPr lang="en-GB" sz="1400" b="1" dirty="0" smtClean="0">
                <a:solidFill>
                  <a:srgbClr val="120742"/>
                </a:solidFill>
              </a:rPr>
              <a:t>Regional Pen Portraits:  </a:t>
            </a:r>
            <a:r>
              <a:rPr lang="en-GB" sz="1400" dirty="0" smtClean="0">
                <a:solidFill>
                  <a:srgbClr val="120742"/>
                </a:solidFill>
              </a:rPr>
              <a:t>Key product insights on each of England’s regions as well as activities conducted by overseas visitors in each region, ‘dream-only’ activities and attractions admissions numbers </a:t>
            </a:r>
            <a:r>
              <a:rPr lang="en-GB" sz="1400" i="1" dirty="0">
                <a:solidFill>
                  <a:srgbClr val="120742"/>
                </a:solidFill>
              </a:rPr>
              <a:t>(Pages </a:t>
            </a:r>
            <a:r>
              <a:rPr lang="en-GB" sz="1400" i="1" dirty="0" smtClean="0">
                <a:solidFill>
                  <a:srgbClr val="120742"/>
                </a:solidFill>
              </a:rPr>
              <a:t>56-74)</a:t>
            </a:r>
            <a:endParaRPr lang="en-GB" sz="1400" dirty="0">
              <a:solidFill>
                <a:srgbClr val="120742"/>
              </a:solidFill>
            </a:endParaRPr>
          </a:p>
          <a:p>
            <a:pPr lvl="0" algn="just">
              <a:spcBef>
                <a:spcPts val="0"/>
              </a:spcBef>
              <a:buFont typeface="+mj-lt"/>
              <a:buAutoNum type="arabicPeriod"/>
            </a:pPr>
            <a:endParaRPr lang="en-GB" sz="1400" dirty="0">
              <a:solidFill>
                <a:srgbClr val="120742"/>
              </a:solidFill>
            </a:endParaRPr>
          </a:p>
          <a:p>
            <a:pPr algn="just">
              <a:spcBef>
                <a:spcPts val="0"/>
              </a:spcBef>
              <a:buFont typeface="+mj-lt"/>
              <a:buAutoNum type="arabicPeriod"/>
            </a:pPr>
            <a:r>
              <a:rPr lang="en-GB" sz="1400" b="1" dirty="0" smtClean="0">
                <a:solidFill>
                  <a:srgbClr val="120742"/>
                </a:solidFill>
              </a:rPr>
              <a:t>Recommendations:  </a:t>
            </a:r>
            <a:r>
              <a:rPr lang="en-GB" sz="1400" dirty="0" smtClean="0">
                <a:solidFill>
                  <a:srgbClr val="120742"/>
                </a:solidFill>
              </a:rPr>
              <a:t>Final product-orientated recommendations </a:t>
            </a:r>
            <a:r>
              <a:rPr lang="en-GB" sz="1400" i="1" dirty="0">
                <a:solidFill>
                  <a:srgbClr val="120742"/>
                </a:solidFill>
              </a:rPr>
              <a:t>(Pages </a:t>
            </a:r>
            <a:r>
              <a:rPr lang="en-GB" sz="1400" i="1" dirty="0" smtClean="0">
                <a:solidFill>
                  <a:srgbClr val="120742"/>
                </a:solidFill>
              </a:rPr>
              <a:t>75-77)</a:t>
            </a:r>
            <a:endParaRPr lang="en-GB" sz="1400" dirty="0">
              <a:solidFill>
                <a:srgbClr val="120742"/>
              </a:solidFill>
            </a:endParaRPr>
          </a:p>
        </p:txBody>
      </p:sp>
    </p:spTree>
    <p:extLst>
      <p:ext uri="{BB962C8B-B14F-4D97-AF65-F5344CB8AC3E}">
        <p14:creationId xmlns:p14="http://schemas.microsoft.com/office/powerpoint/2010/main" val="37628430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13799" cy="558801"/>
          </a:xfrm>
        </p:spPr>
        <p:txBody>
          <a:bodyPr/>
          <a:lstStyle/>
          <a:p>
            <a:r>
              <a:rPr lang="en-GB" sz="2100" dirty="0" smtClean="0"/>
              <a:t>Proportion of visitors from each target market who visit each region </a:t>
            </a:r>
            <a:r>
              <a:rPr lang="en-GB" sz="2000" dirty="0" smtClean="0"/>
              <a:t>(</a:t>
            </a:r>
            <a:r>
              <a:rPr lang="en-GB" sz="2000" dirty="0"/>
              <a:t>2013-2015 </a:t>
            </a:r>
            <a:r>
              <a:rPr lang="en-GB" sz="2000" dirty="0" smtClean="0"/>
              <a:t>average)</a:t>
            </a:r>
            <a:r>
              <a:rPr lang="en-GB" sz="2100" dirty="0"/>
              <a:t>/</a:t>
            </a:r>
            <a:r>
              <a:rPr lang="en-GB" sz="2100" dirty="0" smtClean="0"/>
              <a:t>1</a:t>
            </a:r>
            <a:endParaRPr lang="en-GB" sz="21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687705"/>
            <a:ext cx="8424992" cy="18520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Visitors </a:t>
            </a:r>
            <a:r>
              <a:rPr lang="en-GB" sz="1300" dirty="0" smtClean="0"/>
              <a:t>from </a:t>
            </a:r>
            <a:r>
              <a:rPr lang="en-GB" sz="1300" dirty="0" smtClean="0">
                <a:solidFill>
                  <a:srgbClr val="120742"/>
                </a:solidFill>
              </a:rPr>
              <a:t>Australia and China show a higher propensity than other markets to visit Yorkshire, the North West and West Midlands</a:t>
            </a:r>
          </a:p>
        </p:txBody>
      </p:sp>
      <p:sp>
        <p:nvSpPr>
          <p:cNvPr id="14" name="Text Placeholder 5"/>
          <p:cNvSpPr txBox="1">
            <a:spLocks/>
          </p:cNvSpPr>
          <p:nvPr/>
        </p:nvSpPr>
        <p:spPr>
          <a:xfrm>
            <a:off x="308704" y="1548688"/>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
        <p:nvSpPr>
          <p:cNvPr id="15" name="Text Placeholder 5"/>
          <p:cNvSpPr txBox="1">
            <a:spLocks/>
          </p:cNvSpPr>
          <p:nvPr/>
        </p:nvSpPr>
        <p:spPr>
          <a:xfrm>
            <a:off x="4702247" y="1561388"/>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graphicFrame>
        <p:nvGraphicFramePr>
          <p:cNvPr id="12" name="Chart 11"/>
          <p:cNvGraphicFramePr/>
          <p:nvPr>
            <p:extLst>
              <p:ext uri="{D42A27DB-BD31-4B8C-83A1-F6EECF244321}">
                <p14:modId xmlns:p14="http://schemas.microsoft.com/office/powerpoint/2010/main" val="2847386755"/>
              </p:ext>
            </p:extLst>
          </p:nvPr>
        </p:nvGraphicFramePr>
        <p:xfrm>
          <a:off x="378821" y="1724373"/>
          <a:ext cx="4057650" cy="13991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p:cNvGraphicFramePr/>
          <p:nvPr>
            <p:extLst>
              <p:ext uri="{D42A27DB-BD31-4B8C-83A1-F6EECF244321}">
                <p14:modId xmlns:p14="http://schemas.microsoft.com/office/powerpoint/2010/main" val="2983621119"/>
              </p:ext>
            </p:extLst>
          </p:nvPr>
        </p:nvGraphicFramePr>
        <p:xfrm>
          <a:off x="378821" y="3275889"/>
          <a:ext cx="4057650" cy="1399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p:cNvGraphicFramePr/>
          <p:nvPr>
            <p:extLst>
              <p:ext uri="{D42A27DB-BD31-4B8C-83A1-F6EECF244321}">
                <p14:modId xmlns:p14="http://schemas.microsoft.com/office/powerpoint/2010/main" val="407692359"/>
              </p:ext>
            </p:extLst>
          </p:nvPr>
        </p:nvGraphicFramePr>
        <p:xfrm>
          <a:off x="4746163" y="1724373"/>
          <a:ext cx="4057650" cy="1399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extLst>
              <p:ext uri="{D42A27DB-BD31-4B8C-83A1-F6EECF244321}">
                <p14:modId xmlns:p14="http://schemas.microsoft.com/office/powerpoint/2010/main" val="2605818691"/>
              </p:ext>
            </p:extLst>
          </p:nvPr>
        </p:nvGraphicFramePr>
        <p:xfrm>
          <a:off x="4746163" y="3288589"/>
          <a:ext cx="4057650" cy="139911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22484506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13799" cy="558801"/>
          </a:xfrm>
        </p:spPr>
        <p:txBody>
          <a:bodyPr/>
          <a:lstStyle/>
          <a:p>
            <a:r>
              <a:rPr lang="en-GB" sz="2100" dirty="0" smtClean="0"/>
              <a:t>Proportion of visitors from each target market who visit each region </a:t>
            </a:r>
            <a:r>
              <a:rPr lang="en-GB" sz="2000" dirty="0"/>
              <a:t>(2013-2015 average</a:t>
            </a:r>
            <a:r>
              <a:rPr lang="en-GB" sz="2000" dirty="0" smtClean="0"/>
              <a:t>)/</a:t>
            </a:r>
            <a:r>
              <a:rPr lang="en-GB" sz="2100" dirty="0" smtClean="0"/>
              <a:t>2</a:t>
            </a:r>
            <a:endParaRPr lang="en-GB" sz="21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687705"/>
            <a:ext cx="8424992" cy="18520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300" dirty="0" smtClean="0">
                <a:solidFill>
                  <a:srgbClr val="120742"/>
                </a:solidFill>
              </a:rPr>
              <a:t>Visitors from Germany, Australia and the Netherlands are the most likely to visit the South West; Netherlands, Germany and  China most likely to visit the South East.   China, Netherlands and Australia are most likely to generate visitors to the East of England.  </a:t>
            </a:r>
          </a:p>
        </p:txBody>
      </p:sp>
      <p:sp>
        <p:nvSpPr>
          <p:cNvPr id="14" name="Text Placeholder 5"/>
          <p:cNvSpPr txBox="1">
            <a:spLocks/>
          </p:cNvSpPr>
          <p:nvPr/>
        </p:nvSpPr>
        <p:spPr>
          <a:xfrm>
            <a:off x="308704" y="1548688"/>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
        <p:nvSpPr>
          <p:cNvPr id="15" name="Text Placeholder 5"/>
          <p:cNvSpPr txBox="1">
            <a:spLocks/>
          </p:cNvSpPr>
          <p:nvPr/>
        </p:nvSpPr>
        <p:spPr>
          <a:xfrm>
            <a:off x="4702247" y="1561388"/>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graphicFrame>
        <p:nvGraphicFramePr>
          <p:cNvPr id="12" name="Chart 11"/>
          <p:cNvGraphicFramePr/>
          <p:nvPr>
            <p:extLst>
              <p:ext uri="{D42A27DB-BD31-4B8C-83A1-F6EECF244321}">
                <p14:modId xmlns:p14="http://schemas.microsoft.com/office/powerpoint/2010/main" val="61125986"/>
              </p:ext>
            </p:extLst>
          </p:nvPr>
        </p:nvGraphicFramePr>
        <p:xfrm>
          <a:off x="378821" y="1724373"/>
          <a:ext cx="4057650" cy="13991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p:cNvGraphicFramePr/>
          <p:nvPr>
            <p:extLst>
              <p:ext uri="{D42A27DB-BD31-4B8C-83A1-F6EECF244321}">
                <p14:modId xmlns:p14="http://schemas.microsoft.com/office/powerpoint/2010/main" val="3297062357"/>
              </p:ext>
            </p:extLst>
          </p:nvPr>
        </p:nvGraphicFramePr>
        <p:xfrm>
          <a:off x="378821" y="3275889"/>
          <a:ext cx="4057650" cy="1399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p:cNvGraphicFramePr/>
          <p:nvPr>
            <p:extLst>
              <p:ext uri="{D42A27DB-BD31-4B8C-83A1-F6EECF244321}">
                <p14:modId xmlns:p14="http://schemas.microsoft.com/office/powerpoint/2010/main" val="4276000822"/>
              </p:ext>
            </p:extLst>
          </p:nvPr>
        </p:nvGraphicFramePr>
        <p:xfrm>
          <a:off x="4746163" y="1724373"/>
          <a:ext cx="4057650" cy="13991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extLst>
              <p:ext uri="{D42A27DB-BD31-4B8C-83A1-F6EECF244321}">
                <p14:modId xmlns:p14="http://schemas.microsoft.com/office/powerpoint/2010/main" val="1065334121"/>
              </p:ext>
            </p:extLst>
          </p:nvPr>
        </p:nvGraphicFramePr>
        <p:xfrm>
          <a:off x="4746163" y="3288589"/>
          <a:ext cx="4057650" cy="1399116"/>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12135353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64600" cy="558801"/>
          </a:xfrm>
        </p:spPr>
        <p:txBody>
          <a:bodyPr/>
          <a:lstStyle/>
          <a:p>
            <a:r>
              <a:rPr lang="en-GB" sz="2200" dirty="0" smtClean="0"/>
              <a:t>Holiday trips to each region by market – 2013 to 2015 average (000s)</a:t>
            </a:r>
            <a:endParaRPr lang="en-GB" sz="2200" dirty="0"/>
          </a:p>
        </p:txBody>
      </p:sp>
      <p:graphicFrame>
        <p:nvGraphicFramePr>
          <p:cNvPr id="6" name="Table Placeholder 5"/>
          <p:cNvGraphicFramePr>
            <a:graphicFrameLocks noGrp="1"/>
          </p:cNvGraphicFramePr>
          <p:nvPr>
            <p:ph type="tbl" sz="quarter" idx="10"/>
            <p:extLst>
              <p:ext uri="{D42A27DB-BD31-4B8C-83A1-F6EECF244321}">
                <p14:modId xmlns:p14="http://schemas.microsoft.com/office/powerpoint/2010/main" val="2130679992"/>
              </p:ext>
            </p:extLst>
          </p:nvPr>
        </p:nvGraphicFramePr>
        <p:xfrm>
          <a:off x="406400" y="1461031"/>
          <a:ext cx="8356600" cy="2530777"/>
        </p:xfrm>
        <a:graphic>
          <a:graphicData uri="http://schemas.openxmlformats.org/drawingml/2006/table">
            <a:tbl>
              <a:tblPr firstRow="1" bandRow="1">
                <a:tableStyleId>{5C22544A-7EE6-4342-B048-85BDC9FD1C3A}</a:tableStyleId>
              </a:tblPr>
              <a:tblGrid>
                <a:gridCol w="835660"/>
                <a:gridCol w="835660"/>
                <a:gridCol w="835660"/>
                <a:gridCol w="835660"/>
                <a:gridCol w="835660"/>
                <a:gridCol w="835660"/>
                <a:gridCol w="835660"/>
                <a:gridCol w="835660"/>
                <a:gridCol w="835660"/>
                <a:gridCol w="835660"/>
              </a:tblGrid>
              <a:tr h="289999">
                <a:tc>
                  <a:txBody>
                    <a:bodyPr/>
                    <a:lstStyle/>
                    <a:p>
                      <a:pPr algn="l" fontAlgn="b"/>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smtClean="0">
                          <a:effectLst/>
                        </a:rPr>
                        <a:t>London</a:t>
                      </a:r>
                      <a:endParaRPr lang="en-GB" sz="1100" b="0" i="0" u="none" strike="noStrike" dirty="0">
                        <a:solidFill>
                          <a:srgbClr val="000000"/>
                        </a:solidFill>
                        <a:effectLst/>
                        <a:latin typeface="Arial Narrow"/>
                      </a:endParaRPr>
                    </a:p>
                  </a:txBody>
                  <a:tcPr marL="9525" marR="9525" marT="9525" marB="0" anchor="b"/>
                </a:tc>
                <a:tc>
                  <a:txBody>
                    <a:bodyPr/>
                    <a:lstStyle/>
                    <a:p>
                      <a:pPr algn="ctr" fontAlgn="b"/>
                      <a:r>
                        <a:rPr lang="en-GB" sz="1100" u="none" strike="noStrike" dirty="0">
                          <a:effectLst/>
                        </a:rPr>
                        <a:t>North East</a:t>
                      </a:r>
                      <a:endParaRPr lang="en-GB" sz="1100" b="0" i="0" u="none" strike="noStrike" dirty="0">
                        <a:solidFill>
                          <a:srgbClr val="000000"/>
                        </a:solidFill>
                        <a:effectLst/>
                        <a:latin typeface="Arial Narrow"/>
                      </a:endParaRPr>
                    </a:p>
                  </a:txBody>
                  <a:tcPr marL="9525" marR="9525" marT="9525" marB="0" anchor="b"/>
                </a:tc>
                <a:tc>
                  <a:txBody>
                    <a:bodyPr/>
                    <a:lstStyle/>
                    <a:p>
                      <a:pPr algn="ctr" fontAlgn="b"/>
                      <a:r>
                        <a:rPr lang="en-GB" sz="1100" u="none" strike="noStrike" dirty="0">
                          <a:effectLst/>
                        </a:rPr>
                        <a:t>North West</a:t>
                      </a:r>
                      <a:endParaRPr lang="en-GB" sz="1100" b="0" i="0" u="none" strike="noStrike" dirty="0">
                        <a:solidFill>
                          <a:srgbClr val="000000"/>
                        </a:solidFill>
                        <a:effectLst/>
                        <a:latin typeface="Arial Narrow"/>
                      </a:endParaRPr>
                    </a:p>
                  </a:txBody>
                  <a:tcPr marL="9525" marR="9525" marT="9525" marB="0" anchor="b"/>
                </a:tc>
                <a:tc>
                  <a:txBody>
                    <a:bodyPr/>
                    <a:lstStyle/>
                    <a:p>
                      <a:pPr algn="ctr" fontAlgn="b"/>
                      <a:r>
                        <a:rPr lang="en-GB" sz="1100" u="none" strike="noStrike" dirty="0">
                          <a:effectLst/>
                        </a:rPr>
                        <a:t>Yorkshire</a:t>
                      </a:r>
                      <a:endParaRPr lang="en-GB" sz="1100" b="0" i="0" u="none" strike="noStrike" dirty="0">
                        <a:solidFill>
                          <a:srgbClr val="000000"/>
                        </a:solidFill>
                        <a:effectLst/>
                        <a:latin typeface="Arial Narrow"/>
                      </a:endParaRPr>
                    </a:p>
                  </a:txBody>
                  <a:tcPr marL="9525" marR="9525" marT="9525" marB="0" anchor="b"/>
                </a:tc>
                <a:tc>
                  <a:txBody>
                    <a:bodyPr/>
                    <a:lstStyle/>
                    <a:p>
                      <a:pPr algn="ctr" fontAlgn="b"/>
                      <a:r>
                        <a:rPr lang="en-GB" sz="1100" u="none" strike="noStrike" dirty="0">
                          <a:effectLst/>
                        </a:rPr>
                        <a:t>West Midlands</a:t>
                      </a:r>
                      <a:endParaRPr lang="en-GB" sz="1100" b="0" i="0" u="none" strike="noStrike" dirty="0">
                        <a:solidFill>
                          <a:srgbClr val="000000"/>
                        </a:solidFill>
                        <a:effectLst/>
                        <a:latin typeface="Arial Narrow"/>
                      </a:endParaRPr>
                    </a:p>
                  </a:txBody>
                  <a:tcPr marL="9525" marR="9525" marT="9525" marB="0" anchor="b"/>
                </a:tc>
                <a:tc>
                  <a:txBody>
                    <a:bodyPr/>
                    <a:lstStyle/>
                    <a:p>
                      <a:pPr algn="ctr" fontAlgn="b"/>
                      <a:r>
                        <a:rPr lang="en-GB" sz="1100" u="none" strike="noStrike" dirty="0">
                          <a:effectLst/>
                        </a:rPr>
                        <a:t>East Midlands</a:t>
                      </a:r>
                      <a:endParaRPr lang="en-GB" sz="1100" b="0" i="0" u="none" strike="noStrike" dirty="0">
                        <a:solidFill>
                          <a:srgbClr val="000000"/>
                        </a:solidFill>
                        <a:effectLst/>
                        <a:latin typeface="Arial Narrow"/>
                      </a:endParaRPr>
                    </a:p>
                  </a:txBody>
                  <a:tcPr marL="9525" marR="9525" marT="9525" marB="0" anchor="b"/>
                </a:tc>
                <a:tc>
                  <a:txBody>
                    <a:bodyPr/>
                    <a:lstStyle/>
                    <a:p>
                      <a:pPr algn="ctr" fontAlgn="b"/>
                      <a:r>
                        <a:rPr lang="en-GB" sz="1100" u="none" strike="noStrike" dirty="0">
                          <a:effectLst/>
                        </a:rPr>
                        <a:t>East Of England</a:t>
                      </a:r>
                      <a:endParaRPr lang="en-GB" sz="1100" b="0" i="0" u="none" strike="noStrike" dirty="0">
                        <a:solidFill>
                          <a:srgbClr val="000000"/>
                        </a:solidFill>
                        <a:effectLst/>
                        <a:latin typeface="Arial Narrow"/>
                      </a:endParaRPr>
                    </a:p>
                  </a:txBody>
                  <a:tcPr marL="9525" marR="9525" marT="9525" marB="0" anchor="b"/>
                </a:tc>
                <a:tc>
                  <a:txBody>
                    <a:bodyPr/>
                    <a:lstStyle/>
                    <a:p>
                      <a:pPr algn="ctr" fontAlgn="b"/>
                      <a:r>
                        <a:rPr lang="en-GB" sz="1100" u="none" strike="noStrike" dirty="0">
                          <a:effectLst/>
                        </a:rPr>
                        <a:t>South West</a:t>
                      </a:r>
                      <a:endParaRPr lang="en-GB" sz="1100" b="0" i="0" u="none" strike="noStrike" dirty="0">
                        <a:solidFill>
                          <a:srgbClr val="000000"/>
                        </a:solidFill>
                        <a:effectLst/>
                        <a:latin typeface="Arial Narrow"/>
                      </a:endParaRPr>
                    </a:p>
                  </a:txBody>
                  <a:tcPr marL="9525" marR="9525" marT="9525" marB="0" anchor="b"/>
                </a:tc>
                <a:tc>
                  <a:txBody>
                    <a:bodyPr/>
                    <a:lstStyle/>
                    <a:p>
                      <a:pPr algn="ctr" fontAlgn="b"/>
                      <a:r>
                        <a:rPr lang="en-GB" sz="1100" u="none" strike="noStrike" dirty="0">
                          <a:effectLst/>
                        </a:rPr>
                        <a:t>South </a:t>
                      </a:r>
                      <a:r>
                        <a:rPr lang="en-GB" sz="1100" u="none" strike="noStrike" dirty="0" smtClean="0">
                          <a:effectLst/>
                        </a:rPr>
                        <a:t>East (excl.</a:t>
                      </a:r>
                      <a:r>
                        <a:rPr lang="en-GB" sz="1100" u="none" strike="noStrike" baseline="0" dirty="0" smtClean="0">
                          <a:effectLst/>
                        </a:rPr>
                        <a:t> London)</a:t>
                      </a:r>
                      <a:endParaRPr lang="en-GB" sz="1100" b="0" i="0" u="none" strike="noStrike" dirty="0">
                        <a:solidFill>
                          <a:srgbClr val="000000"/>
                        </a:solidFill>
                        <a:effectLst/>
                        <a:latin typeface="Arial Narrow"/>
                      </a:endParaRPr>
                    </a:p>
                  </a:txBody>
                  <a:tcPr marL="9525" marR="9525" marT="9525" marB="0" anchor="b"/>
                </a:tc>
              </a:tr>
              <a:tr h="266836">
                <a:tc>
                  <a:txBody>
                    <a:bodyPr/>
                    <a:lstStyle/>
                    <a:p>
                      <a:pPr algn="l" fontAlgn="b"/>
                      <a:r>
                        <a:rPr lang="en-GB" sz="1100" b="1" u="none" strike="noStrike" dirty="0">
                          <a:effectLst/>
                        </a:rPr>
                        <a:t>Australia</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357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12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51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45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30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18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30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66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72 </a:t>
                      </a:r>
                      <a:endParaRPr lang="en-GB" sz="1100" b="0" i="0" u="none" strike="noStrike" dirty="0">
                        <a:solidFill>
                          <a:srgbClr val="000000"/>
                        </a:solidFill>
                        <a:effectLst/>
                        <a:latin typeface="Calibri"/>
                      </a:endParaRPr>
                    </a:p>
                  </a:txBody>
                  <a:tcPr marL="9525" marR="9525" marT="9525" marB="0" anchor="b"/>
                </a:tc>
              </a:tr>
              <a:tr h="266836">
                <a:tc>
                  <a:txBody>
                    <a:bodyPr/>
                    <a:lstStyle/>
                    <a:p>
                      <a:pPr algn="l" fontAlgn="b"/>
                      <a:r>
                        <a:rPr lang="en-GB" sz="1100" b="1" u="none" strike="noStrike" dirty="0">
                          <a:effectLst/>
                        </a:rPr>
                        <a:t>France</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b="1" u="none" strike="noStrike" dirty="0">
                          <a:solidFill>
                            <a:schemeClr val="accent3"/>
                          </a:solidFill>
                          <a:effectLst/>
                        </a:rPr>
                        <a:t>        1,094 </a:t>
                      </a:r>
                      <a:endParaRPr lang="en-GB" sz="1100" b="1" i="0" u="none" strike="noStrike" dirty="0">
                        <a:solidFill>
                          <a:schemeClr val="accent3"/>
                        </a:solidFill>
                        <a:effectLst/>
                        <a:latin typeface="Calibri"/>
                      </a:endParaRPr>
                    </a:p>
                  </a:txBody>
                  <a:tcPr marL="9525" marR="9525" marT="9525" marB="0" anchor="b"/>
                </a:tc>
                <a:tc>
                  <a:txBody>
                    <a:bodyPr/>
                    <a:lstStyle/>
                    <a:p>
                      <a:pPr algn="l" fontAlgn="b"/>
                      <a:r>
                        <a:rPr lang="en-GB" sz="1100" u="none" strike="noStrike" dirty="0">
                          <a:effectLst/>
                        </a:rPr>
                        <a:t>              13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40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29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34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13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a:t>
                      </a:r>
                      <a:r>
                        <a:rPr lang="en-GB" sz="1100" b="1" u="none" strike="noStrike" dirty="0">
                          <a:solidFill>
                            <a:schemeClr val="accent3"/>
                          </a:solidFill>
                          <a:effectLst/>
                        </a:rPr>
                        <a:t>59 </a:t>
                      </a:r>
                      <a:endParaRPr lang="en-GB" sz="1100" b="1" i="0" u="none" strike="noStrike" dirty="0">
                        <a:solidFill>
                          <a:schemeClr val="accent3"/>
                        </a:solidFill>
                        <a:effectLst/>
                        <a:latin typeface="Calibri"/>
                      </a:endParaRPr>
                    </a:p>
                  </a:txBody>
                  <a:tcPr marL="9525" marR="9525" marT="9525" marB="0" anchor="b"/>
                </a:tc>
                <a:tc>
                  <a:txBody>
                    <a:bodyPr/>
                    <a:lstStyle/>
                    <a:p>
                      <a:pPr algn="l" fontAlgn="b"/>
                      <a:r>
                        <a:rPr lang="en-GB" sz="1100" u="none" strike="noStrike" dirty="0">
                          <a:effectLst/>
                        </a:rPr>
                        <a:t>           105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244 </a:t>
                      </a:r>
                      <a:endParaRPr lang="en-GB" sz="1100" b="0" i="0" u="none" strike="noStrike" dirty="0">
                        <a:solidFill>
                          <a:srgbClr val="000000"/>
                        </a:solidFill>
                        <a:effectLst/>
                        <a:latin typeface="Calibri"/>
                      </a:endParaRPr>
                    </a:p>
                  </a:txBody>
                  <a:tcPr marL="9525" marR="9525" marT="9525" marB="0" anchor="b"/>
                </a:tc>
              </a:tr>
              <a:tr h="266836">
                <a:tc>
                  <a:txBody>
                    <a:bodyPr/>
                    <a:lstStyle/>
                    <a:p>
                      <a:pPr algn="l" fontAlgn="b"/>
                      <a:r>
                        <a:rPr lang="en-GB" sz="1100" b="1" u="none" strike="noStrike" dirty="0">
                          <a:effectLst/>
                        </a:rPr>
                        <a:t>Germany</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748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a:t>
                      </a:r>
                      <a:r>
                        <a:rPr lang="en-GB" sz="1100" b="1" u="none" strike="noStrike" dirty="0">
                          <a:solidFill>
                            <a:schemeClr val="accent3"/>
                          </a:solidFill>
                          <a:effectLst/>
                        </a:rPr>
                        <a:t>22 </a:t>
                      </a:r>
                      <a:endParaRPr lang="en-GB" sz="1100" b="1" i="0" u="none" strike="noStrike" dirty="0">
                        <a:solidFill>
                          <a:schemeClr val="accent3"/>
                        </a:solidFill>
                        <a:effectLst/>
                        <a:latin typeface="Calibri"/>
                      </a:endParaRPr>
                    </a:p>
                  </a:txBody>
                  <a:tcPr marL="9525" marR="9525" marT="9525" marB="0" anchor="b"/>
                </a:tc>
                <a:tc>
                  <a:txBody>
                    <a:bodyPr/>
                    <a:lstStyle/>
                    <a:p>
                      <a:pPr algn="l" fontAlgn="b"/>
                      <a:r>
                        <a:rPr lang="en-GB" sz="1100" u="none" strike="noStrike" dirty="0">
                          <a:effectLst/>
                        </a:rPr>
                        <a:t>              59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36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a:t>
                      </a:r>
                      <a:r>
                        <a:rPr lang="en-GB" sz="1100" b="1" u="none" strike="noStrike" dirty="0">
                          <a:solidFill>
                            <a:schemeClr val="accent3"/>
                          </a:solidFill>
                          <a:effectLst/>
                        </a:rPr>
                        <a:t>43 </a:t>
                      </a:r>
                      <a:endParaRPr lang="en-GB" sz="1100" b="1" i="0" u="none" strike="noStrike" dirty="0">
                        <a:solidFill>
                          <a:schemeClr val="accent3"/>
                        </a:solidFill>
                        <a:effectLst/>
                        <a:latin typeface="Calibri"/>
                      </a:endParaRPr>
                    </a:p>
                  </a:txBody>
                  <a:tcPr marL="9525" marR="9525" marT="9525" marB="0" anchor="b"/>
                </a:tc>
                <a:tc>
                  <a:txBody>
                    <a:bodyPr/>
                    <a:lstStyle/>
                    <a:p>
                      <a:pPr algn="l" fontAlgn="b"/>
                      <a:r>
                        <a:rPr lang="en-GB" sz="1100" u="none" strike="noStrike" dirty="0">
                          <a:effectLst/>
                        </a:rPr>
                        <a:t>              18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54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a:t>
                      </a:r>
                      <a:r>
                        <a:rPr lang="en-GB" sz="1100" b="1" u="none" strike="noStrike" dirty="0">
                          <a:solidFill>
                            <a:schemeClr val="accent3"/>
                          </a:solidFill>
                          <a:effectLst/>
                        </a:rPr>
                        <a:t>188 </a:t>
                      </a:r>
                      <a:endParaRPr lang="en-GB" sz="1100" b="1" i="0" u="none" strike="noStrike" dirty="0">
                        <a:solidFill>
                          <a:schemeClr val="accent3"/>
                        </a:solidFill>
                        <a:effectLst/>
                        <a:latin typeface="Calibri"/>
                      </a:endParaRPr>
                    </a:p>
                  </a:txBody>
                  <a:tcPr marL="9525" marR="9525" marT="9525" marB="0" anchor="b"/>
                </a:tc>
                <a:tc>
                  <a:txBody>
                    <a:bodyPr/>
                    <a:lstStyle/>
                    <a:p>
                      <a:pPr algn="l" fontAlgn="b"/>
                      <a:r>
                        <a:rPr lang="en-GB" sz="1100" u="none" strike="noStrike" dirty="0">
                          <a:effectLst/>
                        </a:rPr>
                        <a:t>           </a:t>
                      </a:r>
                      <a:r>
                        <a:rPr lang="en-GB" sz="1100" b="1" u="none" strike="noStrike" dirty="0">
                          <a:solidFill>
                            <a:schemeClr val="accent3"/>
                          </a:solidFill>
                          <a:effectLst/>
                        </a:rPr>
                        <a:t>265 </a:t>
                      </a:r>
                      <a:endParaRPr lang="en-GB" sz="1100" b="1" i="0" u="none" strike="noStrike" dirty="0">
                        <a:solidFill>
                          <a:schemeClr val="accent3"/>
                        </a:solidFill>
                        <a:effectLst/>
                        <a:latin typeface="Calibri"/>
                      </a:endParaRPr>
                    </a:p>
                  </a:txBody>
                  <a:tcPr marL="9525" marR="9525" marT="9525" marB="0" anchor="b"/>
                </a:tc>
              </a:tr>
              <a:tr h="266836">
                <a:tc>
                  <a:txBody>
                    <a:bodyPr/>
                    <a:lstStyle/>
                    <a:p>
                      <a:pPr algn="l" fontAlgn="b"/>
                      <a:r>
                        <a:rPr lang="en-GB" sz="1100" b="1" u="none" strike="noStrike" dirty="0">
                          <a:effectLst/>
                        </a:rPr>
                        <a:t>USA</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947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15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a:t>
                      </a:r>
                      <a:r>
                        <a:rPr lang="en-GB" sz="1100" b="1" u="none" strike="noStrike" dirty="0">
                          <a:solidFill>
                            <a:schemeClr val="accent3"/>
                          </a:solidFill>
                          <a:effectLst/>
                        </a:rPr>
                        <a:t>63 </a:t>
                      </a:r>
                      <a:endParaRPr lang="en-GB" sz="1100" b="1" i="0" u="none" strike="noStrike" dirty="0">
                        <a:solidFill>
                          <a:schemeClr val="accent3"/>
                        </a:solidFill>
                        <a:effectLst/>
                        <a:latin typeface="Calibri"/>
                      </a:endParaRPr>
                    </a:p>
                  </a:txBody>
                  <a:tcPr marL="9525" marR="9525" marT="9525" marB="0" anchor="b"/>
                </a:tc>
                <a:tc>
                  <a:txBody>
                    <a:bodyPr/>
                    <a:lstStyle/>
                    <a:p>
                      <a:pPr algn="l" fontAlgn="b"/>
                      <a:r>
                        <a:rPr lang="en-GB" sz="1100" u="none" strike="noStrike" dirty="0">
                          <a:effectLst/>
                        </a:rPr>
                        <a:t>              </a:t>
                      </a:r>
                      <a:r>
                        <a:rPr lang="en-GB" sz="1100" b="1" u="none" strike="noStrike" dirty="0">
                          <a:solidFill>
                            <a:schemeClr val="accent3"/>
                          </a:solidFill>
                          <a:effectLst/>
                        </a:rPr>
                        <a:t>56 </a:t>
                      </a:r>
                      <a:endParaRPr lang="en-GB" sz="1100" b="1" i="0" u="none" strike="noStrike" dirty="0">
                        <a:solidFill>
                          <a:schemeClr val="accent3"/>
                        </a:solidFill>
                        <a:effectLst/>
                        <a:latin typeface="Calibri"/>
                      </a:endParaRPr>
                    </a:p>
                  </a:txBody>
                  <a:tcPr marL="9525" marR="9525" marT="9525" marB="0" anchor="b"/>
                </a:tc>
                <a:tc>
                  <a:txBody>
                    <a:bodyPr/>
                    <a:lstStyle/>
                    <a:p>
                      <a:pPr algn="l" fontAlgn="b"/>
                      <a:r>
                        <a:rPr lang="en-GB" sz="1100" u="none" strike="noStrike" dirty="0">
                          <a:effectLst/>
                        </a:rPr>
                        <a:t>              37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a:t>
                      </a:r>
                      <a:r>
                        <a:rPr lang="en-GB" sz="1100" b="1" u="none" strike="noStrike" dirty="0">
                          <a:solidFill>
                            <a:schemeClr val="accent3"/>
                          </a:solidFill>
                          <a:effectLst/>
                        </a:rPr>
                        <a:t>19 </a:t>
                      </a:r>
                      <a:endParaRPr lang="en-GB" sz="1100" b="1" i="0" u="none" strike="noStrike" dirty="0">
                        <a:solidFill>
                          <a:schemeClr val="accent3"/>
                        </a:solidFill>
                        <a:effectLst/>
                        <a:latin typeface="Calibri"/>
                      </a:endParaRPr>
                    </a:p>
                  </a:txBody>
                  <a:tcPr marL="9525" marR="9525" marT="9525" marB="0" anchor="b"/>
                </a:tc>
                <a:tc>
                  <a:txBody>
                    <a:bodyPr/>
                    <a:lstStyle/>
                    <a:p>
                      <a:pPr algn="l" fontAlgn="b"/>
                      <a:r>
                        <a:rPr lang="en-GB" sz="1100" u="none" strike="noStrike" dirty="0">
                          <a:effectLst/>
                        </a:rPr>
                        <a:t>              43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96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122 </a:t>
                      </a:r>
                      <a:endParaRPr lang="en-GB" sz="1100" b="0" i="0" u="none" strike="noStrike" dirty="0">
                        <a:solidFill>
                          <a:srgbClr val="000000"/>
                        </a:solidFill>
                        <a:effectLst/>
                        <a:latin typeface="Calibri"/>
                      </a:endParaRPr>
                    </a:p>
                  </a:txBody>
                  <a:tcPr marL="9525" marR="9525" marT="9525" marB="0" anchor="b"/>
                </a:tc>
              </a:tr>
              <a:tr h="318120">
                <a:tc>
                  <a:txBody>
                    <a:bodyPr/>
                    <a:lstStyle/>
                    <a:p>
                      <a:pPr algn="l" fontAlgn="b"/>
                      <a:r>
                        <a:rPr lang="en-GB" sz="1100" b="1" u="none" strike="noStrike" dirty="0">
                          <a:effectLst/>
                        </a:rPr>
                        <a:t>Netherlands</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332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17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32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22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25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16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43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75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136 </a:t>
                      </a:r>
                      <a:endParaRPr lang="en-GB" sz="1100" b="0" i="0" u="none" strike="noStrike" dirty="0">
                        <a:solidFill>
                          <a:srgbClr val="000000"/>
                        </a:solidFill>
                        <a:effectLst/>
                        <a:latin typeface="Calibri"/>
                      </a:endParaRPr>
                    </a:p>
                  </a:txBody>
                  <a:tcPr marL="9525" marR="9525" marT="9525" marB="0" anchor="b"/>
                </a:tc>
              </a:tr>
              <a:tr h="266836">
                <a:tc>
                  <a:txBody>
                    <a:bodyPr/>
                    <a:lstStyle/>
                    <a:p>
                      <a:pPr algn="l" fontAlgn="b"/>
                      <a:r>
                        <a:rPr lang="en-GB" sz="1100" b="1" u="none" strike="noStrike" dirty="0">
                          <a:effectLst/>
                        </a:rPr>
                        <a:t>Spain</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546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8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32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23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14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9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25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41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43 </a:t>
                      </a:r>
                      <a:endParaRPr lang="en-GB" sz="1100" b="0" i="0" u="none" strike="noStrike" dirty="0">
                        <a:solidFill>
                          <a:srgbClr val="000000"/>
                        </a:solidFill>
                        <a:effectLst/>
                        <a:latin typeface="Calibri"/>
                      </a:endParaRPr>
                    </a:p>
                  </a:txBody>
                  <a:tcPr marL="9525" marR="9525" marT="9525" marB="0" anchor="b"/>
                </a:tc>
              </a:tr>
              <a:tr h="266836">
                <a:tc>
                  <a:txBody>
                    <a:bodyPr/>
                    <a:lstStyle/>
                    <a:p>
                      <a:pPr algn="l" fontAlgn="b"/>
                      <a:r>
                        <a:rPr lang="en-GB" sz="1100" b="1" u="none" strike="noStrike" dirty="0">
                          <a:effectLst/>
                        </a:rPr>
                        <a:t>China</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72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14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6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7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8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9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19 </a:t>
                      </a:r>
                      <a:endParaRPr lang="en-GB" sz="1100" b="0" i="0" u="none" strike="noStrike" dirty="0">
                        <a:solidFill>
                          <a:srgbClr val="000000"/>
                        </a:solidFill>
                        <a:effectLst/>
                        <a:latin typeface="Calibri"/>
                      </a:endParaRPr>
                    </a:p>
                  </a:txBody>
                  <a:tcPr marL="9525" marR="9525" marT="9525" marB="0" anchor="b"/>
                </a:tc>
              </a:tr>
              <a:tr h="266836">
                <a:tc>
                  <a:txBody>
                    <a:bodyPr/>
                    <a:lstStyle/>
                    <a:p>
                      <a:pPr algn="l" fontAlgn="b"/>
                      <a:r>
                        <a:rPr lang="en-GB" sz="1100" b="1" u="none" strike="noStrike" dirty="0">
                          <a:effectLst/>
                        </a:rPr>
                        <a:t>Nordics</a:t>
                      </a:r>
                      <a:endParaRPr lang="en-GB" sz="1100" b="1"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920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12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55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24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22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9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30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51 </a:t>
                      </a:r>
                      <a:endParaRPr lang="en-GB" sz="1100" b="0" i="0" u="none" strike="noStrike" dirty="0">
                        <a:solidFill>
                          <a:srgbClr val="000000"/>
                        </a:solidFill>
                        <a:effectLst/>
                        <a:latin typeface="Calibri"/>
                      </a:endParaRPr>
                    </a:p>
                  </a:txBody>
                  <a:tcPr marL="9525" marR="9525" marT="9525" marB="0" anchor="b"/>
                </a:tc>
                <a:tc>
                  <a:txBody>
                    <a:bodyPr/>
                    <a:lstStyle/>
                    <a:p>
                      <a:pPr algn="l" fontAlgn="b"/>
                      <a:r>
                        <a:rPr lang="en-GB" sz="1100" u="none" strike="noStrike" dirty="0">
                          <a:effectLst/>
                        </a:rPr>
                        <a:t>              77 </a:t>
                      </a:r>
                      <a:endParaRPr lang="en-GB" sz="1100" b="0" i="0" u="none" strike="noStrike" dirty="0">
                        <a:solidFill>
                          <a:srgbClr val="000000"/>
                        </a:solidFill>
                        <a:effectLst/>
                        <a:latin typeface="Calibri"/>
                      </a:endParaRPr>
                    </a:p>
                  </a:txBody>
                  <a:tcPr marL="9525" marR="9525" marT="9525" marB="0" anchor="b"/>
                </a:tc>
              </a:tr>
            </a:tbl>
          </a:graphicData>
        </a:graphic>
      </p:graphicFrame>
      <p:sp>
        <p:nvSpPr>
          <p:cNvPr id="5" name="Picture Placeholder 4"/>
          <p:cNvSpPr>
            <a:spLocks noGrp="1"/>
          </p:cNvSpPr>
          <p:nvPr>
            <p:ph type="pic" sz="quarter" idx="14"/>
          </p:nvPr>
        </p:nvSpPr>
        <p:spPr/>
      </p:sp>
      <p:sp>
        <p:nvSpPr>
          <p:cNvPr id="10"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Of the 8 featured markets, France generates the highest number of visitors in 2 of England’s regions (London and East of England), Germany in 4 regions (North East, West Midlands,  South West and South East) and USA in 3 (North West, Yorkshire and East Midlands).   </a:t>
            </a:r>
          </a:p>
          <a:p>
            <a:pPr marL="0" indent="0" algn="just">
              <a:buNone/>
            </a:pPr>
            <a:r>
              <a:rPr lang="en-GB" sz="1300" dirty="0" smtClean="0"/>
              <a:t>Despite the dominance of these 3 markets, a number of regions attract varying proportions of visitors from these and other markets.  For example, the Netherlands have second highest representation in the North East, third highest in the South East and joint third highest in East of England.   Similarly, The Nordics have the third highest representation in London and the North West. Despite generating the highest number of trips to England overall, France tends to be significantly less well-represented in the North of England and Yorkshire.</a:t>
            </a:r>
          </a:p>
        </p:txBody>
      </p:sp>
      <p:sp>
        <p:nvSpPr>
          <p:cNvPr id="7"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
        <p:nvSpPr>
          <p:cNvPr id="9" name="Text Placeholder 5"/>
          <p:cNvSpPr txBox="1">
            <a:spLocks/>
          </p:cNvSpPr>
          <p:nvPr/>
        </p:nvSpPr>
        <p:spPr>
          <a:xfrm>
            <a:off x="406400" y="1305318"/>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Tree>
    <p:extLst>
      <p:ext uri="{BB962C8B-B14F-4D97-AF65-F5344CB8AC3E}">
        <p14:creationId xmlns:p14="http://schemas.microsoft.com/office/powerpoint/2010/main" val="5232633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9144000" cy="558801"/>
          </a:xfrm>
        </p:spPr>
        <p:txBody>
          <a:bodyPr/>
          <a:lstStyle/>
          <a:p>
            <a:r>
              <a:rPr lang="en-GB" sz="2200" dirty="0" smtClean="0"/>
              <a:t>Top English</a:t>
            </a:r>
            <a:r>
              <a:rPr lang="en-GB" sz="2200" dirty="0">
                <a:solidFill>
                  <a:schemeClr val="bg2"/>
                </a:solidFill>
              </a:rPr>
              <a:t> </a:t>
            </a:r>
            <a:r>
              <a:rPr lang="en-GB" sz="2200" dirty="0" smtClean="0"/>
              <a:t>cities/towns stayed in by overseas visitors on holiday trips (2010-15)</a:t>
            </a:r>
            <a:endParaRPr lang="en-GB" sz="2200" dirty="0"/>
          </a:p>
        </p:txBody>
      </p:sp>
      <p:graphicFrame>
        <p:nvGraphicFramePr>
          <p:cNvPr id="6" name="Table Placeholder 5"/>
          <p:cNvGraphicFramePr>
            <a:graphicFrameLocks noGrp="1"/>
          </p:cNvGraphicFramePr>
          <p:nvPr>
            <p:ph type="tbl" sz="quarter" idx="10"/>
            <p:extLst>
              <p:ext uri="{D42A27DB-BD31-4B8C-83A1-F6EECF244321}">
                <p14:modId xmlns:p14="http://schemas.microsoft.com/office/powerpoint/2010/main" val="1702874688"/>
              </p:ext>
            </p:extLst>
          </p:nvPr>
        </p:nvGraphicFramePr>
        <p:xfrm>
          <a:off x="406400" y="1642268"/>
          <a:ext cx="8178800" cy="2935433"/>
        </p:xfrm>
        <a:graphic>
          <a:graphicData uri="http://schemas.openxmlformats.org/drawingml/2006/table">
            <a:tbl>
              <a:tblPr firstRow="1" bandRow="1">
                <a:tableStyleId>{5C22544A-7EE6-4342-B048-85BDC9FD1C3A}</a:tableStyleId>
              </a:tblPr>
              <a:tblGrid>
                <a:gridCol w="1168400"/>
                <a:gridCol w="1168400"/>
                <a:gridCol w="1168400"/>
                <a:gridCol w="1168400"/>
                <a:gridCol w="1168400"/>
                <a:gridCol w="1168400"/>
                <a:gridCol w="1168400"/>
              </a:tblGrid>
              <a:tr h="290158">
                <a:tc>
                  <a:txBody>
                    <a:bodyPr/>
                    <a:lstStyle/>
                    <a:p>
                      <a:r>
                        <a:rPr lang="en-GB" sz="1200" dirty="0" smtClean="0"/>
                        <a:t>000s</a:t>
                      </a:r>
                      <a:r>
                        <a:rPr lang="en-GB" sz="1200" baseline="0" dirty="0" smtClean="0"/>
                        <a:t> of visitors</a:t>
                      </a:r>
                      <a:endParaRPr lang="en-GB" sz="12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30868">
                <a:tc>
                  <a:txBody>
                    <a:bodyPr/>
                    <a:lstStyle/>
                    <a:p>
                      <a:pPr marL="228600" indent="-228600" algn="l" fontAlgn="b">
                        <a:buAutoNum type="arabicPeriod"/>
                      </a:pPr>
                      <a:r>
                        <a:rPr lang="en-GB" sz="1100" b="1" i="0" u="none" strike="noStrike" dirty="0" smtClean="0">
                          <a:solidFill>
                            <a:srgbClr val="000000"/>
                          </a:solidFill>
                          <a:effectLst/>
                          <a:latin typeface="Calibri"/>
                        </a:rPr>
                        <a:t>London</a:t>
                      </a:r>
                      <a:endParaRPr lang="en-GB" sz="1100" b="1" i="0" u="none" strike="noStrike" dirty="0">
                        <a:solidFill>
                          <a:srgbClr val="000000"/>
                        </a:solidFill>
                        <a:effectLst/>
                        <a:latin typeface="Calibri"/>
                      </a:endParaRPr>
                    </a:p>
                  </a:txBody>
                  <a:tcPr marL="9525" marR="9525" marT="9525" marB="0" anchor="b"/>
                </a:tc>
                <a:tc>
                  <a:txBody>
                    <a:bodyPr/>
                    <a:lstStyle/>
                    <a:p>
                      <a:pPr marL="0" algn="ctr" defTabSz="457200" rtl="0" eaLnBrk="1" fontAlgn="b" latinLnBrk="0" hangingPunct="1"/>
                      <a:r>
                        <a:rPr lang="en-GB" sz="1100" u="none" strike="noStrike" kern="1200" dirty="0" smtClean="0">
                          <a:solidFill>
                            <a:schemeClr val="dk1"/>
                          </a:solidFill>
                          <a:effectLst/>
                          <a:latin typeface="+mn-lt"/>
                          <a:ea typeface="+mn-ea"/>
                          <a:cs typeface="+mn-cs"/>
                        </a:rPr>
                        <a:t>7,325</a:t>
                      </a:r>
                      <a:endParaRPr lang="en-GB" sz="1100" u="none" strike="noStrike" kern="1200" dirty="0">
                        <a:solidFill>
                          <a:schemeClr val="dk1"/>
                        </a:solidFill>
                        <a:effectLst/>
                        <a:latin typeface="+mn-lt"/>
                        <a:ea typeface="+mn-ea"/>
                        <a:cs typeface="+mn-cs"/>
                      </a:endParaRPr>
                    </a:p>
                  </a:txBody>
                  <a:tcPr marL="9525" marR="9525" marT="9525" marB="0" anchor="b"/>
                </a:tc>
                <a:tc>
                  <a:txBody>
                    <a:bodyPr/>
                    <a:lstStyle/>
                    <a:p>
                      <a:pPr marL="0" algn="ctr" defTabSz="457200" rtl="0" eaLnBrk="1" fontAlgn="b" latinLnBrk="0" hangingPunct="1"/>
                      <a:r>
                        <a:rPr lang="en-GB" sz="1100" u="none" strike="noStrike" kern="1200" dirty="0" smtClean="0">
                          <a:solidFill>
                            <a:schemeClr val="dk1"/>
                          </a:solidFill>
                          <a:effectLst/>
                          <a:latin typeface="+mn-lt"/>
                          <a:ea typeface="+mn-ea"/>
                          <a:cs typeface="+mn-cs"/>
                        </a:rPr>
                        <a:t>7,616</a:t>
                      </a:r>
                      <a:endParaRPr lang="en-GB" sz="1100" u="none" strike="noStrike" kern="1200" dirty="0">
                        <a:solidFill>
                          <a:schemeClr val="dk1"/>
                        </a:solidFill>
                        <a:effectLst/>
                        <a:latin typeface="+mn-lt"/>
                        <a:ea typeface="+mn-ea"/>
                        <a:cs typeface="+mn-cs"/>
                      </a:endParaRPr>
                    </a:p>
                  </a:txBody>
                  <a:tcPr marL="9525" marR="9525" marT="9525" marB="0" anchor="b"/>
                </a:tc>
                <a:tc>
                  <a:txBody>
                    <a:bodyPr/>
                    <a:lstStyle/>
                    <a:p>
                      <a:pPr marL="0" algn="ctr" defTabSz="457200" rtl="0" eaLnBrk="1" fontAlgn="b" latinLnBrk="0" hangingPunct="1"/>
                      <a:r>
                        <a:rPr lang="en-GB" sz="1100" u="none" strike="noStrike" kern="1200" dirty="0" smtClean="0">
                          <a:solidFill>
                            <a:schemeClr val="dk1"/>
                          </a:solidFill>
                          <a:effectLst/>
                          <a:latin typeface="+mn-lt"/>
                          <a:ea typeface="+mn-ea"/>
                          <a:cs typeface="+mn-cs"/>
                        </a:rPr>
                        <a:t>7,649</a:t>
                      </a:r>
                      <a:endParaRPr lang="en-GB" sz="1100" u="none" strike="noStrike" kern="1200" dirty="0">
                        <a:solidFill>
                          <a:schemeClr val="dk1"/>
                        </a:solidFill>
                        <a:effectLst/>
                        <a:latin typeface="+mn-lt"/>
                        <a:ea typeface="+mn-ea"/>
                        <a:cs typeface="+mn-cs"/>
                      </a:endParaRPr>
                    </a:p>
                  </a:txBody>
                  <a:tcPr marL="9525" marR="9525" marT="9525" marB="0" anchor="b"/>
                </a:tc>
                <a:tc>
                  <a:txBody>
                    <a:bodyPr/>
                    <a:lstStyle/>
                    <a:p>
                      <a:pPr marL="0" algn="ctr" defTabSz="457200" rtl="0" eaLnBrk="1" fontAlgn="b" latinLnBrk="0" hangingPunct="1"/>
                      <a:r>
                        <a:rPr lang="en-GB" sz="1100" u="none" strike="noStrike" kern="1200" dirty="0" smtClean="0">
                          <a:solidFill>
                            <a:schemeClr val="dk1"/>
                          </a:solidFill>
                          <a:effectLst/>
                          <a:latin typeface="+mn-lt"/>
                          <a:ea typeface="+mn-ea"/>
                          <a:cs typeface="+mn-cs"/>
                        </a:rPr>
                        <a:t>8,509</a:t>
                      </a:r>
                      <a:endParaRPr lang="en-GB" sz="1100" u="none" strike="noStrike" kern="1200" dirty="0">
                        <a:solidFill>
                          <a:schemeClr val="dk1"/>
                        </a:solidFill>
                        <a:effectLst/>
                        <a:latin typeface="+mn-lt"/>
                        <a:ea typeface="+mn-ea"/>
                        <a:cs typeface="+mn-cs"/>
                      </a:endParaRPr>
                    </a:p>
                  </a:txBody>
                  <a:tcPr marL="9525" marR="9525" marT="9525" marB="0" anchor="b"/>
                </a:tc>
                <a:tc>
                  <a:txBody>
                    <a:bodyPr/>
                    <a:lstStyle/>
                    <a:p>
                      <a:pPr marL="0" algn="ctr" defTabSz="457200" rtl="0" eaLnBrk="1" fontAlgn="b" latinLnBrk="0" hangingPunct="1"/>
                      <a:r>
                        <a:rPr lang="en-GB" sz="1100" u="none" strike="noStrike" kern="1200" dirty="0" smtClean="0">
                          <a:solidFill>
                            <a:schemeClr val="dk1"/>
                          </a:solidFill>
                          <a:effectLst/>
                          <a:latin typeface="+mn-lt"/>
                          <a:ea typeface="+mn-ea"/>
                          <a:cs typeface="+mn-cs"/>
                        </a:rPr>
                        <a:t>8,914</a:t>
                      </a:r>
                      <a:endParaRPr lang="en-GB" sz="1100" u="none" strike="noStrike" kern="1200" dirty="0">
                        <a:solidFill>
                          <a:schemeClr val="dk1"/>
                        </a:solidFill>
                        <a:effectLst/>
                        <a:latin typeface="+mn-lt"/>
                        <a:ea typeface="+mn-ea"/>
                        <a:cs typeface="+mn-cs"/>
                      </a:endParaRPr>
                    </a:p>
                  </a:txBody>
                  <a:tcPr marL="9525" marR="9525" marT="9525" marB="0" anchor="b"/>
                </a:tc>
                <a:tc>
                  <a:txBody>
                    <a:bodyPr/>
                    <a:lstStyle/>
                    <a:p>
                      <a:pPr marL="0" algn="ctr" defTabSz="457200" rtl="0" eaLnBrk="1" fontAlgn="b" latinLnBrk="0" hangingPunct="1"/>
                      <a:r>
                        <a:rPr lang="en-GB" sz="1100" u="none" strike="noStrike" kern="1200" dirty="0" smtClean="0">
                          <a:solidFill>
                            <a:schemeClr val="dk1"/>
                          </a:solidFill>
                          <a:effectLst/>
                          <a:latin typeface="+mn-lt"/>
                          <a:ea typeface="+mn-ea"/>
                          <a:cs typeface="+mn-cs"/>
                        </a:rPr>
                        <a:t>9,210</a:t>
                      </a:r>
                      <a:endParaRPr lang="en-GB" sz="1100" u="none" strike="noStrike" kern="1200" dirty="0">
                        <a:solidFill>
                          <a:schemeClr val="dk1"/>
                        </a:solidFill>
                        <a:effectLst/>
                        <a:latin typeface="+mn-lt"/>
                        <a:ea typeface="+mn-ea"/>
                        <a:cs typeface="+mn-cs"/>
                      </a:endParaRPr>
                    </a:p>
                  </a:txBody>
                  <a:tcPr marL="9525" marR="9525" marT="9525" marB="0" anchor="b"/>
                </a:tc>
              </a:tr>
              <a:tr h="230868">
                <a:tc>
                  <a:txBody>
                    <a:bodyPr/>
                    <a:lstStyle/>
                    <a:p>
                      <a:pPr marL="228600" indent="-228600" algn="l" fontAlgn="b">
                        <a:buFont typeface="+mj-lt"/>
                        <a:buAutoNum type="arabicPeriod" startAt="2"/>
                      </a:pPr>
                      <a:r>
                        <a:rPr lang="en-GB" sz="1100" b="1" u="none" strike="noStrike" dirty="0" smtClean="0">
                          <a:effectLst/>
                        </a:rPr>
                        <a:t>Manchester</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184</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211</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215</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222</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229</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268</a:t>
                      </a:r>
                      <a:endParaRPr lang="en-GB" sz="1100" b="0" i="0" u="none" strike="noStrike" dirty="0">
                        <a:solidFill>
                          <a:srgbClr val="000000"/>
                        </a:solidFill>
                        <a:effectLst/>
                        <a:latin typeface="Calibri"/>
                      </a:endParaRPr>
                    </a:p>
                  </a:txBody>
                  <a:tcPr marL="9525" marR="9525" marT="9525" marB="0" anchor="b"/>
                </a:tc>
              </a:tr>
              <a:tr h="230868">
                <a:tc>
                  <a:txBody>
                    <a:bodyPr/>
                    <a:lstStyle/>
                    <a:p>
                      <a:pPr marL="228600" indent="-228600" algn="l" fontAlgn="b">
                        <a:buFont typeface="+mj-lt"/>
                        <a:buAutoNum type="arabicPeriod" startAt="3"/>
                      </a:pPr>
                      <a:r>
                        <a:rPr lang="en-GB" sz="1100" b="1" u="none" strike="noStrike" dirty="0" smtClean="0">
                          <a:effectLst/>
                        </a:rPr>
                        <a:t>Brighton</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157</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143</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167</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210</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212</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211</a:t>
                      </a:r>
                      <a:endParaRPr lang="en-GB" sz="1100" b="0" i="0" u="none" strike="noStrike" dirty="0">
                        <a:solidFill>
                          <a:srgbClr val="000000"/>
                        </a:solidFill>
                        <a:effectLst/>
                        <a:latin typeface="Calibri"/>
                      </a:endParaRPr>
                    </a:p>
                  </a:txBody>
                  <a:tcPr marL="9525" marR="9525" marT="9525" marB="0" anchor="b"/>
                </a:tc>
              </a:tr>
              <a:tr h="212427">
                <a:tc>
                  <a:txBody>
                    <a:bodyPr/>
                    <a:lstStyle/>
                    <a:p>
                      <a:pPr marL="228600" indent="-228600" algn="l" fontAlgn="b">
                        <a:buFont typeface="+mj-lt"/>
                        <a:buAutoNum type="arabicPeriod" startAt="4"/>
                      </a:pPr>
                      <a:r>
                        <a:rPr lang="en-GB" sz="1100" b="1" u="none" strike="noStrike" dirty="0" smtClean="0">
                          <a:effectLst/>
                        </a:rPr>
                        <a:t>Bath</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159</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144</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119</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176</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146</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208</a:t>
                      </a:r>
                      <a:endParaRPr lang="en-GB" sz="1100" b="0" i="0" u="none" strike="noStrike" dirty="0">
                        <a:solidFill>
                          <a:srgbClr val="000000"/>
                        </a:solidFill>
                        <a:effectLst/>
                        <a:latin typeface="Calibri"/>
                      </a:endParaRPr>
                    </a:p>
                  </a:txBody>
                  <a:tcPr marL="9525" marR="9525" marT="9525" marB="0" anchor="b"/>
                </a:tc>
              </a:tr>
              <a:tr h="212427">
                <a:tc>
                  <a:txBody>
                    <a:bodyPr/>
                    <a:lstStyle/>
                    <a:p>
                      <a:pPr marL="228600" indent="-228600" algn="l" fontAlgn="b">
                        <a:buFont typeface="+mj-lt"/>
                        <a:buAutoNum type="arabicPeriod" startAt="5"/>
                      </a:pPr>
                      <a:r>
                        <a:rPr lang="en-GB" sz="1100" b="1" u="none" strike="noStrike" dirty="0" smtClean="0">
                          <a:effectLst/>
                        </a:rPr>
                        <a:t>Liverpool</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145</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188</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173</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193</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222</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198</a:t>
                      </a:r>
                      <a:endParaRPr lang="en-GB" sz="1100" b="0" i="0" u="none" strike="noStrike" dirty="0">
                        <a:solidFill>
                          <a:srgbClr val="000000"/>
                        </a:solidFill>
                        <a:effectLst/>
                        <a:latin typeface="Calibri"/>
                      </a:endParaRPr>
                    </a:p>
                  </a:txBody>
                  <a:tcPr marL="9525" marR="9525" marT="9525" marB="0" anchor="b"/>
                </a:tc>
              </a:tr>
              <a:tr h="212427">
                <a:tc>
                  <a:txBody>
                    <a:bodyPr/>
                    <a:lstStyle/>
                    <a:p>
                      <a:pPr marL="228600" indent="-228600" algn="l" fontAlgn="b">
                        <a:buFont typeface="+mj-lt"/>
                        <a:buAutoNum type="arabicPeriod" startAt="6"/>
                      </a:pPr>
                      <a:r>
                        <a:rPr lang="en-GB" sz="1100" b="1" u="none" strike="noStrike" dirty="0" smtClean="0">
                          <a:effectLst/>
                        </a:rPr>
                        <a:t>Birmingham</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130</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148</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116</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156</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156</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180</a:t>
                      </a:r>
                      <a:endParaRPr lang="en-GB" sz="1100" b="0" i="0" u="none" strike="noStrike" dirty="0">
                        <a:solidFill>
                          <a:srgbClr val="000000"/>
                        </a:solidFill>
                        <a:effectLst/>
                        <a:latin typeface="Calibri"/>
                      </a:endParaRPr>
                    </a:p>
                  </a:txBody>
                  <a:tcPr marL="9525" marR="9525" marT="9525" marB="0" anchor="b"/>
                </a:tc>
              </a:tr>
              <a:tr h="212427">
                <a:tc>
                  <a:txBody>
                    <a:bodyPr/>
                    <a:lstStyle/>
                    <a:p>
                      <a:pPr marL="228600" indent="-228600" algn="l" fontAlgn="b">
                        <a:buFont typeface="+mj-lt"/>
                        <a:buAutoNum type="arabicPeriod" startAt="7"/>
                      </a:pPr>
                      <a:r>
                        <a:rPr lang="en-GB" sz="1100" b="1" u="none" strike="noStrike" dirty="0" smtClean="0">
                          <a:effectLst/>
                        </a:rPr>
                        <a:t>Oxford</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165</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181</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140</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167</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193</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180</a:t>
                      </a:r>
                      <a:endParaRPr lang="en-GB" sz="1100" b="0" i="0" u="none" strike="noStrike" dirty="0">
                        <a:solidFill>
                          <a:srgbClr val="000000"/>
                        </a:solidFill>
                        <a:effectLst/>
                        <a:latin typeface="Calibri"/>
                      </a:endParaRPr>
                    </a:p>
                  </a:txBody>
                  <a:tcPr marL="9525" marR="9525" marT="9525" marB="0" anchor="b"/>
                </a:tc>
              </a:tr>
              <a:tr h="253255">
                <a:tc>
                  <a:txBody>
                    <a:bodyPr/>
                    <a:lstStyle/>
                    <a:p>
                      <a:pPr marL="228600" indent="-228600" algn="l" fontAlgn="b">
                        <a:buFont typeface="+mj-lt"/>
                        <a:buAutoNum type="arabicPeriod" startAt="8"/>
                      </a:pPr>
                      <a:r>
                        <a:rPr lang="en-GB" sz="1100" b="1" u="none" strike="noStrike" dirty="0" smtClean="0">
                          <a:effectLst/>
                        </a:rPr>
                        <a:t>Bristol</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103</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141</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127</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140</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120</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163</a:t>
                      </a:r>
                      <a:endParaRPr lang="en-GB" sz="1100" b="0" i="0" u="none" strike="noStrike" dirty="0">
                        <a:solidFill>
                          <a:srgbClr val="000000"/>
                        </a:solidFill>
                        <a:effectLst/>
                        <a:latin typeface="Calibri"/>
                      </a:endParaRPr>
                    </a:p>
                  </a:txBody>
                  <a:tcPr marL="9525" marR="9525" marT="9525" marB="0" anchor="b"/>
                </a:tc>
              </a:tr>
              <a:tr h="212427">
                <a:tc>
                  <a:txBody>
                    <a:bodyPr/>
                    <a:lstStyle/>
                    <a:p>
                      <a:pPr marL="228600" indent="-228600" algn="l" fontAlgn="b">
                        <a:buFont typeface="+mj-lt"/>
                        <a:buAutoNum type="arabicPeriod" startAt="9"/>
                      </a:pPr>
                      <a:r>
                        <a:rPr lang="en-GB" sz="1100" b="1" u="none" strike="noStrike" dirty="0" smtClean="0">
                          <a:effectLst/>
                        </a:rPr>
                        <a:t>York</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124</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139</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108</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150</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201</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132</a:t>
                      </a:r>
                      <a:endParaRPr lang="en-GB" sz="1100" b="0" i="0" u="none" strike="noStrike" dirty="0">
                        <a:solidFill>
                          <a:srgbClr val="000000"/>
                        </a:solidFill>
                        <a:effectLst/>
                        <a:latin typeface="Calibri"/>
                      </a:endParaRPr>
                    </a:p>
                  </a:txBody>
                  <a:tcPr marL="9525" marR="9525" marT="9525" marB="0" anchor="b"/>
                </a:tc>
              </a:tr>
              <a:tr h="212427">
                <a:tc>
                  <a:txBody>
                    <a:bodyPr/>
                    <a:lstStyle/>
                    <a:p>
                      <a:pPr marL="228600" indent="-228600" algn="l" fontAlgn="b">
                        <a:buFont typeface="+mj-lt"/>
                        <a:buAutoNum type="arabicPeriod" startAt="10"/>
                      </a:pPr>
                      <a:r>
                        <a:rPr lang="en-GB" sz="1100" b="1" u="none" strike="noStrike" dirty="0" smtClean="0">
                          <a:effectLst/>
                        </a:rPr>
                        <a:t>Cambridge</a:t>
                      </a:r>
                      <a:endParaRPr lang="en-GB" sz="1100" b="1"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128</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106</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121</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126</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130</a:t>
                      </a:r>
                      <a:endParaRPr lang="en-GB" sz="1100" b="0" i="0" u="none" strike="noStrike" dirty="0">
                        <a:solidFill>
                          <a:srgbClr val="000000"/>
                        </a:solidFill>
                        <a:effectLst/>
                        <a:latin typeface="Calibri"/>
                      </a:endParaRPr>
                    </a:p>
                  </a:txBody>
                  <a:tcPr marL="9525" marR="9525" marT="9525" marB="0" anchor="b"/>
                </a:tc>
                <a:tc>
                  <a:txBody>
                    <a:bodyPr/>
                    <a:lstStyle/>
                    <a:p>
                      <a:pPr algn="ctr" fontAlgn="b"/>
                      <a:r>
                        <a:rPr lang="en-GB" sz="1100" u="none" strike="noStrike" dirty="0">
                          <a:effectLst/>
                        </a:rPr>
                        <a:t>109</a:t>
                      </a:r>
                      <a:endParaRPr lang="en-GB" sz="1100" b="0" i="0" u="none" strike="noStrike" dirty="0">
                        <a:solidFill>
                          <a:srgbClr val="000000"/>
                        </a:solidFill>
                        <a:effectLst/>
                        <a:latin typeface="Calibri"/>
                      </a:endParaRPr>
                    </a:p>
                  </a:txBody>
                  <a:tcPr marL="9525" marR="9525" marT="9525" marB="0" anchor="b"/>
                </a:tc>
              </a:tr>
              <a:tr h="212427">
                <a:tc>
                  <a:txBody>
                    <a:bodyPr/>
                    <a:lstStyle/>
                    <a:p>
                      <a:pPr marL="228600" indent="-228600" algn="l" fontAlgn="b">
                        <a:buFont typeface="+mj-lt"/>
                        <a:buAutoNum type="arabicPeriod" startAt="11"/>
                      </a:pPr>
                      <a:r>
                        <a:rPr lang="en-GB" sz="1100" b="1" u="none" strike="noStrike" baseline="0" dirty="0" smtClean="0">
                          <a:effectLst/>
                        </a:rPr>
                        <a:t>Hastings</a:t>
                      </a:r>
                      <a:endParaRPr lang="en-GB" sz="1100" b="1" i="0" u="none" strike="noStrike" baseline="0" dirty="0">
                        <a:solidFill>
                          <a:srgbClr val="000000"/>
                        </a:solidFill>
                        <a:effectLst/>
                        <a:latin typeface="Calibri"/>
                      </a:endParaRPr>
                    </a:p>
                  </a:txBody>
                  <a:tcPr marL="9525" marR="9525" marT="9525" marB="0" anchor="b"/>
                </a:tc>
                <a:tc>
                  <a:txBody>
                    <a:bodyPr/>
                    <a:lstStyle/>
                    <a:p>
                      <a:pPr algn="ctr" fontAlgn="b"/>
                      <a:r>
                        <a:rPr lang="en-GB" sz="1100" u="none" strike="noStrike" baseline="0" dirty="0">
                          <a:effectLst/>
                        </a:rPr>
                        <a:t>49</a:t>
                      </a:r>
                      <a:endParaRPr lang="en-GB" sz="1100" b="0" i="0" u="none" strike="noStrike" baseline="0" dirty="0">
                        <a:solidFill>
                          <a:srgbClr val="000000"/>
                        </a:solidFill>
                        <a:effectLst/>
                        <a:latin typeface="Calibri"/>
                      </a:endParaRPr>
                    </a:p>
                  </a:txBody>
                  <a:tcPr marL="9525" marR="9525" marT="9525" marB="0" anchor="b"/>
                </a:tc>
                <a:tc>
                  <a:txBody>
                    <a:bodyPr/>
                    <a:lstStyle/>
                    <a:p>
                      <a:pPr algn="ctr" fontAlgn="b"/>
                      <a:r>
                        <a:rPr lang="en-GB" sz="1100" u="none" strike="noStrike" baseline="0" dirty="0">
                          <a:effectLst/>
                        </a:rPr>
                        <a:t>70</a:t>
                      </a:r>
                      <a:endParaRPr lang="en-GB" sz="1100" b="0" i="0" u="none" strike="noStrike" baseline="0" dirty="0">
                        <a:solidFill>
                          <a:srgbClr val="000000"/>
                        </a:solidFill>
                        <a:effectLst/>
                        <a:latin typeface="Calibri"/>
                      </a:endParaRPr>
                    </a:p>
                  </a:txBody>
                  <a:tcPr marL="9525" marR="9525" marT="9525" marB="0" anchor="b"/>
                </a:tc>
                <a:tc>
                  <a:txBody>
                    <a:bodyPr/>
                    <a:lstStyle/>
                    <a:p>
                      <a:pPr algn="ctr" fontAlgn="b"/>
                      <a:r>
                        <a:rPr lang="en-GB" sz="1100" u="none" strike="noStrike" baseline="0" dirty="0">
                          <a:effectLst/>
                        </a:rPr>
                        <a:t>42</a:t>
                      </a:r>
                      <a:endParaRPr lang="en-GB" sz="1100" b="0" i="0" u="none" strike="noStrike" baseline="0" dirty="0">
                        <a:solidFill>
                          <a:srgbClr val="000000"/>
                        </a:solidFill>
                        <a:effectLst/>
                        <a:latin typeface="Calibri"/>
                      </a:endParaRPr>
                    </a:p>
                  </a:txBody>
                  <a:tcPr marL="9525" marR="9525" marT="9525" marB="0" anchor="b"/>
                </a:tc>
                <a:tc>
                  <a:txBody>
                    <a:bodyPr/>
                    <a:lstStyle/>
                    <a:p>
                      <a:pPr algn="ctr" fontAlgn="b"/>
                      <a:r>
                        <a:rPr lang="en-GB" sz="1100" u="none" strike="noStrike" baseline="0" dirty="0">
                          <a:effectLst/>
                        </a:rPr>
                        <a:t>46</a:t>
                      </a:r>
                      <a:endParaRPr lang="en-GB" sz="1100" b="0" i="0" u="none" strike="noStrike" baseline="0" dirty="0">
                        <a:solidFill>
                          <a:srgbClr val="000000"/>
                        </a:solidFill>
                        <a:effectLst/>
                        <a:latin typeface="Calibri"/>
                      </a:endParaRPr>
                    </a:p>
                  </a:txBody>
                  <a:tcPr marL="9525" marR="9525" marT="9525" marB="0" anchor="b"/>
                </a:tc>
                <a:tc>
                  <a:txBody>
                    <a:bodyPr/>
                    <a:lstStyle/>
                    <a:p>
                      <a:pPr algn="ctr" fontAlgn="b"/>
                      <a:r>
                        <a:rPr lang="en-GB" sz="1100" u="none" strike="noStrike" baseline="0" dirty="0">
                          <a:effectLst/>
                        </a:rPr>
                        <a:t>59</a:t>
                      </a:r>
                      <a:endParaRPr lang="en-GB" sz="1100" b="0" i="0" u="none" strike="noStrike" baseline="0" dirty="0">
                        <a:solidFill>
                          <a:srgbClr val="000000"/>
                        </a:solidFill>
                        <a:effectLst/>
                        <a:latin typeface="Calibri"/>
                      </a:endParaRPr>
                    </a:p>
                  </a:txBody>
                  <a:tcPr marL="9525" marR="9525" marT="9525" marB="0" anchor="b"/>
                </a:tc>
                <a:tc>
                  <a:txBody>
                    <a:bodyPr/>
                    <a:lstStyle/>
                    <a:p>
                      <a:pPr algn="ctr" fontAlgn="b"/>
                      <a:r>
                        <a:rPr lang="en-GB" sz="1100" u="none" strike="noStrike" baseline="0" dirty="0">
                          <a:effectLst/>
                        </a:rPr>
                        <a:t>99</a:t>
                      </a:r>
                      <a:endParaRPr lang="en-GB" sz="1100" b="0" i="0" u="none" strike="noStrike" baseline="0" dirty="0">
                        <a:solidFill>
                          <a:srgbClr val="000000"/>
                        </a:solidFill>
                        <a:effectLst/>
                        <a:latin typeface="Calibri"/>
                      </a:endParaRPr>
                    </a:p>
                  </a:txBody>
                  <a:tcPr marL="9525" marR="9525" marT="9525" marB="0" anchor="b"/>
                </a:tc>
              </a:tr>
              <a:tr h="212427">
                <a:tc>
                  <a:txBody>
                    <a:bodyPr/>
                    <a:lstStyle/>
                    <a:p>
                      <a:pPr marL="228600" indent="-228600" algn="l" fontAlgn="b">
                        <a:buFont typeface="+mj-lt"/>
                        <a:buAutoNum type="arabicPeriod" startAt="12"/>
                      </a:pPr>
                      <a:r>
                        <a:rPr lang="en-GB" sz="1100" b="1" i="0" u="none" strike="noStrike" dirty="0" smtClean="0">
                          <a:solidFill>
                            <a:srgbClr val="120742"/>
                          </a:solidFill>
                          <a:effectLst/>
                          <a:latin typeface="Calibri"/>
                        </a:rPr>
                        <a:t>Canterbury</a:t>
                      </a:r>
                      <a:endParaRPr lang="en-GB" sz="1100" b="1" i="0" u="none" strike="noStrike" dirty="0">
                        <a:solidFill>
                          <a:srgbClr val="120742"/>
                        </a:solidFill>
                        <a:effectLst/>
                        <a:latin typeface="Calibri"/>
                      </a:endParaRPr>
                    </a:p>
                  </a:txBody>
                  <a:tcPr marL="9525" marR="9525" marT="9525" marB="0" anchor="b"/>
                </a:tc>
                <a:tc>
                  <a:txBody>
                    <a:bodyPr/>
                    <a:lstStyle/>
                    <a:p>
                      <a:pPr algn="ctr" fontAlgn="b"/>
                      <a:r>
                        <a:rPr lang="en-GB" sz="1100" b="0" i="0" u="none" strike="noStrike" dirty="0">
                          <a:solidFill>
                            <a:srgbClr val="120742"/>
                          </a:solidFill>
                          <a:effectLst/>
                          <a:latin typeface="Calibri"/>
                        </a:rPr>
                        <a:t>96</a:t>
                      </a:r>
                    </a:p>
                  </a:txBody>
                  <a:tcPr marL="9525" marR="9525" marT="9525" marB="0" anchor="b"/>
                </a:tc>
                <a:tc>
                  <a:txBody>
                    <a:bodyPr/>
                    <a:lstStyle/>
                    <a:p>
                      <a:pPr algn="ctr" fontAlgn="b"/>
                      <a:r>
                        <a:rPr lang="en-GB" sz="1100" b="0" i="0" u="none" strike="noStrike" dirty="0">
                          <a:solidFill>
                            <a:srgbClr val="120742"/>
                          </a:solidFill>
                          <a:effectLst/>
                          <a:latin typeface="Calibri"/>
                        </a:rPr>
                        <a:t>112</a:t>
                      </a:r>
                    </a:p>
                  </a:txBody>
                  <a:tcPr marL="9525" marR="9525" marT="9525" marB="0" anchor="b"/>
                </a:tc>
                <a:tc>
                  <a:txBody>
                    <a:bodyPr/>
                    <a:lstStyle/>
                    <a:p>
                      <a:pPr algn="ctr" fontAlgn="b"/>
                      <a:r>
                        <a:rPr lang="en-GB" sz="1100" b="0" i="0" u="none" strike="noStrike" dirty="0">
                          <a:solidFill>
                            <a:srgbClr val="120742"/>
                          </a:solidFill>
                          <a:effectLst/>
                          <a:latin typeface="Calibri"/>
                        </a:rPr>
                        <a:t>96</a:t>
                      </a:r>
                    </a:p>
                  </a:txBody>
                  <a:tcPr marL="9525" marR="9525" marT="9525" marB="0" anchor="b"/>
                </a:tc>
                <a:tc>
                  <a:txBody>
                    <a:bodyPr/>
                    <a:lstStyle/>
                    <a:p>
                      <a:pPr algn="ctr" fontAlgn="b"/>
                      <a:r>
                        <a:rPr lang="en-GB" sz="1100" b="0" i="0" u="none" strike="noStrike" dirty="0">
                          <a:solidFill>
                            <a:srgbClr val="120742"/>
                          </a:solidFill>
                          <a:effectLst/>
                          <a:latin typeface="Calibri"/>
                        </a:rPr>
                        <a:t>99</a:t>
                      </a:r>
                    </a:p>
                  </a:txBody>
                  <a:tcPr marL="9525" marR="9525" marT="9525" marB="0" anchor="b"/>
                </a:tc>
                <a:tc>
                  <a:txBody>
                    <a:bodyPr/>
                    <a:lstStyle/>
                    <a:p>
                      <a:pPr algn="ctr" fontAlgn="b"/>
                      <a:r>
                        <a:rPr lang="en-GB" sz="1100" b="0" i="0" u="none" strike="noStrike" dirty="0">
                          <a:solidFill>
                            <a:srgbClr val="120742"/>
                          </a:solidFill>
                          <a:effectLst/>
                          <a:latin typeface="Calibri"/>
                        </a:rPr>
                        <a:t>100</a:t>
                      </a:r>
                    </a:p>
                  </a:txBody>
                  <a:tcPr marL="9525" marR="9525" marT="9525" marB="0" anchor="b"/>
                </a:tc>
                <a:tc>
                  <a:txBody>
                    <a:bodyPr/>
                    <a:lstStyle/>
                    <a:p>
                      <a:pPr algn="ctr" fontAlgn="b"/>
                      <a:r>
                        <a:rPr lang="en-GB" sz="1100" b="0" i="0" u="none" strike="noStrike" dirty="0">
                          <a:solidFill>
                            <a:srgbClr val="120742"/>
                          </a:solidFill>
                          <a:effectLst/>
                          <a:latin typeface="Calibri"/>
                        </a:rPr>
                        <a:t>99</a:t>
                      </a:r>
                    </a:p>
                  </a:txBody>
                  <a:tcPr marL="9525" marR="9525" marT="9525" marB="0" anchor="b"/>
                </a:tc>
              </a:tr>
            </a:tbl>
          </a:graphicData>
        </a:graphic>
      </p:graphicFrame>
      <p:sp>
        <p:nvSpPr>
          <p:cNvPr id="5" name="Picture Placeholder 4"/>
          <p:cNvSpPr>
            <a:spLocks noGrp="1"/>
          </p:cNvSpPr>
          <p:nvPr>
            <p:ph type="pic" sz="quarter" idx="14"/>
          </p:nvPr>
        </p:nvSpPr>
        <p:spPr/>
      </p:sp>
      <p:sp>
        <p:nvSpPr>
          <p:cNvPr id="10" name="Text Placeholder 5"/>
          <p:cNvSpPr txBox="1">
            <a:spLocks/>
          </p:cNvSpPr>
          <p:nvPr/>
        </p:nvSpPr>
        <p:spPr>
          <a:xfrm>
            <a:off x="378821" y="47751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After London, Manchester attracted the highest number of overseas holiday visitors in 2015, 268,000 in total.  This represents an annual increase each year since 2010.  Manchester is followed by Brighton, Bath and Liverpool.</a:t>
            </a:r>
          </a:p>
        </p:txBody>
      </p:sp>
      <p:sp>
        <p:nvSpPr>
          <p:cNvPr id="11"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
        <p:nvSpPr>
          <p:cNvPr id="12" name="Text Placeholder 5"/>
          <p:cNvSpPr txBox="1">
            <a:spLocks/>
          </p:cNvSpPr>
          <p:nvPr/>
        </p:nvSpPr>
        <p:spPr>
          <a:xfrm>
            <a:off x="326122" y="1496434"/>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
        <p:nvSpPr>
          <p:cNvPr id="13" name="Text Placeholder 5"/>
          <p:cNvSpPr txBox="1">
            <a:spLocks/>
          </p:cNvSpPr>
          <p:nvPr/>
        </p:nvSpPr>
        <p:spPr>
          <a:xfrm>
            <a:off x="406400" y="4586845"/>
            <a:ext cx="346020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IPS measures people who have ‘stayed in’ a town rather than ‘visited’</a:t>
            </a:r>
            <a:endParaRPr lang="en-GB" sz="800" dirty="0">
              <a:solidFill>
                <a:srgbClr val="120742"/>
              </a:solidFill>
            </a:endParaRPr>
          </a:p>
        </p:txBody>
      </p:sp>
    </p:spTree>
    <p:extLst>
      <p:ext uri="{BB962C8B-B14F-4D97-AF65-F5344CB8AC3E}">
        <p14:creationId xmlns:p14="http://schemas.microsoft.com/office/powerpoint/2010/main" val="11680468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64600" cy="558801"/>
          </a:xfrm>
        </p:spPr>
        <p:txBody>
          <a:bodyPr/>
          <a:lstStyle/>
          <a:p>
            <a:r>
              <a:rPr lang="en-GB" sz="2100" dirty="0" smtClean="0"/>
              <a:t>Top towns stayed </a:t>
            </a:r>
            <a:r>
              <a:rPr lang="en-GB" sz="2100" dirty="0"/>
              <a:t>in by overseas visitors on holiday trips </a:t>
            </a:r>
            <a:r>
              <a:rPr lang="en-GB" sz="2100" dirty="0" smtClean="0"/>
              <a:t>- by region (1)</a:t>
            </a:r>
            <a:endParaRPr lang="en-GB" sz="2100" dirty="0"/>
          </a:p>
        </p:txBody>
      </p:sp>
      <p:graphicFrame>
        <p:nvGraphicFramePr>
          <p:cNvPr id="6" name="Table Placeholder 5"/>
          <p:cNvGraphicFramePr>
            <a:graphicFrameLocks noGrp="1"/>
          </p:cNvGraphicFramePr>
          <p:nvPr>
            <p:ph type="tbl" sz="quarter" idx="10"/>
            <p:extLst>
              <p:ext uri="{D42A27DB-BD31-4B8C-83A1-F6EECF244321}">
                <p14:modId xmlns:p14="http://schemas.microsoft.com/office/powerpoint/2010/main" val="3627645787"/>
              </p:ext>
            </p:extLst>
          </p:nvPr>
        </p:nvGraphicFramePr>
        <p:xfrm>
          <a:off x="378821" y="1430867"/>
          <a:ext cx="8151221" cy="4131881"/>
        </p:xfrm>
        <a:graphic>
          <a:graphicData uri="http://schemas.openxmlformats.org/drawingml/2006/table">
            <a:tbl>
              <a:tblPr firstRow="1" bandRow="1">
                <a:tableStyleId>{5C22544A-7EE6-4342-B048-85BDC9FD1C3A}</a:tableStyleId>
              </a:tblPr>
              <a:tblGrid>
                <a:gridCol w="1832743"/>
                <a:gridCol w="1076576"/>
                <a:gridCol w="1025311"/>
                <a:gridCol w="999678"/>
                <a:gridCol w="1025311"/>
                <a:gridCol w="1063760"/>
                <a:gridCol w="1127842"/>
              </a:tblGrid>
              <a:tr h="546221">
                <a:tc>
                  <a:txBody>
                    <a:bodyPr/>
                    <a:lstStyle/>
                    <a:p>
                      <a:r>
                        <a:rPr lang="en-GB" sz="1600" dirty="0" smtClean="0"/>
                        <a:t>SOUTH WEST</a:t>
                      </a:r>
                      <a:r>
                        <a:rPr lang="en-GB" sz="1200" dirty="0" smtClean="0"/>
                        <a:t/>
                      </a:r>
                      <a:br>
                        <a:rPr lang="en-GB" sz="1200" dirty="0" smtClean="0"/>
                      </a:br>
                      <a:r>
                        <a:rPr lang="en-GB" sz="1200" dirty="0" smtClean="0"/>
                        <a:t>(000s of visitors)</a:t>
                      </a:r>
                      <a:endParaRPr lang="en-GB" sz="12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75820">
                <a:tc>
                  <a:txBody>
                    <a:bodyPr/>
                    <a:lstStyle/>
                    <a:p>
                      <a:pPr marL="342900" indent="-342900" algn="l" fontAlgn="b">
                        <a:buAutoNum type="arabicPeriod"/>
                      </a:pPr>
                      <a:r>
                        <a:rPr lang="en-GB" sz="1300" b="1" u="none" strike="noStrike" dirty="0" smtClean="0">
                          <a:effectLst/>
                        </a:rPr>
                        <a:t>Bath</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159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144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119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176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146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208</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2"/>
                      </a:pPr>
                      <a:r>
                        <a:rPr lang="en-GB" sz="1300" b="1" u="none" strike="noStrike" dirty="0" smtClean="0">
                          <a:effectLst/>
                        </a:rPr>
                        <a:t>Bristol</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103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141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127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140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120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163</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3"/>
                      </a:pPr>
                      <a:r>
                        <a:rPr lang="en-GB" sz="1300" b="1" u="none" strike="noStrike" dirty="0" smtClean="0">
                          <a:effectLst/>
                        </a:rPr>
                        <a:t>Bournemouth</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71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68</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4"/>
                      </a:pPr>
                      <a:r>
                        <a:rPr lang="en-GB" sz="1300" b="1" u="none" strike="noStrike" dirty="0" smtClean="0">
                          <a:effectLst/>
                        </a:rPr>
                        <a:t>Exeter</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64</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5"/>
                      </a:pPr>
                      <a:r>
                        <a:rPr lang="en-GB" sz="1300" b="1" u="none" strike="noStrike" dirty="0" smtClean="0">
                          <a:effectLst/>
                        </a:rPr>
                        <a:t>Salisbury</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80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47</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6"/>
                      </a:pPr>
                      <a:r>
                        <a:rPr lang="en-GB" sz="1300" b="1" u="none" strike="noStrike" dirty="0" smtClean="0">
                          <a:effectLst/>
                        </a:rPr>
                        <a:t>Plymouth</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72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75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44</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7"/>
                      </a:pPr>
                      <a:r>
                        <a:rPr lang="en-GB" sz="1300" b="1" u="none" strike="noStrike" dirty="0" smtClean="0">
                          <a:effectLst/>
                        </a:rPr>
                        <a:t>Torbay</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36</a:t>
                      </a:r>
                      <a:endParaRPr lang="en-GB" sz="1300" b="0" i="0" u="none" strike="noStrike" dirty="0">
                        <a:solidFill>
                          <a:srgbClr val="000000"/>
                        </a:solidFill>
                        <a:effectLst/>
                        <a:latin typeface="Calibri"/>
                      </a:endParaRPr>
                    </a:p>
                  </a:txBody>
                  <a:tcPr marL="9525" marR="9525" marT="9525" marB="0" anchor="b"/>
                </a:tc>
              </a:tr>
              <a:tr h="275820">
                <a:tc>
                  <a:txBody>
                    <a:bodyPr/>
                    <a:lstStyle/>
                    <a:p>
                      <a:pPr algn="l" fontAlgn="b"/>
                      <a:r>
                        <a:rPr lang="en-GB" sz="1300" b="1" u="none" strike="noStrike" dirty="0" smtClean="0">
                          <a:effectLst/>
                        </a:rPr>
                        <a:t>8.      St </a:t>
                      </a:r>
                      <a:r>
                        <a:rPr lang="en-GB" sz="1300" b="1" u="none" strike="noStrike" dirty="0">
                          <a:effectLst/>
                        </a:rPr>
                        <a:t>Ives</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36</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9"/>
                      </a:pPr>
                      <a:r>
                        <a:rPr lang="en-GB" sz="1300" b="1" u="none" strike="noStrike" dirty="0" smtClean="0">
                          <a:effectLst/>
                        </a:rPr>
                        <a:t>Newquay</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34</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10"/>
                      </a:pPr>
                      <a:r>
                        <a:rPr lang="en-GB" sz="1300" b="1" u="none" strike="noStrike" dirty="0" smtClean="0">
                          <a:effectLst/>
                        </a:rPr>
                        <a:t>Penzance</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34</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11"/>
                      </a:pPr>
                      <a:r>
                        <a:rPr lang="en-GB" sz="1300" b="1" u="none" strike="noStrike" dirty="0" smtClean="0">
                          <a:effectLst/>
                        </a:rPr>
                        <a:t>Falmouth</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29</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12"/>
                      </a:pPr>
                      <a:r>
                        <a:rPr lang="en-GB" sz="1300" b="1" u="none" strike="noStrike" dirty="0" smtClean="0">
                          <a:effectLst/>
                        </a:rPr>
                        <a:t>Weymouth</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21</a:t>
                      </a:r>
                      <a:endParaRPr lang="en-GB" sz="1300" b="0" i="0" u="none" strike="noStrike" dirty="0">
                        <a:solidFill>
                          <a:srgbClr val="000000"/>
                        </a:solidFill>
                        <a:effectLst/>
                        <a:latin typeface="Calibri"/>
                      </a:endParaRPr>
                    </a:p>
                  </a:txBody>
                  <a:tcPr marL="9525" marR="9525" marT="9525" marB="0" anchor="b"/>
                </a:tc>
              </a:tr>
              <a:tr h="275820">
                <a:tc>
                  <a:txBody>
                    <a:bodyPr/>
                    <a:lstStyle/>
                    <a:p>
                      <a:pPr marL="342900" indent="-342900" algn="l" fontAlgn="b">
                        <a:buAutoNum type="arabicPeriod" startAt="13"/>
                      </a:pPr>
                      <a:r>
                        <a:rPr lang="en-GB" sz="1300" b="1" u="none" strike="noStrike" dirty="0" smtClean="0">
                          <a:effectLst/>
                        </a:rPr>
                        <a:t>Gloucester</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20</a:t>
                      </a:r>
                      <a:endParaRPr lang="en-GB" sz="1300" b="0" i="0" u="none" strike="noStrike" dirty="0">
                        <a:solidFill>
                          <a:srgbClr val="000000"/>
                        </a:solidFill>
                        <a:effectLst/>
                        <a:latin typeface="Calibri"/>
                      </a:endParaRPr>
                    </a:p>
                  </a:txBody>
                  <a:tcPr marL="9525" marR="9525" marT="9525" marB="0" anchor="b"/>
                </a:tc>
              </a:tr>
            </a:tbl>
          </a:graphicData>
        </a:graphic>
      </p:graphicFrame>
      <p:sp>
        <p:nvSpPr>
          <p:cNvPr id="5" name="Picture Placeholder 4"/>
          <p:cNvSpPr>
            <a:spLocks noGrp="1"/>
          </p:cNvSpPr>
          <p:nvPr>
            <p:ph type="pic" sz="quarter" idx="14"/>
          </p:nvPr>
        </p:nvSpPr>
        <p:spPr/>
      </p:sp>
      <p:sp>
        <p:nvSpPr>
          <p:cNvPr id="10" name="Text Placeholder 5"/>
          <p:cNvSpPr txBox="1">
            <a:spLocks/>
          </p:cNvSpPr>
          <p:nvPr/>
        </p:nvSpPr>
        <p:spPr>
          <a:xfrm>
            <a:off x="378821" y="6057900"/>
            <a:ext cx="8424992" cy="2540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Only towns shown are those recording 20,000 or more visitors in 2015.  Generally,  numbers within small towns are based on small sample sizes, so should be looked at indicatively  i.e. general sizes and trends rather than year-on-year changes</a:t>
            </a:r>
          </a:p>
        </p:txBody>
      </p:sp>
      <p:sp>
        <p:nvSpPr>
          <p:cNvPr id="7"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
        <p:nvSpPr>
          <p:cNvPr id="9" name="Text Placeholder 5"/>
          <p:cNvSpPr txBox="1">
            <a:spLocks/>
          </p:cNvSpPr>
          <p:nvPr/>
        </p:nvSpPr>
        <p:spPr>
          <a:xfrm>
            <a:off x="378821" y="1275151"/>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
        <p:nvSpPr>
          <p:cNvPr id="11" name="Text Placeholder 5"/>
          <p:cNvSpPr txBox="1">
            <a:spLocks/>
          </p:cNvSpPr>
          <p:nvPr/>
        </p:nvSpPr>
        <p:spPr>
          <a:xfrm>
            <a:off x="406400" y="5568884"/>
            <a:ext cx="346020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IPS measures people who have ‘stayed in’ a town rather than ‘visited’</a:t>
            </a:r>
            <a:endParaRPr lang="en-GB" sz="800" dirty="0">
              <a:solidFill>
                <a:srgbClr val="120742"/>
              </a:solidFill>
            </a:endParaRPr>
          </a:p>
        </p:txBody>
      </p:sp>
    </p:spTree>
    <p:extLst>
      <p:ext uri="{BB962C8B-B14F-4D97-AF65-F5344CB8AC3E}">
        <p14:creationId xmlns:p14="http://schemas.microsoft.com/office/powerpoint/2010/main" val="27539602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Placeholder 5"/>
          <p:cNvGraphicFramePr>
            <a:graphicFrameLocks noGrp="1"/>
          </p:cNvGraphicFramePr>
          <p:nvPr>
            <p:ph type="tbl" sz="quarter" idx="10"/>
            <p:extLst>
              <p:ext uri="{D42A27DB-BD31-4B8C-83A1-F6EECF244321}">
                <p14:modId xmlns:p14="http://schemas.microsoft.com/office/powerpoint/2010/main" val="4113795826"/>
              </p:ext>
            </p:extLst>
          </p:nvPr>
        </p:nvGraphicFramePr>
        <p:xfrm>
          <a:off x="378821" y="1430867"/>
          <a:ext cx="8151221" cy="4500032"/>
        </p:xfrm>
        <a:graphic>
          <a:graphicData uri="http://schemas.openxmlformats.org/drawingml/2006/table">
            <a:tbl>
              <a:tblPr firstRow="1" bandRow="1">
                <a:tableStyleId>{5C22544A-7EE6-4342-B048-85BDC9FD1C3A}</a:tableStyleId>
              </a:tblPr>
              <a:tblGrid>
                <a:gridCol w="1832743"/>
                <a:gridCol w="1076576"/>
                <a:gridCol w="1025311"/>
                <a:gridCol w="999678"/>
                <a:gridCol w="1025311"/>
                <a:gridCol w="1063760"/>
                <a:gridCol w="1127842"/>
              </a:tblGrid>
              <a:tr h="524822">
                <a:tc>
                  <a:txBody>
                    <a:bodyPr/>
                    <a:lstStyle/>
                    <a:p>
                      <a:r>
                        <a:rPr lang="en-GB" sz="1600" dirty="0" smtClean="0"/>
                        <a:t>SOUTH EAST</a:t>
                      </a:r>
                      <a:r>
                        <a:rPr lang="en-GB" sz="1200" dirty="0" smtClean="0"/>
                        <a:t/>
                      </a:r>
                      <a:br>
                        <a:rPr lang="en-GB" sz="1200" dirty="0" smtClean="0"/>
                      </a:br>
                      <a:r>
                        <a:rPr lang="en-GB" sz="1200" dirty="0" smtClean="0"/>
                        <a:t>(000s of visitors)</a:t>
                      </a:r>
                      <a:endParaRPr lang="en-GB" sz="12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65014">
                <a:tc>
                  <a:txBody>
                    <a:bodyPr/>
                    <a:lstStyle/>
                    <a:p>
                      <a:pPr marL="342900" indent="-342900" algn="l" fontAlgn="b">
                        <a:buAutoNum type="arabicPeriod"/>
                      </a:pPr>
                      <a:r>
                        <a:rPr lang="en-GB" sz="1300" b="1" u="none" strike="noStrike" dirty="0" smtClean="0">
                          <a:effectLst/>
                        </a:rPr>
                        <a:t>Brighton</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157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143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167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210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212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211</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2"/>
                      </a:pPr>
                      <a:r>
                        <a:rPr lang="en-GB" sz="1300" b="1" u="none" strike="noStrike" dirty="0" smtClean="0">
                          <a:effectLst/>
                        </a:rPr>
                        <a:t>Oxford</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165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181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140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167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193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180</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3"/>
                      </a:pPr>
                      <a:r>
                        <a:rPr lang="en-GB" sz="1300" b="1" u="none" strike="noStrike" dirty="0" smtClean="0">
                          <a:effectLst/>
                        </a:rPr>
                        <a:t>Canterbury</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96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112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96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99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100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99</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4"/>
                      </a:pPr>
                      <a:r>
                        <a:rPr lang="en-GB" sz="1300" b="1" u="none" strike="noStrike" dirty="0" smtClean="0">
                          <a:effectLst/>
                        </a:rPr>
                        <a:t>Hastings</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70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99</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5"/>
                      </a:pPr>
                      <a:r>
                        <a:rPr lang="en-GB" sz="1300" b="1" u="none" strike="noStrike" dirty="0" smtClean="0">
                          <a:effectLst/>
                        </a:rPr>
                        <a:t>Eastbourne</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74</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6"/>
                      </a:pPr>
                      <a:r>
                        <a:rPr lang="en-GB" sz="1300" b="1" u="none" strike="noStrike" dirty="0" smtClean="0">
                          <a:effectLst/>
                        </a:rPr>
                        <a:t>Windsor</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80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77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68</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7"/>
                      </a:pPr>
                      <a:r>
                        <a:rPr lang="en-GB" sz="1300" b="1" u="none" strike="noStrike" dirty="0" smtClean="0">
                          <a:effectLst/>
                        </a:rPr>
                        <a:t>Southampton</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66</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8"/>
                      </a:pPr>
                      <a:r>
                        <a:rPr lang="en-GB" sz="1300" b="1" u="none" strike="noStrike" dirty="0" smtClean="0">
                          <a:effectLst/>
                        </a:rPr>
                        <a:t>Portsmouth</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53</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9"/>
                      </a:pPr>
                      <a:r>
                        <a:rPr lang="en-GB" sz="1300" b="1" u="none" strike="noStrike" dirty="0" smtClean="0">
                          <a:effectLst/>
                        </a:rPr>
                        <a:t>Reading</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37</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10"/>
                      </a:pPr>
                      <a:r>
                        <a:rPr lang="en-GB" sz="1300" b="1" u="none" strike="noStrike" dirty="0" smtClean="0">
                          <a:effectLst/>
                        </a:rPr>
                        <a:t>Dover</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81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36</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11"/>
                      </a:pPr>
                      <a:r>
                        <a:rPr lang="en-GB" sz="1300" b="1" u="none" strike="noStrike" dirty="0" smtClean="0">
                          <a:effectLst/>
                        </a:rPr>
                        <a:t>Maidstone</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31</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12"/>
                      </a:pPr>
                      <a:r>
                        <a:rPr lang="en-GB" sz="1300" b="1" u="none" strike="noStrike" dirty="0" smtClean="0">
                          <a:effectLst/>
                        </a:rPr>
                        <a:t>Folkestone</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30</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13"/>
                      </a:pPr>
                      <a:r>
                        <a:rPr lang="en-GB" sz="1300" b="1" u="none" strike="noStrike" dirty="0" smtClean="0">
                          <a:effectLst/>
                        </a:rPr>
                        <a:t>Chichester</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26</a:t>
                      </a:r>
                      <a:endParaRPr lang="en-GB" sz="1300" b="0" i="0" u="none" strike="noStrike" dirty="0">
                        <a:solidFill>
                          <a:srgbClr val="000000"/>
                        </a:solidFill>
                        <a:effectLst/>
                        <a:latin typeface="Calibri"/>
                      </a:endParaRPr>
                    </a:p>
                  </a:txBody>
                  <a:tcPr marL="9525" marR="9525" marT="9525" marB="0" anchor="b"/>
                </a:tc>
              </a:tr>
              <a:tr h="265014">
                <a:tc>
                  <a:txBody>
                    <a:bodyPr/>
                    <a:lstStyle/>
                    <a:p>
                      <a:pPr algn="l" fontAlgn="b"/>
                      <a:r>
                        <a:rPr lang="en-GB" sz="1300" b="1" u="none" strike="noStrike" dirty="0" smtClean="0">
                          <a:effectLst/>
                        </a:rPr>
                        <a:t>14.   Tunbridge </a:t>
                      </a:r>
                      <a:r>
                        <a:rPr lang="en-GB" sz="1300" b="1" u="none" strike="noStrike" dirty="0">
                          <a:effectLst/>
                        </a:rPr>
                        <a:t>Wells</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25</a:t>
                      </a:r>
                      <a:endParaRPr lang="en-GB" sz="1300" b="0" i="0" u="none" strike="noStrike" dirty="0">
                        <a:solidFill>
                          <a:srgbClr val="000000"/>
                        </a:solidFill>
                        <a:effectLst/>
                        <a:latin typeface="Calibri"/>
                      </a:endParaRPr>
                    </a:p>
                  </a:txBody>
                  <a:tcPr marL="9525" marR="9525" marT="9525" marB="0" anchor="b"/>
                </a:tc>
              </a:tr>
              <a:tr h="265014">
                <a:tc>
                  <a:txBody>
                    <a:bodyPr/>
                    <a:lstStyle/>
                    <a:p>
                      <a:pPr marL="342900" indent="-342900" algn="l" fontAlgn="b">
                        <a:buAutoNum type="arabicPeriod" startAt="15"/>
                      </a:pPr>
                      <a:r>
                        <a:rPr lang="en-GB" sz="1300" b="1" u="none" strike="noStrike" dirty="0" smtClean="0">
                          <a:effectLst/>
                        </a:rPr>
                        <a:t>Winchester</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23</a:t>
                      </a:r>
                      <a:endParaRPr lang="en-GB" sz="1300" b="0" i="0" u="none" strike="noStrike" dirty="0">
                        <a:solidFill>
                          <a:srgbClr val="000000"/>
                        </a:solidFill>
                        <a:effectLst/>
                        <a:latin typeface="Calibri"/>
                      </a:endParaRPr>
                    </a:p>
                  </a:txBody>
                  <a:tcPr marL="9525" marR="9525" marT="9525" marB="0" anchor="b"/>
                </a:tc>
              </a:tr>
            </a:tbl>
          </a:graphicData>
        </a:graphic>
      </p:graphicFrame>
      <p:sp>
        <p:nvSpPr>
          <p:cNvPr id="5" name="Picture Placeholder 4"/>
          <p:cNvSpPr>
            <a:spLocks noGrp="1"/>
          </p:cNvSpPr>
          <p:nvPr>
            <p:ph type="pic" sz="quarter" idx="14"/>
          </p:nvPr>
        </p:nvSpPr>
        <p:spPr/>
      </p:sp>
      <p:sp>
        <p:nvSpPr>
          <p:cNvPr id="7" name="Text Placeholder 5"/>
          <p:cNvSpPr txBox="1">
            <a:spLocks/>
          </p:cNvSpPr>
          <p:nvPr/>
        </p:nvSpPr>
        <p:spPr>
          <a:xfrm>
            <a:off x="378821" y="6057900"/>
            <a:ext cx="8424992" cy="2540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Only towns shown are those recording 20,000 or more visitors in 2015.  Generally,  numbers within small towns are based on small sample sizes, so should be looked at indicatively  i.e. general sizes and trends rather than year-on-year changes</a:t>
            </a:r>
          </a:p>
        </p:txBody>
      </p:sp>
      <p:sp>
        <p:nvSpPr>
          <p:cNvPr id="9"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
        <p:nvSpPr>
          <p:cNvPr id="10" name="Title 1"/>
          <p:cNvSpPr>
            <a:spLocks noGrp="1"/>
          </p:cNvSpPr>
          <p:nvPr>
            <p:ph type="title"/>
          </p:nvPr>
        </p:nvSpPr>
        <p:spPr>
          <a:xfrm>
            <a:off x="165100" y="872066"/>
            <a:ext cx="8864600" cy="558801"/>
          </a:xfrm>
        </p:spPr>
        <p:txBody>
          <a:bodyPr/>
          <a:lstStyle/>
          <a:p>
            <a:r>
              <a:rPr lang="en-GB" sz="2100" dirty="0" smtClean="0"/>
              <a:t>Top towns stayed </a:t>
            </a:r>
            <a:r>
              <a:rPr lang="en-GB" sz="2100" dirty="0"/>
              <a:t>in by overseas visitors on holiday trips </a:t>
            </a:r>
            <a:r>
              <a:rPr lang="en-GB" sz="2100" dirty="0" smtClean="0"/>
              <a:t>- by region (2)</a:t>
            </a:r>
            <a:endParaRPr lang="en-GB" sz="2100" dirty="0"/>
          </a:p>
        </p:txBody>
      </p:sp>
      <p:sp>
        <p:nvSpPr>
          <p:cNvPr id="11" name="Text Placeholder 5"/>
          <p:cNvSpPr txBox="1">
            <a:spLocks/>
          </p:cNvSpPr>
          <p:nvPr/>
        </p:nvSpPr>
        <p:spPr>
          <a:xfrm>
            <a:off x="378821" y="1275151"/>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
        <p:nvSpPr>
          <p:cNvPr id="12" name="Text Placeholder 5"/>
          <p:cNvSpPr txBox="1">
            <a:spLocks/>
          </p:cNvSpPr>
          <p:nvPr/>
        </p:nvSpPr>
        <p:spPr>
          <a:xfrm>
            <a:off x="406400" y="5913961"/>
            <a:ext cx="346020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IPS measures people who have ‘stayed in’ a town rather than ‘visited’</a:t>
            </a:r>
            <a:endParaRPr lang="en-GB" sz="800" dirty="0">
              <a:solidFill>
                <a:srgbClr val="120742"/>
              </a:solidFill>
            </a:endParaRPr>
          </a:p>
        </p:txBody>
      </p:sp>
    </p:spTree>
    <p:extLst>
      <p:ext uri="{BB962C8B-B14F-4D97-AF65-F5344CB8AC3E}">
        <p14:creationId xmlns:p14="http://schemas.microsoft.com/office/powerpoint/2010/main" val="12107816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Placeholder 5"/>
          <p:cNvGraphicFramePr>
            <a:graphicFrameLocks noGrp="1"/>
          </p:cNvGraphicFramePr>
          <p:nvPr>
            <p:ph type="tbl" sz="quarter" idx="10"/>
            <p:extLst>
              <p:ext uri="{D42A27DB-BD31-4B8C-83A1-F6EECF244321}">
                <p14:modId xmlns:p14="http://schemas.microsoft.com/office/powerpoint/2010/main" val="1538727451"/>
              </p:ext>
            </p:extLst>
          </p:nvPr>
        </p:nvGraphicFramePr>
        <p:xfrm>
          <a:off x="406400" y="1430867"/>
          <a:ext cx="8178800" cy="918936"/>
        </p:xfrm>
        <a:graphic>
          <a:graphicData uri="http://schemas.openxmlformats.org/drawingml/2006/table">
            <a:tbl>
              <a:tblPr firstRow="1" bandRow="1">
                <a:tableStyleId>{5C22544A-7EE6-4342-B048-85BDC9FD1C3A}</a:tableStyleId>
              </a:tblPr>
              <a:tblGrid>
                <a:gridCol w="1320800"/>
                <a:gridCol w="1143000"/>
                <a:gridCol w="1130300"/>
                <a:gridCol w="1079500"/>
                <a:gridCol w="1079500"/>
                <a:gridCol w="1130300"/>
                <a:gridCol w="1295400"/>
              </a:tblGrid>
              <a:tr h="290158">
                <a:tc>
                  <a:txBody>
                    <a:bodyPr/>
                    <a:lstStyle/>
                    <a:p>
                      <a:r>
                        <a:rPr lang="en-GB" sz="1200" dirty="0" smtClean="0"/>
                        <a:t>NORTH EAST</a:t>
                      </a:r>
                      <a:br>
                        <a:rPr lang="en-GB" sz="1200" dirty="0" smtClean="0"/>
                      </a:br>
                      <a:r>
                        <a:rPr lang="en-GB" sz="1200" dirty="0" smtClean="0"/>
                        <a:t>(000s of visitors)</a:t>
                      </a:r>
                      <a:endParaRPr lang="en-GB" sz="12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30868">
                <a:tc>
                  <a:txBody>
                    <a:bodyPr/>
                    <a:lstStyle/>
                    <a:p>
                      <a:pPr marL="228600" indent="-228600" algn="l" fontAlgn="b">
                        <a:buAutoNum type="arabicPeriod"/>
                      </a:pPr>
                      <a:r>
                        <a:rPr lang="en-GB" sz="1300" b="1" u="none" strike="noStrike" dirty="0" smtClean="0">
                          <a:effectLst/>
                        </a:rPr>
                        <a:t>Newcastle</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73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86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71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80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91</a:t>
                      </a:r>
                      <a:endParaRPr lang="en-GB" sz="1300" b="0" i="0" u="none" strike="noStrike" dirty="0">
                        <a:solidFill>
                          <a:srgbClr val="000000"/>
                        </a:solidFill>
                        <a:effectLst/>
                        <a:latin typeface="Calibri"/>
                      </a:endParaRPr>
                    </a:p>
                  </a:txBody>
                  <a:tcPr marL="9525" marR="9525" marT="9525" marB="0" anchor="b"/>
                </a:tc>
              </a:tr>
              <a:tr h="230868">
                <a:tc>
                  <a:txBody>
                    <a:bodyPr/>
                    <a:lstStyle/>
                    <a:p>
                      <a:pPr marL="228600" indent="-228600" algn="l" fontAlgn="b">
                        <a:buAutoNum type="arabicPeriod" startAt="2"/>
                      </a:pPr>
                      <a:r>
                        <a:rPr lang="en-GB" sz="1300" b="1" i="0" u="none" strike="noStrike" dirty="0" smtClean="0">
                          <a:solidFill>
                            <a:schemeClr val="dk1"/>
                          </a:solidFill>
                          <a:effectLst/>
                          <a:latin typeface="+mn-lt"/>
                        </a:rPr>
                        <a:t>Durham</a:t>
                      </a:r>
                      <a:endParaRPr lang="en-GB" sz="1300" b="1"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24</a:t>
                      </a:r>
                      <a:endParaRPr lang="en-GB" sz="1300" b="0" i="0" u="none" strike="noStrike" dirty="0">
                        <a:solidFill>
                          <a:srgbClr val="000000"/>
                        </a:solidFill>
                        <a:effectLst/>
                        <a:latin typeface="Calibri"/>
                      </a:endParaRPr>
                    </a:p>
                  </a:txBody>
                  <a:tcPr marL="9525" marR="9525" marT="9525" marB="0" anchor="b"/>
                </a:tc>
              </a:tr>
            </a:tbl>
          </a:graphicData>
        </a:graphic>
      </p:graphicFrame>
      <p:sp>
        <p:nvSpPr>
          <p:cNvPr id="5" name="Picture Placeholder 4"/>
          <p:cNvSpPr>
            <a:spLocks noGrp="1"/>
          </p:cNvSpPr>
          <p:nvPr>
            <p:ph type="pic" sz="quarter" idx="14"/>
          </p:nvPr>
        </p:nvSpPr>
        <p:spPr/>
      </p:sp>
      <p:graphicFrame>
        <p:nvGraphicFramePr>
          <p:cNvPr id="11" name="Table Placeholder 5"/>
          <p:cNvGraphicFramePr>
            <a:graphicFrameLocks/>
          </p:cNvGraphicFramePr>
          <p:nvPr>
            <p:extLst>
              <p:ext uri="{D42A27DB-BD31-4B8C-83A1-F6EECF244321}">
                <p14:modId xmlns:p14="http://schemas.microsoft.com/office/powerpoint/2010/main" val="3654200081"/>
              </p:ext>
            </p:extLst>
          </p:nvPr>
        </p:nvGraphicFramePr>
        <p:xfrm>
          <a:off x="378821" y="2763152"/>
          <a:ext cx="8178800" cy="1380672"/>
        </p:xfrm>
        <a:graphic>
          <a:graphicData uri="http://schemas.openxmlformats.org/drawingml/2006/table">
            <a:tbl>
              <a:tblPr firstRow="1" bandRow="1">
                <a:tableStyleId>{5C22544A-7EE6-4342-B048-85BDC9FD1C3A}</a:tableStyleId>
              </a:tblPr>
              <a:tblGrid>
                <a:gridCol w="1320800"/>
                <a:gridCol w="1143000"/>
                <a:gridCol w="1130300"/>
                <a:gridCol w="1079500"/>
                <a:gridCol w="1079500"/>
                <a:gridCol w="1130300"/>
                <a:gridCol w="1295400"/>
              </a:tblGrid>
              <a:tr h="290158">
                <a:tc>
                  <a:txBody>
                    <a:bodyPr/>
                    <a:lstStyle/>
                    <a:p>
                      <a:r>
                        <a:rPr lang="en-GB" sz="1200" dirty="0" smtClean="0"/>
                        <a:t>NORTH WEST</a:t>
                      </a:r>
                      <a:br>
                        <a:rPr lang="en-GB" sz="1200" dirty="0" smtClean="0"/>
                      </a:br>
                      <a:r>
                        <a:rPr lang="en-GB" sz="1200" dirty="0" smtClean="0"/>
                        <a:t>(000s of visitors)</a:t>
                      </a:r>
                      <a:endParaRPr lang="en-GB" sz="12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30868">
                <a:tc>
                  <a:txBody>
                    <a:bodyPr/>
                    <a:lstStyle/>
                    <a:p>
                      <a:pPr marL="228600" indent="-228600" algn="l" fontAlgn="b">
                        <a:buAutoNum type="arabicPeriod"/>
                      </a:pPr>
                      <a:r>
                        <a:rPr lang="en-GB" sz="1300" b="1" i="0" u="none" strike="noStrike" baseline="0" dirty="0" smtClean="0">
                          <a:solidFill>
                            <a:srgbClr val="120742"/>
                          </a:solidFill>
                          <a:effectLst/>
                          <a:latin typeface="Calibri"/>
                        </a:rPr>
                        <a:t> Manchester</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184</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211</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215</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222</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229</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268</a:t>
                      </a:r>
                      <a:endParaRPr lang="en-GB" sz="1300" b="0" i="0" u="none" strike="noStrike" dirty="0">
                        <a:solidFill>
                          <a:srgbClr val="120742"/>
                        </a:solidFill>
                        <a:effectLst/>
                        <a:latin typeface="Calibri"/>
                      </a:endParaRPr>
                    </a:p>
                  </a:txBody>
                  <a:tcPr marL="9525" marR="9525" marT="9525" marB="0" anchor="b"/>
                </a:tc>
              </a:tr>
              <a:tr h="230868">
                <a:tc>
                  <a:txBody>
                    <a:bodyPr/>
                    <a:lstStyle/>
                    <a:p>
                      <a:pPr marL="0" indent="0" algn="l" fontAlgn="b">
                        <a:buNone/>
                      </a:pPr>
                      <a:r>
                        <a:rPr lang="en-GB" sz="1300" b="1" i="0" u="none" strike="noStrike" dirty="0" smtClean="0">
                          <a:solidFill>
                            <a:srgbClr val="120742"/>
                          </a:solidFill>
                          <a:effectLst/>
                          <a:latin typeface="+mn-lt"/>
                        </a:rPr>
                        <a:t>2.    Liverpool</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145</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188</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173</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193</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222</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198</a:t>
                      </a:r>
                      <a:endParaRPr lang="en-GB" sz="1300" b="0" i="0" u="none" strike="noStrike" dirty="0">
                        <a:solidFill>
                          <a:srgbClr val="120742"/>
                        </a:solidFill>
                        <a:effectLst/>
                        <a:latin typeface="Calibri"/>
                      </a:endParaRPr>
                    </a:p>
                  </a:txBody>
                  <a:tcPr marL="9525" marR="9525" marT="9525" marB="0" anchor="b"/>
                </a:tc>
              </a:tr>
              <a:tr h="230868">
                <a:tc>
                  <a:txBody>
                    <a:bodyPr/>
                    <a:lstStyle/>
                    <a:p>
                      <a:pPr marL="0" indent="0" algn="l" fontAlgn="b">
                        <a:buNone/>
                      </a:pPr>
                      <a:r>
                        <a:rPr lang="en-GB" sz="1300" b="1" i="0" u="none" strike="noStrike" dirty="0" smtClean="0">
                          <a:solidFill>
                            <a:srgbClr val="120742"/>
                          </a:solidFill>
                          <a:effectLst/>
                          <a:latin typeface="Calibri"/>
                        </a:rPr>
                        <a:t>3.    Chester</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51</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54</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52</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45</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39</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42</a:t>
                      </a:r>
                      <a:endParaRPr lang="en-GB" sz="1300" b="0" i="0" u="none" strike="noStrike" dirty="0">
                        <a:solidFill>
                          <a:srgbClr val="120742"/>
                        </a:solidFill>
                        <a:effectLst/>
                        <a:latin typeface="Calibri"/>
                      </a:endParaRPr>
                    </a:p>
                  </a:txBody>
                  <a:tcPr marL="9525" marR="9525" marT="9525" marB="0" anchor="b"/>
                </a:tc>
              </a:tr>
              <a:tr h="230868">
                <a:tc>
                  <a:txBody>
                    <a:bodyPr/>
                    <a:lstStyle/>
                    <a:p>
                      <a:pPr marL="0" indent="0" algn="l" fontAlgn="b">
                        <a:buNone/>
                      </a:pPr>
                      <a:r>
                        <a:rPr lang="en-GB" sz="1300" b="1" i="0" u="none" strike="noStrike" dirty="0" smtClean="0">
                          <a:solidFill>
                            <a:srgbClr val="120742"/>
                          </a:solidFill>
                          <a:effectLst/>
                          <a:latin typeface="+mn-lt"/>
                        </a:rPr>
                        <a:t>4.</a:t>
                      </a:r>
                      <a:r>
                        <a:rPr lang="en-GB" sz="1300" b="1" i="0" u="none" strike="noStrike" baseline="0" dirty="0" smtClean="0">
                          <a:solidFill>
                            <a:srgbClr val="120742"/>
                          </a:solidFill>
                          <a:effectLst/>
                          <a:latin typeface="+mn-lt"/>
                        </a:rPr>
                        <a:t>    Windermere</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26</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23</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28</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34</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43</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32</a:t>
                      </a:r>
                      <a:endParaRPr lang="en-GB" sz="1300" b="0" i="0" u="none" strike="noStrike" dirty="0">
                        <a:solidFill>
                          <a:srgbClr val="120742"/>
                        </a:solidFill>
                        <a:effectLst/>
                        <a:latin typeface="Calibri"/>
                      </a:endParaRPr>
                    </a:p>
                  </a:txBody>
                  <a:tcPr marL="9525" marR="9525" marT="9525" marB="0" anchor="b"/>
                </a:tc>
              </a:tr>
            </a:tbl>
          </a:graphicData>
        </a:graphic>
      </p:graphicFrame>
      <p:graphicFrame>
        <p:nvGraphicFramePr>
          <p:cNvPr id="12" name="Table Placeholder 5"/>
          <p:cNvGraphicFramePr>
            <a:graphicFrameLocks/>
          </p:cNvGraphicFramePr>
          <p:nvPr>
            <p:extLst>
              <p:ext uri="{D42A27DB-BD31-4B8C-83A1-F6EECF244321}">
                <p14:modId xmlns:p14="http://schemas.microsoft.com/office/powerpoint/2010/main" val="2203172254"/>
              </p:ext>
            </p:extLst>
          </p:nvPr>
        </p:nvGraphicFramePr>
        <p:xfrm>
          <a:off x="406400" y="4579937"/>
          <a:ext cx="8178800" cy="1149804"/>
        </p:xfrm>
        <a:graphic>
          <a:graphicData uri="http://schemas.openxmlformats.org/drawingml/2006/table">
            <a:tbl>
              <a:tblPr firstRow="1" bandRow="1">
                <a:tableStyleId>{5C22544A-7EE6-4342-B048-85BDC9FD1C3A}</a:tableStyleId>
              </a:tblPr>
              <a:tblGrid>
                <a:gridCol w="1320800"/>
                <a:gridCol w="1143000"/>
                <a:gridCol w="1130300"/>
                <a:gridCol w="1079500"/>
                <a:gridCol w="1079500"/>
                <a:gridCol w="1130300"/>
                <a:gridCol w="1295400"/>
              </a:tblGrid>
              <a:tr h="290158">
                <a:tc>
                  <a:txBody>
                    <a:bodyPr/>
                    <a:lstStyle/>
                    <a:p>
                      <a:r>
                        <a:rPr lang="en-GB" sz="1200" dirty="0" smtClean="0"/>
                        <a:t>YORKSHIRE</a:t>
                      </a:r>
                      <a:br>
                        <a:rPr lang="en-GB" sz="1200" dirty="0" smtClean="0"/>
                      </a:br>
                      <a:r>
                        <a:rPr lang="en-GB" sz="1200" dirty="0" smtClean="0"/>
                        <a:t>(000s of visitors)</a:t>
                      </a:r>
                      <a:endParaRPr lang="en-GB" sz="12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30868">
                <a:tc>
                  <a:txBody>
                    <a:bodyPr/>
                    <a:lstStyle/>
                    <a:p>
                      <a:pPr marL="228600" indent="-228600" algn="l" fontAlgn="b">
                        <a:buAutoNum type="arabicPeriod"/>
                      </a:pPr>
                      <a:r>
                        <a:rPr lang="en-GB" sz="1300" b="1" i="0" u="none" strike="noStrike" baseline="0" dirty="0" smtClean="0">
                          <a:solidFill>
                            <a:srgbClr val="120742"/>
                          </a:solidFill>
                          <a:effectLst/>
                          <a:latin typeface="Calibri"/>
                        </a:rPr>
                        <a:t>York</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effectLst/>
                        </a:rPr>
                        <a:t>124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139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108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150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201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132</a:t>
                      </a:r>
                      <a:endParaRPr lang="en-GB" sz="1300" b="0" i="0" u="none" strike="noStrike" dirty="0">
                        <a:solidFill>
                          <a:srgbClr val="000000"/>
                        </a:solidFill>
                        <a:effectLst/>
                        <a:latin typeface="Calibri"/>
                      </a:endParaRPr>
                    </a:p>
                  </a:txBody>
                  <a:tcPr marL="9525" marR="9525" marT="9525" marB="0" anchor="b"/>
                </a:tc>
              </a:tr>
              <a:tr h="230868">
                <a:tc>
                  <a:txBody>
                    <a:bodyPr/>
                    <a:lstStyle/>
                    <a:p>
                      <a:pPr marL="228600" indent="-228600" algn="l" fontAlgn="b">
                        <a:buAutoNum type="arabicPeriod" startAt="2"/>
                      </a:pPr>
                      <a:r>
                        <a:rPr lang="en-GB" sz="1300" b="1" i="0" u="none" strike="noStrike" dirty="0" smtClean="0">
                          <a:solidFill>
                            <a:srgbClr val="120742"/>
                          </a:solidFill>
                          <a:effectLst/>
                          <a:latin typeface="+mn-lt"/>
                        </a:rPr>
                        <a:t>Leeds</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effectLst/>
                        </a:rPr>
                        <a:t>51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59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48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60</a:t>
                      </a:r>
                      <a:endParaRPr lang="en-GB" sz="1300" b="0" i="0" u="none" strike="noStrike" dirty="0">
                        <a:solidFill>
                          <a:srgbClr val="000000"/>
                        </a:solidFill>
                        <a:effectLst/>
                        <a:latin typeface="Calibri"/>
                      </a:endParaRPr>
                    </a:p>
                  </a:txBody>
                  <a:tcPr marL="9525" marR="9525" marT="9525" marB="0" anchor="b"/>
                </a:tc>
              </a:tr>
              <a:tr h="230868">
                <a:tc>
                  <a:txBody>
                    <a:bodyPr/>
                    <a:lstStyle/>
                    <a:p>
                      <a:pPr marL="0" indent="0" algn="l" fontAlgn="b">
                        <a:buNone/>
                      </a:pPr>
                      <a:r>
                        <a:rPr lang="en-GB" sz="1300" b="1" i="0" u="none" strike="noStrike" dirty="0" smtClean="0">
                          <a:solidFill>
                            <a:srgbClr val="120742"/>
                          </a:solidFill>
                          <a:effectLst/>
                          <a:latin typeface="Calibri"/>
                        </a:rPr>
                        <a:t>3.   Sheffield</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effectLst/>
                        </a:rPr>
                        <a:t>30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32</a:t>
                      </a:r>
                      <a:endParaRPr lang="en-GB" sz="1300" b="0" i="0" u="none" strike="noStrike" dirty="0">
                        <a:solidFill>
                          <a:srgbClr val="000000"/>
                        </a:solidFill>
                        <a:effectLst/>
                        <a:latin typeface="Calibri"/>
                      </a:endParaRPr>
                    </a:p>
                  </a:txBody>
                  <a:tcPr marL="9525" marR="9525" marT="9525" marB="0" anchor="b"/>
                </a:tc>
              </a:tr>
            </a:tbl>
          </a:graphicData>
        </a:graphic>
      </p:graphicFrame>
      <p:sp>
        <p:nvSpPr>
          <p:cNvPr id="9" name="Text Placeholder 5"/>
          <p:cNvSpPr txBox="1">
            <a:spLocks/>
          </p:cNvSpPr>
          <p:nvPr/>
        </p:nvSpPr>
        <p:spPr>
          <a:xfrm>
            <a:off x="378821" y="6057900"/>
            <a:ext cx="8424992" cy="2540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Only towns shown are those recording 20,000 or more visitors in 2015.  Generally,  numbers within small towns are based on small sample sizes, so should be looked at indicatively  i.e. general sizes and trends rather than year-on-year changes</a:t>
            </a:r>
          </a:p>
        </p:txBody>
      </p:sp>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
        <p:nvSpPr>
          <p:cNvPr id="13" name="Title 1"/>
          <p:cNvSpPr>
            <a:spLocks noGrp="1"/>
          </p:cNvSpPr>
          <p:nvPr>
            <p:ph type="title"/>
          </p:nvPr>
        </p:nvSpPr>
        <p:spPr>
          <a:xfrm>
            <a:off x="165100" y="872066"/>
            <a:ext cx="8864600" cy="558801"/>
          </a:xfrm>
        </p:spPr>
        <p:txBody>
          <a:bodyPr/>
          <a:lstStyle/>
          <a:p>
            <a:r>
              <a:rPr lang="en-GB" sz="2100" dirty="0" smtClean="0"/>
              <a:t>Top towns stayed </a:t>
            </a:r>
            <a:r>
              <a:rPr lang="en-GB" sz="2100" dirty="0"/>
              <a:t>in by overseas visitors on holiday trips </a:t>
            </a:r>
            <a:r>
              <a:rPr lang="en-GB" sz="2100" dirty="0" smtClean="0"/>
              <a:t>- by region (3)</a:t>
            </a:r>
            <a:endParaRPr lang="en-GB" sz="2100" dirty="0"/>
          </a:p>
        </p:txBody>
      </p:sp>
      <p:sp>
        <p:nvSpPr>
          <p:cNvPr id="14" name="Text Placeholder 5"/>
          <p:cNvSpPr txBox="1">
            <a:spLocks/>
          </p:cNvSpPr>
          <p:nvPr/>
        </p:nvSpPr>
        <p:spPr>
          <a:xfrm>
            <a:off x="378821" y="1275151"/>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
        <p:nvSpPr>
          <p:cNvPr id="15" name="Text Placeholder 5"/>
          <p:cNvSpPr txBox="1">
            <a:spLocks/>
          </p:cNvSpPr>
          <p:nvPr/>
        </p:nvSpPr>
        <p:spPr>
          <a:xfrm>
            <a:off x="406400" y="5795306"/>
            <a:ext cx="346020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IPS measures people who have ‘stayed in’ a town rather than ‘visited’</a:t>
            </a:r>
            <a:endParaRPr lang="en-GB" sz="800" dirty="0">
              <a:solidFill>
                <a:srgbClr val="120742"/>
              </a:solidFill>
            </a:endParaRPr>
          </a:p>
        </p:txBody>
      </p:sp>
    </p:spTree>
    <p:extLst>
      <p:ext uri="{BB962C8B-B14F-4D97-AF65-F5344CB8AC3E}">
        <p14:creationId xmlns:p14="http://schemas.microsoft.com/office/powerpoint/2010/main" val="2526577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Placeholder 5"/>
          <p:cNvGraphicFramePr>
            <a:graphicFrameLocks noGrp="1"/>
          </p:cNvGraphicFramePr>
          <p:nvPr>
            <p:ph type="tbl" sz="quarter" idx="10"/>
            <p:extLst>
              <p:ext uri="{D42A27DB-BD31-4B8C-83A1-F6EECF244321}">
                <p14:modId xmlns:p14="http://schemas.microsoft.com/office/powerpoint/2010/main" val="2346114337"/>
              </p:ext>
            </p:extLst>
          </p:nvPr>
        </p:nvGraphicFramePr>
        <p:xfrm>
          <a:off x="406400" y="1430867"/>
          <a:ext cx="8151221" cy="1149804"/>
        </p:xfrm>
        <a:graphic>
          <a:graphicData uri="http://schemas.openxmlformats.org/drawingml/2006/table">
            <a:tbl>
              <a:tblPr firstRow="1" bandRow="1">
                <a:tableStyleId>{5C22544A-7EE6-4342-B048-85BDC9FD1C3A}</a:tableStyleId>
              </a:tblPr>
              <a:tblGrid>
                <a:gridCol w="1832743"/>
                <a:gridCol w="1076576"/>
                <a:gridCol w="1025311"/>
                <a:gridCol w="999678"/>
                <a:gridCol w="1025311"/>
                <a:gridCol w="1063760"/>
                <a:gridCol w="1127842"/>
              </a:tblGrid>
              <a:tr h="290158">
                <a:tc>
                  <a:txBody>
                    <a:bodyPr/>
                    <a:lstStyle/>
                    <a:p>
                      <a:r>
                        <a:rPr lang="en-GB" sz="1200" dirty="0" smtClean="0"/>
                        <a:t>WEST MIDLANDS</a:t>
                      </a:r>
                      <a:br>
                        <a:rPr lang="en-GB" sz="1200" dirty="0" smtClean="0"/>
                      </a:br>
                      <a:r>
                        <a:rPr lang="en-GB" sz="1200" dirty="0" smtClean="0"/>
                        <a:t>(000s of visitors)</a:t>
                      </a:r>
                      <a:endParaRPr lang="en-GB" sz="12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30868">
                <a:tc>
                  <a:txBody>
                    <a:bodyPr/>
                    <a:lstStyle/>
                    <a:p>
                      <a:pPr marL="228600" indent="-228600" algn="l" fontAlgn="b">
                        <a:buAutoNum type="arabicPeriod"/>
                      </a:pPr>
                      <a:r>
                        <a:rPr lang="en-GB" sz="1300" b="1" i="0" u="none" strike="noStrike" dirty="0" smtClean="0">
                          <a:solidFill>
                            <a:srgbClr val="120742"/>
                          </a:solidFill>
                          <a:effectLst/>
                          <a:latin typeface="+mn-lt"/>
                        </a:rPr>
                        <a:t>Birmingham</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130</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148</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116</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156</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156</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180</a:t>
                      </a:r>
                      <a:endParaRPr lang="en-GB" sz="1300" b="0" i="0" u="none" strike="noStrike" dirty="0">
                        <a:solidFill>
                          <a:srgbClr val="120742"/>
                        </a:solidFill>
                        <a:effectLst/>
                        <a:latin typeface="Calibri"/>
                      </a:endParaRPr>
                    </a:p>
                  </a:txBody>
                  <a:tcPr marL="9525" marR="9525" marT="9525" marB="0" anchor="b"/>
                </a:tc>
              </a:tr>
              <a:tr h="230868">
                <a:tc>
                  <a:txBody>
                    <a:bodyPr/>
                    <a:lstStyle/>
                    <a:p>
                      <a:pPr marL="228600" indent="-228600" algn="l" fontAlgn="b">
                        <a:buAutoNum type="arabicPeriod" startAt="2"/>
                      </a:pPr>
                      <a:r>
                        <a:rPr lang="en-GB" sz="1300" b="1" i="0" u="none" strike="noStrike" dirty="0" smtClean="0">
                          <a:solidFill>
                            <a:srgbClr val="120742"/>
                          </a:solidFill>
                          <a:effectLst/>
                          <a:latin typeface="+mn-lt"/>
                        </a:rPr>
                        <a:t>Stratford-upon-Avon</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28</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72</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44</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55</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73</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61</a:t>
                      </a:r>
                      <a:endParaRPr lang="en-GB" sz="1300" b="0" i="0" u="none" strike="noStrike" dirty="0">
                        <a:solidFill>
                          <a:srgbClr val="120742"/>
                        </a:solidFill>
                        <a:effectLst/>
                        <a:latin typeface="Calibri"/>
                      </a:endParaRPr>
                    </a:p>
                  </a:txBody>
                  <a:tcPr marL="9525" marR="9525" marT="9525" marB="0" anchor="b"/>
                </a:tc>
              </a:tr>
              <a:tr h="230868">
                <a:tc>
                  <a:txBody>
                    <a:bodyPr/>
                    <a:lstStyle/>
                    <a:p>
                      <a:pPr marL="0" indent="0" algn="l" fontAlgn="b">
                        <a:buNone/>
                      </a:pPr>
                      <a:r>
                        <a:rPr lang="en-GB" sz="1300" b="1" i="0" u="none" strike="noStrike" dirty="0" smtClean="0">
                          <a:solidFill>
                            <a:srgbClr val="120742"/>
                          </a:solidFill>
                          <a:effectLst/>
                          <a:latin typeface="Calibri"/>
                        </a:rPr>
                        <a:t>3.   Coventry</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35</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35</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22</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36</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15</a:t>
                      </a:r>
                      <a:endParaRPr lang="en-GB" sz="1300" b="0"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solidFill>
                            <a:srgbClr val="120742"/>
                          </a:solidFill>
                          <a:effectLst/>
                        </a:rPr>
                        <a:t>27</a:t>
                      </a:r>
                      <a:endParaRPr lang="en-GB" sz="1300" b="0" i="0" u="none" strike="noStrike" dirty="0">
                        <a:solidFill>
                          <a:srgbClr val="120742"/>
                        </a:solidFill>
                        <a:effectLst/>
                        <a:latin typeface="Calibri"/>
                      </a:endParaRPr>
                    </a:p>
                  </a:txBody>
                  <a:tcPr marL="9525" marR="9525" marT="9525" marB="0" anchor="b"/>
                </a:tc>
              </a:tr>
            </a:tbl>
          </a:graphicData>
        </a:graphic>
      </p:graphicFrame>
      <p:sp>
        <p:nvSpPr>
          <p:cNvPr id="5" name="Picture Placeholder 4"/>
          <p:cNvSpPr>
            <a:spLocks noGrp="1"/>
          </p:cNvSpPr>
          <p:nvPr>
            <p:ph type="pic" sz="quarter" idx="14"/>
          </p:nvPr>
        </p:nvSpPr>
        <p:spPr/>
      </p:sp>
      <p:graphicFrame>
        <p:nvGraphicFramePr>
          <p:cNvPr id="11" name="Table Placeholder 5"/>
          <p:cNvGraphicFramePr>
            <a:graphicFrameLocks/>
          </p:cNvGraphicFramePr>
          <p:nvPr>
            <p:extLst>
              <p:ext uri="{D42A27DB-BD31-4B8C-83A1-F6EECF244321}">
                <p14:modId xmlns:p14="http://schemas.microsoft.com/office/powerpoint/2010/main" val="3249392472"/>
              </p:ext>
            </p:extLst>
          </p:nvPr>
        </p:nvGraphicFramePr>
        <p:xfrm>
          <a:off x="378821" y="3054340"/>
          <a:ext cx="8178800" cy="918936"/>
        </p:xfrm>
        <a:graphic>
          <a:graphicData uri="http://schemas.openxmlformats.org/drawingml/2006/table">
            <a:tbl>
              <a:tblPr firstRow="1" bandRow="1">
                <a:tableStyleId>{5C22544A-7EE6-4342-B048-85BDC9FD1C3A}</a:tableStyleId>
              </a:tblPr>
              <a:tblGrid>
                <a:gridCol w="1320800"/>
                <a:gridCol w="1143000"/>
                <a:gridCol w="1130300"/>
                <a:gridCol w="1079500"/>
                <a:gridCol w="1079500"/>
                <a:gridCol w="1130300"/>
                <a:gridCol w="1295400"/>
              </a:tblGrid>
              <a:tr h="290158">
                <a:tc>
                  <a:txBody>
                    <a:bodyPr/>
                    <a:lstStyle/>
                    <a:p>
                      <a:r>
                        <a:rPr lang="en-GB" sz="1200" dirty="0" smtClean="0"/>
                        <a:t>EAST</a:t>
                      </a:r>
                      <a:r>
                        <a:rPr lang="en-GB" sz="1200" baseline="0" dirty="0" smtClean="0"/>
                        <a:t> MIDLANDS</a:t>
                      </a:r>
                      <a:r>
                        <a:rPr lang="en-GB" sz="1200" dirty="0" smtClean="0"/>
                        <a:t/>
                      </a:r>
                      <a:br>
                        <a:rPr lang="en-GB" sz="1200" dirty="0" smtClean="0"/>
                      </a:br>
                      <a:r>
                        <a:rPr lang="en-GB" sz="1200" dirty="0" smtClean="0"/>
                        <a:t>(000s of visitors)</a:t>
                      </a:r>
                      <a:endParaRPr lang="en-GB" sz="12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30868">
                <a:tc>
                  <a:txBody>
                    <a:bodyPr/>
                    <a:lstStyle/>
                    <a:p>
                      <a:pPr marL="228600" indent="-228600" algn="l" fontAlgn="b">
                        <a:buAutoNum type="arabicPeriod"/>
                      </a:pPr>
                      <a:r>
                        <a:rPr lang="en-GB" sz="1300" b="1" i="0" u="none" strike="noStrike" baseline="0" dirty="0" smtClean="0">
                          <a:solidFill>
                            <a:srgbClr val="120742"/>
                          </a:solidFill>
                          <a:effectLst/>
                          <a:latin typeface="Calibri"/>
                        </a:rPr>
                        <a:t> Nottingham</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48</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60</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45</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49</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37</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38</a:t>
                      </a:r>
                      <a:endParaRPr lang="en-GB" sz="1300" b="0" i="0" u="none" strike="noStrike" baseline="0" dirty="0">
                        <a:solidFill>
                          <a:srgbClr val="120742"/>
                        </a:solidFill>
                        <a:effectLst/>
                        <a:latin typeface="Calibri"/>
                      </a:endParaRPr>
                    </a:p>
                  </a:txBody>
                  <a:tcPr marL="9525" marR="9525" marT="9525" marB="0" anchor="b"/>
                </a:tc>
              </a:tr>
              <a:tr h="230868">
                <a:tc>
                  <a:txBody>
                    <a:bodyPr/>
                    <a:lstStyle/>
                    <a:p>
                      <a:pPr marL="0" indent="0" algn="l" fontAlgn="b">
                        <a:buNone/>
                      </a:pPr>
                      <a:r>
                        <a:rPr lang="en-GB" sz="1300" b="1" i="0" u="none" strike="noStrike" dirty="0" smtClean="0">
                          <a:solidFill>
                            <a:srgbClr val="120742"/>
                          </a:solidFill>
                          <a:effectLst/>
                          <a:latin typeface="+mn-lt"/>
                        </a:rPr>
                        <a:t>2.    Leicester</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27</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25</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21</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22</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19</a:t>
                      </a:r>
                      <a:endParaRPr lang="en-GB" sz="1300" b="0" i="0" u="none" strike="noStrike" baseline="0" dirty="0">
                        <a:solidFill>
                          <a:srgbClr val="120742"/>
                        </a:solidFill>
                        <a:effectLst/>
                        <a:latin typeface="Calibri"/>
                      </a:endParaRPr>
                    </a:p>
                  </a:txBody>
                  <a:tcPr marL="9525" marR="9525" marT="9525" marB="0" anchor="b"/>
                </a:tc>
                <a:tc>
                  <a:txBody>
                    <a:bodyPr/>
                    <a:lstStyle/>
                    <a:p>
                      <a:pPr algn="ctr" fontAlgn="b"/>
                      <a:r>
                        <a:rPr lang="en-GB" sz="1300" u="none" strike="noStrike" baseline="0" dirty="0">
                          <a:solidFill>
                            <a:srgbClr val="120742"/>
                          </a:solidFill>
                          <a:effectLst/>
                        </a:rPr>
                        <a:t>35</a:t>
                      </a:r>
                      <a:endParaRPr lang="en-GB" sz="1300" b="0" i="0" u="none" strike="noStrike" baseline="0" dirty="0">
                        <a:solidFill>
                          <a:srgbClr val="120742"/>
                        </a:solidFill>
                        <a:effectLst/>
                        <a:latin typeface="Calibri"/>
                      </a:endParaRPr>
                    </a:p>
                  </a:txBody>
                  <a:tcPr marL="9525" marR="9525" marT="9525" marB="0" anchor="b"/>
                </a:tc>
              </a:tr>
            </a:tbl>
          </a:graphicData>
        </a:graphic>
      </p:graphicFrame>
      <p:graphicFrame>
        <p:nvGraphicFramePr>
          <p:cNvPr id="12" name="Table Placeholder 5"/>
          <p:cNvGraphicFramePr>
            <a:graphicFrameLocks/>
          </p:cNvGraphicFramePr>
          <p:nvPr>
            <p:extLst>
              <p:ext uri="{D42A27DB-BD31-4B8C-83A1-F6EECF244321}">
                <p14:modId xmlns:p14="http://schemas.microsoft.com/office/powerpoint/2010/main" val="93402249"/>
              </p:ext>
            </p:extLst>
          </p:nvPr>
        </p:nvGraphicFramePr>
        <p:xfrm>
          <a:off x="378821" y="4452937"/>
          <a:ext cx="8178800" cy="1119324"/>
        </p:xfrm>
        <a:graphic>
          <a:graphicData uri="http://schemas.openxmlformats.org/drawingml/2006/table">
            <a:tbl>
              <a:tblPr firstRow="1" bandRow="1">
                <a:tableStyleId>{5C22544A-7EE6-4342-B048-85BDC9FD1C3A}</a:tableStyleId>
              </a:tblPr>
              <a:tblGrid>
                <a:gridCol w="1320800"/>
                <a:gridCol w="1143000"/>
                <a:gridCol w="1130300"/>
                <a:gridCol w="1079500"/>
                <a:gridCol w="1079500"/>
                <a:gridCol w="1130300"/>
                <a:gridCol w="1295400"/>
              </a:tblGrid>
              <a:tr h="290158">
                <a:tc>
                  <a:txBody>
                    <a:bodyPr/>
                    <a:lstStyle/>
                    <a:p>
                      <a:r>
                        <a:rPr lang="en-GB" sz="1100" dirty="0" smtClean="0"/>
                        <a:t>EAST OF ENGLAND</a:t>
                      </a:r>
                      <a:br>
                        <a:rPr lang="en-GB" sz="1100" dirty="0" smtClean="0"/>
                      </a:br>
                      <a:r>
                        <a:rPr lang="en-GB" sz="1100" dirty="0" smtClean="0"/>
                        <a:t>(000s of visitors)</a:t>
                      </a:r>
                      <a:endParaRPr lang="en-GB" sz="1100" dirty="0"/>
                    </a:p>
                  </a:txBody>
                  <a:tcPr/>
                </a:tc>
                <a:tc>
                  <a:txBody>
                    <a:bodyPr/>
                    <a:lstStyle/>
                    <a:p>
                      <a:pPr algn="ctr"/>
                      <a:r>
                        <a:rPr lang="en-GB" sz="1200" dirty="0" smtClean="0"/>
                        <a:t>2010</a:t>
                      </a:r>
                      <a:endParaRPr lang="en-GB" sz="1200" dirty="0"/>
                    </a:p>
                  </a:txBody>
                  <a:tcPr/>
                </a:tc>
                <a:tc>
                  <a:txBody>
                    <a:bodyPr/>
                    <a:lstStyle/>
                    <a:p>
                      <a:pPr algn="ctr"/>
                      <a:r>
                        <a:rPr lang="en-GB" sz="1200" dirty="0" smtClean="0"/>
                        <a:t>2011</a:t>
                      </a:r>
                      <a:endParaRPr lang="en-GB" sz="1200" dirty="0"/>
                    </a:p>
                  </a:txBody>
                  <a:tcPr/>
                </a:tc>
                <a:tc>
                  <a:txBody>
                    <a:bodyPr/>
                    <a:lstStyle/>
                    <a:p>
                      <a:pPr algn="ctr"/>
                      <a:r>
                        <a:rPr lang="en-GB" sz="1200" dirty="0" smtClean="0"/>
                        <a:t>2012</a:t>
                      </a:r>
                      <a:endParaRPr lang="en-GB" sz="1200" dirty="0"/>
                    </a:p>
                  </a:txBody>
                  <a:tcPr/>
                </a:tc>
                <a:tc>
                  <a:txBody>
                    <a:bodyPr/>
                    <a:lstStyle/>
                    <a:p>
                      <a:pPr algn="ctr"/>
                      <a:r>
                        <a:rPr lang="en-GB" sz="1200" dirty="0" smtClean="0"/>
                        <a:t>2013</a:t>
                      </a:r>
                      <a:endParaRPr lang="en-GB" sz="1200" dirty="0"/>
                    </a:p>
                  </a:txBody>
                  <a:tcPr/>
                </a:tc>
                <a:tc>
                  <a:txBody>
                    <a:bodyPr/>
                    <a:lstStyle/>
                    <a:p>
                      <a:pPr algn="ctr"/>
                      <a:r>
                        <a:rPr lang="en-GB" sz="1200" dirty="0" smtClean="0"/>
                        <a:t>2014</a:t>
                      </a:r>
                      <a:endParaRPr lang="en-GB" sz="1200" dirty="0"/>
                    </a:p>
                  </a:txBody>
                  <a:tcPr/>
                </a:tc>
                <a:tc>
                  <a:txBody>
                    <a:bodyPr/>
                    <a:lstStyle/>
                    <a:p>
                      <a:pPr algn="ctr"/>
                      <a:r>
                        <a:rPr lang="en-GB" sz="1200" dirty="0" smtClean="0"/>
                        <a:t>2015</a:t>
                      </a:r>
                      <a:endParaRPr lang="en-GB" sz="1200" dirty="0"/>
                    </a:p>
                  </a:txBody>
                  <a:tcPr/>
                </a:tc>
              </a:tr>
              <a:tr h="230868">
                <a:tc>
                  <a:txBody>
                    <a:bodyPr/>
                    <a:lstStyle/>
                    <a:p>
                      <a:pPr marL="228600" indent="-228600" algn="l" fontAlgn="b">
                        <a:buAutoNum type="arabicPeriod"/>
                      </a:pPr>
                      <a:r>
                        <a:rPr lang="en-GB" sz="1300" b="1" i="0" u="none" strike="noStrike" baseline="0" dirty="0" smtClean="0">
                          <a:solidFill>
                            <a:srgbClr val="120742"/>
                          </a:solidFill>
                          <a:effectLst/>
                          <a:latin typeface="Calibri"/>
                        </a:rPr>
                        <a:t>Cambridge</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effectLst/>
                        </a:rPr>
                        <a:t>128</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106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121</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126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130</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109</a:t>
                      </a:r>
                      <a:endParaRPr lang="en-GB" sz="1300" b="0" i="0" u="none" strike="noStrike" dirty="0">
                        <a:solidFill>
                          <a:srgbClr val="000000"/>
                        </a:solidFill>
                        <a:effectLst/>
                        <a:latin typeface="Calibri"/>
                      </a:endParaRPr>
                    </a:p>
                  </a:txBody>
                  <a:tcPr marL="9525" marR="9525" marT="9525" marB="0" anchor="b"/>
                </a:tc>
              </a:tr>
              <a:tr h="230868">
                <a:tc>
                  <a:txBody>
                    <a:bodyPr/>
                    <a:lstStyle/>
                    <a:p>
                      <a:pPr marL="228600" indent="-228600" algn="l" fontAlgn="b">
                        <a:buAutoNum type="arabicPeriod" startAt="2"/>
                      </a:pPr>
                      <a:r>
                        <a:rPr lang="en-GB" sz="1300" b="1" i="0" u="none" strike="noStrike" dirty="0" smtClean="0">
                          <a:solidFill>
                            <a:srgbClr val="120742"/>
                          </a:solidFill>
                          <a:effectLst/>
                          <a:latin typeface="+mn-lt"/>
                        </a:rPr>
                        <a:t>Norwich</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effectLst/>
                        </a:rPr>
                        <a:t>26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24</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23</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37</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34</a:t>
                      </a:r>
                      <a:endParaRPr lang="en-GB" sz="1300" b="0" i="0" u="none" strike="noStrike" dirty="0">
                        <a:solidFill>
                          <a:srgbClr val="000000"/>
                        </a:solidFill>
                        <a:effectLst/>
                        <a:latin typeface="Calibri"/>
                      </a:endParaRPr>
                    </a:p>
                  </a:txBody>
                  <a:tcPr marL="9525" marR="9525" marT="9525" marB="0" anchor="b"/>
                </a:tc>
              </a:tr>
              <a:tr h="230868">
                <a:tc>
                  <a:txBody>
                    <a:bodyPr/>
                    <a:lstStyle/>
                    <a:p>
                      <a:pPr marL="0" indent="0" algn="l" fontAlgn="b">
                        <a:buNone/>
                      </a:pPr>
                      <a:r>
                        <a:rPr lang="en-GB" sz="1300" b="1" i="0" u="none" strike="noStrike" dirty="0" smtClean="0">
                          <a:solidFill>
                            <a:srgbClr val="120742"/>
                          </a:solidFill>
                          <a:effectLst/>
                          <a:latin typeface="Calibri"/>
                        </a:rPr>
                        <a:t>3.   Ipswich</a:t>
                      </a:r>
                      <a:endParaRPr lang="en-GB" sz="1300" b="1" i="0" u="none" strike="noStrike" dirty="0">
                        <a:solidFill>
                          <a:srgbClr val="120742"/>
                        </a:solidFill>
                        <a:effectLst/>
                        <a:latin typeface="Calibri"/>
                      </a:endParaRPr>
                    </a:p>
                  </a:txBody>
                  <a:tcPr marL="9525" marR="9525" marT="9525" marB="0" anchor="b"/>
                </a:tc>
                <a:tc>
                  <a:txBody>
                    <a:bodyPr/>
                    <a:lstStyle/>
                    <a:p>
                      <a:pPr algn="ctr" fontAlgn="b"/>
                      <a:r>
                        <a:rPr lang="en-GB" sz="1300" u="none" strike="noStrike" dirty="0">
                          <a:effectLst/>
                        </a:rPr>
                        <a:t>12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12</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15</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26</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9</a:t>
                      </a:r>
                      <a:endParaRPr lang="en-GB" sz="1300" b="0" i="0" u="none" strike="noStrike" dirty="0">
                        <a:solidFill>
                          <a:srgbClr val="000000"/>
                        </a:solidFill>
                        <a:effectLst/>
                        <a:latin typeface="Calibri"/>
                      </a:endParaRPr>
                    </a:p>
                  </a:txBody>
                  <a:tcPr marL="9525" marR="9525" marT="9525" marB="0" anchor="b"/>
                </a:tc>
                <a:tc>
                  <a:txBody>
                    <a:bodyPr/>
                    <a:lstStyle/>
                    <a:p>
                      <a:pPr algn="ctr" fontAlgn="b"/>
                      <a:r>
                        <a:rPr lang="en-GB" sz="1300" u="none" strike="noStrike" dirty="0">
                          <a:effectLst/>
                        </a:rPr>
                        <a:t>20</a:t>
                      </a:r>
                      <a:endParaRPr lang="en-GB" sz="1300" b="0" i="0" u="none" strike="noStrike" dirty="0">
                        <a:solidFill>
                          <a:srgbClr val="000000"/>
                        </a:solidFill>
                        <a:effectLst/>
                        <a:latin typeface="Calibri"/>
                      </a:endParaRPr>
                    </a:p>
                  </a:txBody>
                  <a:tcPr marL="9525" marR="9525" marT="9525" marB="0" anchor="b"/>
                </a:tc>
              </a:tr>
            </a:tbl>
          </a:graphicData>
        </a:graphic>
      </p:graphicFrame>
      <p:sp>
        <p:nvSpPr>
          <p:cNvPr id="9" name="Text Placeholder 5"/>
          <p:cNvSpPr txBox="1">
            <a:spLocks/>
          </p:cNvSpPr>
          <p:nvPr/>
        </p:nvSpPr>
        <p:spPr>
          <a:xfrm>
            <a:off x="378821" y="6057900"/>
            <a:ext cx="8424992" cy="2540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Only towns shown are those recording 20,000 or more visitors in 2015.  Generally,  numbers within small towns are based on small sample sizes, so should be looked at indicatively  i.e. general sizes and trends rather than year-on-year changes</a:t>
            </a:r>
          </a:p>
        </p:txBody>
      </p:sp>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
        <p:nvSpPr>
          <p:cNvPr id="13" name="Title 1"/>
          <p:cNvSpPr>
            <a:spLocks noGrp="1"/>
          </p:cNvSpPr>
          <p:nvPr>
            <p:ph type="title"/>
          </p:nvPr>
        </p:nvSpPr>
        <p:spPr>
          <a:xfrm>
            <a:off x="165100" y="872066"/>
            <a:ext cx="8864600" cy="558801"/>
          </a:xfrm>
        </p:spPr>
        <p:txBody>
          <a:bodyPr/>
          <a:lstStyle/>
          <a:p>
            <a:r>
              <a:rPr lang="en-GB" sz="2100" dirty="0" smtClean="0"/>
              <a:t>Top towns stayed </a:t>
            </a:r>
            <a:r>
              <a:rPr lang="en-GB" sz="2100" dirty="0"/>
              <a:t>in by overseas visitors on holiday trips </a:t>
            </a:r>
            <a:r>
              <a:rPr lang="en-GB" sz="2100" dirty="0" smtClean="0"/>
              <a:t>- by region (4)</a:t>
            </a:r>
            <a:endParaRPr lang="en-GB" sz="2100" dirty="0"/>
          </a:p>
        </p:txBody>
      </p:sp>
      <p:sp>
        <p:nvSpPr>
          <p:cNvPr id="14" name="Text Placeholder 5"/>
          <p:cNvSpPr txBox="1">
            <a:spLocks/>
          </p:cNvSpPr>
          <p:nvPr/>
        </p:nvSpPr>
        <p:spPr>
          <a:xfrm>
            <a:off x="378821" y="1275151"/>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Source:  IPS</a:t>
            </a:r>
            <a:endParaRPr lang="en-GB" sz="800" dirty="0">
              <a:solidFill>
                <a:srgbClr val="120742"/>
              </a:solidFill>
            </a:endParaRPr>
          </a:p>
        </p:txBody>
      </p:sp>
      <p:sp>
        <p:nvSpPr>
          <p:cNvPr id="15" name="Text Placeholder 5"/>
          <p:cNvSpPr txBox="1">
            <a:spLocks/>
          </p:cNvSpPr>
          <p:nvPr/>
        </p:nvSpPr>
        <p:spPr>
          <a:xfrm>
            <a:off x="406400" y="5568884"/>
            <a:ext cx="346020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800" dirty="0" smtClean="0">
                <a:solidFill>
                  <a:srgbClr val="120742"/>
                </a:solidFill>
              </a:rPr>
              <a:t>NB.  IPS measures people who have ‘stayed in’ a town rather than ‘visited’</a:t>
            </a:r>
            <a:endParaRPr lang="en-GB" sz="800" dirty="0">
              <a:solidFill>
                <a:srgbClr val="120742"/>
              </a:solidFill>
            </a:endParaRPr>
          </a:p>
        </p:txBody>
      </p:sp>
    </p:spTree>
    <p:extLst>
      <p:ext uri="{BB962C8B-B14F-4D97-AF65-F5344CB8AC3E}">
        <p14:creationId xmlns:p14="http://schemas.microsoft.com/office/powerpoint/2010/main" val="17795606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Seasonality of overseas holiday visits to England’s regions (2015)</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Seasonality of visits to England tends to vary by different regions.  London has the most even spread, 30% visiting in both April to June and July to September, and around 1 in 5 visiting in the off-peak seasons.  The South West has the least even spread, over half (51%) visiting in July to September, its largely rural and coastal offer attracting visitors in the summer months. </a:t>
            </a:r>
            <a:endParaRPr lang="en-GB" sz="1300" dirty="0"/>
          </a:p>
        </p:txBody>
      </p:sp>
      <p:sp>
        <p:nvSpPr>
          <p:cNvPr id="14" name="Text Placeholder 5"/>
          <p:cNvSpPr txBox="1">
            <a:spLocks/>
          </p:cNvSpPr>
          <p:nvPr/>
        </p:nvSpPr>
        <p:spPr>
          <a:xfrm>
            <a:off x="308703" y="1270000"/>
            <a:ext cx="962747"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2015</a:t>
            </a:r>
            <a:endParaRPr lang="en-GB" sz="800" dirty="0"/>
          </a:p>
        </p:txBody>
      </p:sp>
      <p:sp>
        <p:nvSpPr>
          <p:cNvPr id="15" name="Text Placeholder 5"/>
          <p:cNvSpPr txBox="1">
            <a:spLocks/>
          </p:cNvSpPr>
          <p:nvPr/>
        </p:nvSpPr>
        <p:spPr>
          <a:xfrm>
            <a:off x="4549847" y="1270000"/>
            <a:ext cx="1006222" cy="1608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2015</a:t>
            </a:r>
            <a:endParaRPr lang="en-GB" sz="800" dirty="0"/>
          </a:p>
        </p:txBody>
      </p:sp>
      <p:graphicFrame>
        <p:nvGraphicFramePr>
          <p:cNvPr id="16" name="Picture Placeholder 9"/>
          <p:cNvGraphicFramePr>
            <a:graphicFrameLocks/>
          </p:cNvGraphicFramePr>
          <p:nvPr>
            <p:extLst>
              <p:ext uri="{D42A27DB-BD31-4B8C-83A1-F6EECF244321}">
                <p14:modId xmlns:p14="http://schemas.microsoft.com/office/powerpoint/2010/main" val="2561465986"/>
              </p:ext>
            </p:extLst>
          </p:nvPr>
        </p:nvGraphicFramePr>
        <p:xfrm>
          <a:off x="394768" y="1449094"/>
          <a:ext cx="3888379" cy="26403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Picture Placeholder 7"/>
          <p:cNvGraphicFramePr>
            <a:graphicFrameLocks/>
          </p:cNvGraphicFramePr>
          <p:nvPr>
            <p:extLst>
              <p:ext uri="{D42A27DB-BD31-4B8C-83A1-F6EECF244321}">
                <p14:modId xmlns:p14="http://schemas.microsoft.com/office/powerpoint/2010/main" val="1986310837"/>
              </p:ext>
            </p:extLst>
          </p:nvPr>
        </p:nvGraphicFramePr>
        <p:xfrm>
          <a:off x="4591317" y="1457561"/>
          <a:ext cx="4139009" cy="263048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34022996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Seasonality of overseas holiday visits by target market (2015)</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Seasonality of visits also varies significantly by market, although this is in-part linked to the region of England these markets tend to visit.   Markets with the highest propensity to visit London (e.g. France and The Nordics) have a wider seasonal spread, whereas those that tend to visit outside the capital tend to be more focussed in the summer months.   To some extent this pattern will be driven by the importance of the weather in enabling markets to enjoy their desired holiday motivations and activities. </a:t>
            </a:r>
            <a:endParaRPr lang="en-GB" sz="1300" dirty="0"/>
          </a:p>
        </p:txBody>
      </p:sp>
      <p:sp>
        <p:nvSpPr>
          <p:cNvPr id="14" name="Text Placeholder 5"/>
          <p:cNvSpPr txBox="1">
            <a:spLocks/>
          </p:cNvSpPr>
          <p:nvPr/>
        </p:nvSpPr>
        <p:spPr>
          <a:xfrm>
            <a:off x="675052" y="1267883"/>
            <a:ext cx="944742"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2015</a:t>
            </a:r>
            <a:endParaRPr lang="en-GB" sz="800" dirty="0"/>
          </a:p>
        </p:txBody>
      </p:sp>
      <p:graphicFrame>
        <p:nvGraphicFramePr>
          <p:cNvPr id="12" name="Picture Placeholder 7"/>
          <p:cNvGraphicFramePr>
            <a:graphicFrameLocks/>
          </p:cNvGraphicFramePr>
          <p:nvPr>
            <p:extLst>
              <p:ext uri="{D42A27DB-BD31-4B8C-83A1-F6EECF244321}">
                <p14:modId xmlns:p14="http://schemas.microsoft.com/office/powerpoint/2010/main" val="3732571095"/>
              </p:ext>
            </p:extLst>
          </p:nvPr>
        </p:nvGraphicFramePr>
        <p:xfrm>
          <a:off x="697273" y="1432984"/>
          <a:ext cx="6816725" cy="267281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1871532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a:t>
            </a:r>
            <a:endParaRPr lang="en-GB" dirty="0"/>
          </a:p>
        </p:txBody>
      </p:sp>
      <p:sp>
        <p:nvSpPr>
          <p:cNvPr id="6" name="Text Placeholder 5"/>
          <p:cNvSpPr>
            <a:spLocks noGrp="1"/>
          </p:cNvSpPr>
          <p:nvPr>
            <p:ph type="body" sz="quarter" idx="11"/>
          </p:nvPr>
        </p:nvSpPr>
        <p:spPr/>
        <p:txBody>
          <a:bodyPr/>
          <a:lstStyle/>
          <a:p>
            <a:endParaRPr lang="en-GB" dirty="0"/>
          </a:p>
        </p:txBody>
      </p:sp>
      <p:sp>
        <p:nvSpPr>
          <p:cNvPr id="9" name="Footer Placeholder 8"/>
          <p:cNvSpPr>
            <a:spLocks noGrp="1"/>
          </p:cNvSpPr>
          <p:nvPr>
            <p:ph type="ftr" sz="quarter" idx="3"/>
          </p:nvPr>
        </p:nvSpPr>
        <p:spPr/>
        <p:txBody>
          <a:bodyPr/>
          <a:lstStyle/>
          <a:p>
            <a:endParaRPr lang="en-US" dirty="0"/>
          </a:p>
        </p:txBody>
      </p:sp>
      <p:sp>
        <p:nvSpPr>
          <p:cNvPr id="3" name="Text Placeholder 2"/>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27806569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Duration of overseas holiday visits to England</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As discussed earlier in this report, the average length of overseas holidays to England has steadily declined since 2002.  To an extent, this has been driven by the changing composition of short haul vs. long haul visitors i.e. of the eight target markets under consideration within this report, the three long haul markets (USA, Australia, China) represented 40% of all inbound trips in 2002.  By 2015, this had fallen to just 24% - average length of stay among inbound visitors naturally declining as a result of this shift.</a:t>
            </a:r>
          </a:p>
          <a:p>
            <a:pPr marL="0" indent="0" algn="just">
              <a:buNone/>
            </a:pPr>
            <a:r>
              <a:rPr lang="en-GB" sz="1300" dirty="0" smtClean="0"/>
              <a:t>This pattern is consistent in holidays to London and to the </a:t>
            </a:r>
            <a:r>
              <a:rPr lang="en-GB" sz="1300" dirty="0"/>
              <a:t>R</a:t>
            </a:r>
            <a:r>
              <a:rPr lang="en-GB" sz="1300" dirty="0" smtClean="0"/>
              <a:t>est of England. Holidays to London, either as part of a broader holiday or as a single destination trip tend to be shorter, on average 4.9 days in 2015, holidays to the Rest of England longer at 6.9 days in 2015. </a:t>
            </a:r>
            <a:endParaRPr lang="en-GB" sz="1300" dirty="0"/>
          </a:p>
          <a:p>
            <a:pPr marL="0" indent="0" algn="just">
              <a:buNone/>
            </a:pPr>
            <a:endParaRPr lang="en-GB" sz="1300" dirty="0"/>
          </a:p>
        </p:txBody>
      </p:sp>
      <p:sp>
        <p:nvSpPr>
          <p:cNvPr id="14" name="Text Placeholder 5"/>
          <p:cNvSpPr txBox="1">
            <a:spLocks/>
          </p:cNvSpPr>
          <p:nvPr/>
        </p:nvSpPr>
        <p:spPr>
          <a:xfrm>
            <a:off x="308703" y="1270000"/>
            <a:ext cx="980165"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2015</a:t>
            </a:r>
            <a:endParaRPr lang="en-GB" sz="800" dirty="0"/>
          </a:p>
        </p:txBody>
      </p:sp>
      <p:sp>
        <p:nvSpPr>
          <p:cNvPr id="15" name="Text Placeholder 5"/>
          <p:cNvSpPr txBox="1">
            <a:spLocks/>
          </p:cNvSpPr>
          <p:nvPr/>
        </p:nvSpPr>
        <p:spPr>
          <a:xfrm>
            <a:off x="4143447" y="1270000"/>
            <a:ext cx="7326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a:t>
            </a:r>
            <a:endParaRPr lang="en-GB" sz="800" dirty="0"/>
          </a:p>
        </p:txBody>
      </p:sp>
      <p:graphicFrame>
        <p:nvGraphicFramePr>
          <p:cNvPr id="12" name="Picture Placeholder 7"/>
          <p:cNvGraphicFramePr>
            <a:graphicFrameLocks/>
          </p:cNvGraphicFramePr>
          <p:nvPr>
            <p:extLst>
              <p:ext uri="{D42A27DB-BD31-4B8C-83A1-F6EECF244321}">
                <p14:modId xmlns:p14="http://schemas.microsoft.com/office/powerpoint/2010/main" val="381759976"/>
              </p:ext>
            </p:extLst>
          </p:nvPr>
        </p:nvGraphicFramePr>
        <p:xfrm>
          <a:off x="378821" y="1457562"/>
          <a:ext cx="3685179" cy="26304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Picture Placeholder 9"/>
          <p:cNvGraphicFramePr>
            <a:graphicFrameLocks/>
          </p:cNvGraphicFramePr>
          <p:nvPr>
            <p:extLst>
              <p:ext uri="{D42A27DB-BD31-4B8C-83A1-F6EECF244321}">
                <p14:modId xmlns:p14="http://schemas.microsoft.com/office/powerpoint/2010/main" val="1603456404"/>
              </p:ext>
            </p:extLst>
          </p:nvPr>
        </p:nvGraphicFramePr>
        <p:xfrm>
          <a:off x="4194247" y="1457562"/>
          <a:ext cx="4609567" cy="263048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21109067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000" dirty="0" smtClean="0"/>
              <a:t>Duration of overseas holiday visits to England – by target market (2015)</a:t>
            </a:r>
            <a:endParaRPr lang="en-GB" sz="2000" dirty="0"/>
          </a:p>
        </p:txBody>
      </p:sp>
      <p:sp>
        <p:nvSpPr>
          <p:cNvPr id="5" name="Picture Placeholder 4"/>
          <p:cNvSpPr>
            <a:spLocks noGrp="1"/>
          </p:cNvSpPr>
          <p:nvPr>
            <p:ph type="pic" sz="quarter" idx="14"/>
          </p:nvPr>
        </p:nvSpPr>
        <p:spPr/>
      </p:sp>
      <p:sp>
        <p:nvSpPr>
          <p:cNvPr id="13" name="Text Placeholder 5"/>
          <p:cNvSpPr txBox="1">
            <a:spLocks/>
          </p:cNvSpPr>
          <p:nvPr/>
        </p:nvSpPr>
        <p:spPr>
          <a:xfrm>
            <a:off x="5315815" y="1445683"/>
            <a:ext cx="3589598"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Perhaps unsurprisingly, markets from further afield tend to spend the longest amount of time in England on their holidays.  </a:t>
            </a:r>
            <a:r>
              <a:rPr lang="en-GB" sz="1300" dirty="0"/>
              <a:t> </a:t>
            </a:r>
            <a:r>
              <a:rPr lang="en-GB" sz="1300" dirty="0" smtClean="0"/>
              <a:t>In 2015, visitors from Australia spent 9.6 nights in England on average, China 8.3 nights and USA 6.1 nights. </a:t>
            </a:r>
          </a:p>
          <a:p>
            <a:pPr marL="0" indent="0" algn="just">
              <a:buNone/>
            </a:pPr>
            <a:r>
              <a:rPr lang="en-GB" sz="1300" dirty="0" smtClean="0"/>
              <a:t>Conversely, visitors from The Nordics spent 4.3 nights in England and France 4.5 nights.  </a:t>
            </a:r>
          </a:p>
          <a:p>
            <a:pPr marL="0" indent="0" algn="just">
              <a:buNone/>
            </a:pPr>
            <a:endParaRPr lang="en-GB" sz="1300" dirty="0"/>
          </a:p>
        </p:txBody>
      </p:sp>
      <p:sp>
        <p:nvSpPr>
          <p:cNvPr id="14" name="Text Placeholder 5"/>
          <p:cNvSpPr txBox="1">
            <a:spLocks/>
          </p:cNvSpPr>
          <p:nvPr/>
        </p:nvSpPr>
        <p:spPr>
          <a:xfrm>
            <a:off x="308703" y="1270000"/>
            <a:ext cx="988873"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2015</a:t>
            </a:r>
            <a:endParaRPr lang="en-GB" sz="800" dirty="0"/>
          </a:p>
        </p:txBody>
      </p:sp>
      <p:graphicFrame>
        <p:nvGraphicFramePr>
          <p:cNvPr id="18" name="Picture Placeholder 7"/>
          <p:cNvGraphicFramePr>
            <a:graphicFrameLocks/>
          </p:cNvGraphicFramePr>
          <p:nvPr>
            <p:extLst>
              <p:ext uri="{D42A27DB-BD31-4B8C-83A1-F6EECF244321}">
                <p14:modId xmlns:p14="http://schemas.microsoft.com/office/powerpoint/2010/main" val="784024746"/>
              </p:ext>
            </p:extLst>
          </p:nvPr>
        </p:nvGraphicFramePr>
        <p:xfrm>
          <a:off x="378821" y="1430867"/>
          <a:ext cx="4698999" cy="23778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Picture Placeholder 7"/>
          <p:cNvGraphicFramePr>
            <a:graphicFrameLocks/>
          </p:cNvGraphicFramePr>
          <p:nvPr>
            <p:extLst>
              <p:ext uri="{D42A27DB-BD31-4B8C-83A1-F6EECF244321}">
                <p14:modId xmlns:p14="http://schemas.microsoft.com/office/powerpoint/2010/main" val="498116163"/>
              </p:ext>
            </p:extLst>
          </p:nvPr>
        </p:nvGraphicFramePr>
        <p:xfrm>
          <a:off x="378821" y="3870561"/>
          <a:ext cx="4698999" cy="237783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19122551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Gender profile of visitors to the UK by target market (2015)</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Overseas holiday visitors to the UK tend to have a fairly balanced gender profile, with a slight skew towards females.   Higher female representation is particularly obvious amongst visitors from the USA.  Typically, spend per night tends to be higher amongst male visitors (spending an average of £103 per night compared to £96 per night amongst females).  Although this trend is not consistent across markets.</a:t>
            </a:r>
            <a:endParaRPr lang="en-GB" sz="1300" dirty="0"/>
          </a:p>
        </p:txBody>
      </p:sp>
      <p:sp>
        <p:nvSpPr>
          <p:cNvPr id="14" name="Text Placeholder 5"/>
          <p:cNvSpPr txBox="1">
            <a:spLocks/>
          </p:cNvSpPr>
          <p:nvPr/>
        </p:nvSpPr>
        <p:spPr>
          <a:xfrm>
            <a:off x="308704" y="1270000"/>
            <a:ext cx="992144"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2015</a:t>
            </a:r>
            <a:endParaRPr lang="en-GB" sz="800" dirty="0"/>
          </a:p>
        </p:txBody>
      </p:sp>
      <p:graphicFrame>
        <p:nvGraphicFramePr>
          <p:cNvPr id="16" name="Picture Placeholder 7"/>
          <p:cNvGraphicFramePr>
            <a:graphicFrameLocks/>
          </p:cNvGraphicFramePr>
          <p:nvPr>
            <p:extLst>
              <p:ext uri="{D42A27DB-BD31-4B8C-83A1-F6EECF244321}">
                <p14:modId xmlns:p14="http://schemas.microsoft.com/office/powerpoint/2010/main" val="2379476453"/>
              </p:ext>
            </p:extLst>
          </p:nvPr>
        </p:nvGraphicFramePr>
        <p:xfrm>
          <a:off x="378821" y="1432984"/>
          <a:ext cx="7825912" cy="20087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890787976"/>
              </p:ext>
            </p:extLst>
          </p:nvPr>
        </p:nvGraphicFramePr>
        <p:xfrm>
          <a:off x="378821" y="3618892"/>
          <a:ext cx="7723780" cy="426720"/>
        </p:xfrm>
        <a:graphic>
          <a:graphicData uri="http://schemas.openxmlformats.org/drawingml/2006/table">
            <a:tbl>
              <a:tblPr firstRow="1" bandRow="1">
                <a:tableStyleId>{5C22544A-7EE6-4342-B048-85BDC9FD1C3A}</a:tableStyleId>
              </a:tblPr>
              <a:tblGrid>
                <a:gridCol w="528589"/>
                <a:gridCol w="794390"/>
                <a:gridCol w="812800"/>
                <a:gridCol w="800100"/>
                <a:gridCol w="787400"/>
                <a:gridCol w="787400"/>
                <a:gridCol w="825500"/>
                <a:gridCol w="720020"/>
                <a:gridCol w="895203"/>
                <a:gridCol w="772378"/>
              </a:tblGrid>
              <a:tr h="190500">
                <a:tc>
                  <a:txBody>
                    <a:bodyPr/>
                    <a:lstStyle/>
                    <a:p>
                      <a:pPr algn="ctr"/>
                      <a:r>
                        <a:rPr lang="en-GB" sz="800" b="1" dirty="0" smtClean="0">
                          <a:solidFill>
                            <a:schemeClr val="bg1"/>
                          </a:solidFill>
                        </a:rPr>
                        <a:t>Male</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£103</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£99</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£71</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£81</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£76</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£94</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£140</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£147</a:t>
                      </a:r>
                      <a:endParaRPr lang="en-GB" sz="800" b="1" dirty="0">
                        <a:solidFill>
                          <a:schemeClr val="bg1"/>
                        </a:solidFill>
                      </a:endParaRPr>
                    </a:p>
                  </a:txBody>
                  <a:tcPr>
                    <a:solidFill>
                      <a:srgbClr val="0070C0"/>
                    </a:solidFill>
                  </a:tcPr>
                </a:tc>
                <a:tc>
                  <a:txBody>
                    <a:bodyPr/>
                    <a:lstStyle/>
                    <a:p>
                      <a:pPr algn="ctr"/>
                      <a:r>
                        <a:rPr lang="en-GB" sz="800" b="1" dirty="0" smtClean="0">
                          <a:solidFill>
                            <a:schemeClr val="bg1"/>
                          </a:solidFill>
                        </a:rPr>
                        <a:t>£106</a:t>
                      </a:r>
                      <a:endParaRPr lang="en-GB" sz="800" b="1" dirty="0">
                        <a:solidFill>
                          <a:schemeClr val="bg1"/>
                        </a:solidFill>
                      </a:endParaRPr>
                    </a:p>
                  </a:txBody>
                  <a:tcPr>
                    <a:solidFill>
                      <a:srgbClr val="0070C0"/>
                    </a:solidFill>
                  </a:tcPr>
                </a:tc>
              </a:tr>
              <a:tr h="190500">
                <a:tc>
                  <a:txBody>
                    <a:bodyPr/>
                    <a:lstStyle/>
                    <a:p>
                      <a:pPr algn="ctr"/>
                      <a:r>
                        <a:rPr lang="en-GB" sz="800" b="1" dirty="0" smtClean="0">
                          <a:solidFill>
                            <a:schemeClr val="bg1"/>
                          </a:solidFill>
                        </a:rPr>
                        <a:t>Female</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£96</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£94</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£78</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£79</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£77</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£71</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£111</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£218</a:t>
                      </a:r>
                      <a:endParaRPr lang="en-GB" sz="800" b="1" dirty="0">
                        <a:solidFill>
                          <a:schemeClr val="bg1"/>
                        </a:solidFill>
                      </a:endParaRPr>
                    </a:p>
                  </a:txBody>
                  <a:tcPr>
                    <a:solidFill>
                      <a:srgbClr val="00B050"/>
                    </a:solidFill>
                  </a:tcPr>
                </a:tc>
                <a:tc>
                  <a:txBody>
                    <a:bodyPr/>
                    <a:lstStyle/>
                    <a:p>
                      <a:pPr algn="ctr"/>
                      <a:r>
                        <a:rPr lang="en-GB" sz="800" b="1" dirty="0" smtClean="0">
                          <a:solidFill>
                            <a:schemeClr val="bg1"/>
                          </a:solidFill>
                        </a:rPr>
                        <a:t>£117</a:t>
                      </a:r>
                      <a:endParaRPr lang="en-GB" sz="800" b="1" dirty="0">
                        <a:solidFill>
                          <a:schemeClr val="bg1"/>
                        </a:solidFill>
                      </a:endParaRPr>
                    </a:p>
                  </a:txBody>
                  <a:tcPr>
                    <a:solidFill>
                      <a:srgbClr val="00B050"/>
                    </a:solidFill>
                  </a:tcPr>
                </a:tc>
              </a:tr>
            </a:tbl>
          </a:graphicData>
        </a:graphic>
      </p:graphicFrame>
      <p:sp>
        <p:nvSpPr>
          <p:cNvPr id="18" name="TextBox 1"/>
          <p:cNvSpPr txBox="1"/>
          <p:nvPr/>
        </p:nvSpPr>
        <p:spPr>
          <a:xfrm>
            <a:off x="302621" y="3439482"/>
            <a:ext cx="1996454" cy="2241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t>Average spend per night (£)</a:t>
            </a:r>
            <a:endParaRPr lang="en-GB" sz="800" b="1" dirty="0"/>
          </a:p>
        </p:txBody>
      </p:sp>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41050154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Age profile of visitors to the UK by target market (2015)</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5492998"/>
            <a:ext cx="8424992" cy="13937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Around 1 in 5 overseas adult holiday visitors to the UK are aged 55 and over, rising to a third amongst visitors from Australia, 3 in 10 among visitors from USA and around 1 in 4 visitors from the Netherlands.  France tends to generate the youngest visitors, 44% aged 34 and under, followed by China (42%), Germany (41%) and Spain (40%).</a:t>
            </a:r>
            <a:endParaRPr lang="en-GB" sz="1300" dirty="0"/>
          </a:p>
        </p:txBody>
      </p:sp>
      <p:sp>
        <p:nvSpPr>
          <p:cNvPr id="14" name="Text Placeholder 5"/>
          <p:cNvSpPr txBox="1">
            <a:spLocks/>
          </p:cNvSpPr>
          <p:nvPr/>
        </p:nvSpPr>
        <p:spPr>
          <a:xfrm>
            <a:off x="308704" y="1270000"/>
            <a:ext cx="945330"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2015</a:t>
            </a:r>
            <a:endParaRPr lang="en-GB" sz="800" dirty="0"/>
          </a:p>
        </p:txBody>
      </p:sp>
      <p:sp>
        <p:nvSpPr>
          <p:cNvPr id="18" name="TextBox 1"/>
          <p:cNvSpPr txBox="1"/>
          <p:nvPr/>
        </p:nvSpPr>
        <p:spPr>
          <a:xfrm>
            <a:off x="378821" y="3835400"/>
            <a:ext cx="1996454" cy="2241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t>Average spend per night (£)</a:t>
            </a:r>
            <a:endParaRPr lang="en-GB" sz="800" b="1" dirty="0"/>
          </a:p>
        </p:txBody>
      </p:sp>
      <p:graphicFrame>
        <p:nvGraphicFramePr>
          <p:cNvPr id="12" name="Picture Placeholder 9"/>
          <p:cNvGraphicFramePr>
            <a:graphicFrameLocks/>
          </p:cNvGraphicFramePr>
          <p:nvPr>
            <p:extLst>
              <p:ext uri="{D42A27DB-BD31-4B8C-83A1-F6EECF244321}">
                <p14:modId xmlns:p14="http://schemas.microsoft.com/office/powerpoint/2010/main" val="4091769106"/>
              </p:ext>
            </p:extLst>
          </p:nvPr>
        </p:nvGraphicFramePr>
        <p:xfrm>
          <a:off x="444502" y="1432983"/>
          <a:ext cx="7626350" cy="2402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351557631"/>
              </p:ext>
            </p:extLst>
          </p:nvPr>
        </p:nvGraphicFramePr>
        <p:xfrm>
          <a:off x="473805" y="4059564"/>
          <a:ext cx="7577997" cy="1280160"/>
        </p:xfrm>
        <a:graphic>
          <a:graphicData uri="http://schemas.openxmlformats.org/drawingml/2006/table">
            <a:tbl>
              <a:tblPr firstRow="1" bandRow="1">
                <a:tableStyleId>{5C22544A-7EE6-4342-B048-85BDC9FD1C3A}</a:tableStyleId>
              </a:tblPr>
              <a:tblGrid>
                <a:gridCol w="666351"/>
                <a:gridCol w="599744"/>
                <a:gridCol w="889000"/>
                <a:gridCol w="711200"/>
                <a:gridCol w="850900"/>
                <a:gridCol w="829602"/>
                <a:gridCol w="757800"/>
                <a:gridCol w="757800"/>
                <a:gridCol w="757800"/>
                <a:gridCol w="757800"/>
              </a:tblGrid>
              <a:tr h="185420">
                <a:tc>
                  <a:txBody>
                    <a:bodyPr/>
                    <a:lstStyle/>
                    <a:p>
                      <a:r>
                        <a:rPr lang="en-GB" sz="800" dirty="0" smtClean="0"/>
                        <a:t>16-24yrs</a:t>
                      </a:r>
                      <a:endParaRPr lang="en-GB" sz="800" dirty="0"/>
                    </a:p>
                  </a:txBody>
                  <a:tcPr>
                    <a:solidFill>
                      <a:srgbClr val="7030A0"/>
                    </a:solidFill>
                  </a:tcPr>
                </a:tc>
                <a:tc>
                  <a:txBody>
                    <a:bodyPr/>
                    <a:lstStyle/>
                    <a:p>
                      <a:pPr algn="ctr"/>
                      <a:r>
                        <a:rPr lang="en-GB" sz="800" dirty="0" smtClean="0"/>
                        <a:t>£78</a:t>
                      </a:r>
                      <a:endParaRPr lang="en-GB" sz="800" dirty="0"/>
                    </a:p>
                  </a:txBody>
                  <a:tcPr>
                    <a:solidFill>
                      <a:srgbClr val="7030A0"/>
                    </a:solidFill>
                  </a:tcPr>
                </a:tc>
                <a:tc>
                  <a:txBody>
                    <a:bodyPr/>
                    <a:lstStyle/>
                    <a:p>
                      <a:pPr algn="ctr"/>
                      <a:r>
                        <a:rPr lang="en-GB" sz="800" dirty="0" smtClean="0"/>
                        <a:t>£64</a:t>
                      </a:r>
                      <a:endParaRPr lang="en-GB" sz="800" dirty="0"/>
                    </a:p>
                  </a:txBody>
                  <a:tcPr>
                    <a:solidFill>
                      <a:srgbClr val="7030A0"/>
                    </a:solidFill>
                  </a:tcPr>
                </a:tc>
                <a:tc>
                  <a:txBody>
                    <a:bodyPr/>
                    <a:lstStyle/>
                    <a:p>
                      <a:pPr algn="ctr"/>
                      <a:r>
                        <a:rPr lang="en-GB" sz="800" dirty="0" smtClean="0"/>
                        <a:t>£69</a:t>
                      </a:r>
                      <a:endParaRPr lang="en-GB" sz="800" dirty="0"/>
                    </a:p>
                  </a:txBody>
                  <a:tcPr>
                    <a:solidFill>
                      <a:srgbClr val="7030A0"/>
                    </a:solidFill>
                  </a:tcPr>
                </a:tc>
                <a:tc>
                  <a:txBody>
                    <a:bodyPr/>
                    <a:lstStyle/>
                    <a:p>
                      <a:pPr algn="ctr"/>
                      <a:r>
                        <a:rPr lang="en-GB" sz="800" dirty="0" smtClean="0"/>
                        <a:t>£69</a:t>
                      </a:r>
                      <a:endParaRPr lang="en-GB" sz="800" dirty="0"/>
                    </a:p>
                  </a:txBody>
                  <a:tcPr>
                    <a:solidFill>
                      <a:srgbClr val="7030A0"/>
                    </a:solidFill>
                  </a:tcPr>
                </a:tc>
                <a:tc>
                  <a:txBody>
                    <a:bodyPr/>
                    <a:lstStyle/>
                    <a:p>
                      <a:pPr algn="ctr"/>
                      <a:r>
                        <a:rPr lang="en-GB" sz="800" dirty="0" smtClean="0"/>
                        <a:t>£72</a:t>
                      </a:r>
                      <a:endParaRPr lang="en-GB" sz="800" dirty="0"/>
                    </a:p>
                  </a:txBody>
                  <a:tcPr>
                    <a:solidFill>
                      <a:srgbClr val="7030A0"/>
                    </a:solidFill>
                  </a:tcPr>
                </a:tc>
                <a:tc>
                  <a:txBody>
                    <a:bodyPr/>
                    <a:lstStyle/>
                    <a:p>
                      <a:pPr algn="ctr"/>
                      <a:r>
                        <a:rPr lang="en-GB" sz="800" dirty="0" smtClean="0"/>
                        <a:t>£70</a:t>
                      </a:r>
                      <a:endParaRPr lang="en-GB" sz="800" dirty="0"/>
                    </a:p>
                  </a:txBody>
                  <a:tcPr>
                    <a:solidFill>
                      <a:srgbClr val="7030A0"/>
                    </a:solidFill>
                  </a:tcPr>
                </a:tc>
                <a:tc>
                  <a:txBody>
                    <a:bodyPr/>
                    <a:lstStyle/>
                    <a:p>
                      <a:pPr algn="ctr"/>
                      <a:r>
                        <a:rPr lang="en-GB" sz="800" dirty="0" smtClean="0"/>
                        <a:t>£128</a:t>
                      </a:r>
                      <a:endParaRPr lang="en-GB" sz="800" dirty="0"/>
                    </a:p>
                  </a:txBody>
                  <a:tcPr>
                    <a:solidFill>
                      <a:srgbClr val="7030A0"/>
                    </a:solidFill>
                  </a:tcPr>
                </a:tc>
                <a:tc>
                  <a:txBody>
                    <a:bodyPr/>
                    <a:lstStyle/>
                    <a:p>
                      <a:pPr algn="ctr"/>
                      <a:r>
                        <a:rPr lang="en-GB" sz="800" dirty="0" smtClean="0"/>
                        <a:t>£220</a:t>
                      </a:r>
                      <a:endParaRPr lang="en-GB" sz="800" dirty="0"/>
                    </a:p>
                  </a:txBody>
                  <a:tcPr>
                    <a:solidFill>
                      <a:srgbClr val="7030A0"/>
                    </a:solidFill>
                  </a:tcPr>
                </a:tc>
                <a:tc>
                  <a:txBody>
                    <a:bodyPr/>
                    <a:lstStyle/>
                    <a:p>
                      <a:pPr algn="ctr"/>
                      <a:r>
                        <a:rPr lang="en-GB" sz="800" dirty="0" smtClean="0"/>
                        <a:t>£88</a:t>
                      </a:r>
                      <a:endParaRPr lang="en-GB" sz="800" dirty="0"/>
                    </a:p>
                  </a:txBody>
                  <a:tcPr>
                    <a:solidFill>
                      <a:srgbClr val="7030A0"/>
                    </a:solidFill>
                  </a:tcPr>
                </a:tc>
              </a:tr>
              <a:tr h="185420">
                <a:tc>
                  <a:txBody>
                    <a:bodyPr/>
                    <a:lstStyle/>
                    <a:p>
                      <a:r>
                        <a:rPr lang="en-GB" sz="800" b="1" dirty="0" smtClean="0"/>
                        <a:t>25-34yrs</a:t>
                      </a:r>
                      <a:endParaRPr lang="en-GB" sz="800" b="1" dirty="0"/>
                    </a:p>
                  </a:txBody>
                  <a:tcPr>
                    <a:solidFill>
                      <a:srgbClr val="C00000"/>
                    </a:solidFill>
                  </a:tcPr>
                </a:tc>
                <a:tc>
                  <a:txBody>
                    <a:bodyPr/>
                    <a:lstStyle/>
                    <a:p>
                      <a:pPr algn="ctr"/>
                      <a:r>
                        <a:rPr lang="en-GB" sz="800" b="1" baseline="0" dirty="0" smtClean="0">
                          <a:solidFill>
                            <a:schemeClr val="bg1"/>
                          </a:solidFill>
                        </a:rPr>
                        <a:t>£107</a:t>
                      </a:r>
                      <a:endParaRPr lang="en-GB" sz="800" b="1" baseline="0" dirty="0">
                        <a:solidFill>
                          <a:schemeClr val="bg1"/>
                        </a:solidFill>
                      </a:endParaRPr>
                    </a:p>
                  </a:txBody>
                  <a:tcPr>
                    <a:solidFill>
                      <a:srgbClr val="C00000"/>
                    </a:solidFill>
                  </a:tcPr>
                </a:tc>
                <a:tc>
                  <a:txBody>
                    <a:bodyPr/>
                    <a:lstStyle/>
                    <a:p>
                      <a:pPr algn="ctr"/>
                      <a:r>
                        <a:rPr lang="en-GB" sz="800" b="1" baseline="0" dirty="0" smtClean="0">
                          <a:solidFill>
                            <a:schemeClr val="bg1"/>
                          </a:solidFill>
                        </a:rPr>
                        <a:t>£90</a:t>
                      </a:r>
                      <a:endParaRPr lang="en-GB" sz="800" b="1" baseline="0" dirty="0">
                        <a:solidFill>
                          <a:schemeClr val="bg1"/>
                        </a:solidFill>
                      </a:endParaRPr>
                    </a:p>
                  </a:txBody>
                  <a:tcPr>
                    <a:solidFill>
                      <a:srgbClr val="C00000"/>
                    </a:solidFill>
                  </a:tcPr>
                </a:tc>
                <a:tc>
                  <a:txBody>
                    <a:bodyPr/>
                    <a:lstStyle/>
                    <a:p>
                      <a:pPr algn="ctr"/>
                      <a:r>
                        <a:rPr lang="en-GB" sz="800" b="1" baseline="0" dirty="0" smtClean="0">
                          <a:solidFill>
                            <a:schemeClr val="bg1"/>
                          </a:solidFill>
                        </a:rPr>
                        <a:t>£88</a:t>
                      </a:r>
                      <a:endParaRPr lang="en-GB" sz="800" b="1" baseline="0" dirty="0">
                        <a:solidFill>
                          <a:schemeClr val="bg1"/>
                        </a:solidFill>
                      </a:endParaRPr>
                    </a:p>
                  </a:txBody>
                  <a:tcPr>
                    <a:solidFill>
                      <a:srgbClr val="C00000"/>
                    </a:solidFill>
                  </a:tcPr>
                </a:tc>
                <a:tc>
                  <a:txBody>
                    <a:bodyPr/>
                    <a:lstStyle/>
                    <a:p>
                      <a:pPr algn="ctr"/>
                      <a:r>
                        <a:rPr lang="en-GB" sz="800" b="1" baseline="0" dirty="0" smtClean="0">
                          <a:solidFill>
                            <a:schemeClr val="bg1"/>
                          </a:solidFill>
                        </a:rPr>
                        <a:t>£79</a:t>
                      </a:r>
                      <a:endParaRPr lang="en-GB" sz="800" b="1" baseline="0" dirty="0">
                        <a:solidFill>
                          <a:schemeClr val="bg1"/>
                        </a:solidFill>
                      </a:endParaRPr>
                    </a:p>
                  </a:txBody>
                  <a:tcPr>
                    <a:solidFill>
                      <a:srgbClr val="C00000"/>
                    </a:solidFill>
                  </a:tcPr>
                </a:tc>
                <a:tc>
                  <a:txBody>
                    <a:bodyPr/>
                    <a:lstStyle/>
                    <a:p>
                      <a:pPr algn="ctr"/>
                      <a:r>
                        <a:rPr lang="en-GB" sz="800" b="1" baseline="0" dirty="0" smtClean="0">
                          <a:solidFill>
                            <a:schemeClr val="bg1"/>
                          </a:solidFill>
                        </a:rPr>
                        <a:t>£71</a:t>
                      </a:r>
                      <a:endParaRPr lang="en-GB" sz="800" b="1" baseline="0" dirty="0">
                        <a:solidFill>
                          <a:schemeClr val="bg1"/>
                        </a:solidFill>
                      </a:endParaRPr>
                    </a:p>
                  </a:txBody>
                  <a:tcPr>
                    <a:solidFill>
                      <a:srgbClr val="C00000"/>
                    </a:solidFill>
                  </a:tcPr>
                </a:tc>
                <a:tc>
                  <a:txBody>
                    <a:bodyPr/>
                    <a:lstStyle/>
                    <a:p>
                      <a:pPr algn="ctr"/>
                      <a:r>
                        <a:rPr lang="en-GB" sz="800" b="1" baseline="0" dirty="0" smtClean="0">
                          <a:solidFill>
                            <a:schemeClr val="bg1"/>
                          </a:solidFill>
                        </a:rPr>
                        <a:t>£79</a:t>
                      </a:r>
                      <a:endParaRPr lang="en-GB" sz="800" b="1" baseline="0" dirty="0">
                        <a:solidFill>
                          <a:schemeClr val="bg1"/>
                        </a:solidFill>
                      </a:endParaRPr>
                    </a:p>
                  </a:txBody>
                  <a:tcPr>
                    <a:solidFill>
                      <a:srgbClr val="C00000"/>
                    </a:solidFill>
                  </a:tcPr>
                </a:tc>
                <a:tc>
                  <a:txBody>
                    <a:bodyPr/>
                    <a:lstStyle/>
                    <a:p>
                      <a:pPr algn="ctr"/>
                      <a:r>
                        <a:rPr lang="en-GB" sz="800" b="1" baseline="0" dirty="0" smtClean="0">
                          <a:solidFill>
                            <a:schemeClr val="bg1"/>
                          </a:solidFill>
                        </a:rPr>
                        <a:t>£114</a:t>
                      </a:r>
                      <a:endParaRPr lang="en-GB" sz="800" b="1" baseline="0" dirty="0">
                        <a:solidFill>
                          <a:schemeClr val="bg1"/>
                        </a:solidFill>
                      </a:endParaRPr>
                    </a:p>
                  </a:txBody>
                  <a:tcPr>
                    <a:solidFill>
                      <a:srgbClr val="C00000"/>
                    </a:solidFill>
                  </a:tcPr>
                </a:tc>
                <a:tc>
                  <a:txBody>
                    <a:bodyPr/>
                    <a:lstStyle/>
                    <a:p>
                      <a:pPr algn="ctr"/>
                      <a:r>
                        <a:rPr lang="en-GB" sz="800" b="1" baseline="0" dirty="0" smtClean="0">
                          <a:solidFill>
                            <a:schemeClr val="bg1"/>
                          </a:solidFill>
                        </a:rPr>
                        <a:t>£232</a:t>
                      </a:r>
                      <a:endParaRPr lang="en-GB" sz="800" b="1" baseline="0" dirty="0">
                        <a:solidFill>
                          <a:schemeClr val="bg1"/>
                        </a:solidFill>
                      </a:endParaRPr>
                    </a:p>
                  </a:txBody>
                  <a:tcPr>
                    <a:solidFill>
                      <a:srgbClr val="C00000"/>
                    </a:solidFill>
                  </a:tcPr>
                </a:tc>
                <a:tc>
                  <a:txBody>
                    <a:bodyPr/>
                    <a:lstStyle/>
                    <a:p>
                      <a:pPr algn="ctr"/>
                      <a:r>
                        <a:rPr lang="en-GB" sz="800" b="1" baseline="0" dirty="0" smtClean="0">
                          <a:solidFill>
                            <a:schemeClr val="bg1"/>
                          </a:solidFill>
                        </a:rPr>
                        <a:t>£97</a:t>
                      </a:r>
                      <a:endParaRPr lang="en-GB" sz="800" b="1" baseline="0" dirty="0">
                        <a:solidFill>
                          <a:schemeClr val="bg1"/>
                        </a:solidFill>
                      </a:endParaRPr>
                    </a:p>
                  </a:txBody>
                  <a:tcPr>
                    <a:solidFill>
                      <a:srgbClr val="C00000"/>
                    </a:solidFill>
                  </a:tcPr>
                </a:tc>
              </a:tr>
              <a:tr h="185420">
                <a:tc>
                  <a:txBody>
                    <a:bodyPr/>
                    <a:lstStyle/>
                    <a:p>
                      <a:r>
                        <a:rPr lang="en-GB" sz="800" b="1" dirty="0" smtClean="0"/>
                        <a:t>35-44yrs</a:t>
                      </a:r>
                      <a:endParaRPr lang="en-GB" sz="800" b="1" dirty="0"/>
                    </a:p>
                  </a:txBody>
                  <a:tcPr>
                    <a:solidFill>
                      <a:srgbClr val="0070C0"/>
                    </a:solidFill>
                  </a:tcPr>
                </a:tc>
                <a:tc>
                  <a:txBody>
                    <a:bodyPr/>
                    <a:lstStyle/>
                    <a:p>
                      <a:pPr algn="ctr"/>
                      <a:r>
                        <a:rPr lang="en-GB" sz="800" b="1" dirty="0" smtClean="0"/>
                        <a:t>£109</a:t>
                      </a:r>
                      <a:endParaRPr lang="en-GB" sz="800" b="1" dirty="0"/>
                    </a:p>
                  </a:txBody>
                  <a:tcPr>
                    <a:solidFill>
                      <a:srgbClr val="0070C0"/>
                    </a:solidFill>
                  </a:tcPr>
                </a:tc>
                <a:tc>
                  <a:txBody>
                    <a:bodyPr/>
                    <a:lstStyle/>
                    <a:p>
                      <a:pPr algn="ctr"/>
                      <a:r>
                        <a:rPr lang="en-GB" sz="800" b="1" dirty="0" smtClean="0"/>
                        <a:t>£108</a:t>
                      </a:r>
                      <a:endParaRPr lang="en-GB" sz="800" b="1" dirty="0"/>
                    </a:p>
                  </a:txBody>
                  <a:tcPr>
                    <a:solidFill>
                      <a:srgbClr val="0070C0"/>
                    </a:solidFill>
                  </a:tcPr>
                </a:tc>
                <a:tc>
                  <a:txBody>
                    <a:bodyPr/>
                    <a:lstStyle/>
                    <a:p>
                      <a:pPr algn="ctr"/>
                      <a:r>
                        <a:rPr lang="en-GB" sz="800" b="1" dirty="0" smtClean="0"/>
                        <a:t>£71</a:t>
                      </a:r>
                      <a:endParaRPr lang="en-GB" sz="800" b="1" dirty="0"/>
                    </a:p>
                  </a:txBody>
                  <a:tcPr>
                    <a:solidFill>
                      <a:srgbClr val="0070C0"/>
                    </a:solidFill>
                  </a:tcPr>
                </a:tc>
                <a:tc>
                  <a:txBody>
                    <a:bodyPr/>
                    <a:lstStyle/>
                    <a:p>
                      <a:pPr algn="ctr"/>
                      <a:r>
                        <a:rPr lang="en-GB" sz="800" b="1" dirty="0" smtClean="0"/>
                        <a:t>£76</a:t>
                      </a:r>
                      <a:endParaRPr lang="en-GB" sz="800" b="1" dirty="0"/>
                    </a:p>
                  </a:txBody>
                  <a:tcPr>
                    <a:solidFill>
                      <a:srgbClr val="0070C0"/>
                    </a:solidFill>
                  </a:tcPr>
                </a:tc>
                <a:tc>
                  <a:txBody>
                    <a:bodyPr/>
                    <a:lstStyle/>
                    <a:p>
                      <a:pPr algn="ctr"/>
                      <a:r>
                        <a:rPr lang="en-GB" sz="800" b="1" dirty="0" smtClean="0"/>
                        <a:t>£89</a:t>
                      </a:r>
                      <a:endParaRPr lang="en-GB" sz="800" b="1" dirty="0"/>
                    </a:p>
                  </a:txBody>
                  <a:tcPr>
                    <a:solidFill>
                      <a:srgbClr val="0070C0"/>
                    </a:solidFill>
                  </a:tcPr>
                </a:tc>
                <a:tc>
                  <a:txBody>
                    <a:bodyPr/>
                    <a:lstStyle/>
                    <a:p>
                      <a:pPr algn="ctr"/>
                      <a:r>
                        <a:rPr lang="en-GB" sz="800" b="1" dirty="0" smtClean="0"/>
                        <a:t>£106</a:t>
                      </a:r>
                      <a:endParaRPr lang="en-GB" sz="800" b="1" dirty="0"/>
                    </a:p>
                  </a:txBody>
                  <a:tcPr>
                    <a:solidFill>
                      <a:srgbClr val="0070C0"/>
                    </a:solidFill>
                  </a:tcPr>
                </a:tc>
                <a:tc>
                  <a:txBody>
                    <a:bodyPr/>
                    <a:lstStyle/>
                    <a:p>
                      <a:pPr algn="ctr"/>
                      <a:r>
                        <a:rPr lang="en-GB" sz="800" b="1" dirty="0" smtClean="0"/>
                        <a:t>£124</a:t>
                      </a:r>
                      <a:endParaRPr lang="en-GB" sz="800" b="1" dirty="0"/>
                    </a:p>
                  </a:txBody>
                  <a:tcPr>
                    <a:solidFill>
                      <a:srgbClr val="0070C0"/>
                    </a:solidFill>
                  </a:tcPr>
                </a:tc>
                <a:tc>
                  <a:txBody>
                    <a:bodyPr/>
                    <a:lstStyle/>
                    <a:p>
                      <a:pPr algn="ctr"/>
                      <a:r>
                        <a:rPr lang="en-GB" sz="800" b="1" dirty="0" smtClean="0"/>
                        <a:t>£148</a:t>
                      </a:r>
                      <a:endParaRPr lang="en-GB" sz="800" b="1" dirty="0"/>
                    </a:p>
                  </a:txBody>
                  <a:tcPr>
                    <a:solidFill>
                      <a:srgbClr val="0070C0"/>
                    </a:solidFill>
                  </a:tcPr>
                </a:tc>
                <a:tc>
                  <a:txBody>
                    <a:bodyPr/>
                    <a:lstStyle/>
                    <a:p>
                      <a:pPr algn="ctr"/>
                      <a:r>
                        <a:rPr lang="en-GB" sz="800" b="1" dirty="0" smtClean="0"/>
                        <a:t>£120</a:t>
                      </a:r>
                      <a:endParaRPr lang="en-GB" sz="800" b="1" dirty="0"/>
                    </a:p>
                  </a:txBody>
                  <a:tcPr>
                    <a:solidFill>
                      <a:srgbClr val="0070C0"/>
                    </a:solidFill>
                  </a:tcPr>
                </a:tc>
              </a:tr>
              <a:tr h="185420">
                <a:tc>
                  <a:txBody>
                    <a:bodyPr/>
                    <a:lstStyle/>
                    <a:p>
                      <a:r>
                        <a:rPr lang="en-GB" sz="800" b="1" dirty="0" smtClean="0"/>
                        <a:t>45-54yrs</a:t>
                      </a:r>
                      <a:endParaRPr lang="en-GB" sz="800" b="1" dirty="0"/>
                    </a:p>
                  </a:txBody>
                  <a:tcPr>
                    <a:solidFill>
                      <a:srgbClr val="00B050"/>
                    </a:solidFill>
                  </a:tcPr>
                </a:tc>
                <a:tc>
                  <a:txBody>
                    <a:bodyPr/>
                    <a:lstStyle/>
                    <a:p>
                      <a:pPr algn="ctr"/>
                      <a:r>
                        <a:rPr lang="en-GB" sz="800" b="1" dirty="0" smtClean="0"/>
                        <a:t>£112</a:t>
                      </a:r>
                      <a:endParaRPr lang="en-GB" sz="800" b="1" dirty="0"/>
                    </a:p>
                  </a:txBody>
                  <a:tcPr>
                    <a:solidFill>
                      <a:srgbClr val="00B050"/>
                    </a:solidFill>
                  </a:tcPr>
                </a:tc>
                <a:tc>
                  <a:txBody>
                    <a:bodyPr/>
                    <a:lstStyle/>
                    <a:p>
                      <a:pPr algn="ctr"/>
                      <a:r>
                        <a:rPr lang="en-GB" sz="800" b="1" dirty="0" smtClean="0"/>
                        <a:t>£117</a:t>
                      </a:r>
                      <a:endParaRPr lang="en-GB" sz="800" b="1" dirty="0"/>
                    </a:p>
                  </a:txBody>
                  <a:tcPr>
                    <a:solidFill>
                      <a:srgbClr val="00B050"/>
                    </a:solidFill>
                  </a:tcPr>
                </a:tc>
                <a:tc>
                  <a:txBody>
                    <a:bodyPr/>
                    <a:lstStyle/>
                    <a:p>
                      <a:pPr algn="ctr"/>
                      <a:r>
                        <a:rPr lang="en-GB" sz="800" b="1" dirty="0" smtClean="0"/>
                        <a:t>£96</a:t>
                      </a:r>
                      <a:endParaRPr lang="en-GB" sz="800" b="1" dirty="0"/>
                    </a:p>
                  </a:txBody>
                  <a:tcPr>
                    <a:solidFill>
                      <a:srgbClr val="00B050"/>
                    </a:solidFill>
                  </a:tcPr>
                </a:tc>
                <a:tc>
                  <a:txBody>
                    <a:bodyPr/>
                    <a:lstStyle/>
                    <a:p>
                      <a:pPr algn="ctr"/>
                      <a:r>
                        <a:rPr lang="en-GB" sz="800" b="1" dirty="0" smtClean="0"/>
                        <a:t>£91</a:t>
                      </a:r>
                      <a:endParaRPr lang="en-GB" sz="800" b="1" dirty="0"/>
                    </a:p>
                  </a:txBody>
                  <a:tcPr>
                    <a:solidFill>
                      <a:srgbClr val="00B050"/>
                    </a:solidFill>
                  </a:tcPr>
                </a:tc>
                <a:tc>
                  <a:txBody>
                    <a:bodyPr/>
                    <a:lstStyle/>
                    <a:p>
                      <a:pPr algn="ctr"/>
                      <a:r>
                        <a:rPr lang="en-GB" sz="800" b="1" dirty="0" smtClean="0"/>
                        <a:t>£78</a:t>
                      </a:r>
                      <a:endParaRPr lang="en-GB" sz="800" b="1" dirty="0"/>
                    </a:p>
                  </a:txBody>
                  <a:tcPr>
                    <a:solidFill>
                      <a:srgbClr val="00B050"/>
                    </a:solidFill>
                  </a:tcPr>
                </a:tc>
                <a:tc>
                  <a:txBody>
                    <a:bodyPr/>
                    <a:lstStyle/>
                    <a:p>
                      <a:pPr algn="ctr"/>
                      <a:r>
                        <a:rPr lang="en-GB" sz="800" b="1" dirty="0" smtClean="0"/>
                        <a:t>£82</a:t>
                      </a:r>
                      <a:endParaRPr lang="en-GB" sz="800" b="1" dirty="0"/>
                    </a:p>
                  </a:txBody>
                  <a:tcPr>
                    <a:solidFill>
                      <a:srgbClr val="00B050"/>
                    </a:solidFill>
                  </a:tcPr>
                </a:tc>
                <a:tc>
                  <a:txBody>
                    <a:bodyPr/>
                    <a:lstStyle/>
                    <a:p>
                      <a:pPr algn="ctr"/>
                      <a:r>
                        <a:rPr lang="en-GB" sz="800" b="1" dirty="0" smtClean="0"/>
                        <a:t>£139</a:t>
                      </a:r>
                      <a:endParaRPr lang="en-GB" sz="800" b="1" dirty="0"/>
                    </a:p>
                  </a:txBody>
                  <a:tcPr>
                    <a:solidFill>
                      <a:srgbClr val="00B050"/>
                    </a:solidFill>
                  </a:tcPr>
                </a:tc>
                <a:tc>
                  <a:txBody>
                    <a:bodyPr/>
                    <a:lstStyle/>
                    <a:p>
                      <a:pPr algn="ctr"/>
                      <a:r>
                        <a:rPr lang="en-GB" sz="800" b="1" dirty="0" smtClean="0"/>
                        <a:t>£171</a:t>
                      </a:r>
                      <a:endParaRPr lang="en-GB" sz="800" b="1" dirty="0"/>
                    </a:p>
                  </a:txBody>
                  <a:tcPr>
                    <a:solidFill>
                      <a:srgbClr val="00B050"/>
                    </a:solidFill>
                  </a:tcPr>
                </a:tc>
                <a:tc>
                  <a:txBody>
                    <a:bodyPr/>
                    <a:lstStyle/>
                    <a:p>
                      <a:pPr algn="ctr"/>
                      <a:r>
                        <a:rPr lang="en-GB" sz="800" b="1" dirty="0" smtClean="0"/>
                        <a:t>£135</a:t>
                      </a:r>
                      <a:endParaRPr lang="en-GB" sz="800" b="1" dirty="0"/>
                    </a:p>
                  </a:txBody>
                  <a:tcPr>
                    <a:solidFill>
                      <a:srgbClr val="00B050"/>
                    </a:solidFill>
                  </a:tcPr>
                </a:tc>
              </a:tr>
              <a:tr h="185420">
                <a:tc>
                  <a:txBody>
                    <a:bodyPr/>
                    <a:lstStyle/>
                    <a:p>
                      <a:r>
                        <a:rPr lang="en-GB" sz="800" b="1" dirty="0" smtClean="0"/>
                        <a:t>55-64yrs</a:t>
                      </a:r>
                      <a:endParaRPr lang="en-GB" sz="800" b="1" dirty="0"/>
                    </a:p>
                  </a:txBody>
                  <a:tcPr>
                    <a:solidFill>
                      <a:srgbClr val="FFC000"/>
                    </a:solidFill>
                  </a:tcPr>
                </a:tc>
                <a:tc>
                  <a:txBody>
                    <a:bodyPr/>
                    <a:lstStyle/>
                    <a:p>
                      <a:pPr algn="ctr"/>
                      <a:r>
                        <a:rPr lang="en-GB" sz="800" b="1" dirty="0" smtClean="0"/>
                        <a:t>£108</a:t>
                      </a:r>
                      <a:endParaRPr lang="en-GB" sz="800" b="1" dirty="0"/>
                    </a:p>
                  </a:txBody>
                  <a:tcPr>
                    <a:solidFill>
                      <a:srgbClr val="FFC000"/>
                    </a:solidFill>
                  </a:tcPr>
                </a:tc>
                <a:tc>
                  <a:txBody>
                    <a:bodyPr/>
                    <a:lstStyle/>
                    <a:p>
                      <a:pPr algn="ctr"/>
                      <a:r>
                        <a:rPr lang="en-GB" sz="800" b="1" dirty="0" smtClean="0"/>
                        <a:t>£93</a:t>
                      </a:r>
                      <a:endParaRPr lang="en-GB" sz="800" b="1" dirty="0"/>
                    </a:p>
                  </a:txBody>
                  <a:tcPr>
                    <a:solidFill>
                      <a:srgbClr val="FFC000"/>
                    </a:solidFill>
                  </a:tcPr>
                </a:tc>
                <a:tc>
                  <a:txBody>
                    <a:bodyPr/>
                    <a:lstStyle/>
                    <a:p>
                      <a:pPr algn="ctr"/>
                      <a:r>
                        <a:rPr lang="en-GB" sz="800" b="1" dirty="0" smtClean="0"/>
                        <a:t>£70</a:t>
                      </a:r>
                      <a:endParaRPr lang="en-GB" sz="800" b="1" dirty="0"/>
                    </a:p>
                  </a:txBody>
                  <a:tcPr>
                    <a:solidFill>
                      <a:srgbClr val="FFC000"/>
                    </a:solidFill>
                  </a:tcPr>
                </a:tc>
                <a:tc>
                  <a:txBody>
                    <a:bodyPr/>
                    <a:lstStyle/>
                    <a:p>
                      <a:pPr algn="ctr"/>
                      <a:r>
                        <a:rPr lang="en-GB" sz="800" b="1" dirty="0" smtClean="0"/>
                        <a:t>£96</a:t>
                      </a:r>
                      <a:endParaRPr lang="en-GB" sz="800" b="1" dirty="0"/>
                    </a:p>
                  </a:txBody>
                  <a:tcPr>
                    <a:solidFill>
                      <a:srgbClr val="FFC000"/>
                    </a:solidFill>
                  </a:tcPr>
                </a:tc>
                <a:tc>
                  <a:txBody>
                    <a:bodyPr/>
                    <a:lstStyle/>
                    <a:p>
                      <a:pPr algn="ctr"/>
                      <a:r>
                        <a:rPr lang="en-GB" sz="800" b="1" dirty="0" smtClean="0"/>
                        <a:t>£98</a:t>
                      </a:r>
                      <a:endParaRPr lang="en-GB" sz="800" b="1" dirty="0"/>
                    </a:p>
                  </a:txBody>
                  <a:tcPr>
                    <a:solidFill>
                      <a:srgbClr val="FFC000"/>
                    </a:solidFill>
                  </a:tcPr>
                </a:tc>
                <a:tc>
                  <a:txBody>
                    <a:bodyPr/>
                    <a:lstStyle/>
                    <a:p>
                      <a:pPr algn="ctr"/>
                      <a:r>
                        <a:rPr lang="en-GB" sz="800" b="1" dirty="0" smtClean="0"/>
                        <a:t>£102</a:t>
                      </a:r>
                      <a:endParaRPr lang="en-GB" sz="800" b="1" dirty="0"/>
                    </a:p>
                  </a:txBody>
                  <a:tcPr>
                    <a:solidFill>
                      <a:srgbClr val="FFC000"/>
                    </a:solidFill>
                  </a:tcPr>
                </a:tc>
                <a:tc>
                  <a:txBody>
                    <a:bodyPr/>
                    <a:lstStyle/>
                    <a:p>
                      <a:pPr algn="ctr"/>
                      <a:r>
                        <a:rPr lang="en-GB" sz="800" b="1" dirty="0" smtClean="0"/>
                        <a:t>£144</a:t>
                      </a:r>
                      <a:endParaRPr lang="en-GB" sz="800" b="1" dirty="0"/>
                    </a:p>
                  </a:txBody>
                  <a:tcPr>
                    <a:solidFill>
                      <a:srgbClr val="FFC000"/>
                    </a:solidFill>
                  </a:tcPr>
                </a:tc>
                <a:tc>
                  <a:txBody>
                    <a:bodyPr/>
                    <a:lstStyle/>
                    <a:p>
                      <a:pPr algn="ctr"/>
                      <a:r>
                        <a:rPr lang="en-GB" sz="800" b="1" dirty="0" smtClean="0"/>
                        <a:t>£138</a:t>
                      </a:r>
                      <a:endParaRPr lang="en-GB" sz="800" b="1" dirty="0"/>
                    </a:p>
                  </a:txBody>
                  <a:tcPr>
                    <a:solidFill>
                      <a:srgbClr val="FFC000"/>
                    </a:solidFill>
                  </a:tcPr>
                </a:tc>
                <a:tc>
                  <a:txBody>
                    <a:bodyPr/>
                    <a:lstStyle/>
                    <a:p>
                      <a:pPr algn="ctr"/>
                      <a:r>
                        <a:rPr lang="en-GB" sz="800" b="1" dirty="0" smtClean="0"/>
                        <a:t>£127</a:t>
                      </a:r>
                      <a:endParaRPr lang="en-GB" sz="800" b="1" dirty="0"/>
                    </a:p>
                  </a:txBody>
                  <a:tcPr>
                    <a:solidFill>
                      <a:srgbClr val="FFC000"/>
                    </a:solidFill>
                  </a:tcPr>
                </a:tc>
              </a:tr>
              <a:tr h="185420">
                <a:tc>
                  <a:txBody>
                    <a:bodyPr/>
                    <a:lstStyle/>
                    <a:p>
                      <a:r>
                        <a:rPr lang="en-GB" sz="800" b="1" dirty="0" smtClean="0"/>
                        <a:t>65yrs</a:t>
                      </a:r>
                      <a:r>
                        <a:rPr lang="en-GB" sz="800" b="1" baseline="0" dirty="0" smtClean="0"/>
                        <a:t>+</a:t>
                      </a:r>
                      <a:endParaRPr lang="en-GB" sz="800" b="1" dirty="0"/>
                    </a:p>
                  </a:txBody>
                  <a:tcPr>
                    <a:solidFill>
                      <a:srgbClr val="BFDBF7"/>
                    </a:solidFill>
                  </a:tcPr>
                </a:tc>
                <a:tc>
                  <a:txBody>
                    <a:bodyPr/>
                    <a:lstStyle/>
                    <a:p>
                      <a:pPr algn="ctr"/>
                      <a:r>
                        <a:rPr lang="en-GB" sz="800" b="1" dirty="0" smtClean="0"/>
                        <a:t>£90</a:t>
                      </a:r>
                      <a:endParaRPr lang="en-GB" sz="800" b="1" dirty="0"/>
                    </a:p>
                  </a:txBody>
                  <a:tcPr>
                    <a:solidFill>
                      <a:srgbClr val="BFDBF7"/>
                    </a:solidFill>
                  </a:tcPr>
                </a:tc>
                <a:tc>
                  <a:txBody>
                    <a:bodyPr/>
                    <a:lstStyle/>
                    <a:p>
                      <a:pPr algn="ctr"/>
                      <a:r>
                        <a:rPr lang="en-GB" sz="800" b="1" dirty="0" smtClean="0"/>
                        <a:t>£120</a:t>
                      </a:r>
                      <a:endParaRPr lang="en-GB" sz="800" b="1" dirty="0"/>
                    </a:p>
                  </a:txBody>
                  <a:tcPr>
                    <a:solidFill>
                      <a:srgbClr val="BFDBF7"/>
                    </a:solidFill>
                  </a:tcPr>
                </a:tc>
                <a:tc>
                  <a:txBody>
                    <a:bodyPr/>
                    <a:lstStyle/>
                    <a:p>
                      <a:pPr algn="ctr"/>
                      <a:r>
                        <a:rPr lang="en-GB" sz="800" b="1" dirty="0" smtClean="0"/>
                        <a:t>£63</a:t>
                      </a:r>
                      <a:endParaRPr lang="en-GB" sz="800" b="1" dirty="0"/>
                    </a:p>
                  </a:txBody>
                  <a:tcPr>
                    <a:solidFill>
                      <a:srgbClr val="BFDBF7"/>
                    </a:solidFill>
                  </a:tcPr>
                </a:tc>
                <a:tc>
                  <a:txBody>
                    <a:bodyPr/>
                    <a:lstStyle/>
                    <a:p>
                      <a:pPr algn="ctr"/>
                      <a:r>
                        <a:rPr lang="en-GB" sz="800" b="1" dirty="0" smtClean="0"/>
                        <a:t>£74</a:t>
                      </a:r>
                      <a:endParaRPr lang="en-GB" sz="800" b="1" dirty="0"/>
                    </a:p>
                  </a:txBody>
                  <a:tcPr>
                    <a:solidFill>
                      <a:srgbClr val="BFDBF7"/>
                    </a:solidFill>
                  </a:tcPr>
                </a:tc>
                <a:tc>
                  <a:txBody>
                    <a:bodyPr/>
                    <a:lstStyle/>
                    <a:p>
                      <a:pPr algn="ctr"/>
                      <a:r>
                        <a:rPr lang="en-GB" sz="800" b="1" dirty="0" smtClean="0"/>
                        <a:t>£79</a:t>
                      </a:r>
                      <a:endParaRPr lang="en-GB" sz="800" b="1" dirty="0"/>
                    </a:p>
                  </a:txBody>
                  <a:tcPr>
                    <a:solidFill>
                      <a:srgbClr val="BFDBF7"/>
                    </a:solidFill>
                  </a:tcPr>
                </a:tc>
                <a:tc>
                  <a:txBody>
                    <a:bodyPr/>
                    <a:lstStyle/>
                    <a:p>
                      <a:pPr algn="ctr"/>
                      <a:r>
                        <a:rPr lang="en-GB" sz="800" b="1" dirty="0" smtClean="0"/>
                        <a:t>£54</a:t>
                      </a:r>
                      <a:endParaRPr lang="en-GB" sz="800" b="1" dirty="0"/>
                    </a:p>
                  </a:txBody>
                  <a:tcPr>
                    <a:solidFill>
                      <a:srgbClr val="BFDBF7"/>
                    </a:solidFill>
                  </a:tcPr>
                </a:tc>
                <a:tc>
                  <a:txBody>
                    <a:bodyPr/>
                    <a:lstStyle/>
                    <a:p>
                      <a:pPr algn="ctr"/>
                      <a:r>
                        <a:rPr lang="en-GB" sz="800" b="1" dirty="0" smtClean="0"/>
                        <a:t>£97</a:t>
                      </a:r>
                      <a:endParaRPr lang="en-GB" sz="800" b="1" dirty="0"/>
                    </a:p>
                  </a:txBody>
                  <a:tcPr>
                    <a:solidFill>
                      <a:srgbClr val="BFDBF7"/>
                    </a:solidFill>
                  </a:tcPr>
                </a:tc>
                <a:tc>
                  <a:txBody>
                    <a:bodyPr/>
                    <a:lstStyle/>
                    <a:p>
                      <a:pPr algn="ctr"/>
                      <a:r>
                        <a:rPr lang="en-GB" sz="800" b="1" dirty="0" smtClean="0"/>
                        <a:t>£120</a:t>
                      </a:r>
                      <a:endParaRPr lang="en-GB" sz="800" b="1" dirty="0"/>
                    </a:p>
                  </a:txBody>
                  <a:tcPr>
                    <a:solidFill>
                      <a:srgbClr val="BFDBF7"/>
                    </a:solidFill>
                  </a:tcPr>
                </a:tc>
                <a:tc>
                  <a:txBody>
                    <a:bodyPr/>
                    <a:lstStyle/>
                    <a:p>
                      <a:pPr algn="ctr"/>
                      <a:r>
                        <a:rPr lang="en-GB" sz="800" b="1" dirty="0" smtClean="0"/>
                        <a:t>£126</a:t>
                      </a:r>
                      <a:endParaRPr lang="en-GB" sz="800" b="1" dirty="0"/>
                    </a:p>
                  </a:txBody>
                  <a:tcPr>
                    <a:solidFill>
                      <a:srgbClr val="BFDBF7"/>
                    </a:solidFill>
                  </a:tcPr>
                </a:tc>
              </a:tr>
            </a:tbl>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13022387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 y="872066"/>
            <a:ext cx="8864600" cy="558801"/>
          </a:xfrm>
        </p:spPr>
        <p:txBody>
          <a:bodyPr/>
          <a:lstStyle/>
          <a:p>
            <a:r>
              <a:rPr lang="en-GB" sz="2200" dirty="0" smtClean="0"/>
              <a:t>Accommodation stayed in during holiday trips to the UK (2014)</a:t>
            </a:r>
            <a:endParaRPr lang="en-GB" sz="2200" dirty="0"/>
          </a:p>
        </p:txBody>
      </p:sp>
      <p:graphicFrame>
        <p:nvGraphicFramePr>
          <p:cNvPr id="6" name="Table Placeholder 5"/>
          <p:cNvGraphicFramePr>
            <a:graphicFrameLocks noGrp="1"/>
          </p:cNvGraphicFramePr>
          <p:nvPr>
            <p:ph type="tbl" sz="quarter" idx="10"/>
            <p:extLst>
              <p:ext uri="{D42A27DB-BD31-4B8C-83A1-F6EECF244321}">
                <p14:modId xmlns:p14="http://schemas.microsoft.com/office/powerpoint/2010/main" val="4109706215"/>
              </p:ext>
            </p:extLst>
          </p:nvPr>
        </p:nvGraphicFramePr>
        <p:xfrm>
          <a:off x="406400" y="1461033"/>
          <a:ext cx="8178808" cy="2641071"/>
        </p:xfrm>
        <a:graphic>
          <a:graphicData uri="http://schemas.openxmlformats.org/drawingml/2006/table">
            <a:tbl>
              <a:tblPr firstRow="1" bandRow="1">
                <a:tableStyleId>{5C22544A-7EE6-4342-B048-85BDC9FD1C3A}</a:tableStyleId>
              </a:tblPr>
              <a:tblGrid>
                <a:gridCol w="1879600"/>
                <a:gridCol w="787401"/>
                <a:gridCol w="787401"/>
                <a:gridCol w="787401"/>
                <a:gridCol w="787401"/>
                <a:gridCol w="787401"/>
                <a:gridCol w="787401"/>
                <a:gridCol w="787401"/>
                <a:gridCol w="787401"/>
              </a:tblGrid>
              <a:tr h="251583">
                <a:tc>
                  <a:txBody>
                    <a:bodyPr/>
                    <a:lstStyle/>
                    <a:p>
                      <a:pPr algn="l" fontAlgn="b"/>
                      <a:endParaRPr lang="en-GB" sz="800" b="0" i="0" u="none" strike="noStrike" dirty="0">
                        <a:solidFill>
                          <a:srgbClr val="000000"/>
                        </a:solidFill>
                        <a:effectLst/>
                        <a:latin typeface="+mn-lt"/>
                      </a:endParaRPr>
                    </a:p>
                  </a:txBody>
                  <a:tcPr marL="9525" marR="9525" marT="9525" marB="0" anchor="b"/>
                </a:tc>
                <a:tc>
                  <a:txBody>
                    <a:bodyPr/>
                    <a:lstStyle/>
                    <a:p>
                      <a:pPr algn="ctr" fontAlgn="b"/>
                      <a:r>
                        <a:rPr lang="en-GB" sz="1000" b="1" i="0" u="none" strike="noStrike" dirty="0">
                          <a:solidFill>
                            <a:schemeClr val="bg1"/>
                          </a:solidFill>
                          <a:effectLst/>
                          <a:latin typeface="+mn-lt"/>
                        </a:rPr>
                        <a:t>Australia</a:t>
                      </a:r>
                    </a:p>
                  </a:txBody>
                  <a:tcPr marL="9525" marR="9525" marT="9525" marB="0" anchor="b"/>
                </a:tc>
                <a:tc>
                  <a:txBody>
                    <a:bodyPr/>
                    <a:lstStyle/>
                    <a:p>
                      <a:pPr algn="ctr" fontAlgn="b"/>
                      <a:r>
                        <a:rPr lang="en-GB" sz="1000" b="1" i="0" u="none" strike="noStrike" dirty="0">
                          <a:solidFill>
                            <a:schemeClr val="bg1"/>
                          </a:solidFill>
                          <a:effectLst/>
                          <a:latin typeface="+mn-lt"/>
                        </a:rPr>
                        <a:t>France</a:t>
                      </a:r>
                    </a:p>
                  </a:txBody>
                  <a:tcPr marL="9525" marR="9525" marT="9525" marB="0" anchor="b"/>
                </a:tc>
                <a:tc>
                  <a:txBody>
                    <a:bodyPr/>
                    <a:lstStyle/>
                    <a:p>
                      <a:pPr algn="ctr" fontAlgn="b"/>
                      <a:r>
                        <a:rPr lang="en-GB" sz="1000" b="1" i="0" u="none" strike="noStrike" dirty="0">
                          <a:solidFill>
                            <a:schemeClr val="bg1"/>
                          </a:solidFill>
                          <a:effectLst/>
                          <a:latin typeface="+mn-lt"/>
                        </a:rPr>
                        <a:t>Germany</a:t>
                      </a:r>
                    </a:p>
                  </a:txBody>
                  <a:tcPr marL="9525" marR="9525" marT="9525" marB="0" anchor="b"/>
                </a:tc>
                <a:tc>
                  <a:txBody>
                    <a:bodyPr/>
                    <a:lstStyle/>
                    <a:p>
                      <a:pPr algn="ctr" fontAlgn="b"/>
                      <a:r>
                        <a:rPr lang="en-GB" sz="1000" b="1" i="0" u="none" strike="noStrike" dirty="0">
                          <a:solidFill>
                            <a:schemeClr val="bg1"/>
                          </a:solidFill>
                          <a:effectLst/>
                          <a:latin typeface="+mn-lt"/>
                        </a:rPr>
                        <a:t>Spain</a:t>
                      </a:r>
                    </a:p>
                  </a:txBody>
                  <a:tcPr marL="9525" marR="9525" marT="9525" marB="0" anchor="b"/>
                </a:tc>
                <a:tc>
                  <a:txBody>
                    <a:bodyPr/>
                    <a:lstStyle/>
                    <a:p>
                      <a:pPr algn="ctr" fontAlgn="b"/>
                      <a:r>
                        <a:rPr lang="en-GB" sz="1000" b="1" i="0" u="none" strike="noStrike" dirty="0">
                          <a:solidFill>
                            <a:schemeClr val="bg1"/>
                          </a:solidFill>
                          <a:effectLst/>
                          <a:latin typeface="+mn-lt"/>
                        </a:rPr>
                        <a:t>Netherlands</a:t>
                      </a:r>
                    </a:p>
                  </a:txBody>
                  <a:tcPr marL="9525" marR="9525" marT="9525" marB="0" anchor="b"/>
                </a:tc>
                <a:tc>
                  <a:txBody>
                    <a:bodyPr/>
                    <a:lstStyle/>
                    <a:p>
                      <a:pPr algn="ctr" fontAlgn="b"/>
                      <a:r>
                        <a:rPr lang="en-GB" sz="1000" b="1" i="0" u="none" strike="noStrike" dirty="0">
                          <a:solidFill>
                            <a:schemeClr val="bg1"/>
                          </a:solidFill>
                          <a:effectLst/>
                          <a:latin typeface="+mn-lt"/>
                        </a:rPr>
                        <a:t>USA</a:t>
                      </a:r>
                    </a:p>
                  </a:txBody>
                  <a:tcPr marL="9525" marR="9525" marT="9525" marB="0" anchor="b"/>
                </a:tc>
                <a:tc>
                  <a:txBody>
                    <a:bodyPr/>
                    <a:lstStyle/>
                    <a:p>
                      <a:pPr algn="ctr" fontAlgn="b"/>
                      <a:r>
                        <a:rPr lang="en-GB" sz="1000" b="1" i="0" u="none" strike="noStrike" dirty="0">
                          <a:solidFill>
                            <a:schemeClr val="bg1"/>
                          </a:solidFill>
                          <a:effectLst/>
                          <a:latin typeface="+mn-lt"/>
                        </a:rPr>
                        <a:t>China</a:t>
                      </a:r>
                    </a:p>
                  </a:txBody>
                  <a:tcPr marL="9525" marR="9525" marT="9525" marB="0" anchor="b"/>
                </a:tc>
                <a:tc>
                  <a:txBody>
                    <a:bodyPr/>
                    <a:lstStyle/>
                    <a:p>
                      <a:pPr algn="ctr" fontAlgn="b"/>
                      <a:r>
                        <a:rPr lang="en-GB" sz="1000" b="1" i="0" u="none" strike="noStrike" dirty="0">
                          <a:solidFill>
                            <a:schemeClr val="bg1"/>
                          </a:solidFill>
                          <a:effectLst/>
                          <a:latin typeface="+mn-lt"/>
                        </a:rPr>
                        <a:t>Nordics</a:t>
                      </a:r>
                    </a:p>
                  </a:txBody>
                  <a:tcPr marL="9525" marR="9525" marT="9525" marB="0" anchor="b"/>
                </a:tc>
              </a:tr>
              <a:tr h="298686">
                <a:tc>
                  <a:txBody>
                    <a:bodyPr/>
                    <a:lstStyle/>
                    <a:p>
                      <a:pPr algn="r" fontAlgn="b"/>
                      <a:r>
                        <a:rPr lang="en-GB" sz="1000" b="0" i="0" u="none" strike="noStrike" dirty="0" smtClean="0">
                          <a:solidFill>
                            <a:srgbClr val="000000"/>
                          </a:solidFill>
                          <a:effectLst/>
                          <a:latin typeface="+mn-lt"/>
                        </a:rPr>
                        <a:t>Hotel / guest </a:t>
                      </a:r>
                      <a:r>
                        <a:rPr lang="en-GB" sz="1000" b="0" i="0" u="none" strike="noStrike" dirty="0">
                          <a:solidFill>
                            <a:srgbClr val="000000"/>
                          </a:solidFill>
                          <a:effectLst/>
                          <a:latin typeface="+mn-lt"/>
                        </a:rPr>
                        <a:t>house</a:t>
                      </a:r>
                    </a:p>
                  </a:txBody>
                  <a:tcPr marL="9525" marR="9525" marT="9525" marB="0" anchor="b"/>
                </a:tc>
                <a:tc>
                  <a:txBody>
                    <a:bodyPr/>
                    <a:lstStyle/>
                    <a:p>
                      <a:pPr algn="ctr" fontAlgn="b"/>
                      <a:r>
                        <a:rPr lang="en-GB" sz="1000" b="0" i="0" u="none" strike="noStrike" dirty="0">
                          <a:solidFill>
                            <a:srgbClr val="000000"/>
                          </a:solidFill>
                          <a:effectLst/>
                          <a:latin typeface="+mn-lt"/>
                        </a:rPr>
                        <a:t>62%</a:t>
                      </a:r>
                    </a:p>
                  </a:txBody>
                  <a:tcPr marL="9525" marR="9525" marT="9525" marB="0" anchor="b"/>
                </a:tc>
                <a:tc>
                  <a:txBody>
                    <a:bodyPr/>
                    <a:lstStyle/>
                    <a:p>
                      <a:pPr algn="ctr" fontAlgn="b"/>
                      <a:r>
                        <a:rPr lang="en-GB" sz="1000" b="0" i="0" u="none" strike="noStrike" dirty="0">
                          <a:solidFill>
                            <a:srgbClr val="000000"/>
                          </a:solidFill>
                          <a:effectLst/>
                          <a:latin typeface="+mn-lt"/>
                        </a:rPr>
                        <a:t>56%</a:t>
                      </a:r>
                    </a:p>
                  </a:txBody>
                  <a:tcPr marL="9525" marR="9525" marT="9525" marB="0" anchor="b"/>
                </a:tc>
                <a:tc>
                  <a:txBody>
                    <a:bodyPr/>
                    <a:lstStyle/>
                    <a:p>
                      <a:pPr algn="ctr" fontAlgn="b"/>
                      <a:r>
                        <a:rPr lang="en-GB" sz="1000" b="0" i="0" u="none" strike="noStrike" dirty="0">
                          <a:solidFill>
                            <a:srgbClr val="000000"/>
                          </a:solidFill>
                          <a:effectLst/>
                          <a:latin typeface="+mn-lt"/>
                        </a:rPr>
                        <a:t>62%</a:t>
                      </a:r>
                    </a:p>
                  </a:txBody>
                  <a:tcPr marL="9525" marR="9525" marT="9525" marB="0" anchor="b"/>
                </a:tc>
                <a:tc>
                  <a:txBody>
                    <a:bodyPr/>
                    <a:lstStyle/>
                    <a:p>
                      <a:pPr algn="ctr" fontAlgn="b"/>
                      <a:r>
                        <a:rPr lang="en-GB" sz="1000" b="0" i="0" u="none" strike="noStrike" dirty="0">
                          <a:solidFill>
                            <a:srgbClr val="000000"/>
                          </a:solidFill>
                          <a:effectLst/>
                          <a:latin typeface="+mn-lt"/>
                        </a:rPr>
                        <a:t>61%</a:t>
                      </a:r>
                    </a:p>
                  </a:txBody>
                  <a:tcPr marL="9525" marR="9525" marT="9525" marB="0" anchor="b"/>
                </a:tc>
                <a:tc>
                  <a:txBody>
                    <a:bodyPr/>
                    <a:lstStyle/>
                    <a:p>
                      <a:pPr algn="ctr" fontAlgn="b"/>
                      <a:r>
                        <a:rPr lang="en-GB" sz="1000" b="0" i="0" u="none" strike="noStrike" dirty="0">
                          <a:solidFill>
                            <a:srgbClr val="000000"/>
                          </a:solidFill>
                          <a:effectLst/>
                          <a:latin typeface="+mn-lt"/>
                        </a:rPr>
                        <a:t>60%</a:t>
                      </a:r>
                    </a:p>
                  </a:txBody>
                  <a:tcPr marL="9525" marR="9525" marT="9525" marB="0" anchor="b"/>
                </a:tc>
                <a:tc>
                  <a:txBody>
                    <a:bodyPr/>
                    <a:lstStyle/>
                    <a:p>
                      <a:pPr algn="ctr" fontAlgn="b"/>
                      <a:r>
                        <a:rPr lang="en-GB" sz="1000" b="0" i="0" u="none" strike="noStrike" dirty="0">
                          <a:solidFill>
                            <a:srgbClr val="000000"/>
                          </a:solidFill>
                          <a:effectLst/>
                          <a:latin typeface="+mn-lt"/>
                        </a:rPr>
                        <a:t>73%</a:t>
                      </a:r>
                    </a:p>
                  </a:txBody>
                  <a:tcPr marL="9525" marR="9525" marT="9525" marB="0" anchor="b"/>
                </a:tc>
                <a:tc>
                  <a:txBody>
                    <a:bodyPr/>
                    <a:lstStyle/>
                    <a:p>
                      <a:pPr algn="ctr" fontAlgn="b"/>
                      <a:r>
                        <a:rPr lang="en-GB" sz="1000" b="0" i="0" u="none" strike="noStrike" dirty="0">
                          <a:solidFill>
                            <a:srgbClr val="000000"/>
                          </a:solidFill>
                          <a:effectLst/>
                          <a:latin typeface="+mn-lt"/>
                        </a:rPr>
                        <a:t>82%</a:t>
                      </a:r>
                    </a:p>
                  </a:txBody>
                  <a:tcPr marL="9525" marR="9525" marT="9525" marB="0" anchor="b"/>
                </a:tc>
                <a:tc>
                  <a:txBody>
                    <a:bodyPr/>
                    <a:lstStyle/>
                    <a:p>
                      <a:pPr algn="ctr" fontAlgn="b"/>
                      <a:r>
                        <a:rPr lang="en-GB" sz="1000" b="0" i="0" u="none" strike="noStrike" dirty="0">
                          <a:solidFill>
                            <a:srgbClr val="000000"/>
                          </a:solidFill>
                          <a:effectLst/>
                          <a:latin typeface="+mn-lt"/>
                        </a:rPr>
                        <a:t>79%</a:t>
                      </a:r>
                    </a:p>
                  </a:txBody>
                  <a:tcPr marL="9525" marR="9525" marT="9525" marB="0" anchor="b"/>
                </a:tc>
              </a:tr>
              <a:tr h="298686">
                <a:tc>
                  <a:txBody>
                    <a:bodyPr/>
                    <a:lstStyle/>
                    <a:p>
                      <a:pPr algn="r" fontAlgn="b"/>
                      <a:r>
                        <a:rPr lang="en-GB" sz="1000" b="0" i="0" u="none" strike="noStrike" dirty="0">
                          <a:solidFill>
                            <a:srgbClr val="000000"/>
                          </a:solidFill>
                          <a:effectLst/>
                          <a:latin typeface="+mn-lt"/>
                        </a:rPr>
                        <a:t>Free guest with relatives or friends</a:t>
                      </a:r>
                    </a:p>
                  </a:txBody>
                  <a:tcPr marL="9525" marR="9525" marT="9525" marB="0" anchor="b"/>
                </a:tc>
                <a:tc>
                  <a:txBody>
                    <a:bodyPr/>
                    <a:lstStyle/>
                    <a:p>
                      <a:pPr algn="ctr" fontAlgn="b"/>
                      <a:r>
                        <a:rPr lang="en-GB" sz="1000" b="0" i="0" u="none" strike="noStrike" dirty="0">
                          <a:solidFill>
                            <a:srgbClr val="000000"/>
                          </a:solidFill>
                          <a:effectLst/>
                          <a:latin typeface="+mn-lt"/>
                        </a:rPr>
                        <a:t>35%</a:t>
                      </a:r>
                    </a:p>
                  </a:txBody>
                  <a:tcPr marL="9525" marR="9525" marT="9525" marB="0" anchor="b"/>
                </a:tc>
                <a:tc>
                  <a:txBody>
                    <a:bodyPr/>
                    <a:lstStyle/>
                    <a:p>
                      <a:pPr algn="ctr" fontAlgn="b"/>
                      <a:r>
                        <a:rPr lang="en-GB" sz="1000" b="0" i="0" u="none" strike="noStrike" dirty="0">
                          <a:solidFill>
                            <a:srgbClr val="000000"/>
                          </a:solidFill>
                          <a:effectLst/>
                          <a:latin typeface="+mn-lt"/>
                        </a:rPr>
                        <a:t>17%</a:t>
                      </a:r>
                    </a:p>
                  </a:txBody>
                  <a:tcPr marL="9525" marR="9525" marT="9525" marB="0" anchor="b"/>
                </a:tc>
                <a:tc>
                  <a:txBody>
                    <a:bodyPr/>
                    <a:lstStyle/>
                    <a:p>
                      <a:pPr algn="ctr" fontAlgn="b"/>
                      <a:r>
                        <a:rPr lang="en-GB" sz="1000" b="0" i="0" u="none" strike="noStrike" dirty="0">
                          <a:solidFill>
                            <a:srgbClr val="000000"/>
                          </a:solidFill>
                          <a:effectLst/>
                          <a:latin typeface="+mn-lt"/>
                        </a:rPr>
                        <a:t>11%</a:t>
                      </a:r>
                    </a:p>
                  </a:txBody>
                  <a:tcPr marL="9525" marR="9525" marT="9525" marB="0" anchor="b"/>
                </a:tc>
                <a:tc>
                  <a:txBody>
                    <a:bodyPr/>
                    <a:lstStyle/>
                    <a:p>
                      <a:pPr algn="ctr" fontAlgn="b"/>
                      <a:r>
                        <a:rPr lang="en-GB" sz="1000" b="0" i="0" u="none" strike="noStrike" dirty="0">
                          <a:solidFill>
                            <a:srgbClr val="000000"/>
                          </a:solidFill>
                          <a:effectLst/>
                          <a:latin typeface="+mn-lt"/>
                        </a:rPr>
                        <a:t>16%</a:t>
                      </a:r>
                    </a:p>
                  </a:txBody>
                  <a:tcPr marL="9525" marR="9525" marT="9525" marB="0" anchor="b"/>
                </a:tc>
                <a:tc>
                  <a:txBody>
                    <a:bodyPr/>
                    <a:lstStyle/>
                    <a:p>
                      <a:pPr algn="ctr" fontAlgn="b"/>
                      <a:r>
                        <a:rPr lang="en-GB" sz="1000" b="0" i="0" u="none" strike="noStrike" dirty="0">
                          <a:solidFill>
                            <a:srgbClr val="000000"/>
                          </a:solidFill>
                          <a:effectLst/>
                          <a:latin typeface="+mn-lt"/>
                        </a:rPr>
                        <a:t>12%</a:t>
                      </a:r>
                    </a:p>
                  </a:txBody>
                  <a:tcPr marL="9525" marR="9525" marT="9525" marB="0" anchor="b"/>
                </a:tc>
                <a:tc>
                  <a:txBody>
                    <a:bodyPr/>
                    <a:lstStyle/>
                    <a:p>
                      <a:pPr algn="ctr" fontAlgn="b"/>
                      <a:r>
                        <a:rPr lang="en-GB" sz="1000" b="0" i="0" u="none" strike="noStrike" dirty="0">
                          <a:solidFill>
                            <a:srgbClr val="000000"/>
                          </a:solidFill>
                          <a:effectLst/>
                          <a:latin typeface="+mn-lt"/>
                        </a:rPr>
                        <a:t>18%</a:t>
                      </a:r>
                    </a:p>
                  </a:txBody>
                  <a:tcPr marL="9525" marR="9525" marT="9525" marB="0" anchor="b"/>
                </a:tc>
                <a:tc>
                  <a:txBody>
                    <a:bodyPr/>
                    <a:lstStyle/>
                    <a:p>
                      <a:pPr algn="ctr" fontAlgn="b"/>
                      <a:r>
                        <a:rPr lang="en-GB" sz="1000" b="0" i="0" u="none" strike="noStrike" dirty="0">
                          <a:solidFill>
                            <a:srgbClr val="000000"/>
                          </a:solidFill>
                          <a:effectLst/>
                          <a:latin typeface="+mn-lt"/>
                        </a:rPr>
                        <a:t>12%</a:t>
                      </a:r>
                    </a:p>
                  </a:txBody>
                  <a:tcPr marL="9525" marR="9525" marT="9525" marB="0" anchor="b"/>
                </a:tc>
                <a:tc>
                  <a:txBody>
                    <a:bodyPr/>
                    <a:lstStyle/>
                    <a:p>
                      <a:pPr algn="ctr" fontAlgn="b"/>
                      <a:r>
                        <a:rPr lang="en-GB" sz="1000" b="0" i="0" u="none" strike="noStrike" dirty="0">
                          <a:solidFill>
                            <a:srgbClr val="000000"/>
                          </a:solidFill>
                          <a:effectLst/>
                          <a:latin typeface="+mn-lt"/>
                        </a:rPr>
                        <a:t>10%</a:t>
                      </a:r>
                    </a:p>
                  </a:txBody>
                  <a:tcPr marL="9525" marR="9525" marT="9525" marB="0" anchor="b"/>
                </a:tc>
              </a:tr>
              <a:tr h="298686">
                <a:tc>
                  <a:txBody>
                    <a:bodyPr/>
                    <a:lstStyle/>
                    <a:p>
                      <a:pPr algn="r" fontAlgn="b"/>
                      <a:r>
                        <a:rPr lang="en-GB" sz="1000" b="0" i="0" u="none" strike="noStrike" dirty="0">
                          <a:solidFill>
                            <a:srgbClr val="000000"/>
                          </a:solidFill>
                          <a:effectLst/>
                          <a:latin typeface="+mn-lt"/>
                        </a:rPr>
                        <a:t>Bed &amp; Breakfast</a:t>
                      </a:r>
                    </a:p>
                  </a:txBody>
                  <a:tcPr marL="9525" marR="9525" marT="9525" marB="0" anchor="b"/>
                </a:tc>
                <a:tc>
                  <a:txBody>
                    <a:bodyPr/>
                    <a:lstStyle/>
                    <a:p>
                      <a:pPr algn="ctr" fontAlgn="b"/>
                      <a:r>
                        <a:rPr lang="en-GB" sz="1000" b="0" i="0" u="none" strike="noStrike" dirty="0">
                          <a:solidFill>
                            <a:srgbClr val="000000"/>
                          </a:solidFill>
                          <a:effectLst/>
                          <a:latin typeface="+mn-lt"/>
                        </a:rPr>
                        <a:t>7%</a:t>
                      </a:r>
                    </a:p>
                  </a:txBody>
                  <a:tcPr marL="9525" marR="9525" marT="9525" marB="0" anchor="b"/>
                </a:tc>
                <a:tc>
                  <a:txBody>
                    <a:bodyPr/>
                    <a:lstStyle/>
                    <a:p>
                      <a:pPr algn="ctr" fontAlgn="b"/>
                      <a:r>
                        <a:rPr lang="en-GB" sz="1000" b="0" i="0" u="none" strike="noStrike" dirty="0">
                          <a:solidFill>
                            <a:srgbClr val="000000"/>
                          </a:solidFill>
                          <a:effectLst/>
                          <a:latin typeface="+mn-lt"/>
                        </a:rPr>
                        <a:t>4%</a:t>
                      </a:r>
                    </a:p>
                  </a:txBody>
                  <a:tcPr marL="9525" marR="9525" marT="9525" marB="0" anchor="b"/>
                </a:tc>
                <a:tc>
                  <a:txBody>
                    <a:bodyPr/>
                    <a:lstStyle/>
                    <a:p>
                      <a:pPr algn="ctr" fontAlgn="b"/>
                      <a:r>
                        <a:rPr lang="en-GB" sz="1000" b="0" i="0" u="none" strike="noStrike" dirty="0">
                          <a:solidFill>
                            <a:srgbClr val="000000"/>
                          </a:solidFill>
                          <a:effectLst/>
                          <a:latin typeface="+mn-lt"/>
                        </a:rPr>
                        <a:t>8%</a:t>
                      </a:r>
                    </a:p>
                  </a:txBody>
                  <a:tcPr marL="9525" marR="9525" marT="9525" marB="0" anchor="b"/>
                </a:tc>
                <a:tc>
                  <a:txBody>
                    <a:bodyPr/>
                    <a:lstStyle/>
                    <a:p>
                      <a:pPr algn="ctr" fontAlgn="b"/>
                      <a:r>
                        <a:rPr lang="en-GB" sz="1000" b="0" i="0" u="none" strike="noStrike" dirty="0">
                          <a:solidFill>
                            <a:srgbClr val="000000"/>
                          </a:solidFill>
                          <a:effectLst/>
                          <a:latin typeface="+mn-lt"/>
                        </a:rPr>
                        <a:t>7%</a:t>
                      </a:r>
                    </a:p>
                  </a:txBody>
                  <a:tcPr marL="9525" marR="9525" marT="9525" marB="0" anchor="b"/>
                </a:tc>
                <a:tc>
                  <a:txBody>
                    <a:bodyPr/>
                    <a:lstStyle/>
                    <a:p>
                      <a:pPr algn="ctr" fontAlgn="b"/>
                      <a:r>
                        <a:rPr lang="en-GB" sz="1000" b="0" i="0" u="none" strike="noStrike" dirty="0">
                          <a:solidFill>
                            <a:srgbClr val="000000"/>
                          </a:solidFill>
                          <a:effectLst/>
                          <a:latin typeface="+mn-lt"/>
                        </a:rPr>
                        <a:t>9%</a:t>
                      </a:r>
                    </a:p>
                  </a:txBody>
                  <a:tcPr marL="9525" marR="9525" marT="9525" marB="0" anchor="b"/>
                </a:tc>
                <a:tc>
                  <a:txBody>
                    <a:bodyPr/>
                    <a:lstStyle/>
                    <a:p>
                      <a:pPr algn="ctr" fontAlgn="b"/>
                      <a:r>
                        <a:rPr lang="en-GB" sz="1000" b="0" i="0" u="none" strike="noStrike" dirty="0">
                          <a:solidFill>
                            <a:srgbClr val="000000"/>
                          </a:solidFill>
                          <a:effectLst/>
                          <a:latin typeface="+mn-lt"/>
                        </a:rPr>
                        <a:t>8%</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c>
                  <a:txBody>
                    <a:bodyPr/>
                    <a:lstStyle/>
                    <a:p>
                      <a:pPr algn="ctr" fontAlgn="b"/>
                      <a:r>
                        <a:rPr lang="en-GB" sz="1000" b="0" i="0" u="none" strike="noStrike" dirty="0">
                          <a:solidFill>
                            <a:srgbClr val="000000"/>
                          </a:solidFill>
                          <a:effectLst/>
                          <a:latin typeface="+mn-lt"/>
                        </a:rPr>
                        <a:t>4%</a:t>
                      </a:r>
                    </a:p>
                  </a:txBody>
                  <a:tcPr marL="9525" marR="9525" marT="9525" marB="0" anchor="b"/>
                </a:tc>
              </a:tr>
              <a:tr h="298686">
                <a:tc>
                  <a:txBody>
                    <a:bodyPr/>
                    <a:lstStyle/>
                    <a:p>
                      <a:pPr algn="r" fontAlgn="b"/>
                      <a:r>
                        <a:rPr lang="en-GB" sz="1000" b="0" i="0" u="none" strike="noStrike" dirty="0">
                          <a:solidFill>
                            <a:srgbClr val="000000"/>
                          </a:solidFill>
                          <a:effectLst/>
                          <a:latin typeface="+mn-lt"/>
                        </a:rPr>
                        <a:t>Rented house</a:t>
                      </a:r>
                    </a:p>
                  </a:txBody>
                  <a:tcPr marL="9525" marR="9525" marT="9525" marB="0" anchor="b"/>
                </a:tc>
                <a:tc>
                  <a:txBody>
                    <a:bodyPr/>
                    <a:lstStyle/>
                    <a:p>
                      <a:pPr algn="ctr" fontAlgn="b"/>
                      <a:r>
                        <a:rPr lang="en-GB" sz="1000" b="0" i="0" u="none" strike="noStrike" dirty="0">
                          <a:solidFill>
                            <a:srgbClr val="000000"/>
                          </a:solidFill>
                          <a:effectLst/>
                          <a:latin typeface="+mn-lt"/>
                        </a:rPr>
                        <a:t>7%</a:t>
                      </a:r>
                    </a:p>
                  </a:txBody>
                  <a:tcPr marL="9525" marR="9525" marT="9525" marB="0" anchor="b"/>
                </a:tc>
                <a:tc>
                  <a:txBody>
                    <a:bodyPr/>
                    <a:lstStyle/>
                    <a:p>
                      <a:pPr algn="ctr" fontAlgn="b"/>
                      <a:r>
                        <a:rPr lang="en-GB" sz="1000" b="0" i="0" u="none" strike="noStrike" dirty="0">
                          <a:solidFill>
                            <a:srgbClr val="000000"/>
                          </a:solidFill>
                          <a:effectLst/>
                          <a:latin typeface="+mn-lt"/>
                        </a:rPr>
                        <a:t>6%</a:t>
                      </a:r>
                    </a:p>
                  </a:txBody>
                  <a:tcPr marL="9525" marR="9525" marT="9525" marB="0" anchor="b"/>
                </a:tc>
                <a:tc>
                  <a:txBody>
                    <a:bodyPr/>
                    <a:lstStyle/>
                    <a:p>
                      <a:pPr algn="ctr" fontAlgn="b"/>
                      <a:r>
                        <a:rPr lang="en-GB" sz="1000" b="0" i="0" u="none" strike="noStrike" dirty="0">
                          <a:solidFill>
                            <a:srgbClr val="000000"/>
                          </a:solidFill>
                          <a:effectLst/>
                          <a:latin typeface="+mn-lt"/>
                        </a:rPr>
                        <a:t>8%</a:t>
                      </a:r>
                    </a:p>
                  </a:txBody>
                  <a:tcPr marL="9525" marR="9525" marT="9525" marB="0" anchor="b"/>
                </a:tc>
                <a:tc>
                  <a:txBody>
                    <a:bodyPr/>
                    <a:lstStyle/>
                    <a:p>
                      <a:pPr algn="ctr" fontAlgn="b"/>
                      <a:r>
                        <a:rPr lang="en-GB" sz="1000" b="0" i="0" u="none" strike="noStrike" dirty="0">
                          <a:solidFill>
                            <a:srgbClr val="000000"/>
                          </a:solidFill>
                          <a:effectLst/>
                          <a:latin typeface="+mn-lt"/>
                        </a:rPr>
                        <a:t>6%</a:t>
                      </a:r>
                    </a:p>
                  </a:txBody>
                  <a:tcPr marL="9525" marR="9525" marT="9525" marB="0" anchor="b"/>
                </a:tc>
                <a:tc>
                  <a:txBody>
                    <a:bodyPr/>
                    <a:lstStyle/>
                    <a:p>
                      <a:pPr algn="ctr" fontAlgn="b"/>
                      <a:r>
                        <a:rPr lang="en-GB" sz="1000" b="0" i="0" u="none" strike="noStrike" dirty="0">
                          <a:solidFill>
                            <a:srgbClr val="000000"/>
                          </a:solidFill>
                          <a:effectLst/>
                          <a:latin typeface="+mn-lt"/>
                        </a:rPr>
                        <a:t>10%</a:t>
                      </a:r>
                    </a:p>
                  </a:txBody>
                  <a:tcPr marL="9525" marR="9525" marT="9525" marB="0" anchor="b"/>
                </a:tc>
                <a:tc>
                  <a:txBody>
                    <a:bodyPr/>
                    <a:lstStyle/>
                    <a:p>
                      <a:pPr algn="ctr" fontAlgn="b"/>
                      <a:r>
                        <a:rPr lang="en-GB" sz="1000" b="0" i="0" u="none" strike="noStrike" dirty="0">
                          <a:solidFill>
                            <a:srgbClr val="000000"/>
                          </a:solidFill>
                          <a:effectLst/>
                          <a:latin typeface="+mn-lt"/>
                        </a:rPr>
                        <a:t>7%</a:t>
                      </a:r>
                    </a:p>
                  </a:txBody>
                  <a:tcPr marL="9525" marR="9525" marT="9525" marB="0" anchor="b"/>
                </a:tc>
                <a:tc>
                  <a:txBody>
                    <a:bodyPr/>
                    <a:lstStyle/>
                    <a:p>
                      <a:pPr algn="ctr" fontAlgn="b"/>
                      <a:r>
                        <a:rPr lang="en-GB" sz="1000" b="0" i="0" u="none" strike="noStrike" dirty="0">
                          <a:solidFill>
                            <a:srgbClr val="000000"/>
                          </a:solidFill>
                          <a:effectLst/>
                          <a:latin typeface="+mn-lt"/>
                        </a:rPr>
                        <a:t>1%</a:t>
                      </a:r>
                    </a:p>
                  </a:txBody>
                  <a:tcPr marL="9525" marR="9525" marT="9525" marB="0" anchor="b"/>
                </a:tc>
                <a:tc>
                  <a:txBody>
                    <a:bodyPr/>
                    <a:lstStyle/>
                    <a:p>
                      <a:pPr algn="ctr" fontAlgn="b"/>
                      <a:r>
                        <a:rPr lang="en-GB" sz="1000" b="0" i="0" u="none" strike="noStrike" dirty="0">
                          <a:solidFill>
                            <a:srgbClr val="000000"/>
                          </a:solidFill>
                          <a:effectLst/>
                          <a:latin typeface="+mn-lt"/>
                        </a:rPr>
                        <a:t>6%</a:t>
                      </a:r>
                    </a:p>
                  </a:txBody>
                  <a:tcPr marL="9525" marR="9525" marT="9525" marB="0" anchor="b"/>
                </a:tc>
              </a:tr>
              <a:tr h="298686">
                <a:tc>
                  <a:txBody>
                    <a:bodyPr/>
                    <a:lstStyle/>
                    <a:p>
                      <a:pPr algn="r" fontAlgn="b"/>
                      <a:r>
                        <a:rPr lang="en-GB" sz="1000" b="0" i="0" u="none" strike="noStrike" dirty="0">
                          <a:solidFill>
                            <a:srgbClr val="000000"/>
                          </a:solidFill>
                          <a:effectLst/>
                          <a:latin typeface="+mn-lt"/>
                        </a:rPr>
                        <a:t>Hostel/university/school</a:t>
                      </a:r>
                    </a:p>
                  </a:txBody>
                  <a:tcPr marL="9525" marR="9525" marT="9525" marB="0" anchor="b"/>
                </a:tc>
                <a:tc>
                  <a:txBody>
                    <a:bodyPr/>
                    <a:lstStyle/>
                    <a:p>
                      <a:pPr algn="ctr" fontAlgn="b"/>
                      <a:r>
                        <a:rPr lang="en-GB" sz="1000" b="0" i="0" u="none" strike="noStrike" dirty="0">
                          <a:solidFill>
                            <a:srgbClr val="000000"/>
                          </a:solidFill>
                          <a:effectLst/>
                          <a:latin typeface="+mn-lt"/>
                        </a:rPr>
                        <a:t>4%</a:t>
                      </a:r>
                    </a:p>
                  </a:txBody>
                  <a:tcPr marL="9525" marR="9525" marT="9525" marB="0" anchor="b"/>
                </a:tc>
                <a:tc>
                  <a:txBody>
                    <a:bodyPr/>
                    <a:lstStyle/>
                    <a:p>
                      <a:pPr algn="ctr" fontAlgn="b"/>
                      <a:r>
                        <a:rPr lang="en-GB" sz="1000" b="0" i="0" u="none" strike="noStrike" dirty="0">
                          <a:solidFill>
                            <a:srgbClr val="000000"/>
                          </a:solidFill>
                          <a:effectLst/>
                          <a:latin typeface="+mn-lt"/>
                        </a:rPr>
                        <a:t>4%</a:t>
                      </a:r>
                    </a:p>
                  </a:txBody>
                  <a:tcPr marL="9525" marR="9525" marT="9525" marB="0" anchor="b"/>
                </a:tc>
                <a:tc>
                  <a:txBody>
                    <a:bodyPr/>
                    <a:lstStyle/>
                    <a:p>
                      <a:pPr algn="ctr" fontAlgn="b"/>
                      <a:r>
                        <a:rPr lang="en-GB" sz="1000" b="0" i="0" u="none" strike="noStrike" dirty="0">
                          <a:solidFill>
                            <a:srgbClr val="000000"/>
                          </a:solidFill>
                          <a:effectLst/>
                          <a:latin typeface="+mn-lt"/>
                        </a:rPr>
                        <a:t>6%</a:t>
                      </a:r>
                    </a:p>
                  </a:txBody>
                  <a:tcPr marL="9525" marR="9525" marT="9525" marB="0" anchor="b"/>
                </a:tc>
                <a:tc>
                  <a:txBody>
                    <a:bodyPr/>
                    <a:lstStyle/>
                    <a:p>
                      <a:pPr algn="ctr" fontAlgn="b"/>
                      <a:r>
                        <a:rPr lang="en-GB" sz="1000" b="0" i="0" u="none" strike="noStrike" dirty="0">
                          <a:solidFill>
                            <a:srgbClr val="000000"/>
                          </a:solidFill>
                          <a:effectLst/>
                          <a:latin typeface="+mn-lt"/>
                        </a:rPr>
                        <a:t>10%</a:t>
                      </a:r>
                    </a:p>
                  </a:txBody>
                  <a:tcPr marL="9525" marR="9525" marT="9525" marB="0" anchor="b"/>
                </a:tc>
                <a:tc>
                  <a:txBody>
                    <a:bodyPr/>
                    <a:lstStyle/>
                    <a:p>
                      <a:pPr algn="ctr" fontAlgn="b"/>
                      <a:r>
                        <a:rPr lang="en-GB" sz="1000" b="0" i="0" u="none" strike="noStrike" dirty="0">
                          <a:solidFill>
                            <a:srgbClr val="000000"/>
                          </a:solidFill>
                          <a:effectLst/>
                          <a:latin typeface="+mn-lt"/>
                        </a:rPr>
                        <a:t>5%</a:t>
                      </a:r>
                    </a:p>
                  </a:txBody>
                  <a:tcPr marL="9525" marR="9525" marT="9525" marB="0" anchor="b"/>
                </a:tc>
                <a:tc>
                  <a:txBody>
                    <a:bodyPr/>
                    <a:lstStyle/>
                    <a:p>
                      <a:pPr algn="ctr" fontAlgn="b"/>
                      <a:r>
                        <a:rPr lang="en-GB" sz="1000" b="0" i="0" u="none" strike="noStrike" dirty="0">
                          <a:solidFill>
                            <a:srgbClr val="000000"/>
                          </a:solidFill>
                          <a:effectLst/>
                          <a:latin typeface="+mn-lt"/>
                        </a:rPr>
                        <a:t>4%</a:t>
                      </a:r>
                    </a:p>
                  </a:txBody>
                  <a:tcPr marL="9525" marR="9525" marT="9525" marB="0" anchor="b"/>
                </a:tc>
                <a:tc>
                  <a:txBody>
                    <a:bodyPr/>
                    <a:lstStyle/>
                    <a:p>
                      <a:pPr algn="ctr" fontAlgn="b"/>
                      <a:r>
                        <a:rPr lang="en-GB" sz="1000" b="0" i="0" u="none" strike="noStrike" dirty="0">
                          <a:solidFill>
                            <a:srgbClr val="000000"/>
                          </a:solidFill>
                          <a:effectLst/>
                          <a:latin typeface="+mn-lt"/>
                        </a:rPr>
                        <a:t>3%</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r>
              <a:tr h="298686">
                <a:tc>
                  <a:txBody>
                    <a:bodyPr/>
                    <a:lstStyle/>
                    <a:p>
                      <a:pPr algn="r" fontAlgn="b"/>
                      <a:r>
                        <a:rPr lang="en-GB" sz="1000" b="0" i="0" u="none" strike="noStrike" dirty="0">
                          <a:solidFill>
                            <a:srgbClr val="000000"/>
                          </a:solidFill>
                          <a:effectLst/>
                          <a:latin typeface="+mn-lt"/>
                        </a:rPr>
                        <a:t>Camping/mobile home</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c>
                  <a:txBody>
                    <a:bodyPr/>
                    <a:lstStyle/>
                    <a:p>
                      <a:pPr algn="ctr" fontAlgn="b"/>
                      <a:r>
                        <a:rPr lang="en-GB" sz="1000" b="0" i="0" u="none" strike="noStrike" dirty="0">
                          <a:solidFill>
                            <a:srgbClr val="000000"/>
                          </a:solidFill>
                          <a:effectLst/>
                          <a:latin typeface="+mn-lt"/>
                        </a:rPr>
                        <a:t>1%</a:t>
                      </a:r>
                    </a:p>
                  </a:txBody>
                  <a:tcPr marL="9525" marR="9525" marT="9525" marB="0" anchor="b"/>
                </a:tc>
                <a:tc>
                  <a:txBody>
                    <a:bodyPr/>
                    <a:lstStyle/>
                    <a:p>
                      <a:pPr algn="ctr" fontAlgn="b"/>
                      <a:r>
                        <a:rPr lang="en-GB" sz="1000" b="0" i="0" u="none" strike="noStrike" dirty="0">
                          <a:solidFill>
                            <a:srgbClr val="000000"/>
                          </a:solidFill>
                          <a:effectLst/>
                          <a:latin typeface="+mn-lt"/>
                        </a:rPr>
                        <a:t>4%</a:t>
                      </a:r>
                    </a:p>
                  </a:txBody>
                  <a:tcPr marL="9525" marR="9525" marT="9525" marB="0" anchor="b"/>
                </a:tc>
                <a:tc>
                  <a:txBody>
                    <a:bodyPr/>
                    <a:lstStyle/>
                    <a:p>
                      <a:pPr algn="ctr" fontAlgn="b"/>
                      <a:r>
                        <a:rPr lang="en-GB" sz="1000" b="0" i="0" u="none" strike="noStrike" dirty="0">
                          <a:solidFill>
                            <a:srgbClr val="000000"/>
                          </a:solidFill>
                          <a:effectLst/>
                          <a:latin typeface="+mn-lt"/>
                        </a:rPr>
                        <a:t>1%</a:t>
                      </a:r>
                    </a:p>
                  </a:txBody>
                  <a:tcPr marL="9525" marR="9525" marT="9525" marB="0" anchor="b"/>
                </a:tc>
                <a:tc>
                  <a:txBody>
                    <a:bodyPr/>
                    <a:lstStyle/>
                    <a:p>
                      <a:pPr algn="ctr" fontAlgn="b"/>
                      <a:r>
                        <a:rPr lang="en-GB" sz="1000" b="0" i="0" u="none" strike="noStrike" dirty="0">
                          <a:solidFill>
                            <a:srgbClr val="000000"/>
                          </a:solidFill>
                          <a:effectLst/>
                          <a:latin typeface="+mn-lt"/>
                        </a:rPr>
                        <a:t>8%</a:t>
                      </a:r>
                    </a:p>
                  </a:txBody>
                  <a:tcPr marL="9525" marR="9525" marT="9525" marB="0" anchor="b"/>
                </a:tc>
                <a:tc>
                  <a:txBody>
                    <a:bodyPr/>
                    <a:lstStyle/>
                    <a:p>
                      <a:pPr algn="ctr" fontAlgn="b"/>
                      <a:r>
                        <a:rPr lang="en-GB" sz="1000" b="0" i="0" u="none" strike="noStrike" dirty="0">
                          <a:solidFill>
                            <a:srgbClr val="000000"/>
                          </a:solidFill>
                          <a:effectLst/>
                          <a:latin typeface="+mn-lt"/>
                        </a:rPr>
                        <a:t>0%</a:t>
                      </a:r>
                    </a:p>
                  </a:txBody>
                  <a:tcPr marL="9525" marR="9525" marT="9525" marB="0" anchor="b"/>
                </a:tc>
                <a:tc>
                  <a:txBody>
                    <a:bodyPr/>
                    <a:lstStyle/>
                    <a:p>
                      <a:pPr algn="ctr" fontAlgn="b"/>
                      <a:r>
                        <a:rPr lang="en-GB" sz="1000" b="0" i="0" u="none" strike="noStrike" dirty="0">
                          <a:solidFill>
                            <a:srgbClr val="000000"/>
                          </a:solidFill>
                          <a:effectLst/>
                          <a:latin typeface="+mn-lt"/>
                        </a:rPr>
                        <a:t>3%</a:t>
                      </a:r>
                    </a:p>
                  </a:txBody>
                  <a:tcPr marL="9525" marR="9525" marT="9525" marB="0" anchor="b"/>
                </a:tc>
                <a:tc>
                  <a:txBody>
                    <a:bodyPr/>
                    <a:lstStyle/>
                    <a:p>
                      <a:pPr algn="ctr" fontAlgn="b"/>
                      <a:r>
                        <a:rPr lang="en-GB" sz="1000" b="0" i="0" u="none" strike="noStrike" dirty="0">
                          <a:solidFill>
                            <a:srgbClr val="000000"/>
                          </a:solidFill>
                          <a:effectLst/>
                          <a:latin typeface="+mn-lt"/>
                        </a:rPr>
                        <a:t>1%</a:t>
                      </a:r>
                    </a:p>
                  </a:txBody>
                  <a:tcPr marL="9525" marR="9525" marT="9525" marB="0" anchor="b"/>
                </a:tc>
              </a:tr>
              <a:tr h="298686">
                <a:tc>
                  <a:txBody>
                    <a:bodyPr/>
                    <a:lstStyle/>
                    <a:p>
                      <a:pPr algn="r" fontAlgn="b"/>
                      <a:r>
                        <a:rPr lang="en-GB" sz="1000" b="0" i="0" u="none" strike="noStrike" dirty="0">
                          <a:solidFill>
                            <a:srgbClr val="000000"/>
                          </a:solidFill>
                          <a:effectLst/>
                          <a:latin typeface="+mn-lt"/>
                        </a:rPr>
                        <a:t>Paying guest family or friends house</a:t>
                      </a:r>
                    </a:p>
                  </a:txBody>
                  <a:tcPr marL="9525" marR="9525" marT="9525" marB="0" anchor="b"/>
                </a:tc>
                <a:tc>
                  <a:txBody>
                    <a:bodyPr/>
                    <a:lstStyle/>
                    <a:p>
                      <a:pPr algn="ctr" fontAlgn="b"/>
                      <a:r>
                        <a:rPr lang="en-GB" sz="1000" b="0" i="0" u="none" strike="noStrike" dirty="0">
                          <a:solidFill>
                            <a:srgbClr val="000000"/>
                          </a:solidFill>
                          <a:effectLst/>
                          <a:latin typeface="+mn-lt"/>
                        </a:rPr>
                        <a:t>0%</a:t>
                      </a:r>
                    </a:p>
                  </a:txBody>
                  <a:tcPr marL="9525" marR="9525" marT="9525" marB="0" anchor="b"/>
                </a:tc>
                <a:tc>
                  <a:txBody>
                    <a:bodyPr/>
                    <a:lstStyle/>
                    <a:p>
                      <a:pPr algn="ctr" fontAlgn="b"/>
                      <a:r>
                        <a:rPr lang="en-GB" sz="1000" b="0" i="0" u="none" strike="noStrike" dirty="0">
                          <a:solidFill>
                            <a:srgbClr val="000000"/>
                          </a:solidFill>
                          <a:effectLst/>
                          <a:latin typeface="+mn-lt"/>
                        </a:rPr>
                        <a:t>14%</a:t>
                      </a:r>
                    </a:p>
                  </a:txBody>
                  <a:tcPr marL="9525" marR="9525" marT="9525" marB="0" anchor="b"/>
                </a:tc>
                <a:tc>
                  <a:txBody>
                    <a:bodyPr/>
                    <a:lstStyle/>
                    <a:p>
                      <a:pPr algn="ctr" fontAlgn="b"/>
                      <a:r>
                        <a:rPr lang="en-GB" sz="1000" b="0" i="0" u="none" strike="noStrike" dirty="0">
                          <a:solidFill>
                            <a:srgbClr val="000000"/>
                          </a:solidFill>
                          <a:effectLst/>
                          <a:latin typeface="+mn-lt"/>
                        </a:rPr>
                        <a:t>6%</a:t>
                      </a:r>
                    </a:p>
                  </a:txBody>
                  <a:tcPr marL="9525" marR="9525" marT="9525" marB="0" anchor="b"/>
                </a:tc>
                <a:tc>
                  <a:txBody>
                    <a:bodyPr/>
                    <a:lstStyle/>
                    <a:p>
                      <a:pPr algn="ctr" fontAlgn="b"/>
                      <a:r>
                        <a:rPr lang="en-GB" sz="1000" b="0" i="0" u="none" strike="noStrike" dirty="0">
                          <a:solidFill>
                            <a:srgbClr val="000000"/>
                          </a:solidFill>
                          <a:effectLst/>
                          <a:latin typeface="+mn-lt"/>
                        </a:rPr>
                        <a:t>1%</a:t>
                      </a:r>
                    </a:p>
                  </a:txBody>
                  <a:tcPr marL="9525" marR="9525" marT="9525" marB="0" anchor="b"/>
                </a:tc>
                <a:tc>
                  <a:txBody>
                    <a:bodyPr/>
                    <a:lstStyle/>
                    <a:p>
                      <a:pPr algn="ctr" fontAlgn="b"/>
                      <a:r>
                        <a:rPr lang="en-GB" sz="1000" b="0" i="0" u="none" strike="noStrike" dirty="0">
                          <a:solidFill>
                            <a:srgbClr val="000000"/>
                          </a:solidFill>
                          <a:effectLst/>
                          <a:latin typeface="+mn-lt"/>
                        </a:rPr>
                        <a:t>0%</a:t>
                      </a:r>
                    </a:p>
                  </a:txBody>
                  <a:tcPr marL="9525" marR="9525" marT="9525" marB="0" anchor="b"/>
                </a:tc>
                <a:tc>
                  <a:txBody>
                    <a:bodyPr/>
                    <a:lstStyle/>
                    <a:p>
                      <a:pPr algn="ctr" fontAlgn="b"/>
                      <a:r>
                        <a:rPr lang="en-GB" sz="1000" b="0" i="0" u="none" strike="noStrike" dirty="0">
                          <a:solidFill>
                            <a:srgbClr val="000000"/>
                          </a:solidFill>
                          <a:effectLst/>
                          <a:latin typeface="+mn-lt"/>
                        </a:rPr>
                        <a:t>0%</a:t>
                      </a:r>
                    </a:p>
                  </a:txBody>
                  <a:tcPr marL="9525" marR="9525" marT="9525" marB="0" anchor="b"/>
                </a:tc>
                <a:tc>
                  <a:txBody>
                    <a:bodyPr/>
                    <a:lstStyle/>
                    <a:p>
                      <a:pPr algn="ctr" fontAlgn="b"/>
                      <a:r>
                        <a:rPr lang="en-GB" sz="1000" b="0" i="0" u="none" strike="noStrike" dirty="0">
                          <a:solidFill>
                            <a:srgbClr val="000000"/>
                          </a:solidFill>
                          <a:effectLst/>
                          <a:latin typeface="+mn-lt"/>
                        </a:rPr>
                        <a:t>3%</a:t>
                      </a:r>
                    </a:p>
                  </a:txBody>
                  <a:tcPr marL="9525" marR="9525" marT="9525" marB="0" anchor="b"/>
                </a:tc>
                <a:tc>
                  <a:txBody>
                    <a:bodyPr/>
                    <a:lstStyle/>
                    <a:p>
                      <a:pPr algn="ctr" fontAlgn="b"/>
                      <a:r>
                        <a:rPr lang="en-GB" sz="1000" b="0" i="0" u="none" strike="noStrike" dirty="0">
                          <a:solidFill>
                            <a:srgbClr val="000000"/>
                          </a:solidFill>
                          <a:effectLst/>
                          <a:latin typeface="+mn-lt"/>
                        </a:rPr>
                        <a:t>0%</a:t>
                      </a:r>
                    </a:p>
                  </a:txBody>
                  <a:tcPr marL="9525" marR="9525" marT="9525" marB="0" anchor="b"/>
                </a:tc>
              </a:tr>
              <a:tr h="298686">
                <a:tc>
                  <a:txBody>
                    <a:bodyPr/>
                    <a:lstStyle/>
                    <a:p>
                      <a:pPr algn="r" fontAlgn="b"/>
                      <a:r>
                        <a:rPr lang="en-GB" sz="1000" b="0" i="0" u="none" strike="noStrike" dirty="0">
                          <a:solidFill>
                            <a:srgbClr val="000000"/>
                          </a:solidFill>
                          <a:effectLst/>
                          <a:latin typeface="+mn-lt"/>
                        </a:rPr>
                        <a:t>Other</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c>
                  <a:txBody>
                    <a:bodyPr/>
                    <a:lstStyle/>
                    <a:p>
                      <a:pPr algn="ctr" fontAlgn="b"/>
                      <a:r>
                        <a:rPr lang="en-GB" sz="1000" b="0" i="0" u="none" strike="noStrike" dirty="0">
                          <a:solidFill>
                            <a:srgbClr val="000000"/>
                          </a:solidFill>
                          <a:effectLst/>
                          <a:latin typeface="+mn-lt"/>
                        </a:rPr>
                        <a:t>3%</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c>
                  <a:txBody>
                    <a:bodyPr/>
                    <a:lstStyle/>
                    <a:p>
                      <a:pPr algn="ctr" fontAlgn="b"/>
                      <a:r>
                        <a:rPr lang="en-GB" sz="1000" b="0" i="0" u="none" strike="noStrike" dirty="0">
                          <a:solidFill>
                            <a:srgbClr val="000000"/>
                          </a:solidFill>
                          <a:effectLst/>
                          <a:latin typeface="+mn-lt"/>
                        </a:rPr>
                        <a:t>0%</a:t>
                      </a:r>
                    </a:p>
                  </a:txBody>
                  <a:tcPr marL="9525" marR="9525" marT="9525" marB="0" anchor="b"/>
                </a:tc>
                <a:tc>
                  <a:txBody>
                    <a:bodyPr/>
                    <a:lstStyle/>
                    <a:p>
                      <a:pPr algn="ctr" fontAlgn="b"/>
                      <a:r>
                        <a:rPr lang="en-GB" sz="1000" b="0" i="0" u="none" strike="noStrike" dirty="0">
                          <a:solidFill>
                            <a:srgbClr val="000000"/>
                          </a:solidFill>
                          <a:effectLst/>
                          <a:latin typeface="+mn-lt"/>
                        </a:rPr>
                        <a:t>2%</a:t>
                      </a:r>
                    </a:p>
                  </a:txBody>
                  <a:tcPr marL="9525" marR="9525" marT="9525" marB="0" anchor="b"/>
                </a:tc>
              </a:tr>
            </a:tbl>
          </a:graphicData>
        </a:graphic>
      </p:graphicFrame>
      <p:sp>
        <p:nvSpPr>
          <p:cNvPr id="5" name="Picture Placeholder 4"/>
          <p:cNvSpPr>
            <a:spLocks noGrp="1"/>
          </p:cNvSpPr>
          <p:nvPr>
            <p:ph type="pic" sz="quarter" idx="14"/>
          </p:nvPr>
        </p:nvSpPr>
        <p:spPr/>
      </p:sp>
      <p:sp>
        <p:nvSpPr>
          <p:cNvPr id="10" name="Text Placeholder 5"/>
          <p:cNvSpPr txBox="1">
            <a:spLocks/>
          </p:cNvSpPr>
          <p:nvPr/>
        </p:nvSpPr>
        <p:spPr>
          <a:xfrm>
            <a:off x="378821" y="42290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Hotels and guest houses tend to be the most commonly used accommodation type for all markets, in particular for visitors from China, The Nordics and The USA.  More than a third of visitors from Australia stayed with friends and relatives in 2015, suggesting that their tendency to travel outside of London may be driven by ancestry and social ties as much as the offer.   Visitors from the Netherlands are most likely to be camping or staying in a mobile home.</a:t>
            </a:r>
          </a:p>
        </p:txBody>
      </p:sp>
      <p:sp>
        <p:nvSpPr>
          <p:cNvPr id="11" name="Text Placeholder 5"/>
          <p:cNvSpPr txBox="1">
            <a:spLocks/>
          </p:cNvSpPr>
          <p:nvPr/>
        </p:nvSpPr>
        <p:spPr>
          <a:xfrm>
            <a:off x="308703" y="1270000"/>
            <a:ext cx="107595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2014</a:t>
            </a:r>
            <a:endParaRPr lang="en-GB" sz="800" dirty="0"/>
          </a:p>
        </p:txBody>
      </p:sp>
      <p:sp>
        <p:nvSpPr>
          <p:cNvPr id="9" name="Text Placeholder 6"/>
          <p:cNvSpPr>
            <a:spLocks noGrp="1"/>
          </p:cNvSpPr>
          <p:nvPr>
            <p:ph type="body" sz="quarter" idx="13"/>
          </p:nvPr>
        </p:nvSpPr>
        <p:spPr>
          <a:xfrm>
            <a:off x="685796" y="6396162"/>
            <a:ext cx="2440301" cy="274638"/>
          </a:xfrm>
        </p:spPr>
        <p:txBody>
          <a:bodyPr/>
          <a:lstStyle/>
          <a:p>
            <a:r>
              <a:rPr lang="en-GB" sz="1000" dirty="0" smtClean="0"/>
              <a:t>Volume, value &amp; profile</a:t>
            </a:r>
            <a:endParaRPr lang="en-GB" sz="1000" dirty="0"/>
          </a:p>
        </p:txBody>
      </p:sp>
    </p:spTree>
    <p:extLst>
      <p:ext uri="{BB962C8B-B14F-4D97-AF65-F5344CB8AC3E}">
        <p14:creationId xmlns:p14="http://schemas.microsoft.com/office/powerpoint/2010/main" val="22056548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167466"/>
            <a:ext cx="8149762" cy="558801"/>
          </a:xfrm>
        </p:spPr>
        <p:txBody>
          <a:bodyPr/>
          <a:lstStyle/>
          <a:p>
            <a:r>
              <a:rPr lang="en-GB" dirty="0" smtClean="0"/>
              <a:t>Activities and themes as motivators</a:t>
            </a:r>
            <a:endParaRPr lang="en-GB" dirty="0"/>
          </a:p>
        </p:txBody>
      </p:sp>
      <p:sp>
        <p:nvSpPr>
          <p:cNvPr id="8" name="Text Placeholder 7"/>
          <p:cNvSpPr>
            <a:spLocks noGrp="1"/>
          </p:cNvSpPr>
          <p:nvPr>
            <p:ph type="body" sz="quarter" idx="13"/>
          </p:nvPr>
        </p:nvSpPr>
        <p:spPr/>
        <p:txBody>
          <a:bodyPr/>
          <a:lstStyle/>
          <a:p>
            <a:endParaRPr lang="en-GB" dirty="0"/>
          </a:p>
        </p:txBody>
      </p:sp>
      <p:sp>
        <p:nvSpPr>
          <p:cNvPr id="11" name="Footer Placeholder 10"/>
          <p:cNvSpPr>
            <a:spLocks noGrp="1"/>
          </p:cNvSpPr>
          <p:nvPr>
            <p:ph type="ftr" sz="quarter" idx="3"/>
          </p:nvPr>
        </p:nvSpPr>
        <p:spPr/>
        <p:txBody>
          <a:bodyPr/>
          <a:lstStyle/>
          <a:p>
            <a:endParaRPr lang="en-US" dirty="0"/>
          </a:p>
        </p:txBody>
      </p:sp>
      <p:sp>
        <p:nvSpPr>
          <p:cNvPr id="9" name="Picture Placeholder 8"/>
          <p:cNvSpPr>
            <a:spLocks noGrp="1"/>
          </p:cNvSpPr>
          <p:nvPr>
            <p:ph type="pic" sz="quarter" idx="14"/>
          </p:nvPr>
        </p:nvSpPr>
        <p:spPr/>
      </p:sp>
      <p:sp>
        <p:nvSpPr>
          <p:cNvPr id="12" name="Text Placeholder 5"/>
          <p:cNvSpPr txBox="1">
            <a:spLocks/>
          </p:cNvSpPr>
          <p:nvPr/>
        </p:nvSpPr>
        <p:spPr>
          <a:xfrm>
            <a:off x="431800" y="2882900"/>
            <a:ext cx="8625479" cy="3302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Data based on </a:t>
            </a:r>
            <a:r>
              <a:rPr lang="en-GB" sz="1300" dirty="0"/>
              <a:t>a combination of Anholt GfK Nations Brand Index and BDRC Continental’s Global Tourism </a:t>
            </a:r>
            <a:r>
              <a:rPr lang="en-GB" sz="1300" dirty="0" smtClean="0"/>
              <a:t>Monitor (both in 2015)</a:t>
            </a:r>
          </a:p>
        </p:txBody>
      </p:sp>
    </p:spTree>
    <p:extLst>
      <p:ext uri="{BB962C8B-B14F-4D97-AF65-F5344CB8AC3E}">
        <p14:creationId xmlns:p14="http://schemas.microsoft.com/office/powerpoint/2010/main" val="42557172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Overseas visitor perceptions of the UK</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a:t>The GfK Anholt Nations Brand Index survey </a:t>
            </a:r>
            <a:r>
              <a:rPr lang="en-GB" sz="1300" dirty="0" smtClean="0"/>
              <a:t>asks </a:t>
            </a:r>
            <a:r>
              <a:rPr lang="en-GB" sz="1300" dirty="0"/>
              <a:t>20,000 consumers across 20 countries to score 50 nations on an array of attributes including tourism, culture and welcome, exports, governance and </a:t>
            </a:r>
            <a:r>
              <a:rPr lang="en-GB" sz="1300" dirty="0" smtClean="0"/>
              <a:t>immigration/investment</a:t>
            </a:r>
            <a:r>
              <a:rPr lang="en-GB" sz="1300" dirty="0"/>
              <a:t>. The scores given across all these attributes are combined to calculate an overall ‘Nation Brand’ index. </a:t>
            </a:r>
          </a:p>
          <a:p>
            <a:pPr marL="0" indent="0" algn="just">
              <a:buNone/>
            </a:pPr>
            <a:r>
              <a:rPr lang="en-GB" sz="1300" dirty="0"/>
              <a:t>In 2015, the UK was </a:t>
            </a:r>
            <a:r>
              <a:rPr lang="en-GB" sz="1300" dirty="0" smtClean="0"/>
              <a:t>ranked </a:t>
            </a:r>
            <a:r>
              <a:rPr lang="en-GB" sz="1300" dirty="0"/>
              <a:t>4th for tourism, a strong position it has broadly held for a number of years. The UK had the highest ranking for tourism amongst Chinese respondents, who also ranked the UK in 1st place for culture.  </a:t>
            </a:r>
          </a:p>
          <a:p>
            <a:pPr marL="0" indent="0" algn="just">
              <a:buNone/>
            </a:pPr>
            <a:r>
              <a:rPr lang="en-GB" sz="1300" dirty="0"/>
              <a:t>The UK’s highest attribute rankings were for educational qualifications, contemporary culture, vibrant city life, and being creative with new ways of thinking. It also scored very highly for being rich in historic buildings and monuments. </a:t>
            </a:r>
            <a:endParaRPr lang="en-GB" sz="1300" dirty="0" smtClean="0"/>
          </a:p>
          <a:p>
            <a:pPr marL="0" indent="0" algn="just">
              <a:buNone/>
            </a:pPr>
            <a:r>
              <a:rPr lang="en-GB" sz="1300" dirty="0" smtClean="0"/>
              <a:t>The </a:t>
            </a:r>
            <a:r>
              <a:rPr lang="en-GB" sz="1300" dirty="0"/>
              <a:t>UK is less well regarded for being ‘rich in natural beauty’, an attribute for which it is ranked 18th.  </a:t>
            </a:r>
            <a:r>
              <a:rPr lang="en-GB" sz="1300" dirty="0" smtClean="0"/>
              <a:t> Despite </a:t>
            </a:r>
            <a:r>
              <a:rPr lang="en-GB" sz="1300" dirty="0"/>
              <a:t>the lower ranking, perceptions of the UK’s natural offer are improving - the 2015 ranking was the highest to date, and represents a gradual improvement in recent years. </a:t>
            </a:r>
          </a:p>
        </p:txBody>
      </p:sp>
      <p:sp>
        <p:nvSpPr>
          <p:cNvPr id="14" name="Text Placeholder 5"/>
          <p:cNvSpPr txBox="1">
            <a:spLocks/>
          </p:cNvSpPr>
          <p:nvPr/>
        </p:nvSpPr>
        <p:spPr>
          <a:xfrm>
            <a:off x="308704" y="1269999"/>
            <a:ext cx="2370996" cy="1875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GfK Anholt Nations Brand Index, 2015</a:t>
            </a:r>
            <a:endParaRPr lang="en-GB" sz="800" dirty="0"/>
          </a:p>
        </p:txBody>
      </p:sp>
      <p:graphicFrame>
        <p:nvGraphicFramePr>
          <p:cNvPr id="12" name="Picture Placeholder 9"/>
          <p:cNvGraphicFramePr>
            <a:graphicFrameLocks/>
          </p:cNvGraphicFramePr>
          <p:nvPr>
            <p:extLst>
              <p:ext uri="{D42A27DB-BD31-4B8C-83A1-F6EECF244321}">
                <p14:modId xmlns:p14="http://schemas.microsoft.com/office/powerpoint/2010/main" val="3405344741"/>
              </p:ext>
            </p:extLst>
          </p:nvPr>
        </p:nvGraphicFramePr>
        <p:xfrm>
          <a:off x="378824" y="1444861"/>
          <a:ext cx="3951872" cy="2630485"/>
        </p:xfrm>
        <a:graphic>
          <a:graphicData uri="http://schemas.openxmlformats.org/drawingml/2006/table">
            <a:tbl>
              <a:tblPr firstRow="1" firstCol="1" bandRow="1"/>
              <a:tblGrid>
                <a:gridCol w="1204340"/>
                <a:gridCol w="343149"/>
                <a:gridCol w="343539"/>
                <a:gridCol w="343539"/>
                <a:gridCol w="343539"/>
                <a:gridCol w="343149"/>
                <a:gridCol w="343539"/>
                <a:gridCol w="343539"/>
                <a:gridCol w="343539"/>
              </a:tblGrid>
              <a:tr h="248534">
                <a:tc gridSpan="9">
                  <a:txBody>
                    <a:bodyPr/>
                    <a:lstStyle/>
                    <a:p>
                      <a:pPr algn="ctr">
                        <a:lnSpc>
                          <a:spcPct val="115000"/>
                        </a:lnSpc>
                        <a:spcAft>
                          <a:spcPts val="0"/>
                        </a:spcAft>
                      </a:pPr>
                      <a:r>
                        <a:rPr lang="en-GB" sz="800" b="1" i="1" dirty="0">
                          <a:solidFill>
                            <a:srgbClr val="FFFFFF"/>
                          </a:solidFill>
                          <a:effectLst/>
                          <a:latin typeface="Calibri"/>
                          <a:ea typeface="Calibri"/>
                          <a:cs typeface="Arial"/>
                        </a:rPr>
                        <a:t>UK Rankings for Tourism Attributes, 2008- 2015</a:t>
                      </a:r>
                      <a:endParaRPr lang="en-GB" sz="800" dirty="0">
                        <a:effectLst/>
                        <a:latin typeface="Calibri"/>
                        <a:ea typeface="Calibri"/>
                        <a:cs typeface="Arial"/>
                      </a:endParaRPr>
                    </a:p>
                  </a:txBody>
                  <a:tcPr marL="11845" marR="11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248534">
                <a:tc>
                  <a:txBody>
                    <a:bodyPr/>
                    <a:lstStyle/>
                    <a:p>
                      <a:pPr algn="just">
                        <a:lnSpc>
                          <a:spcPct val="115000"/>
                        </a:lnSpc>
                        <a:spcAft>
                          <a:spcPts val="0"/>
                        </a:spcAft>
                      </a:pPr>
                      <a:r>
                        <a:rPr lang="en-GB" sz="800" b="1" i="1" dirty="0">
                          <a:solidFill>
                            <a:srgbClr val="FFFFFF"/>
                          </a:solidFill>
                          <a:effectLst/>
                          <a:latin typeface="Calibri"/>
                          <a:ea typeface="Calibri"/>
                          <a:cs typeface="Arial"/>
                        </a:rPr>
                        <a:t> </a:t>
                      </a:r>
                      <a:endParaRPr lang="en-GB" sz="800" dirty="0">
                        <a:effectLst/>
                        <a:latin typeface="Calibri"/>
                        <a:ea typeface="Calibri"/>
                        <a:cs typeface="Arial"/>
                      </a:endParaRPr>
                    </a:p>
                  </a:txBody>
                  <a:tcPr marL="11845" marR="118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2008</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2009</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2010</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2011</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2012</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2013</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smtClean="0">
                          <a:solidFill>
                            <a:srgbClr val="FFFFFF"/>
                          </a:solidFill>
                          <a:effectLst/>
                          <a:latin typeface="Calibri"/>
                          <a:ea typeface="Calibri"/>
                          <a:cs typeface="Arial"/>
                        </a:rPr>
                        <a:t>2014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1" i="1" dirty="0">
                          <a:solidFill>
                            <a:srgbClr val="FFFFFF"/>
                          </a:solidFill>
                          <a:effectLst/>
                          <a:latin typeface="Calibri"/>
                          <a:ea typeface="Calibri"/>
                          <a:cs typeface="Arial"/>
                        </a:rPr>
                        <a:t>2015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r>
              <a:tr h="379501">
                <a:tc>
                  <a:txBody>
                    <a:bodyPr/>
                    <a:lstStyle/>
                    <a:p>
                      <a:pPr algn="just">
                        <a:lnSpc>
                          <a:spcPct val="115000"/>
                        </a:lnSpc>
                        <a:spcAft>
                          <a:spcPts val="0"/>
                        </a:spcAft>
                      </a:pPr>
                      <a:r>
                        <a:rPr lang="en-GB" sz="800" b="1" i="1" dirty="0">
                          <a:solidFill>
                            <a:srgbClr val="FFFFFF"/>
                          </a:solidFill>
                          <a:effectLst/>
                          <a:latin typeface="Calibri"/>
                          <a:ea typeface="Calibri"/>
                          <a:cs typeface="Arial"/>
                        </a:rPr>
                        <a:t>Tourism (overall)</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5F91"/>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3</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497067">
                <a:tc>
                  <a:txBody>
                    <a:bodyPr/>
                    <a:lstStyle/>
                    <a:p>
                      <a:pPr>
                        <a:lnSpc>
                          <a:spcPct val="115000"/>
                        </a:lnSpc>
                        <a:spcAft>
                          <a:spcPts val="0"/>
                        </a:spcAft>
                      </a:pPr>
                      <a:r>
                        <a:rPr lang="en-GB" sz="800" b="1" i="1" dirty="0">
                          <a:solidFill>
                            <a:srgbClr val="FFFFFF"/>
                          </a:solidFill>
                          <a:effectLst/>
                          <a:latin typeface="Calibri"/>
                          <a:ea typeface="Calibri"/>
                          <a:cs typeface="Arial"/>
                        </a:rPr>
                        <a:t>Is rich in historic buildings and monuments</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79501">
                <a:tc>
                  <a:txBody>
                    <a:bodyPr/>
                    <a:lstStyle/>
                    <a:p>
                      <a:pPr>
                        <a:lnSpc>
                          <a:spcPct val="115000"/>
                        </a:lnSpc>
                        <a:spcAft>
                          <a:spcPts val="0"/>
                        </a:spcAft>
                      </a:pPr>
                      <a:r>
                        <a:rPr lang="en-GB" sz="800" b="1" i="1" dirty="0">
                          <a:solidFill>
                            <a:srgbClr val="FFFFFF"/>
                          </a:solidFill>
                          <a:effectLst/>
                          <a:latin typeface="Calibri"/>
                          <a:ea typeface="Calibri"/>
                          <a:cs typeface="Arial"/>
                        </a:rPr>
                        <a:t>Has a vibrant city life</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Aft>
                          <a:spcPts val="0"/>
                        </a:spcAft>
                      </a:pPr>
                      <a:r>
                        <a:rPr lang="en-GB" sz="800" b="0" i="1" dirty="0">
                          <a:effectLst/>
                          <a:latin typeface="Calibri"/>
                          <a:ea typeface="Calibri"/>
                          <a:cs typeface="Arial"/>
                        </a:rPr>
                        <a:t>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497067">
                <a:tc>
                  <a:txBody>
                    <a:bodyPr/>
                    <a:lstStyle/>
                    <a:p>
                      <a:pPr>
                        <a:lnSpc>
                          <a:spcPct val="115000"/>
                        </a:lnSpc>
                        <a:spcAft>
                          <a:spcPts val="0"/>
                        </a:spcAft>
                      </a:pPr>
                      <a:r>
                        <a:rPr lang="en-GB" sz="800" b="1" i="1" dirty="0">
                          <a:solidFill>
                            <a:srgbClr val="FFFFFF"/>
                          </a:solidFill>
                          <a:effectLst/>
                          <a:latin typeface="Calibri"/>
                          <a:ea typeface="Calibri"/>
                          <a:cs typeface="Arial"/>
                        </a:rPr>
                        <a:t>Would like to visit if money was no object</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0" i="1" dirty="0">
                          <a:effectLst/>
                          <a:latin typeface="Calibri"/>
                          <a:ea typeface="Calibri"/>
                          <a:cs typeface="Arial"/>
                        </a:rPr>
                        <a:t>7</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en-GB" sz="800" b="0" i="1" dirty="0">
                          <a:effectLst/>
                          <a:latin typeface="Calibri"/>
                          <a:ea typeface="Calibri"/>
                          <a:cs typeface="Arial"/>
                        </a:rPr>
                        <a:t>8</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en-GB" sz="800" b="0" i="1" dirty="0">
                          <a:effectLst/>
                          <a:latin typeface="Calibri"/>
                          <a:ea typeface="Calibri"/>
                          <a:cs typeface="Arial"/>
                        </a:rPr>
                        <a:t>8</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en-GB" sz="800" b="0" i="1" dirty="0">
                          <a:effectLst/>
                          <a:latin typeface="Calibri"/>
                          <a:ea typeface="Calibri"/>
                          <a:cs typeface="Arial"/>
                        </a:rPr>
                        <a:t>6</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6</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6</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5</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GB" sz="800" b="0" i="1" dirty="0">
                          <a:effectLst/>
                          <a:latin typeface="Calibri"/>
                          <a:ea typeface="Calibri"/>
                          <a:cs typeface="Arial"/>
                        </a:rPr>
                        <a:t>6</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80281">
                <a:tc>
                  <a:txBody>
                    <a:bodyPr/>
                    <a:lstStyle/>
                    <a:p>
                      <a:pPr>
                        <a:lnSpc>
                          <a:spcPct val="115000"/>
                        </a:lnSpc>
                        <a:spcAft>
                          <a:spcPts val="0"/>
                        </a:spcAft>
                      </a:pPr>
                      <a:r>
                        <a:rPr lang="en-GB" sz="800" b="1" i="1" dirty="0">
                          <a:solidFill>
                            <a:srgbClr val="FFFFFF"/>
                          </a:solidFill>
                          <a:effectLst/>
                          <a:latin typeface="Calibri"/>
                          <a:ea typeface="Calibri"/>
                          <a:cs typeface="Arial"/>
                        </a:rPr>
                        <a:t>Is rich in natural beauty</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2AADA"/>
                    </a:solidFill>
                  </a:tcPr>
                </a:tc>
                <a:tc>
                  <a:txBody>
                    <a:bodyPr/>
                    <a:lstStyle/>
                    <a:p>
                      <a:pPr algn="ctr">
                        <a:lnSpc>
                          <a:spcPct val="115000"/>
                        </a:lnSpc>
                        <a:spcAft>
                          <a:spcPts val="0"/>
                        </a:spcAft>
                      </a:pPr>
                      <a:r>
                        <a:rPr lang="en-GB" sz="800" b="0" i="1" dirty="0">
                          <a:effectLst/>
                          <a:latin typeface="Calibri"/>
                          <a:ea typeface="Calibri"/>
                          <a:cs typeface="Arial"/>
                        </a:rPr>
                        <a:t>23</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b="0" i="1" dirty="0">
                          <a:effectLst/>
                          <a:latin typeface="Calibri"/>
                          <a:ea typeface="Calibri"/>
                          <a:cs typeface="Arial"/>
                        </a:rPr>
                        <a:t>24</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b="0" i="1" dirty="0">
                          <a:effectLst/>
                          <a:latin typeface="Calibri"/>
                          <a:ea typeface="Calibri"/>
                          <a:cs typeface="Arial"/>
                        </a:rPr>
                        <a:t>22</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b="0" i="1" dirty="0">
                          <a:effectLst/>
                          <a:latin typeface="Calibri"/>
                          <a:ea typeface="Calibri"/>
                          <a:cs typeface="Arial"/>
                        </a:rPr>
                        <a:t>22</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b="0" i="1" dirty="0">
                          <a:effectLst/>
                          <a:latin typeface="Calibri"/>
                          <a:ea typeface="Calibri"/>
                          <a:cs typeface="Arial"/>
                        </a:rPr>
                        <a:t>22</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b="0" i="1" dirty="0">
                          <a:effectLst/>
                          <a:latin typeface="Calibri"/>
                          <a:ea typeface="Calibri"/>
                          <a:cs typeface="Arial"/>
                        </a:rPr>
                        <a:t>20</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n-GB" sz="800" b="0" i="1" dirty="0">
                          <a:effectLst/>
                          <a:latin typeface="Calibri"/>
                          <a:ea typeface="Calibri"/>
                          <a:cs typeface="Arial"/>
                        </a:rPr>
                        <a:t>20</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c>
                  <a:txBody>
                    <a:bodyPr/>
                    <a:lstStyle/>
                    <a:p>
                      <a:pPr algn="ctr">
                        <a:lnSpc>
                          <a:spcPct val="115000"/>
                        </a:lnSpc>
                        <a:spcAft>
                          <a:spcPts val="0"/>
                        </a:spcAft>
                      </a:pPr>
                      <a:r>
                        <a:rPr lang="en-GB" sz="800" b="0" i="1" dirty="0">
                          <a:effectLst/>
                          <a:latin typeface="Calibri"/>
                          <a:ea typeface="Calibri"/>
                          <a:cs typeface="Arial"/>
                        </a:rPr>
                        <a:t>18</a:t>
                      </a:r>
                      <a:endParaRPr lang="en-GB" sz="800" dirty="0">
                        <a:effectLst/>
                        <a:latin typeface="Calibri"/>
                        <a:ea typeface="Calibri"/>
                        <a:cs typeface="Arial"/>
                      </a:endParaRPr>
                    </a:p>
                  </a:txBody>
                  <a:tcPr marL="11845" marR="118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BF8F"/>
                    </a:solidFill>
                  </a:tcPr>
                </a:tc>
              </a:tr>
            </a:tbl>
          </a:graphicData>
        </a:graphic>
      </p:graphicFrame>
      <p:graphicFrame>
        <p:nvGraphicFramePr>
          <p:cNvPr id="18" name="Chart 17"/>
          <p:cNvGraphicFramePr/>
          <p:nvPr>
            <p:extLst>
              <p:ext uri="{D42A27DB-BD31-4B8C-83A1-F6EECF244321}">
                <p14:modId xmlns:p14="http://schemas.microsoft.com/office/powerpoint/2010/main" val="4245729878"/>
              </p:ext>
            </p:extLst>
          </p:nvPr>
        </p:nvGraphicFramePr>
        <p:xfrm>
          <a:off x="4692917" y="1432984"/>
          <a:ext cx="3986486" cy="2655064"/>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 Placeholder 5"/>
          <p:cNvSpPr txBox="1">
            <a:spLocks/>
          </p:cNvSpPr>
          <p:nvPr/>
        </p:nvSpPr>
        <p:spPr>
          <a:xfrm>
            <a:off x="4604017" y="1257299"/>
            <a:ext cx="2370996" cy="1875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GfK Anholt Nations Brand Index, 2015</a:t>
            </a:r>
            <a:endParaRPr lang="en-GB" sz="800" dirty="0"/>
          </a:p>
        </p:txBody>
      </p:sp>
      <p:sp>
        <p:nvSpPr>
          <p:cNvPr id="10" name="Text Placeholder 6"/>
          <p:cNvSpPr>
            <a:spLocks noGrp="1"/>
          </p:cNvSpPr>
          <p:nvPr>
            <p:ph type="body" sz="quarter" idx="13"/>
          </p:nvPr>
        </p:nvSpPr>
        <p:spPr>
          <a:xfrm>
            <a:off x="685796" y="6396162"/>
            <a:ext cx="2440301" cy="274638"/>
          </a:xfrm>
        </p:spPr>
        <p:txBody>
          <a:bodyPr/>
          <a:lstStyle/>
          <a:p>
            <a:r>
              <a:rPr lang="en-GB" sz="1000" dirty="0" smtClean="0"/>
              <a:t>Activities &amp; themes</a:t>
            </a:r>
            <a:endParaRPr lang="en-GB" sz="1000" dirty="0"/>
          </a:p>
        </p:txBody>
      </p:sp>
    </p:spTree>
    <p:extLst>
      <p:ext uri="{BB962C8B-B14F-4D97-AF65-F5344CB8AC3E}">
        <p14:creationId xmlns:p14="http://schemas.microsoft.com/office/powerpoint/2010/main" val="16145704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000" dirty="0" smtClean="0"/>
              <a:t>Motivations for taking a SHORT BREAK in England</a:t>
            </a:r>
            <a:endParaRPr lang="en-GB" sz="2000" dirty="0"/>
          </a:p>
        </p:txBody>
      </p:sp>
      <p:sp>
        <p:nvSpPr>
          <p:cNvPr id="4" name="Text Placeholder 3"/>
          <p:cNvSpPr>
            <a:spLocks noGrp="1"/>
          </p:cNvSpPr>
          <p:nvPr>
            <p:ph type="body" sz="quarter" idx="13"/>
          </p:nvPr>
        </p:nvSpPr>
        <p:spPr/>
        <p:txBody>
          <a:bodyPr/>
          <a:lstStyle/>
          <a:p>
            <a:endParaRPr lang="en-GB" dirty="0"/>
          </a:p>
        </p:txBody>
      </p:sp>
      <p:sp>
        <p:nvSpPr>
          <p:cNvPr id="9" name="Footer Placeholder 8"/>
          <p:cNvSpPr>
            <a:spLocks noGrp="1"/>
          </p:cNvSpPr>
          <p:nvPr>
            <p:ph type="ftr" sz="quarter" idx="3"/>
          </p:nvPr>
        </p:nvSpPr>
        <p:spPr/>
        <p:txBody>
          <a:bodyPr/>
          <a:lstStyle/>
          <a:p>
            <a:r>
              <a:rPr lang="en-US" dirty="0" smtClean="0"/>
              <a:t>fsffs</a:t>
            </a:r>
            <a:endParaRPr lang="en-US" dirty="0"/>
          </a:p>
        </p:txBody>
      </p:sp>
      <p:sp>
        <p:nvSpPr>
          <p:cNvPr id="5" name="Picture Placeholder 4"/>
          <p:cNvSpPr>
            <a:spLocks noGrp="1"/>
          </p:cNvSpPr>
          <p:nvPr>
            <p:ph type="pic" sz="quarter" idx="14"/>
          </p:nvPr>
        </p:nvSpPr>
        <p:spPr/>
      </p:sp>
      <p:sp>
        <p:nvSpPr>
          <p:cNvPr id="13" name="Text Placeholder 5"/>
          <p:cNvSpPr txBox="1">
            <a:spLocks/>
          </p:cNvSpPr>
          <p:nvPr/>
        </p:nvSpPr>
        <p:spPr>
          <a:xfrm>
            <a:off x="5315815" y="1445683"/>
            <a:ext cx="3589598" cy="477310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In 2015, BDRC Continental conducted a survey of 16,800 interviews across 24 different countries to understand people’s motivations and experience of visiting a wide range of holiday destinations, of which England was included.</a:t>
            </a:r>
          </a:p>
          <a:p>
            <a:pPr marL="0" indent="0" algn="just">
              <a:buNone/>
            </a:pPr>
            <a:r>
              <a:rPr lang="en-GB" sz="1300" dirty="0" smtClean="0"/>
              <a:t>The data revealed some interesting trends, in part underlining the perceptions of the UK revealed by the Gfk Nations Brand Index.  </a:t>
            </a:r>
          </a:p>
          <a:p>
            <a:pPr marL="0" indent="0" algn="just">
              <a:buNone/>
            </a:pPr>
            <a:r>
              <a:rPr lang="en-GB" sz="1300" dirty="0" smtClean="0"/>
              <a:t>Short breaks to England are more than likely than average to be motivated by ‘seeing the main sights’, outlining the country’s strong Nations Brand Index rating for ‘historic buildings and monuments’.  Also scoring higher than average is the appeal of England’s local culture and shopping.  Underlining England as a ‘doing holiday’ is a lower than average motivation of visiting to ‘rest mind or body’.</a:t>
            </a:r>
          </a:p>
          <a:p>
            <a:pPr marL="0" indent="0" algn="just">
              <a:buNone/>
            </a:pPr>
            <a:r>
              <a:rPr lang="en-GB" sz="1300" dirty="0" smtClean="0"/>
              <a:t>A holiday to England is less likely than average to be motivated by ‘scenery/natural beauty’ and ‘visiting beaches/coastal areas’, although the Nations Brand Index implies that perceptions are improving.  </a:t>
            </a:r>
          </a:p>
          <a:p>
            <a:pPr marL="0" indent="0" algn="just">
              <a:buNone/>
            </a:pPr>
            <a:endParaRPr lang="en-GB" sz="1300" dirty="0"/>
          </a:p>
        </p:txBody>
      </p:sp>
      <p:sp>
        <p:nvSpPr>
          <p:cNvPr id="14" name="Text Placeholder 5"/>
          <p:cNvSpPr txBox="1">
            <a:spLocks/>
          </p:cNvSpPr>
          <p:nvPr/>
        </p:nvSpPr>
        <p:spPr>
          <a:xfrm>
            <a:off x="308704" y="1269999"/>
            <a:ext cx="3653696" cy="17568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BDRC Continental Global Tourism Intentions Monitor 2015</a:t>
            </a:r>
            <a:endParaRPr lang="en-GB" sz="800" dirty="0"/>
          </a:p>
        </p:txBody>
      </p:sp>
      <p:graphicFrame>
        <p:nvGraphicFramePr>
          <p:cNvPr id="11" name="Picture Placeholder 9"/>
          <p:cNvGraphicFramePr>
            <a:graphicFrameLocks/>
          </p:cNvGraphicFramePr>
          <p:nvPr>
            <p:extLst>
              <p:ext uri="{D42A27DB-BD31-4B8C-83A1-F6EECF244321}">
                <p14:modId xmlns:p14="http://schemas.microsoft.com/office/powerpoint/2010/main" val="3548648174"/>
              </p:ext>
            </p:extLst>
          </p:nvPr>
        </p:nvGraphicFramePr>
        <p:xfrm>
          <a:off x="378821" y="1481098"/>
          <a:ext cx="4675779" cy="5151120"/>
        </p:xfrm>
        <a:graphic>
          <a:graphicData uri="http://schemas.openxmlformats.org/drawingml/2006/table">
            <a:tbl>
              <a:tblPr firstRow="1" bandRow="1">
                <a:tableStyleId>{FABFCF23-3B69-468F-B69F-88F6DE6A72F2}</a:tableStyleId>
              </a:tblPr>
              <a:tblGrid>
                <a:gridCol w="2084979"/>
                <a:gridCol w="508000"/>
                <a:gridCol w="711200"/>
                <a:gridCol w="558800"/>
                <a:gridCol w="812800"/>
              </a:tblGrid>
              <a:tr h="311951">
                <a:tc>
                  <a:txBody>
                    <a:bodyPr/>
                    <a:lstStyle/>
                    <a:p>
                      <a:endParaRPr lang="en-GB" sz="800" b="0" dirty="0">
                        <a:latin typeface="+mn-lt"/>
                        <a:cs typeface="Arial" panose="020B0604020202020204" pitchFamily="34" charset="0"/>
                      </a:endParaRPr>
                    </a:p>
                  </a:txBody>
                  <a:tcPr anchor="ctr"/>
                </a:tc>
                <a:tc gridSpan="2">
                  <a:txBody>
                    <a:bodyPr/>
                    <a:lstStyle/>
                    <a:p>
                      <a:pPr algn="ctr"/>
                      <a:r>
                        <a:rPr lang="en-GB" sz="800" b="1" dirty="0" smtClean="0">
                          <a:latin typeface="+mn-lt"/>
                          <a:cs typeface="Arial" panose="020B0604020202020204" pitchFamily="34" charset="0"/>
                        </a:rPr>
                        <a:t>ANY REASON</a:t>
                      </a:r>
                      <a:endParaRPr lang="en-GB" sz="800" b="1" dirty="0">
                        <a:latin typeface="+mn-lt"/>
                        <a:cs typeface="Arial" panose="020B0604020202020204" pitchFamily="34" charset="0"/>
                      </a:endParaRPr>
                    </a:p>
                  </a:txBody>
                  <a:tcPr anchor="ctr"/>
                </a:tc>
                <a:tc hMerge="1">
                  <a:txBody>
                    <a:bodyPr/>
                    <a:lstStyle/>
                    <a:p>
                      <a:endParaRPr lang="en-GB" sz="800" b="1" dirty="0">
                        <a:latin typeface="+mn-lt"/>
                        <a:cs typeface="Arial" panose="020B0604020202020204" pitchFamily="34" charset="0"/>
                      </a:endParaRPr>
                    </a:p>
                  </a:txBody>
                  <a:tcPr/>
                </a:tc>
                <a:tc gridSpan="2">
                  <a:txBody>
                    <a:bodyPr/>
                    <a:lstStyle/>
                    <a:p>
                      <a:pPr algn="ctr"/>
                      <a:r>
                        <a:rPr lang="en-GB" sz="800" b="1" dirty="0" smtClean="0">
                          <a:latin typeface="+mn-lt"/>
                          <a:cs typeface="Arial" panose="020B0604020202020204" pitchFamily="34" charset="0"/>
                        </a:rPr>
                        <a:t>MOST IMPORTANT   </a:t>
                      </a:r>
                      <a:br>
                        <a:rPr lang="en-GB" sz="800" b="1" dirty="0" smtClean="0">
                          <a:latin typeface="+mn-lt"/>
                          <a:cs typeface="Arial" panose="020B0604020202020204" pitchFamily="34" charset="0"/>
                        </a:rPr>
                      </a:br>
                      <a:r>
                        <a:rPr lang="en-GB" sz="800" b="1" dirty="0" smtClean="0">
                          <a:latin typeface="+mn-lt"/>
                          <a:cs typeface="Arial" panose="020B0604020202020204" pitchFamily="34" charset="0"/>
                        </a:rPr>
                        <a:t>REASON</a:t>
                      </a:r>
                      <a:endParaRPr lang="en-GB" sz="800" b="1" dirty="0">
                        <a:latin typeface="+mn-lt"/>
                        <a:cs typeface="Arial" panose="020B0604020202020204" pitchFamily="34" charset="0"/>
                      </a:endParaRPr>
                    </a:p>
                  </a:txBody>
                  <a:tcPr anchor="ctr"/>
                </a:tc>
                <a:tc hMerge="1">
                  <a:txBody>
                    <a:bodyPr/>
                    <a:lstStyle/>
                    <a:p>
                      <a:endParaRPr lang="en-GB" sz="1200" b="0" dirty="0">
                        <a:latin typeface="+mn-lt"/>
                        <a:cs typeface="Arial" panose="020B0604020202020204" pitchFamily="34" charset="0"/>
                      </a:endParaRPr>
                    </a:p>
                  </a:txBody>
                  <a:tcPr/>
                </a:tc>
              </a:tr>
              <a:tr h="311951">
                <a:tc>
                  <a:txBody>
                    <a:bodyPr/>
                    <a:lstStyle/>
                    <a:p>
                      <a:pPr>
                        <a:lnSpc>
                          <a:spcPct val="115000"/>
                        </a:lnSpc>
                        <a:spcAft>
                          <a:spcPts val="0"/>
                        </a:spcAft>
                      </a:pPr>
                      <a:endParaRPr lang="en-GB" sz="800" b="1" u="sng"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smtClean="0">
                          <a:effectLst/>
                          <a:latin typeface="+mn-lt"/>
                          <a:ea typeface="Calibri"/>
                          <a:cs typeface="Arial" panose="020B0604020202020204" pitchFamily="34" charset="0"/>
                        </a:rPr>
                        <a:t>England</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smtClean="0">
                          <a:effectLst/>
                          <a:latin typeface="+mn-lt"/>
                          <a:ea typeface="Calibri"/>
                          <a:cs typeface="Arial" panose="020B0604020202020204" pitchFamily="34" charset="0"/>
                        </a:rPr>
                        <a:t>All World</a:t>
                      </a:r>
                      <a:r>
                        <a:rPr lang="en-GB" sz="800" b="1" baseline="0" dirty="0" smtClean="0">
                          <a:effectLst/>
                          <a:latin typeface="+mn-lt"/>
                          <a:ea typeface="Calibri"/>
                          <a:cs typeface="Arial" panose="020B0604020202020204" pitchFamily="34" charset="0"/>
                        </a:rPr>
                        <a:t> Destinations</a:t>
                      </a:r>
                      <a:endParaRPr lang="en-GB" sz="800" b="1" dirty="0">
                        <a:effectLst/>
                        <a:latin typeface="+mn-lt"/>
                        <a:ea typeface="Calibri"/>
                        <a:cs typeface="Arial" panose="020B0604020202020204" pitchFamily="34" charset="0"/>
                      </a:endParaRPr>
                    </a:p>
                  </a:txBody>
                  <a:tcPr marL="68580" marR="68580" marT="0" marB="0" anchor="ctr"/>
                </a:tc>
                <a:tc>
                  <a:txBody>
                    <a:bodyPr/>
                    <a:lstStyle/>
                    <a:p>
                      <a:r>
                        <a:rPr lang="en-GB" sz="800" b="1" dirty="0" smtClean="0">
                          <a:latin typeface="+mn-lt"/>
                          <a:cs typeface="Arial" panose="020B0604020202020204" pitchFamily="34" charset="0"/>
                        </a:rPr>
                        <a:t>England</a:t>
                      </a:r>
                      <a:endParaRPr lang="en-GB" sz="800" b="1" dirty="0">
                        <a:latin typeface="+mn-lt"/>
                        <a:cs typeface="Arial" panose="020B0604020202020204" pitchFamily="34" charset="0"/>
                      </a:endParaRPr>
                    </a:p>
                  </a:txBody>
                  <a:tcPr anchor="ctr"/>
                </a:tc>
                <a:tc>
                  <a:txBody>
                    <a:bodyPr/>
                    <a:lstStyle/>
                    <a:p>
                      <a:r>
                        <a:rPr lang="en-GB" sz="800" b="1" dirty="0" smtClean="0">
                          <a:latin typeface="+mn-lt"/>
                          <a:cs typeface="Arial" panose="020B0604020202020204" pitchFamily="34" charset="0"/>
                        </a:rPr>
                        <a:t>All World Destinations</a:t>
                      </a:r>
                      <a:endParaRPr lang="en-GB" sz="800" b="1"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SIGHTSEEING</a:t>
                      </a:r>
                      <a:endParaRPr lang="en-GB" sz="800" b="1" u="sng"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69%</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60%</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r>
                        <a:rPr lang="en-GB" sz="800" b="1" dirty="0" smtClean="0">
                          <a:latin typeface="+mn-lt"/>
                          <a:cs typeface="Arial" panose="020B0604020202020204" pitchFamily="34" charset="0"/>
                        </a:rPr>
                        <a:t>40%</a:t>
                      </a:r>
                      <a:endParaRPr lang="en-GB" sz="800" b="1" dirty="0">
                        <a:latin typeface="+mn-lt"/>
                        <a:cs typeface="Arial" panose="020B0604020202020204" pitchFamily="34" charset="0"/>
                      </a:endParaRPr>
                    </a:p>
                  </a:txBody>
                  <a:tcPr anchor="ctr"/>
                </a:tc>
                <a:tc>
                  <a:txBody>
                    <a:bodyPr/>
                    <a:lstStyle/>
                    <a:p>
                      <a:pPr algn="ctr"/>
                      <a:r>
                        <a:rPr lang="en-GB" sz="800" b="1" dirty="0" smtClean="0">
                          <a:latin typeface="+mn-lt"/>
                          <a:cs typeface="Arial" panose="020B0604020202020204" pitchFamily="34" charset="0"/>
                        </a:rPr>
                        <a:t>35%</a:t>
                      </a:r>
                      <a:endParaRPr lang="en-GB" sz="800" b="1"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See main tourist sights /places of interest</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48%</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38%</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27%</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18%</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scenery / natural beauty</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30%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37%</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9%</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13%</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See less well known sights / places of interest</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25%</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22%</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5%</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5%</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ACTIVITY / EXPERIENCES</a:t>
                      </a:r>
                      <a:endParaRPr lang="en-GB" sz="800" b="1" u="sng"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72%</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70%</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r>
                        <a:rPr lang="en-GB" sz="800" b="1" dirty="0" smtClean="0">
                          <a:latin typeface="+mn-lt"/>
                          <a:cs typeface="Arial" panose="020B0604020202020204" pitchFamily="34" charset="0"/>
                        </a:rPr>
                        <a:t>37%</a:t>
                      </a:r>
                      <a:endParaRPr lang="en-GB" sz="800" b="1" dirty="0">
                        <a:latin typeface="+mn-lt"/>
                        <a:cs typeface="Arial" panose="020B0604020202020204" pitchFamily="34" charset="0"/>
                      </a:endParaRPr>
                    </a:p>
                  </a:txBody>
                  <a:tcPr anchor="ctr"/>
                </a:tc>
                <a:tc>
                  <a:txBody>
                    <a:bodyPr/>
                    <a:lstStyle/>
                    <a:p>
                      <a:pPr algn="ctr"/>
                      <a:r>
                        <a:rPr lang="en-GB" sz="800" b="1" dirty="0" smtClean="0">
                          <a:latin typeface="+mn-lt"/>
                          <a:cs typeface="Arial" panose="020B0604020202020204" pitchFamily="34" charset="0"/>
                        </a:rPr>
                        <a:t>38%</a:t>
                      </a:r>
                      <a:endParaRPr lang="en-GB" sz="800" b="1"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the local culture</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40%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33%</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10%</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9%</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or learn something new</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30%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25%</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Go shopping</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27%</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21%</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6%</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some adventure or thrill</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13%</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15%</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Go to a specific event</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13%</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Improve physical fitness / body</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7%</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Taste the local cuisine</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19%</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29%</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1%</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Take part in hobby</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9%</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PEOPLE</a:t>
                      </a:r>
                      <a:endParaRPr lang="en-GB" sz="800" b="1" u="sng"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37%</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26%</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r>
                        <a:rPr lang="en-GB" sz="800" b="1" dirty="0" smtClean="0">
                          <a:latin typeface="+mn-lt"/>
                          <a:cs typeface="Arial" panose="020B0604020202020204" pitchFamily="34" charset="0"/>
                        </a:rPr>
                        <a:t>16%</a:t>
                      </a:r>
                      <a:endParaRPr lang="en-GB" sz="800" b="1" dirty="0">
                        <a:latin typeface="+mn-lt"/>
                        <a:cs typeface="Arial" panose="020B0604020202020204" pitchFamily="34" charset="0"/>
                      </a:endParaRPr>
                    </a:p>
                  </a:txBody>
                  <a:tcPr anchor="ctr"/>
                </a:tc>
                <a:tc>
                  <a:txBody>
                    <a:bodyPr/>
                    <a:lstStyle/>
                    <a:p>
                      <a:pPr algn="ctr"/>
                      <a:r>
                        <a:rPr lang="en-GB" sz="800" b="1" dirty="0" smtClean="0">
                          <a:latin typeface="+mn-lt"/>
                          <a:cs typeface="Arial" panose="020B0604020202020204" pitchFamily="34" charset="0"/>
                        </a:rPr>
                        <a:t>8%</a:t>
                      </a:r>
                      <a:endParaRPr lang="en-GB" sz="800" b="1"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Meet new people</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15%</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12%</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Visit friends/ relatives</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22%</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14%</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REST / RELAXATION</a:t>
                      </a:r>
                      <a:endParaRPr lang="en-GB" sz="800" b="1" u="sng"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30%</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47%</a:t>
                      </a:r>
                      <a:endParaRPr lang="en-GB" sz="800" b="1" dirty="0">
                        <a:effectLst/>
                        <a:latin typeface="+mn-lt"/>
                        <a:ea typeface="Calibri"/>
                        <a:cs typeface="Arial" panose="020B0604020202020204" pitchFamily="34" charset="0"/>
                      </a:endParaRPr>
                    </a:p>
                  </a:txBody>
                  <a:tcPr marL="68580" marR="68580" marT="0" marB="0" anchor="ctr"/>
                </a:tc>
                <a:tc>
                  <a:txBody>
                    <a:bodyPr/>
                    <a:lstStyle/>
                    <a:p>
                      <a:pPr algn="ctr"/>
                      <a:r>
                        <a:rPr lang="en-GB" sz="800" b="1" dirty="0" smtClean="0">
                          <a:latin typeface="+mn-lt"/>
                          <a:cs typeface="Arial" panose="020B0604020202020204" pitchFamily="34" charset="0"/>
                        </a:rPr>
                        <a:t>6%</a:t>
                      </a:r>
                      <a:endParaRPr lang="en-GB" sz="800" b="1" dirty="0">
                        <a:latin typeface="+mn-lt"/>
                        <a:cs typeface="Arial" panose="020B0604020202020204" pitchFamily="34" charset="0"/>
                      </a:endParaRPr>
                    </a:p>
                  </a:txBody>
                  <a:tcPr anchor="ctr"/>
                </a:tc>
                <a:tc>
                  <a:txBody>
                    <a:bodyPr/>
                    <a:lstStyle/>
                    <a:p>
                      <a:pPr algn="ctr"/>
                      <a:r>
                        <a:rPr lang="en-GB" sz="800" b="1" dirty="0" smtClean="0">
                          <a:latin typeface="+mn-lt"/>
                          <a:cs typeface="Arial" panose="020B0604020202020204" pitchFamily="34" charset="0"/>
                        </a:rPr>
                        <a:t>17%</a:t>
                      </a:r>
                      <a:endParaRPr lang="en-GB" sz="800" b="1"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Rest mind or body</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19%</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28%</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Do as little as possible</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10%</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13%</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1%</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Visit beaches / coastal areas</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11%</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21%</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5%</a:t>
                      </a:r>
                      <a:endParaRPr lang="en-GB" sz="800" b="0" dirty="0">
                        <a:latin typeface="+mn-lt"/>
                        <a:cs typeface="Arial" panose="020B0604020202020204" pitchFamily="34" charset="0"/>
                      </a:endParaRPr>
                    </a:p>
                  </a:txBody>
                  <a:tcPr anchor="ct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Guaranteed sun / good weather</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8%</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16%</a:t>
                      </a:r>
                      <a:endParaRPr lang="en-GB" sz="800" b="0" dirty="0">
                        <a:effectLst/>
                        <a:latin typeface="+mn-lt"/>
                        <a:ea typeface="Calibri"/>
                        <a:cs typeface="Arial" panose="020B0604020202020204" pitchFamily="34" charset="0"/>
                      </a:endParaRPr>
                    </a:p>
                  </a:txBody>
                  <a:tcPr marL="68580" marR="68580" marT="0" marB="0" anchor="ctr"/>
                </a:tc>
                <a:tc>
                  <a:txBody>
                    <a:bodyPr/>
                    <a:lstStyle/>
                    <a:p>
                      <a:pPr algn="ctr"/>
                      <a:r>
                        <a:rPr lang="en-GB" sz="800" b="0" dirty="0" smtClean="0">
                          <a:latin typeface="+mn-lt"/>
                          <a:cs typeface="Arial" panose="020B0604020202020204" pitchFamily="34" charset="0"/>
                        </a:rPr>
                        <a:t>-</a:t>
                      </a:r>
                      <a:endParaRPr lang="en-GB" sz="800" b="0" dirty="0">
                        <a:latin typeface="+mn-lt"/>
                        <a:cs typeface="Arial" panose="020B0604020202020204" pitchFamily="34" charset="0"/>
                      </a:endParaRPr>
                    </a:p>
                  </a:txBody>
                  <a:tcPr anchor="ctr"/>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nchor="ctr"/>
                </a:tc>
              </a:tr>
            </a:tbl>
          </a:graphicData>
        </a:graphic>
      </p:graphicFrame>
      <p:sp>
        <p:nvSpPr>
          <p:cNvPr id="3" name="Rectangle 2"/>
          <p:cNvSpPr/>
          <p:nvPr/>
        </p:nvSpPr>
        <p:spPr>
          <a:xfrm>
            <a:off x="2543175" y="2590800"/>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11"/>
          <p:cNvSpPr/>
          <p:nvPr/>
        </p:nvSpPr>
        <p:spPr>
          <a:xfrm>
            <a:off x="2543175" y="4514850"/>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14"/>
          <p:cNvSpPr/>
          <p:nvPr/>
        </p:nvSpPr>
        <p:spPr>
          <a:xfrm>
            <a:off x="2543175" y="5791200"/>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Rectangle 15"/>
          <p:cNvSpPr/>
          <p:nvPr/>
        </p:nvSpPr>
        <p:spPr>
          <a:xfrm>
            <a:off x="2543175" y="6218792"/>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Rectangle 16"/>
          <p:cNvSpPr/>
          <p:nvPr/>
        </p:nvSpPr>
        <p:spPr>
          <a:xfrm>
            <a:off x="2543175" y="23775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Rectangle 18"/>
          <p:cNvSpPr/>
          <p:nvPr/>
        </p:nvSpPr>
        <p:spPr>
          <a:xfrm>
            <a:off x="2543175" y="36602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Rectangle 19"/>
          <p:cNvSpPr/>
          <p:nvPr/>
        </p:nvSpPr>
        <p:spPr>
          <a:xfrm>
            <a:off x="2543175" y="32411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Text Placeholder 6"/>
          <p:cNvSpPr txBox="1">
            <a:spLocks/>
          </p:cNvSpPr>
          <p:nvPr/>
        </p:nvSpPr>
        <p:spPr>
          <a:xfrm>
            <a:off x="838195" y="6596459"/>
            <a:ext cx="2440301" cy="274638"/>
          </a:xfrm>
          <a:prstGeom prst="rect">
            <a:avLst/>
          </a:prstGeom>
        </p:spPr>
        <p:txBody>
          <a:bodyPr/>
          <a:lstStyle>
            <a:lvl1pPr marL="0" indent="0" algn="l" defTabSz="457200" rtl="0" eaLnBrk="1" latinLnBrk="0" hangingPunct="1">
              <a:spcBef>
                <a:spcPct val="20000"/>
              </a:spcBef>
              <a:buFont typeface="Arial"/>
              <a:buNone/>
              <a:defRPr lang="en-US" sz="1200" kern="1200" dirty="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000" smtClean="0"/>
              <a:t>Activities &amp; themes</a:t>
            </a:r>
            <a:endParaRPr lang="en-GB" sz="1000"/>
          </a:p>
        </p:txBody>
      </p:sp>
    </p:spTree>
    <p:extLst>
      <p:ext uri="{BB962C8B-B14F-4D97-AF65-F5344CB8AC3E}">
        <p14:creationId xmlns:p14="http://schemas.microsoft.com/office/powerpoint/2010/main" val="21664909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000" dirty="0" smtClean="0"/>
              <a:t>Motivations for taking a LONGER HOLIDAY in England</a:t>
            </a:r>
            <a:endParaRPr lang="en-GB" sz="2000" dirty="0"/>
          </a:p>
        </p:txBody>
      </p:sp>
      <p:sp>
        <p:nvSpPr>
          <p:cNvPr id="4" name="Text Placeholder 3"/>
          <p:cNvSpPr>
            <a:spLocks noGrp="1"/>
          </p:cNvSpPr>
          <p:nvPr>
            <p:ph type="body" sz="quarter" idx="13"/>
          </p:nvPr>
        </p:nvSpPr>
        <p:spPr/>
        <p:txBody>
          <a:bodyPr/>
          <a:lstStyle/>
          <a:p>
            <a:endParaRPr lang="en-GB" dirty="0"/>
          </a:p>
        </p:txBody>
      </p:sp>
      <p:sp>
        <p:nvSpPr>
          <p:cNvPr id="9" name="Footer Placeholder 8"/>
          <p:cNvSpPr>
            <a:spLocks noGrp="1"/>
          </p:cNvSpPr>
          <p:nvPr>
            <p:ph type="ftr" sz="quarter" idx="3"/>
          </p:nvPr>
        </p:nvSpPr>
        <p:spPr/>
        <p:txBody>
          <a:bodyPr/>
          <a:lstStyle/>
          <a:p>
            <a:r>
              <a:rPr lang="en-US" dirty="0" smtClean="0"/>
              <a:t>fsffs</a:t>
            </a:r>
            <a:endParaRPr lang="en-US" dirty="0"/>
          </a:p>
        </p:txBody>
      </p:sp>
      <p:sp>
        <p:nvSpPr>
          <p:cNvPr id="5" name="Picture Placeholder 4"/>
          <p:cNvSpPr>
            <a:spLocks noGrp="1"/>
          </p:cNvSpPr>
          <p:nvPr>
            <p:ph type="pic" sz="quarter" idx="14"/>
          </p:nvPr>
        </p:nvSpPr>
        <p:spPr/>
      </p:sp>
      <p:sp>
        <p:nvSpPr>
          <p:cNvPr id="13" name="Text Placeholder 5"/>
          <p:cNvSpPr txBox="1">
            <a:spLocks/>
          </p:cNvSpPr>
          <p:nvPr/>
        </p:nvSpPr>
        <p:spPr>
          <a:xfrm>
            <a:off x="5315815" y="1445683"/>
            <a:ext cx="3589598"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‘Seeing the main sights/places of interest’ is also a leading motivation for longer holidays to England, as is ‘experiencing the local culture’ and ‘shopping’.   </a:t>
            </a:r>
          </a:p>
          <a:p>
            <a:pPr marL="0" indent="0" algn="just">
              <a:buNone/>
            </a:pPr>
            <a:r>
              <a:rPr lang="en-GB" sz="1300" dirty="0" smtClean="0"/>
              <a:t>‘Experiencing scenery/natural beauty’ is only marginally weaker than average as a main motivation for taking a longer holiday to England.</a:t>
            </a:r>
          </a:p>
          <a:p>
            <a:pPr marL="0" indent="0" algn="just">
              <a:buNone/>
            </a:pPr>
            <a:r>
              <a:rPr lang="en-GB" sz="1300" dirty="0" smtClean="0"/>
              <a:t>As with short breaks, ‘resting mind or body’, ‘visiting beaches/coastal areas’ and ‘tasting local cuisine’ are lower motivations than average.</a:t>
            </a:r>
          </a:p>
        </p:txBody>
      </p:sp>
      <p:sp>
        <p:nvSpPr>
          <p:cNvPr id="14" name="Text Placeholder 5"/>
          <p:cNvSpPr txBox="1">
            <a:spLocks/>
          </p:cNvSpPr>
          <p:nvPr/>
        </p:nvSpPr>
        <p:spPr>
          <a:xfrm>
            <a:off x="308704" y="1269999"/>
            <a:ext cx="3653696" cy="17568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BDRC Continental Global Tourism Intentions Monitor 2015</a:t>
            </a:r>
            <a:endParaRPr lang="en-GB" sz="800" dirty="0"/>
          </a:p>
        </p:txBody>
      </p:sp>
      <p:graphicFrame>
        <p:nvGraphicFramePr>
          <p:cNvPr id="11" name="Picture Placeholder 9"/>
          <p:cNvGraphicFramePr>
            <a:graphicFrameLocks/>
          </p:cNvGraphicFramePr>
          <p:nvPr>
            <p:extLst>
              <p:ext uri="{D42A27DB-BD31-4B8C-83A1-F6EECF244321}">
                <p14:modId xmlns:p14="http://schemas.microsoft.com/office/powerpoint/2010/main" val="454441399"/>
              </p:ext>
            </p:extLst>
          </p:nvPr>
        </p:nvGraphicFramePr>
        <p:xfrm>
          <a:off x="378821" y="1481098"/>
          <a:ext cx="4675779" cy="5151120"/>
        </p:xfrm>
        <a:graphic>
          <a:graphicData uri="http://schemas.openxmlformats.org/drawingml/2006/table">
            <a:tbl>
              <a:tblPr firstRow="1" bandRow="1">
                <a:tableStyleId>{FABFCF23-3B69-468F-B69F-88F6DE6A72F2}</a:tableStyleId>
              </a:tblPr>
              <a:tblGrid>
                <a:gridCol w="2084979"/>
                <a:gridCol w="508000"/>
                <a:gridCol w="711200"/>
                <a:gridCol w="558800"/>
                <a:gridCol w="812800"/>
              </a:tblGrid>
              <a:tr h="311951">
                <a:tc>
                  <a:txBody>
                    <a:bodyPr/>
                    <a:lstStyle/>
                    <a:p>
                      <a:endParaRPr lang="en-GB" sz="800" b="0" dirty="0">
                        <a:latin typeface="+mn-lt"/>
                        <a:cs typeface="Arial" panose="020B0604020202020204" pitchFamily="34" charset="0"/>
                      </a:endParaRPr>
                    </a:p>
                  </a:txBody>
                  <a:tcPr/>
                </a:tc>
                <a:tc gridSpan="2">
                  <a:txBody>
                    <a:bodyPr/>
                    <a:lstStyle/>
                    <a:p>
                      <a:pPr algn="ctr"/>
                      <a:r>
                        <a:rPr lang="en-GB" sz="800" b="1" dirty="0" smtClean="0">
                          <a:latin typeface="+mn-lt"/>
                          <a:cs typeface="Arial" panose="020B0604020202020204" pitchFamily="34" charset="0"/>
                        </a:rPr>
                        <a:t>ANY REASON</a:t>
                      </a:r>
                      <a:endParaRPr lang="en-GB" sz="800" b="1" dirty="0">
                        <a:latin typeface="+mn-lt"/>
                        <a:cs typeface="Arial" panose="020B0604020202020204" pitchFamily="34" charset="0"/>
                      </a:endParaRPr>
                    </a:p>
                  </a:txBody>
                  <a:tcPr anchor="ctr"/>
                </a:tc>
                <a:tc hMerge="1">
                  <a:txBody>
                    <a:bodyPr/>
                    <a:lstStyle/>
                    <a:p>
                      <a:endParaRPr lang="en-GB" sz="800" b="1" dirty="0">
                        <a:latin typeface="+mn-lt"/>
                        <a:cs typeface="Arial" panose="020B0604020202020204" pitchFamily="34" charset="0"/>
                      </a:endParaRPr>
                    </a:p>
                  </a:txBody>
                  <a:tcPr/>
                </a:tc>
                <a:tc gridSpan="2">
                  <a:txBody>
                    <a:bodyPr/>
                    <a:lstStyle/>
                    <a:p>
                      <a:pPr algn="ctr"/>
                      <a:r>
                        <a:rPr lang="en-GB" sz="800" b="1" dirty="0" smtClean="0">
                          <a:latin typeface="+mn-lt"/>
                          <a:cs typeface="Arial" panose="020B0604020202020204" pitchFamily="34" charset="0"/>
                        </a:rPr>
                        <a:t>MOST IMPORTANT   </a:t>
                      </a:r>
                      <a:br>
                        <a:rPr lang="en-GB" sz="800" b="1" dirty="0" smtClean="0">
                          <a:latin typeface="+mn-lt"/>
                          <a:cs typeface="Arial" panose="020B0604020202020204" pitchFamily="34" charset="0"/>
                        </a:rPr>
                      </a:br>
                      <a:r>
                        <a:rPr lang="en-GB" sz="800" b="1" dirty="0" smtClean="0">
                          <a:latin typeface="+mn-lt"/>
                          <a:cs typeface="Arial" panose="020B0604020202020204" pitchFamily="34" charset="0"/>
                        </a:rPr>
                        <a:t>REASON</a:t>
                      </a:r>
                      <a:endParaRPr lang="en-GB" sz="800" b="1" dirty="0">
                        <a:latin typeface="+mn-lt"/>
                        <a:cs typeface="Arial" panose="020B0604020202020204" pitchFamily="34" charset="0"/>
                      </a:endParaRPr>
                    </a:p>
                  </a:txBody>
                  <a:tcPr/>
                </a:tc>
                <a:tc hMerge="1">
                  <a:txBody>
                    <a:bodyPr/>
                    <a:lstStyle/>
                    <a:p>
                      <a:endParaRPr lang="en-GB" sz="1200" b="0" dirty="0">
                        <a:latin typeface="+mn-lt"/>
                        <a:cs typeface="Arial" panose="020B0604020202020204" pitchFamily="34" charset="0"/>
                      </a:endParaRPr>
                    </a:p>
                  </a:txBody>
                  <a:tcPr/>
                </a:tc>
              </a:tr>
              <a:tr h="311951">
                <a:tc>
                  <a:txBody>
                    <a:bodyPr/>
                    <a:lstStyle/>
                    <a:p>
                      <a:pPr>
                        <a:lnSpc>
                          <a:spcPct val="115000"/>
                        </a:lnSpc>
                        <a:spcAft>
                          <a:spcPts val="0"/>
                        </a:spcAft>
                      </a:pPr>
                      <a:endParaRPr lang="en-GB" sz="800" b="1" u="sng"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effectLst/>
                          <a:latin typeface="+mn-lt"/>
                          <a:ea typeface="Calibri"/>
                          <a:cs typeface="Arial" panose="020B0604020202020204" pitchFamily="34" charset="0"/>
                        </a:rPr>
                        <a:t>England</a:t>
                      </a:r>
                      <a:endParaRPr lang="en-GB" sz="800" b="1"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effectLst/>
                          <a:latin typeface="+mn-lt"/>
                          <a:ea typeface="Calibri"/>
                          <a:cs typeface="Arial" panose="020B0604020202020204" pitchFamily="34" charset="0"/>
                        </a:rPr>
                        <a:t>All World</a:t>
                      </a:r>
                      <a:r>
                        <a:rPr lang="en-GB" sz="800" b="1" baseline="0" dirty="0" smtClean="0">
                          <a:effectLst/>
                          <a:latin typeface="+mn-lt"/>
                          <a:ea typeface="Calibri"/>
                          <a:cs typeface="Arial" panose="020B0604020202020204" pitchFamily="34" charset="0"/>
                        </a:rPr>
                        <a:t> Destinations</a:t>
                      </a:r>
                      <a:endParaRPr lang="en-GB" sz="800" b="1" dirty="0">
                        <a:effectLst/>
                        <a:latin typeface="+mn-lt"/>
                        <a:ea typeface="Calibri"/>
                        <a:cs typeface="Arial" panose="020B0604020202020204" pitchFamily="34" charset="0"/>
                      </a:endParaRPr>
                    </a:p>
                  </a:txBody>
                  <a:tcPr marL="68580" marR="68580" marT="0" marB="0"/>
                </a:tc>
                <a:tc>
                  <a:txBody>
                    <a:bodyPr/>
                    <a:lstStyle/>
                    <a:p>
                      <a:r>
                        <a:rPr lang="en-GB" sz="800" b="1" dirty="0" smtClean="0">
                          <a:latin typeface="+mn-lt"/>
                          <a:cs typeface="Arial" panose="020B0604020202020204" pitchFamily="34" charset="0"/>
                        </a:rPr>
                        <a:t>England</a:t>
                      </a:r>
                      <a:endParaRPr lang="en-GB" sz="800" b="1" dirty="0">
                        <a:latin typeface="+mn-lt"/>
                        <a:cs typeface="Arial" panose="020B0604020202020204" pitchFamily="34" charset="0"/>
                      </a:endParaRPr>
                    </a:p>
                  </a:txBody>
                  <a:tcPr/>
                </a:tc>
                <a:tc>
                  <a:txBody>
                    <a:bodyPr/>
                    <a:lstStyle/>
                    <a:p>
                      <a:r>
                        <a:rPr lang="en-GB" sz="800" b="1" dirty="0" smtClean="0">
                          <a:latin typeface="+mn-lt"/>
                          <a:cs typeface="Arial" panose="020B0604020202020204" pitchFamily="34" charset="0"/>
                        </a:rPr>
                        <a:t>All World Destinations</a:t>
                      </a:r>
                      <a:endParaRPr lang="en-GB" sz="800" b="1" dirty="0">
                        <a:latin typeface="+mn-lt"/>
                        <a:cs typeface="Arial" panose="020B0604020202020204" pitchFamily="34" charset="0"/>
                      </a:endParaRPr>
                    </a:p>
                  </a:txBody>
                  <a:tcP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SIGHTSEEING</a:t>
                      </a:r>
                      <a:endParaRPr lang="en-GB" sz="800" b="1" u="sng"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69%</a:t>
                      </a:r>
                      <a:endParaRPr lang="en-GB" sz="800" b="1"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solidFill>
                            <a:srgbClr val="000000"/>
                          </a:solidFill>
                          <a:effectLst/>
                          <a:latin typeface="+mn-lt"/>
                          <a:ea typeface="Times New Roman"/>
                          <a:cs typeface="Arial" panose="020B0604020202020204" pitchFamily="34" charset="0"/>
                        </a:rPr>
                        <a:t>63%</a:t>
                      </a:r>
                      <a:endParaRPr lang="en-GB" sz="800" b="1" dirty="0">
                        <a:effectLst/>
                        <a:latin typeface="+mn-lt"/>
                        <a:ea typeface="Calibri"/>
                        <a:cs typeface="Arial" panose="020B0604020202020204" pitchFamily="34" charset="0"/>
                      </a:endParaRPr>
                    </a:p>
                  </a:txBody>
                  <a:tcPr marL="68580" marR="68580" marT="0" marB="0"/>
                </a:tc>
                <a:tc>
                  <a:txBody>
                    <a:bodyPr/>
                    <a:lstStyle/>
                    <a:p>
                      <a:pPr algn="ctr"/>
                      <a:r>
                        <a:rPr lang="en-GB" sz="800" b="1" dirty="0" smtClean="0">
                          <a:latin typeface="+mn-lt"/>
                          <a:cs typeface="Arial" panose="020B0604020202020204" pitchFamily="34" charset="0"/>
                        </a:rPr>
                        <a:t>39%</a:t>
                      </a:r>
                      <a:endParaRPr lang="en-GB" sz="800" b="1" dirty="0">
                        <a:latin typeface="+mn-lt"/>
                        <a:cs typeface="Arial" panose="020B0604020202020204" pitchFamily="34" charset="0"/>
                      </a:endParaRPr>
                    </a:p>
                  </a:txBody>
                  <a:tcPr/>
                </a:tc>
                <a:tc>
                  <a:txBody>
                    <a:bodyPr/>
                    <a:lstStyle/>
                    <a:p>
                      <a:pPr algn="ctr"/>
                      <a:r>
                        <a:rPr lang="en-GB" sz="800" b="1" dirty="0" smtClean="0">
                          <a:latin typeface="+mn-lt"/>
                          <a:cs typeface="Arial" panose="020B0604020202020204" pitchFamily="34" charset="0"/>
                        </a:rPr>
                        <a:t>34%</a:t>
                      </a:r>
                      <a:endParaRPr lang="en-GB" sz="800" b="1"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See main tourist sights /places of interest</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47%</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39%</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23%</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16%</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scenery / natural beauty</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41%</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41%</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10%</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13%</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See less well known sights / places of interest</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26%</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24%</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ACTIVITY / EXPERIENCES</a:t>
                      </a:r>
                      <a:endParaRPr lang="en-GB" sz="800" b="1" u="sng"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72%</a:t>
                      </a:r>
                      <a:endParaRPr lang="en-GB" sz="800" b="1"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a:solidFill>
                            <a:srgbClr val="000000"/>
                          </a:solidFill>
                          <a:effectLst/>
                          <a:latin typeface="+mn-lt"/>
                          <a:ea typeface="Times New Roman"/>
                          <a:cs typeface="Arial" panose="020B0604020202020204" pitchFamily="34" charset="0"/>
                        </a:rPr>
                        <a:t>70%</a:t>
                      </a:r>
                      <a:endParaRPr lang="en-GB" sz="800" b="1" dirty="0">
                        <a:effectLst/>
                        <a:latin typeface="+mn-lt"/>
                        <a:ea typeface="Calibri"/>
                        <a:cs typeface="Arial" panose="020B0604020202020204" pitchFamily="34" charset="0"/>
                      </a:endParaRPr>
                    </a:p>
                  </a:txBody>
                  <a:tcPr marL="68580" marR="68580" marT="0" marB="0"/>
                </a:tc>
                <a:tc>
                  <a:txBody>
                    <a:bodyPr/>
                    <a:lstStyle/>
                    <a:p>
                      <a:pPr algn="ctr"/>
                      <a:r>
                        <a:rPr lang="en-GB" sz="800" b="1" dirty="0" smtClean="0">
                          <a:latin typeface="+mn-lt"/>
                          <a:cs typeface="Arial" panose="020B0604020202020204" pitchFamily="34" charset="0"/>
                        </a:rPr>
                        <a:t>36%</a:t>
                      </a:r>
                      <a:endParaRPr lang="en-GB" sz="800" b="1" dirty="0">
                        <a:latin typeface="+mn-lt"/>
                        <a:cs typeface="Arial" panose="020B0604020202020204" pitchFamily="34" charset="0"/>
                      </a:endParaRPr>
                    </a:p>
                  </a:txBody>
                  <a:tcPr/>
                </a:tc>
                <a:tc>
                  <a:txBody>
                    <a:bodyPr/>
                    <a:lstStyle/>
                    <a:p>
                      <a:pPr algn="ctr"/>
                      <a:r>
                        <a:rPr lang="en-GB" sz="800" b="1" dirty="0" smtClean="0">
                          <a:latin typeface="+mn-lt"/>
                          <a:cs typeface="Arial" panose="020B0604020202020204" pitchFamily="34" charset="0"/>
                        </a:rPr>
                        <a:t>35%</a:t>
                      </a:r>
                      <a:endParaRPr lang="en-GB" sz="800" b="1"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the local culture</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41%</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37%</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9%</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9%</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or learn something new</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28%</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28%</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Go shopping</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23%</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19%</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5%</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Experience some adventure or thrill</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15%</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17%</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4%</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Go to a specific event</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16%</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9%</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5%</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Improve physical fitness / body</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8%</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10%</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Taste the local cuisine</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24%</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31%</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8%</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8%</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Take part in hobby</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8%</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9%</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1%</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PEOPLE</a:t>
                      </a:r>
                      <a:endParaRPr lang="en-GB" sz="800" b="1" u="sng"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solidFill>
                            <a:srgbClr val="000000"/>
                          </a:solidFill>
                          <a:effectLst/>
                          <a:latin typeface="+mn-lt"/>
                          <a:ea typeface="Times New Roman"/>
                          <a:cs typeface="Arial" panose="020B0604020202020204" pitchFamily="34" charset="0"/>
                        </a:rPr>
                        <a:t>42%</a:t>
                      </a:r>
                      <a:endParaRPr lang="en-GB" sz="800" b="1"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solidFill>
                            <a:srgbClr val="000000"/>
                          </a:solidFill>
                          <a:effectLst/>
                          <a:latin typeface="+mn-lt"/>
                          <a:ea typeface="Times New Roman"/>
                          <a:cs typeface="Arial" panose="020B0604020202020204" pitchFamily="34" charset="0"/>
                        </a:rPr>
                        <a:t>28%</a:t>
                      </a:r>
                      <a:endParaRPr lang="en-GB" sz="800" b="1" dirty="0">
                        <a:effectLst/>
                        <a:latin typeface="+mn-lt"/>
                        <a:ea typeface="Calibri"/>
                        <a:cs typeface="Arial" panose="020B0604020202020204" pitchFamily="34" charset="0"/>
                      </a:endParaRPr>
                    </a:p>
                  </a:txBody>
                  <a:tcPr marL="68580" marR="68580" marT="0" marB="0"/>
                </a:tc>
                <a:tc>
                  <a:txBody>
                    <a:bodyPr/>
                    <a:lstStyle/>
                    <a:p>
                      <a:pPr algn="ctr"/>
                      <a:r>
                        <a:rPr lang="en-GB" sz="800" b="1" dirty="0" smtClean="0">
                          <a:latin typeface="+mn-lt"/>
                          <a:cs typeface="Arial" panose="020B0604020202020204" pitchFamily="34" charset="0"/>
                        </a:rPr>
                        <a:t>20%</a:t>
                      </a:r>
                      <a:endParaRPr lang="en-GB" sz="800" b="1" dirty="0">
                        <a:latin typeface="+mn-lt"/>
                        <a:cs typeface="Arial" panose="020B0604020202020204" pitchFamily="34" charset="0"/>
                      </a:endParaRPr>
                    </a:p>
                  </a:txBody>
                  <a:tcPr/>
                </a:tc>
                <a:tc>
                  <a:txBody>
                    <a:bodyPr/>
                    <a:lstStyle/>
                    <a:p>
                      <a:pPr algn="ctr"/>
                      <a:r>
                        <a:rPr lang="en-GB" sz="800" b="1" dirty="0" smtClean="0">
                          <a:latin typeface="+mn-lt"/>
                          <a:cs typeface="Arial" panose="020B0604020202020204" pitchFamily="34" charset="0"/>
                        </a:rPr>
                        <a:t>9%</a:t>
                      </a:r>
                      <a:endParaRPr lang="en-GB" sz="800" b="1"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Meet new people</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20%</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17%</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18%</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Visit friends/ relatives</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28%</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15%</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1%</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1" u="sng" dirty="0">
                          <a:solidFill>
                            <a:srgbClr val="000000"/>
                          </a:solidFill>
                          <a:effectLst/>
                          <a:latin typeface="+mn-lt"/>
                          <a:ea typeface="Times New Roman"/>
                          <a:cs typeface="Arial" panose="020B0604020202020204" pitchFamily="34" charset="0"/>
                        </a:rPr>
                        <a:t>ANY REST / RELAXATION</a:t>
                      </a:r>
                      <a:endParaRPr lang="en-GB" sz="800" b="1" u="sng"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solidFill>
                            <a:srgbClr val="000000"/>
                          </a:solidFill>
                          <a:effectLst/>
                          <a:latin typeface="+mn-lt"/>
                          <a:ea typeface="Times New Roman"/>
                          <a:cs typeface="Arial" panose="020B0604020202020204" pitchFamily="34" charset="0"/>
                        </a:rPr>
                        <a:t>33%</a:t>
                      </a:r>
                      <a:endParaRPr lang="en-GB" sz="800" b="1"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1" dirty="0" smtClean="0">
                          <a:solidFill>
                            <a:srgbClr val="000000"/>
                          </a:solidFill>
                          <a:effectLst/>
                          <a:latin typeface="+mn-lt"/>
                          <a:ea typeface="Times New Roman"/>
                          <a:cs typeface="Arial" panose="020B0604020202020204" pitchFamily="34" charset="0"/>
                        </a:rPr>
                        <a:t>52%</a:t>
                      </a:r>
                      <a:endParaRPr lang="en-GB" sz="800" b="1" dirty="0">
                        <a:effectLst/>
                        <a:latin typeface="+mn-lt"/>
                        <a:ea typeface="Calibri"/>
                        <a:cs typeface="Arial" panose="020B0604020202020204" pitchFamily="34" charset="0"/>
                      </a:endParaRPr>
                    </a:p>
                  </a:txBody>
                  <a:tcPr marL="68580" marR="68580" marT="0" marB="0"/>
                </a:tc>
                <a:tc>
                  <a:txBody>
                    <a:bodyPr/>
                    <a:lstStyle/>
                    <a:p>
                      <a:pPr algn="ctr"/>
                      <a:r>
                        <a:rPr lang="en-GB" sz="800" b="1" dirty="0" smtClean="0">
                          <a:latin typeface="+mn-lt"/>
                          <a:cs typeface="Arial" panose="020B0604020202020204" pitchFamily="34" charset="0"/>
                        </a:rPr>
                        <a:t>5%</a:t>
                      </a:r>
                      <a:endParaRPr lang="en-GB" sz="800" b="1" dirty="0">
                        <a:latin typeface="+mn-lt"/>
                        <a:cs typeface="Arial" panose="020B0604020202020204" pitchFamily="34" charset="0"/>
                      </a:endParaRPr>
                    </a:p>
                  </a:txBody>
                  <a:tcPr/>
                </a:tc>
                <a:tc>
                  <a:txBody>
                    <a:bodyPr/>
                    <a:lstStyle/>
                    <a:p>
                      <a:pPr algn="ctr"/>
                      <a:r>
                        <a:rPr lang="en-GB" sz="800" b="1" dirty="0" smtClean="0">
                          <a:latin typeface="+mn-lt"/>
                          <a:cs typeface="Arial" panose="020B0604020202020204" pitchFamily="34" charset="0"/>
                        </a:rPr>
                        <a:t>21%</a:t>
                      </a:r>
                      <a:endParaRPr lang="en-GB" sz="800" b="1"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Rest mind or body</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21%</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28%</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7%</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Do as little as possible</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12%</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a:solidFill>
                            <a:srgbClr val="000000"/>
                          </a:solidFill>
                          <a:effectLst/>
                          <a:latin typeface="+mn-lt"/>
                          <a:ea typeface="Times New Roman"/>
                          <a:cs typeface="Arial" panose="020B0604020202020204" pitchFamily="34" charset="0"/>
                        </a:rPr>
                        <a:t>13%</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1%</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2%</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Visit beaches / coastal areas</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9%</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25%</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3%</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6%</a:t>
                      </a:r>
                      <a:endParaRPr lang="en-GB" sz="800" b="0" dirty="0">
                        <a:latin typeface="+mn-lt"/>
                        <a:cs typeface="Arial" panose="020B0604020202020204" pitchFamily="34" charset="0"/>
                      </a:endParaRPr>
                    </a:p>
                  </a:txBody>
                  <a:tcPr/>
                </a:tc>
              </a:tr>
              <a:tr h="198514">
                <a:tc>
                  <a:txBody>
                    <a:bodyPr/>
                    <a:lstStyle/>
                    <a:p>
                      <a:pPr>
                        <a:lnSpc>
                          <a:spcPct val="115000"/>
                        </a:lnSpc>
                        <a:spcAft>
                          <a:spcPts val="0"/>
                        </a:spcAft>
                      </a:pPr>
                      <a:r>
                        <a:rPr lang="en-GB" sz="800" b="0" dirty="0">
                          <a:solidFill>
                            <a:srgbClr val="000000"/>
                          </a:solidFill>
                          <a:effectLst/>
                          <a:latin typeface="+mn-lt"/>
                          <a:ea typeface="Times New Roman"/>
                          <a:cs typeface="Arial" panose="020B0604020202020204" pitchFamily="34" charset="0"/>
                        </a:rPr>
                        <a:t> Guaranteed sun / good weather</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6%</a:t>
                      </a:r>
                      <a:endParaRPr lang="en-GB" sz="800" b="0" dirty="0">
                        <a:effectLst/>
                        <a:latin typeface="+mn-lt"/>
                        <a:ea typeface="Calibri"/>
                        <a:cs typeface="Arial" panose="020B0604020202020204" pitchFamily="34" charset="0"/>
                      </a:endParaRPr>
                    </a:p>
                  </a:txBody>
                  <a:tcPr marL="68580" marR="68580" marT="0" marB="0"/>
                </a:tc>
                <a:tc>
                  <a:txBody>
                    <a:bodyPr/>
                    <a:lstStyle/>
                    <a:p>
                      <a:pPr algn="ctr">
                        <a:lnSpc>
                          <a:spcPct val="115000"/>
                        </a:lnSpc>
                        <a:spcAft>
                          <a:spcPts val="0"/>
                        </a:spcAft>
                      </a:pPr>
                      <a:r>
                        <a:rPr lang="en-GB" sz="800" b="0" dirty="0" smtClean="0">
                          <a:solidFill>
                            <a:srgbClr val="000000"/>
                          </a:solidFill>
                          <a:effectLst/>
                          <a:latin typeface="+mn-lt"/>
                          <a:ea typeface="Times New Roman"/>
                          <a:cs typeface="Arial" panose="020B0604020202020204" pitchFamily="34" charset="0"/>
                        </a:rPr>
                        <a:t>22%</a:t>
                      </a:r>
                      <a:endParaRPr lang="en-GB" sz="800" b="0" dirty="0">
                        <a:effectLst/>
                        <a:latin typeface="+mn-lt"/>
                        <a:ea typeface="Calibri"/>
                        <a:cs typeface="Arial" panose="020B0604020202020204" pitchFamily="34" charset="0"/>
                      </a:endParaRPr>
                    </a:p>
                  </a:txBody>
                  <a:tcPr marL="68580" marR="68580" marT="0" marB="0"/>
                </a:tc>
                <a:tc>
                  <a:txBody>
                    <a:bodyPr/>
                    <a:lstStyle/>
                    <a:p>
                      <a:pPr algn="ctr"/>
                      <a:r>
                        <a:rPr lang="en-GB" sz="800" b="0" dirty="0" smtClean="0">
                          <a:latin typeface="+mn-lt"/>
                          <a:cs typeface="Arial" panose="020B0604020202020204" pitchFamily="34" charset="0"/>
                        </a:rPr>
                        <a:t>-</a:t>
                      </a:r>
                      <a:endParaRPr lang="en-GB" sz="800" b="0" dirty="0">
                        <a:latin typeface="+mn-lt"/>
                        <a:cs typeface="Arial" panose="020B0604020202020204" pitchFamily="34" charset="0"/>
                      </a:endParaRPr>
                    </a:p>
                  </a:txBody>
                  <a:tcPr/>
                </a:tc>
                <a:tc>
                  <a:txBody>
                    <a:bodyPr/>
                    <a:lstStyle/>
                    <a:p>
                      <a:pPr algn="ctr"/>
                      <a:r>
                        <a:rPr lang="en-GB" sz="800" b="0" dirty="0" smtClean="0">
                          <a:latin typeface="+mn-lt"/>
                          <a:cs typeface="Arial" panose="020B0604020202020204" pitchFamily="34" charset="0"/>
                        </a:rPr>
                        <a:t>6%</a:t>
                      </a:r>
                      <a:endParaRPr lang="en-GB" sz="800" b="0" dirty="0">
                        <a:latin typeface="+mn-lt"/>
                        <a:cs typeface="Arial" panose="020B0604020202020204" pitchFamily="34" charset="0"/>
                      </a:endParaRPr>
                    </a:p>
                  </a:txBody>
                  <a:tcPr/>
                </a:tc>
              </a:tr>
            </a:tbl>
          </a:graphicData>
        </a:graphic>
      </p:graphicFrame>
      <p:sp>
        <p:nvSpPr>
          <p:cNvPr id="10" name="Rectangle 9"/>
          <p:cNvSpPr/>
          <p:nvPr/>
        </p:nvSpPr>
        <p:spPr>
          <a:xfrm>
            <a:off x="2543175" y="23775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11"/>
          <p:cNvSpPr/>
          <p:nvPr/>
        </p:nvSpPr>
        <p:spPr>
          <a:xfrm>
            <a:off x="2543175" y="32411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14"/>
          <p:cNvSpPr/>
          <p:nvPr/>
        </p:nvSpPr>
        <p:spPr>
          <a:xfrm>
            <a:off x="2543175" y="3660245"/>
            <a:ext cx="2343150" cy="180975"/>
          </a:xfrm>
          <a:prstGeom prst="rect">
            <a:avLst/>
          </a:prstGeom>
          <a:no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Rectangle 15"/>
          <p:cNvSpPr/>
          <p:nvPr/>
        </p:nvSpPr>
        <p:spPr>
          <a:xfrm>
            <a:off x="2543175" y="4514850"/>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Rectangle 16"/>
          <p:cNvSpPr/>
          <p:nvPr/>
        </p:nvSpPr>
        <p:spPr>
          <a:xfrm>
            <a:off x="2543175" y="5791200"/>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Rectangle 17"/>
          <p:cNvSpPr/>
          <p:nvPr/>
        </p:nvSpPr>
        <p:spPr>
          <a:xfrm>
            <a:off x="2543175" y="6218792"/>
            <a:ext cx="2343150" cy="18097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9" name="Text Placeholder 6"/>
          <p:cNvSpPr txBox="1">
            <a:spLocks/>
          </p:cNvSpPr>
          <p:nvPr/>
        </p:nvSpPr>
        <p:spPr>
          <a:xfrm>
            <a:off x="838196" y="6583362"/>
            <a:ext cx="2440301" cy="274638"/>
          </a:xfrm>
          <a:prstGeom prst="rect">
            <a:avLst/>
          </a:prstGeom>
        </p:spPr>
        <p:txBody>
          <a:bodyPr/>
          <a:lstStyle>
            <a:lvl1pPr marL="0" indent="0" algn="l" defTabSz="457200" rtl="0" eaLnBrk="1" latinLnBrk="0" hangingPunct="1">
              <a:spcBef>
                <a:spcPct val="20000"/>
              </a:spcBef>
              <a:buFont typeface="Arial"/>
              <a:buNone/>
              <a:defRPr lang="en-US" sz="1200" kern="1200" dirty="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1000" smtClean="0"/>
              <a:t>Activities &amp; themes</a:t>
            </a:r>
            <a:endParaRPr lang="en-GB" sz="1000"/>
          </a:p>
        </p:txBody>
      </p:sp>
    </p:spTree>
    <p:extLst>
      <p:ext uri="{BB962C8B-B14F-4D97-AF65-F5344CB8AC3E}">
        <p14:creationId xmlns:p14="http://schemas.microsoft.com/office/powerpoint/2010/main" val="35825614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Locations where overseas markets would like to stay in the UK </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According to the Nations Brand Index, overseas markets are most likely to want to stay in the capital city and historic British cities  on a holiday in the UK.  Respondents from France are most likely to show a desire to stay in the capital city. The  China holiday market is most likely to want to stay in a historic British city, traditional English countryside and coastal areas of Britain pointing to future potential for this market.   </a:t>
            </a:r>
            <a:endParaRPr lang="en-GB" sz="1300" strike="sngStrike" dirty="0"/>
          </a:p>
        </p:txBody>
      </p:sp>
      <p:sp>
        <p:nvSpPr>
          <p:cNvPr id="14" name="Text Placeholder 5"/>
          <p:cNvSpPr txBox="1">
            <a:spLocks/>
          </p:cNvSpPr>
          <p:nvPr/>
        </p:nvSpPr>
        <p:spPr>
          <a:xfrm>
            <a:off x="306752" y="12678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GfK Anholt Nations Brand Index, 2013</a:t>
            </a:r>
            <a:endParaRPr lang="en-GB" sz="800" dirty="0"/>
          </a:p>
        </p:txBody>
      </p:sp>
      <p:graphicFrame>
        <p:nvGraphicFramePr>
          <p:cNvPr id="10" name="Chart 9"/>
          <p:cNvGraphicFramePr/>
          <p:nvPr>
            <p:extLst>
              <p:ext uri="{D42A27DB-BD31-4B8C-83A1-F6EECF244321}">
                <p14:modId xmlns:p14="http://schemas.microsoft.com/office/powerpoint/2010/main" val="4097097834"/>
              </p:ext>
            </p:extLst>
          </p:nvPr>
        </p:nvGraphicFramePr>
        <p:xfrm>
          <a:off x="378822" y="1430868"/>
          <a:ext cx="8424992" cy="263313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Activities &amp; themes</a:t>
            </a:r>
            <a:endParaRPr lang="en-GB" sz="1000" dirty="0"/>
          </a:p>
        </p:txBody>
      </p:sp>
    </p:spTree>
    <p:extLst>
      <p:ext uri="{BB962C8B-B14F-4D97-AF65-F5344CB8AC3E}">
        <p14:creationId xmlns:p14="http://schemas.microsoft.com/office/powerpoint/2010/main" val="1316697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Background</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300" dirty="0" smtClean="0"/>
              <a:t>The </a:t>
            </a:r>
            <a:r>
              <a:rPr lang="en-GB" sz="1300" dirty="0"/>
              <a:t>three-year £40million Discover England Fund was announced by </a:t>
            </a:r>
            <a:r>
              <a:rPr lang="en-GB" sz="1300" dirty="0" smtClean="0"/>
              <a:t>the Government </a:t>
            </a:r>
            <a:r>
              <a:rPr lang="en-GB" sz="1300" dirty="0"/>
              <a:t>last year, with the objective of ensuring that England stays competitive in the rapidly growing global tourism industry, by offering world-class English tourism products to the right customers at the right time.  </a:t>
            </a:r>
            <a:r>
              <a:rPr lang="en-GB" sz="1300" dirty="0" smtClean="0"/>
              <a:t>The </a:t>
            </a:r>
            <a:r>
              <a:rPr lang="en-GB" sz="1300" dirty="0"/>
              <a:t>fund will be awarded to external bidders, with awards for two blocks of projects. </a:t>
            </a:r>
            <a:endParaRPr lang="en-GB" sz="1300" dirty="0" smtClean="0"/>
          </a:p>
          <a:p>
            <a:pPr marL="0" indent="0">
              <a:buNone/>
            </a:pPr>
            <a:r>
              <a:rPr lang="en-GB" sz="1300" dirty="0" smtClean="0"/>
              <a:t>It </a:t>
            </a:r>
            <a:r>
              <a:rPr lang="en-GB" sz="1300" dirty="0"/>
              <a:t>is vital that funding is awarded to bids which are in line with consumer and business trends, and to this end, the fund will also support additional research, to ensure that project teams and potential bidders have access to relevant market intelligence. The research will include the delivery of both broad insights (that is, with potential relevance to any project) and </a:t>
            </a:r>
            <a:r>
              <a:rPr lang="en-GB" sz="1300" dirty="0" smtClean="0"/>
              <a:t>research into specific areas. </a:t>
            </a:r>
            <a:endParaRPr lang="en-GB" sz="1300" dirty="0"/>
          </a:p>
          <a:p>
            <a:pPr marL="0" indent="0">
              <a:buNone/>
            </a:pPr>
            <a:r>
              <a:rPr lang="en-GB" sz="1300" dirty="0" smtClean="0"/>
              <a:t>In </a:t>
            </a:r>
            <a:r>
              <a:rPr lang="en-GB" sz="1300" dirty="0"/>
              <a:t>considering the types of research relevant for the Discover England Fund, it became evident that much of the information that bidders might require </a:t>
            </a:r>
            <a:r>
              <a:rPr lang="en-GB" sz="1300" dirty="0" smtClean="0"/>
              <a:t>is </a:t>
            </a:r>
            <a:r>
              <a:rPr lang="en-GB" sz="1300" dirty="0"/>
              <a:t>actually already in existence. This includes information on the VisitBritain Insights pages, the dataset from the International Passenger Survey, other research carried out in the past by VisitBritain, or </a:t>
            </a:r>
            <a:r>
              <a:rPr lang="en-GB" sz="1300" dirty="0" smtClean="0"/>
              <a:t>other </a:t>
            </a:r>
            <a:r>
              <a:rPr lang="en-GB" sz="1300" dirty="0"/>
              <a:t>secondary data sources. </a:t>
            </a:r>
            <a:endParaRPr lang="en-GB" sz="1300" dirty="0" smtClean="0"/>
          </a:p>
          <a:p>
            <a:pPr marL="0" indent="0">
              <a:buNone/>
            </a:pPr>
            <a:r>
              <a:rPr lang="en-GB" sz="1300" dirty="0"/>
              <a:t>For these reasons, VisitEngland </a:t>
            </a:r>
            <a:r>
              <a:rPr lang="en-GB" sz="1300" dirty="0" smtClean="0"/>
              <a:t>have commissioned BDRC Continental undertake </a:t>
            </a:r>
            <a:r>
              <a:rPr lang="en-GB" sz="1300" dirty="0"/>
              <a:t>a substantial programme of tailored secondary research to ensure that bidders can easily access and use existing market intelligence to shape both year 1 and years 2-3 projects. The focus of this programme is the international consumer – while the fund is also intended to stimulate domestic tourism, bids must in the first instance demonstrate their potential to generate growth from inbound markets – and therefore all analysis should be focused on inbound markets</a:t>
            </a:r>
            <a:r>
              <a:rPr lang="en-GB" sz="1300" dirty="0" smtClean="0"/>
              <a:t>.</a:t>
            </a:r>
            <a:endParaRPr lang="en-GB" sz="1300" dirty="0"/>
          </a:p>
          <a:p>
            <a:pPr marL="0" indent="0">
              <a:buNone/>
            </a:pPr>
            <a:r>
              <a:rPr lang="en-GB" sz="1300" dirty="0" smtClean="0">
                <a:solidFill>
                  <a:srgbClr val="120742"/>
                </a:solidFill>
              </a:rPr>
              <a:t>This first report seeks to summarise all existing information to provide bidders with an immediate source of information to work from.  Subsequent in-depth reports will be produced.</a:t>
            </a:r>
            <a:endParaRPr lang="en-GB" sz="1300" strike="sngStrike" dirty="0">
              <a:solidFill>
                <a:srgbClr val="FF0000"/>
              </a:solidFill>
            </a:endParaRPr>
          </a:p>
        </p:txBody>
      </p:sp>
      <p:sp>
        <p:nvSpPr>
          <p:cNvPr id="9" name="Text Placeholder 6"/>
          <p:cNvSpPr>
            <a:spLocks noGrp="1"/>
          </p:cNvSpPr>
          <p:nvPr>
            <p:ph type="body" sz="quarter" idx="13"/>
          </p:nvPr>
        </p:nvSpPr>
        <p:spPr>
          <a:xfrm>
            <a:off x="685796" y="6396162"/>
            <a:ext cx="2440301" cy="274638"/>
          </a:xfrm>
        </p:spPr>
        <p:txBody>
          <a:bodyPr/>
          <a:lstStyle/>
          <a:p>
            <a:r>
              <a:rPr lang="en-GB" sz="1000" dirty="0" smtClean="0"/>
              <a:t>Introduction</a:t>
            </a:r>
            <a:endParaRPr lang="en-GB" sz="1000" dirty="0"/>
          </a:p>
        </p:txBody>
      </p:sp>
    </p:spTree>
    <p:extLst>
      <p:ext uri="{BB962C8B-B14F-4D97-AF65-F5344CB8AC3E}">
        <p14:creationId xmlns:p14="http://schemas.microsoft.com/office/powerpoint/2010/main" val="1910174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2066"/>
            <a:ext cx="8813799" cy="558801"/>
          </a:xfrm>
        </p:spPr>
        <p:txBody>
          <a:bodyPr/>
          <a:lstStyle/>
          <a:p>
            <a:r>
              <a:rPr lang="en-GB" sz="2200" dirty="0" smtClean="0"/>
              <a:t>Desire to take part in activities among overseas markets</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When Nations Brand Index respondents stated how interested they would be in doing a selection of activities on an imagined holiday in Britain, they were most likely to state ‘food and drink’, ‘famous attractions’, ‘big city’ and ‘off beaten track’.  There was some variation by market.  In line with known visitor numbers, ‘Big City’ was regarded as most appealing to visitors from France.  </a:t>
            </a:r>
            <a:endParaRPr lang="en-GB" sz="1300" strike="sngStrike" dirty="0" smtClean="0">
              <a:solidFill>
                <a:srgbClr val="FF0000"/>
              </a:solidFill>
            </a:endParaRPr>
          </a:p>
        </p:txBody>
      </p:sp>
      <p:sp>
        <p:nvSpPr>
          <p:cNvPr id="12" name="Text Placeholder 5"/>
          <p:cNvSpPr txBox="1">
            <a:spLocks/>
          </p:cNvSpPr>
          <p:nvPr/>
        </p:nvSpPr>
        <p:spPr>
          <a:xfrm>
            <a:off x="306752" y="12678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GfK Anholt Nations Brand Index, 2014</a:t>
            </a:r>
            <a:endParaRPr lang="en-GB" sz="800" dirty="0"/>
          </a:p>
        </p:txBody>
      </p:sp>
      <p:sp>
        <p:nvSpPr>
          <p:cNvPr id="18" name="Text Placeholder 5"/>
          <p:cNvSpPr txBox="1">
            <a:spLocks/>
          </p:cNvSpPr>
          <p:nvPr/>
        </p:nvSpPr>
        <p:spPr>
          <a:xfrm>
            <a:off x="4731017" y="1260474"/>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GfK Anholt Nations Brand Index, 2014</a:t>
            </a:r>
            <a:endParaRPr lang="en-GB" sz="800" dirty="0"/>
          </a:p>
        </p:txBody>
      </p:sp>
      <p:graphicFrame>
        <p:nvGraphicFramePr>
          <p:cNvPr id="19" name="Chart 18"/>
          <p:cNvGraphicFramePr/>
          <p:nvPr>
            <p:extLst>
              <p:ext uri="{D42A27DB-BD31-4B8C-83A1-F6EECF244321}">
                <p14:modId xmlns:p14="http://schemas.microsoft.com/office/powerpoint/2010/main" val="2686301575"/>
              </p:ext>
            </p:extLst>
          </p:nvPr>
        </p:nvGraphicFramePr>
        <p:xfrm>
          <a:off x="378821" y="1457326"/>
          <a:ext cx="4019554" cy="26966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Table Placeholder 5"/>
          <p:cNvGraphicFramePr>
            <a:graphicFrameLocks/>
          </p:cNvGraphicFramePr>
          <p:nvPr>
            <p:extLst>
              <p:ext uri="{D42A27DB-BD31-4B8C-83A1-F6EECF244321}">
                <p14:modId xmlns:p14="http://schemas.microsoft.com/office/powerpoint/2010/main" val="3814530689"/>
              </p:ext>
            </p:extLst>
          </p:nvPr>
        </p:nvGraphicFramePr>
        <p:xfrm>
          <a:off x="4823819" y="1457326"/>
          <a:ext cx="4110897" cy="2734666"/>
        </p:xfrm>
        <a:graphic>
          <a:graphicData uri="http://schemas.openxmlformats.org/drawingml/2006/table">
            <a:tbl>
              <a:tblPr firstRow="1" bandRow="1">
                <a:tableStyleId>{5C22544A-7EE6-4342-B048-85BDC9FD1C3A}</a:tableStyleId>
              </a:tblPr>
              <a:tblGrid>
                <a:gridCol w="1072734"/>
                <a:gridCol w="630137"/>
                <a:gridCol w="600131"/>
                <a:gridCol w="585128"/>
                <a:gridCol w="600131"/>
                <a:gridCol w="622636"/>
              </a:tblGrid>
              <a:tr h="242381">
                <a:tc>
                  <a:txBody>
                    <a:bodyPr/>
                    <a:lstStyle/>
                    <a:p>
                      <a:pPr algn="just">
                        <a:lnSpc>
                          <a:spcPct val="115000"/>
                        </a:lnSpc>
                        <a:spcAft>
                          <a:spcPts val="0"/>
                        </a:spcAft>
                      </a:pPr>
                      <a:r>
                        <a:rPr lang="en-GB" sz="800" b="1" dirty="0">
                          <a:solidFill>
                            <a:srgbClr val="FFFFFF"/>
                          </a:solidFill>
                          <a:effectLst/>
                          <a:latin typeface="Calibri"/>
                          <a:ea typeface="Times New Roman"/>
                          <a:cs typeface="Arial"/>
                        </a:rPr>
                        <a:t> </a:t>
                      </a:r>
                      <a:endParaRPr lang="en-GB" sz="800" dirty="0">
                        <a:effectLst/>
                        <a:latin typeface="Calibri"/>
                        <a:ea typeface="Calibri"/>
                        <a:cs typeface="Arial"/>
                      </a:endParaRPr>
                    </a:p>
                  </a:txBody>
                  <a:tcPr marL="6733" marR="6733" marT="0" marB="0"/>
                </a:tc>
                <a:tc>
                  <a:txBody>
                    <a:bodyPr/>
                    <a:lstStyle/>
                    <a:p>
                      <a:pPr algn="ctr">
                        <a:lnSpc>
                          <a:spcPct val="115000"/>
                        </a:lnSpc>
                        <a:spcAft>
                          <a:spcPts val="0"/>
                        </a:spcAft>
                      </a:pPr>
                      <a:r>
                        <a:rPr lang="en-GB" sz="1000" b="1" dirty="0">
                          <a:solidFill>
                            <a:srgbClr val="FFFFFF"/>
                          </a:solidFill>
                          <a:effectLst/>
                          <a:latin typeface="Calibri"/>
                          <a:ea typeface="Times New Roman"/>
                          <a:cs typeface="Arial"/>
                        </a:rPr>
                        <a:t>Australia</a:t>
                      </a:r>
                      <a:endParaRPr lang="en-GB" sz="10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1000" b="1" dirty="0">
                          <a:solidFill>
                            <a:srgbClr val="FFFFFF"/>
                          </a:solidFill>
                          <a:effectLst/>
                          <a:latin typeface="Calibri"/>
                          <a:ea typeface="Times New Roman"/>
                          <a:cs typeface="Arial"/>
                        </a:rPr>
                        <a:t>France</a:t>
                      </a:r>
                      <a:endParaRPr lang="en-GB" sz="10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1000" b="1" dirty="0">
                          <a:solidFill>
                            <a:srgbClr val="FFFFFF"/>
                          </a:solidFill>
                          <a:effectLst/>
                          <a:latin typeface="Calibri"/>
                          <a:ea typeface="Times New Roman"/>
                          <a:cs typeface="Arial"/>
                        </a:rPr>
                        <a:t>Germany</a:t>
                      </a:r>
                      <a:endParaRPr lang="en-GB" sz="10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1000" b="1" dirty="0">
                          <a:solidFill>
                            <a:srgbClr val="FFFFFF"/>
                          </a:solidFill>
                          <a:effectLst/>
                          <a:latin typeface="Calibri"/>
                          <a:ea typeface="Times New Roman"/>
                          <a:cs typeface="Arial"/>
                        </a:rPr>
                        <a:t>Spain</a:t>
                      </a:r>
                      <a:endParaRPr lang="en-GB" sz="10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1000" b="1" dirty="0">
                          <a:solidFill>
                            <a:srgbClr val="FFFFFF"/>
                          </a:solidFill>
                          <a:effectLst/>
                          <a:latin typeface="Calibri"/>
                          <a:ea typeface="Times New Roman"/>
                          <a:cs typeface="Arial"/>
                        </a:rPr>
                        <a:t>USA</a:t>
                      </a:r>
                      <a:endParaRPr lang="en-GB" sz="1000" dirty="0">
                        <a:effectLst/>
                        <a:latin typeface="Calibri"/>
                        <a:ea typeface="Calibri"/>
                        <a:cs typeface="Arial"/>
                      </a:endParaRPr>
                    </a:p>
                  </a:txBody>
                  <a:tcPr marL="6733" marR="6733" marT="0" marB="0" anchor="ctr"/>
                </a:tc>
              </a:tr>
              <a:tr h="242381">
                <a:tc>
                  <a:txBody>
                    <a:bodyPr/>
                    <a:lstStyle/>
                    <a:p>
                      <a:pPr>
                        <a:lnSpc>
                          <a:spcPct val="115000"/>
                        </a:lnSpc>
                        <a:spcAft>
                          <a:spcPts val="0"/>
                        </a:spcAft>
                      </a:pPr>
                      <a:r>
                        <a:rPr lang="en-GB" sz="800" b="1" dirty="0">
                          <a:solidFill>
                            <a:schemeClr val="tx1"/>
                          </a:solidFill>
                          <a:effectLst/>
                          <a:latin typeface="+mn-lt"/>
                          <a:ea typeface="Times New Roman"/>
                          <a:cs typeface="Arial"/>
                        </a:rPr>
                        <a:t>Food and drink</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80%</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66%</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67%</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70%</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76%</a:t>
                      </a:r>
                      <a:endParaRPr lang="en-GB" sz="800" dirty="0">
                        <a:effectLst/>
                        <a:latin typeface="Calibri"/>
                        <a:ea typeface="Calibri"/>
                        <a:cs typeface="Arial"/>
                      </a:endParaRPr>
                    </a:p>
                  </a:txBody>
                  <a:tcPr marL="6733" marR="6733" marT="0" marB="0" anchor="ctr"/>
                </a:tc>
              </a:tr>
              <a:tr h="242381">
                <a:tc>
                  <a:txBody>
                    <a:bodyPr/>
                    <a:lstStyle/>
                    <a:p>
                      <a:pPr>
                        <a:lnSpc>
                          <a:spcPct val="115000"/>
                        </a:lnSpc>
                        <a:spcAft>
                          <a:spcPts val="0"/>
                        </a:spcAft>
                      </a:pPr>
                      <a:r>
                        <a:rPr lang="en-GB" sz="800" b="1" dirty="0">
                          <a:solidFill>
                            <a:schemeClr val="tx1"/>
                          </a:solidFill>
                          <a:effectLst/>
                          <a:latin typeface="+mn-lt"/>
                          <a:ea typeface="Times New Roman"/>
                          <a:cs typeface="Arial"/>
                        </a:rPr>
                        <a:t>Famous attractions</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76%</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69%</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63%</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61%</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68%</a:t>
                      </a:r>
                      <a:endParaRPr lang="en-GB" sz="800" dirty="0">
                        <a:effectLst/>
                        <a:latin typeface="Calibri"/>
                        <a:ea typeface="Calibri"/>
                        <a:cs typeface="Arial"/>
                      </a:endParaRPr>
                    </a:p>
                  </a:txBody>
                  <a:tcPr marL="6733" marR="6733" marT="0" marB="0" anchor="ctr"/>
                </a:tc>
              </a:tr>
              <a:tr h="242381">
                <a:tc>
                  <a:txBody>
                    <a:bodyPr/>
                    <a:lstStyle/>
                    <a:p>
                      <a:pPr>
                        <a:lnSpc>
                          <a:spcPct val="115000"/>
                        </a:lnSpc>
                        <a:spcAft>
                          <a:spcPts val="0"/>
                        </a:spcAft>
                      </a:pPr>
                      <a:r>
                        <a:rPr lang="en-GB" sz="800" b="1" dirty="0">
                          <a:solidFill>
                            <a:schemeClr val="tx1"/>
                          </a:solidFill>
                          <a:effectLst/>
                          <a:latin typeface="+mn-lt"/>
                          <a:ea typeface="Times New Roman"/>
                          <a:cs typeface="Arial"/>
                        </a:rPr>
                        <a:t>Big City</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72%</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74%</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66%</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71%</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66%</a:t>
                      </a:r>
                      <a:endParaRPr lang="en-GB" sz="800" dirty="0">
                        <a:effectLst/>
                        <a:latin typeface="Calibri"/>
                        <a:ea typeface="Calibri"/>
                        <a:cs typeface="Arial"/>
                      </a:endParaRPr>
                    </a:p>
                  </a:txBody>
                  <a:tcPr marL="6733" marR="6733" marT="0" marB="0" anchor="ctr"/>
                </a:tc>
              </a:tr>
              <a:tr h="242381">
                <a:tc>
                  <a:txBody>
                    <a:bodyPr/>
                    <a:lstStyle/>
                    <a:p>
                      <a:pPr>
                        <a:lnSpc>
                          <a:spcPct val="115000"/>
                        </a:lnSpc>
                        <a:spcAft>
                          <a:spcPts val="0"/>
                        </a:spcAft>
                      </a:pPr>
                      <a:r>
                        <a:rPr lang="en-GB" sz="800" b="1" dirty="0">
                          <a:solidFill>
                            <a:schemeClr val="tx1"/>
                          </a:solidFill>
                          <a:effectLst/>
                          <a:latin typeface="+mn-lt"/>
                          <a:ea typeface="Times New Roman"/>
                          <a:cs typeface="Arial"/>
                        </a:rPr>
                        <a:t>Countryside</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82%</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68%</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67%</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73%</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75%</a:t>
                      </a:r>
                      <a:endParaRPr lang="en-GB" sz="800" dirty="0">
                        <a:effectLst/>
                        <a:latin typeface="Calibri"/>
                        <a:ea typeface="Calibri"/>
                        <a:cs typeface="Arial"/>
                      </a:endParaRPr>
                    </a:p>
                  </a:txBody>
                  <a:tcPr marL="6733" marR="6733" marT="0" marB="0" anchor="ctr"/>
                </a:tc>
              </a:tr>
              <a:tr h="242381">
                <a:tc>
                  <a:txBody>
                    <a:bodyPr/>
                    <a:lstStyle/>
                    <a:p>
                      <a:pPr>
                        <a:lnSpc>
                          <a:spcPct val="115000"/>
                        </a:lnSpc>
                        <a:spcAft>
                          <a:spcPts val="0"/>
                        </a:spcAft>
                      </a:pPr>
                      <a:r>
                        <a:rPr lang="en-GB" sz="800" b="1" dirty="0">
                          <a:solidFill>
                            <a:schemeClr val="tx1"/>
                          </a:solidFill>
                          <a:effectLst/>
                          <a:latin typeface="+mn-lt"/>
                          <a:ea typeface="Times New Roman"/>
                          <a:cs typeface="Arial"/>
                        </a:rPr>
                        <a:t>Off beaten track</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71%</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69%</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64%</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67%</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66%</a:t>
                      </a:r>
                      <a:endParaRPr lang="en-GB" sz="800" dirty="0">
                        <a:effectLst/>
                        <a:latin typeface="Calibri"/>
                        <a:ea typeface="Calibri"/>
                        <a:cs typeface="Arial"/>
                      </a:endParaRPr>
                    </a:p>
                  </a:txBody>
                  <a:tcPr marL="6733" marR="6733" marT="0" marB="0" anchor="ctr"/>
                </a:tc>
              </a:tr>
              <a:tr h="242381">
                <a:tc>
                  <a:txBody>
                    <a:bodyPr/>
                    <a:lstStyle/>
                    <a:p>
                      <a:pPr>
                        <a:lnSpc>
                          <a:spcPct val="115000"/>
                        </a:lnSpc>
                        <a:spcAft>
                          <a:spcPts val="0"/>
                        </a:spcAft>
                      </a:pPr>
                      <a:r>
                        <a:rPr lang="en-GB" sz="800" b="1" dirty="0">
                          <a:solidFill>
                            <a:schemeClr val="tx1"/>
                          </a:solidFill>
                          <a:effectLst/>
                          <a:latin typeface="+mn-lt"/>
                          <a:ea typeface="Times New Roman"/>
                          <a:cs typeface="Arial"/>
                        </a:rPr>
                        <a:t>Train to travel from place to place</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65%</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50%</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44%</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58%</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66%</a:t>
                      </a:r>
                      <a:endParaRPr lang="en-GB" sz="800" dirty="0">
                        <a:effectLst/>
                        <a:latin typeface="Calibri"/>
                        <a:ea typeface="Calibri"/>
                        <a:cs typeface="Arial"/>
                      </a:endParaRPr>
                    </a:p>
                  </a:txBody>
                  <a:tcPr marL="6733" marR="6733" marT="0" marB="0" anchor="ctr"/>
                </a:tc>
              </a:tr>
              <a:tr h="242381">
                <a:tc>
                  <a:txBody>
                    <a:bodyPr/>
                    <a:lstStyle/>
                    <a:p>
                      <a:pPr>
                        <a:lnSpc>
                          <a:spcPct val="115000"/>
                        </a:lnSpc>
                        <a:spcAft>
                          <a:spcPts val="0"/>
                        </a:spcAft>
                      </a:pPr>
                      <a:r>
                        <a:rPr lang="en-GB" sz="800" b="1" dirty="0">
                          <a:solidFill>
                            <a:schemeClr val="tx1"/>
                          </a:solidFill>
                          <a:effectLst/>
                          <a:latin typeface="+mn-lt"/>
                          <a:ea typeface="Times New Roman"/>
                          <a:cs typeface="Arial"/>
                        </a:rPr>
                        <a:t>Rent a car</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66%</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54%</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53%</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48%</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52%</a:t>
                      </a:r>
                      <a:endParaRPr lang="en-GB" sz="800" dirty="0">
                        <a:effectLst/>
                        <a:latin typeface="Calibri"/>
                        <a:ea typeface="Calibri"/>
                        <a:cs typeface="Arial"/>
                      </a:endParaRPr>
                    </a:p>
                  </a:txBody>
                  <a:tcPr marL="6733" marR="6733" marT="0" marB="0" anchor="ctr"/>
                </a:tc>
              </a:tr>
              <a:tr h="242381">
                <a:tc>
                  <a:txBody>
                    <a:bodyPr/>
                    <a:lstStyle/>
                    <a:p>
                      <a:pPr>
                        <a:lnSpc>
                          <a:spcPct val="115000"/>
                        </a:lnSpc>
                        <a:spcAft>
                          <a:spcPts val="0"/>
                        </a:spcAft>
                      </a:pPr>
                      <a:r>
                        <a:rPr lang="en-GB" sz="800" b="1" dirty="0">
                          <a:solidFill>
                            <a:schemeClr val="tx1"/>
                          </a:solidFill>
                          <a:effectLst/>
                          <a:latin typeface="+mn-lt"/>
                          <a:ea typeface="Times New Roman"/>
                          <a:cs typeface="Arial"/>
                        </a:rPr>
                        <a:t>Day trips</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57%</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61%</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65%</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46%</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63%</a:t>
                      </a:r>
                      <a:endParaRPr lang="en-GB" sz="800" dirty="0">
                        <a:effectLst/>
                        <a:latin typeface="Calibri"/>
                        <a:ea typeface="Calibri"/>
                        <a:cs typeface="Arial"/>
                      </a:endParaRPr>
                    </a:p>
                  </a:txBody>
                  <a:tcPr marL="6733" marR="6733" marT="0" marB="0" anchor="ctr"/>
                </a:tc>
              </a:tr>
              <a:tr h="256055">
                <a:tc>
                  <a:txBody>
                    <a:bodyPr/>
                    <a:lstStyle/>
                    <a:p>
                      <a:pPr>
                        <a:lnSpc>
                          <a:spcPct val="115000"/>
                        </a:lnSpc>
                        <a:spcAft>
                          <a:spcPts val="0"/>
                        </a:spcAft>
                      </a:pPr>
                      <a:r>
                        <a:rPr lang="en-GB" sz="800" b="1" dirty="0">
                          <a:solidFill>
                            <a:schemeClr val="tx1"/>
                          </a:solidFill>
                          <a:effectLst/>
                          <a:latin typeface="+mn-lt"/>
                          <a:ea typeface="Times New Roman"/>
                          <a:cs typeface="Arial"/>
                        </a:rPr>
                        <a:t>Full guided tour</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45%</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45%</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39%</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44%</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52%</a:t>
                      </a:r>
                      <a:endParaRPr lang="en-GB" sz="800" dirty="0">
                        <a:effectLst/>
                        <a:latin typeface="Calibri"/>
                        <a:ea typeface="Calibri"/>
                        <a:cs typeface="Arial"/>
                      </a:endParaRPr>
                    </a:p>
                  </a:txBody>
                  <a:tcPr marL="6733" marR="6733" marT="0" marB="0" anchor="ctr"/>
                </a:tc>
              </a:tr>
              <a:tr h="259147">
                <a:tc>
                  <a:txBody>
                    <a:bodyPr/>
                    <a:lstStyle/>
                    <a:p>
                      <a:pPr>
                        <a:lnSpc>
                          <a:spcPct val="115000"/>
                        </a:lnSpc>
                        <a:spcAft>
                          <a:spcPts val="0"/>
                        </a:spcAft>
                      </a:pPr>
                      <a:r>
                        <a:rPr lang="en-GB" sz="800" b="1" dirty="0">
                          <a:solidFill>
                            <a:schemeClr val="tx1"/>
                          </a:solidFill>
                          <a:effectLst/>
                          <a:latin typeface="+mn-lt"/>
                          <a:ea typeface="Times New Roman"/>
                          <a:cs typeface="Arial"/>
                        </a:rPr>
                        <a:t>Planned itinerary</a:t>
                      </a:r>
                      <a:endParaRPr lang="en-GB" sz="800" dirty="0">
                        <a:solidFill>
                          <a:schemeClr val="tx1"/>
                        </a:solidFill>
                        <a:effectLst/>
                        <a:latin typeface="+mn-lt"/>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57%</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52%</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40%</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50%</a:t>
                      </a:r>
                      <a:endParaRPr lang="en-GB" sz="800" dirty="0">
                        <a:effectLst/>
                        <a:latin typeface="Calibri"/>
                        <a:ea typeface="Calibri"/>
                        <a:cs typeface="Arial"/>
                      </a:endParaRPr>
                    </a:p>
                  </a:txBody>
                  <a:tcPr marL="6733" marR="6733" marT="0" marB="0" anchor="ctr"/>
                </a:tc>
                <a:tc>
                  <a:txBody>
                    <a:bodyPr/>
                    <a:lstStyle/>
                    <a:p>
                      <a:pPr algn="ctr">
                        <a:lnSpc>
                          <a:spcPct val="115000"/>
                        </a:lnSpc>
                        <a:spcAft>
                          <a:spcPts val="0"/>
                        </a:spcAft>
                      </a:pPr>
                      <a:r>
                        <a:rPr lang="en-GB" sz="800" dirty="0">
                          <a:solidFill>
                            <a:srgbClr val="000000"/>
                          </a:solidFill>
                          <a:effectLst/>
                          <a:latin typeface="Arial"/>
                          <a:ea typeface="Times New Roman"/>
                          <a:cs typeface="Arial"/>
                        </a:rPr>
                        <a:t>53%</a:t>
                      </a:r>
                      <a:endParaRPr lang="en-GB" sz="800" dirty="0">
                        <a:effectLst/>
                        <a:latin typeface="Calibri"/>
                        <a:ea typeface="Calibri"/>
                        <a:cs typeface="Arial"/>
                      </a:endParaRPr>
                    </a:p>
                  </a:txBody>
                  <a:tcPr marL="6733" marR="6733" marT="0" marB="0" anchor="ctr"/>
                </a:tc>
              </a:tr>
            </a:tbl>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Activities &amp; themes</a:t>
            </a:r>
            <a:endParaRPr lang="en-GB" sz="1000" dirty="0"/>
          </a:p>
        </p:txBody>
      </p:sp>
    </p:spTree>
    <p:extLst>
      <p:ext uri="{BB962C8B-B14F-4D97-AF65-F5344CB8AC3E}">
        <p14:creationId xmlns:p14="http://schemas.microsoft.com/office/powerpoint/2010/main" val="1756549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Activities conducted in the UK on holiday (2011)</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In 2011, VisitBritain added supplementary questions to the International Passenger Survey on specific activities overseas visitors conducted in the UK on their holiday.   </a:t>
            </a:r>
          </a:p>
          <a:p>
            <a:pPr marL="0" indent="0" algn="just">
              <a:buNone/>
            </a:pPr>
            <a:r>
              <a:rPr lang="en-GB" sz="1300" dirty="0" smtClean="0"/>
              <a:t>In line with motivations and perceptions,  the activities conducted centred on the UK’s sight-seeing offer.  Of the activities mentioned, 4 of the top 6 were either cultural venues (castles/historic houses, museums/galleries and religious buildings) or parks and gardens.  Shopping and visits to the pub also featured highly.</a:t>
            </a:r>
          </a:p>
          <a:p>
            <a:pPr marL="0" indent="0" algn="just">
              <a:buNone/>
            </a:pPr>
            <a:r>
              <a:rPr lang="en-GB" sz="1300" dirty="0" smtClean="0"/>
              <a:t>The UK’s rural offer, be it visits to the countryside/villages or going to the coast/beaches featured further down the list.</a:t>
            </a:r>
          </a:p>
          <a:p>
            <a:pPr marL="0" indent="0" algn="just">
              <a:buNone/>
            </a:pPr>
            <a:endParaRPr lang="en-GB" sz="1300" dirty="0"/>
          </a:p>
        </p:txBody>
      </p:sp>
      <p:sp>
        <p:nvSpPr>
          <p:cNvPr id="14" name="Text Placeholder 5"/>
          <p:cNvSpPr txBox="1">
            <a:spLocks/>
          </p:cNvSpPr>
          <p:nvPr/>
        </p:nvSpPr>
        <p:spPr>
          <a:xfrm>
            <a:off x="685796" y="12932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2011 </a:t>
            </a:r>
            <a:endParaRPr lang="en-GB" sz="800" dirty="0"/>
          </a:p>
        </p:txBody>
      </p:sp>
      <p:graphicFrame>
        <p:nvGraphicFramePr>
          <p:cNvPr id="11" name="Picture Placeholder 7"/>
          <p:cNvGraphicFramePr>
            <a:graphicFrameLocks/>
          </p:cNvGraphicFramePr>
          <p:nvPr>
            <p:extLst>
              <p:ext uri="{D42A27DB-BD31-4B8C-83A1-F6EECF244321}">
                <p14:modId xmlns:p14="http://schemas.microsoft.com/office/powerpoint/2010/main" val="626466111"/>
              </p:ext>
            </p:extLst>
          </p:nvPr>
        </p:nvGraphicFramePr>
        <p:xfrm>
          <a:off x="685796" y="1489605"/>
          <a:ext cx="7169149" cy="2498196"/>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Activities &amp; themes</a:t>
            </a:r>
            <a:endParaRPr lang="en-GB" sz="1000" dirty="0"/>
          </a:p>
        </p:txBody>
      </p:sp>
    </p:spTree>
    <p:extLst>
      <p:ext uri="{BB962C8B-B14F-4D97-AF65-F5344CB8AC3E}">
        <p14:creationId xmlns:p14="http://schemas.microsoft.com/office/powerpoint/2010/main" val="32579937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a:t>Spend attributable to activities amongst overseas visitors to the UK / £m </a:t>
            </a:r>
          </a:p>
        </p:txBody>
      </p:sp>
      <p:sp>
        <p:nvSpPr>
          <p:cNvPr id="5" name="Picture Placeholder 4"/>
          <p:cNvSpPr>
            <a:spLocks noGrp="1"/>
          </p:cNvSpPr>
          <p:nvPr>
            <p:ph type="pic" sz="quarter" idx="14"/>
          </p:nvPr>
        </p:nvSpPr>
        <p:spPr/>
      </p:sp>
      <p:sp>
        <p:nvSpPr>
          <p:cNvPr id="13" name="Text Placeholder 5"/>
          <p:cNvSpPr txBox="1">
            <a:spLocks/>
          </p:cNvSpPr>
          <p:nvPr/>
        </p:nvSpPr>
        <p:spPr>
          <a:xfrm>
            <a:off x="378821" y="4673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In 2015, VisitEngland produced a report that placed a value against the activities overseas visitors conduct whilst in the UK.  ‘Special shopping’ (</a:t>
            </a:r>
            <a:r>
              <a:rPr lang="en-GB" sz="1300" dirty="0"/>
              <a:t>p</a:t>
            </a:r>
            <a:r>
              <a:rPr lang="en-GB" sz="1300" dirty="0" smtClean="0"/>
              <a:t>urchasing items not regularly bought) was regarded as the most valuable, accounting for £2,494 million annually.  ‘Visiting parks/gardens’ (£1,177), ‘historic buildings’ (£909) and </a:t>
            </a:r>
            <a:r>
              <a:rPr lang="en-GB" sz="1300" dirty="0" smtClean="0">
                <a:solidFill>
                  <a:schemeClr val="bg2"/>
                </a:solidFill>
              </a:rPr>
              <a:t>‘</a:t>
            </a:r>
            <a:r>
              <a:rPr lang="en-GB" sz="1300" dirty="0" smtClean="0"/>
              <a:t>museums/art galleries</a:t>
            </a:r>
            <a:r>
              <a:rPr lang="en-GB" sz="1300" dirty="0" smtClean="0">
                <a:solidFill>
                  <a:schemeClr val="bg2"/>
                </a:solidFill>
              </a:rPr>
              <a:t>’ </a:t>
            </a:r>
            <a:r>
              <a:rPr lang="en-GB" sz="1300" dirty="0" smtClean="0"/>
              <a:t>(£889) are the next most valuable.</a:t>
            </a:r>
            <a:endParaRPr lang="en-GB" sz="1300" dirty="0"/>
          </a:p>
        </p:txBody>
      </p:sp>
      <p:sp>
        <p:nvSpPr>
          <p:cNvPr id="14" name="Text Placeholder 5"/>
          <p:cNvSpPr txBox="1">
            <a:spLocks/>
          </p:cNvSpPr>
          <p:nvPr/>
        </p:nvSpPr>
        <p:spPr>
          <a:xfrm>
            <a:off x="685796" y="16869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Valuing Activities Report 2015 </a:t>
            </a:r>
            <a:endParaRPr lang="en-GB" sz="800" dirty="0"/>
          </a:p>
        </p:txBody>
      </p:sp>
      <p:graphicFrame>
        <p:nvGraphicFramePr>
          <p:cNvPr id="10" name="Picture Placeholder 7"/>
          <p:cNvGraphicFramePr>
            <a:graphicFrameLocks/>
          </p:cNvGraphicFramePr>
          <p:nvPr>
            <p:extLst>
              <p:ext uri="{D42A27DB-BD31-4B8C-83A1-F6EECF244321}">
                <p14:modId xmlns:p14="http://schemas.microsoft.com/office/powerpoint/2010/main" val="3014075025"/>
              </p:ext>
            </p:extLst>
          </p:nvPr>
        </p:nvGraphicFramePr>
        <p:xfrm>
          <a:off x="565150" y="1865841"/>
          <a:ext cx="7816850" cy="265112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Activities &amp; themes</a:t>
            </a:r>
            <a:endParaRPr lang="en-GB" sz="1000" dirty="0"/>
          </a:p>
        </p:txBody>
      </p:sp>
    </p:spTree>
    <p:extLst>
      <p:ext uri="{BB962C8B-B14F-4D97-AF65-F5344CB8AC3E}">
        <p14:creationId xmlns:p14="http://schemas.microsoft.com/office/powerpoint/2010/main" val="42009779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872066"/>
            <a:ext cx="8813799" cy="558801"/>
          </a:xfrm>
        </p:spPr>
        <p:txBody>
          <a:bodyPr/>
          <a:lstStyle/>
          <a:p>
            <a:r>
              <a:rPr lang="en-GB" sz="2200" dirty="0"/>
              <a:t>Activities </a:t>
            </a:r>
            <a:r>
              <a:rPr lang="en-GB" sz="2200" dirty="0" smtClean="0"/>
              <a:t>conducted</a:t>
            </a:r>
            <a:r>
              <a:rPr lang="en-GB" sz="2200" dirty="0"/>
              <a:t> on holiday</a:t>
            </a:r>
            <a:r>
              <a:rPr lang="en-GB" sz="2200" dirty="0" smtClean="0"/>
              <a:t> </a:t>
            </a:r>
            <a:r>
              <a:rPr lang="en-GB" sz="2200" dirty="0"/>
              <a:t>in </a:t>
            </a:r>
            <a:r>
              <a:rPr lang="en-GB" sz="2200" dirty="0" smtClean="0"/>
              <a:t>England’s regions (</a:t>
            </a:r>
            <a:r>
              <a:rPr lang="en-GB" sz="2200" dirty="0"/>
              <a:t>2011)</a:t>
            </a:r>
          </a:p>
        </p:txBody>
      </p:sp>
      <p:sp>
        <p:nvSpPr>
          <p:cNvPr id="5" name="Picture Placeholder 4"/>
          <p:cNvSpPr>
            <a:spLocks noGrp="1"/>
          </p:cNvSpPr>
          <p:nvPr>
            <p:ph type="pic" sz="quarter" idx="14"/>
          </p:nvPr>
        </p:nvSpPr>
        <p:spPr/>
      </p:sp>
      <p:sp>
        <p:nvSpPr>
          <p:cNvPr id="12" name="Text Placeholder 5"/>
          <p:cNvSpPr txBox="1">
            <a:spLocks/>
          </p:cNvSpPr>
          <p:nvPr/>
        </p:nvSpPr>
        <p:spPr>
          <a:xfrm>
            <a:off x="306752" y="12678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2006-2011</a:t>
            </a:r>
            <a:endParaRPr lang="en-GB" sz="800" dirty="0"/>
          </a:p>
        </p:txBody>
      </p:sp>
      <p:graphicFrame>
        <p:nvGraphicFramePr>
          <p:cNvPr id="21" name="Table Placeholder 5"/>
          <p:cNvGraphicFramePr>
            <a:graphicFrameLocks/>
          </p:cNvGraphicFramePr>
          <p:nvPr>
            <p:extLst>
              <p:ext uri="{D42A27DB-BD31-4B8C-83A1-F6EECF244321}">
                <p14:modId xmlns:p14="http://schemas.microsoft.com/office/powerpoint/2010/main" val="3835917959"/>
              </p:ext>
            </p:extLst>
          </p:nvPr>
        </p:nvGraphicFramePr>
        <p:xfrm>
          <a:off x="358912" y="1430873"/>
          <a:ext cx="8464809" cy="4963728"/>
        </p:xfrm>
        <a:graphic>
          <a:graphicData uri="http://schemas.openxmlformats.org/drawingml/2006/table">
            <a:tbl>
              <a:tblPr firstRow="1" bandRow="1">
                <a:tableStyleId>{5C22544A-7EE6-4342-B048-85BDC9FD1C3A}</a:tableStyleId>
              </a:tblPr>
              <a:tblGrid>
                <a:gridCol w="573679"/>
                <a:gridCol w="1483720"/>
                <a:gridCol w="640741"/>
                <a:gridCol w="640741"/>
                <a:gridCol w="640741"/>
                <a:gridCol w="640741"/>
                <a:gridCol w="640741"/>
                <a:gridCol w="640741"/>
                <a:gridCol w="640741"/>
                <a:gridCol w="640741"/>
                <a:gridCol w="640741"/>
                <a:gridCol w="640741"/>
              </a:tblGrid>
              <a:tr h="291984">
                <a:tc>
                  <a:txBody>
                    <a:bodyPr/>
                    <a:lstStyle/>
                    <a:p>
                      <a:pPr algn="l">
                        <a:lnSpc>
                          <a:spcPct val="115000"/>
                        </a:lnSpc>
                      </a:pPr>
                      <a:endParaRPr lang="en-GB" sz="800" dirty="0">
                        <a:effectLst/>
                        <a:latin typeface="Calibri"/>
                        <a:cs typeface="Arial"/>
                      </a:endParaRPr>
                    </a:p>
                  </a:txBody>
                  <a:tcPr marL="3111" marR="3111" marT="0" marB="0" anchor="b"/>
                </a:tc>
                <a:tc>
                  <a:txBody>
                    <a:bodyPr/>
                    <a:lstStyle/>
                    <a:p>
                      <a:pPr algn="l">
                        <a:lnSpc>
                          <a:spcPct val="115000"/>
                        </a:lnSpc>
                      </a:pPr>
                      <a:endParaRPr lang="en-GB" sz="800" dirty="0">
                        <a:effectLst/>
                        <a:latin typeface="Calibri"/>
                        <a:cs typeface="Arial"/>
                      </a:endParaRPr>
                    </a:p>
                  </a:txBody>
                  <a:tcPr marL="3111" marR="3111" marT="0" marB="0" anchor="b"/>
                </a:tc>
                <a:tc>
                  <a:txBody>
                    <a:bodyPr/>
                    <a:lstStyle/>
                    <a:p>
                      <a:pPr algn="ctr">
                        <a:lnSpc>
                          <a:spcPct val="115000"/>
                        </a:lnSpc>
                        <a:spcAft>
                          <a:spcPts val="0"/>
                        </a:spcAft>
                      </a:pPr>
                      <a:r>
                        <a:rPr lang="en-GB" sz="800" dirty="0" smtClean="0">
                          <a:effectLst/>
                        </a:rPr>
                        <a:t>All UK</a:t>
                      </a:r>
                      <a:endParaRPr lang="en-GB" sz="800" dirty="0">
                        <a:effectLst/>
                        <a:latin typeface="Calibri"/>
                        <a:ea typeface="Calibri"/>
                        <a:cs typeface="Arial"/>
                      </a:endParaRPr>
                    </a:p>
                  </a:txBody>
                  <a:tcPr marL="3111" marR="3111" marT="0" marB="0" anchor="ctr"/>
                </a:tc>
                <a:tc>
                  <a:txBody>
                    <a:bodyPr/>
                    <a:lstStyle/>
                    <a:p>
                      <a:pPr algn="ctr">
                        <a:lnSpc>
                          <a:spcPct val="115000"/>
                        </a:lnSpc>
                        <a:spcAft>
                          <a:spcPts val="0"/>
                        </a:spcAft>
                      </a:pPr>
                      <a:r>
                        <a:rPr lang="en-GB" sz="800" dirty="0" smtClean="0">
                          <a:effectLst/>
                        </a:rPr>
                        <a:t>South</a:t>
                      </a:r>
                      <a:r>
                        <a:rPr lang="en-GB" sz="800" baseline="0" dirty="0" smtClean="0">
                          <a:effectLst/>
                        </a:rPr>
                        <a:t> West</a:t>
                      </a:r>
                      <a:endParaRPr lang="en-GB" sz="800" dirty="0">
                        <a:effectLst/>
                        <a:latin typeface="Calibri"/>
                        <a:ea typeface="Calibri"/>
                        <a:cs typeface="Arial"/>
                      </a:endParaRPr>
                    </a:p>
                  </a:txBody>
                  <a:tcPr marL="3111" marR="3111" marT="0" marB="0" anchor="ct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n-GB" sz="800" dirty="0" smtClean="0">
                          <a:effectLst/>
                        </a:rPr>
                        <a:t>South East </a:t>
                      </a:r>
                      <a:r>
                        <a:rPr lang="en-GB" sz="800" u="none" strike="noStrike" dirty="0" smtClean="0">
                          <a:effectLst/>
                        </a:rPr>
                        <a:t>(excl.</a:t>
                      </a:r>
                      <a:r>
                        <a:rPr lang="en-GB" sz="800" u="none" strike="noStrike" baseline="0" dirty="0" smtClean="0">
                          <a:effectLst/>
                        </a:rPr>
                        <a:t> London)</a:t>
                      </a:r>
                      <a:endParaRPr lang="en-GB" sz="800" b="0" i="0" u="none" strike="noStrike" dirty="0" smtClean="0">
                        <a:solidFill>
                          <a:srgbClr val="000000"/>
                        </a:solidFill>
                        <a:effectLst/>
                        <a:latin typeface="Arial Narrow"/>
                      </a:endParaRPr>
                    </a:p>
                  </a:txBody>
                  <a:tcPr marL="3111" marR="3111" marT="0" marB="0" anchor="ctr"/>
                </a:tc>
                <a:tc>
                  <a:txBody>
                    <a:bodyPr/>
                    <a:lstStyle/>
                    <a:p>
                      <a:pPr algn="ctr">
                        <a:lnSpc>
                          <a:spcPct val="115000"/>
                        </a:lnSpc>
                        <a:spcAft>
                          <a:spcPts val="0"/>
                        </a:spcAft>
                      </a:pPr>
                      <a:r>
                        <a:rPr lang="en-GB" sz="800" dirty="0" smtClean="0">
                          <a:effectLst/>
                        </a:rPr>
                        <a:t>London</a:t>
                      </a:r>
                      <a:endParaRPr lang="en-GB" sz="800" dirty="0">
                        <a:effectLst/>
                        <a:latin typeface="Calibri"/>
                        <a:ea typeface="Calibri"/>
                        <a:cs typeface="Arial"/>
                      </a:endParaRPr>
                    </a:p>
                  </a:txBody>
                  <a:tcPr marL="3111" marR="3111" marT="0" marB="0" anchor="ctr"/>
                </a:tc>
                <a:tc>
                  <a:txBody>
                    <a:bodyPr/>
                    <a:lstStyle/>
                    <a:p>
                      <a:pPr algn="ctr">
                        <a:lnSpc>
                          <a:spcPct val="115000"/>
                        </a:lnSpc>
                        <a:spcAft>
                          <a:spcPts val="0"/>
                        </a:spcAft>
                      </a:pPr>
                      <a:r>
                        <a:rPr lang="en-GB" sz="800" dirty="0" smtClean="0">
                          <a:effectLst/>
                        </a:rPr>
                        <a:t>East of England</a:t>
                      </a:r>
                      <a:endParaRPr lang="en-GB" sz="800" dirty="0">
                        <a:effectLst/>
                        <a:latin typeface="Calibri"/>
                        <a:ea typeface="Calibri"/>
                        <a:cs typeface="Arial"/>
                      </a:endParaRPr>
                    </a:p>
                  </a:txBody>
                  <a:tcPr marL="3111" marR="3111" marT="0" marB="0" anchor="ctr"/>
                </a:tc>
                <a:tc>
                  <a:txBody>
                    <a:bodyPr/>
                    <a:lstStyle/>
                    <a:p>
                      <a:pPr algn="ctr">
                        <a:lnSpc>
                          <a:spcPct val="115000"/>
                        </a:lnSpc>
                        <a:spcAft>
                          <a:spcPts val="0"/>
                        </a:spcAft>
                      </a:pPr>
                      <a:r>
                        <a:rPr lang="en-GB" sz="800" dirty="0" smtClean="0">
                          <a:effectLst/>
                        </a:rPr>
                        <a:t>West Midlands</a:t>
                      </a:r>
                      <a:endParaRPr lang="en-GB" sz="800" dirty="0">
                        <a:effectLst/>
                        <a:latin typeface="Calibri"/>
                        <a:ea typeface="Calibri"/>
                        <a:cs typeface="Arial"/>
                      </a:endParaRPr>
                    </a:p>
                  </a:txBody>
                  <a:tcPr marL="3111" marR="3111" marT="0" marB="0" anchor="ctr"/>
                </a:tc>
                <a:tc>
                  <a:txBody>
                    <a:bodyPr/>
                    <a:lstStyle/>
                    <a:p>
                      <a:pPr algn="ctr">
                        <a:lnSpc>
                          <a:spcPct val="115000"/>
                        </a:lnSpc>
                        <a:spcAft>
                          <a:spcPts val="0"/>
                        </a:spcAft>
                      </a:pPr>
                      <a:r>
                        <a:rPr lang="en-GB" sz="800" dirty="0" smtClean="0">
                          <a:effectLst/>
                        </a:rPr>
                        <a:t>East Midlands</a:t>
                      </a:r>
                      <a:endParaRPr lang="en-GB" sz="800" dirty="0">
                        <a:effectLst/>
                        <a:latin typeface="Calibri"/>
                        <a:ea typeface="Calibri"/>
                        <a:cs typeface="Arial"/>
                      </a:endParaRPr>
                    </a:p>
                  </a:txBody>
                  <a:tcPr marL="3111" marR="3111" marT="0" marB="0" anchor="ctr"/>
                </a:tc>
                <a:tc>
                  <a:txBody>
                    <a:bodyPr/>
                    <a:lstStyle/>
                    <a:p>
                      <a:pPr algn="ctr">
                        <a:lnSpc>
                          <a:spcPct val="115000"/>
                        </a:lnSpc>
                        <a:spcAft>
                          <a:spcPts val="0"/>
                        </a:spcAft>
                      </a:pPr>
                      <a:r>
                        <a:rPr lang="en-GB" sz="800" dirty="0" smtClean="0">
                          <a:effectLst/>
                        </a:rPr>
                        <a:t>Yorkshire</a:t>
                      </a:r>
                      <a:endParaRPr lang="en-GB" sz="800" dirty="0">
                        <a:effectLst/>
                        <a:latin typeface="Calibri"/>
                        <a:ea typeface="Calibri"/>
                        <a:cs typeface="Arial"/>
                      </a:endParaRPr>
                    </a:p>
                  </a:txBody>
                  <a:tcPr marL="3111" marR="3111" marT="0" marB="0" anchor="ctr"/>
                </a:tc>
                <a:tc>
                  <a:txBody>
                    <a:bodyPr/>
                    <a:lstStyle/>
                    <a:p>
                      <a:pPr algn="ctr">
                        <a:lnSpc>
                          <a:spcPct val="115000"/>
                        </a:lnSpc>
                        <a:spcAft>
                          <a:spcPts val="0"/>
                        </a:spcAft>
                      </a:pPr>
                      <a:r>
                        <a:rPr lang="en-GB" sz="800" dirty="0" smtClean="0">
                          <a:effectLst/>
                        </a:rPr>
                        <a:t>North West</a:t>
                      </a:r>
                      <a:endParaRPr lang="en-GB" sz="800" dirty="0">
                        <a:effectLst/>
                        <a:latin typeface="Calibri"/>
                        <a:ea typeface="Calibri"/>
                        <a:cs typeface="Arial"/>
                      </a:endParaRPr>
                    </a:p>
                  </a:txBody>
                  <a:tcPr marL="3111" marR="3111" marT="0" marB="0" anchor="ctr"/>
                </a:tc>
                <a:tc>
                  <a:txBody>
                    <a:bodyPr/>
                    <a:lstStyle/>
                    <a:p>
                      <a:pPr algn="ctr">
                        <a:lnSpc>
                          <a:spcPct val="115000"/>
                        </a:lnSpc>
                        <a:spcAft>
                          <a:spcPts val="0"/>
                        </a:spcAft>
                      </a:pPr>
                      <a:r>
                        <a:rPr lang="en-GB" sz="800" dirty="0" smtClean="0">
                          <a:effectLst/>
                        </a:rPr>
                        <a:t>North East</a:t>
                      </a:r>
                      <a:endParaRPr lang="en-GB" sz="800" dirty="0">
                        <a:effectLst/>
                        <a:latin typeface="Calibri"/>
                        <a:ea typeface="Calibri"/>
                        <a:cs typeface="Arial"/>
                      </a:endParaRPr>
                    </a:p>
                  </a:txBody>
                  <a:tcPr marL="3111" marR="3111" marT="0" marB="0" anchor="ctr"/>
                </a:tc>
              </a:tr>
              <a:tr h="145992">
                <a:tc rowSpan="3">
                  <a:txBody>
                    <a:bodyPr/>
                    <a:lstStyle/>
                    <a:p>
                      <a:pPr marL="71755" marR="71755" algn="ctr">
                        <a:lnSpc>
                          <a:spcPct val="115000"/>
                        </a:lnSpc>
                        <a:spcAft>
                          <a:spcPts val="0"/>
                        </a:spcAft>
                      </a:pPr>
                      <a:r>
                        <a:rPr lang="en-GB" sz="800" b="1" dirty="0">
                          <a:effectLst/>
                        </a:rPr>
                        <a:t>Shopping</a:t>
                      </a:r>
                      <a:endParaRPr lang="en-GB" sz="800" b="1" dirty="0">
                        <a:effectLst/>
                        <a:latin typeface="Calibri"/>
                        <a:ea typeface="Calibri"/>
                        <a:cs typeface="Arial"/>
                      </a:endParaRPr>
                    </a:p>
                  </a:txBody>
                  <a:tcPr marL="3111" marR="3111" marT="0" marB="0" vert="vert270" anchor="b"/>
                </a:tc>
                <a:tc>
                  <a:txBody>
                    <a:bodyPr/>
                    <a:lstStyle/>
                    <a:p>
                      <a:pPr algn="l">
                        <a:lnSpc>
                          <a:spcPct val="115000"/>
                        </a:lnSpc>
                        <a:spcAft>
                          <a:spcPts val="0"/>
                        </a:spcAft>
                      </a:pPr>
                      <a:r>
                        <a:rPr lang="en-GB" sz="800" b="1" dirty="0">
                          <a:effectLst/>
                        </a:rPr>
                        <a:t>Shopping</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62%</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Shopping- clothes/accessories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60%</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Shopping for souvenirs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66%</a:t>
                      </a:r>
                      <a:endParaRPr lang="en-GB" sz="800" dirty="0">
                        <a:effectLst/>
                        <a:latin typeface="Calibri"/>
                        <a:ea typeface="Calibri"/>
                        <a:cs typeface="Arial"/>
                      </a:endParaRPr>
                    </a:p>
                  </a:txBody>
                  <a:tcPr marL="3111" marR="3111" marT="0" marB="0" anchor="b"/>
                </a:tc>
              </a:tr>
              <a:tr h="145992">
                <a:tc rowSpan="4">
                  <a:txBody>
                    <a:bodyPr/>
                    <a:lstStyle/>
                    <a:p>
                      <a:pPr marL="71755" marR="71755" algn="ctr">
                        <a:lnSpc>
                          <a:spcPct val="115000"/>
                        </a:lnSpc>
                        <a:spcAft>
                          <a:spcPts val="0"/>
                        </a:spcAft>
                      </a:pPr>
                      <a:r>
                        <a:rPr lang="en-GB" sz="800" b="1" dirty="0">
                          <a:effectLst/>
                        </a:rPr>
                        <a:t>Eating, drinking, socialising</a:t>
                      </a:r>
                      <a:endParaRPr lang="en-GB" sz="800" b="1" dirty="0">
                        <a:effectLst/>
                        <a:latin typeface="Calibri"/>
                        <a:ea typeface="Calibri"/>
                        <a:cs typeface="Arial"/>
                      </a:endParaRPr>
                    </a:p>
                  </a:txBody>
                  <a:tcPr marL="3111" marR="3111" marT="0" marB="0" vert="vert270" anchor="b"/>
                </a:tc>
                <a:tc>
                  <a:txBody>
                    <a:bodyPr/>
                    <a:lstStyle/>
                    <a:p>
                      <a:pPr algn="l">
                        <a:lnSpc>
                          <a:spcPct val="115000"/>
                        </a:lnSpc>
                        <a:spcAft>
                          <a:spcPts val="0"/>
                        </a:spcAft>
                      </a:pPr>
                      <a:r>
                        <a:rPr lang="en-GB" sz="800" b="1" dirty="0">
                          <a:effectLst/>
                        </a:rPr>
                        <a:t>Dining in Restaurants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79%</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Going to pubs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77%</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Socialising locals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38%</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Going to bars/nightclubs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36%</a:t>
                      </a:r>
                      <a:endParaRPr lang="en-GB" sz="800" dirty="0">
                        <a:effectLst/>
                        <a:latin typeface="Calibri"/>
                        <a:ea typeface="Calibri"/>
                        <a:cs typeface="Arial"/>
                      </a:endParaRPr>
                    </a:p>
                  </a:txBody>
                  <a:tcPr marL="3111" marR="3111" marT="0" marB="0" anchor="b"/>
                </a:tc>
              </a:tr>
              <a:tr h="145992">
                <a:tc rowSpan="5">
                  <a:txBody>
                    <a:bodyPr/>
                    <a:lstStyle/>
                    <a:p>
                      <a:pPr marL="71755" marR="71755" algn="ctr">
                        <a:lnSpc>
                          <a:spcPct val="115000"/>
                        </a:lnSpc>
                        <a:spcAft>
                          <a:spcPts val="0"/>
                        </a:spcAft>
                      </a:pPr>
                      <a:r>
                        <a:rPr lang="en-GB" sz="800" b="1" dirty="0">
                          <a:effectLst/>
                        </a:rPr>
                        <a:t>Visiting heritage attractions</a:t>
                      </a:r>
                      <a:endParaRPr lang="en-GB" sz="800" b="1" dirty="0">
                        <a:effectLst/>
                        <a:latin typeface="Calibri"/>
                        <a:ea typeface="Calibri"/>
                        <a:cs typeface="Arial"/>
                      </a:endParaRPr>
                    </a:p>
                  </a:txBody>
                  <a:tcPr marL="3111" marR="3111" marT="0" marB="0" vert="vert270" anchor="b"/>
                </a:tc>
                <a:tc>
                  <a:txBody>
                    <a:bodyPr/>
                    <a:lstStyle/>
                    <a:p>
                      <a:pPr algn="l">
                        <a:lnSpc>
                          <a:spcPct val="115000"/>
                        </a:lnSpc>
                        <a:spcAft>
                          <a:spcPts val="0"/>
                        </a:spcAft>
                      </a:pPr>
                      <a:r>
                        <a:rPr lang="en-GB" sz="800" b="1" dirty="0">
                          <a:effectLst/>
                        </a:rPr>
                        <a:t>Famous monuments/buildings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41%</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Parks/gardens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23%</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Castles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30%</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Religious buildings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16%</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Historic Houses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12%</a:t>
                      </a:r>
                      <a:endParaRPr lang="en-GB" sz="800" dirty="0">
                        <a:effectLst/>
                        <a:latin typeface="Calibri"/>
                        <a:ea typeface="Calibri"/>
                        <a:cs typeface="Arial"/>
                      </a:endParaRPr>
                    </a:p>
                  </a:txBody>
                  <a:tcPr marL="3111" marR="3111" marT="0" marB="0" anchor="b"/>
                </a:tc>
              </a:tr>
              <a:tr h="145992">
                <a:tc rowSpan="6">
                  <a:txBody>
                    <a:bodyPr/>
                    <a:lstStyle/>
                    <a:p>
                      <a:pPr marL="71755" marR="71755" algn="ctr">
                        <a:lnSpc>
                          <a:spcPct val="115000"/>
                        </a:lnSpc>
                        <a:spcAft>
                          <a:spcPts val="0"/>
                        </a:spcAft>
                      </a:pPr>
                      <a:r>
                        <a:rPr lang="en-GB" sz="800" b="1" dirty="0">
                          <a:effectLst/>
                        </a:rPr>
                        <a:t>Visiting cultural attractions</a:t>
                      </a:r>
                      <a:endParaRPr lang="en-GB" sz="800" b="1" dirty="0">
                        <a:effectLst/>
                        <a:latin typeface="Calibri"/>
                        <a:ea typeface="Calibri"/>
                        <a:cs typeface="Arial"/>
                      </a:endParaRPr>
                    </a:p>
                  </a:txBody>
                  <a:tcPr marL="3111" marR="3111" marT="0" marB="0" vert="vert270" anchor="b"/>
                </a:tc>
                <a:tc>
                  <a:txBody>
                    <a:bodyPr/>
                    <a:lstStyle/>
                    <a:p>
                      <a:pPr algn="l">
                        <a:lnSpc>
                          <a:spcPct val="115000"/>
                        </a:lnSpc>
                        <a:spcAft>
                          <a:spcPts val="0"/>
                        </a:spcAft>
                      </a:pPr>
                      <a:r>
                        <a:rPr lang="en-GB" sz="800" b="1" dirty="0">
                          <a:effectLst/>
                        </a:rPr>
                        <a:t>Museums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14%</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Art galleries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Theatres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Live music</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14%</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Festivals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Locations </a:t>
                      </a:r>
                      <a:r>
                        <a:rPr lang="en-GB" sz="800" b="1" dirty="0" smtClean="0">
                          <a:effectLst/>
                        </a:rPr>
                        <a:t>(e.g. </a:t>
                      </a:r>
                      <a:r>
                        <a:rPr lang="en-GB" sz="800" b="1" dirty="0">
                          <a:effectLst/>
                        </a:rPr>
                        <a:t>lit, film)</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r>
              <a:tr h="145992">
                <a:tc rowSpan="4">
                  <a:txBody>
                    <a:bodyPr/>
                    <a:lstStyle/>
                    <a:p>
                      <a:pPr marL="71755" marR="71755" algn="ctr">
                        <a:lnSpc>
                          <a:spcPct val="115000"/>
                        </a:lnSpc>
                        <a:spcAft>
                          <a:spcPts val="0"/>
                        </a:spcAft>
                      </a:pPr>
                      <a:r>
                        <a:rPr lang="en-GB" sz="800" b="1" dirty="0">
                          <a:effectLst/>
                        </a:rPr>
                        <a:t>Visiting rural/coastal locations</a:t>
                      </a:r>
                      <a:endParaRPr lang="en-GB" sz="800" b="1" dirty="0">
                        <a:effectLst/>
                        <a:latin typeface="Calibri"/>
                        <a:ea typeface="Calibri"/>
                        <a:cs typeface="Arial"/>
                      </a:endParaRPr>
                    </a:p>
                  </a:txBody>
                  <a:tcPr marL="3111" marR="3111" marT="0" marB="0" vert="vert270" anchor="b"/>
                </a:tc>
                <a:tc>
                  <a:txBody>
                    <a:bodyPr/>
                    <a:lstStyle/>
                    <a:p>
                      <a:pPr algn="l">
                        <a:lnSpc>
                          <a:spcPct val="115000"/>
                        </a:lnSpc>
                        <a:spcAft>
                          <a:spcPts val="0"/>
                        </a:spcAft>
                      </a:pPr>
                      <a:r>
                        <a:rPr lang="en-GB" sz="800" b="1" dirty="0">
                          <a:effectLst/>
                        </a:rPr>
                        <a:t>Countryside</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24%</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Villages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28%</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Coast/beaches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31%</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National parks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16%</a:t>
                      </a:r>
                      <a:endParaRPr lang="en-GB" sz="800" dirty="0">
                        <a:effectLst/>
                        <a:latin typeface="Calibri"/>
                        <a:ea typeface="Calibri"/>
                        <a:cs typeface="Arial"/>
                      </a:endParaRPr>
                    </a:p>
                  </a:txBody>
                  <a:tcPr marL="3111" marR="3111" marT="0" marB="0" anchor="b"/>
                </a:tc>
              </a:tr>
              <a:tr h="145992">
                <a:tc rowSpan="4">
                  <a:txBody>
                    <a:bodyPr/>
                    <a:lstStyle/>
                    <a:p>
                      <a:pPr marL="71755" marR="71755" algn="ctr">
                        <a:lnSpc>
                          <a:spcPct val="115000"/>
                        </a:lnSpc>
                        <a:spcAft>
                          <a:spcPts val="0"/>
                        </a:spcAft>
                      </a:pPr>
                      <a:r>
                        <a:rPr lang="en-GB" sz="800" b="1" dirty="0">
                          <a:effectLst/>
                        </a:rPr>
                        <a:t>Outdoor/sports activities</a:t>
                      </a:r>
                      <a:endParaRPr lang="en-GB" sz="800" b="1" dirty="0">
                        <a:effectLst/>
                        <a:latin typeface="Calibri"/>
                        <a:ea typeface="Calibri"/>
                        <a:cs typeface="Arial"/>
                      </a:endParaRPr>
                    </a:p>
                  </a:txBody>
                  <a:tcPr marL="3111" marR="3111" marT="0" marB="0" vert="vert270" anchor="b"/>
                </a:tc>
                <a:tc>
                  <a:txBody>
                    <a:bodyPr/>
                    <a:lstStyle/>
                    <a:p>
                      <a:pPr algn="l">
                        <a:lnSpc>
                          <a:spcPct val="115000"/>
                        </a:lnSpc>
                        <a:spcAft>
                          <a:spcPts val="0"/>
                        </a:spcAft>
                      </a:pPr>
                      <a:r>
                        <a:rPr lang="en-GB" sz="800" b="1" dirty="0">
                          <a:effectLst/>
                        </a:rPr>
                        <a:t>Walk in countryside</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26%</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Walking by coast</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35%</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Playing golf</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0%</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Going cycling</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r>
              <a:tr h="145992">
                <a:tc rowSpan="6">
                  <a:txBody>
                    <a:bodyPr/>
                    <a:lstStyle/>
                    <a:p>
                      <a:pPr marL="71755" marR="71755" algn="ctr">
                        <a:lnSpc>
                          <a:spcPct val="115000"/>
                        </a:lnSpc>
                        <a:spcAft>
                          <a:spcPts val="0"/>
                        </a:spcAft>
                      </a:pPr>
                      <a:r>
                        <a:rPr lang="en-GB" sz="800" b="1" dirty="0">
                          <a:effectLst/>
                        </a:rPr>
                        <a:t>Other activities/attractions</a:t>
                      </a:r>
                      <a:endParaRPr lang="en-GB" sz="800" b="1" dirty="0">
                        <a:effectLst/>
                        <a:latin typeface="Calibri"/>
                        <a:ea typeface="Calibri"/>
                        <a:cs typeface="Arial"/>
                      </a:endParaRPr>
                    </a:p>
                  </a:txBody>
                  <a:tcPr marL="3111" marR="3111" marT="0" marB="0" vert="vert270" anchor="b"/>
                </a:tc>
                <a:tc>
                  <a:txBody>
                    <a:bodyPr/>
                    <a:lstStyle/>
                    <a:p>
                      <a:pPr algn="l">
                        <a:lnSpc>
                          <a:spcPct val="115000"/>
                        </a:lnSpc>
                        <a:spcAft>
                          <a:spcPts val="0"/>
                        </a:spcAft>
                      </a:pPr>
                      <a:r>
                        <a:rPr lang="en-GB" sz="800" b="1" dirty="0">
                          <a:effectLst/>
                        </a:rPr>
                        <a:t>Going on a tour</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Learning activities</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12%</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Zoos, aquarium, other wildlife</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9%</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7%</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Visiting a spa/beauty centre</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6%</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5%</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Researching ancestry</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4%</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0%</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r>
              <a:tr h="145992">
                <a:tc vMerge="1">
                  <a:txBody>
                    <a:bodyPr/>
                    <a:lstStyle/>
                    <a:p>
                      <a:endParaRPr lang="en-GB"/>
                    </a:p>
                  </a:txBody>
                  <a:tcPr/>
                </a:tc>
                <a:tc>
                  <a:txBody>
                    <a:bodyPr/>
                    <a:lstStyle/>
                    <a:p>
                      <a:pPr algn="l">
                        <a:lnSpc>
                          <a:spcPct val="115000"/>
                        </a:lnSpc>
                        <a:spcAft>
                          <a:spcPts val="0"/>
                        </a:spcAft>
                      </a:pPr>
                      <a:r>
                        <a:rPr lang="en-GB" sz="800" b="1" dirty="0">
                          <a:effectLst/>
                        </a:rPr>
                        <a:t>Watching live football</a:t>
                      </a:r>
                      <a:endParaRPr lang="en-GB" sz="800" b="1"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3%</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2%</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8%</a:t>
                      </a:r>
                      <a:endParaRPr lang="en-GB" sz="800" dirty="0">
                        <a:effectLst/>
                        <a:latin typeface="Calibri"/>
                        <a:ea typeface="Calibri"/>
                        <a:cs typeface="Arial"/>
                      </a:endParaRPr>
                    </a:p>
                  </a:txBody>
                  <a:tcPr marL="3111" marR="3111" marT="0" marB="0" anchor="b"/>
                </a:tc>
                <a:tc>
                  <a:txBody>
                    <a:bodyPr/>
                    <a:lstStyle/>
                    <a:p>
                      <a:pPr algn="ctr">
                        <a:lnSpc>
                          <a:spcPct val="115000"/>
                        </a:lnSpc>
                        <a:spcAft>
                          <a:spcPts val="0"/>
                        </a:spcAft>
                      </a:pPr>
                      <a:r>
                        <a:rPr lang="en-GB" sz="800" dirty="0">
                          <a:effectLst/>
                        </a:rPr>
                        <a:t>19%</a:t>
                      </a:r>
                      <a:endParaRPr lang="en-GB" sz="800" dirty="0">
                        <a:effectLst/>
                        <a:latin typeface="Calibri"/>
                        <a:ea typeface="Calibri"/>
                        <a:cs typeface="Arial"/>
                      </a:endParaRPr>
                    </a:p>
                  </a:txBody>
                  <a:tcPr marL="3111" marR="3111" marT="0" marB="0" anchor="b"/>
                </a:tc>
              </a:tr>
            </a:tbl>
          </a:graphicData>
        </a:graphic>
      </p:graphicFrame>
      <p:sp>
        <p:nvSpPr>
          <p:cNvPr id="7" name="Text Placeholder 6"/>
          <p:cNvSpPr>
            <a:spLocks noGrp="1"/>
          </p:cNvSpPr>
          <p:nvPr>
            <p:ph type="body" sz="quarter" idx="13"/>
          </p:nvPr>
        </p:nvSpPr>
        <p:spPr>
          <a:xfrm>
            <a:off x="685796" y="6396162"/>
            <a:ext cx="2440301" cy="274638"/>
          </a:xfrm>
        </p:spPr>
        <p:txBody>
          <a:bodyPr/>
          <a:lstStyle/>
          <a:p>
            <a:r>
              <a:rPr lang="en-GB" sz="1000" dirty="0" smtClean="0"/>
              <a:t>Activities &amp; themes</a:t>
            </a:r>
            <a:endParaRPr lang="en-GB" sz="1000" dirty="0"/>
          </a:p>
        </p:txBody>
      </p:sp>
    </p:spTree>
    <p:extLst>
      <p:ext uri="{BB962C8B-B14F-4D97-AF65-F5344CB8AC3E}">
        <p14:creationId xmlns:p14="http://schemas.microsoft.com/office/powerpoint/2010/main" val="37392523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167466"/>
            <a:ext cx="8149762" cy="558801"/>
          </a:xfrm>
        </p:spPr>
        <p:txBody>
          <a:bodyPr/>
          <a:lstStyle/>
          <a:p>
            <a:r>
              <a:rPr lang="en-GB" dirty="0" smtClean="0"/>
              <a:t>Booking and consuming travel</a:t>
            </a:r>
            <a:endParaRPr lang="en-GB" dirty="0"/>
          </a:p>
        </p:txBody>
      </p:sp>
      <p:sp>
        <p:nvSpPr>
          <p:cNvPr id="8" name="Text Placeholder 7"/>
          <p:cNvSpPr>
            <a:spLocks noGrp="1"/>
          </p:cNvSpPr>
          <p:nvPr>
            <p:ph type="body" sz="quarter" idx="13"/>
          </p:nvPr>
        </p:nvSpPr>
        <p:spPr/>
        <p:txBody>
          <a:bodyPr/>
          <a:lstStyle/>
          <a:p>
            <a:endParaRPr lang="en-GB" dirty="0"/>
          </a:p>
        </p:txBody>
      </p:sp>
      <p:sp>
        <p:nvSpPr>
          <p:cNvPr id="11" name="Footer Placeholder 10"/>
          <p:cNvSpPr>
            <a:spLocks noGrp="1"/>
          </p:cNvSpPr>
          <p:nvPr>
            <p:ph type="ftr" sz="quarter" idx="3"/>
          </p:nvPr>
        </p:nvSpPr>
        <p:spPr/>
        <p:txBody>
          <a:bodyPr/>
          <a:lstStyle/>
          <a:p>
            <a:endParaRPr lang="en-US" dirty="0"/>
          </a:p>
        </p:txBody>
      </p:sp>
      <p:sp>
        <p:nvSpPr>
          <p:cNvPr id="9" name="Picture Placeholder 8"/>
          <p:cNvSpPr>
            <a:spLocks noGrp="1"/>
          </p:cNvSpPr>
          <p:nvPr>
            <p:ph type="pic" sz="quarter" idx="14"/>
          </p:nvPr>
        </p:nvSpPr>
        <p:spPr/>
      </p:sp>
      <p:sp>
        <p:nvSpPr>
          <p:cNvPr id="12" name="Text Placeholder 5"/>
          <p:cNvSpPr txBox="1">
            <a:spLocks/>
          </p:cNvSpPr>
          <p:nvPr/>
        </p:nvSpPr>
        <p:spPr>
          <a:xfrm>
            <a:off x="431800" y="2882900"/>
            <a:ext cx="8625479" cy="3302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Data taken predominantly from International Passenger Survey (IPS) data and BDRC Continental’s Global Tourism Monitor</a:t>
            </a:r>
          </a:p>
        </p:txBody>
      </p:sp>
    </p:spTree>
    <p:extLst>
      <p:ext uri="{BB962C8B-B14F-4D97-AF65-F5344CB8AC3E}">
        <p14:creationId xmlns:p14="http://schemas.microsoft.com/office/powerpoint/2010/main" val="441562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How overseas visitors hear about England (2015) </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3403600"/>
            <a:ext cx="3888379" cy="2844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BDRC’s Global Tourism Monitor demonstrates the importance of features, travel guides and peer recommendations (especially via social media) in driving awareness of England as a destination.</a:t>
            </a:r>
            <a:r>
              <a:rPr lang="en-GB" sz="1300" dirty="0"/>
              <a:t> </a:t>
            </a:r>
            <a:r>
              <a:rPr lang="en-GB" sz="1300" dirty="0" smtClean="0"/>
              <a:t> Tour operators/travel agents also have a role to play.</a:t>
            </a:r>
          </a:p>
          <a:p>
            <a:pPr marL="0" indent="0" algn="just">
              <a:buNone/>
            </a:pPr>
            <a:r>
              <a:rPr lang="en-GB" sz="1300" dirty="0" smtClean="0"/>
              <a:t>Advertising directly on TV, posters, radios or newspapers are of further importance.</a:t>
            </a:r>
          </a:p>
        </p:txBody>
      </p:sp>
      <p:sp>
        <p:nvSpPr>
          <p:cNvPr id="14" name="Text Placeholder 5"/>
          <p:cNvSpPr txBox="1">
            <a:spLocks/>
          </p:cNvSpPr>
          <p:nvPr/>
        </p:nvSpPr>
        <p:spPr>
          <a:xfrm>
            <a:off x="308704" y="1270000"/>
            <a:ext cx="38441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BDRC Continental Global Tourism Monitor 2015</a:t>
            </a:r>
            <a:endParaRPr lang="en-GB" sz="800" dirty="0"/>
          </a:p>
        </p:txBody>
      </p:sp>
      <p:graphicFrame>
        <p:nvGraphicFramePr>
          <p:cNvPr id="12" name="Table Placeholder 5"/>
          <p:cNvGraphicFramePr>
            <a:graphicFrameLocks/>
          </p:cNvGraphicFramePr>
          <p:nvPr>
            <p:extLst>
              <p:ext uri="{D42A27DB-BD31-4B8C-83A1-F6EECF244321}">
                <p14:modId xmlns:p14="http://schemas.microsoft.com/office/powerpoint/2010/main" val="719517537"/>
              </p:ext>
            </p:extLst>
          </p:nvPr>
        </p:nvGraphicFramePr>
        <p:xfrm>
          <a:off x="440140" y="1546461"/>
          <a:ext cx="3712760" cy="1696667"/>
        </p:xfrm>
        <a:graphic>
          <a:graphicData uri="http://schemas.openxmlformats.org/drawingml/2006/table">
            <a:tbl>
              <a:tblPr firstRow="1" bandRow="1">
                <a:tableStyleId>{5C22544A-7EE6-4342-B048-85BDC9FD1C3A}</a:tableStyleId>
              </a:tblPr>
              <a:tblGrid>
                <a:gridCol w="2338876"/>
                <a:gridCol w="1373884"/>
              </a:tblGrid>
              <a:tr h="242381">
                <a:tc gridSpan="2">
                  <a:txBody>
                    <a:bodyPr/>
                    <a:lstStyle/>
                    <a:p>
                      <a:pPr algn="ctr"/>
                      <a:r>
                        <a:rPr lang="en-GB" sz="1000" dirty="0" smtClean="0"/>
                        <a:t>How</a:t>
                      </a:r>
                      <a:r>
                        <a:rPr lang="en-GB" sz="1000" baseline="0" dirty="0" smtClean="0"/>
                        <a:t> recent visitors heard about England</a:t>
                      </a:r>
                      <a:endParaRPr lang="en-GB" sz="1000" dirty="0"/>
                    </a:p>
                  </a:txBody>
                  <a:tcPr marL="16799" marR="16799" marT="0" marB="0"/>
                </a:tc>
                <a:tc hMerge="1">
                  <a:txBody>
                    <a:bodyPr/>
                    <a:lstStyle/>
                    <a:p>
                      <a:endParaRPr lang="en-GB" dirty="0"/>
                    </a:p>
                  </a:txBody>
                  <a:tcPr marL="16799" marR="16799" marT="0" marB="0"/>
                </a:tc>
              </a:tr>
              <a:tr h="242381">
                <a:tc>
                  <a:txBody>
                    <a:bodyPr/>
                    <a:lstStyle/>
                    <a:p>
                      <a:pPr>
                        <a:lnSpc>
                          <a:spcPct val="115000"/>
                        </a:lnSpc>
                        <a:spcAft>
                          <a:spcPts val="0"/>
                        </a:spcAft>
                      </a:pPr>
                      <a:r>
                        <a:rPr lang="en-GB" sz="1000" dirty="0" smtClean="0">
                          <a:effectLst/>
                        </a:rPr>
                        <a:t>Travel </a:t>
                      </a:r>
                      <a:r>
                        <a:rPr lang="en-GB" sz="1000" dirty="0">
                          <a:effectLst/>
                        </a:rPr>
                        <a:t>guides/features</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a:effectLst/>
                        </a:rPr>
                        <a:t>54%</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a:effectLst/>
                        </a:rPr>
                        <a:t>Peer recommendations</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a:effectLst/>
                        </a:rPr>
                        <a:t>50%</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a:effectLst/>
                        </a:rPr>
                        <a:t>Tourism Board</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a:effectLst/>
                        </a:rPr>
                        <a:t>48%</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a:effectLst/>
                        </a:rPr>
                        <a:t>Tour operator/travel agent</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a:effectLst/>
                        </a:rPr>
                        <a:t>31%</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a:effectLst/>
                        </a:rPr>
                        <a:t>Transport Carrier</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a:effectLst/>
                        </a:rPr>
                        <a:t>21%</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a:effectLst/>
                        </a:rPr>
                        <a:t>Other</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a:effectLst/>
                        </a:rPr>
                        <a:t>16%</a:t>
                      </a:r>
                      <a:endParaRPr lang="en-GB" sz="1000" dirty="0">
                        <a:effectLst/>
                        <a:latin typeface="Calibri"/>
                        <a:ea typeface="Calibri"/>
                        <a:cs typeface="Arial"/>
                      </a:endParaRPr>
                    </a:p>
                  </a:txBody>
                  <a:tcPr marL="16799" marR="16799" marT="0" marB="0"/>
                </a:tc>
              </a:tr>
            </a:tbl>
          </a:graphicData>
        </a:graphic>
      </p:graphicFrame>
      <p:graphicFrame>
        <p:nvGraphicFramePr>
          <p:cNvPr id="18" name="Chart 17"/>
          <p:cNvGraphicFramePr/>
          <p:nvPr>
            <p:extLst>
              <p:ext uri="{D42A27DB-BD31-4B8C-83A1-F6EECF244321}">
                <p14:modId xmlns:p14="http://schemas.microsoft.com/office/powerpoint/2010/main" val="1690994083"/>
              </p:ext>
            </p:extLst>
          </p:nvPr>
        </p:nvGraphicFramePr>
        <p:xfrm>
          <a:off x="4549846" y="1530822"/>
          <a:ext cx="4403653" cy="466437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6"/>
          <p:cNvSpPr>
            <a:spLocks noGrp="1"/>
          </p:cNvSpPr>
          <p:nvPr>
            <p:ph type="body" sz="quarter" idx="13"/>
          </p:nvPr>
        </p:nvSpPr>
        <p:spPr>
          <a:xfrm>
            <a:off x="685796" y="6396162"/>
            <a:ext cx="2440301" cy="274638"/>
          </a:xfrm>
        </p:spPr>
        <p:txBody>
          <a:bodyPr/>
          <a:lstStyle/>
          <a:p>
            <a:r>
              <a:rPr lang="en-GB" sz="1000" dirty="0" smtClean="0"/>
              <a:t>Booking and consuming travel</a:t>
            </a:r>
            <a:endParaRPr lang="en-GB" sz="1000" dirty="0"/>
          </a:p>
        </p:txBody>
      </p:sp>
      <p:sp>
        <p:nvSpPr>
          <p:cNvPr id="11" name="Text Placeholder 5"/>
          <p:cNvSpPr txBox="1">
            <a:spLocks/>
          </p:cNvSpPr>
          <p:nvPr/>
        </p:nvSpPr>
        <p:spPr>
          <a:xfrm>
            <a:off x="4549846" y="1290320"/>
            <a:ext cx="38441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BDRC Continental Global Tourism Monitor 2015</a:t>
            </a:r>
            <a:endParaRPr lang="en-GB" sz="800" dirty="0"/>
          </a:p>
        </p:txBody>
      </p:sp>
    </p:spTree>
    <p:extLst>
      <p:ext uri="{BB962C8B-B14F-4D97-AF65-F5344CB8AC3E}">
        <p14:creationId xmlns:p14="http://schemas.microsoft.com/office/powerpoint/2010/main" val="1486822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Transport booking method for holiday trips to the UK (2012)</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The </a:t>
            </a:r>
            <a:r>
              <a:rPr lang="en-GB" sz="1300" dirty="0"/>
              <a:t>majority (72%) of </a:t>
            </a:r>
            <a:r>
              <a:rPr lang="en-GB" sz="1300" dirty="0" smtClean="0"/>
              <a:t>overseas holiday visitors to the UK booked their transport directly with their travel operator, around a quarter (26%) doing so through a travel agent.  </a:t>
            </a:r>
          </a:p>
          <a:p>
            <a:pPr marL="0" indent="0" algn="just">
              <a:buNone/>
            </a:pPr>
            <a:r>
              <a:rPr lang="en-GB" sz="1300" dirty="0" smtClean="0"/>
              <a:t>Booking methods vary according to market, long-haul destinations more likely to book via a travel agent, 32% of visitors from the USA doing so, 49% from Australia and 64% from China.</a:t>
            </a:r>
          </a:p>
          <a:p>
            <a:pPr marL="0" indent="0" algn="just">
              <a:buNone/>
            </a:pPr>
            <a:endParaRPr lang="en-GB" sz="1300" dirty="0"/>
          </a:p>
          <a:p>
            <a:pPr marL="0" indent="0" algn="just">
              <a:buNone/>
            </a:pPr>
            <a:r>
              <a:rPr lang="en-GB" sz="1300" dirty="0" smtClean="0"/>
              <a:t>NB: Data is from 2012 and trends may have changed since then. </a:t>
            </a:r>
            <a:endParaRPr lang="en-GB" sz="1300" dirty="0"/>
          </a:p>
        </p:txBody>
      </p:sp>
      <p:sp>
        <p:nvSpPr>
          <p:cNvPr id="14" name="Text Placeholder 5"/>
          <p:cNvSpPr txBox="1">
            <a:spLocks/>
          </p:cNvSpPr>
          <p:nvPr/>
        </p:nvSpPr>
        <p:spPr>
          <a:xfrm>
            <a:off x="685796" y="12932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2012 </a:t>
            </a:r>
            <a:endParaRPr lang="en-GB" sz="800" dirty="0"/>
          </a:p>
        </p:txBody>
      </p:sp>
      <p:graphicFrame>
        <p:nvGraphicFramePr>
          <p:cNvPr id="11" name="Chart 10"/>
          <p:cNvGraphicFramePr/>
          <p:nvPr>
            <p:extLst>
              <p:ext uri="{D42A27DB-BD31-4B8C-83A1-F6EECF244321}">
                <p14:modId xmlns:p14="http://schemas.microsoft.com/office/powerpoint/2010/main" val="3800771674"/>
              </p:ext>
            </p:extLst>
          </p:nvPr>
        </p:nvGraphicFramePr>
        <p:xfrm>
          <a:off x="733421" y="1456266"/>
          <a:ext cx="7762875" cy="260773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Booking and consuming travel</a:t>
            </a:r>
            <a:endParaRPr lang="en-GB" sz="1000" dirty="0"/>
          </a:p>
        </p:txBody>
      </p:sp>
    </p:spTree>
    <p:extLst>
      <p:ext uri="{BB962C8B-B14F-4D97-AF65-F5344CB8AC3E}">
        <p14:creationId xmlns:p14="http://schemas.microsoft.com/office/powerpoint/2010/main" val="9148167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Accommodation booking behaviour for holiday trips to GB (2012)</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4165599"/>
            <a:ext cx="8424992" cy="2082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Unsurprisingly, accommodation booking behaviour follows a similar pattern to transport booking.  The majority (66%) booked directly with their accommodation provider, but less so amongst visitors from the USA (62%), Australia (59%) and China (just 37%).</a:t>
            </a:r>
            <a:endParaRPr lang="en-GB" sz="1300" dirty="0"/>
          </a:p>
        </p:txBody>
      </p:sp>
      <p:sp>
        <p:nvSpPr>
          <p:cNvPr id="14" name="Text Placeholder 5"/>
          <p:cNvSpPr txBox="1">
            <a:spLocks/>
          </p:cNvSpPr>
          <p:nvPr/>
        </p:nvSpPr>
        <p:spPr>
          <a:xfrm>
            <a:off x="685796" y="1293283"/>
            <a:ext cx="3058748"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IPS 2012 </a:t>
            </a:r>
            <a:endParaRPr lang="en-GB" sz="800" dirty="0"/>
          </a:p>
        </p:txBody>
      </p:sp>
      <p:graphicFrame>
        <p:nvGraphicFramePr>
          <p:cNvPr id="10" name="Chart 9"/>
          <p:cNvGraphicFramePr/>
          <p:nvPr>
            <p:extLst>
              <p:ext uri="{D42A27DB-BD31-4B8C-83A1-F6EECF244321}">
                <p14:modId xmlns:p14="http://schemas.microsoft.com/office/powerpoint/2010/main" val="3821834682"/>
              </p:ext>
            </p:extLst>
          </p:nvPr>
        </p:nvGraphicFramePr>
        <p:xfrm>
          <a:off x="709879" y="1456267"/>
          <a:ext cx="7762875" cy="260773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Booking and consuming travel</a:t>
            </a:r>
            <a:endParaRPr lang="en-GB" sz="1000" dirty="0"/>
          </a:p>
        </p:txBody>
      </p:sp>
    </p:spTree>
    <p:extLst>
      <p:ext uri="{BB962C8B-B14F-4D97-AF65-F5344CB8AC3E}">
        <p14:creationId xmlns:p14="http://schemas.microsoft.com/office/powerpoint/2010/main" val="27801870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167466"/>
            <a:ext cx="8372013" cy="558801"/>
          </a:xfrm>
        </p:spPr>
        <p:txBody>
          <a:bodyPr/>
          <a:lstStyle/>
          <a:p>
            <a:r>
              <a:rPr lang="en-GB" dirty="0" smtClean="0"/>
              <a:t>Hooks and barriers for travelling beyond London</a:t>
            </a:r>
            <a:endParaRPr lang="en-GB" dirty="0"/>
          </a:p>
        </p:txBody>
      </p:sp>
      <p:sp>
        <p:nvSpPr>
          <p:cNvPr id="8" name="Text Placeholder 7"/>
          <p:cNvSpPr>
            <a:spLocks noGrp="1"/>
          </p:cNvSpPr>
          <p:nvPr>
            <p:ph type="body" sz="quarter" idx="13"/>
          </p:nvPr>
        </p:nvSpPr>
        <p:spPr/>
        <p:txBody>
          <a:bodyPr/>
          <a:lstStyle/>
          <a:p>
            <a:endParaRPr lang="en-GB" dirty="0"/>
          </a:p>
        </p:txBody>
      </p:sp>
      <p:sp>
        <p:nvSpPr>
          <p:cNvPr id="11" name="Footer Placeholder 10"/>
          <p:cNvSpPr>
            <a:spLocks noGrp="1"/>
          </p:cNvSpPr>
          <p:nvPr>
            <p:ph type="ftr" sz="quarter" idx="3"/>
          </p:nvPr>
        </p:nvSpPr>
        <p:spPr/>
        <p:txBody>
          <a:bodyPr/>
          <a:lstStyle/>
          <a:p>
            <a:endParaRPr lang="en-US" dirty="0"/>
          </a:p>
        </p:txBody>
      </p:sp>
      <p:sp>
        <p:nvSpPr>
          <p:cNvPr id="9" name="Picture Placeholder 8"/>
          <p:cNvSpPr>
            <a:spLocks noGrp="1"/>
          </p:cNvSpPr>
          <p:nvPr>
            <p:ph type="pic" sz="quarter" idx="14"/>
          </p:nvPr>
        </p:nvSpPr>
        <p:spPr/>
      </p:sp>
      <p:sp>
        <p:nvSpPr>
          <p:cNvPr id="7" name="Text Placeholder 5"/>
          <p:cNvSpPr txBox="1">
            <a:spLocks/>
          </p:cNvSpPr>
          <p:nvPr/>
        </p:nvSpPr>
        <p:spPr>
          <a:xfrm>
            <a:off x="431800" y="2882900"/>
            <a:ext cx="8625479" cy="3302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This section is based upon a comprehensive 2013 VisitBritain study into why many visitors to Britain do not travel beyond London – what the barriers are and what attracts those that do go beyond London to do so.</a:t>
            </a:r>
          </a:p>
          <a:p>
            <a:pPr marL="0" indent="0" algn="just">
              <a:buNone/>
            </a:pPr>
            <a:r>
              <a:rPr lang="en-GB" sz="1300" dirty="0" smtClean="0"/>
              <a:t>Research was undertaken in four established markets (France, Germany, Norway and USA).  Please bear in mind that findings reflect views and behaviour in these markets only which may differ to those of other markets (especially emerging markets). </a:t>
            </a:r>
          </a:p>
        </p:txBody>
      </p:sp>
    </p:spTree>
    <p:extLst>
      <p:ext uri="{BB962C8B-B14F-4D97-AF65-F5344CB8AC3E}">
        <p14:creationId xmlns:p14="http://schemas.microsoft.com/office/powerpoint/2010/main" val="9025075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Headline findings</a:t>
            </a:r>
            <a:endParaRPr lang="en-GB" sz="2200" dirty="0"/>
          </a:p>
        </p:txBody>
      </p:sp>
      <p:sp>
        <p:nvSpPr>
          <p:cNvPr id="5" name="Picture Placeholder 4"/>
          <p:cNvSpPr>
            <a:spLocks noGrp="1"/>
          </p:cNvSpPr>
          <p:nvPr>
            <p:ph type="pic" sz="quarter" idx="14"/>
          </p:nvPr>
        </p:nvSpPr>
        <p:spPr/>
      </p:sp>
      <p:sp>
        <p:nvSpPr>
          <p:cNvPr id="14" name="Text Placeholder 5"/>
          <p:cNvSpPr txBox="1">
            <a:spLocks/>
          </p:cNvSpPr>
          <p:nvPr/>
        </p:nvSpPr>
        <p:spPr>
          <a:xfrm>
            <a:off x="702404" y="1270000"/>
            <a:ext cx="3844196"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London and Beyond report 2013</a:t>
            </a:r>
            <a:endParaRPr lang="en-GB" sz="800" dirty="0"/>
          </a:p>
        </p:txBody>
      </p:sp>
      <p:sp>
        <p:nvSpPr>
          <p:cNvPr id="3" name="TextBox 2"/>
          <p:cNvSpPr txBox="1"/>
          <p:nvPr/>
        </p:nvSpPr>
        <p:spPr>
          <a:xfrm>
            <a:off x="466725" y="1437995"/>
            <a:ext cx="8227332" cy="1938992"/>
          </a:xfrm>
          <a:prstGeom prst="rect">
            <a:avLst/>
          </a:prstGeom>
          <a:noFill/>
          <a:ln>
            <a:solidFill>
              <a:srgbClr val="C00000"/>
            </a:solidFill>
          </a:ln>
        </p:spPr>
        <p:txBody>
          <a:bodyPr wrap="square" rtlCol="0">
            <a:spAutoFit/>
          </a:bodyPr>
          <a:lstStyle/>
          <a:p>
            <a:pPr marL="171450" indent="-171450">
              <a:buClr>
                <a:schemeClr val="accent6">
                  <a:lumMod val="25000"/>
                </a:schemeClr>
              </a:buClr>
              <a:buFont typeface="Arial" pitchFamily="34" charset="0"/>
              <a:buChar char="•"/>
            </a:pPr>
            <a:r>
              <a:rPr lang="en-GB" sz="1000" dirty="0" smtClean="0"/>
              <a:t>London remains the key draw within Britain, even for those who have visited before, but many would want to see other places in Britain as well as London again when they return. ‘London Plus’ appeals to the majority. </a:t>
            </a:r>
          </a:p>
          <a:p>
            <a:pPr marL="171450" indent="-171450">
              <a:buClr>
                <a:schemeClr val="accent6">
                  <a:lumMod val="25000"/>
                </a:schemeClr>
              </a:buClr>
              <a:buFont typeface="Arial" pitchFamily="34" charset="0"/>
              <a:buChar char="•"/>
            </a:pPr>
            <a:r>
              <a:rPr lang="en-GB" sz="1000" dirty="0" smtClean="0"/>
              <a:t>Knowledge of destinations drives desire, but knowledge of British destinations other than London can be low, although this varies notably by market. </a:t>
            </a:r>
          </a:p>
          <a:p>
            <a:pPr marL="171450" indent="-171450">
              <a:buClr>
                <a:schemeClr val="accent6">
                  <a:lumMod val="25000"/>
                </a:schemeClr>
              </a:buClr>
              <a:buFont typeface="Arial" pitchFamily="34" charset="0"/>
              <a:buChar char="•"/>
            </a:pPr>
            <a:r>
              <a:rPr lang="en-GB" sz="1000" dirty="0" smtClean="0"/>
              <a:t>Those who visit London often want to ‘see’ London/ ‘do the sights’ rather than to have a particular type of holiday experience. This is different from behaviour when choosing competitor destinations, and does not reflect the growing importance of ‘experiences’. </a:t>
            </a:r>
          </a:p>
          <a:p>
            <a:pPr marL="171450" indent="-171450">
              <a:buClr>
                <a:schemeClr val="accent6">
                  <a:lumMod val="25000"/>
                </a:schemeClr>
              </a:buClr>
              <a:buFont typeface="Arial" pitchFamily="34" charset="0"/>
              <a:buChar char="•"/>
            </a:pPr>
            <a:r>
              <a:rPr lang="en-GB" sz="1000" dirty="0" smtClean="0"/>
              <a:t>The most common practical barriers to going outside London were concerns about transport/ access. </a:t>
            </a:r>
          </a:p>
          <a:p>
            <a:pPr marL="171450" indent="-171450">
              <a:buClr>
                <a:schemeClr val="accent6">
                  <a:lumMod val="25000"/>
                </a:schemeClr>
              </a:buClr>
              <a:buFont typeface="Arial" pitchFamily="34" charset="0"/>
              <a:buChar char="•"/>
            </a:pPr>
            <a:r>
              <a:rPr lang="en-GB" sz="1000" dirty="0" smtClean="0"/>
              <a:t>Most common draws for going outside of London were heritage variety, countryside, unique places to stay and the British people. </a:t>
            </a:r>
          </a:p>
          <a:p>
            <a:pPr marL="171450" indent="-171450">
              <a:buClr>
                <a:schemeClr val="accent6">
                  <a:lumMod val="25000"/>
                </a:schemeClr>
              </a:buClr>
              <a:buFont typeface="Arial" pitchFamily="34" charset="0"/>
              <a:buChar char="•"/>
            </a:pPr>
            <a:r>
              <a:rPr lang="en-GB" sz="1000" dirty="0" smtClean="0"/>
              <a:t>Travel agents remain important for a minority, especially in Germany and the US, but the majority in each market reported booking independently, with Britain particularly attracting independent travellers. However, there is a gap for tours, packages and agents, or at least suggested itineraries, to enable trips outside London which many lack the knowledge to make the most of. </a:t>
            </a:r>
          </a:p>
          <a:p>
            <a:pPr marL="171450" indent="-171450">
              <a:buClr>
                <a:schemeClr val="accent6">
                  <a:lumMod val="25000"/>
                </a:schemeClr>
              </a:buClr>
              <a:buFont typeface="Arial" pitchFamily="34" charset="0"/>
              <a:buChar char="•"/>
            </a:pPr>
            <a:r>
              <a:rPr lang="en-GB" sz="1000" dirty="0" smtClean="0"/>
              <a:t>There is no single ‘ideal’ itinerary when combining London with other destinations (‘London Plus’), but most are willing to travel 2-3 hours to/ between destinations, preferably by train. </a:t>
            </a:r>
            <a:endParaRPr lang="en-GB" sz="1000" dirty="0"/>
          </a:p>
        </p:txBody>
      </p:sp>
      <p:sp>
        <p:nvSpPr>
          <p:cNvPr id="6" name="TextBox 5"/>
          <p:cNvSpPr txBox="1"/>
          <p:nvPr/>
        </p:nvSpPr>
        <p:spPr>
          <a:xfrm>
            <a:off x="466725" y="3566182"/>
            <a:ext cx="8227332" cy="2554545"/>
          </a:xfrm>
          <a:prstGeom prst="rect">
            <a:avLst/>
          </a:prstGeom>
          <a:noFill/>
          <a:ln>
            <a:solidFill>
              <a:schemeClr val="accent1"/>
            </a:solidFill>
          </a:ln>
        </p:spPr>
        <p:txBody>
          <a:bodyPr wrap="square" rtlCol="0">
            <a:spAutoFit/>
          </a:bodyPr>
          <a:lstStyle/>
          <a:p>
            <a:r>
              <a:rPr lang="en-GB" sz="1000" b="1" dirty="0" smtClean="0">
                <a:solidFill>
                  <a:schemeClr val="accent6">
                    <a:lumMod val="25000"/>
                  </a:schemeClr>
                </a:solidFill>
              </a:rPr>
              <a:t>Top Ten Tips for promoting ‘London Plus’ </a:t>
            </a:r>
          </a:p>
          <a:p>
            <a:pPr marL="228600" indent="-228600">
              <a:buFont typeface="+mj-lt"/>
              <a:buAutoNum type="arabicPeriod"/>
            </a:pPr>
            <a:r>
              <a:rPr lang="en-GB" sz="1000" dirty="0" smtClean="0"/>
              <a:t>Do not over-estimate geographical knowledge of Britain, or assume potential visitors will be aware of even high- profile destinations outside London.</a:t>
            </a:r>
          </a:p>
          <a:p>
            <a:pPr marL="228600" indent="-228600">
              <a:buFont typeface="+mj-lt"/>
              <a:buAutoNum type="arabicPeriod"/>
            </a:pPr>
            <a:r>
              <a:rPr lang="en-GB" sz="1000" dirty="0" smtClean="0"/>
              <a:t>Focus on the heritage, variety and countryside outside as well as unique places to stay and the British people . </a:t>
            </a:r>
          </a:p>
          <a:p>
            <a:pPr marL="228600" indent="-228600">
              <a:buFont typeface="+mj-lt"/>
              <a:buAutoNum type="arabicPeriod"/>
            </a:pPr>
            <a:r>
              <a:rPr lang="en-GB" sz="1000" dirty="0" smtClean="0"/>
              <a:t>Make sure the ‘experiences’ the destination offers (e.g. luxurious, adventurous) are reflected, and indicate how people will feel (e.g. relaxed) when there, as well as the attractions/ destinations themselves. </a:t>
            </a:r>
          </a:p>
          <a:p>
            <a:pPr marL="228600" indent="-228600">
              <a:buFont typeface="+mj-lt"/>
              <a:buAutoNum type="arabicPeriod"/>
            </a:pPr>
            <a:r>
              <a:rPr lang="en-GB" sz="1000" dirty="0" smtClean="0"/>
              <a:t>Do the work for visitors by putting together set itineraries, illustrating the ‘packages’ they could put together themselves.</a:t>
            </a:r>
          </a:p>
          <a:p>
            <a:pPr marL="228600" indent="-228600">
              <a:buFont typeface="+mj-lt"/>
              <a:buAutoNum type="arabicPeriod"/>
            </a:pPr>
            <a:r>
              <a:rPr lang="en-GB" sz="1000" dirty="0" smtClean="0"/>
              <a:t>Remind of enjoyment of previous trips to London and include London in suggested itineraries but build  on appeal by showing that Britain can offer more than our capital , world famous headline sights on a second visit. </a:t>
            </a:r>
          </a:p>
          <a:p>
            <a:pPr marL="228600" indent="-228600">
              <a:buFont typeface="+mj-lt"/>
              <a:buAutoNum type="arabicPeriod"/>
            </a:pPr>
            <a:r>
              <a:rPr lang="en-GB" sz="1000" dirty="0" smtClean="0"/>
              <a:t>Showcase opportunities to relax, enjoy good food and unique/ unusual experiences and places to stay. </a:t>
            </a:r>
          </a:p>
          <a:p>
            <a:pPr marL="228600" indent="-228600">
              <a:buFont typeface="+mj-lt"/>
              <a:buAutoNum type="arabicPeriod"/>
            </a:pPr>
            <a:r>
              <a:rPr lang="en-GB" sz="1000" dirty="0" smtClean="0"/>
              <a:t>Avoid inadvertently re-enforcing out of date stereotypes of destinations</a:t>
            </a:r>
          </a:p>
          <a:p>
            <a:pPr marL="228600" indent="-228600">
              <a:buFont typeface="+mj-lt"/>
              <a:buAutoNum type="arabicPeriod"/>
            </a:pPr>
            <a:r>
              <a:rPr lang="en-GB" sz="1000" dirty="0" smtClean="0"/>
              <a:t>Compare Britain's offer favourably with similar, well-known ‘regional’ offers in other countries (e.g. Cotswolds/ Tuscany, York/ Seville, Scottish Highlands/ Swiss Alps, Cornish coast/ Spanish Costas) . Flag unique or ‘off-the-beaten-track’ experiences in Britain, away from mass tourist hotspots.</a:t>
            </a:r>
          </a:p>
          <a:p>
            <a:pPr marL="228600" indent="-228600">
              <a:buFont typeface="+mj-lt"/>
              <a:buAutoNum type="arabicPeriod"/>
            </a:pPr>
            <a:r>
              <a:rPr lang="en-GB" sz="1000" dirty="0" smtClean="0"/>
              <a:t>Avoid itineraries where driving/ hiring cars is essential (although in some markets this will appeal). Facilitate rail travel, e.g. highlight that booking trains ahead reduces cost considerably, or suggest the use of a BritRail pass. </a:t>
            </a:r>
          </a:p>
          <a:p>
            <a:pPr marL="228600" indent="-228600">
              <a:buFont typeface="+mj-lt"/>
              <a:buAutoNum type="arabicPeriod"/>
            </a:pPr>
            <a:r>
              <a:rPr lang="en-GB" sz="1000" dirty="0" smtClean="0"/>
              <a:t>Show travel times rather than distances from London (or between destinations) by train. Remember for most visitors tolerance is 2-3 hours travel time between destinations. </a:t>
            </a:r>
            <a:endParaRPr lang="en-GB" sz="1000" dirty="0"/>
          </a:p>
        </p:txBody>
      </p:sp>
      <p:sp>
        <p:nvSpPr>
          <p:cNvPr id="9" name="Text Placeholder 6"/>
          <p:cNvSpPr>
            <a:spLocks noGrp="1"/>
          </p:cNvSpPr>
          <p:nvPr>
            <p:ph type="body" sz="quarter" idx="13"/>
          </p:nvPr>
        </p:nvSpPr>
        <p:spPr>
          <a:xfrm>
            <a:off x="685796" y="6396162"/>
            <a:ext cx="2440301" cy="274638"/>
          </a:xfrm>
        </p:spPr>
        <p:txBody>
          <a:bodyPr/>
          <a:lstStyle/>
          <a:p>
            <a:r>
              <a:rPr lang="en-GB" sz="1000" dirty="0" smtClean="0"/>
              <a:t>Beyond London – hooks &amp; barriers</a:t>
            </a:r>
            <a:endParaRPr lang="en-GB" sz="1000" dirty="0"/>
          </a:p>
        </p:txBody>
      </p:sp>
    </p:spTree>
    <p:extLst>
      <p:ext uri="{BB962C8B-B14F-4D97-AF65-F5344CB8AC3E}">
        <p14:creationId xmlns:p14="http://schemas.microsoft.com/office/powerpoint/2010/main" val="40103837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About this report</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solidFill>
                  <a:srgbClr val="120742"/>
                </a:solidFill>
              </a:rPr>
              <a:t>There </a:t>
            </a:r>
            <a:r>
              <a:rPr lang="en-GB" sz="1300" dirty="0">
                <a:solidFill>
                  <a:srgbClr val="120742"/>
                </a:solidFill>
              </a:rPr>
              <a:t>is a large and diverse range of data available on overseas visitors to the UK.  The data in this report is largely drawn from the International Passenger Survey (IPS), which includes a combination of publically available raw data and the insights generated by VisitBritain in their dedicated reports. </a:t>
            </a:r>
            <a:r>
              <a:rPr lang="en-GB" sz="1300" dirty="0" smtClean="0">
                <a:solidFill>
                  <a:srgbClr val="120742"/>
                </a:solidFill>
              </a:rPr>
              <a:t>As </a:t>
            </a:r>
            <a:r>
              <a:rPr lang="en-GB" sz="1300" dirty="0">
                <a:solidFill>
                  <a:srgbClr val="120742"/>
                </a:solidFill>
              </a:rPr>
              <a:t>well as IPS data, the report also draws on the Anholt GfK Nations Brand Index and BDRC Continental’s Global Tourism Monitor.  Research sources are cited throughout</a:t>
            </a:r>
            <a:r>
              <a:rPr lang="en-GB" sz="1300" dirty="0" smtClean="0">
                <a:solidFill>
                  <a:srgbClr val="120742"/>
                </a:solidFill>
              </a:rPr>
              <a:t>.</a:t>
            </a:r>
          </a:p>
          <a:p>
            <a:pPr marL="0" indent="0" algn="just">
              <a:buNone/>
            </a:pPr>
            <a:endParaRPr lang="en-GB" sz="1300" dirty="0">
              <a:solidFill>
                <a:srgbClr val="120742"/>
              </a:solidFill>
            </a:endParaRPr>
          </a:p>
          <a:p>
            <a:pPr marL="0" indent="0" algn="just">
              <a:buNone/>
            </a:pPr>
            <a:r>
              <a:rPr lang="en-GB" sz="1300" dirty="0">
                <a:solidFill>
                  <a:srgbClr val="120742"/>
                </a:solidFill>
              </a:rPr>
              <a:t>This report aims to draw on the most up-to-date research available.  In some cases, data was several years old.  For example</a:t>
            </a:r>
            <a:r>
              <a:rPr lang="en-GB" sz="1300" dirty="0" smtClean="0">
                <a:solidFill>
                  <a:srgbClr val="120742"/>
                </a:solidFill>
              </a:rPr>
              <a:t>, ‘activities’ data is based on supplementary questions added to IPS in 2011.  With </a:t>
            </a:r>
            <a:r>
              <a:rPr lang="en-GB" sz="1300" dirty="0">
                <a:solidFill>
                  <a:srgbClr val="120742"/>
                </a:solidFill>
              </a:rPr>
              <a:t>this in mind, some caution should be applied to </a:t>
            </a:r>
            <a:r>
              <a:rPr lang="en-GB" sz="1300" dirty="0" smtClean="0">
                <a:solidFill>
                  <a:srgbClr val="120742"/>
                </a:solidFill>
              </a:rPr>
              <a:t>results in these areas, although </a:t>
            </a:r>
            <a:r>
              <a:rPr lang="en-GB" sz="1300" dirty="0">
                <a:solidFill>
                  <a:srgbClr val="120742"/>
                </a:solidFill>
              </a:rPr>
              <a:t>there is little evidence to suggest </a:t>
            </a:r>
            <a:r>
              <a:rPr lang="en-GB" sz="1300" dirty="0" smtClean="0">
                <a:solidFill>
                  <a:srgbClr val="120742"/>
                </a:solidFill>
              </a:rPr>
              <a:t>significant </a:t>
            </a:r>
            <a:r>
              <a:rPr lang="en-GB" sz="1300" dirty="0">
                <a:solidFill>
                  <a:srgbClr val="120742"/>
                </a:solidFill>
              </a:rPr>
              <a:t>changes in recent years.</a:t>
            </a:r>
          </a:p>
          <a:p>
            <a:pPr marL="0" indent="0" algn="just">
              <a:buNone/>
            </a:pPr>
            <a:r>
              <a:rPr lang="en-GB" sz="1300" dirty="0">
                <a:solidFill>
                  <a:srgbClr val="120742"/>
                </a:solidFill>
              </a:rPr>
              <a:t>Although the report aims to focus on visitors to </a:t>
            </a:r>
            <a:r>
              <a:rPr lang="en-GB" sz="1300" dirty="0" smtClean="0">
                <a:solidFill>
                  <a:srgbClr val="120742"/>
                </a:solidFill>
              </a:rPr>
              <a:t>England, </a:t>
            </a:r>
            <a:r>
              <a:rPr lang="en-GB" sz="1300" dirty="0">
                <a:solidFill>
                  <a:srgbClr val="120742"/>
                </a:solidFill>
              </a:rPr>
              <a:t>this is not always possible with the data available.  Therefore the report interchanges between ‘England’ and ‘the UK’ where necessary.  All figures reported refer to holiday visits. </a:t>
            </a:r>
            <a:endParaRPr lang="en-GB" sz="1300" dirty="0" smtClean="0">
              <a:solidFill>
                <a:srgbClr val="120742"/>
              </a:solidFill>
            </a:endParaRPr>
          </a:p>
          <a:p>
            <a:pPr marL="0" indent="0" algn="just">
              <a:buNone/>
            </a:pPr>
            <a:endParaRPr lang="en-GB" sz="1300" dirty="0" smtClean="0">
              <a:solidFill>
                <a:srgbClr val="120742"/>
              </a:solidFill>
            </a:endParaRPr>
          </a:p>
          <a:p>
            <a:pPr marL="0" indent="0" algn="just">
              <a:buNone/>
            </a:pPr>
            <a:r>
              <a:rPr lang="en-GB" sz="1300" dirty="0" smtClean="0">
                <a:solidFill>
                  <a:srgbClr val="120742"/>
                </a:solidFill>
              </a:rPr>
              <a:t>The report refers to ‘target markets’ throughout.  These are France, Germany, USA, Spain, Netherlands, Australia,  The Nordics (Sweden, Norway, Denmark, Finland and Iceland) and China.  Markets have been chosen due to their current high volume of visits to England, or (as is the case with China) their potential to visit England in the future.</a:t>
            </a:r>
          </a:p>
          <a:p>
            <a:pPr marL="0" indent="0" algn="just">
              <a:buNone/>
            </a:pPr>
            <a:endParaRPr lang="en-GB" sz="1300" dirty="0">
              <a:solidFill>
                <a:srgbClr val="120742"/>
              </a:solidFill>
            </a:endParaRPr>
          </a:p>
        </p:txBody>
      </p:sp>
      <p:sp>
        <p:nvSpPr>
          <p:cNvPr id="6" name="Text Placeholder 6"/>
          <p:cNvSpPr>
            <a:spLocks noGrp="1"/>
          </p:cNvSpPr>
          <p:nvPr>
            <p:ph type="body" sz="quarter" idx="13"/>
          </p:nvPr>
        </p:nvSpPr>
        <p:spPr>
          <a:xfrm>
            <a:off x="685796" y="6396162"/>
            <a:ext cx="2440301" cy="274638"/>
          </a:xfrm>
        </p:spPr>
        <p:txBody>
          <a:bodyPr/>
          <a:lstStyle/>
          <a:p>
            <a:r>
              <a:rPr lang="en-GB" sz="1000" dirty="0" smtClean="0"/>
              <a:t>Introduction</a:t>
            </a:r>
            <a:endParaRPr lang="en-GB" sz="1000" dirty="0"/>
          </a:p>
        </p:txBody>
      </p:sp>
    </p:spTree>
    <p:extLst>
      <p:ext uri="{BB962C8B-B14F-4D97-AF65-F5344CB8AC3E}">
        <p14:creationId xmlns:p14="http://schemas.microsoft.com/office/powerpoint/2010/main" val="2518735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Picture Placeholder 2"/>
          <p:cNvGraphicFramePr>
            <a:graphicFrameLocks noGrp="1"/>
          </p:cNvGraphicFramePr>
          <p:nvPr>
            <p:ph type="pic" sz="quarter" idx="14"/>
            <p:extLst>
              <p:ext uri="{D42A27DB-BD31-4B8C-83A1-F6EECF244321}">
                <p14:modId xmlns:p14="http://schemas.microsoft.com/office/powerpoint/2010/main" val="2546149042"/>
              </p:ext>
            </p:extLst>
          </p:nvPr>
        </p:nvGraphicFramePr>
        <p:xfrm>
          <a:off x="378820" y="1479748"/>
          <a:ext cx="6014359" cy="522968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378821" y="872066"/>
            <a:ext cx="8424992" cy="558801"/>
          </a:xfrm>
        </p:spPr>
        <p:txBody>
          <a:bodyPr/>
          <a:lstStyle/>
          <a:p>
            <a:r>
              <a:rPr lang="en-GB" sz="2200" dirty="0" smtClean="0"/>
              <a:t>Barriers to going beyond London: summary</a:t>
            </a:r>
            <a:endParaRPr lang="en-GB" sz="2200" dirty="0"/>
          </a:p>
        </p:txBody>
      </p:sp>
      <p:sp>
        <p:nvSpPr>
          <p:cNvPr id="11" name="TextBox 1"/>
          <p:cNvSpPr txBox="1"/>
          <p:nvPr/>
        </p:nvSpPr>
        <p:spPr>
          <a:xfrm>
            <a:off x="600803" y="1277188"/>
            <a:ext cx="6113895" cy="20256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smtClean="0"/>
              <a:t>Top reasons why recent ‘London only’ visitors have never spent nights in GB outside London</a:t>
            </a:r>
            <a:endParaRPr lang="en-GB" sz="1000" dirty="0"/>
          </a:p>
        </p:txBody>
      </p:sp>
      <p:sp>
        <p:nvSpPr>
          <p:cNvPr id="12" name="Text Placeholder 5"/>
          <p:cNvSpPr txBox="1">
            <a:spLocks/>
          </p:cNvSpPr>
          <p:nvPr/>
        </p:nvSpPr>
        <p:spPr>
          <a:xfrm>
            <a:off x="5591175" y="3635375"/>
            <a:ext cx="3212638" cy="2844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Four main themes emerged as barriers to going beyond London:</a:t>
            </a:r>
          </a:p>
          <a:p>
            <a:pPr marL="0" indent="0" algn="just">
              <a:buNone/>
            </a:pPr>
            <a:endParaRPr lang="en-GB" sz="1300" dirty="0"/>
          </a:p>
          <a:p>
            <a:pPr algn="just"/>
            <a:r>
              <a:rPr lang="en-GB" sz="1300" dirty="0" smtClean="0"/>
              <a:t>Lack of knowledge</a:t>
            </a:r>
          </a:p>
          <a:p>
            <a:pPr algn="just"/>
            <a:r>
              <a:rPr lang="en-GB" sz="1300" dirty="0" smtClean="0"/>
              <a:t>All-encompassing London</a:t>
            </a:r>
          </a:p>
          <a:p>
            <a:pPr algn="just"/>
            <a:r>
              <a:rPr lang="en-GB" sz="1300" dirty="0" smtClean="0"/>
              <a:t>Desire to visit and the importance of ‘experiences’</a:t>
            </a:r>
          </a:p>
          <a:p>
            <a:pPr algn="just"/>
            <a:r>
              <a:rPr lang="en-GB" sz="1300" dirty="0" smtClean="0"/>
              <a:t>Transport concerns</a:t>
            </a:r>
            <a:endParaRPr lang="en-GB" sz="1300" dirty="0"/>
          </a:p>
        </p:txBody>
      </p:sp>
      <p:sp>
        <p:nvSpPr>
          <p:cNvPr id="7" name="Text Placeholder 6"/>
          <p:cNvSpPr>
            <a:spLocks noGrp="1"/>
          </p:cNvSpPr>
          <p:nvPr>
            <p:ph type="body" sz="quarter" idx="13"/>
          </p:nvPr>
        </p:nvSpPr>
        <p:spPr>
          <a:xfrm>
            <a:off x="685796" y="6533481"/>
            <a:ext cx="2440301" cy="274638"/>
          </a:xfrm>
        </p:spPr>
        <p:txBody>
          <a:bodyPr/>
          <a:lstStyle/>
          <a:p>
            <a:r>
              <a:rPr lang="en-GB" sz="1000" dirty="0" smtClean="0"/>
              <a:t>Beyond London – hooks &amp; barriers</a:t>
            </a:r>
            <a:endParaRPr lang="en-GB" sz="1000" dirty="0"/>
          </a:p>
        </p:txBody>
      </p:sp>
    </p:spTree>
    <p:extLst>
      <p:ext uri="{BB962C8B-B14F-4D97-AF65-F5344CB8AC3E}">
        <p14:creationId xmlns:p14="http://schemas.microsoft.com/office/powerpoint/2010/main" val="23201370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Barriers to going beyond London: themes (1)</a:t>
            </a:r>
            <a:endParaRPr lang="en-GB" sz="2200" dirty="0"/>
          </a:p>
        </p:txBody>
      </p:sp>
      <p:sp>
        <p:nvSpPr>
          <p:cNvPr id="5" name="Picture Placeholder 4"/>
          <p:cNvSpPr>
            <a:spLocks noGrp="1"/>
          </p:cNvSpPr>
          <p:nvPr>
            <p:ph type="pic" sz="quarter" idx="14"/>
          </p:nvPr>
        </p:nvSpPr>
        <p:spPr/>
      </p:sp>
      <p:sp>
        <p:nvSpPr>
          <p:cNvPr id="11" name="TextBox 1"/>
          <p:cNvSpPr txBox="1"/>
          <p:nvPr/>
        </p:nvSpPr>
        <p:spPr>
          <a:xfrm>
            <a:off x="950046" y="3080588"/>
            <a:ext cx="2898046" cy="20256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t>Claimed knowledge of Britain amongst recent visitors who had stayed only in London</a:t>
            </a:r>
            <a:endParaRPr lang="en-GB" sz="800" dirty="0"/>
          </a:p>
        </p:txBody>
      </p:sp>
      <p:sp>
        <p:nvSpPr>
          <p:cNvPr id="12" name="Text Placeholder 5"/>
          <p:cNvSpPr txBox="1">
            <a:spLocks/>
          </p:cNvSpPr>
          <p:nvPr/>
        </p:nvSpPr>
        <p:spPr>
          <a:xfrm>
            <a:off x="546092" y="1302587"/>
            <a:ext cx="3888379" cy="1300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buAutoNum type="arabicParenR"/>
            </a:pPr>
            <a:r>
              <a:rPr lang="en-GB" sz="1300" b="1" dirty="0" smtClean="0"/>
              <a:t>Lack of knowledge</a:t>
            </a:r>
          </a:p>
          <a:p>
            <a:pPr marL="0" indent="0" algn="just">
              <a:buNone/>
            </a:pPr>
            <a:r>
              <a:rPr lang="en-GB" sz="1300" dirty="0" smtClean="0"/>
              <a:t>Two issues are clear.  Firstly there is often an ignorance of British destinations other than London i.e. what areas or towns visitors could consider.  Secondly, even when individual destinations are named there is frequently a fundamental lack of knowledge about the experiences on offer and an inability to imagine the type of holiday they would be able to have there.</a:t>
            </a:r>
          </a:p>
          <a:p>
            <a:pPr marL="0" indent="0" algn="just">
              <a:buNone/>
            </a:pPr>
            <a:endParaRPr lang="en-GB" sz="1300" dirty="0"/>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54092" y="3384622"/>
            <a:ext cx="2781300" cy="2908445"/>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5"/>
          <p:cNvSpPr txBox="1">
            <a:spLocks/>
          </p:cNvSpPr>
          <p:nvPr/>
        </p:nvSpPr>
        <p:spPr>
          <a:xfrm>
            <a:off x="4993805" y="1302587"/>
            <a:ext cx="3888379" cy="1300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smtClean="0"/>
              <a:t>2)      All-encompassing London</a:t>
            </a:r>
          </a:p>
          <a:p>
            <a:pPr marL="0" indent="0" algn="just">
              <a:buNone/>
            </a:pPr>
            <a:r>
              <a:rPr lang="en-GB" sz="1300" dirty="0" smtClean="0"/>
              <a:t>The draw of London itself can, for some, deter them  from going elsewhere in Britain.  Two-fifths (39%) said they felt there was so much to do in London they wouldn’t have time to go elsewhere and one in six (17%) said they thought the best of Britain could be seen within London so they wouldn’t need to go elsewhere.</a:t>
            </a:r>
          </a:p>
          <a:p>
            <a:pPr marL="0" indent="0" algn="just">
              <a:buNone/>
            </a:pPr>
            <a:endParaRPr lang="en-GB" sz="1300" dirty="0"/>
          </a:p>
          <a:p>
            <a:pPr marL="0" indent="0" algn="just">
              <a:buNone/>
            </a:pPr>
            <a:r>
              <a:rPr lang="en-GB" sz="1300" dirty="0" smtClean="0"/>
              <a:t>The issue here is perhaps length of stay and numbers on a first visit.  If coming for a few days only, visitors may not feel there is time to do London ‘justice’ and go elsewhere.  Attracting return visitors and longer stays is crucial to increase the nights visitors spend both in London and elsewhere.  </a:t>
            </a:r>
            <a:r>
              <a:rPr lang="en-GB" sz="1300" b="1" dirty="0" smtClean="0"/>
              <a:t>How can we change perceptions of Britain as primarily a short break destination?</a:t>
            </a:r>
          </a:p>
          <a:p>
            <a:pPr marL="0" indent="0" algn="just">
              <a:buNone/>
            </a:pPr>
            <a:endParaRPr lang="en-GB" sz="1300" dirty="0"/>
          </a:p>
        </p:txBody>
      </p:sp>
      <p:sp>
        <p:nvSpPr>
          <p:cNvPr id="9" name="Text Placeholder 6"/>
          <p:cNvSpPr>
            <a:spLocks noGrp="1"/>
          </p:cNvSpPr>
          <p:nvPr>
            <p:ph type="body" sz="quarter" idx="13"/>
          </p:nvPr>
        </p:nvSpPr>
        <p:spPr>
          <a:xfrm>
            <a:off x="685796" y="6396162"/>
            <a:ext cx="2440301" cy="274638"/>
          </a:xfrm>
        </p:spPr>
        <p:txBody>
          <a:bodyPr/>
          <a:lstStyle/>
          <a:p>
            <a:r>
              <a:rPr lang="en-GB" sz="1000" dirty="0" smtClean="0"/>
              <a:t>Beyond London – hooks &amp; barriers</a:t>
            </a:r>
            <a:endParaRPr lang="en-GB" sz="1000" dirty="0"/>
          </a:p>
        </p:txBody>
      </p:sp>
    </p:spTree>
    <p:extLst>
      <p:ext uri="{BB962C8B-B14F-4D97-AF65-F5344CB8AC3E}">
        <p14:creationId xmlns:p14="http://schemas.microsoft.com/office/powerpoint/2010/main" val="35466266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Barriers to going beyond London: themes (2)</a:t>
            </a:r>
            <a:endParaRPr lang="en-GB" sz="2200" dirty="0"/>
          </a:p>
        </p:txBody>
      </p:sp>
      <p:sp>
        <p:nvSpPr>
          <p:cNvPr id="5" name="Picture Placeholder 4"/>
          <p:cNvSpPr>
            <a:spLocks noGrp="1"/>
          </p:cNvSpPr>
          <p:nvPr>
            <p:ph type="pic" sz="quarter" idx="14"/>
          </p:nvPr>
        </p:nvSpPr>
        <p:spPr/>
      </p:sp>
      <p:sp>
        <p:nvSpPr>
          <p:cNvPr id="11" name="TextBox 1"/>
          <p:cNvSpPr txBox="1"/>
          <p:nvPr/>
        </p:nvSpPr>
        <p:spPr>
          <a:xfrm>
            <a:off x="1028696" y="3855288"/>
            <a:ext cx="2495172" cy="27876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t>Importance of various holiday aspects and extent to which agree Britain offers</a:t>
            </a:r>
            <a:endParaRPr lang="en-GB" sz="800" dirty="0"/>
          </a:p>
        </p:txBody>
      </p:sp>
      <p:sp>
        <p:nvSpPr>
          <p:cNvPr id="12" name="Text Placeholder 5"/>
          <p:cNvSpPr txBox="1">
            <a:spLocks/>
          </p:cNvSpPr>
          <p:nvPr/>
        </p:nvSpPr>
        <p:spPr>
          <a:xfrm>
            <a:off x="552068" y="1329267"/>
            <a:ext cx="3888379" cy="26654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smtClean="0"/>
              <a:t>3)   Desire to visit and the importance of ‘experiences’</a:t>
            </a:r>
          </a:p>
          <a:p>
            <a:pPr marL="0" indent="0" algn="just">
              <a:buNone/>
            </a:pPr>
            <a:r>
              <a:rPr lang="en-GB" sz="1300" dirty="0" smtClean="0"/>
              <a:t>In attracting return and longer visits it may be that ‘experiences’ are key.  Consumers report they are increasingly seeking holidays that are experiential with everyday culture, food, accommodation and unique ‘once in a lifetime’ experiences being ranked as key to making a ‘great holiday’.</a:t>
            </a:r>
          </a:p>
          <a:p>
            <a:pPr marL="0" indent="0" algn="just">
              <a:buNone/>
            </a:pPr>
            <a:r>
              <a:rPr lang="en-GB" sz="1300" dirty="0" smtClean="0"/>
              <a:t>Britain performs less well on the more important factors of weather, relaxation, value, food, accommodation, unique experiences, being different to everyday life and offering ‘off the beaten track’ experiences.</a:t>
            </a:r>
          </a:p>
        </p:txBody>
      </p:sp>
      <p:sp>
        <p:nvSpPr>
          <p:cNvPr id="13" name="Text Placeholder 5"/>
          <p:cNvSpPr txBox="1">
            <a:spLocks/>
          </p:cNvSpPr>
          <p:nvPr/>
        </p:nvSpPr>
        <p:spPr>
          <a:xfrm>
            <a:off x="5070002" y="2950831"/>
            <a:ext cx="3888379" cy="346921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smtClean="0"/>
              <a:t>4)    Transport</a:t>
            </a:r>
          </a:p>
          <a:p>
            <a:pPr marL="0" indent="0" algn="just">
              <a:buNone/>
            </a:pPr>
            <a:r>
              <a:rPr lang="en-GB" sz="1300" dirty="0" smtClean="0"/>
              <a:t>The most common practical barriers identified by those who had not been beyond London were related to transport or access.  Almost half (46%) said they would be nervous about driving in the UK and a quarter (25%) that it was too expensive to travel outside London.</a:t>
            </a:r>
          </a:p>
          <a:p>
            <a:pPr marL="0" indent="0" algn="just">
              <a:buNone/>
            </a:pPr>
            <a:r>
              <a:rPr lang="en-GB" sz="1300" dirty="0" smtClean="0"/>
              <a:t>Almost a fifth (19%) thought that other places ‘worth going to’ outside London would be too far from London, or if travelling elsewhere in Britain 15% said it was too difficult to get to other regions.  17% even said they wouldn’t know how to get outside London.</a:t>
            </a:r>
          </a:p>
          <a:p>
            <a:pPr marL="0" indent="0" algn="just">
              <a:buNone/>
            </a:pPr>
            <a:r>
              <a:rPr lang="en-GB" sz="1300" dirty="0" smtClean="0"/>
              <a:t>Around a quarter said there were more exciting places elsewhere in Europe which were as close to London as other British regions, perhaps reflecting a greater knowledge of transport to the continent than the extent of transport available within Britain.</a:t>
            </a:r>
            <a:endParaRPr lang="en-GB" sz="1300" dirty="0"/>
          </a:p>
          <a:p>
            <a:pPr marL="0" indent="0" algn="just">
              <a:buNone/>
            </a:pPr>
            <a:endParaRPr lang="en-GB" sz="1300" dirty="0"/>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25168" y="4134048"/>
            <a:ext cx="2349501" cy="22860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Placeholder 5"/>
          <p:cNvSpPr txBox="1">
            <a:spLocks/>
          </p:cNvSpPr>
          <p:nvPr/>
        </p:nvSpPr>
        <p:spPr>
          <a:xfrm>
            <a:off x="5070003" y="1329267"/>
            <a:ext cx="3888379" cy="1300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As outlined earlier in this report, Britain in general, is perceived as a ‘sightseeing’ destination rather than an ‘experiential’ one, which results in a short trip and not necessarily returning once they have seen the sights they wished to ‘tick off’.  However, those who had been further than London were more likely to see Britain as offering experiential holidays and as such take longer trips to Britain and more frequently.</a:t>
            </a:r>
          </a:p>
          <a:p>
            <a:pPr marL="0" indent="0" algn="just">
              <a:buNone/>
            </a:pPr>
            <a:endParaRPr lang="en-GB" sz="1300" dirty="0"/>
          </a:p>
          <a:p>
            <a:pPr marL="0" indent="0" algn="just">
              <a:buNone/>
            </a:pPr>
            <a:endParaRPr lang="en-GB" sz="1300" dirty="0"/>
          </a:p>
        </p:txBody>
      </p:sp>
      <p:sp>
        <p:nvSpPr>
          <p:cNvPr id="10" name="Text Placeholder 6"/>
          <p:cNvSpPr>
            <a:spLocks noGrp="1"/>
          </p:cNvSpPr>
          <p:nvPr>
            <p:ph type="body" sz="quarter" idx="13"/>
          </p:nvPr>
        </p:nvSpPr>
        <p:spPr>
          <a:xfrm>
            <a:off x="685796" y="6396162"/>
            <a:ext cx="2440301" cy="274638"/>
          </a:xfrm>
        </p:spPr>
        <p:txBody>
          <a:bodyPr/>
          <a:lstStyle/>
          <a:p>
            <a:r>
              <a:rPr lang="en-GB" sz="1000" dirty="0" smtClean="0"/>
              <a:t>Beyond London – hooks &amp; barriers</a:t>
            </a:r>
            <a:endParaRPr lang="en-GB" sz="1000" dirty="0"/>
          </a:p>
        </p:txBody>
      </p:sp>
    </p:spTree>
    <p:extLst>
      <p:ext uri="{BB962C8B-B14F-4D97-AF65-F5344CB8AC3E}">
        <p14:creationId xmlns:p14="http://schemas.microsoft.com/office/powerpoint/2010/main" val="9898056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Appeal of going beyond London: summary</a:t>
            </a:r>
            <a:endParaRPr lang="en-GB" sz="2200" dirty="0"/>
          </a:p>
        </p:txBody>
      </p:sp>
      <p:sp>
        <p:nvSpPr>
          <p:cNvPr id="5" name="Picture Placeholder 4"/>
          <p:cNvSpPr>
            <a:spLocks noGrp="1"/>
          </p:cNvSpPr>
          <p:nvPr>
            <p:ph type="pic" sz="quarter" idx="14"/>
          </p:nvPr>
        </p:nvSpPr>
        <p:spPr/>
      </p:sp>
      <p:sp>
        <p:nvSpPr>
          <p:cNvPr id="12" name="Text Placeholder 5"/>
          <p:cNvSpPr txBox="1">
            <a:spLocks/>
          </p:cNvSpPr>
          <p:nvPr/>
        </p:nvSpPr>
        <p:spPr>
          <a:xfrm>
            <a:off x="5283200" y="1339124"/>
            <a:ext cx="3520613" cy="28448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Six main themes emerged as hooks for going beyond London:</a:t>
            </a:r>
          </a:p>
          <a:p>
            <a:pPr marL="0" indent="0" algn="just">
              <a:buNone/>
            </a:pPr>
            <a:endParaRPr lang="en-GB" sz="1300" dirty="0"/>
          </a:p>
          <a:p>
            <a:pPr algn="just">
              <a:buFont typeface="+mj-lt"/>
              <a:buAutoNum type="arabicPeriod"/>
            </a:pPr>
            <a:r>
              <a:rPr lang="en-GB" sz="1300" dirty="0" smtClean="0"/>
              <a:t>Heritage</a:t>
            </a:r>
          </a:p>
          <a:p>
            <a:pPr algn="just">
              <a:buFont typeface="+mj-lt"/>
              <a:buAutoNum type="arabicPeriod"/>
            </a:pPr>
            <a:r>
              <a:rPr lang="en-GB" sz="1300" dirty="0" smtClean="0"/>
              <a:t>Countryside</a:t>
            </a:r>
          </a:p>
          <a:p>
            <a:pPr algn="just">
              <a:buFont typeface="+mj-lt"/>
              <a:buAutoNum type="arabicPeriod"/>
            </a:pPr>
            <a:r>
              <a:rPr lang="en-GB" sz="1300" dirty="0" smtClean="0"/>
              <a:t>Uniqueness and variety</a:t>
            </a:r>
          </a:p>
          <a:p>
            <a:pPr algn="just">
              <a:buFont typeface="+mj-lt"/>
              <a:buAutoNum type="arabicPeriod"/>
            </a:pPr>
            <a:r>
              <a:rPr lang="en-GB" sz="1300" dirty="0" smtClean="0"/>
              <a:t>British people and way of life</a:t>
            </a:r>
          </a:p>
          <a:p>
            <a:pPr algn="just">
              <a:buFont typeface="+mj-lt"/>
              <a:buAutoNum type="arabicPeriod"/>
            </a:pPr>
            <a:r>
              <a:rPr lang="en-GB" sz="1300" dirty="0" smtClean="0"/>
              <a:t>Cities and culture</a:t>
            </a:r>
          </a:p>
          <a:p>
            <a:pPr algn="just">
              <a:buFont typeface="+mj-lt"/>
              <a:buAutoNum type="arabicPeriod"/>
            </a:pPr>
            <a:r>
              <a:rPr lang="en-GB" sz="1300" dirty="0" smtClean="0"/>
              <a:t>Trains, tours and packages</a:t>
            </a:r>
          </a:p>
          <a:p>
            <a:pPr algn="just">
              <a:buFont typeface="+mj-lt"/>
              <a:buAutoNum type="arabicPeriod"/>
            </a:pPr>
            <a:endParaRPr lang="en-GB" sz="1300" dirty="0"/>
          </a:p>
          <a:p>
            <a:pPr marL="0" indent="0" algn="just">
              <a:buNone/>
            </a:pPr>
            <a:r>
              <a:rPr lang="en-GB" sz="1300" dirty="0" smtClean="0"/>
              <a:t>The following pages discusses these themes in more detail.</a:t>
            </a:r>
            <a:endParaRPr lang="en-GB" sz="1300" dirty="0"/>
          </a:p>
        </p:txBody>
      </p:sp>
      <p:graphicFrame>
        <p:nvGraphicFramePr>
          <p:cNvPr id="10" name="Chart 9"/>
          <p:cNvGraphicFramePr/>
          <p:nvPr>
            <p:extLst>
              <p:ext uri="{D42A27DB-BD31-4B8C-83A1-F6EECF244321}">
                <p14:modId xmlns:p14="http://schemas.microsoft.com/office/powerpoint/2010/main" val="1041881124"/>
              </p:ext>
            </p:extLst>
          </p:nvPr>
        </p:nvGraphicFramePr>
        <p:xfrm>
          <a:off x="378821" y="1329267"/>
          <a:ext cx="4632325" cy="17822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p:nvPr>
            <p:extLst>
              <p:ext uri="{D42A27DB-BD31-4B8C-83A1-F6EECF244321}">
                <p14:modId xmlns:p14="http://schemas.microsoft.com/office/powerpoint/2010/main" val="3782641905"/>
              </p:ext>
            </p:extLst>
          </p:nvPr>
        </p:nvGraphicFramePr>
        <p:xfrm>
          <a:off x="378821" y="3177584"/>
          <a:ext cx="4641995" cy="309363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6"/>
          <p:cNvSpPr>
            <a:spLocks noGrp="1"/>
          </p:cNvSpPr>
          <p:nvPr>
            <p:ph type="body" sz="quarter" idx="13"/>
          </p:nvPr>
        </p:nvSpPr>
        <p:spPr>
          <a:xfrm>
            <a:off x="685796" y="6396162"/>
            <a:ext cx="2440301" cy="274638"/>
          </a:xfrm>
        </p:spPr>
        <p:txBody>
          <a:bodyPr/>
          <a:lstStyle/>
          <a:p>
            <a:r>
              <a:rPr lang="en-GB" sz="1000" dirty="0" smtClean="0"/>
              <a:t>Beyond London – hooks &amp; barriers</a:t>
            </a:r>
            <a:endParaRPr lang="en-GB" sz="1000" dirty="0"/>
          </a:p>
        </p:txBody>
      </p:sp>
    </p:spTree>
    <p:extLst>
      <p:ext uri="{BB962C8B-B14F-4D97-AF65-F5344CB8AC3E}">
        <p14:creationId xmlns:p14="http://schemas.microsoft.com/office/powerpoint/2010/main" val="33037593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Appeal of going beyond London: themes (1)</a:t>
            </a:r>
            <a:endParaRPr lang="en-GB" sz="2200" dirty="0"/>
          </a:p>
        </p:txBody>
      </p:sp>
      <p:sp>
        <p:nvSpPr>
          <p:cNvPr id="5" name="Picture Placeholder 4"/>
          <p:cNvSpPr>
            <a:spLocks noGrp="1"/>
          </p:cNvSpPr>
          <p:nvPr>
            <p:ph type="pic" sz="quarter" idx="14"/>
          </p:nvPr>
        </p:nvSpPr>
        <p:spPr/>
      </p:sp>
      <p:sp>
        <p:nvSpPr>
          <p:cNvPr id="12" name="Text Placeholder 5"/>
          <p:cNvSpPr txBox="1">
            <a:spLocks/>
          </p:cNvSpPr>
          <p:nvPr/>
        </p:nvSpPr>
        <p:spPr>
          <a:xfrm>
            <a:off x="552068" y="1265767"/>
            <a:ext cx="3888379" cy="1300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a:t>1</a:t>
            </a:r>
            <a:r>
              <a:rPr lang="en-GB" sz="1300" b="1" dirty="0" smtClean="0"/>
              <a:t>)   Heritage</a:t>
            </a:r>
          </a:p>
          <a:p>
            <a:pPr marL="0" indent="0" algn="just">
              <a:buNone/>
            </a:pPr>
            <a:r>
              <a:rPr lang="en-GB" sz="1300" dirty="0" smtClean="0"/>
              <a:t>History and heritage are strongly associated with Britain’s holiday offer and the most common reason why those who went beyond London did so, given by 81%, was because Britain has history spread across the country, not just in London.</a:t>
            </a:r>
          </a:p>
          <a:p>
            <a:pPr marL="0" indent="0" algn="just">
              <a:buNone/>
            </a:pPr>
            <a:r>
              <a:rPr lang="en-GB" sz="1300" dirty="0" smtClean="0"/>
              <a:t>When discussing heritage, ‘awe’ and ‘amazement’ (especially those from the US) were common themes but also it seems that there was a danger it could seem a little flat if just about seeing / ticking off major sites – it is important to get across the ‘experience’ and the story behind a place.</a:t>
            </a:r>
          </a:p>
        </p:txBody>
      </p:sp>
      <p:sp>
        <p:nvSpPr>
          <p:cNvPr id="13" name="Text Placeholder 5"/>
          <p:cNvSpPr txBox="1">
            <a:spLocks/>
          </p:cNvSpPr>
          <p:nvPr/>
        </p:nvSpPr>
        <p:spPr>
          <a:xfrm>
            <a:off x="4991634" y="1295598"/>
            <a:ext cx="3888379" cy="1300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a:t>3</a:t>
            </a:r>
            <a:r>
              <a:rPr lang="en-GB" sz="1300" b="1" dirty="0" smtClean="0"/>
              <a:t>)    Uniqueness and variety</a:t>
            </a:r>
          </a:p>
          <a:p>
            <a:pPr marL="0" indent="0" algn="just">
              <a:buNone/>
            </a:pPr>
            <a:r>
              <a:rPr lang="en-GB" sz="1300" dirty="0" smtClean="0"/>
              <a:t>Britain’s unique and varied nature is also appealing, with 80% of those who went beyond London saying they did so because Britain’s diverse regions make for an interesting holiday.  Having unique places to stay around the country was also a draw, a reason for 75% of those who had been outside London.</a:t>
            </a:r>
          </a:p>
          <a:p>
            <a:pPr marL="0" indent="0" algn="just">
              <a:buNone/>
            </a:pPr>
            <a:r>
              <a:rPr lang="en-GB" sz="1300" dirty="0" smtClean="0"/>
              <a:t>Amongst those who had not been outside London, unique places to stay was the most commonly cited aspect which would persuade them to do so, given by 84%.</a:t>
            </a:r>
          </a:p>
          <a:p>
            <a:pPr marL="0" indent="0" algn="just">
              <a:buNone/>
            </a:pPr>
            <a:endParaRPr lang="en-GB" sz="1300" dirty="0"/>
          </a:p>
        </p:txBody>
      </p:sp>
      <p:sp>
        <p:nvSpPr>
          <p:cNvPr id="15" name="Text Placeholder 5"/>
          <p:cNvSpPr txBox="1">
            <a:spLocks/>
          </p:cNvSpPr>
          <p:nvPr/>
        </p:nvSpPr>
        <p:spPr>
          <a:xfrm>
            <a:off x="552067" y="3761985"/>
            <a:ext cx="3888379" cy="29088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smtClean="0"/>
              <a:t>2)   Countryside</a:t>
            </a:r>
          </a:p>
          <a:p>
            <a:pPr marL="0" indent="0" algn="just">
              <a:buNone/>
            </a:pPr>
            <a:r>
              <a:rPr lang="en-GB" sz="1300" dirty="0"/>
              <a:t>T</a:t>
            </a:r>
            <a:r>
              <a:rPr lang="en-GB" sz="1300" dirty="0" smtClean="0"/>
              <a:t>hree-quarters (78%) of those going beyond London gave Britain’s unique and beautiful countryside as a reason for travel.  Amongst those who had not been outside London, 81% said Britain’s countryside would persuade them to do so – the second most popular factor.  Coastline also appealed (76%).</a:t>
            </a:r>
          </a:p>
          <a:p>
            <a:pPr marL="0" indent="0" algn="just">
              <a:buNone/>
            </a:pPr>
            <a:r>
              <a:rPr lang="en-GB" sz="1300" dirty="0" smtClean="0"/>
              <a:t>Countryside was a major lever to convey ‘unique, different, beautiful and relaxing.  </a:t>
            </a:r>
            <a:r>
              <a:rPr lang="en-GB" sz="1300" dirty="0"/>
              <a:t>T</a:t>
            </a:r>
            <a:r>
              <a:rPr lang="en-GB" sz="1300" dirty="0" smtClean="0"/>
              <a:t>he ‘bucolic beauty’ of southern England was mentioned although there were concerns over access and how to get there.  Coastline was generally less motivating, but Cornwall and South West were mentioned.</a:t>
            </a:r>
          </a:p>
        </p:txBody>
      </p:sp>
      <p:sp>
        <p:nvSpPr>
          <p:cNvPr id="16" name="Text Placeholder 5"/>
          <p:cNvSpPr txBox="1">
            <a:spLocks/>
          </p:cNvSpPr>
          <p:nvPr/>
        </p:nvSpPr>
        <p:spPr>
          <a:xfrm>
            <a:off x="4991634" y="3632397"/>
            <a:ext cx="3888379" cy="1300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smtClean="0"/>
              <a:t>4)    British people and way of life</a:t>
            </a:r>
          </a:p>
          <a:p>
            <a:pPr marL="0" indent="0" algn="just">
              <a:buNone/>
            </a:pPr>
            <a:r>
              <a:rPr lang="en-GB" sz="1300" dirty="0" smtClean="0"/>
              <a:t>Over two-thirds of those who went beyond London mentioned the British people as a reason for travelling outside London.  70% wanted to meet the British people and see the British way of life and 67% because they were friendly and welcoming.</a:t>
            </a:r>
          </a:p>
          <a:p>
            <a:pPr marL="0" indent="0" algn="just">
              <a:buNone/>
            </a:pPr>
            <a:r>
              <a:rPr lang="en-GB" sz="1300" dirty="0" smtClean="0"/>
              <a:t>Amongst those who had only been to London, 49% had ‘lots of interest’ in culture and people outside London and the idea of British people being welcoming and seeing British way of life were factors which persuade around 70%.</a:t>
            </a:r>
          </a:p>
          <a:p>
            <a:pPr marL="0" indent="0" algn="just">
              <a:buNone/>
            </a:pPr>
            <a:endParaRPr lang="en-GB" sz="1300" dirty="0"/>
          </a:p>
        </p:txBody>
      </p:sp>
      <p:sp>
        <p:nvSpPr>
          <p:cNvPr id="9" name="Text Placeholder 6"/>
          <p:cNvSpPr>
            <a:spLocks noGrp="1"/>
          </p:cNvSpPr>
          <p:nvPr>
            <p:ph type="body" sz="quarter" idx="13"/>
          </p:nvPr>
        </p:nvSpPr>
        <p:spPr>
          <a:xfrm>
            <a:off x="685796" y="6533481"/>
            <a:ext cx="2440301" cy="274638"/>
          </a:xfrm>
        </p:spPr>
        <p:txBody>
          <a:bodyPr/>
          <a:lstStyle/>
          <a:p>
            <a:r>
              <a:rPr lang="en-GB" sz="1000" dirty="0" smtClean="0"/>
              <a:t>Beyond London – hooks &amp; barriers</a:t>
            </a:r>
            <a:endParaRPr lang="en-GB" sz="1000" dirty="0"/>
          </a:p>
        </p:txBody>
      </p:sp>
    </p:spTree>
    <p:extLst>
      <p:ext uri="{BB962C8B-B14F-4D97-AF65-F5344CB8AC3E}">
        <p14:creationId xmlns:p14="http://schemas.microsoft.com/office/powerpoint/2010/main" val="30168141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Appeal of going beyond London: themes (2)</a:t>
            </a:r>
            <a:endParaRPr lang="en-GB" sz="2200" dirty="0"/>
          </a:p>
        </p:txBody>
      </p:sp>
      <p:sp>
        <p:nvSpPr>
          <p:cNvPr id="5" name="Picture Placeholder 4"/>
          <p:cNvSpPr>
            <a:spLocks noGrp="1"/>
          </p:cNvSpPr>
          <p:nvPr>
            <p:ph type="pic" sz="quarter" idx="14"/>
          </p:nvPr>
        </p:nvSpPr>
        <p:spPr/>
      </p:sp>
      <p:sp>
        <p:nvSpPr>
          <p:cNvPr id="12" name="Text Placeholder 5"/>
          <p:cNvSpPr txBox="1">
            <a:spLocks/>
          </p:cNvSpPr>
          <p:nvPr/>
        </p:nvSpPr>
        <p:spPr>
          <a:xfrm>
            <a:off x="552068" y="1265767"/>
            <a:ext cx="3888379" cy="1300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smtClean="0"/>
              <a:t>5)   Cities and culture</a:t>
            </a:r>
          </a:p>
          <a:p>
            <a:pPr marL="0" indent="0" algn="just">
              <a:buNone/>
            </a:pPr>
            <a:r>
              <a:rPr lang="en-GB" sz="1300" dirty="0" smtClean="0"/>
              <a:t>Of those who had been to London, a third (34%) had ‘lots of interest’ in major cities outside London and Britain’s fun and vibrant cities were flagged as a factor which might persuade people to go outside London by over three-quarters (78%).</a:t>
            </a:r>
          </a:p>
          <a:p>
            <a:pPr marL="0" indent="0" algn="just">
              <a:buNone/>
            </a:pPr>
            <a:r>
              <a:rPr lang="en-GB" sz="1300" dirty="0" smtClean="0"/>
              <a:t>Britain’s contemporary culture (music, art, fashion and food) also emerged as key elements of interest.</a:t>
            </a:r>
          </a:p>
        </p:txBody>
      </p:sp>
      <p:sp>
        <p:nvSpPr>
          <p:cNvPr id="13" name="Text Placeholder 5"/>
          <p:cNvSpPr txBox="1">
            <a:spLocks/>
          </p:cNvSpPr>
          <p:nvPr/>
        </p:nvSpPr>
        <p:spPr>
          <a:xfrm>
            <a:off x="5055134" y="1486098"/>
            <a:ext cx="3888379" cy="130091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This again reflects insufficient knowledge of Britain among many visitors which inhibits their ability to independently organise multi-destination trips and highlights a potential gap for tours, packages and agents for at least suggested itineraries to facilitate trips outside London.</a:t>
            </a:r>
          </a:p>
          <a:p>
            <a:pPr marL="0" indent="0" algn="just">
              <a:buNone/>
            </a:pPr>
            <a:endParaRPr lang="en-GB" sz="1300" dirty="0"/>
          </a:p>
        </p:txBody>
      </p:sp>
      <p:sp>
        <p:nvSpPr>
          <p:cNvPr id="15" name="Text Placeholder 5"/>
          <p:cNvSpPr txBox="1">
            <a:spLocks/>
          </p:cNvSpPr>
          <p:nvPr/>
        </p:nvSpPr>
        <p:spPr>
          <a:xfrm>
            <a:off x="552067" y="3050785"/>
            <a:ext cx="3888379" cy="334898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b="1" dirty="0"/>
              <a:t>6</a:t>
            </a:r>
            <a:r>
              <a:rPr lang="en-GB" sz="1300" b="1" dirty="0" smtClean="0"/>
              <a:t>)   Trains, tours and packages</a:t>
            </a:r>
          </a:p>
          <a:p>
            <a:pPr marL="0" indent="0" algn="just">
              <a:buNone/>
            </a:pPr>
            <a:r>
              <a:rPr lang="en-GB" sz="1300" dirty="0" smtClean="0"/>
              <a:t>Most are willing to travel 2-3 hours from their initial base (typically London) to stay in another destination.  With concerns about driving for many, preference is for train travel.  Train was the most popular choice of transport when going between London / elsewhere – a fifth said rail passes would help.</a:t>
            </a:r>
          </a:p>
          <a:p>
            <a:pPr marL="0" indent="0" algn="just">
              <a:buNone/>
            </a:pPr>
            <a:r>
              <a:rPr lang="en-GB" sz="1300" dirty="0" smtClean="0"/>
              <a:t>Packaged tours and itineraries were also mentioned by many to enable them to get the most from the trip.  Amongst those who had never been outside London, almost a fifth (18%) said if they did so they would want to be on an organised tour with their transport arranged.  When asked what would make a ‘London &amp; Beyond’ trip easier they were most likely to mention package tours with accommodation and transport all arranged (38%)</a:t>
            </a:r>
          </a:p>
        </p:txBody>
      </p:sp>
      <p:sp>
        <p:nvSpPr>
          <p:cNvPr id="14" name="TextBox 1"/>
          <p:cNvSpPr txBox="1"/>
          <p:nvPr/>
        </p:nvSpPr>
        <p:spPr>
          <a:xfrm>
            <a:off x="5095682" y="2749231"/>
            <a:ext cx="2495172" cy="27876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800" b="1" dirty="0" smtClean="0"/>
              <a:t>Useful aids to organise a ‘London Plus’ trip</a:t>
            </a:r>
            <a:endParaRPr lang="en-GB" sz="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3" t="38094" r="74798" b="20774"/>
          <a:stretch/>
        </p:blipFill>
        <p:spPr bwMode="auto">
          <a:xfrm>
            <a:off x="5095682" y="2968896"/>
            <a:ext cx="3523868" cy="223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6"/>
          <p:cNvSpPr>
            <a:spLocks noGrp="1"/>
          </p:cNvSpPr>
          <p:nvPr>
            <p:ph type="body" sz="quarter" idx="13"/>
          </p:nvPr>
        </p:nvSpPr>
        <p:spPr>
          <a:xfrm>
            <a:off x="685796" y="6396162"/>
            <a:ext cx="2440301" cy="274638"/>
          </a:xfrm>
        </p:spPr>
        <p:txBody>
          <a:bodyPr/>
          <a:lstStyle/>
          <a:p>
            <a:r>
              <a:rPr lang="en-GB" sz="1000" dirty="0" smtClean="0"/>
              <a:t>Beyond London – hooks &amp; barriers</a:t>
            </a:r>
            <a:endParaRPr lang="en-GB" sz="1000" dirty="0"/>
          </a:p>
        </p:txBody>
      </p:sp>
    </p:spTree>
    <p:extLst>
      <p:ext uri="{BB962C8B-B14F-4D97-AF65-F5344CB8AC3E}">
        <p14:creationId xmlns:p14="http://schemas.microsoft.com/office/powerpoint/2010/main" val="16514215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2167466"/>
            <a:ext cx="8149762" cy="558801"/>
          </a:xfrm>
        </p:spPr>
        <p:txBody>
          <a:bodyPr/>
          <a:lstStyle/>
          <a:p>
            <a:r>
              <a:rPr lang="en-GB" dirty="0" smtClean="0"/>
              <a:t>Regional pen portraits – product opportunities</a:t>
            </a:r>
            <a:endParaRPr lang="en-GB" dirty="0"/>
          </a:p>
        </p:txBody>
      </p:sp>
      <p:sp>
        <p:nvSpPr>
          <p:cNvPr id="8" name="Text Placeholder 7"/>
          <p:cNvSpPr>
            <a:spLocks noGrp="1"/>
          </p:cNvSpPr>
          <p:nvPr>
            <p:ph type="body" sz="quarter" idx="13"/>
          </p:nvPr>
        </p:nvSpPr>
        <p:spPr/>
        <p:txBody>
          <a:bodyPr/>
          <a:lstStyle/>
          <a:p>
            <a:endParaRPr lang="en-GB" dirty="0"/>
          </a:p>
        </p:txBody>
      </p:sp>
      <p:sp>
        <p:nvSpPr>
          <p:cNvPr id="11" name="Footer Placeholder 10"/>
          <p:cNvSpPr>
            <a:spLocks noGrp="1"/>
          </p:cNvSpPr>
          <p:nvPr>
            <p:ph type="ftr" sz="quarter" idx="3"/>
          </p:nvPr>
        </p:nvSpPr>
        <p:spPr/>
        <p:txBody>
          <a:bodyPr/>
          <a:lstStyle/>
          <a:p>
            <a:endParaRPr lang="en-US" dirty="0"/>
          </a:p>
        </p:txBody>
      </p:sp>
      <p:sp>
        <p:nvSpPr>
          <p:cNvPr id="9" name="Picture Placeholder 8"/>
          <p:cNvSpPr>
            <a:spLocks noGrp="1"/>
          </p:cNvSpPr>
          <p:nvPr>
            <p:ph type="pic" sz="quarter" idx="14"/>
          </p:nvPr>
        </p:nvSpPr>
        <p:spPr/>
      </p:sp>
      <p:sp>
        <p:nvSpPr>
          <p:cNvPr id="7" name="Text Placeholder 5"/>
          <p:cNvSpPr txBox="1">
            <a:spLocks/>
          </p:cNvSpPr>
          <p:nvPr/>
        </p:nvSpPr>
        <p:spPr>
          <a:xfrm>
            <a:off x="431800" y="2882900"/>
            <a:ext cx="8625479" cy="3302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t>Data taken predominantly from Visit Britain’s ‘Inbound tourism to Britain’s nations and regions’ report (2013)</a:t>
            </a:r>
          </a:p>
        </p:txBody>
      </p:sp>
    </p:spTree>
    <p:extLst>
      <p:ext uri="{BB962C8B-B14F-4D97-AF65-F5344CB8AC3E}">
        <p14:creationId xmlns:p14="http://schemas.microsoft.com/office/powerpoint/2010/main" val="9025075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p:spPr>
        <p:txBody>
          <a:bodyPr/>
          <a:lstStyle/>
          <a:p>
            <a:r>
              <a:rPr lang="en-GB" sz="2600" dirty="0" smtClean="0"/>
              <a:t>South West – key product insights</a:t>
            </a:r>
            <a:endParaRPr lang="en-GB" sz="2600" dirty="0"/>
          </a:p>
        </p:txBody>
      </p:sp>
      <p:sp>
        <p:nvSpPr>
          <p:cNvPr id="10" name="Picture Placeholder 9"/>
          <p:cNvSpPr>
            <a:spLocks noGrp="1"/>
          </p:cNvSpPr>
          <p:nvPr>
            <p:ph type="pic" sz="quarter" idx="14"/>
          </p:nvPr>
        </p:nvSpPr>
        <p:spPr/>
      </p:sp>
      <p:graphicFrame>
        <p:nvGraphicFramePr>
          <p:cNvPr id="14" name="Table Placeholder 5"/>
          <p:cNvGraphicFramePr>
            <a:graphicFrameLocks/>
          </p:cNvGraphicFramePr>
          <p:nvPr>
            <p:extLst>
              <p:ext uri="{D42A27DB-BD31-4B8C-83A1-F6EECF244321}">
                <p14:modId xmlns:p14="http://schemas.microsoft.com/office/powerpoint/2010/main" val="3153898156"/>
              </p:ext>
            </p:extLst>
          </p:nvPr>
        </p:nvGraphicFramePr>
        <p:xfrm>
          <a:off x="3523868" y="1910642"/>
          <a:ext cx="3183735" cy="1186254"/>
        </p:xfrm>
        <a:graphic>
          <a:graphicData uri="http://schemas.openxmlformats.org/drawingml/2006/table">
            <a:tbl>
              <a:tblPr firstRow="1" bandRow="1">
                <a:tableStyleId>{5C22544A-7EE6-4342-B048-85BDC9FD1C3A}</a:tableStyleId>
              </a:tblPr>
              <a:tblGrid>
                <a:gridCol w="2585211"/>
                <a:gridCol w="598524"/>
              </a:tblGrid>
              <a:tr h="350972">
                <a:tc gridSpan="2">
                  <a:txBody>
                    <a:bodyPr/>
                    <a:lstStyle/>
                    <a:p>
                      <a:pPr algn="ctr"/>
                      <a:r>
                        <a:rPr lang="en-GB" sz="1000" dirty="0" smtClean="0"/>
                        <a:t>Dream</a:t>
                      </a:r>
                      <a:r>
                        <a:rPr lang="en-GB" sz="1000" baseline="0" dirty="0" smtClean="0"/>
                        <a:t> ‘only in South West’ Activities</a:t>
                      </a:r>
                    </a:p>
                    <a:p>
                      <a:pPr algn="ctr"/>
                      <a:r>
                        <a:rPr lang="en-GB" sz="1000" baseline="0" dirty="0" smtClean="0"/>
                        <a:t>(% listing SW activities in top three - out of 18 options)</a:t>
                      </a:r>
                      <a:endParaRPr lang="en-GB" sz="1000" dirty="0"/>
                    </a:p>
                  </a:txBody>
                  <a:tcPr marL="16799" marR="16799" marT="0" marB="0"/>
                </a:tc>
                <a:tc hMerge="1">
                  <a:txBody>
                    <a:bodyPr/>
                    <a:lstStyle/>
                    <a:p>
                      <a:endParaRPr lang="en-GB" dirty="0"/>
                    </a:p>
                  </a:txBody>
                  <a:tcPr marL="16799" marR="16799" marT="0" marB="0"/>
                </a:tc>
              </a:tr>
              <a:tr h="242381">
                <a:tc>
                  <a:txBody>
                    <a:bodyPr/>
                    <a:lstStyle/>
                    <a:p>
                      <a:pPr>
                        <a:lnSpc>
                          <a:spcPct val="115000"/>
                        </a:lnSpc>
                        <a:spcAft>
                          <a:spcPts val="0"/>
                        </a:spcAft>
                      </a:pPr>
                      <a:r>
                        <a:rPr lang="en-GB" sz="1000" dirty="0" smtClean="0">
                          <a:effectLst/>
                        </a:rPr>
                        <a:t>Watching sunrise at Stonehenge</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rPr>
                        <a:t>29%</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rPr>
                        <a:t>Visiting</a:t>
                      </a:r>
                      <a:r>
                        <a:rPr lang="en-GB" sz="1000" baseline="0" dirty="0" smtClean="0">
                          <a:effectLst/>
                        </a:rPr>
                        <a:t> Harry Potter locations e.g. Gloucester Cathedral</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rPr>
                        <a:t>10%</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rPr>
                        <a:t>Watching bands play at Glastonbury</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rPr>
                        <a:t>8%</a:t>
                      </a:r>
                      <a:endParaRPr lang="en-GB" sz="1000" dirty="0">
                        <a:effectLst/>
                        <a:latin typeface="Calibri"/>
                        <a:ea typeface="Calibri"/>
                        <a:cs typeface="Arial"/>
                      </a:endParaRPr>
                    </a:p>
                  </a:txBody>
                  <a:tcPr marL="16799" marR="16799" marT="0" marB="0"/>
                </a:tc>
              </a:tr>
            </a:tbl>
          </a:graphicData>
        </a:graphic>
      </p:graphicFrame>
      <p:graphicFrame>
        <p:nvGraphicFramePr>
          <p:cNvPr id="15" name="Table Placeholder 5"/>
          <p:cNvGraphicFramePr>
            <a:graphicFrameLocks/>
          </p:cNvGraphicFramePr>
          <p:nvPr>
            <p:extLst>
              <p:ext uri="{D42A27DB-BD31-4B8C-83A1-F6EECF244321}">
                <p14:modId xmlns:p14="http://schemas.microsoft.com/office/powerpoint/2010/main" val="2567572469"/>
              </p:ext>
            </p:extLst>
          </p:nvPr>
        </p:nvGraphicFramePr>
        <p:xfrm>
          <a:off x="3523868" y="3313264"/>
          <a:ext cx="3183735" cy="1565182"/>
        </p:xfrm>
        <a:graphic>
          <a:graphicData uri="http://schemas.openxmlformats.org/drawingml/2006/table">
            <a:tbl>
              <a:tblPr firstRow="1" bandRow="1">
                <a:tableStyleId>{5C22544A-7EE6-4342-B048-85BDC9FD1C3A}</a:tableStyleId>
              </a:tblPr>
              <a:tblGrid>
                <a:gridCol w="1223370"/>
                <a:gridCol w="368497"/>
                <a:gridCol w="1201327"/>
                <a:gridCol w="390541"/>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Stonehenge</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1,367</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Bath Abbey</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400</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Roman Baths</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1,045</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The Donkey Sanctuary, Devon</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320</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Eden Project</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960</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Bristol Zoo</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545</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bl>
          </a:graphicData>
        </a:graphic>
      </p:graphicFrame>
      <p:sp>
        <p:nvSpPr>
          <p:cNvPr id="16" name="Text Placeholder 5"/>
          <p:cNvSpPr txBox="1">
            <a:spLocks/>
          </p:cNvSpPr>
          <p:nvPr/>
        </p:nvSpPr>
        <p:spPr>
          <a:xfrm>
            <a:off x="3454196" y="4844379"/>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sp>
        <p:nvSpPr>
          <p:cNvPr id="17" name="Text Placeholder 5"/>
          <p:cNvSpPr txBox="1">
            <a:spLocks/>
          </p:cNvSpPr>
          <p:nvPr/>
        </p:nvSpPr>
        <p:spPr>
          <a:xfrm>
            <a:off x="654051" y="1308100"/>
            <a:ext cx="8184523"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b="1" dirty="0" smtClean="0"/>
              <a:t>South West includes the counties of Bristol UA, Cornwall &amp; Scillies, Devon, Dorset, Gloucestershire, Somerset, Wiltshire  </a:t>
            </a:r>
            <a:endParaRPr lang="en-GB" sz="1000" b="1" dirty="0"/>
          </a:p>
        </p:txBody>
      </p:sp>
      <p:sp>
        <p:nvSpPr>
          <p:cNvPr id="3" name="TextBox 2"/>
          <p:cNvSpPr txBox="1"/>
          <p:nvPr/>
        </p:nvSpPr>
        <p:spPr>
          <a:xfrm>
            <a:off x="654051" y="1910642"/>
            <a:ext cx="2677987" cy="4370427"/>
          </a:xfrm>
          <a:prstGeom prst="rect">
            <a:avLst/>
          </a:prstGeom>
          <a:noFill/>
          <a:ln>
            <a:solidFill>
              <a:srgbClr val="C00000"/>
            </a:solidFill>
          </a:ln>
        </p:spPr>
        <p:txBody>
          <a:bodyPr wrap="square" rtlCol="0">
            <a:spAutoFit/>
          </a:bodyPr>
          <a:lstStyle/>
          <a:p>
            <a:r>
              <a:rPr lang="en-GB" dirty="0" smtClean="0"/>
              <a:t>Key Insights:</a:t>
            </a:r>
          </a:p>
          <a:p>
            <a:pPr marL="285750" indent="-285750">
              <a:buFont typeface="Arial" pitchFamily="34" charset="0"/>
              <a:buChar char="•"/>
            </a:pPr>
            <a:r>
              <a:rPr lang="en-GB" sz="1000" dirty="0" smtClean="0"/>
              <a:t>The South West is particularly popular with well-connected France. Germany, the republic of Ireland and the Netherlands are also large markets. </a:t>
            </a:r>
          </a:p>
          <a:p>
            <a:pPr marL="285750" indent="-285750">
              <a:buFont typeface="Arial" pitchFamily="34" charset="0"/>
              <a:buChar char="•"/>
            </a:pPr>
            <a:r>
              <a:rPr lang="en-GB" sz="1000" dirty="0" smtClean="0"/>
              <a:t>The area particularly attracts visits from families and children as well as older visitors.</a:t>
            </a:r>
          </a:p>
          <a:p>
            <a:pPr marL="285750" indent="-285750">
              <a:buFont typeface="Arial" pitchFamily="34" charset="0"/>
              <a:buChar char="•"/>
            </a:pPr>
            <a:r>
              <a:rPr lang="en-GB" sz="1000" dirty="0" smtClean="0"/>
              <a:t>Summer months  see a clear peak in visits, tying in with the popularity of outdoor activities such as  walking along the coast and visiting parks and gardens </a:t>
            </a:r>
          </a:p>
          <a:p>
            <a:pPr marL="285750" indent="-285750">
              <a:buFont typeface="Arial" pitchFamily="34" charset="0"/>
              <a:buChar char="•"/>
            </a:pPr>
            <a:r>
              <a:rPr lang="en-GB" sz="1000" dirty="0" smtClean="0"/>
              <a:t>Heritage is also a key draw with historic houses and castles visited by many. Stonehenge is perhaps the most iconic attraction in the region but being able to visit villages, </a:t>
            </a:r>
            <a:r>
              <a:rPr lang="en-GB" sz="1000" dirty="0"/>
              <a:t>p</a:t>
            </a:r>
            <a:r>
              <a:rPr lang="en-GB" sz="1000" dirty="0" smtClean="0"/>
              <a:t>ubs and meet the locals is also important. </a:t>
            </a:r>
          </a:p>
          <a:p>
            <a:pPr marL="285750" indent="-285750">
              <a:buFont typeface="Arial" pitchFamily="34" charset="0"/>
              <a:buChar char="•"/>
            </a:pPr>
            <a:r>
              <a:rPr lang="en-GB" sz="1000" dirty="0" smtClean="0"/>
              <a:t>The region has plenty to keep visitors busy and attracts longer stays than any other region, with a third staying for over a week. </a:t>
            </a:r>
          </a:p>
          <a:p>
            <a:pPr marL="285750" indent="-285750">
              <a:buFont typeface="Arial" pitchFamily="34" charset="0"/>
              <a:buChar char="•"/>
            </a:pPr>
            <a:r>
              <a:rPr lang="en-GB" sz="1000" dirty="0" smtClean="0"/>
              <a:t>Although cycling, learning activities and visiting spas are niche activities, overseas visitors in the South West are more likely to involve these on their visit than visitors staying anywhere lese in Britain. </a:t>
            </a:r>
          </a:p>
        </p:txBody>
      </p:sp>
      <p:sp>
        <p:nvSpPr>
          <p:cNvPr id="11" name="Text Placeholder 5"/>
          <p:cNvSpPr txBox="1">
            <a:spLocks/>
          </p:cNvSpPr>
          <p:nvPr/>
        </p:nvSpPr>
        <p:spPr>
          <a:xfrm>
            <a:off x="3523868" y="5144655"/>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pic>
        <p:nvPicPr>
          <p:cNvPr id="13" name="Picture 12" descr="market insights.jpg"/>
          <p:cNvPicPr/>
          <p:nvPr/>
        </p:nvPicPr>
        <p:blipFill>
          <a:blip r:embed="rId2" cstate="email">
            <a:extLst>
              <a:ext uri="{28A0092B-C50C-407E-A947-70E740481C1C}">
                <a14:useLocalDpi xmlns:a14="http://schemas.microsoft.com/office/drawing/2010/main"/>
              </a:ext>
            </a:extLst>
          </a:blip>
          <a:stretch>
            <a:fillRect/>
          </a:stretch>
        </p:blipFill>
        <p:spPr bwMode="auto">
          <a:xfrm>
            <a:off x="6923313" y="1910641"/>
            <a:ext cx="2081349" cy="4370427"/>
          </a:xfrm>
          <a:prstGeom prst="rect">
            <a:avLst/>
          </a:prstGeom>
          <a:noFill/>
          <a:ln w="9525">
            <a:noFill/>
            <a:miter lim="800000"/>
            <a:headEnd/>
            <a:tailEnd/>
          </a:ln>
        </p:spPr>
      </p:pic>
      <p:sp>
        <p:nvSpPr>
          <p:cNvPr id="12"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40047959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37142"/>
            <a:ext cx="8149762" cy="558801"/>
          </a:xfrm>
        </p:spPr>
        <p:txBody>
          <a:bodyPr/>
          <a:lstStyle/>
          <a:p>
            <a:r>
              <a:rPr lang="en-GB" sz="2600" dirty="0" smtClean="0"/>
              <a:t>South West – product themes</a:t>
            </a:r>
            <a:endParaRPr lang="en-GB" sz="2600" dirty="0"/>
          </a:p>
        </p:txBody>
      </p:sp>
      <p:sp>
        <p:nvSpPr>
          <p:cNvPr id="10" name="Picture Placeholder 9"/>
          <p:cNvSpPr>
            <a:spLocks noGrp="1"/>
          </p:cNvSpPr>
          <p:nvPr>
            <p:ph type="pic" sz="quarter" idx="14"/>
          </p:nvPr>
        </p:nvSpPr>
        <p:spPr/>
      </p:sp>
      <p:sp>
        <p:nvSpPr>
          <p:cNvPr id="17" name="Text Placeholder 5"/>
          <p:cNvSpPr txBox="1">
            <a:spLocks/>
          </p:cNvSpPr>
          <p:nvPr/>
        </p:nvSpPr>
        <p:spPr>
          <a:xfrm>
            <a:off x="563880" y="5626100"/>
            <a:ext cx="5163820"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Data compares overseas visitors staying only in the South West with other overseas visitors who stayed only in another region of the UK (including London).</a:t>
            </a:r>
          </a:p>
          <a:p>
            <a:pPr marL="0" indent="0" algn="just">
              <a:buNone/>
            </a:pPr>
            <a:r>
              <a:rPr lang="en-GB" sz="1000" dirty="0" smtClean="0"/>
              <a:t>Source: IPS</a:t>
            </a:r>
          </a:p>
        </p:txBody>
      </p:sp>
      <p:sp>
        <p:nvSpPr>
          <p:cNvPr id="18" name="Text Placeholder 5"/>
          <p:cNvSpPr txBox="1">
            <a:spLocks/>
          </p:cNvSpPr>
          <p:nvPr/>
        </p:nvSpPr>
        <p:spPr>
          <a:xfrm>
            <a:off x="680076" y="1244601"/>
            <a:ext cx="4780923" cy="3111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b="1" dirty="0" smtClean="0"/>
              <a:t>Charts illustrate the % of visitors to the region who experience the region’s product</a:t>
            </a:r>
            <a:endParaRPr lang="en-GB" sz="1000" b="1" dirty="0"/>
          </a:p>
        </p:txBody>
      </p:sp>
      <p:graphicFrame>
        <p:nvGraphicFramePr>
          <p:cNvPr id="11" name="Chart 10"/>
          <p:cNvGraphicFramePr/>
          <p:nvPr>
            <p:extLst>
              <p:ext uri="{D42A27DB-BD31-4B8C-83A1-F6EECF244321}">
                <p14:modId xmlns:p14="http://schemas.microsoft.com/office/powerpoint/2010/main" val="4255541920"/>
              </p:ext>
            </p:extLst>
          </p:nvPr>
        </p:nvGraphicFramePr>
        <p:xfrm>
          <a:off x="308894" y="1604240"/>
          <a:ext cx="2471420" cy="38654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ext uri="{D42A27DB-BD31-4B8C-83A1-F6EECF244321}">
                <p14:modId xmlns:p14="http://schemas.microsoft.com/office/powerpoint/2010/main" val="4018390685"/>
              </p:ext>
            </p:extLst>
          </p:nvPr>
        </p:nvGraphicFramePr>
        <p:xfrm>
          <a:off x="3070537" y="2110478"/>
          <a:ext cx="2471420" cy="29499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1456976400"/>
              </p:ext>
            </p:extLst>
          </p:nvPr>
        </p:nvGraphicFramePr>
        <p:xfrm>
          <a:off x="5910580" y="1179407"/>
          <a:ext cx="2471420" cy="27480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1003447715"/>
              </p:ext>
            </p:extLst>
          </p:nvPr>
        </p:nvGraphicFramePr>
        <p:xfrm>
          <a:off x="5910581" y="4088634"/>
          <a:ext cx="2471420" cy="2190975"/>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14219525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558801"/>
          </a:xfrm>
        </p:spPr>
        <p:txBody>
          <a:bodyPr/>
          <a:lstStyle/>
          <a:p>
            <a:r>
              <a:rPr lang="en-GB" sz="2600" dirty="0" smtClean="0"/>
              <a:t>London – key product insights</a:t>
            </a:r>
            <a:endParaRPr lang="en-GB" sz="2600" dirty="0"/>
          </a:p>
        </p:txBody>
      </p:sp>
      <p:sp>
        <p:nvSpPr>
          <p:cNvPr id="10" name="Picture Placeholder 9"/>
          <p:cNvSpPr>
            <a:spLocks noGrp="1"/>
          </p:cNvSpPr>
          <p:nvPr>
            <p:ph type="pic" sz="quarter" idx="14"/>
          </p:nvPr>
        </p:nvSpPr>
        <p:spPr/>
      </p:sp>
      <p:graphicFrame>
        <p:nvGraphicFramePr>
          <p:cNvPr id="14" name="Table Placeholder 5"/>
          <p:cNvGraphicFramePr>
            <a:graphicFrameLocks/>
          </p:cNvGraphicFramePr>
          <p:nvPr>
            <p:extLst>
              <p:ext uri="{D42A27DB-BD31-4B8C-83A1-F6EECF244321}">
                <p14:modId xmlns:p14="http://schemas.microsoft.com/office/powerpoint/2010/main" val="3195506355"/>
              </p:ext>
            </p:extLst>
          </p:nvPr>
        </p:nvGraphicFramePr>
        <p:xfrm>
          <a:off x="3523868" y="1910642"/>
          <a:ext cx="3183735" cy="1078115"/>
        </p:xfrm>
        <a:graphic>
          <a:graphicData uri="http://schemas.openxmlformats.org/drawingml/2006/table">
            <a:tbl>
              <a:tblPr firstRow="1" bandRow="1">
                <a:tableStyleId>{5C22544A-7EE6-4342-B048-85BDC9FD1C3A}</a:tableStyleId>
              </a:tblPr>
              <a:tblGrid>
                <a:gridCol w="2585211"/>
                <a:gridCol w="598524"/>
              </a:tblGrid>
              <a:tr h="350972">
                <a:tc gridSpan="2">
                  <a:txBody>
                    <a:bodyPr/>
                    <a:lstStyle/>
                    <a:p>
                      <a:pPr algn="ctr"/>
                      <a:r>
                        <a:rPr lang="en-GB" sz="1000" dirty="0" smtClean="0"/>
                        <a:t>Dream</a:t>
                      </a:r>
                      <a:r>
                        <a:rPr lang="en-GB" sz="1000" baseline="0" dirty="0" smtClean="0"/>
                        <a:t> ‘only in London’ Activities</a:t>
                      </a:r>
                    </a:p>
                    <a:p>
                      <a:pPr algn="ctr"/>
                      <a:r>
                        <a:rPr lang="en-GB" sz="1000" baseline="0" dirty="0" smtClean="0"/>
                        <a:t>(% listing London activities in top three - out of 18 options)</a:t>
                      </a:r>
                      <a:endParaRPr lang="en-GB" sz="1000" dirty="0"/>
                    </a:p>
                  </a:txBody>
                  <a:tcPr marL="16799" marR="16799" marT="0" marB="0"/>
                </a:tc>
                <a:tc hMerge="1">
                  <a:txBody>
                    <a:bodyPr/>
                    <a:lstStyle/>
                    <a:p>
                      <a:endParaRPr lang="en-GB" dirty="0"/>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A tour of Buckingham Palace</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32%</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Shopping in Harrods</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19%</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Seeing a Shakespeare plat at the Globe</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11%</a:t>
                      </a:r>
                      <a:endParaRPr lang="en-GB" sz="1000" dirty="0">
                        <a:effectLst/>
                        <a:latin typeface="Calibri"/>
                        <a:ea typeface="Calibri"/>
                        <a:cs typeface="Arial"/>
                      </a:endParaRPr>
                    </a:p>
                  </a:txBody>
                  <a:tcPr marL="16799" marR="16799" marT="0" marB="0"/>
                </a:tc>
              </a:tr>
            </a:tbl>
          </a:graphicData>
        </a:graphic>
      </p:graphicFrame>
      <p:graphicFrame>
        <p:nvGraphicFramePr>
          <p:cNvPr id="15" name="Table Placeholder 5"/>
          <p:cNvGraphicFramePr>
            <a:graphicFrameLocks/>
          </p:cNvGraphicFramePr>
          <p:nvPr>
            <p:extLst>
              <p:ext uri="{D42A27DB-BD31-4B8C-83A1-F6EECF244321}">
                <p14:modId xmlns:p14="http://schemas.microsoft.com/office/powerpoint/2010/main" val="1991975597"/>
              </p:ext>
            </p:extLst>
          </p:nvPr>
        </p:nvGraphicFramePr>
        <p:xfrm>
          <a:off x="3523868" y="3313264"/>
          <a:ext cx="3183735" cy="1565182"/>
        </p:xfrm>
        <a:graphic>
          <a:graphicData uri="http://schemas.openxmlformats.org/drawingml/2006/table">
            <a:tbl>
              <a:tblPr firstRow="1" bandRow="1">
                <a:tableStyleId>{5C22544A-7EE6-4342-B048-85BDC9FD1C3A}</a:tableStyleId>
              </a:tblPr>
              <a:tblGrid>
                <a:gridCol w="1223370"/>
                <a:gridCol w="368497"/>
                <a:gridCol w="1201327"/>
                <a:gridCol w="390541"/>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Tower of London</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2,785</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British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6,821</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Westminster Abbey</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1,664</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National Gallery</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5,908</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St Paul’s Cathedral</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1,609</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Natural History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5,284</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Kew Gardens</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1,270</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Tate Modern</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4,713</a:t>
                      </a:r>
                      <a:endParaRPr lang="en-GB" sz="1000" dirty="0">
                        <a:effectLst/>
                        <a:latin typeface="Calibri"/>
                        <a:ea typeface="Calibri"/>
                        <a:cs typeface="Arial"/>
                      </a:endParaRPr>
                    </a:p>
                  </a:txBody>
                  <a:tcPr marL="16799" marR="16799" marT="0" marB="0"/>
                </a:tc>
              </a:tr>
            </a:tbl>
          </a:graphicData>
        </a:graphic>
      </p:graphicFrame>
      <p:sp>
        <p:nvSpPr>
          <p:cNvPr id="16" name="Text Placeholder 5"/>
          <p:cNvSpPr txBox="1">
            <a:spLocks/>
          </p:cNvSpPr>
          <p:nvPr/>
        </p:nvSpPr>
        <p:spPr>
          <a:xfrm>
            <a:off x="3454196" y="4871794"/>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sp>
        <p:nvSpPr>
          <p:cNvPr id="17" name="Text Placeholder 5"/>
          <p:cNvSpPr txBox="1">
            <a:spLocks/>
          </p:cNvSpPr>
          <p:nvPr/>
        </p:nvSpPr>
        <p:spPr>
          <a:xfrm>
            <a:off x="654051" y="1308100"/>
            <a:ext cx="8184523"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endParaRPr lang="en-GB" sz="1000" b="1" dirty="0"/>
          </a:p>
        </p:txBody>
      </p:sp>
      <p:sp>
        <p:nvSpPr>
          <p:cNvPr id="3" name="TextBox 2"/>
          <p:cNvSpPr txBox="1"/>
          <p:nvPr/>
        </p:nvSpPr>
        <p:spPr>
          <a:xfrm>
            <a:off x="654051" y="1910642"/>
            <a:ext cx="2677987" cy="4370427"/>
          </a:xfrm>
          <a:prstGeom prst="rect">
            <a:avLst/>
          </a:prstGeom>
          <a:noFill/>
          <a:ln>
            <a:solidFill>
              <a:srgbClr val="C00000"/>
            </a:solidFill>
          </a:ln>
        </p:spPr>
        <p:txBody>
          <a:bodyPr wrap="square" rtlCol="0">
            <a:spAutoFit/>
          </a:bodyPr>
          <a:lstStyle/>
          <a:p>
            <a:r>
              <a:rPr lang="en-GB" dirty="0" smtClean="0"/>
              <a:t>Key Insights:</a:t>
            </a:r>
          </a:p>
          <a:p>
            <a:pPr marL="285750" indent="-285750">
              <a:buFont typeface="Arial" pitchFamily="34" charset="0"/>
              <a:buChar char="•"/>
            </a:pPr>
            <a:r>
              <a:rPr lang="en-GB" sz="1000" dirty="0" smtClean="0"/>
              <a:t>London is Britain’s most important draw for inbound tourists.  It welcomes more holiday visits from overseas than the rest of Britain combined</a:t>
            </a:r>
          </a:p>
          <a:p>
            <a:pPr marL="285750" indent="-285750">
              <a:buFont typeface="Arial" pitchFamily="34" charset="0"/>
              <a:buChar char="•"/>
            </a:pPr>
            <a:r>
              <a:rPr lang="en-GB" sz="1000" dirty="0" smtClean="0"/>
              <a:t>The vast majority of holiday visitors to London stay only in London, and for less than a week</a:t>
            </a:r>
          </a:p>
          <a:p>
            <a:pPr marL="285750" indent="-285750">
              <a:buFont typeface="Arial" pitchFamily="34" charset="0"/>
              <a:buChar char="•"/>
            </a:pPr>
            <a:r>
              <a:rPr lang="en-GB" sz="1000" dirty="0" smtClean="0"/>
              <a:t>Perceptions of London’s offer tend to centre on built heritage, royal links and traditional iconic images, especially in emerging markets.  London is also seen as dynamic and exciting.</a:t>
            </a:r>
          </a:p>
          <a:p>
            <a:pPr marL="285750" indent="-285750">
              <a:buFont typeface="Arial" pitchFamily="34" charset="0"/>
              <a:buChar char="•"/>
            </a:pPr>
            <a:r>
              <a:rPr lang="en-GB" sz="1000" dirty="0" smtClean="0"/>
              <a:t>London attracts everyone, but sees a notable higher proportion of younger people visiting for short breaks than other areas do</a:t>
            </a:r>
          </a:p>
          <a:p>
            <a:pPr marL="285750" indent="-285750">
              <a:buFont typeface="Arial" pitchFamily="34" charset="0"/>
              <a:buChar char="•"/>
            </a:pPr>
            <a:r>
              <a:rPr lang="en-GB" sz="1000" dirty="0" smtClean="0"/>
              <a:t>The long haul, high spending, US market is second largest for London</a:t>
            </a:r>
          </a:p>
          <a:p>
            <a:pPr marL="285750" indent="-285750">
              <a:buFont typeface="Arial" pitchFamily="34" charset="0"/>
              <a:buChar char="•"/>
            </a:pPr>
            <a:r>
              <a:rPr lang="en-GB" sz="1000" dirty="0" smtClean="0"/>
              <a:t>Visiting famous buildings, museums, art galleries, parks and gardens are very popular activities, with many visitors also going to the theatre</a:t>
            </a:r>
          </a:p>
          <a:p>
            <a:pPr marL="285750" indent="-285750">
              <a:buFont typeface="Arial" pitchFamily="34" charset="0"/>
              <a:buChar char="•"/>
            </a:pPr>
            <a:r>
              <a:rPr lang="en-GB" sz="1000" dirty="0" smtClean="0"/>
              <a:t>The majority of holiday visits involve shopping and eating out with London’s nightlife also important</a:t>
            </a:r>
          </a:p>
        </p:txBody>
      </p:sp>
      <p:sp>
        <p:nvSpPr>
          <p:cNvPr id="11" name="Text Placeholder 5"/>
          <p:cNvSpPr txBox="1">
            <a:spLocks/>
          </p:cNvSpPr>
          <p:nvPr/>
        </p:nvSpPr>
        <p:spPr>
          <a:xfrm>
            <a:off x="3523868" y="5283980"/>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pic>
        <p:nvPicPr>
          <p:cNvPr id="12" name="Picture 11"/>
          <p:cNvPicPr/>
          <p:nvPr/>
        </p:nvPicPr>
        <p:blipFill>
          <a:blip r:embed="rId2" cstate="email">
            <a:extLst>
              <a:ext uri="{28A0092B-C50C-407E-A947-70E740481C1C}">
                <a14:useLocalDpi xmlns:a14="http://schemas.microsoft.com/office/drawing/2010/main"/>
              </a:ext>
            </a:extLst>
          </a:blip>
          <a:stretch>
            <a:fillRect/>
          </a:stretch>
        </p:blipFill>
        <p:spPr bwMode="auto">
          <a:xfrm>
            <a:off x="6933461" y="1910642"/>
            <a:ext cx="2036298" cy="4272444"/>
          </a:xfrm>
          <a:prstGeom prst="rect">
            <a:avLst/>
          </a:prstGeom>
          <a:noFill/>
          <a:ln>
            <a:noFill/>
          </a:ln>
          <a:extLst>
            <a:ext uri="{53640926-AAD7-44D8-BBD7-CCE9431645EC}">
              <a14:shadowObscured xmlns:a14="http://schemas.microsoft.com/office/drawing/2010/main"/>
            </a:ext>
          </a:extLst>
        </p:spPr>
      </p:pic>
      <p:sp>
        <p:nvSpPr>
          <p:cNvPr id="13"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3516817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Executive summary</a:t>
            </a:r>
            <a:endParaRPr lang="en-GB" dirty="0"/>
          </a:p>
        </p:txBody>
      </p:sp>
      <p:sp>
        <p:nvSpPr>
          <p:cNvPr id="7" name="Text Placeholder 6"/>
          <p:cNvSpPr>
            <a:spLocks noGrp="1"/>
          </p:cNvSpPr>
          <p:nvPr>
            <p:ph type="body" sz="quarter" idx="13"/>
          </p:nvPr>
        </p:nvSpPr>
        <p:spPr/>
        <p:txBody>
          <a:bodyPr/>
          <a:lstStyle/>
          <a:p>
            <a:endParaRPr lang="en-GB" dirty="0"/>
          </a:p>
        </p:txBody>
      </p:sp>
      <p:sp>
        <p:nvSpPr>
          <p:cNvPr id="9" name="Footer Placeholder 8"/>
          <p:cNvSpPr>
            <a:spLocks noGrp="1"/>
          </p:cNvSpPr>
          <p:nvPr>
            <p:ph type="ftr" sz="quarter" idx="3"/>
          </p:nvPr>
        </p:nvSpPr>
        <p:spPr/>
        <p:txBody>
          <a:bodyPr/>
          <a:lstStyle/>
          <a:p>
            <a:endParaRPr lang="en-US" dirty="0"/>
          </a:p>
        </p:txBody>
      </p:sp>
    </p:spTree>
    <p:extLst>
      <p:ext uri="{BB962C8B-B14F-4D97-AF65-F5344CB8AC3E}">
        <p14:creationId xmlns:p14="http://schemas.microsoft.com/office/powerpoint/2010/main" val="6628054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37142"/>
            <a:ext cx="8149762" cy="558801"/>
          </a:xfrm>
        </p:spPr>
        <p:txBody>
          <a:bodyPr/>
          <a:lstStyle/>
          <a:p>
            <a:r>
              <a:rPr lang="en-GB" sz="2600" dirty="0" smtClean="0"/>
              <a:t>London – product themes</a:t>
            </a:r>
            <a:endParaRPr lang="en-GB" sz="2600" dirty="0"/>
          </a:p>
        </p:txBody>
      </p:sp>
      <p:sp>
        <p:nvSpPr>
          <p:cNvPr id="10" name="Picture Placeholder 9"/>
          <p:cNvSpPr>
            <a:spLocks noGrp="1"/>
          </p:cNvSpPr>
          <p:nvPr>
            <p:ph type="pic" sz="quarter" idx="14"/>
          </p:nvPr>
        </p:nvSpPr>
        <p:spPr/>
      </p:sp>
      <p:sp>
        <p:nvSpPr>
          <p:cNvPr id="17" name="Text Placeholder 5"/>
          <p:cNvSpPr txBox="1">
            <a:spLocks/>
          </p:cNvSpPr>
          <p:nvPr/>
        </p:nvSpPr>
        <p:spPr>
          <a:xfrm>
            <a:off x="563880" y="5626100"/>
            <a:ext cx="5163820" cy="6223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Data compares overseas visitors staying only in London with other overseas visitors who stayed only in another region of the UK.</a:t>
            </a:r>
          </a:p>
          <a:p>
            <a:pPr marL="0" indent="0" algn="just">
              <a:buNone/>
            </a:pPr>
            <a:r>
              <a:rPr lang="en-GB" sz="1000" dirty="0" smtClean="0"/>
              <a:t>Source: IPS</a:t>
            </a:r>
          </a:p>
        </p:txBody>
      </p:sp>
      <p:sp>
        <p:nvSpPr>
          <p:cNvPr id="18" name="Text Placeholder 5"/>
          <p:cNvSpPr txBox="1">
            <a:spLocks/>
          </p:cNvSpPr>
          <p:nvPr/>
        </p:nvSpPr>
        <p:spPr>
          <a:xfrm>
            <a:off x="680076" y="1244601"/>
            <a:ext cx="4780923" cy="31115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b="1" dirty="0" smtClean="0"/>
              <a:t>Charts illustrate the % of visitors to the region who experience the region’s product</a:t>
            </a:r>
            <a:endParaRPr lang="en-GB" sz="1000" b="1" dirty="0"/>
          </a:p>
        </p:txBody>
      </p:sp>
      <p:graphicFrame>
        <p:nvGraphicFramePr>
          <p:cNvPr id="11" name="Chart 10"/>
          <p:cNvGraphicFramePr/>
          <p:nvPr>
            <p:extLst>
              <p:ext uri="{D42A27DB-BD31-4B8C-83A1-F6EECF244321}">
                <p14:modId xmlns:p14="http://schemas.microsoft.com/office/powerpoint/2010/main" val="2103765817"/>
              </p:ext>
            </p:extLst>
          </p:nvPr>
        </p:nvGraphicFramePr>
        <p:xfrm>
          <a:off x="471142" y="1815152"/>
          <a:ext cx="2674648" cy="35561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extLst>
              <p:ext uri="{D42A27DB-BD31-4B8C-83A1-F6EECF244321}">
                <p14:modId xmlns:p14="http://schemas.microsoft.com/office/powerpoint/2010/main" val="2776691872"/>
              </p:ext>
            </p:extLst>
          </p:nvPr>
        </p:nvGraphicFramePr>
        <p:xfrm>
          <a:off x="6299153" y="1290120"/>
          <a:ext cx="2436195" cy="2596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2588452960"/>
              </p:ext>
            </p:extLst>
          </p:nvPr>
        </p:nvGraphicFramePr>
        <p:xfrm>
          <a:off x="3523868" y="2155417"/>
          <a:ext cx="2562644" cy="29501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470485849"/>
              </p:ext>
            </p:extLst>
          </p:nvPr>
        </p:nvGraphicFramePr>
        <p:xfrm>
          <a:off x="6299153" y="4075672"/>
          <a:ext cx="2436195" cy="2059779"/>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6017538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810155"/>
          </a:xfrm>
        </p:spPr>
        <p:txBody>
          <a:bodyPr/>
          <a:lstStyle/>
          <a:p>
            <a:r>
              <a:rPr lang="en-GB" sz="2600" dirty="0"/>
              <a:t>South </a:t>
            </a:r>
            <a:r>
              <a:rPr lang="en-GB" sz="2600" dirty="0" smtClean="0"/>
              <a:t>East (excl. London) </a:t>
            </a:r>
            <a:r>
              <a:rPr lang="en-GB" sz="2600" dirty="0"/>
              <a:t>– key product insights</a:t>
            </a:r>
          </a:p>
        </p:txBody>
      </p:sp>
      <p:sp>
        <p:nvSpPr>
          <p:cNvPr id="3" name="Text Placeholder 2"/>
          <p:cNvSpPr>
            <a:spLocks noGrp="1"/>
          </p:cNvSpPr>
          <p:nvPr>
            <p:ph type="body" sz="quarter" idx="11"/>
          </p:nvPr>
        </p:nvSpPr>
        <p:spPr>
          <a:xfrm>
            <a:off x="654051" y="1432456"/>
            <a:ext cx="8133889" cy="249766"/>
          </a:xfrm>
          <a:noFill/>
        </p:spPr>
        <p:txBody>
          <a:bodyPr/>
          <a:lstStyle/>
          <a:p>
            <a:pPr marL="0" lvl="0" indent="0" algn="just">
              <a:spcBef>
                <a:spcPts val="0"/>
              </a:spcBef>
              <a:buClrTx/>
              <a:buNone/>
            </a:pPr>
            <a:r>
              <a:rPr lang="en-GB" sz="1000" b="1" dirty="0">
                <a:solidFill>
                  <a:srgbClr val="120742"/>
                </a:solidFill>
                <a:latin typeface="Calibri"/>
                <a:cs typeface="+mn-cs"/>
              </a:rPr>
              <a:t>South </a:t>
            </a:r>
            <a:r>
              <a:rPr lang="en-GB" sz="1000" b="1" dirty="0" smtClean="0">
                <a:solidFill>
                  <a:srgbClr val="120742"/>
                </a:solidFill>
                <a:latin typeface="Calibri"/>
                <a:cs typeface="+mn-cs"/>
              </a:rPr>
              <a:t>East </a:t>
            </a:r>
            <a:r>
              <a:rPr lang="en-GB" sz="1000" b="1" dirty="0">
                <a:solidFill>
                  <a:srgbClr val="120742"/>
                </a:solidFill>
                <a:latin typeface="Calibri"/>
                <a:cs typeface="+mn-cs"/>
              </a:rPr>
              <a:t>includes the counties </a:t>
            </a:r>
            <a:r>
              <a:rPr lang="en-GB" sz="1000" b="1" dirty="0" smtClean="0">
                <a:solidFill>
                  <a:srgbClr val="120742"/>
                </a:solidFill>
                <a:latin typeface="Calibri"/>
                <a:cs typeface="+mn-cs"/>
              </a:rPr>
              <a:t>of Berkshire, Buckinghamshire, East Sussex, Hampshire, Isle of Wight, Kent, Oxfordshire, Surrey &amp; West Sussex</a:t>
            </a:r>
          </a:p>
          <a:p>
            <a:pPr marL="0" lvl="0" indent="0" algn="just">
              <a:spcBef>
                <a:spcPts val="0"/>
              </a:spcBef>
              <a:buClrTx/>
              <a:buNone/>
            </a:pPr>
            <a:endParaRPr lang="en-GB" sz="1000" b="1" dirty="0" smtClean="0">
              <a:solidFill>
                <a:srgbClr val="120742"/>
              </a:solidFill>
              <a:latin typeface="Calibri"/>
              <a:cs typeface="+mn-cs"/>
            </a:endParaRPr>
          </a:p>
          <a:p>
            <a:pPr marL="0" lvl="0" indent="0" algn="just">
              <a:spcBef>
                <a:spcPts val="0"/>
              </a:spcBef>
              <a:buClrTx/>
              <a:buNone/>
            </a:pPr>
            <a:endParaRPr lang="en-GB" dirty="0"/>
          </a:p>
        </p:txBody>
      </p:sp>
      <p:sp>
        <p:nvSpPr>
          <p:cNvPr id="9" name="Picture Placeholder 8"/>
          <p:cNvSpPr>
            <a:spLocks noGrp="1"/>
          </p:cNvSpPr>
          <p:nvPr>
            <p:ph type="pic" sz="quarter" idx="14"/>
          </p:nvPr>
        </p:nvSpPr>
        <p:spPr/>
      </p:sp>
      <p:graphicFrame>
        <p:nvGraphicFramePr>
          <p:cNvPr id="13" name="Table Placeholder 5"/>
          <p:cNvGraphicFramePr>
            <a:graphicFrameLocks/>
          </p:cNvGraphicFramePr>
          <p:nvPr>
            <p:extLst>
              <p:ext uri="{D42A27DB-BD31-4B8C-83A1-F6EECF244321}">
                <p14:modId xmlns:p14="http://schemas.microsoft.com/office/powerpoint/2010/main" val="2810691526"/>
              </p:ext>
            </p:extLst>
          </p:nvPr>
        </p:nvGraphicFramePr>
        <p:xfrm>
          <a:off x="3636164" y="3435553"/>
          <a:ext cx="3183735" cy="2158083"/>
        </p:xfrm>
        <a:graphic>
          <a:graphicData uri="http://schemas.openxmlformats.org/drawingml/2006/table">
            <a:tbl>
              <a:tblPr firstRow="1" bandRow="1">
                <a:tableStyleId>{5C22544A-7EE6-4342-B048-85BDC9FD1C3A}</a:tableStyleId>
              </a:tblPr>
              <a:tblGrid>
                <a:gridCol w="1223370"/>
                <a:gridCol w="368497"/>
                <a:gridCol w="1201327"/>
                <a:gridCol w="390541"/>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gn="l">
                        <a:lnSpc>
                          <a:spcPct val="115000"/>
                        </a:lnSpc>
                        <a:spcAft>
                          <a:spcPts val="0"/>
                        </a:spcAft>
                      </a:pPr>
                      <a:r>
                        <a:rPr lang="en-GB" sz="1000" dirty="0" smtClean="0">
                          <a:effectLst/>
                          <a:latin typeface="Calibri"/>
                          <a:ea typeface="Calibri"/>
                          <a:cs typeface="Arial"/>
                        </a:rPr>
                        <a:t>RHS</a:t>
                      </a:r>
                      <a:r>
                        <a:rPr lang="en-GB" sz="1000" baseline="0" dirty="0" smtClean="0">
                          <a:effectLst/>
                          <a:latin typeface="Calibri"/>
                          <a:ea typeface="Calibri"/>
                          <a:cs typeface="Arial"/>
                        </a:rPr>
                        <a:t> </a:t>
                      </a:r>
                      <a:r>
                        <a:rPr lang="en-GB" sz="1000" baseline="0" dirty="0" err="1" smtClean="0">
                          <a:effectLst/>
                          <a:latin typeface="Calibri"/>
                          <a:ea typeface="Calibri"/>
                          <a:cs typeface="Arial"/>
                        </a:rPr>
                        <a:t>Wisley</a:t>
                      </a:r>
                      <a:r>
                        <a:rPr lang="en-GB" sz="1000" baseline="0" dirty="0" smtClean="0">
                          <a:effectLst/>
                          <a:latin typeface="Calibri"/>
                          <a:ea typeface="Calibri"/>
                          <a:cs typeface="Arial"/>
                        </a:rPr>
                        <a:t>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1088</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Ashmolean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848</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Canterbury Cathedral</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957</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University Museum</a:t>
                      </a:r>
                      <a:r>
                        <a:rPr lang="en-GB" sz="1000" baseline="0" dirty="0" smtClean="0">
                          <a:effectLst/>
                          <a:latin typeface="Calibri"/>
                          <a:ea typeface="Calibri"/>
                          <a:cs typeface="Arial"/>
                        </a:rPr>
                        <a:t> of Natural History</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640</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Blenheim</a:t>
                      </a:r>
                      <a:r>
                        <a:rPr lang="en-GB" sz="1000" baseline="0" dirty="0" smtClean="0">
                          <a:effectLst/>
                          <a:latin typeface="Calibri"/>
                          <a:ea typeface="Calibri"/>
                          <a:cs typeface="Arial"/>
                        </a:rPr>
                        <a:t> Palace</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763</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Brighton Pier</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4,600</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Leeds Castle</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564</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Pitt Rivers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418</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Woburn Safari Park</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490</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The </a:t>
                      </a:r>
                      <a:r>
                        <a:rPr lang="en-GB" sz="1000" dirty="0" err="1" smtClean="0">
                          <a:effectLst/>
                          <a:latin typeface="Calibri"/>
                          <a:ea typeface="Calibri"/>
                          <a:cs typeface="Arial"/>
                        </a:rPr>
                        <a:t>Beaney</a:t>
                      </a:r>
                      <a:r>
                        <a:rPr lang="en-GB" sz="1000" dirty="0" smtClean="0">
                          <a:effectLst/>
                          <a:latin typeface="Calibri"/>
                          <a:ea typeface="Calibri"/>
                          <a:cs typeface="Arial"/>
                        </a:rPr>
                        <a:t>,</a:t>
                      </a:r>
                      <a:r>
                        <a:rPr lang="en-GB" sz="1000" baseline="0" dirty="0" smtClean="0">
                          <a:effectLst/>
                          <a:latin typeface="Calibri"/>
                          <a:ea typeface="Calibri"/>
                          <a:cs typeface="Arial"/>
                        </a:rPr>
                        <a:t> </a:t>
                      </a:r>
                      <a:r>
                        <a:rPr lang="en-GB" sz="1000" dirty="0" smtClean="0">
                          <a:effectLst/>
                          <a:latin typeface="Calibri"/>
                          <a:ea typeface="Calibri"/>
                          <a:cs typeface="Arial"/>
                        </a:rPr>
                        <a:t>Canterbury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326</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Marwell Wildlife</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477</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bl>
          </a:graphicData>
        </a:graphic>
      </p:graphicFrame>
      <p:sp>
        <p:nvSpPr>
          <p:cNvPr id="7" name="TextBox 6"/>
          <p:cNvSpPr txBox="1"/>
          <p:nvPr/>
        </p:nvSpPr>
        <p:spPr>
          <a:xfrm>
            <a:off x="654051" y="2006732"/>
            <a:ext cx="2869817" cy="4370427"/>
          </a:xfrm>
          <a:prstGeom prst="rect">
            <a:avLst/>
          </a:prstGeom>
          <a:noFill/>
          <a:ln>
            <a:solidFill>
              <a:srgbClr val="C00000"/>
            </a:solidFill>
          </a:ln>
        </p:spPr>
        <p:txBody>
          <a:bodyPr wrap="square" rtlCol="0">
            <a:spAutoFit/>
          </a:bodyPr>
          <a:lstStyle/>
          <a:p>
            <a:r>
              <a:rPr lang="en-GB" dirty="0" smtClean="0"/>
              <a:t>Key Insights:</a:t>
            </a:r>
          </a:p>
          <a:p>
            <a:pPr marL="285750" indent="-285750">
              <a:buFont typeface="Arial" pitchFamily="34" charset="0"/>
              <a:buChar char="•"/>
            </a:pPr>
            <a:r>
              <a:rPr lang="en-GB" sz="1000" b="1" dirty="0" smtClean="0"/>
              <a:t>Outdoor activities, parks and gardens as well as the areas coast and </a:t>
            </a:r>
            <a:r>
              <a:rPr lang="en-GB" sz="1000" dirty="0" smtClean="0"/>
              <a:t>countryside are very popular with many going walking and minorities playing golf or cycling.</a:t>
            </a:r>
          </a:p>
          <a:p>
            <a:pPr marL="285750" indent="-285750">
              <a:buFont typeface="Arial" pitchFamily="34" charset="0"/>
              <a:buChar char="•"/>
            </a:pPr>
            <a:r>
              <a:rPr lang="en-GB" sz="1000" b="1" dirty="0" smtClean="0"/>
              <a:t>The South Easts heritage is a strong draw </a:t>
            </a:r>
            <a:r>
              <a:rPr lang="en-GB" sz="1000" dirty="0" smtClean="0"/>
              <a:t>– it is one of the areas where overseas visitors are especially likely to visit a castle, a historic house or a religious building. </a:t>
            </a:r>
            <a:r>
              <a:rPr lang="en-GB" sz="1000" b="1" dirty="0" smtClean="0"/>
              <a:t> </a:t>
            </a:r>
            <a:r>
              <a:rPr lang="en-GB" sz="1000" dirty="0" smtClean="0"/>
              <a:t> </a:t>
            </a:r>
          </a:p>
          <a:p>
            <a:pPr marL="285750" indent="-285750">
              <a:buFont typeface="Arial" pitchFamily="34" charset="0"/>
              <a:buChar char="•"/>
            </a:pPr>
            <a:r>
              <a:rPr lang="en-GB" sz="1000" dirty="0" smtClean="0"/>
              <a:t>Museums are a headline draw and the South East also attracts a relatively large proportion for learning activities. </a:t>
            </a:r>
          </a:p>
          <a:p>
            <a:pPr marL="285750" indent="-285750">
              <a:buFont typeface="Arial" pitchFamily="34" charset="0"/>
              <a:buChar char="•"/>
            </a:pPr>
            <a:r>
              <a:rPr lang="en-GB" sz="1000" dirty="0" smtClean="0"/>
              <a:t>There are perhaps fewer concerns about the weather in the South East – as many visitors come in late spring/ early summer as in the usual peak season. </a:t>
            </a:r>
          </a:p>
          <a:p>
            <a:pPr marL="285750" indent="-285750">
              <a:buFont typeface="Arial" pitchFamily="34" charset="0"/>
              <a:buChar char="•"/>
            </a:pPr>
            <a:r>
              <a:rPr lang="en-GB" sz="1000" dirty="0" smtClean="0"/>
              <a:t>Shopping and eating out in restaurants are amongst the most popular activities for overseas visitors in the South East – with excellent connectivity to several European neighbours and long stays common there is scope for visitors to relax with low key activities. </a:t>
            </a:r>
          </a:p>
          <a:p>
            <a:pPr marL="285750" indent="-285750">
              <a:buFont typeface="Arial" pitchFamily="34" charset="0"/>
              <a:buChar char="•"/>
            </a:pPr>
            <a:r>
              <a:rPr lang="en-GB" sz="1000" dirty="0" smtClean="0"/>
              <a:t>The area attracts more holiday visits including children than any other – some perhaps on school coach trips taking advantage of easy ferry links.</a:t>
            </a:r>
            <a:endParaRPr lang="en-GB" dirty="0"/>
          </a:p>
        </p:txBody>
      </p:sp>
      <p:graphicFrame>
        <p:nvGraphicFramePr>
          <p:cNvPr id="10" name="Table Placeholder 5"/>
          <p:cNvGraphicFramePr>
            <a:graphicFrameLocks/>
          </p:cNvGraphicFramePr>
          <p:nvPr>
            <p:extLst>
              <p:ext uri="{D42A27DB-BD31-4B8C-83A1-F6EECF244321}">
                <p14:modId xmlns:p14="http://schemas.microsoft.com/office/powerpoint/2010/main" val="3669069660"/>
              </p:ext>
            </p:extLst>
          </p:nvPr>
        </p:nvGraphicFramePr>
        <p:xfrm>
          <a:off x="3636164" y="2050474"/>
          <a:ext cx="3183735" cy="1052012"/>
        </p:xfrm>
        <a:graphic>
          <a:graphicData uri="http://schemas.openxmlformats.org/drawingml/2006/table">
            <a:tbl>
              <a:tblPr firstRow="1" bandRow="1">
                <a:tableStyleId>{5C22544A-7EE6-4342-B048-85BDC9FD1C3A}</a:tableStyleId>
              </a:tblPr>
              <a:tblGrid>
                <a:gridCol w="3183735"/>
              </a:tblGrid>
              <a:tr h="350972">
                <a:tc>
                  <a:txBody>
                    <a:bodyPr/>
                    <a:lstStyle/>
                    <a:p>
                      <a:pPr algn="ctr"/>
                      <a:r>
                        <a:rPr lang="en-GB" sz="1000" dirty="0" smtClean="0"/>
                        <a:t>Top of</a:t>
                      </a:r>
                      <a:r>
                        <a:rPr lang="en-GB" sz="1000" baseline="0" dirty="0" smtClean="0"/>
                        <a:t> mind activities in the South East (no ‘Dream only in South East’ activities were mentioned) </a:t>
                      </a:r>
                      <a:endParaRPr lang="en-GB" sz="1000" dirty="0"/>
                    </a:p>
                  </a:txBody>
                  <a:tcPr marL="16799" marR="16799" marT="0" marB="0"/>
                </a:tc>
              </a:tr>
              <a:tr h="242381">
                <a:tc>
                  <a:txBody>
                    <a:bodyPr/>
                    <a:lstStyle/>
                    <a:p>
                      <a:pPr>
                        <a:lnSpc>
                          <a:spcPct val="115000"/>
                        </a:lnSpc>
                        <a:spcAft>
                          <a:spcPts val="0"/>
                        </a:spcAft>
                      </a:pPr>
                      <a:r>
                        <a:rPr lang="en-GB" sz="1000" dirty="0" smtClean="0">
                          <a:effectLst/>
                        </a:rPr>
                        <a:t>The South East isn’t particularly</a:t>
                      </a:r>
                      <a:r>
                        <a:rPr lang="en-GB" sz="1000" baseline="0" dirty="0" smtClean="0">
                          <a:effectLst/>
                        </a:rPr>
                        <a:t> top-of-mind,  but there were some mentions of Oxford, and spontaneous mentions of the Royal Family indicating potential interest in Windsor and other attractions with royal link.</a:t>
                      </a:r>
                      <a:endParaRPr lang="en-GB" sz="1000" dirty="0">
                        <a:effectLst/>
                        <a:latin typeface="Calibri"/>
                        <a:ea typeface="Calibri"/>
                        <a:cs typeface="Arial"/>
                      </a:endParaRPr>
                    </a:p>
                  </a:txBody>
                  <a:tcPr marL="16799" marR="16799" marT="0" marB="0"/>
                </a:tc>
              </a:tr>
            </a:tbl>
          </a:graphicData>
        </a:graphic>
      </p:graphicFrame>
      <p:sp>
        <p:nvSpPr>
          <p:cNvPr id="11" name="Text Placeholder 5"/>
          <p:cNvSpPr txBox="1">
            <a:spLocks/>
          </p:cNvSpPr>
          <p:nvPr/>
        </p:nvSpPr>
        <p:spPr>
          <a:xfrm>
            <a:off x="3564327" y="5732586"/>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sp>
        <p:nvSpPr>
          <p:cNvPr id="14" name="Text Placeholder 5"/>
          <p:cNvSpPr txBox="1">
            <a:spLocks/>
          </p:cNvSpPr>
          <p:nvPr/>
        </p:nvSpPr>
        <p:spPr>
          <a:xfrm>
            <a:off x="3564327" y="5553793"/>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pic>
        <p:nvPicPr>
          <p:cNvPr id="15" name="Picture 14"/>
          <p:cNvPicPr/>
          <p:nvPr/>
        </p:nvPicPr>
        <p:blipFill>
          <a:blip r:embed="rId2" cstate="email">
            <a:extLst>
              <a:ext uri="{28A0092B-C50C-407E-A947-70E740481C1C}">
                <a14:useLocalDpi xmlns:a14="http://schemas.microsoft.com/office/drawing/2010/main"/>
              </a:ext>
            </a:extLst>
          </a:blip>
          <a:stretch>
            <a:fillRect/>
          </a:stretch>
        </p:blipFill>
        <p:spPr bwMode="auto">
          <a:xfrm>
            <a:off x="7010400" y="2050475"/>
            <a:ext cx="2020389" cy="4019400"/>
          </a:xfrm>
          <a:prstGeom prst="rect">
            <a:avLst/>
          </a:prstGeom>
          <a:ln>
            <a:noFill/>
          </a:ln>
          <a:extLst>
            <a:ext uri="{53640926-AAD7-44D8-BBD7-CCE9431645EC}">
              <a14:shadowObscured xmlns:a14="http://schemas.microsoft.com/office/drawing/2010/main"/>
            </a:ext>
          </a:extLst>
        </p:spPr>
      </p:pic>
      <p:sp>
        <p:nvSpPr>
          <p:cNvPr id="16"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26271459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t>South East (</a:t>
            </a:r>
            <a:r>
              <a:rPr lang="en-GB" sz="2600" dirty="0" smtClean="0"/>
              <a:t>excl. </a:t>
            </a:r>
            <a:r>
              <a:rPr lang="en-GB" sz="2600" dirty="0"/>
              <a:t>London</a:t>
            </a:r>
            <a:r>
              <a:rPr lang="en-GB" sz="2600" dirty="0" smtClean="0"/>
              <a:t>) </a:t>
            </a:r>
            <a:r>
              <a:rPr lang="en-GB" sz="2600" dirty="0" smtClean="0">
                <a:solidFill>
                  <a:srgbClr val="C00000"/>
                </a:solidFill>
              </a:rPr>
              <a:t>– </a:t>
            </a:r>
            <a:r>
              <a:rPr lang="en-GB" sz="2600" dirty="0">
                <a:solidFill>
                  <a:srgbClr val="C00000"/>
                </a:solidFill>
              </a:rPr>
              <a:t>product themes</a:t>
            </a:r>
            <a:endParaRPr lang="en-GB" dirty="0"/>
          </a:p>
        </p:txBody>
      </p:sp>
      <p:sp>
        <p:nvSpPr>
          <p:cNvPr id="3" name="Text Placeholder 2"/>
          <p:cNvSpPr>
            <a:spLocks noGrp="1"/>
          </p:cNvSpPr>
          <p:nvPr>
            <p:ph type="body" sz="quarter" idx="11"/>
          </p:nvPr>
        </p:nvSpPr>
        <p:spPr>
          <a:xfrm>
            <a:off x="517524" y="1328210"/>
            <a:ext cx="8133889" cy="434445"/>
          </a:xfrm>
        </p:spPr>
        <p:txBody>
          <a:bodyPr/>
          <a:lstStyle/>
          <a:p>
            <a:pPr marL="0" lvl="0" indent="0" algn="just">
              <a:spcBef>
                <a:spcPts val="0"/>
              </a:spcBef>
              <a:buClrTx/>
              <a:buNone/>
            </a:pPr>
            <a:r>
              <a:rPr lang="en-GB" sz="1000" b="1" dirty="0">
                <a:solidFill>
                  <a:srgbClr val="120742"/>
                </a:solidFill>
                <a:latin typeface="Calibri"/>
                <a:cs typeface="+mn-cs"/>
              </a:rPr>
              <a:t>Charts illustrate the % of visitors to the region who experience the region’s product</a:t>
            </a:r>
          </a:p>
          <a:p>
            <a:endParaRPr lang="en-GB" dirty="0"/>
          </a:p>
        </p:txBody>
      </p:sp>
      <p:sp>
        <p:nvSpPr>
          <p:cNvPr id="7" name="Picture Placeholder 6"/>
          <p:cNvSpPr>
            <a:spLocks noGrp="1"/>
          </p:cNvSpPr>
          <p:nvPr>
            <p:ph type="pic" sz="quarter" idx="14"/>
          </p:nvPr>
        </p:nvSpPr>
        <p:spPr/>
      </p:sp>
      <p:graphicFrame>
        <p:nvGraphicFramePr>
          <p:cNvPr id="10" name="Chart 9"/>
          <p:cNvGraphicFramePr/>
          <p:nvPr>
            <p:extLst>
              <p:ext uri="{D42A27DB-BD31-4B8C-83A1-F6EECF244321}">
                <p14:modId xmlns:p14="http://schemas.microsoft.com/office/powerpoint/2010/main" val="2153155241"/>
              </p:ext>
            </p:extLst>
          </p:nvPr>
        </p:nvGraphicFramePr>
        <p:xfrm>
          <a:off x="441068" y="1762655"/>
          <a:ext cx="2473200" cy="38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391468192"/>
              </p:ext>
            </p:extLst>
          </p:nvPr>
        </p:nvGraphicFramePr>
        <p:xfrm>
          <a:off x="5738789" y="1443369"/>
          <a:ext cx="2473200" cy="275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1879840539"/>
              </p:ext>
            </p:extLst>
          </p:nvPr>
        </p:nvGraphicFramePr>
        <p:xfrm>
          <a:off x="3071022" y="2155417"/>
          <a:ext cx="2562644" cy="29501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3270735235"/>
              </p:ext>
            </p:extLst>
          </p:nvPr>
        </p:nvGraphicFramePr>
        <p:xfrm>
          <a:off x="5738789" y="4294560"/>
          <a:ext cx="2473200"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8988852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p:sp>
      <p:sp>
        <p:nvSpPr>
          <p:cNvPr id="10" name="Title 1"/>
          <p:cNvSpPr>
            <a:spLocks noGrp="1"/>
          </p:cNvSpPr>
          <p:nvPr>
            <p:ph type="title"/>
          </p:nvPr>
        </p:nvSpPr>
        <p:spPr>
          <a:xfrm>
            <a:off x="573405" y="872066"/>
            <a:ext cx="8149762" cy="810155"/>
          </a:xfrm>
        </p:spPr>
        <p:txBody>
          <a:bodyPr/>
          <a:lstStyle/>
          <a:p>
            <a:r>
              <a:rPr lang="en-GB" sz="2600" dirty="0" smtClean="0">
                <a:solidFill>
                  <a:srgbClr val="C00000"/>
                </a:solidFill>
              </a:rPr>
              <a:t>The East of England – </a:t>
            </a:r>
            <a:r>
              <a:rPr lang="en-GB" sz="2600" dirty="0">
                <a:solidFill>
                  <a:srgbClr val="C00000"/>
                </a:solidFill>
              </a:rPr>
              <a:t>key product insights</a:t>
            </a:r>
            <a:endParaRPr lang="en-GB" dirty="0"/>
          </a:p>
        </p:txBody>
      </p:sp>
      <p:sp>
        <p:nvSpPr>
          <p:cNvPr id="12" name="Text Placeholder 2"/>
          <p:cNvSpPr>
            <a:spLocks noGrp="1"/>
          </p:cNvSpPr>
          <p:nvPr>
            <p:ph type="body" sz="quarter" idx="11"/>
          </p:nvPr>
        </p:nvSpPr>
        <p:spPr>
          <a:xfrm>
            <a:off x="654051" y="1432456"/>
            <a:ext cx="8133889" cy="249766"/>
          </a:xfrm>
          <a:noFill/>
        </p:spPr>
        <p:txBody>
          <a:bodyPr/>
          <a:lstStyle/>
          <a:p>
            <a:pPr marL="0" lvl="0" indent="0" algn="just">
              <a:spcBef>
                <a:spcPts val="0"/>
              </a:spcBef>
              <a:buClrTx/>
              <a:buNone/>
            </a:pPr>
            <a:r>
              <a:rPr lang="en-GB" sz="1000" b="1" dirty="0" smtClean="0">
                <a:solidFill>
                  <a:srgbClr val="120742"/>
                </a:solidFill>
                <a:latin typeface="Calibri"/>
                <a:cs typeface="+mn-cs"/>
              </a:rPr>
              <a:t>East England includes </a:t>
            </a:r>
            <a:r>
              <a:rPr lang="en-GB" sz="1000" b="1" dirty="0">
                <a:solidFill>
                  <a:srgbClr val="120742"/>
                </a:solidFill>
                <a:latin typeface="Calibri"/>
                <a:cs typeface="+mn-cs"/>
              </a:rPr>
              <a:t>the counties </a:t>
            </a:r>
            <a:r>
              <a:rPr lang="en-GB" sz="1000" b="1" dirty="0" smtClean="0">
                <a:solidFill>
                  <a:srgbClr val="120742"/>
                </a:solidFill>
                <a:latin typeface="Calibri"/>
                <a:cs typeface="+mn-cs"/>
              </a:rPr>
              <a:t>of Bedfordshire, </a:t>
            </a:r>
            <a:r>
              <a:rPr lang="en-GB" sz="1000" b="1" dirty="0">
                <a:solidFill>
                  <a:srgbClr val="120742"/>
                </a:solidFill>
                <a:latin typeface="Calibri"/>
                <a:cs typeface="+mn-cs"/>
              </a:rPr>
              <a:t>C</a:t>
            </a:r>
            <a:r>
              <a:rPr lang="en-GB" sz="1000" b="1" dirty="0" smtClean="0">
                <a:solidFill>
                  <a:srgbClr val="120742"/>
                </a:solidFill>
                <a:latin typeface="Calibri"/>
                <a:cs typeface="+mn-cs"/>
              </a:rPr>
              <a:t>ambridgeshire, Essex, Hertfordshire, Norfolk, Suffolk </a:t>
            </a:r>
          </a:p>
          <a:p>
            <a:pPr marL="0" lvl="0" indent="0" algn="just">
              <a:spcBef>
                <a:spcPts val="0"/>
              </a:spcBef>
              <a:buClrTx/>
              <a:buNone/>
            </a:pPr>
            <a:endParaRPr lang="en-GB" dirty="0"/>
          </a:p>
        </p:txBody>
      </p:sp>
      <p:graphicFrame>
        <p:nvGraphicFramePr>
          <p:cNvPr id="13" name="Table Placeholder 5"/>
          <p:cNvGraphicFramePr>
            <a:graphicFrameLocks/>
          </p:cNvGraphicFramePr>
          <p:nvPr>
            <p:extLst>
              <p:ext uri="{D42A27DB-BD31-4B8C-83A1-F6EECF244321}">
                <p14:modId xmlns:p14="http://schemas.microsoft.com/office/powerpoint/2010/main" val="2762355751"/>
              </p:ext>
            </p:extLst>
          </p:nvPr>
        </p:nvGraphicFramePr>
        <p:xfrm>
          <a:off x="3331364" y="3518083"/>
          <a:ext cx="3183735" cy="1565182"/>
        </p:xfrm>
        <a:graphic>
          <a:graphicData uri="http://schemas.openxmlformats.org/drawingml/2006/table">
            <a:tbl>
              <a:tblPr firstRow="1" bandRow="1">
                <a:tableStyleId>{5C22544A-7EE6-4342-B048-85BDC9FD1C3A}</a:tableStyleId>
              </a:tblPr>
              <a:tblGrid>
                <a:gridCol w="1223370"/>
                <a:gridCol w="368497"/>
                <a:gridCol w="1201327"/>
                <a:gridCol w="390541"/>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Colchester Zoo</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964</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Fitzwilliam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418</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Whipsnade Zoo</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737</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Needham Lake</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320</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Imperial War Museum</a:t>
                      </a:r>
                      <a:r>
                        <a:rPr lang="en-GB" sz="1000" baseline="0" dirty="0" smtClean="0">
                          <a:effectLst/>
                          <a:latin typeface="Calibri"/>
                          <a:ea typeface="Calibri"/>
                          <a:cs typeface="Arial"/>
                        </a:rPr>
                        <a:t>, Duxford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374</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Angelsea Abbey</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333</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bl>
          </a:graphicData>
        </a:graphic>
      </p:graphicFrame>
      <p:sp>
        <p:nvSpPr>
          <p:cNvPr id="2" name="TextBox 1"/>
          <p:cNvSpPr txBox="1"/>
          <p:nvPr/>
        </p:nvSpPr>
        <p:spPr>
          <a:xfrm>
            <a:off x="573405" y="1996073"/>
            <a:ext cx="2552692" cy="3754874"/>
          </a:xfrm>
          <a:prstGeom prst="rect">
            <a:avLst/>
          </a:prstGeom>
          <a:noFill/>
          <a:ln>
            <a:solidFill>
              <a:srgbClr val="C00000"/>
            </a:solidFill>
          </a:ln>
        </p:spPr>
        <p:txBody>
          <a:bodyPr wrap="square" rtlCol="0">
            <a:spAutoFit/>
          </a:bodyPr>
          <a:lstStyle/>
          <a:p>
            <a:r>
              <a:rPr lang="en-GB" dirty="0" smtClean="0"/>
              <a:t>Key Insights:</a:t>
            </a:r>
          </a:p>
          <a:p>
            <a:pPr marL="171450" indent="-171450">
              <a:buFont typeface="Arial" pitchFamily="34" charset="0"/>
              <a:buChar char="•"/>
            </a:pPr>
            <a:r>
              <a:rPr lang="en-GB" sz="1000" dirty="0" smtClean="0"/>
              <a:t>Near neighbours Germany and the Netherlands are important markets. Scenery and outdoor activities are often popular with these visitors and this is reflected in the relatively high proportions visiting the countryside. </a:t>
            </a:r>
          </a:p>
          <a:p>
            <a:pPr marL="171450" indent="-171450">
              <a:buFont typeface="Arial" pitchFamily="34" charset="0"/>
              <a:buChar char="•"/>
            </a:pPr>
            <a:r>
              <a:rPr lang="en-GB" sz="1000" dirty="0" smtClean="0"/>
              <a:t>Cambridge is a major draw and helps attract a high proportion of young visitors.</a:t>
            </a:r>
          </a:p>
          <a:p>
            <a:pPr marL="171450" indent="-171450">
              <a:buFont typeface="Arial" pitchFamily="34" charset="0"/>
              <a:buChar char="•"/>
            </a:pPr>
            <a:r>
              <a:rPr lang="en-GB" sz="1000" dirty="0" smtClean="0"/>
              <a:t>The area’s heritage is important with religious buildings and museums included in the trip for many. </a:t>
            </a:r>
          </a:p>
          <a:p>
            <a:pPr marL="171450" indent="-171450">
              <a:buFont typeface="Arial" pitchFamily="34" charset="0"/>
              <a:buChar char="•"/>
            </a:pPr>
            <a:r>
              <a:rPr lang="en-GB" sz="1000" dirty="0" smtClean="0"/>
              <a:t>A relatively high proportion staying with friends or relatives (and a lower proportion in hotels) may contribute to easting out being less common in this area. </a:t>
            </a:r>
          </a:p>
          <a:p>
            <a:pPr marL="171450" indent="-171450">
              <a:buFont typeface="Arial" pitchFamily="34" charset="0"/>
              <a:buChar char="•"/>
            </a:pPr>
            <a:r>
              <a:rPr lang="en-GB" sz="1000" dirty="0" smtClean="0"/>
              <a:t>Although niche activities, theatre and festivals  also attract some visitors with the area seeing one of the highest propensities for theatre visits outside of London. </a:t>
            </a:r>
          </a:p>
          <a:p>
            <a:pPr marL="171450" indent="-171450">
              <a:buFont typeface="Arial" pitchFamily="34" charset="0"/>
              <a:buChar char="•"/>
            </a:pPr>
            <a:endParaRPr lang="en-GB" sz="1000" dirty="0"/>
          </a:p>
        </p:txBody>
      </p:sp>
      <p:graphicFrame>
        <p:nvGraphicFramePr>
          <p:cNvPr id="15" name="Table Placeholder 5"/>
          <p:cNvGraphicFramePr>
            <a:graphicFrameLocks/>
          </p:cNvGraphicFramePr>
          <p:nvPr>
            <p:extLst>
              <p:ext uri="{D42A27DB-BD31-4B8C-83A1-F6EECF244321}">
                <p14:modId xmlns:p14="http://schemas.microsoft.com/office/powerpoint/2010/main" val="3028709706"/>
              </p:ext>
            </p:extLst>
          </p:nvPr>
        </p:nvGraphicFramePr>
        <p:xfrm>
          <a:off x="3331364" y="2050474"/>
          <a:ext cx="3183735" cy="1052012"/>
        </p:xfrm>
        <a:graphic>
          <a:graphicData uri="http://schemas.openxmlformats.org/drawingml/2006/table">
            <a:tbl>
              <a:tblPr firstRow="1" bandRow="1">
                <a:tableStyleId>{5C22544A-7EE6-4342-B048-85BDC9FD1C3A}</a:tableStyleId>
              </a:tblPr>
              <a:tblGrid>
                <a:gridCol w="3183735"/>
              </a:tblGrid>
              <a:tr h="350972">
                <a:tc>
                  <a:txBody>
                    <a:bodyPr/>
                    <a:lstStyle/>
                    <a:p>
                      <a:pPr algn="ctr"/>
                      <a:r>
                        <a:rPr lang="en-GB" sz="1000" dirty="0" smtClean="0"/>
                        <a:t>Top of</a:t>
                      </a:r>
                      <a:r>
                        <a:rPr lang="en-GB" sz="1000" baseline="0" dirty="0" smtClean="0"/>
                        <a:t> mind activities in the East of England (no ‘Dream only in East of England’ activities were mentioned) </a:t>
                      </a:r>
                      <a:endParaRPr lang="en-GB" sz="1000" dirty="0"/>
                    </a:p>
                  </a:txBody>
                  <a:tcPr marL="16799" marR="16799" marT="0" marB="0"/>
                </a:tc>
              </a:tr>
              <a:tr h="242381">
                <a:tc>
                  <a:txBody>
                    <a:bodyPr/>
                    <a:lstStyle/>
                    <a:p>
                      <a:pPr>
                        <a:lnSpc>
                          <a:spcPct val="115000"/>
                        </a:lnSpc>
                        <a:spcAft>
                          <a:spcPts val="0"/>
                        </a:spcAft>
                      </a:pPr>
                      <a:r>
                        <a:rPr lang="en-GB" sz="1000" dirty="0" smtClean="0">
                          <a:effectLst/>
                        </a:rPr>
                        <a:t>The East of England isn’t particularly</a:t>
                      </a:r>
                      <a:r>
                        <a:rPr lang="en-GB" sz="1000" baseline="0" dirty="0" smtClean="0">
                          <a:effectLst/>
                        </a:rPr>
                        <a:t> top-of-mind,  although there was some spontaneous mention of Cambridge.  People had positive associations with country pubs, gardens and flowers all of which feature in the East of England.</a:t>
                      </a:r>
                      <a:endParaRPr lang="en-GB" sz="1000" dirty="0">
                        <a:effectLst/>
                        <a:latin typeface="Calibri"/>
                        <a:ea typeface="Calibri"/>
                        <a:cs typeface="Arial"/>
                      </a:endParaRPr>
                    </a:p>
                  </a:txBody>
                  <a:tcPr marL="16799" marR="16799" marT="0" marB="0"/>
                </a:tc>
              </a:tr>
            </a:tbl>
          </a:graphicData>
        </a:graphic>
      </p:graphicFrame>
      <p:sp>
        <p:nvSpPr>
          <p:cNvPr id="11" name="Text Placeholder 5"/>
          <p:cNvSpPr txBox="1">
            <a:spLocks/>
          </p:cNvSpPr>
          <p:nvPr/>
        </p:nvSpPr>
        <p:spPr>
          <a:xfrm>
            <a:off x="3331364" y="5321231"/>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sp>
        <p:nvSpPr>
          <p:cNvPr id="16" name="Text Placeholder 5"/>
          <p:cNvSpPr txBox="1">
            <a:spLocks/>
          </p:cNvSpPr>
          <p:nvPr/>
        </p:nvSpPr>
        <p:spPr>
          <a:xfrm>
            <a:off x="3258407" y="5049652"/>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pic>
        <p:nvPicPr>
          <p:cNvPr id="17" name="Picture 16" descr="market insights.jpg"/>
          <p:cNvPicPr/>
          <p:nvPr/>
        </p:nvPicPr>
        <p:blipFill>
          <a:blip r:embed="rId2" cstate="email">
            <a:extLst>
              <a:ext uri="{28A0092B-C50C-407E-A947-70E740481C1C}">
                <a14:useLocalDpi xmlns:a14="http://schemas.microsoft.com/office/drawing/2010/main"/>
              </a:ext>
            </a:extLst>
          </a:blip>
          <a:stretch>
            <a:fillRect/>
          </a:stretch>
        </p:blipFill>
        <p:spPr bwMode="auto">
          <a:xfrm>
            <a:off x="6740434" y="2050474"/>
            <a:ext cx="2246811" cy="3485614"/>
          </a:xfrm>
          <a:prstGeom prst="rect">
            <a:avLst/>
          </a:prstGeom>
          <a:noFill/>
          <a:ln w="9525">
            <a:noFill/>
            <a:miter lim="800000"/>
            <a:headEnd/>
            <a:tailEnd/>
          </a:ln>
        </p:spPr>
      </p:pic>
      <p:sp>
        <p:nvSpPr>
          <p:cNvPr id="14"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15213084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smtClean="0">
                <a:solidFill>
                  <a:srgbClr val="C00000"/>
                </a:solidFill>
              </a:rPr>
              <a:t>East England– </a:t>
            </a:r>
            <a:r>
              <a:rPr lang="en-GB" sz="2600" dirty="0">
                <a:solidFill>
                  <a:srgbClr val="C00000"/>
                </a:solidFill>
              </a:rPr>
              <a:t>product themes</a:t>
            </a:r>
            <a:endParaRPr lang="en-GB" sz="2600" dirty="0"/>
          </a:p>
        </p:txBody>
      </p:sp>
      <p:sp>
        <p:nvSpPr>
          <p:cNvPr id="7" name="Picture Placeholder 6"/>
          <p:cNvSpPr>
            <a:spLocks noGrp="1"/>
          </p:cNvSpPr>
          <p:nvPr>
            <p:ph type="pic" sz="quarter" idx="14"/>
          </p:nvPr>
        </p:nvSpPr>
        <p:spPr/>
      </p:sp>
      <p:sp>
        <p:nvSpPr>
          <p:cNvPr id="12" name="Text Placeholder 2"/>
          <p:cNvSpPr>
            <a:spLocks noGrp="1"/>
          </p:cNvSpPr>
          <p:nvPr>
            <p:ph type="body" sz="quarter" idx="11"/>
          </p:nvPr>
        </p:nvSpPr>
        <p:spPr>
          <a:xfrm>
            <a:off x="537108" y="1289639"/>
            <a:ext cx="8133889" cy="434445"/>
          </a:xfrm>
        </p:spPr>
        <p:txBody>
          <a:bodyPr/>
          <a:lstStyle/>
          <a:p>
            <a:pPr marL="0" lvl="0" indent="0" algn="just">
              <a:spcBef>
                <a:spcPts val="0"/>
              </a:spcBef>
              <a:buClrTx/>
              <a:buNone/>
            </a:pPr>
            <a:r>
              <a:rPr lang="en-GB" sz="1000" b="1" dirty="0">
                <a:solidFill>
                  <a:srgbClr val="120742"/>
                </a:solidFill>
                <a:latin typeface="Calibri"/>
                <a:cs typeface="+mn-cs"/>
              </a:rPr>
              <a:t>Charts illustrate the % of visitors to the region who experience the region’s product</a:t>
            </a:r>
          </a:p>
          <a:p>
            <a:endParaRPr lang="en-GB" dirty="0"/>
          </a:p>
        </p:txBody>
      </p:sp>
      <p:graphicFrame>
        <p:nvGraphicFramePr>
          <p:cNvPr id="10" name="Chart 9"/>
          <p:cNvGraphicFramePr/>
          <p:nvPr>
            <p:extLst>
              <p:ext uri="{D42A27DB-BD31-4B8C-83A1-F6EECF244321}">
                <p14:modId xmlns:p14="http://schemas.microsoft.com/office/powerpoint/2010/main" val="4126623032"/>
              </p:ext>
            </p:extLst>
          </p:nvPr>
        </p:nvGraphicFramePr>
        <p:xfrm>
          <a:off x="537108" y="1754488"/>
          <a:ext cx="2472046" cy="38706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1162964892"/>
              </p:ext>
            </p:extLst>
          </p:nvPr>
        </p:nvGraphicFramePr>
        <p:xfrm>
          <a:off x="3237369" y="2224881"/>
          <a:ext cx="2473200" cy="29412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4226213295"/>
              </p:ext>
            </p:extLst>
          </p:nvPr>
        </p:nvGraphicFramePr>
        <p:xfrm>
          <a:off x="5910866" y="1149867"/>
          <a:ext cx="2473200" cy="275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4019275013"/>
              </p:ext>
            </p:extLst>
          </p:nvPr>
        </p:nvGraphicFramePr>
        <p:xfrm>
          <a:off x="5910866" y="4139552"/>
          <a:ext cx="2473200"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7347028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810155"/>
          </a:xfrm>
        </p:spPr>
        <p:txBody>
          <a:bodyPr/>
          <a:lstStyle/>
          <a:p>
            <a:r>
              <a:rPr lang="en-GB" sz="2600" dirty="0" smtClean="0">
                <a:solidFill>
                  <a:srgbClr val="C00000"/>
                </a:solidFill>
              </a:rPr>
              <a:t>West Midlands– </a:t>
            </a:r>
            <a:r>
              <a:rPr lang="en-GB" sz="2600" dirty="0">
                <a:solidFill>
                  <a:srgbClr val="C00000"/>
                </a:solidFill>
              </a:rPr>
              <a:t>key product insights</a:t>
            </a:r>
            <a:endParaRPr lang="en-GB" dirty="0"/>
          </a:p>
        </p:txBody>
      </p:sp>
      <p:sp>
        <p:nvSpPr>
          <p:cNvPr id="7" name="Picture Placeholder 6"/>
          <p:cNvSpPr>
            <a:spLocks noGrp="1"/>
          </p:cNvSpPr>
          <p:nvPr>
            <p:ph type="pic" sz="quarter" idx="14"/>
          </p:nvPr>
        </p:nvSpPr>
        <p:spPr/>
      </p:sp>
      <p:sp>
        <p:nvSpPr>
          <p:cNvPr id="9" name="Text Placeholder 2"/>
          <p:cNvSpPr>
            <a:spLocks noGrp="1"/>
          </p:cNvSpPr>
          <p:nvPr>
            <p:ph type="body" sz="quarter" idx="11"/>
          </p:nvPr>
        </p:nvSpPr>
        <p:spPr>
          <a:xfrm>
            <a:off x="654051" y="1432456"/>
            <a:ext cx="8133889" cy="249766"/>
          </a:xfrm>
          <a:noFill/>
        </p:spPr>
        <p:txBody>
          <a:bodyPr/>
          <a:lstStyle/>
          <a:p>
            <a:pPr marL="0" lvl="0" indent="0" algn="just">
              <a:spcBef>
                <a:spcPts val="0"/>
              </a:spcBef>
              <a:buClrTx/>
              <a:buNone/>
            </a:pPr>
            <a:r>
              <a:rPr lang="en-GB" sz="1000" b="1" dirty="0" smtClean="0">
                <a:solidFill>
                  <a:srgbClr val="120742"/>
                </a:solidFill>
                <a:latin typeface="Calibri"/>
                <a:cs typeface="+mn-cs"/>
              </a:rPr>
              <a:t>West Midlands </a:t>
            </a:r>
            <a:r>
              <a:rPr lang="en-GB" sz="1000" b="1" dirty="0">
                <a:solidFill>
                  <a:srgbClr val="120742"/>
                </a:solidFill>
                <a:latin typeface="Calibri"/>
                <a:cs typeface="+mn-cs"/>
              </a:rPr>
              <a:t>includes the counties </a:t>
            </a:r>
            <a:r>
              <a:rPr lang="en-GB" sz="1000" b="1" dirty="0" smtClean="0">
                <a:solidFill>
                  <a:srgbClr val="120742"/>
                </a:solidFill>
                <a:latin typeface="Calibri"/>
                <a:cs typeface="+mn-cs"/>
              </a:rPr>
              <a:t>of Hereford &amp; Worcester, Shropshire Staffordshire, Warwickshire, West Midlands</a:t>
            </a:r>
          </a:p>
          <a:p>
            <a:pPr marL="0" lvl="0" indent="0" algn="just">
              <a:spcBef>
                <a:spcPts val="0"/>
              </a:spcBef>
              <a:buClrTx/>
              <a:buNone/>
            </a:pPr>
            <a:endParaRPr lang="en-GB" dirty="0"/>
          </a:p>
        </p:txBody>
      </p:sp>
      <p:graphicFrame>
        <p:nvGraphicFramePr>
          <p:cNvPr id="10" name="Table Placeholder 5"/>
          <p:cNvGraphicFramePr>
            <a:graphicFrameLocks/>
          </p:cNvGraphicFramePr>
          <p:nvPr>
            <p:extLst>
              <p:ext uri="{D42A27DB-BD31-4B8C-83A1-F6EECF244321}">
                <p14:modId xmlns:p14="http://schemas.microsoft.com/office/powerpoint/2010/main" val="3510717686"/>
              </p:ext>
            </p:extLst>
          </p:nvPr>
        </p:nvGraphicFramePr>
        <p:xfrm>
          <a:off x="3331364" y="3527277"/>
          <a:ext cx="3183735" cy="1781460"/>
        </p:xfrm>
        <a:graphic>
          <a:graphicData uri="http://schemas.openxmlformats.org/drawingml/2006/table">
            <a:tbl>
              <a:tblPr firstRow="1" bandRow="1">
                <a:tableStyleId>{5C22544A-7EE6-4342-B048-85BDC9FD1C3A}</a:tableStyleId>
              </a:tblPr>
              <a:tblGrid>
                <a:gridCol w="1223370"/>
                <a:gridCol w="368497"/>
                <a:gridCol w="1201327"/>
                <a:gridCol w="390541"/>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Drayton Manor Theme Park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1,210</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Birmingham</a:t>
                      </a:r>
                      <a:r>
                        <a:rPr lang="en-GB" sz="1000" baseline="0" dirty="0" smtClean="0">
                          <a:effectLst/>
                          <a:latin typeface="Calibri"/>
                          <a:ea typeface="Calibri"/>
                          <a:cs typeface="Arial"/>
                        </a:rPr>
                        <a:t> Museum and Art Gallery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910</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West Midland</a:t>
                      </a:r>
                      <a:r>
                        <a:rPr lang="en-GB" sz="1000" baseline="0" dirty="0" smtClean="0">
                          <a:effectLst/>
                          <a:latin typeface="Calibri"/>
                          <a:ea typeface="Calibri"/>
                          <a:cs typeface="Arial"/>
                        </a:rPr>
                        <a:t> Safari Park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700</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MAC Birmingham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1,028</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err="1" smtClean="0">
                          <a:effectLst/>
                          <a:latin typeface="Calibri"/>
                          <a:ea typeface="Calibri"/>
                          <a:cs typeface="Arial"/>
                        </a:rPr>
                        <a:t>Attingham</a:t>
                      </a:r>
                      <a:r>
                        <a:rPr lang="en-GB" sz="1000" dirty="0" smtClean="0">
                          <a:effectLst/>
                          <a:latin typeface="Calibri"/>
                          <a:ea typeface="Calibri"/>
                          <a:cs typeface="Arial"/>
                        </a:rPr>
                        <a:t> Park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402</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RAF Museum Cosford</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355</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Shakespeare's Birthplace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383</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Coventry Transport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321</a:t>
                      </a:r>
                      <a:endParaRPr lang="en-GB" sz="1000" dirty="0">
                        <a:effectLst/>
                        <a:latin typeface="Calibri"/>
                        <a:ea typeface="Calibri"/>
                        <a:cs typeface="Arial"/>
                      </a:endParaRPr>
                    </a:p>
                  </a:txBody>
                  <a:tcPr marL="16799" marR="16799" marT="0" marB="0"/>
                </a:tc>
              </a:tr>
            </a:tbl>
          </a:graphicData>
        </a:graphic>
      </p:graphicFrame>
      <p:sp>
        <p:nvSpPr>
          <p:cNvPr id="3" name="TextBox 2"/>
          <p:cNvSpPr txBox="1"/>
          <p:nvPr/>
        </p:nvSpPr>
        <p:spPr>
          <a:xfrm>
            <a:off x="685796" y="1857658"/>
            <a:ext cx="2565403" cy="4678204"/>
          </a:xfrm>
          <a:prstGeom prst="rect">
            <a:avLst/>
          </a:prstGeom>
          <a:noFill/>
          <a:ln>
            <a:solidFill>
              <a:srgbClr val="C00000"/>
            </a:solidFill>
          </a:ln>
        </p:spPr>
        <p:txBody>
          <a:bodyPr wrap="square" rtlCol="0">
            <a:spAutoFit/>
          </a:bodyPr>
          <a:lstStyle/>
          <a:p>
            <a:r>
              <a:rPr lang="en-GB" dirty="0" smtClean="0"/>
              <a:t>Key Insights: </a:t>
            </a:r>
          </a:p>
          <a:p>
            <a:pPr marL="171450" indent="-171450">
              <a:buFont typeface="Arial" pitchFamily="34" charset="0"/>
              <a:buChar char="•"/>
            </a:pPr>
            <a:r>
              <a:rPr lang="en-GB" sz="1000" dirty="0" smtClean="0"/>
              <a:t>Holiday visits are particularly likely to include going to a theatre with Stratford-upon-Avon a major draw.</a:t>
            </a:r>
          </a:p>
          <a:p>
            <a:pPr marL="171450" indent="-171450">
              <a:buFont typeface="Arial" pitchFamily="34" charset="0"/>
              <a:buChar char="•"/>
            </a:pPr>
            <a:r>
              <a:rPr lang="en-GB" sz="1000" dirty="0" smtClean="0"/>
              <a:t>The West Midlands is also one of the most popular areas for watching sport, the number of visitors coming primarily for this reason behind only London and the North West. </a:t>
            </a:r>
          </a:p>
          <a:p>
            <a:pPr marL="171450" indent="-171450">
              <a:buFont typeface="Arial" pitchFamily="34" charset="0"/>
              <a:buChar char="•"/>
            </a:pPr>
            <a:r>
              <a:rPr lang="en-GB" sz="1000" dirty="0" smtClean="0"/>
              <a:t>Going to the pub and socialising with locals is popular, whilst eating out is less likely here than in many areas- probably a reflection of the high proportion of visits which involve staying as a guest with friends or relatives. </a:t>
            </a:r>
          </a:p>
          <a:p>
            <a:pPr marL="171450" indent="-171450">
              <a:buFont typeface="Arial" pitchFamily="34" charset="0"/>
              <a:buChar char="•"/>
            </a:pPr>
            <a:r>
              <a:rPr lang="en-GB" sz="1000" dirty="0" smtClean="0"/>
              <a:t>Those from the Irish Republic and France dominate overseas visits to the area, accounting for 2 in 5 holidaymakers (compared to around 1 in 5 nationally). Short travel times and event based visits may contribute to relatively few visits lasting over a week. </a:t>
            </a:r>
          </a:p>
          <a:p>
            <a:pPr marL="171450" indent="-171450">
              <a:buFont typeface="Arial" pitchFamily="34" charset="0"/>
              <a:buChar char="•"/>
            </a:pPr>
            <a:r>
              <a:rPr lang="en-GB" sz="1000" dirty="0" smtClean="0"/>
              <a:t>The West Midlands attracts holiday visits all year round, possibly boosted by non-seasonal activities such as shopping or going to the theatre.</a:t>
            </a:r>
          </a:p>
          <a:p>
            <a:pPr marL="171450" indent="-171450">
              <a:buFont typeface="Arial" pitchFamily="34" charset="0"/>
              <a:buChar char="•"/>
            </a:pPr>
            <a:r>
              <a:rPr lang="en-GB" sz="1000" dirty="0" smtClean="0"/>
              <a:t>The area sees relatively high numbers of visits from those travelling with children but also from older visitors.</a:t>
            </a:r>
            <a:endParaRPr lang="en-GB" sz="1000" dirty="0"/>
          </a:p>
        </p:txBody>
      </p:sp>
      <p:graphicFrame>
        <p:nvGraphicFramePr>
          <p:cNvPr id="13" name="Table Placeholder 5"/>
          <p:cNvGraphicFramePr>
            <a:graphicFrameLocks/>
          </p:cNvGraphicFramePr>
          <p:nvPr>
            <p:extLst>
              <p:ext uri="{D42A27DB-BD31-4B8C-83A1-F6EECF244321}">
                <p14:modId xmlns:p14="http://schemas.microsoft.com/office/powerpoint/2010/main" val="4218027820"/>
              </p:ext>
            </p:extLst>
          </p:nvPr>
        </p:nvGraphicFramePr>
        <p:xfrm>
          <a:off x="3331364" y="2050474"/>
          <a:ext cx="3183735" cy="876752"/>
        </p:xfrm>
        <a:graphic>
          <a:graphicData uri="http://schemas.openxmlformats.org/drawingml/2006/table">
            <a:tbl>
              <a:tblPr firstRow="1" bandRow="1">
                <a:tableStyleId>{5C22544A-7EE6-4342-B048-85BDC9FD1C3A}</a:tableStyleId>
              </a:tblPr>
              <a:tblGrid>
                <a:gridCol w="3183735"/>
              </a:tblGrid>
              <a:tr h="350972">
                <a:tc>
                  <a:txBody>
                    <a:bodyPr/>
                    <a:lstStyle/>
                    <a:p>
                      <a:pPr algn="ctr"/>
                      <a:r>
                        <a:rPr lang="en-GB" sz="1000" dirty="0" smtClean="0"/>
                        <a:t>Top of</a:t>
                      </a:r>
                      <a:r>
                        <a:rPr lang="en-GB" sz="1000" baseline="0" dirty="0" smtClean="0"/>
                        <a:t> mind activities in the West Midlands (no ‘Dream only in West Midlands’ activities were mentioned) </a:t>
                      </a:r>
                      <a:endParaRPr lang="en-GB" sz="1000" dirty="0"/>
                    </a:p>
                  </a:txBody>
                  <a:tcPr marL="16799" marR="16799" marT="0" marB="0"/>
                </a:tc>
              </a:tr>
              <a:tr h="242381">
                <a:tc>
                  <a:txBody>
                    <a:bodyPr/>
                    <a:lstStyle/>
                    <a:p>
                      <a:pPr>
                        <a:lnSpc>
                          <a:spcPct val="115000"/>
                        </a:lnSpc>
                        <a:spcAft>
                          <a:spcPts val="0"/>
                        </a:spcAft>
                      </a:pPr>
                      <a:r>
                        <a:rPr lang="en-GB" sz="1000" dirty="0" smtClean="0">
                          <a:effectLst/>
                        </a:rPr>
                        <a:t>The West Midlands isn’t particularly</a:t>
                      </a:r>
                      <a:r>
                        <a:rPr lang="en-GB" sz="1000" baseline="0" dirty="0" smtClean="0">
                          <a:effectLst/>
                        </a:rPr>
                        <a:t> top-of-mind, but there were spontaneous mentions of Shakespeare and positive associations with country pubs, castles, gardens and flowers. </a:t>
                      </a:r>
                      <a:endParaRPr lang="en-GB" sz="1000" dirty="0">
                        <a:effectLst/>
                        <a:latin typeface="Calibri"/>
                        <a:ea typeface="Calibri"/>
                        <a:cs typeface="Arial"/>
                      </a:endParaRPr>
                    </a:p>
                  </a:txBody>
                  <a:tcPr marL="16799" marR="16799" marT="0" marB="0"/>
                </a:tc>
              </a:tr>
            </a:tbl>
          </a:graphicData>
        </a:graphic>
      </p:graphicFrame>
      <p:sp>
        <p:nvSpPr>
          <p:cNvPr id="11" name="Text Placeholder 5"/>
          <p:cNvSpPr txBox="1">
            <a:spLocks/>
          </p:cNvSpPr>
          <p:nvPr/>
        </p:nvSpPr>
        <p:spPr>
          <a:xfrm>
            <a:off x="3345497" y="5598652"/>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sp>
        <p:nvSpPr>
          <p:cNvPr id="14" name="Text Placeholder 5"/>
          <p:cNvSpPr txBox="1">
            <a:spLocks/>
          </p:cNvSpPr>
          <p:nvPr/>
        </p:nvSpPr>
        <p:spPr>
          <a:xfrm>
            <a:off x="3252983" y="5275125"/>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pic>
        <p:nvPicPr>
          <p:cNvPr id="15" name="Picture 14"/>
          <p:cNvPicPr/>
          <p:nvPr/>
        </p:nvPicPr>
        <p:blipFill>
          <a:blip r:embed="rId2" cstate="email">
            <a:extLst>
              <a:ext uri="{28A0092B-C50C-407E-A947-70E740481C1C}">
                <a14:useLocalDpi xmlns:a14="http://schemas.microsoft.com/office/drawing/2010/main"/>
              </a:ext>
            </a:extLst>
          </a:blip>
          <a:stretch>
            <a:fillRect/>
          </a:stretch>
        </p:blipFill>
        <p:spPr bwMode="auto">
          <a:xfrm>
            <a:off x="6640496" y="2050473"/>
            <a:ext cx="2361461" cy="4350327"/>
          </a:xfrm>
          <a:prstGeom prst="rect">
            <a:avLst/>
          </a:prstGeom>
          <a:noFill/>
          <a:ln>
            <a:noFill/>
          </a:ln>
          <a:extLst>
            <a:ext uri="{53640926-AAD7-44D8-BBD7-CCE9431645EC}">
              <a14:shadowObscured xmlns:a14="http://schemas.microsoft.com/office/drawing/2010/main"/>
            </a:ext>
          </a:extLst>
        </p:spPr>
      </p:pic>
      <p:sp>
        <p:nvSpPr>
          <p:cNvPr id="12"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23174232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smtClean="0">
                <a:solidFill>
                  <a:srgbClr val="C00000"/>
                </a:solidFill>
              </a:rPr>
              <a:t>West Midlands – </a:t>
            </a:r>
            <a:r>
              <a:rPr lang="en-GB" sz="2600" dirty="0">
                <a:solidFill>
                  <a:srgbClr val="C00000"/>
                </a:solidFill>
              </a:rPr>
              <a:t>product themes</a:t>
            </a:r>
            <a:endParaRPr lang="en-GB" dirty="0"/>
          </a:p>
        </p:txBody>
      </p:sp>
      <p:sp>
        <p:nvSpPr>
          <p:cNvPr id="7" name="Picture Placeholder 6"/>
          <p:cNvSpPr>
            <a:spLocks noGrp="1"/>
          </p:cNvSpPr>
          <p:nvPr>
            <p:ph type="pic" sz="quarter" idx="14"/>
          </p:nvPr>
        </p:nvSpPr>
        <p:spPr/>
      </p:sp>
      <p:sp>
        <p:nvSpPr>
          <p:cNvPr id="12" name="Text Placeholder 2"/>
          <p:cNvSpPr>
            <a:spLocks noGrp="1"/>
          </p:cNvSpPr>
          <p:nvPr>
            <p:ph type="body" sz="quarter" idx="11"/>
          </p:nvPr>
        </p:nvSpPr>
        <p:spPr>
          <a:xfrm>
            <a:off x="517524" y="1328210"/>
            <a:ext cx="8133889" cy="434445"/>
          </a:xfrm>
        </p:spPr>
        <p:txBody>
          <a:bodyPr/>
          <a:lstStyle/>
          <a:p>
            <a:pPr marL="0" lvl="0" indent="0" algn="just">
              <a:spcBef>
                <a:spcPts val="0"/>
              </a:spcBef>
              <a:buClrTx/>
              <a:buNone/>
            </a:pPr>
            <a:r>
              <a:rPr lang="en-GB" sz="1000" b="1" dirty="0">
                <a:solidFill>
                  <a:srgbClr val="120742"/>
                </a:solidFill>
                <a:latin typeface="Calibri"/>
                <a:cs typeface="+mn-cs"/>
              </a:rPr>
              <a:t>Charts illustrate the % of visitors to the region who experience the region’s product</a:t>
            </a:r>
          </a:p>
          <a:p>
            <a:endParaRPr lang="en-GB" dirty="0"/>
          </a:p>
        </p:txBody>
      </p:sp>
      <p:graphicFrame>
        <p:nvGraphicFramePr>
          <p:cNvPr id="10" name="Chart 9"/>
          <p:cNvGraphicFramePr/>
          <p:nvPr>
            <p:extLst>
              <p:ext uri="{D42A27DB-BD31-4B8C-83A1-F6EECF244321}">
                <p14:modId xmlns:p14="http://schemas.microsoft.com/office/powerpoint/2010/main" val="2891107961"/>
              </p:ext>
            </p:extLst>
          </p:nvPr>
        </p:nvGraphicFramePr>
        <p:xfrm>
          <a:off x="385426" y="1781540"/>
          <a:ext cx="2468032" cy="38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1372239558"/>
              </p:ext>
            </p:extLst>
          </p:nvPr>
        </p:nvGraphicFramePr>
        <p:xfrm>
          <a:off x="5763489" y="1454427"/>
          <a:ext cx="2473200" cy="24979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2003699624"/>
              </p:ext>
            </p:extLst>
          </p:nvPr>
        </p:nvGraphicFramePr>
        <p:xfrm>
          <a:off x="3126097" y="2367941"/>
          <a:ext cx="2473200" cy="29421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425995402"/>
              </p:ext>
            </p:extLst>
          </p:nvPr>
        </p:nvGraphicFramePr>
        <p:xfrm>
          <a:off x="5763489" y="4133728"/>
          <a:ext cx="2473200"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9958950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smtClean="0">
                <a:solidFill>
                  <a:srgbClr val="C00000"/>
                </a:solidFill>
              </a:rPr>
              <a:t>East </a:t>
            </a:r>
            <a:r>
              <a:rPr lang="en-GB" sz="2600" dirty="0">
                <a:solidFill>
                  <a:srgbClr val="C00000"/>
                </a:solidFill>
              </a:rPr>
              <a:t>Midlands– key product insights</a:t>
            </a:r>
            <a:endParaRPr lang="en-GB" dirty="0"/>
          </a:p>
        </p:txBody>
      </p:sp>
      <p:sp>
        <p:nvSpPr>
          <p:cNvPr id="7" name="Picture Placeholder 6"/>
          <p:cNvSpPr>
            <a:spLocks noGrp="1"/>
          </p:cNvSpPr>
          <p:nvPr>
            <p:ph type="pic" sz="quarter" idx="14"/>
          </p:nvPr>
        </p:nvSpPr>
        <p:spPr/>
      </p:sp>
      <p:sp>
        <p:nvSpPr>
          <p:cNvPr id="9" name="Text Placeholder 2"/>
          <p:cNvSpPr>
            <a:spLocks noGrp="1"/>
          </p:cNvSpPr>
          <p:nvPr>
            <p:ph type="body" sz="quarter" idx="11"/>
          </p:nvPr>
        </p:nvSpPr>
        <p:spPr>
          <a:xfrm>
            <a:off x="654051" y="1432456"/>
            <a:ext cx="8133889" cy="249766"/>
          </a:xfrm>
          <a:noFill/>
        </p:spPr>
        <p:txBody>
          <a:bodyPr/>
          <a:lstStyle/>
          <a:p>
            <a:pPr marL="0" lvl="0" indent="0" algn="just">
              <a:spcBef>
                <a:spcPts val="0"/>
              </a:spcBef>
              <a:buClrTx/>
              <a:buNone/>
            </a:pPr>
            <a:r>
              <a:rPr lang="en-GB" sz="1000" b="1" dirty="0" smtClean="0">
                <a:solidFill>
                  <a:srgbClr val="120742"/>
                </a:solidFill>
                <a:latin typeface="Calibri"/>
                <a:cs typeface="+mn-cs"/>
              </a:rPr>
              <a:t>East Midlands </a:t>
            </a:r>
            <a:r>
              <a:rPr lang="en-GB" sz="1000" b="1" dirty="0">
                <a:solidFill>
                  <a:srgbClr val="120742"/>
                </a:solidFill>
                <a:latin typeface="Calibri"/>
                <a:cs typeface="+mn-cs"/>
              </a:rPr>
              <a:t>includes the counties </a:t>
            </a:r>
            <a:r>
              <a:rPr lang="en-GB" sz="1000" b="1" dirty="0" smtClean="0">
                <a:solidFill>
                  <a:srgbClr val="120742"/>
                </a:solidFill>
                <a:latin typeface="Calibri"/>
                <a:cs typeface="+mn-cs"/>
              </a:rPr>
              <a:t>of Derbyshire, Leicestershire, Lincolnshire (exc. North Lincolnshire), Northamptonshire, Nottinghamshire</a:t>
            </a:r>
            <a:endParaRPr lang="en-GB" dirty="0"/>
          </a:p>
        </p:txBody>
      </p:sp>
      <p:graphicFrame>
        <p:nvGraphicFramePr>
          <p:cNvPr id="10" name="Table Placeholder 5"/>
          <p:cNvGraphicFramePr>
            <a:graphicFrameLocks/>
          </p:cNvGraphicFramePr>
          <p:nvPr>
            <p:extLst>
              <p:ext uri="{D42A27DB-BD31-4B8C-83A1-F6EECF244321}">
                <p14:modId xmlns:p14="http://schemas.microsoft.com/office/powerpoint/2010/main" val="957658447"/>
              </p:ext>
            </p:extLst>
          </p:nvPr>
        </p:nvGraphicFramePr>
        <p:xfrm>
          <a:off x="3331364" y="1957035"/>
          <a:ext cx="3183735" cy="1457043"/>
        </p:xfrm>
        <a:graphic>
          <a:graphicData uri="http://schemas.openxmlformats.org/drawingml/2006/table">
            <a:tbl>
              <a:tblPr firstRow="1" bandRow="1">
                <a:tableStyleId>{5C22544A-7EE6-4342-B048-85BDC9FD1C3A}</a:tableStyleId>
              </a:tblPr>
              <a:tblGrid>
                <a:gridCol w="1223370"/>
                <a:gridCol w="368497"/>
                <a:gridCol w="1201327"/>
                <a:gridCol w="390541"/>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Chatsworth House</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622</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Rufford Abbey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452</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Belton House</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382</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Sherwood Forest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423</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err="1" smtClean="0">
                          <a:effectLst/>
                          <a:latin typeface="Calibri"/>
                          <a:ea typeface="Calibri"/>
                          <a:cs typeface="Arial"/>
                        </a:rPr>
                        <a:t>Wicksteed</a:t>
                      </a:r>
                      <a:r>
                        <a:rPr lang="en-GB" sz="1000" dirty="0" smtClean="0">
                          <a:effectLst/>
                          <a:latin typeface="Calibri"/>
                          <a:ea typeface="Calibri"/>
                          <a:cs typeface="Arial"/>
                        </a:rPr>
                        <a:t> Park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360</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err="1" smtClean="0">
                          <a:effectLst/>
                          <a:latin typeface="Calibri"/>
                          <a:ea typeface="Calibri"/>
                          <a:cs typeface="Arial"/>
                        </a:rPr>
                        <a:t>Wollaton</a:t>
                      </a:r>
                      <a:r>
                        <a:rPr lang="en-GB" sz="1000" dirty="0" smtClean="0">
                          <a:effectLst/>
                          <a:latin typeface="Calibri"/>
                          <a:ea typeface="Calibri"/>
                          <a:cs typeface="Arial"/>
                        </a:rPr>
                        <a:t> Hall /</a:t>
                      </a:r>
                      <a:r>
                        <a:rPr lang="en-GB" sz="1000" baseline="0" dirty="0" smtClean="0">
                          <a:effectLst/>
                          <a:latin typeface="Calibri"/>
                          <a:ea typeface="Calibri"/>
                          <a:cs typeface="Arial"/>
                        </a:rPr>
                        <a:t> </a:t>
                      </a:r>
                      <a:r>
                        <a:rPr lang="en-GB" sz="1000" dirty="0" smtClean="0">
                          <a:effectLst/>
                          <a:latin typeface="Calibri"/>
                          <a:ea typeface="Calibri"/>
                          <a:cs typeface="Arial"/>
                        </a:rPr>
                        <a:t>Park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283</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Calke </a:t>
                      </a:r>
                      <a:r>
                        <a:rPr lang="en-GB" sz="1000" baseline="0" dirty="0" smtClean="0">
                          <a:effectLst/>
                          <a:latin typeface="Calibri"/>
                          <a:ea typeface="Calibri"/>
                          <a:cs typeface="Arial"/>
                        </a:rPr>
                        <a:t> Abbey</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311</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bl>
          </a:graphicData>
        </a:graphic>
      </p:graphicFrame>
      <p:sp>
        <p:nvSpPr>
          <p:cNvPr id="3" name="TextBox 2"/>
          <p:cNvSpPr txBox="1"/>
          <p:nvPr/>
        </p:nvSpPr>
        <p:spPr>
          <a:xfrm>
            <a:off x="685797" y="1942269"/>
            <a:ext cx="2349504" cy="2831544"/>
          </a:xfrm>
          <a:prstGeom prst="rect">
            <a:avLst/>
          </a:prstGeom>
          <a:noFill/>
          <a:ln>
            <a:solidFill>
              <a:srgbClr val="C00000"/>
            </a:solidFill>
          </a:ln>
        </p:spPr>
        <p:txBody>
          <a:bodyPr wrap="square" rtlCol="0">
            <a:spAutoFit/>
          </a:bodyPr>
          <a:lstStyle/>
          <a:p>
            <a:r>
              <a:rPr lang="en-GB" dirty="0" smtClean="0"/>
              <a:t>Key Insights: </a:t>
            </a:r>
          </a:p>
          <a:p>
            <a:pPr marL="171450" indent="-171450">
              <a:buFont typeface="Arial" pitchFamily="34" charset="0"/>
              <a:buChar char="•"/>
            </a:pPr>
            <a:r>
              <a:rPr lang="en-GB" sz="1000" dirty="0" smtClean="0"/>
              <a:t>Eating out, socialising and going to pubs is popular here. Visitors seem to take advantage of the good value for money on offer, the amount they spend per visit and per night is relatively low. </a:t>
            </a:r>
          </a:p>
          <a:p>
            <a:pPr marL="171450" indent="-171450">
              <a:buFont typeface="Arial" pitchFamily="34" charset="0"/>
              <a:buChar char="•"/>
            </a:pPr>
            <a:r>
              <a:rPr lang="en-GB" sz="1000" dirty="0" smtClean="0"/>
              <a:t>Visiting the countryside and walking is included on around a third of visits</a:t>
            </a:r>
          </a:p>
          <a:p>
            <a:pPr marL="171450" indent="-171450">
              <a:buFont typeface="Arial" pitchFamily="34" charset="0"/>
              <a:buChar char="•"/>
            </a:pPr>
            <a:r>
              <a:rPr lang="en-GB" sz="1000" dirty="0" smtClean="0"/>
              <a:t>Shopping is also often part of the trip</a:t>
            </a:r>
          </a:p>
          <a:p>
            <a:pPr marL="171450" indent="-171450">
              <a:buFont typeface="Arial" pitchFamily="34" charset="0"/>
              <a:buChar char="•"/>
            </a:pPr>
            <a:r>
              <a:rPr lang="en-GB" sz="1000" dirty="0" smtClean="0"/>
              <a:t>The East Midlands sees notably higher proportion of visits from middle aged holidaymakers (aged 35 to 54) with the Republic of Ireland the major market. </a:t>
            </a:r>
          </a:p>
          <a:p>
            <a:pPr marL="171450" indent="-171450">
              <a:buFont typeface="Arial" pitchFamily="34" charset="0"/>
              <a:buChar char="•"/>
            </a:pPr>
            <a:r>
              <a:rPr lang="en-GB" sz="1000" dirty="0" smtClean="0"/>
              <a:t>Inbound tourism is quite seasonal in the East Midlands. </a:t>
            </a:r>
            <a:endParaRPr lang="en-GB" sz="1000" dirty="0"/>
          </a:p>
        </p:txBody>
      </p:sp>
      <p:sp>
        <p:nvSpPr>
          <p:cNvPr id="11" name="Text Placeholder 5"/>
          <p:cNvSpPr txBox="1">
            <a:spLocks/>
          </p:cNvSpPr>
          <p:nvPr/>
        </p:nvSpPr>
        <p:spPr>
          <a:xfrm>
            <a:off x="3331364" y="3867047"/>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sp>
        <p:nvSpPr>
          <p:cNvPr id="13" name="Text Placeholder 5"/>
          <p:cNvSpPr txBox="1">
            <a:spLocks/>
          </p:cNvSpPr>
          <p:nvPr/>
        </p:nvSpPr>
        <p:spPr>
          <a:xfrm>
            <a:off x="3252983" y="3396660"/>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pic>
        <p:nvPicPr>
          <p:cNvPr id="14" name="Picture 13"/>
          <p:cNvPicPr/>
          <p:nvPr/>
        </p:nvPicPr>
        <p:blipFill>
          <a:blip r:embed="rId2" cstate="email">
            <a:extLst>
              <a:ext uri="{28A0092B-C50C-407E-A947-70E740481C1C}">
                <a14:useLocalDpi xmlns:a14="http://schemas.microsoft.com/office/drawing/2010/main"/>
              </a:ext>
            </a:extLst>
          </a:blip>
          <a:stretch>
            <a:fillRect/>
          </a:stretch>
        </p:blipFill>
        <p:spPr bwMode="auto">
          <a:xfrm>
            <a:off x="6766559" y="1957034"/>
            <a:ext cx="2168435" cy="3860291"/>
          </a:xfrm>
          <a:prstGeom prst="rect">
            <a:avLst/>
          </a:prstGeom>
          <a:noFill/>
          <a:ln>
            <a:noFill/>
          </a:ln>
          <a:extLst>
            <a:ext uri="{53640926-AAD7-44D8-BBD7-CCE9431645EC}">
              <a14:shadowObscured xmlns:a14="http://schemas.microsoft.com/office/drawing/2010/main"/>
            </a:ext>
          </a:extLst>
        </p:spPr>
      </p:pic>
      <p:sp>
        <p:nvSpPr>
          <p:cNvPr id="12"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21567324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smtClean="0">
                <a:solidFill>
                  <a:srgbClr val="C00000"/>
                </a:solidFill>
              </a:rPr>
              <a:t>East </a:t>
            </a:r>
            <a:r>
              <a:rPr lang="en-GB" sz="2600" dirty="0">
                <a:solidFill>
                  <a:srgbClr val="C00000"/>
                </a:solidFill>
              </a:rPr>
              <a:t>Midlands – product themes</a:t>
            </a:r>
            <a:endParaRPr lang="en-GB" dirty="0"/>
          </a:p>
        </p:txBody>
      </p:sp>
      <p:sp>
        <p:nvSpPr>
          <p:cNvPr id="7" name="Picture Placeholder 6"/>
          <p:cNvSpPr>
            <a:spLocks noGrp="1"/>
          </p:cNvSpPr>
          <p:nvPr>
            <p:ph type="pic" sz="quarter" idx="14"/>
          </p:nvPr>
        </p:nvSpPr>
        <p:spPr/>
      </p:sp>
      <p:sp>
        <p:nvSpPr>
          <p:cNvPr id="12" name="Text Placeholder 2"/>
          <p:cNvSpPr txBox="1">
            <a:spLocks/>
          </p:cNvSpPr>
          <p:nvPr/>
        </p:nvSpPr>
        <p:spPr>
          <a:xfrm>
            <a:off x="517524" y="1328210"/>
            <a:ext cx="8133889" cy="434445"/>
          </a:xfrm>
          <a:prstGeom prst="rect">
            <a:avLst/>
          </a:prstGeom>
        </p:spPr>
        <p:txBody>
          <a:bodyPr vert="horz"/>
          <a:lstStyle>
            <a:lvl1pPr marL="261938" indent="-261938" algn="l" defTabSz="457200" rtl="0" eaLnBrk="1" latinLnBrk="0" hangingPunct="1">
              <a:spcBef>
                <a:spcPct val="20000"/>
              </a:spcBef>
              <a:buClr>
                <a:schemeClr val="accent2"/>
              </a:buClr>
              <a:buFont typeface="Arial"/>
              <a:buChar char="•"/>
              <a:defRPr sz="1800" kern="1200">
                <a:solidFill>
                  <a:schemeClr val="tx1"/>
                </a:solidFill>
                <a:latin typeface="Arial"/>
                <a:ea typeface="+mn-ea"/>
                <a:cs typeface="Arial"/>
              </a:defRPr>
            </a:lvl1pPr>
            <a:lvl2pPr marL="652463" indent="-319088"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0"/>
              </a:spcBef>
              <a:buClrTx/>
              <a:buFont typeface="Arial"/>
              <a:buNone/>
            </a:pPr>
            <a:r>
              <a:rPr lang="en-GB" sz="1000" b="1" dirty="0" smtClean="0">
                <a:solidFill>
                  <a:srgbClr val="120742"/>
                </a:solidFill>
                <a:latin typeface="Calibri"/>
                <a:cs typeface="+mn-cs"/>
              </a:rPr>
              <a:t>Charts illustrate the % of visitors to the region who experience the region’s product</a:t>
            </a:r>
          </a:p>
          <a:p>
            <a:endParaRPr lang="en-GB" dirty="0"/>
          </a:p>
        </p:txBody>
      </p:sp>
      <p:graphicFrame>
        <p:nvGraphicFramePr>
          <p:cNvPr id="10" name="Chart 9"/>
          <p:cNvGraphicFramePr/>
          <p:nvPr>
            <p:extLst>
              <p:ext uri="{D42A27DB-BD31-4B8C-83A1-F6EECF244321}">
                <p14:modId xmlns:p14="http://schemas.microsoft.com/office/powerpoint/2010/main" val="1940940507"/>
              </p:ext>
            </p:extLst>
          </p:nvPr>
        </p:nvGraphicFramePr>
        <p:xfrm>
          <a:off x="467521" y="1762723"/>
          <a:ext cx="2473200" cy="38662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2288760555"/>
              </p:ext>
            </p:extLst>
          </p:nvPr>
        </p:nvGraphicFramePr>
        <p:xfrm>
          <a:off x="5776391" y="1135638"/>
          <a:ext cx="2473200" cy="275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4229968419"/>
              </p:ext>
            </p:extLst>
          </p:nvPr>
        </p:nvGraphicFramePr>
        <p:xfrm>
          <a:off x="3096638" y="2277506"/>
          <a:ext cx="2473200" cy="2941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3115857164"/>
              </p:ext>
            </p:extLst>
          </p:nvPr>
        </p:nvGraphicFramePr>
        <p:xfrm>
          <a:off x="5754846" y="4122506"/>
          <a:ext cx="2494745"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20997258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smtClean="0">
                <a:solidFill>
                  <a:srgbClr val="C00000"/>
                </a:solidFill>
              </a:rPr>
              <a:t>Yorkshire – </a:t>
            </a:r>
            <a:r>
              <a:rPr lang="en-GB" sz="2600" dirty="0">
                <a:solidFill>
                  <a:srgbClr val="C00000"/>
                </a:solidFill>
              </a:rPr>
              <a:t>key product insights</a:t>
            </a:r>
            <a:endParaRPr lang="en-GB" dirty="0"/>
          </a:p>
        </p:txBody>
      </p:sp>
      <p:sp>
        <p:nvSpPr>
          <p:cNvPr id="7" name="Picture Placeholder 6"/>
          <p:cNvSpPr>
            <a:spLocks noGrp="1"/>
          </p:cNvSpPr>
          <p:nvPr>
            <p:ph type="pic" sz="quarter" idx="14"/>
          </p:nvPr>
        </p:nvSpPr>
        <p:spPr/>
      </p:sp>
      <p:sp>
        <p:nvSpPr>
          <p:cNvPr id="9" name="Text Placeholder 2"/>
          <p:cNvSpPr>
            <a:spLocks noGrp="1"/>
          </p:cNvSpPr>
          <p:nvPr>
            <p:ph type="body" sz="quarter" idx="11"/>
          </p:nvPr>
        </p:nvSpPr>
        <p:spPr>
          <a:xfrm>
            <a:off x="654051" y="1432456"/>
            <a:ext cx="8133889" cy="249766"/>
          </a:xfrm>
          <a:noFill/>
        </p:spPr>
        <p:txBody>
          <a:bodyPr/>
          <a:lstStyle/>
          <a:p>
            <a:pPr marL="0" lvl="0" indent="0" algn="just">
              <a:spcBef>
                <a:spcPts val="0"/>
              </a:spcBef>
              <a:buClrTx/>
              <a:buNone/>
            </a:pPr>
            <a:r>
              <a:rPr lang="en-GB" sz="1000" b="1" dirty="0" smtClean="0">
                <a:solidFill>
                  <a:srgbClr val="120742"/>
                </a:solidFill>
                <a:latin typeface="Calibri"/>
                <a:cs typeface="+mn-cs"/>
              </a:rPr>
              <a:t>Yorkshire and the Humber includes </a:t>
            </a:r>
            <a:r>
              <a:rPr lang="en-GB" sz="1000" b="1" dirty="0">
                <a:solidFill>
                  <a:srgbClr val="120742"/>
                </a:solidFill>
                <a:latin typeface="Calibri"/>
                <a:cs typeface="+mn-cs"/>
              </a:rPr>
              <a:t>the </a:t>
            </a:r>
            <a:r>
              <a:rPr lang="en-GB" sz="1000" b="1" dirty="0" smtClean="0">
                <a:solidFill>
                  <a:srgbClr val="120742"/>
                </a:solidFill>
                <a:latin typeface="Calibri"/>
                <a:cs typeface="+mn-cs"/>
              </a:rPr>
              <a:t>counties of East Yorkshire, Hull UA, North Yorkshire, Northern Lincolnshire, South Yorkshire, West Yorkshire. </a:t>
            </a:r>
          </a:p>
          <a:p>
            <a:pPr marL="0" lvl="0" indent="0" algn="just">
              <a:spcBef>
                <a:spcPts val="0"/>
              </a:spcBef>
              <a:buClrTx/>
              <a:buNone/>
            </a:pPr>
            <a:endParaRPr lang="en-GB" dirty="0"/>
          </a:p>
        </p:txBody>
      </p:sp>
      <p:graphicFrame>
        <p:nvGraphicFramePr>
          <p:cNvPr id="10" name="Table Placeholder 5"/>
          <p:cNvGraphicFramePr>
            <a:graphicFrameLocks/>
          </p:cNvGraphicFramePr>
          <p:nvPr>
            <p:extLst>
              <p:ext uri="{D42A27DB-BD31-4B8C-83A1-F6EECF244321}">
                <p14:modId xmlns:p14="http://schemas.microsoft.com/office/powerpoint/2010/main" val="3824079886"/>
              </p:ext>
            </p:extLst>
          </p:nvPr>
        </p:nvGraphicFramePr>
        <p:xfrm>
          <a:off x="3331364" y="3391362"/>
          <a:ext cx="3183735" cy="2616742"/>
        </p:xfrm>
        <a:graphic>
          <a:graphicData uri="http://schemas.openxmlformats.org/drawingml/2006/table">
            <a:tbl>
              <a:tblPr firstRow="1" bandRow="1">
                <a:tableStyleId>{5C22544A-7EE6-4342-B048-85BDC9FD1C3A}</a:tableStyleId>
              </a:tblPr>
              <a:tblGrid>
                <a:gridCol w="1223370"/>
                <a:gridCol w="368497"/>
                <a:gridCol w="1201327"/>
                <a:gridCol w="390541"/>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err="1" smtClean="0">
                          <a:effectLst/>
                          <a:latin typeface="Calibri"/>
                          <a:ea typeface="Calibri"/>
                          <a:cs typeface="Arial"/>
                        </a:rPr>
                        <a:t>Flamingoland</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1,471</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Millennium Gallery, Sheffield</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764</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Jorvik Viking Centre</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330</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National  Railway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733</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Yorkshire Wildlife Park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678</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Yorkshire Sculpture</a:t>
                      </a:r>
                      <a:r>
                        <a:rPr lang="en-GB" sz="1000" baseline="0" dirty="0" smtClean="0">
                          <a:effectLst/>
                          <a:latin typeface="Calibri"/>
                          <a:ea typeface="Calibri"/>
                          <a:cs typeface="Arial"/>
                        </a:rPr>
                        <a:t> Park</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639</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The Deep</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398</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National Media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442</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RHS Harlow Carr</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379</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Fountains Abbey</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376</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Tropical World,</a:t>
                      </a:r>
                      <a:r>
                        <a:rPr lang="en-GB" sz="1000" baseline="0" dirty="0" smtClean="0">
                          <a:effectLst/>
                          <a:latin typeface="Calibri"/>
                          <a:ea typeface="Calibri"/>
                          <a:cs typeface="Arial"/>
                        </a:rPr>
                        <a:t> Leeds</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359</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bl>
          </a:graphicData>
        </a:graphic>
      </p:graphicFrame>
      <p:sp>
        <p:nvSpPr>
          <p:cNvPr id="11" name="TextBox 10"/>
          <p:cNvSpPr txBox="1"/>
          <p:nvPr/>
        </p:nvSpPr>
        <p:spPr>
          <a:xfrm>
            <a:off x="685797" y="1942269"/>
            <a:ext cx="2349504" cy="3754874"/>
          </a:xfrm>
          <a:prstGeom prst="rect">
            <a:avLst/>
          </a:prstGeom>
          <a:noFill/>
          <a:ln>
            <a:solidFill>
              <a:srgbClr val="C00000"/>
            </a:solidFill>
          </a:ln>
        </p:spPr>
        <p:txBody>
          <a:bodyPr wrap="square" rtlCol="0">
            <a:spAutoFit/>
          </a:bodyPr>
          <a:lstStyle/>
          <a:p>
            <a:pPr lvl="0"/>
            <a:r>
              <a:rPr lang="en-GB" dirty="0">
                <a:solidFill>
                  <a:srgbClr val="120742"/>
                </a:solidFill>
              </a:rPr>
              <a:t>Key Insights: </a:t>
            </a:r>
          </a:p>
          <a:p>
            <a:pPr marL="171450" lvl="0" indent="-171450">
              <a:buFont typeface="Arial" pitchFamily="34" charset="0"/>
              <a:buChar char="•"/>
            </a:pPr>
            <a:r>
              <a:rPr lang="en-GB" sz="1000" b="1" dirty="0" smtClean="0">
                <a:solidFill>
                  <a:srgbClr val="120742"/>
                </a:solidFill>
              </a:rPr>
              <a:t>Yorkshire’s </a:t>
            </a:r>
            <a:r>
              <a:rPr lang="en-GB" sz="1000" b="1" dirty="0">
                <a:solidFill>
                  <a:srgbClr val="120742"/>
                </a:solidFill>
              </a:rPr>
              <a:t>countryside, villages and national parks are a </a:t>
            </a:r>
            <a:r>
              <a:rPr lang="en-GB" sz="1000" dirty="0">
                <a:solidFill>
                  <a:srgbClr val="120742"/>
                </a:solidFill>
              </a:rPr>
              <a:t>key draw with holidays here more likely to include these than those in most other areas</a:t>
            </a:r>
          </a:p>
          <a:p>
            <a:pPr marL="171450" lvl="0" indent="-171450">
              <a:buFont typeface="Arial" pitchFamily="34" charset="0"/>
              <a:buChar char="•"/>
            </a:pPr>
            <a:r>
              <a:rPr lang="en-GB" sz="1000" dirty="0">
                <a:solidFill>
                  <a:srgbClr val="120742"/>
                </a:solidFill>
              </a:rPr>
              <a:t>Built heritage is also important with a relatively high proportion of holiday makers visiting castles and religious buildings (perhaps abbeys).</a:t>
            </a:r>
          </a:p>
          <a:p>
            <a:pPr marL="171450" lvl="0" indent="-171450">
              <a:buFont typeface="Arial" pitchFamily="34" charset="0"/>
              <a:buChar char="•"/>
            </a:pPr>
            <a:r>
              <a:rPr lang="en-GB" sz="1000" dirty="0">
                <a:solidFill>
                  <a:srgbClr val="120742"/>
                </a:solidFill>
              </a:rPr>
              <a:t>Socialising and visiting pubs are also very popular</a:t>
            </a:r>
          </a:p>
          <a:p>
            <a:pPr marL="171450" lvl="0" indent="-171450">
              <a:buFont typeface="Arial" pitchFamily="34" charset="0"/>
              <a:buChar char="•"/>
            </a:pPr>
            <a:r>
              <a:rPr lang="en-GB" sz="1000" dirty="0">
                <a:solidFill>
                  <a:srgbClr val="120742"/>
                </a:solidFill>
              </a:rPr>
              <a:t>Yorkshire appeals to all ages but compared to other areas is not notable likely to welcome older visitors. Holidays here are often longer, with around one in six staying over a fortnight. There is a high degree of seasonality. </a:t>
            </a:r>
          </a:p>
          <a:p>
            <a:pPr marL="171450" lvl="0" indent="-171450">
              <a:buFont typeface="Arial" pitchFamily="34" charset="0"/>
              <a:buChar char="•"/>
            </a:pPr>
            <a:r>
              <a:rPr lang="en-GB" sz="1000" dirty="0">
                <a:solidFill>
                  <a:srgbClr val="120742"/>
                </a:solidFill>
              </a:rPr>
              <a:t>The Netherlands is the second highest volume market here compared to fifth across the UK. Countryside and outdoor activities are important for Dutch visitors </a:t>
            </a:r>
          </a:p>
        </p:txBody>
      </p:sp>
      <p:graphicFrame>
        <p:nvGraphicFramePr>
          <p:cNvPr id="15" name="Table Placeholder 5"/>
          <p:cNvGraphicFramePr>
            <a:graphicFrameLocks/>
          </p:cNvGraphicFramePr>
          <p:nvPr>
            <p:extLst>
              <p:ext uri="{D42A27DB-BD31-4B8C-83A1-F6EECF244321}">
                <p14:modId xmlns:p14="http://schemas.microsoft.com/office/powerpoint/2010/main" val="3327985540"/>
              </p:ext>
            </p:extLst>
          </p:nvPr>
        </p:nvGraphicFramePr>
        <p:xfrm>
          <a:off x="3331364" y="2050474"/>
          <a:ext cx="3183735" cy="876752"/>
        </p:xfrm>
        <a:graphic>
          <a:graphicData uri="http://schemas.openxmlformats.org/drawingml/2006/table">
            <a:tbl>
              <a:tblPr firstRow="1" bandRow="1">
                <a:tableStyleId>{5C22544A-7EE6-4342-B048-85BDC9FD1C3A}</a:tableStyleId>
              </a:tblPr>
              <a:tblGrid>
                <a:gridCol w="3183735"/>
              </a:tblGrid>
              <a:tr h="350972">
                <a:tc>
                  <a:txBody>
                    <a:bodyPr/>
                    <a:lstStyle/>
                    <a:p>
                      <a:pPr algn="ctr"/>
                      <a:r>
                        <a:rPr lang="en-GB" sz="1000" dirty="0" smtClean="0"/>
                        <a:t>Top of</a:t>
                      </a:r>
                      <a:r>
                        <a:rPr lang="en-GB" sz="1000" baseline="0" dirty="0" smtClean="0"/>
                        <a:t> mind activities in Yorkshire (no ‘Dream only in Yorkshire’ activities were mentioned) </a:t>
                      </a:r>
                      <a:endParaRPr lang="en-GB" sz="1000" dirty="0"/>
                    </a:p>
                  </a:txBody>
                  <a:tcPr marL="16799" marR="16799" marT="0" marB="0"/>
                </a:tc>
              </a:tr>
              <a:tr h="242381">
                <a:tc>
                  <a:txBody>
                    <a:bodyPr/>
                    <a:lstStyle/>
                    <a:p>
                      <a:pPr>
                        <a:lnSpc>
                          <a:spcPct val="115000"/>
                        </a:lnSpc>
                        <a:spcAft>
                          <a:spcPts val="0"/>
                        </a:spcAft>
                      </a:pPr>
                      <a:r>
                        <a:rPr lang="en-GB" sz="1000" dirty="0" smtClean="0">
                          <a:effectLst/>
                        </a:rPr>
                        <a:t>Yorkshire isn’t particularly</a:t>
                      </a:r>
                      <a:r>
                        <a:rPr lang="en-GB" sz="1000" baseline="0" dirty="0" smtClean="0">
                          <a:effectLst/>
                        </a:rPr>
                        <a:t> top-of-mind, but there were positive associations with country pubs which are of course a feature of Yorkshire.  </a:t>
                      </a:r>
                      <a:endParaRPr lang="en-GB" sz="1000" dirty="0">
                        <a:effectLst/>
                        <a:latin typeface="Calibri"/>
                        <a:ea typeface="Calibri"/>
                        <a:cs typeface="Arial"/>
                      </a:endParaRPr>
                    </a:p>
                  </a:txBody>
                  <a:tcPr marL="16799" marR="16799" marT="0" marB="0"/>
                </a:tc>
              </a:tr>
            </a:tbl>
          </a:graphicData>
        </a:graphic>
      </p:graphicFrame>
      <p:sp>
        <p:nvSpPr>
          <p:cNvPr id="12" name="Text Placeholder 5"/>
          <p:cNvSpPr txBox="1">
            <a:spLocks/>
          </p:cNvSpPr>
          <p:nvPr/>
        </p:nvSpPr>
        <p:spPr>
          <a:xfrm>
            <a:off x="3252983" y="6184909"/>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sp>
        <p:nvSpPr>
          <p:cNvPr id="14" name="Text Placeholder 5"/>
          <p:cNvSpPr txBox="1">
            <a:spLocks/>
          </p:cNvSpPr>
          <p:nvPr/>
        </p:nvSpPr>
        <p:spPr>
          <a:xfrm>
            <a:off x="3252983" y="5968190"/>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pic>
        <p:nvPicPr>
          <p:cNvPr id="16" name="Picture 15"/>
          <p:cNvPicPr/>
          <p:nvPr/>
        </p:nvPicPr>
        <p:blipFill>
          <a:blip r:embed="rId2" cstate="email">
            <a:extLst>
              <a:ext uri="{28A0092B-C50C-407E-A947-70E740481C1C}">
                <a14:useLocalDpi xmlns:a14="http://schemas.microsoft.com/office/drawing/2010/main"/>
              </a:ext>
            </a:extLst>
          </a:blip>
          <a:stretch>
            <a:fillRect/>
          </a:stretch>
        </p:blipFill>
        <p:spPr bwMode="auto">
          <a:xfrm>
            <a:off x="6688183" y="2050474"/>
            <a:ext cx="2299063" cy="3810395"/>
          </a:xfrm>
          <a:prstGeom prst="rect">
            <a:avLst/>
          </a:prstGeom>
          <a:noFill/>
          <a:ln>
            <a:noFill/>
          </a:ln>
          <a:extLst>
            <a:ext uri="{53640926-AAD7-44D8-BBD7-CCE9431645EC}">
              <a14:shadowObscured xmlns:a14="http://schemas.microsoft.com/office/drawing/2010/main"/>
            </a:ext>
          </a:extLst>
        </p:spPr>
      </p:pic>
      <p:sp>
        <p:nvSpPr>
          <p:cNvPr id="13"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15736149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Executive summary/1</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GB" sz="1500" b="1" dirty="0" smtClean="0">
                <a:solidFill>
                  <a:srgbClr val="120742"/>
                </a:solidFill>
              </a:rPr>
              <a:t>Volume, value and profile of overseas visitors</a:t>
            </a:r>
          </a:p>
          <a:p>
            <a:pPr marL="0" indent="0" algn="just">
              <a:buFont typeface="Arial"/>
              <a:buNone/>
            </a:pPr>
            <a:endParaRPr lang="en-GB" sz="1300" dirty="0" smtClean="0">
              <a:solidFill>
                <a:srgbClr val="120742"/>
              </a:solidFill>
            </a:endParaRPr>
          </a:p>
          <a:p>
            <a:pPr algn="just"/>
            <a:r>
              <a:rPr lang="en-GB" sz="1300" dirty="0" smtClean="0">
                <a:solidFill>
                  <a:srgbClr val="120742"/>
                </a:solidFill>
              </a:rPr>
              <a:t>Since 2002,  holiday trips to England by overseas visitors have increased by 83%, and nights spent in England by 46%.  The lower growth in nights spent illustrates a trend towards shorter breaks in that period.    The growth has largely been driven by trips to London, which have grown by 89% compared to 52% for trips outside London.</a:t>
            </a:r>
          </a:p>
          <a:p>
            <a:pPr algn="just"/>
            <a:r>
              <a:rPr lang="en-GB" sz="1300" dirty="0" smtClean="0">
                <a:solidFill>
                  <a:srgbClr val="120742"/>
                </a:solidFill>
              </a:rPr>
              <a:t>Average trip length has dropped from 7.4 nights in 2002 to 5.9 nights in 2015.  Trips to London average 4.9 nights, and trips to Rest of England 6.9 nights.</a:t>
            </a:r>
          </a:p>
          <a:p>
            <a:pPr algn="just"/>
            <a:r>
              <a:rPr lang="en-GB" sz="1300" dirty="0" smtClean="0">
                <a:solidFill>
                  <a:srgbClr val="120742"/>
                </a:solidFill>
              </a:rPr>
              <a:t>Spend has gradually increased since 2002 although due to a strengthening pound has plateaued in recent years.  </a:t>
            </a:r>
            <a:endParaRPr lang="en-GB" sz="1300" dirty="0">
              <a:solidFill>
                <a:srgbClr val="120742"/>
              </a:solidFill>
            </a:endParaRPr>
          </a:p>
          <a:p>
            <a:pPr algn="just"/>
            <a:r>
              <a:rPr lang="en-GB" sz="1300" dirty="0" smtClean="0">
                <a:solidFill>
                  <a:srgbClr val="120742"/>
                </a:solidFill>
              </a:rPr>
              <a:t>Overseas visitors are most likely to stay in the South East on their holiday (1.6 million visits in 2015), followed by the South West (1 million) and North West (0.7 million).   These regions aside, there has been limited consistent upward movement for overseas visits outside London.</a:t>
            </a:r>
          </a:p>
          <a:p>
            <a:pPr algn="just"/>
            <a:r>
              <a:rPr lang="en-GB" sz="1300" dirty="0" smtClean="0">
                <a:solidFill>
                  <a:srgbClr val="120742"/>
                </a:solidFill>
              </a:rPr>
              <a:t>There has been significant change in the distribution of markets visiting England for a holiday since 2002.  In 2015 the most visits were made from France (1.6 million visits), Germany (1.3 million), USA (1.2 million) and The Nordics (1.1 million).  Positively, visits from each of these markets have grown </a:t>
            </a:r>
            <a:r>
              <a:rPr lang="en-GB" sz="1300" dirty="0" smtClean="0"/>
              <a:t>in recent years</a:t>
            </a:r>
            <a:r>
              <a:rPr lang="en-GB" sz="1300" dirty="0" smtClean="0">
                <a:solidFill>
                  <a:srgbClr val="120742"/>
                </a:solidFill>
              </a:rPr>
              <a:t>.</a:t>
            </a:r>
          </a:p>
          <a:p>
            <a:pPr algn="just"/>
            <a:r>
              <a:rPr lang="en-GB" sz="1300" dirty="0" smtClean="0">
                <a:solidFill>
                  <a:srgbClr val="120742"/>
                </a:solidFill>
              </a:rPr>
              <a:t>Overseas holiday-makers staying outside of London are most likely to be from Germany, followed by France and the USA.  Germany aside, visits from overseas markets have not increased as much as they have in the capital.</a:t>
            </a:r>
          </a:p>
          <a:p>
            <a:pPr algn="just"/>
            <a:r>
              <a:rPr lang="en-GB" sz="1300" dirty="0" smtClean="0">
                <a:solidFill>
                  <a:srgbClr val="120742"/>
                </a:solidFill>
              </a:rPr>
              <a:t>Visitors from the USA tend to spend the most money </a:t>
            </a:r>
            <a:r>
              <a:rPr lang="en-GB" sz="1300" dirty="0">
                <a:solidFill>
                  <a:srgbClr val="120742"/>
                </a:solidFill>
              </a:rPr>
              <a:t>o</a:t>
            </a:r>
            <a:r>
              <a:rPr lang="en-GB" sz="1300" dirty="0" smtClean="0">
                <a:solidFill>
                  <a:srgbClr val="120742"/>
                </a:solidFill>
              </a:rPr>
              <a:t>n a holiday to England, visitors from Germany the most outside of London.</a:t>
            </a:r>
          </a:p>
          <a:p>
            <a:pPr algn="just"/>
            <a:r>
              <a:rPr lang="en-GB" sz="1300" dirty="0" smtClean="0">
                <a:solidFill>
                  <a:srgbClr val="120742"/>
                </a:solidFill>
              </a:rPr>
              <a:t>There is significant variation in market representation across different regions. </a:t>
            </a:r>
            <a:r>
              <a:rPr lang="en-GB" sz="1300" dirty="0"/>
              <a:t>Of the 8 </a:t>
            </a:r>
            <a:r>
              <a:rPr lang="en-GB" sz="1300" dirty="0" smtClean="0"/>
              <a:t>featured markets</a:t>
            </a:r>
            <a:r>
              <a:rPr lang="en-GB" sz="1300" dirty="0"/>
              <a:t>, France generates the highest number of visitors in 2 of England’s regions (London and East of England), Germany in 4 regions (North East, West Midlands,  South West and South East) and USA in 3 (North West, Yorkshire and East Midlands).   </a:t>
            </a:r>
            <a:endParaRPr lang="en-GB" sz="1300" dirty="0" smtClean="0"/>
          </a:p>
          <a:p>
            <a:pPr algn="just"/>
            <a:r>
              <a:rPr lang="en-GB" sz="1300" dirty="0" smtClean="0"/>
              <a:t>Manchester, Brighton and Bath are the most visited towns/cities outside of London</a:t>
            </a:r>
            <a:endParaRPr lang="en-GB" sz="1300" dirty="0"/>
          </a:p>
        </p:txBody>
      </p:sp>
    </p:spTree>
    <p:extLst>
      <p:ext uri="{BB962C8B-B14F-4D97-AF65-F5344CB8AC3E}">
        <p14:creationId xmlns:p14="http://schemas.microsoft.com/office/powerpoint/2010/main" val="7695777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smtClean="0">
                <a:solidFill>
                  <a:srgbClr val="C00000"/>
                </a:solidFill>
              </a:rPr>
              <a:t>Yorkshire – </a:t>
            </a:r>
            <a:r>
              <a:rPr lang="en-GB" sz="2600" dirty="0">
                <a:solidFill>
                  <a:srgbClr val="C00000"/>
                </a:solidFill>
              </a:rPr>
              <a:t>product themes</a:t>
            </a:r>
            <a:endParaRPr lang="en-GB" dirty="0"/>
          </a:p>
        </p:txBody>
      </p:sp>
      <p:sp>
        <p:nvSpPr>
          <p:cNvPr id="7" name="Picture Placeholder 6"/>
          <p:cNvSpPr>
            <a:spLocks noGrp="1"/>
          </p:cNvSpPr>
          <p:nvPr>
            <p:ph type="pic" sz="quarter" idx="14"/>
          </p:nvPr>
        </p:nvSpPr>
        <p:spPr/>
      </p:sp>
      <p:sp>
        <p:nvSpPr>
          <p:cNvPr id="12" name="Text Placeholder 2"/>
          <p:cNvSpPr>
            <a:spLocks noGrp="1"/>
          </p:cNvSpPr>
          <p:nvPr>
            <p:ph type="body" sz="quarter" idx="11"/>
          </p:nvPr>
        </p:nvSpPr>
        <p:spPr>
          <a:xfrm>
            <a:off x="517524" y="1328210"/>
            <a:ext cx="8133889" cy="434445"/>
          </a:xfrm>
        </p:spPr>
        <p:txBody>
          <a:bodyPr/>
          <a:lstStyle/>
          <a:p>
            <a:pPr marL="0" lvl="0" indent="0" algn="just">
              <a:spcBef>
                <a:spcPts val="0"/>
              </a:spcBef>
              <a:buClrTx/>
              <a:buNone/>
            </a:pPr>
            <a:r>
              <a:rPr lang="en-GB" sz="1000" b="1" dirty="0">
                <a:solidFill>
                  <a:srgbClr val="120742"/>
                </a:solidFill>
                <a:latin typeface="Calibri"/>
                <a:cs typeface="+mn-cs"/>
              </a:rPr>
              <a:t>Charts illustrate the % of visitors to the region who experience the region’s product</a:t>
            </a:r>
          </a:p>
          <a:p>
            <a:endParaRPr lang="en-GB" dirty="0"/>
          </a:p>
        </p:txBody>
      </p:sp>
      <p:graphicFrame>
        <p:nvGraphicFramePr>
          <p:cNvPr id="10" name="Chart 9"/>
          <p:cNvGraphicFramePr/>
          <p:nvPr>
            <p:extLst>
              <p:ext uri="{D42A27DB-BD31-4B8C-83A1-F6EECF244321}">
                <p14:modId xmlns:p14="http://schemas.microsoft.com/office/powerpoint/2010/main" val="3670887035"/>
              </p:ext>
            </p:extLst>
          </p:nvPr>
        </p:nvGraphicFramePr>
        <p:xfrm>
          <a:off x="502356" y="1793245"/>
          <a:ext cx="2472046" cy="38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2234070857"/>
              </p:ext>
            </p:extLst>
          </p:nvPr>
        </p:nvGraphicFramePr>
        <p:xfrm>
          <a:off x="5908800" y="1215101"/>
          <a:ext cx="2473200" cy="275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2952762134"/>
              </p:ext>
            </p:extLst>
          </p:nvPr>
        </p:nvGraphicFramePr>
        <p:xfrm>
          <a:off x="3249626" y="2231486"/>
          <a:ext cx="2473201" cy="29412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838165440"/>
              </p:ext>
            </p:extLst>
          </p:nvPr>
        </p:nvGraphicFramePr>
        <p:xfrm>
          <a:off x="5908801" y="4212755"/>
          <a:ext cx="2473200"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1215626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810155"/>
          </a:xfrm>
        </p:spPr>
        <p:txBody>
          <a:bodyPr/>
          <a:lstStyle/>
          <a:p>
            <a:r>
              <a:rPr lang="en-GB" sz="2600" dirty="0" smtClean="0">
                <a:solidFill>
                  <a:srgbClr val="C00000"/>
                </a:solidFill>
              </a:rPr>
              <a:t>North West England– </a:t>
            </a:r>
            <a:r>
              <a:rPr lang="en-GB" sz="2600" dirty="0">
                <a:solidFill>
                  <a:srgbClr val="C00000"/>
                </a:solidFill>
              </a:rPr>
              <a:t>key product insights</a:t>
            </a:r>
            <a:endParaRPr lang="en-GB" dirty="0"/>
          </a:p>
        </p:txBody>
      </p:sp>
      <p:sp>
        <p:nvSpPr>
          <p:cNvPr id="7" name="Picture Placeholder 6"/>
          <p:cNvSpPr>
            <a:spLocks noGrp="1"/>
          </p:cNvSpPr>
          <p:nvPr>
            <p:ph type="pic" sz="quarter" idx="14"/>
          </p:nvPr>
        </p:nvSpPr>
        <p:spPr/>
      </p:sp>
      <p:graphicFrame>
        <p:nvGraphicFramePr>
          <p:cNvPr id="9" name="Table Placeholder 5"/>
          <p:cNvGraphicFramePr>
            <a:graphicFrameLocks/>
          </p:cNvGraphicFramePr>
          <p:nvPr>
            <p:extLst>
              <p:ext uri="{D42A27DB-BD31-4B8C-83A1-F6EECF244321}">
                <p14:modId xmlns:p14="http://schemas.microsoft.com/office/powerpoint/2010/main" val="2421190575"/>
              </p:ext>
            </p:extLst>
          </p:nvPr>
        </p:nvGraphicFramePr>
        <p:xfrm>
          <a:off x="3169639" y="1955347"/>
          <a:ext cx="3107535" cy="943873"/>
        </p:xfrm>
        <a:graphic>
          <a:graphicData uri="http://schemas.openxmlformats.org/drawingml/2006/table">
            <a:tbl>
              <a:tblPr firstRow="1" bandRow="1">
                <a:tableStyleId>{5C22544A-7EE6-4342-B048-85BDC9FD1C3A}</a:tableStyleId>
              </a:tblPr>
              <a:tblGrid>
                <a:gridCol w="2523336"/>
                <a:gridCol w="584199"/>
              </a:tblGrid>
              <a:tr h="350972">
                <a:tc gridSpan="2">
                  <a:txBody>
                    <a:bodyPr/>
                    <a:lstStyle/>
                    <a:p>
                      <a:pPr algn="ctr"/>
                      <a:r>
                        <a:rPr lang="en-GB" sz="1000" dirty="0" smtClean="0"/>
                        <a:t>Dream</a:t>
                      </a:r>
                      <a:r>
                        <a:rPr lang="en-GB" sz="1000" baseline="0" dirty="0" smtClean="0"/>
                        <a:t> ‘only in North West’ Activities</a:t>
                      </a:r>
                    </a:p>
                    <a:p>
                      <a:pPr algn="ctr"/>
                      <a:r>
                        <a:rPr lang="en-GB" sz="1000" baseline="0" dirty="0" smtClean="0"/>
                        <a:t>(% listing London activities in top 3 out of 18 options)</a:t>
                      </a:r>
                      <a:endParaRPr lang="en-GB" sz="1000" dirty="0"/>
                    </a:p>
                  </a:txBody>
                  <a:tcPr marL="16799" marR="16799" marT="0" marB="0"/>
                </a:tc>
                <a:tc hMerge="1">
                  <a:txBody>
                    <a:bodyPr/>
                    <a:lstStyle/>
                    <a:p>
                      <a:endParaRPr lang="en-GB" dirty="0"/>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Watching an English</a:t>
                      </a:r>
                      <a:r>
                        <a:rPr lang="en-GB" sz="1000" baseline="0" dirty="0" smtClean="0">
                          <a:effectLst/>
                          <a:latin typeface="Calibri"/>
                          <a:ea typeface="Calibri"/>
                          <a:cs typeface="Arial"/>
                        </a:rPr>
                        <a:t> Premier League football match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19%</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Going on a Beatles tour in Liverpool</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11%</a:t>
                      </a:r>
                      <a:endParaRPr lang="en-GB" sz="1000" dirty="0">
                        <a:effectLst/>
                        <a:latin typeface="Calibri"/>
                        <a:ea typeface="Calibri"/>
                        <a:cs typeface="Arial"/>
                      </a:endParaRPr>
                    </a:p>
                  </a:txBody>
                  <a:tcPr marL="16799" marR="16799" marT="0" marB="0"/>
                </a:tc>
              </a:tr>
            </a:tbl>
          </a:graphicData>
        </a:graphic>
      </p:graphicFrame>
      <p:sp>
        <p:nvSpPr>
          <p:cNvPr id="10" name="Text Placeholder 2"/>
          <p:cNvSpPr>
            <a:spLocks noGrp="1"/>
          </p:cNvSpPr>
          <p:nvPr>
            <p:ph type="body" sz="quarter" idx="11"/>
          </p:nvPr>
        </p:nvSpPr>
        <p:spPr>
          <a:xfrm>
            <a:off x="654051" y="1432456"/>
            <a:ext cx="8133889" cy="249766"/>
          </a:xfrm>
          <a:noFill/>
        </p:spPr>
        <p:txBody>
          <a:bodyPr/>
          <a:lstStyle/>
          <a:p>
            <a:pPr marL="0" lvl="0" indent="0" algn="just">
              <a:spcBef>
                <a:spcPts val="0"/>
              </a:spcBef>
              <a:buClrTx/>
              <a:buNone/>
            </a:pPr>
            <a:r>
              <a:rPr lang="en-GB" sz="1000" b="1" dirty="0" smtClean="0">
                <a:solidFill>
                  <a:srgbClr val="120742"/>
                </a:solidFill>
                <a:latin typeface="Calibri"/>
                <a:cs typeface="+mn-cs"/>
              </a:rPr>
              <a:t>North West includes </a:t>
            </a:r>
            <a:r>
              <a:rPr lang="en-GB" sz="1000" b="1" dirty="0">
                <a:solidFill>
                  <a:srgbClr val="120742"/>
                </a:solidFill>
                <a:latin typeface="Calibri"/>
                <a:cs typeface="+mn-cs"/>
              </a:rPr>
              <a:t>the counties </a:t>
            </a:r>
            <a:r>
              <a:rPr lang="en-GB" sz="1000" b="1" dirty="0" smtClean="0">
                <a:solidFill>
                  <a:srgbClr val="120742"/>
                </a:solidFill>
                <a:latin typeface="Calibri"/>
                <a:cs typeface="+mn-cs"/>
              </a:rPr>
              <a:t>of Cheshire, Cumbria, Greater Manchester, Lancashire, Merseyside </a:t>
            </a:r>
          </a:p>
          <a:p>
            <a:pPr marL="0" lvl="0" indent="0" algn="just">
              <a:spcBef>
                <a:spcPts val="0"/>
              </a:spcBef>
              <a:buClrTx/>
              <a:buNone/>
            </a:pPr>
            <a:endParaRPr lang="en-GB" dirty="0"/>
          </a:p>
        </p:txBody>
      </p:sp>
      <p:graphicFrame>
        <p:nvGraphicFramePr>
          <p:cNvPr id="11" name="Table Placeholder 5"/>
          <p:cNvGraphicFramePr>
            <a:graphicFrameLocks/>
          </p:cNvGraphicFramePr>
          <p:nvPr>
            <p:extLst>
              <p:ext uri="{D42A27DB-BD31-4B8C-83A1-F6EECF244321}">
                <p14:modId xmlns:p14="http://schemas.microsoft.com/office/powerpoint/2010/main" val="3623368625"/>
              </p:ext>
            </p:extLst>
          </p:nvPr>
        </p:nvGraphicFramePr>
        <p:xfrm>
          <a:off x="3169639" y="3037422"/>
          <a:ext cx="3183735" cy="2482500"/>
        </p:xfrm>
        <a:graphic>
          <a:graphicData uri="http://schemas.openxmlformats.org/drawingml/2006/table">
            <a:tbl>
              <a:tblPr firstRow="1" bandRow="1">
                <a:tableStyleId>{5C22544A-7EE6-4342-B048-85BDC9FD1C3A}</a:tableStyleId>
              </a:tblPr>
              <a:tblGrid>
                <a:gridCol w="1223370"/>
                <a:gridCol w="368497"/>
                <a:gridCol w="1201327"/>
                <a:gridCol w="390541"/>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Chester Zoo</a:t>
                      </a:r>
                      <a:r>
                        <a:rPr lang="en-GB" sz="1000" baseline="0" dirty="0" smtClean="0">
                          <a:effectLst/>
                          <a:latin typeface="Calibri"/>
                          <a:ea typeface="Calibri"/>
                          <a:cs typeface="Arial"/>
                        </a:rPr>
                        <a:t>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1,517</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Merseyside Maritime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662</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Windermere Lake</a:t>
                      </a:r>
                      <a:r>
                        <a:rPr lang="en-GB" sz="1000" baseline="0" dirty="0" smtClean="0">
                          <a:effectLst/>
                          <a:latin typeface="Calibri"/>
                          <a:ea typeface="Calibri"/>
                          <a:cs typeface="Arial"/>
                        </a:rPr>
                        <a:t> </a:t>
                      </a:r>
                      <a:r>
                        <a:rPr lang="en-GB" sz="1000" dirty="0" smtClean="0">
                          <a:effectLst/>
                          <a:latin typeface="Calibri"/>
                          <a:ea typeface="Calibri"/>
                          <a:cs typeface="Arial"/>
                        </a:rPr>
                        <a:t>Cruises</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1483</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Museum of</a:t>
                      </a:r>
                      <a:r>
                        <a:rPr lang="en-GB" sz="1000" baseline="0" dirty="0" smtClean="0">
                          <a:effectLst/>
                          <a:latin typeface="Calibri"/>
                          <a:ea typeface="Calibri"/>
                          <a:cs typeface="Arial"/>
                        </a:rPr>
                        <a:t> Liverpool</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747</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Tatton Park</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875</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Tate Liverpool</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626</a:t>
                      </a:r>
                      <a:endParaRPr lang="en-GB" sz="1000" dirty="0">
                        <a:effectLst/>
                        <a:latin typeface="Calibri"/>
                        <a:ea typeface="Calibri"/>
                        <a:cs typeface="Arial"/>
                      </a:endParaRPr>
                    </a:p>
                  </a:txBody>
                  <a:tcPr marL="16799" marR="16799" marT="0" marB="0"/>
                </a:tc>
              </a:tr>
              <a:tr h="242381">
                <a:tc>
                  <a:txBody>
                    <a:bodyPr/>
                    <a:lstStyle/>
                    <a:p>
                      <a:endParaRPr lang="en-GB" dirty="0"/>
                    </a:p>
                  </a:txBody>
                  <a:tcPr marL="16799" marR="16799" marT="0" marB="0"/>
                </a:tc>
                <a:tc>
                  <a:txBody>
                    <a:bodyPr/>
                    <a:lstStyle/>
                    <a:p>
                      <a:endParaRPr lang="en-GB" dirty="0"/>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Museum of</a:t>
                      </a:r>
                      <a:r>
                        <a:rPr lang="en-GB" sz="1000" baseline="0" dirty="0" smtClean="0">
                          <a:effectLst/>
                          <a:latin typeface="Calibri"/>
                          <a:ea typeface="Calibri"/>
                          <a:cs typeface="Arial"/>
                        </a:rPr>
                        <a:t> science and industry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697</a:t>
                      </a:r>
                      <a:endParaRPr lang="en-GB" sz="1000" dirty="0">
                        <a:effectLst/>
                        <a:latin typeface="Calibri"/>
                        <a:ea typeface="Calibri"/>
                        <a:cs typeface="Arial"/>
                      </a:endParaRPr>
                    </a:p>
                  </a:txBody>
                  <a:tcPr marL="16799" marR="16799" marT="0" marB="0"/>
                </a:tc>
              </a:tr>
              <a:tr h="242381">
                <a:tc>
                  <a:txBody>
                    <a:bodyPr/>
                    <a:lstStyle/>
                    <a:p>
                      <a:endParaRPr lang="en-GB" dirty="0"/>
                    </a:p>
                  </a:txBody>
                  <a:tcPr marL="16799" marR="16799" marT="0" marB="0"/>
                </a:tc>
                <a:tc>
                  <a:txBody>
                    <a:bodyPr/>
                    <a:lstStyle/>
                    <a:p>
                      <a:endParaRPr lang="en-GB" dirty="0"/>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World Museum,</a:t>
                      </a:r>
                      <a:r>
                        <a:rPr lang="en-GB" sz="1000" baseline="0" dirty="0" smtClean="0">
                          <a:effectLst/>
                          <a:latin typeface="Calibri"/>
                          <a:ea typeface="Calibri"/>
                          <a:cs typeface="Arial"/>
                        </a:rPr>
                        <a:t> Liverpool</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659</a:t>
                      </a:r>
                      <a:endParaRPr lang="en-GB" sz="1000" dirty="0">
                        <a:effectLst/>
                        <a:latin typeface="Calibri"/>
                        <a:ea typeface="Calibri"/>
                        <a:cs typeface="Arial"/>
                      </a:endParaRPr>
                    </a:p>
                  </a:txBody>
                  <a:tcPr marL="16799" marR="16799" marT="0" marB="0"/>
                </a:tc>
              </a:tr>
              <a:tr h="242381">
                <a:tc>
                  <a:txBody>
                    <a:bodyPr/>
                    <a:lstStyle/>
                    <a:p>
                      <a:endParaRPr lang="en-GB" dirty="0"/>
                    </a:p>
                  </a:txBody>
                  <a:tcPr marL="16799" marR="16799" marT="0" marB="0"/>
                </a:tc>
                <a:tc>
                  <a:txBody>
                    <a:bodyPr/>
                    <a:lstStyle/>
                    <a:p>
                      <a:endParaRPr lang="en-GB" dirty="0"/>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National Football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468</a:t>
                      </a:r>
                      <a:endParaRPr lang="en-GB" sz="1000" dirty="0">
                        <a:effectLst/>
                        <a:latin typeface="Calibri"/>
                        <a:ea typeface="Calibri"/>
                        <a:cs typeface="Arial"/>
                      </a:endParaRPr>
                    </a:p>
                  </a:txBody>
                  <a:tcPr marL="16799" marR="16799" marT="0" marB="0"/>
                </a:tc>
              </a:tr>
            </a:tbl>
          </a:graphicData>
        </a:graphic>
      </p:graphicFrame>
      <p:sp>
        <p:nvSpPr>
          <p:cNvPr id="12" name="TextBox 11"/>
          <p:cNvSpPr txBox="1"/>
          <p:nvPr/>
        </p:nvSpPr>
        <p:spPr>
          <a:xfrm>
            <a:off x="654051" y="1942269"/>
            <a:ext cx="2349504" cy="4524315"/>
          </a:xfrm>
          <a:prstGeom prst="rect">
            <a:avLst/>
          </a:prstGeom>
          <a:noFill/>
          <a:ln>
            <a:solidFill>
              <a:srgbClr val="C00000"/>
            </a:solidFill>
          </a:ln>
        </p:spPr>
        <p:txBody>
          <a:bodyPr wrap="square" rtlCol="0">
            <a:spAutoFit/>
          </a:bodyPr>
          <a:lstStyle/>
          <a:p>
            <a:pPr lvl="0"/>
            <a:r>
              <a:rPr lang="en-GB" dirty="0">
                <a:solidFill>
                  <a:srgbClr val="120742"/>
                </a:solidFill>
              </a:rPr>
              <a:t>Key Insights</a:t>
            </a:r>
            <a:r>
              <a:rPr lang="en-GB" dirty="0" smtClean="0">
                <a:solidFill>
                  <a:srgbClr val="120742"/>
                </a:solidFill>
              </a:rPr>
              <a:t>:</a:t>
            </a:r>
          </a:p>
          <a:p>
            <a:pPr marL="171450" lvl="0" indent="-171450">
              <a:buFont typeface="Arial" pitchFamily="34" charset="0"/>
              <a:buChar char="•"/>
            </a:pPr>
            <a:r>
              <a:rPr lang="en-GB" sz="1000" dirty="0">
                <a:solidFill>
                  <a:srgbClr val="120742"/>
                </a:solidFill>
              </a:rPr>
              <a:t>The North West sees a good spread across the seasons, with the summer not especially a peak. Football is a driver for winter visits and the North West sees a huge volume of visitors primarily to watch sport. </a:t>
            </a:r>
          </a:p>
          <a:p>
            <a:pPr marL="171450" lvl="0" indent="-171450">
              <a:buFont typeface="Arial" pitchFamily="34" charset="0"/>
              <a:buChar char="•"/>
            </a:pPr>
            <a:r>
              <a:rPr lang="en-GB" sz="1000" dirty="0">
                <a:solidFill>
                  <a:srgbClr val="120742"/>
                </a:solidFill>
              </a:rPr>
              <a:t>The North Wests culture is a major draw, especially live music but also art, theatres and festivals. </a:t>
            </a:r>
          </a:p>
          <a:p>
            <a:pPr marL="171450" lvl="0" indent="-171450">
              <a:buFont typeface="Arial" pitchFamily="34" charset="0"/>
              <a:buChar char="•"/>
            </a:pPr>
            <a:r>
              <a:rPr lang="en-GB" sz="1000" dirty="0">
                <a:solidFill>
                  <a:srgbClr val="120742"/>
                </a:solidFill>
              </a:rPr>
              <a:t>Overseas visitors to the North West typically stay for a short break, and spend is relatively low. There is perhaps opportunity to encourage longer stays. </a:t>
            </a:r>
          </a:p>
          <a:p>
            <a:pPr marL="171450" lvl="0" indent="-171450">
              <a:buFont typeface="Arial" pitchFamily="34" charset="0"/>
              <a:buChar char="•"/>
            </a:pPr>
            <a:r>
              <a:rPr lang="en-GB" sz="1000" dirty="0">
                <a:solidFill>
                  <a:srgbClr val="120742"/>
                </a:solidFill>
              </a:rPr>
              <a:t>The area is popular with young visitors who come to eat out, go to pubs, bars and clubs. Socialising with the locals is also important  (perhaps reflecting personal links with the major market of the Republic of Ireland) </a:t>
            </a:r>
          </a:p>
          <a:p>
            <a:pPr marL="171450" lvl="0" indent="-171450">
              <a:buFont typeface="Arial" pitchFamily="34" charset="0"/>
              <a:buChar char="•"/>
            </a:pPr>
            <a:r>
              <a:rPr lang="en-GB" sz="1000" dirty="0">
                <a:solidFill>
                  <a:srgbClr val="120742"/>
                </a:solidFill>
              </a:rPr>
              <a:t>There is an opportunity to build awareness of the North West’s offer in terms of heritage (and regeneration) and countryside, with potential visitors perhaps unaware of the proximity of the Lake District to the areas major cities. </a:t>
            </a:r>
            <a:endParaRPr lang="en-GB" dirty="0">
              <a:solidFill>
                <a:srgbClr val="120742"/>
              </a:solidFill>
            </a:endParaRPr>
          </a:p>
        </p:txBody>
      </p:sp>
      <p:sp>
        <p:nvSpPr>
          <p:cNvPr id="14" name="Text Placeholder 5"/>
          <p:cNvSpPr txBox="1">
            <a:spLocks/>
          </p:cNvSpPr>
          <p:nvPr/>
        </p:nvSpPr>
        <p:spPr>
          <a:xfrm>
            <a:off x="3169639" y="5766721"/>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sp>
        <p:nvSpPr>
          <p:cNvPr id="15" name="Text Placeholder 5"/>
          <p:cNvSpPr txBox="1">
            <a:spLocks/>
          </p:cNvSpPr>
          <p:nvPr/>
        </p:nvSpPr>
        <p:spPr>
          <a:xfrm>
            <a:off x="3169639" y="5550002"/>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pic>
        <p:nvPicPr>
          <p:cNvPr id="16" name="Picture 15"/>
          <p:cNvPicPr/>
          <p:nvPr/>
        </p:nvPicPr>
        <p:blipFill>
          <a:blip r:embed="rId2" cstate="email">
            <a:extLst>
              <a:ext uri="{28A0092B-C50C-407E-A947-70E740481C1C}">
                <a14:useLocalDpi xmlns:a14="http://schemas.microsoft.com/office/drawing/2010/main"/>
              </a:ext>
            </a:extLst>
          </a:blip>
          <a:stretch>
            <a:fillRect/>
          </a:stretch>
        </p:blipFill>
        <p:spPr bwMode="auto">
          <a:xfrm>
            <a:off x="6601097" y="1942270"/>
            <a:ext cx="2202716" cy="4145022"/>
          </a:xfrm>
          <a:prstGeom prst="rect">
            <a:avLst/>
          </a:prstGeom>
          <a:noFill/>
          <a:ln>
            <a:noFill/>
          </a:ln>
          <a:extLst>
            <a:ext uri="{53640926-AAD7-44D8-BBD7-CCE9431645EC}">
              <a14:shadowObscured xmlns:a14="http://schemas.microsoft.com/office/drawing/2010/main"/>
            </a:ext>
          </a:extLst>
        </p:spPr>
      </p:pic>
      <p:sp>
        <p:nvSpPr>
          <p:cNvPr id="13"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3221700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6" y="733842"/>
            <a:ext cx="8149762" cy="810155"/>
          </a:xfrm>
        </p:spPr>
        <p:txBody>
          <a:bodyPr/>
          <a:lstStyle/>
          <a:p>
            <a:r>
              <a:rPr lang="en-GB" sz="2600" dirty="0" smtClean="0">
                <a:solidFill>
                  <a:srgbClr val="C00000"/>
                </a:solidFill>
              </a:rPr>
              <a:t>North West England </a:t>
            </a:r>
            <a:r>
              <a:rPr lang="en-GB" sz="2600" dirty="0">
                <a:solidFill>
                  <a:srgbClr val="C00000"/>
                </a:solidFill>
              </a:rPr>
              <a:t>– product themes</a:t>
            </a:r>
            <a:endParaRPr lang="en-GB" dirty="0"/>
          </a:p>
        </p:txBody>
      </p:sp>
      <p:sp>
        <p:nvSpPr>
          <p:cNvPr id="7" name="Picture Placeholder 6"/>
          <p:cNvSpPr>
            <a:spLocks noGrp="1"/>
          </p:cNvSpPr>
          <p:nvPr>
            <p:ph type="pic" sz="quarter" idx="14"/>
          </p:nvPr>
        </p:nvSpPr>
        <p:spPr/>
      </p:sp>
      <p:sp>
        <p:nvSpPr>
          <p:cNvPr id="12" name="Text Placeholder 2"/>
          <p:cNvSpPr>
            <a:spLocks noGrp="1"/>
          </p:cNvSpPr>
          <p:nvPr>
            <p:ph type="body" sz="quarter" idx="11"/>
          </p:nvPr>
        </p:nvSpPr>
        <p:spPr>
          <a:xfrm>
            <a:off x="517524" y="1195527"/>
            <a:ext cx="8133889" cy="434445"/>
          </a:xfrm>
        </p:spPr>
        <p:txBody>
          <a:bodyPr/>
          <a:lstStyle/>
          <a:p>
            <a:pPr marL="0" lvl="0" indent="0" algn="just">
              <a:spcBef>
                <a:spcPts val="0"/>
              </a:spcBef>
              <a:buClrTx/>
              <a:buNone/>
            </a:pPr>
            <a:r>
              <a:rPr lang="en-GB" sz="1000" b="1" dirty="0">
                <a:solidFill>
                  <a:srgbClr val="120742"/>
                </a:solidFill>
                <a:latin typeface="Calibri"/>
                <a:cs typeface="+mn-cs"/>
              </a:rPr>
              <a:t>Charts illustrate the % of visitors to the region who experience the region’s product</a:t>
            </a:r>
          </a:p>
          <a:p>
            <a:endParaRPr lang="en-GB" dirty="0"/>
          </a:p>
        </p:txBody>
      </p:sp>
      <p:graphicFrame>
        <p:nvGraphicFramePr>
          <p:cNvPr id="10" name="Chart 9"/>
          <p:cNvGraphicFramePr/>
          <p:nvPr>
            <p:extLst>
              <p:ext uri="{D42A27DB-BD31-4B8C-83A1-F6EECF244321}">
                <p14:modId xmlns:p14="http://schemas.microsoft.com/office/powerpoint/2010/main" val="3219744511"/>
              </p:ext>
            </p:extLst>
          </p:nvPr>
        </p:nvGraphicFramePr>
        <p:xfrm>
          <a:off x="517524" y="1682222"/>
          <a:ext cx="2473200" cy="38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261316372"/>
              </p:ext>
            </p:extLst>
          </p:nvPr>
        </p:nvGraphicFramePr>
        <p:xfrm>
          <a:off x="5924891" y="1306424"/>
          <a:ext cx="2493475" cy="275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758575198"/>
              </p:ext>
            </p:extLst>
          </p:nvPr>
        </p:nvGraphicFramePr>
        <p:xfrm>
          <a:off x="3239708" y="2275281"/>
          <a:ext cx="2473200" cy="2941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970745962"/>
              </p:ext>
            </p:extLst>
          </p:nvPr>
        </p:nvGraphicFramePr>
        <p:xfrm>
          <a:off x="5924891" y="4207368"/>
          <a:ext cx="2469946"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28157681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051" y="872066"/>
            <a:ext cx="8149762" cy="810155"/>
          </a:xfrm>
        </p:spPr>
        <p:txBody>
          <a:bodyPr/>
          <a:lstStyle/>
          <a:p>
            <a:r>
              <a:rPr lang="en-GB" sz="2600" dirty="0" smtClean="0">
                <a:solidFill>
                  <a:srgbClr val="C00000"/>
                </a:solidFill>
              </a:rPr>
              <a:t>North East England</a:t>
            </a:r>
            <a:r>
              <a:rPr lang="en-GB" sz="2600" dirty="0">
                <a:solidFill>
                  <a:srgbClr val="C00000"/>
                </a:solidFill>
              </a:rPr>
              <a:t>– key product insights</a:t>
            </a:r>
            <a:endParaRPr lang="en-GB" dirty="0"/>
          </a:p>
        </p:txBody>
      </p:sp>
      <p:sp>
        <p:nvSpPr>
          <p:cNvPr id="7" name="Picture Placeholder 6"/>
          <p:cNvSpPr>
            <a:spLocks noGrp="1"/>
          </p:cNvSpPr>
          <p:nvPr>
            <p:ph type="pic" sz="quarter" idx="14"/>
          </p:nvPr>
        </p:nvSpPr>
        <p:spPr/>
      </p:sp>
      <p:graphicFrame>
        <p:nvGraphicFramePr>
          <p:cNvPr id="9" name="Table Placeholder 5"/>
          <p:cNvGraphicFramePr>
            <a:graphicFrameLocks/>
          </p:cNvGraphicFramePr>
          <p:nvPr>
            <p:extLst>
              <p:ext uri="{D42A27DB-BD31-4B8C-83A1-F6EECF244321}">
                <p14:modId xmlns:p14="http://schemas.microsoft.com/office/powerpoint/2010/main" val="4132488540"/>
              </p:ext>
            </p:extLst>
          </p:nvPr>
        </p:nvGraphicFramePr>
        <p:xfrm>
          <a:off x="3285645" y="1912095"/>
          <a:ext cx="3107535" cy="1052012"/>
        </p:xfrm>
        <a:graphic>
          <a:graphicData uri="http://schemas.openxmlformats.org/drawingml/2006/table">
            <a:tbl>
              <a:tblPr firstRow="1" bandRow="1">
                <a:tableStyleId>{5C22544A-7EE6-4342-B048-85BDC9FD1C3A}</a:tableStyleId>
              </a:tblPr>
              <a:tblGrid>
                <a:gridCol w="2523336"/>
                <a:gridCol w="584199"/>
              </a:tblGrid>
              <a:tr h="350972">
                <a:tc gridSpan="2">
                  <a:txBody>
                    <a:bodyPr/>
                    <a:lstStyle/>
                    <a:p>
                      <a:pPr algn="ctr"/>
                      <a:r>
                        <a:rPr lang="en-GB" sz="1000" dirty="0" smtClean="0"/>
                        <a:t>Dream</a:t>
                      </a:r>
                      <a:r>
                        <a:rPr lang="en-GB" sz="1000" baseline="0" dirty="0" smtClean="0"/>
                        <a:t> ‘only in North East’ Activities</a:t>
                      </a:r>
                    </a:p>
                    <a:p>
                      <a:pPr algn="ctr"/>
                      <a:r>
                        <a:rPr lang="en-GB" sz="1000" baseline="0" dirty="0" smtClean="0"/>
                        <a:t>(% listing London activities in top 3 out of 18 options)</a:t>
                      </a:r>
                      <a:endParaRPr lang="en-GB" sz="1000" dirty="0"/>
                    </a:p>
                  </a:txBody>
                  <a:tcPr marL="16799" marR="16799" marT="0" marB="0"/>
                </a:tc>
                <a:tc hMerge="1">
                  <a:txBody>
                    <a:bodyPr/>
                    <a:lstStyle/>
                    <a:p>
                      <a:endParaRPr lang="en-GB" dirty="0"/>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Watching an English</a:t>
                      </a:r>
                      <a:r>
                        <a:rPr lang="en-GB" sz="1000" baseline="0" dirty="0" smtClean="0">
                          <a:effectLst/>
                          <a:latin typeface="Calibri"/>
                          <a:ea typeface="Calibri"/>
                          <a:cs typeface="Arial"/>
                        </a:rPr>
                        <a:t> Premier League football match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19%</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Visiting Harry Potter locations</a:t>
                      </a:r>
                      <a:r>
                        <a:rPr lang="en-GB" sz="1000" baseline="0" dirty="0" smtClean="0">
                          <a:effectLst/>
                          <a:latin typeface="Calibri"/>
                          <a:ea typeface="Calibri"/>
                          <a:cs typeface="Arial"/>
                        </a:rPr>
                        <a:t> (e.g. Alnwick Castle)</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10%</a:t>
                      </a:r>
                      <a:endParaRPr lang="en-GB" sz="1000" dirty="0">
                        <a:effectLst/>
                        <a:latin typeface="Calibri"/>
                        <a:ea typeface="Calibri"/>
                        <a:cs typeface="Arial"/>
                      </a:endParaRPr>
                    </a:p>
                  </a:txBody>
                  <a:tcPr marL="16799" marR="16799" marT="0" marB="0"/>
                </a:tc>
              </a:tr>
            </a:tbl>
          </a:graphicData>
        </a:graphic>
      </p:graphicFrame>
      <p:sp>
        <p:nvSpPr>
          <p:cNvPr id="10" name="Text Placeholder 2"/>
          <p:cNvSpPr>
            <a:spLocks noGrp="1"/>
          </p:cNvSpPr>
          <p:nvPr>
            <p:ph type="body" sz="quarter" idx="11"/>
          </p:nvPr>
        </p:nvSpPr>
        <p:spPr>
          <a:xfrm>
            <a:off x="654051" y="1432456"/>
            <a:ext cx="8133889" cy="249766"/>
          </a:xfrm>
          <a:noFill/>
        </p:spPr>
        <p:txBody>
          <a:bodyPr/>
          <a:lstStyle/>
          <a:p>
            <a:pPr marL="0" lvl="0" indent="0" algn="just">
              <a:spcBef>
                <a:spcPts val="0"/>
              </a:spcBef>
              <a:buClrTx/>
              <a:buNone/>
            </a:pPr>
            <a:r>
              <a:rPr lang="en-GB" sz="1000" b="1" dirty="0" smtClean="0">
                <a:solidFill>
                  <a:srgbClr val="120742"/>
                </a:solidFill>
                <a:latin typeface="Calibri"/>
                <a:cs typeface="+mn-cs"/>
              </a:rPr>
              <a:t>North East </a:t>
            </a:r>
            <a:r>
              <a:rPr lang="en-GB" sz="1000" b="1" dirty="0">
                <a:solidFill>
                  <a:srgbClr val="120742"/>
                </a:solidFill>
                <a:latin typeface="Calibri"/>
                <a:cs typeface="+mn-cs"/>
              </a:rPr>
              <a:t>includes the counties </a:t>
            </a:r>
            <a:r>
              <a:rPr lang="en-GB" sz="1000" b="1" dirty="0" smtClean="0">
                <a:solidFill>
                  <a:srgbClr val="120742"/>
                </a:solidFill>
                <a:latin typeface="Calibri"/>
                <a:cs typeface="+mn-cs"/>
              </a:rPr>
              <a:t>of Durham, Northumberland, Tees Valley/ Cleveland, Tyne &amp; Wear</a:t>
            </a:r>
          </a:p>
          <a:p>
            <a:pPr marL="0" lvl="0" indent="0" algn="just">
              <a:spcBef>
                <a:spcPts val="0"/>
              </a:spcBef>
              <a:buClrTx/>
              <a:buNone/>
            </a:pPr>
            <a:endParaRPr lang="en-GB" dirty="0"/>
          </a:p>
        </p:txBody>
      </p:sp>
      <p:graphicFrame>
        <p:nvGraphicFramePr>
          <p:cNvPr id="11" name="Table Placeholder 5"/>
          <p:cNvGraphicFramePr>
            <a:graphicFrameLocks/>
          </p:cNvGraphicFramePr>
          <p:nvPr>
            <p:extLst>
              <p:ext uri="{D42A27DB-BD31-4B8C-83A1-F6EECF244321}">
                <p14:modId xmlns:p14="http://schemas.microsoft.com/office/powerpoint/2010/main" val="981796722"/>
              </p:ext>
            </p:extLst>
          </p:nvPr>
        </p:nvGraphicFramePr>
        <p:xfrm>
          <a:off x="3285645" y="3165688"/>
          <a:ext cx="3107535" cy="1915702"/>
        </p:xfrm>
        <a:graphic>
          <a:graphicData uri="http://schemas.openxmlformats.org/drawingml/2006/table">
            <a:tbl>
              <a:tblPr firstRow="1" bandRow="1">
                <a:tableStyleId>{5C22544A-7EE6-4342-B048-85BDC9FD1C3A}</a:tableStyleId>
              </a:tblPr>
              <a:tblGrid>
                <a:gridCol w="1194090"/>
                <a:gridCol w="359677"/>
                <a:gridCol w="1172574"/>
                <a:gridCol w="381194"/>
              </a:tblGrid>
              <a:tr h="245138">
                <a:tc gridSpan="4">
                  <a:txBody>
                    <a:bodyPr/>
                    <a:lstStyle/>
                    <a:p>
                      <a:pPr algn="ctr"/>
                      <a:r>
                        <a:rPr lang="en-GB" sz="1200" dirty="0" smtClean="0"/>
                        <a:t>Most visited attractions 2015</a:t>
                      </a:r>
                      <a:r>
                        <a:rPr lang="en-GB" sz="1200" baseline="0" dirty="0" smtClean="0"/>
                        <a:t> (000s of visits)*</a:t>
                      </a:r>
                      <a:endParaRPr lang="en-GB" sz="1200" dirty="0"/>
                    </a:p>
                  </a:txBody>
                  <a:tcPr marL="16799" marR="16799" marT="0" marB="0"/>
                </a:tc>
                <a:tc hMerge="1">
                  <a:txBody>
                    <a:bodyPr/>
                    <a:lstStyle/>
                    <a:p>
                      <a:endParaRPr lang="en-GB"/>
                    </a:p>
                  </a:txBody>
                  <a:tcPr/>
                </a:tc>
                <a:tc hMerge="1">
                  <a:txBody>
                    <a:bodyPr/>
                    <a:lstStyle/>
                    <a:p>
                      <a:endParaRPr lang="en-GB" dirty="0"/>
                    </a:p>
                  </a:txBody>
                  <a:tcPr marL="16799" marR="16799" marT="0" marB="0"/>
                </a:tc>
                <a:tc hMerge="1">
                  <a:txBody>
                    <a:bodyPr/>
                    <a:lstStyle/>
                    <a:p>
                      <a:pPr algn="ctr"/>
                      <a:endParaRPr lang="en-GB" sz="1000" dirty="0"/>
                    </a:p>
                  </a:txBody>
                  <a:tcPr marL="16799" marR="16799" marT="0" marB="0"/>
                </a:tc>
              </a:tr>
              <a:tr h="242381">
                <a:tc gridSpan="2">
                  <a:txBody>
                    <a:bodyPr/>
                    <a:lstStyle/>
                    <a:p>
                      <a:pPr algn="ctr">
                        <a:lnSpc>
                          <a:spcPct val="115000"/>
                        </a:lnSpc>
                        <a:spcAft>
                          <a:spcPts val="0"/>
                        </a:spcAft>
                      </a:pPr>
                      <a:r>
                        <a:rPr lang="en-GB" sz="1000" b="1" dirty="0" smtClean="0">
                          <a:effectLst/>
                          <a:latin typeface="Calibri"/>
                          <a:ea typeface="Calibri"/>
                          <a:cs typeface="Arial"/>
                        </a:rPr>
                        <a:t>Paid admission</a:t>
                      </a:r>
                      <a:endParaRPr lang="en-GB" sz="1000" b="1" dirty="0">
                        <a:effectLst/>
                        <a:latin typeface="Calibri"/>
                        <a:ea typeface="Calibri"/>
                        <a:cs typeface="Arial"/>
                      </a:endParaRPr>
                    </a:p>
                  </a:txBody>
                  <a:tcPr marL="16799" marR="16799" marT="0" marB="0"/>
                </a:tc>
                <a:tc hMerge="1">
                  <a:txBody>
                    <a:bodyPr/>
                    <a:lstStyle/>
                    <a:p>
                      <a:pPr>
                        <a:lnSpc>
                          <a:spcPct val="115000"/>
                        </a:lnSpc>
                        <a:spcAft>
                          <a:spcPts val="0"/>
                        </a:spcAft>
                      </a:pPr>
                      <a:endParaRPr lang="en-GB" sz="1000" dirty="0">
                        <a:effectLst/>
                        <a:latin typeface="Calibri"/>
                        <a:ea typeface="Calibri"/>
                        <a:cs typeface="Arial"/>
                      </a:endParaRPr>
                    </a:p>
                  </a:txBody>
                  <a:tcPr marL="16799" marR="16799" marT="0" marB="0"/>
                </a:tc>
                <a:tc gridSpan="2">
                  <a:txBody>
                    <a:bodyPr/>
                    <a:lstStyle/>
                    <a:p>
                      <a:pPr algn="ctr">
                        <a:lnSpc>
                          <a:spcPct val="115000"/>
                        </a:lnSpc>
                        <a:spcAft>
                          <a:spcPts val="0"/>
                        </a:spcAft>
                      </a:pPr>
                      <a:r>
                        <a:rPr lang="en-GB" sz="1000" b="1" dirty="0" smtClean="0">
                          <a:effectLst/>
                          <a:latin typeface="Calibri"/>
                          <a:ea typeface="Calibri"/>
                          <a:cs typeface="Arial"/>
                        </a:rPr>
                        <a:t>Free admission</a:t>
                      </a:r>
                      <a:endParaRPr lang="en-GB" sz="1000" b="1" dirty="0">
                        <a:effectLst/>
                        <a:latin typeface="Calibri"/>
                        <a:ea typeface="Calibri"/>
                        <a:cs typeface="Arial"/>
                      </a:endParaRPr>
                    </a:p>
                  </a:txBody>
                  <a:tcPr marL="16799" marR="16799" marT="0" marB="0"/>
                </a:tc>
                <a:tc hMerge="1">
                  <a:txBody>
                    <a:bodyPr/>
                    <a:lstStyle/>
                    <a:p>
                      <a:pPr algn="ctr">
                        <a:lnSpc>
                          <a:spcPct val="115000"/>
                        </a:lnSpc>
                        <a:spcAft>
                          <a:spcPts val="0"/>
                        </a:spcAft>
                      </a:pP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Beamish</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671</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Great North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487</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Cragside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232</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BALTIC Centre</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519</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Gibside </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229</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Durham</a:t>
                      </a:r>
                      <a:r>
                        <a:rPr lang="en-GB" sz="1000" baseline="0" dirty="0" smtClean="0">
                          <a:effectLst/>
                          <a:latin typeface="Calibri"/>
                          <a:ea typeface="Calibri"/>
                          <a:cs typeface="Arial"/>
                        </a:rPr>
                        <a:t> Cathedral </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755</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r>
                        <a:rPr lang="en-GB" sz="1000" dirty="0" smtClean="0">
                          <a:effectLst/>
                          <a:latin typeface="Calibri"/>
                          <a:ea typeface="Calibri"/>
                          <a:cs typeface="Arial"/>
                        </a:rPr>
                        <a:t>Wallington House, Gardens and Estate</a:t>
                      </a:r>
                      <a:endParaRPr lang="en-GB" sz="1000" dirty="0">
                        <a:effectLst/>
                        <a:latin typeface="Calibri"/>
                        <a:ea typeface="Calibri"/>
                        <a:cs typeface="Arial"/>
                      </a:endParaRPr>
                    </a:p>
                  </a:txBody>
                  <a:tcPr marL="16799" marR="16799" marT="0" marB="0"/>
                </a:tc>
                <a:tc>
                  <a:txBody>
                    <a:bodyPr/>
                    <a:lstStyle/>
                    <a:p>
                      <a:pPr>
                        <a:lnSpc>
                          <a:spcPct val="115000"/>
                        </a:lnSpc>
                        <a:spcAft>
                          <a:spcPts val="0"/>
                        </a:spcAft>
                      </a:pPr>
                      <a:r>
                        <a:rPr lang="en-GB" sz="1000" dirty="0" smtClean="0">
                          <a:effectLst/>
                          <a:latin typeface="Calibri"/>
                          <a:ea typeface="Calibri"/>
                          <a:cs typeface="Arial"/>
                        </a:rPr>
                        <a:t>217</a:t>
                      </a: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Discovery Museum</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412</a:t>
                      </a:r>
                      <a:endParaRPr lang="en-GB" sz="1000" dirty="0">
                        <a:effectLst/>
                        <a:latin typeface="Calibri"/>
                        <a:ea typeface="Calibri"/>
                        <a:cs typeface="Arial"/>
                      </a:endParaRPr>
                    </a:p>
                  </a:txBody>
                  <a:tcPr marL="16799" marR="16799" marT="0" marB="0"/>
                </a:tc>
              </a:tr>
              <a:tr h="242381">
                <a:tc>
                  <a:txBody>
                    <a:bodyPr/>
                    <a:lstStyle/>
                    <a:p>
                      <a:pPr>
                        <a:lnSpc>
                          <a:spcPct val="115000"/>
                        </a:lnSpc>
                        <a:spcAft>
                          <a:spcPts val="0"/>
                        </a:spcAft>
                      </a:pPr>
                      <a:endParaRPr lang="en-GB" sz="1000" dirty="0">
                        <a:effectLst/>
                        <a:latin typeface="Calibri"/>
                        <a:ea typeface="Calibri"/>
                        <a:cs typeface="Arial"/>
                      </a:endParaRPr>
                    </a:p>
                  </a:txBody>
                  <a:tcPr marL="16799" marR="16799" marT="0" marB="0"/>
                </a:tc>
                <a:tc>
                  <a:txBody>
                    <a:bodyPr/>
                    <a:lstStyle/>
                    <a:p>
                      <a:pPr>
                        <a:lnSpc>
                          <a:spcPct val="115000"/>
                        </a:lnSpc>
                        <a:spcAft>
                          <a:spcPts val="0"/>
                        </a:spcAft>
                      </a:pPr>
                      <a:endParaRPr lang="en-GB" sz="1000" dirty="0">
                        <a:effectLst/>
                        <a:latin typeface="Calibri"/>
                        <a:ea typeface="Calibri"/>
                        <a:cs typeface="Arial"/>
                      </a:endParaRPr>
                    </a:p>
                  </a:txBody>
                  <a:tcPr marL="16799" marR="16799" marT="0" marB="0"/>
                </a:tc>
                <a:tc>
                  <a:txBody>
                    <a:bodyPr/>
                    <a:lstStyle/>
                    <a:p>
                      <a:pPr algn="l">
                        <a:lnSpc>
                          <a:spcPct val="115000"/>
                        </a:lnSpc>
                        <a:spcAft>
                          <a:spcPts val="0"/>
                        </a:spcAft>
                      </a:pPr>
                      <a:r>
                        <a:rPr lang="en-GB" sz="1000" dirty="0" smtClean="0">
                          <a:effectLst/>
                          <a:latin typeface="Calibri"/>
                          <a:ea typeface="Calibri"/>
                          <a:cs typeface="Arial"/>
                        </a:rPr>
                        <a:t>Sunderland Museum and Winter Gardens</a:t>
                      </a:r>
                      <a:endParaRPr lang="en-GB" sz="1000" dirty="0">
                        <a:effectLst/>
                        <a:latin typeface="Calibri"/>
                        <a:ea typeface="Calibri"/>
                        <a:cs typeface="Arial"/>
                      </a:endParaRPr>
                    </a:p>
                  </a:txBody>
                  <a:tcPr marL="16799" marR="16799" marT="0" marB="0"/>
                </a:tc>
                <a:tc>
                  <a:txBody>
                    <a:bodyPr/>
                    <a:lstStyle/>
                    <a:p>
                      <a:pPr algn="ctr">
                        <a:lnSpc>
                          <a:spcPct val="115000"/>
                        </a:lnSpc>
                        <a:spcAft>
                          <a:spcPts val="0"/>
                        </a:spcAft>
                      </a:pPr>
                      <a:r>
                        <a:rPr lang="en-GB" sz="1000" dirty="0" smtClean="0">
                          <a:effectLst/>
                          <a:latin typeface="Calibri"/>
                          <a:ea typeface="Calibri"/>
                          <a:cs typeface="Arial"/>
                        </a:rPr>
                        <a:t>322</a:t>
                      </a:r>
                      <a:endParaRPr lang="en-GB" sz="1000" dirty="0">
                        <a:effectLst/>
                        <a:latin typeface="Calibri"/>
                        <a:ea typeface="Calibri"/>
                        <a:cs typeface="Arial"/>
                      </a:endParaRPr>
                    </a:p>
                  </a:txBody>
                  <a:tcPr marL="16799" marR="16799" marT="0" marB="0"/>
                </a:tc>
              </a:tr>
            </a:tbl>
          </a:graphicData>
        </a:graphic>
      </p:graphicFrame>
      <p:sp>
        <p:nvSpPr>
          <p:cNvPr id="3" name="TextBox 2"/>
          <p:cNvSpPr txBox="1"/>
          <p:nvPr/>
        </p:nvSpPr>
        <p:spPr>
          <a:xfrm>
            <a:off x="654051" y="1920421"/>
            <a:ext cx="2401887" cy="3600986"/>
          </a:xfrm>
          <a:prstGeom prst="rect">
            <a:avLst/>
          </a:prstGeom>
          <a:noFill/>
          <a:ln>
            <a:solidFill>
              <a:srgbClr val="C00000"/>
            </a:solidFill>
          </a:ln>
        </p:spPr>
        <p:txBody>
          <a:bodyPr wrap="square" rtlCol="0">
            <a:spAutoFit/>
          </a:bodyPr>
          <a:lstStyle/>
          <a:p>
            <a:r>
              <a:rPr lang="en-GB" dirty="0" smtClean="0"/>
              <a:t>Key Insights:</a:t>
            </a:r>
          </a:p>
          <a:p>
            <a:pPr marL="171450" indent="-171450">
              <a:buFont typeface="Arial" pitchFamily="34" charset="0"/>
              <a:buChar char="•"/>
            </a:pPr>
            <a:r>
              <a:rPr lang="en-GB" sz="1000" dirty="0" smtClean="0"/>
              <a:t>The North East sees a unique mix of visitors. Whilst those from the Republic of Ireland are most numerous the area welcomes relatively high proportions from Sweden, Norway and Switzerland. </a:t>
            </a:r>
          </a:p>
          <a:p>
            <a:pPr marL="171450" indent="-171450">
              <a:buFont typeface="Arial" pitchFamily="34" charset="0"/>
              <a:buChar char="•"/>
            </a:pPr>
            <a:r>
              <a:rPr lang="en-GB" sz="1000" dirty="0" smtClean="0"/>
              <a:t>The area is popular with young visitors who come to eat out, go to pubs, bars and clubs. </a:t>
            </a:r>
          </a:p>
          <a:p>
            <a:pPr marL="171450" indent="-171450">
              <a:buFont typeface="Arial" pitchFamily="34" charset="0"/>
              <a:buChar char="•"/>
            </a:pPr>
            <a:r>
              <a:rPr lang="en-GB" sz="1000" dirty="0" smtClean="0"/>
              <a:t>This mix of visitors, and short stays, lead to high spend per night. </a:t>
            </a:r>
          </a:p>
          <a:p>
            <a:pPr marL="171450" indent="-171450">
              <a:buFont typeface="Arial" pitchFamily="34" charset="0"/>
              <a:buChar char="•"/>
            </a:pPr>
            <a:r>
              <a:rPr lang="en-GB" sz="1000" dirty="0" smtClean="0"/>
              <a:t>Castles, coast and the Northumbria national park are also popular. </a:t>
            </a:r>
          </a:p>
          <a:p>
            <a:pPr marL="171450" indent="-171450">
              <a:buFont typeface="Arial" pitchFamily="34" charset="0"/>
              <a:buChar char="•"/>
            </a:pPr>
            <a:r>
              <a:rPr lang="en-GB" sz="1000" dirty="0" smtClean="0"/>
              <a:t>With short breaks common visitors perhaps do not have opportunity to visit a range of attractions and there may be opportunity to ‘sell; a wider offer in terms of wider culture and heritage.</a:t>
            </a:r>
          </a:p>
          <a:p>
            <a:pPr marL="171450" indent="-171450">
              <a:buFont typeface="Arial" pitchFamily="34" charset="0"/>
              <a:buChar char="•"/>
            </a:pPr>
            <a:r>
              <a:rPr lang="en-GB" sz="1000" dirty="0" smtClean="0"/>
              <a:t>There is a good seasonal spread with football attracting some low season visits. </a:t>
            </a:r>
            <a:endParaRPr lang="en-GB" sz="1000" dirty="0"/>
          </a:p>
        </p:txBody>
      </p:sp>
      <p:sp>
        <p:nvSpPr>
          <p:cNvPr id="13" name="Text Placeholder 5"/>
          <p:cNvSpPr txBox="1">
            <a:spLocks/>
          </p:cNvSpPr>
          <p:nvPr/>
        </p:nvSpPr>
        <p:spPr>
          <a:xfrm>
            <a:off x="3285645" y="5508639"/>
            <a:ext cx="3068002" cy="42971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000" dirty="0" smtClean="0"/>
              <a:t>*N.B. Attractions numbers include </a:t>
            </a:r>
            <a:r>
              <a:rPr lang="en-GB" sz="1000" i="1" dirty="0" smtClean="0"/>
              <a:t>all</a:t>
            </a:r>
            <a:r>
              <a:rPr lang="en-GB" sz="1000" dirty="0" smtClean="0"/>
              <a:t> visitors, not just overseas visitors</a:t>
            </a:r>
          </a:p>
        </p:txBody>
      </p:sp>
      <p:sp>
        <p:nvSpPr>
          <p:cNvPr id="15" name="Text Placeholder 5"/>
          <p:cNvSpPr txBox="1">
            <a:spLocks/>
          </p:cNvSpPr>
          <p:nvPr/>
        </p:nvSpPr>
        <p:spPr>
          <a:xfrm>
            <a:off x="3209438" y="5148802"/>
            <a:ext cx="2919749" cy="16298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800" dirty="0" smtClean="0"/>
              <a:t>Source:  VisitEngland Annual Attractions Survey 2015</a:t>
            </a:r>
            <a:endParaRPr lang="en-GB" sz="800" dirty="0"/>
          </a:p>
        </p:txBody>
      </p:sp>
      <p:pic>
        <p:nvPicPr>
          <p:cNvPr id="16" name="Picture 15"/>
          <p:cNvPicPr/>
          <p:nvPr/>
        </p:nvPicPr>
        <p:blipFill>
          <a:blip r:embed="rId2" cstate="email">
            <a:extLst>
              <a:ext uri="{28A0092B-C50C-407E-A947-70E740481C1C}">
                <a14:useLocalDpi xmlns:a14="http://schemas.microsoft.com/office/drawing/2010/main"/>
              </a:ext>
            </a:extLst>
          </a:blip>
          <a:stretch>
            <a:fillRect/>
          </a:stretch>
        </p:blipFill>
        <p:spPr bwMode="auto">
          <a:xfrm>
            <a:off x="6609806" y="1899327"/>
            <a:ext cx="2263676" cy="3609312"/>
          </a:xfrm>
          <a:prstGeom prst="rect">
            <a:avLst/>
          </a:prstGeom>
          <a:noFill/>
          <a:ln>
            <a:noFill/>
          </a:ln>
          <a:extLst>
            <a:ext uri="{53640926-AAD7-44D8-BBD7-CCE9431645EC}">
              <a14:shadowObscured xmlns:a14="http://schemas.microsoft.com/office/drawing/2010/main"/>
            </a:ext>
          </a:extLst>
        </p:spPr>
      </p:pic>
      <p:sp>
        <p:nvSpPr>
          <p:cNvPr id="12"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94037957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solidFill>
                  <a:srgbClr val="C00000"/>
                </a:solidFill>
              </a:rPr>
              <a:t>North </a:t>
            </a:r>
            <a:r>
              <a:rPr lang="en-GB" sz="2600" dirty="0" smtClean="0">
                <a:solidFill>
                  <a:srgbClr val="C00000"/>
                </a:solidFill>
              </a:rPr>
              <a:t>East </a:t>
            </a:r>
            <a:r>
              <a:rPr lang="en-GB" sz="2600" dirty="0">
                <a:solidFill>
                  <a:srgbClr val="C00000"/>
                </a:solidFill>
              </a:rPr>
              <a:t>England – product themes</a:t>
            </a:r>
            <a:endParaRPr lang="en-GB" dirty="0"/>
          </a:p>
        </p:txBody>
      </p:sp>
      <p:sp>
        <p:nvSpPr>
          <p:cNvPr id="7" name="Picture Placeholder 6"/>
          <p:cNvSpPr>
            <a:spLocks noGrp="1"/>
          </p:cNvSpPr>
          <p:nvPr>
            <p:ph type="pic" sz="quarter" idx="14"/>
          </p:nvPr>
        </p:nvSpPr>
        <p:spPr/>
      </p:sp>
      <p:sp>
        <p:nvSpPr>
          <p:cNvPr id="12" name="Text Placeholder 2"/>
          <p:cNvSpPr>
            <a:spLocks noGrp="1"/>
          </p:cNvSpPr>
          <p:nvPr>
            <p:ph type="body" sz="quarter" idx="11"/>
          </p:nvPr>
        </p:nvSpPr>
        <p:spPr>
          <a:xfrm>
            <a:off x="517524" y="1328210"/>
            <a:ext cx="8133889" cy="434445"/>
          </a:xfrm>
        </p:spPr>
        <p:txBody>
          <a:bodyPr/>
          <a:lstStyle/>
          <a:p>
            <a:pPr marL="0" lvl="0" indent="0" algn="just">
              <a:spcBef>
                <a:spcPts val="0"/>
              </a:spcBef>
              <a:buClrTx/>
              <a:buNone/>
            </a:pPr>
            <a:r>
              <a:rPr lang="en-GB" sz="1000" b="1" dirty="0">
                <a:solidFill>
                  <a:srgbClr val="120742"/>
                </a:solidFill>
                <a:latin typeface="Calibri"/>
                <a:cs typeface="+mn-cs"/>
              </a:rPr>
              <a:t>Charts illustrate the % of visitors to the region who experience the region’s product</a:t>
            </a:r>
          </a:p>
          <a:p>
            <a:endParaRPr lang="en-GB" dirty="0"/>
          </a:p>
        </p:txBody>
      </p:sp>
      <p:graphicFrame>
        <p:nvGraphicFramePr>
          <p:cNvPr id="10" name="Chart 9"/>
          <p:cNvGraphicFramePr/>
          <p:nvPr>
            <p:extLst>
              <p:ext uri="{D42A27DB-BD31-4B8C-83A1-F6EECF244321}">
                <p14:modId xmlns:p14="http://schemas.microsoft.com/office/powerpoint/2010/main" val="2103580679"/>
              </p:ext>
            </p:extLst>
          </p:nvPr>
        </p:nvGraphicFramePr>
        <p:xfrm>
          <a:off x="517524" y="1767326"/>
          <a:ext cx="2473200" cy="39043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p:nvPr>
            <p:extLst>
              <p:ext uri="{D42A27DB-BD31-4B8C-83A1-F6EECF244321}">
                <p14:modId xmlns:p14="http://schemas.microsoft.com/office/powerpoint/2010/main" val="3513357179"/>
              </p:ext>
            </p:extLst>
          </p:nvPr>
        </p:nvGraphicFramePr>
        <p:xfrm>
          <a:off x="5897281" y="1328210"/>
          <a:ext cx="2473200" cy="275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extLst>
              <p:ext uri="{D42A27DB-BD31-4B8C-83A1-F6EECF244321}">
                <p14:modId xmlns:p14="http://schemas.microsoft.com/office/powerpoint/2010/main" val="3238627906"/>
              </p:ext>
            </p:extLst>
          </p:nvPr>
        </p:nvGraphicFramePr>
        <p:xfrm>
          <a:off x="3246032" y="1872343"/>
          <a:ext cx="2473200" cy="31784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extLst>
              <p:ext uri="{D42A27DB-BD31-4B8C-83A1-F6EECF244321}">
                <p14:modId xmlns:p14="http://schemas.microsoft.com/office/powerpoint/2010/main" val="4212112964"/>
              </p:ext>
            </p:extLst>
          </p:nvPr>
        </p:nvGraphicFramePr>
        <p:xfrm>
          <a:off x="5897281" y="4245746"/>
          <a:ext cx="2473200" cy="21924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 Placeholder 6"/>
          <p:cNvSpPr>
            <a:spLocks noGrp="1"/>
          </p:cNvSpPr>
          <p:nvPr>
            <p:ph type="body" sz="quarter" idx="13"/>
          </p:nvPr>
        </p:nvSpPr>
        <p:spPr>
          <a:xfrm>
            <a:off x="685796" y="6535862"/>
            <a:ext cx="4372073" cy="274638"/>
          </a:xfrm>
        </p:spPr>
        <p:txBody>
          <a:bodyPr/>
          <a:lstStyle/>
          <a:p>
            <a:r>
              <a:rPr lang="en-GB" sz="1000" dirty="0" smtClean="0"/>
              <a:t>Regional Pen Portraits – product opportunities</a:t>
            </a:r>
            <a:endParaRPr lang="en-GB" sz="1000" dirty="0"/>
          </a:p>
        </p:txBody>
      </p:sp>
    </p:spTree>
    <p:extLst>
      <p:ext uri="{BB962C8B-B14F-4D97-AF65-F5344CB8AC3E}">
        <p14:creationId xmlns:p14="http://schemas.microsoft.com/office/powerpoint/2010/main" val="41038136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Recommendations</a:t>
            </a:r>
            <a:endParaRPr lang="en-GB" dirty="0"/>
          </a:p>
        </p:txBody>
      </p:sp>
    </p:spTree>
    <p:extLst>
      <p:ext uri="{BB962C8B-B14F-4D97-AF65-F5344CB8AC3E}">
        <p14:creationId xmlns:p14="http://schemas.microsoft.com/office/powerpoint/2010/main" val="379395793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Recommendations/1</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solidFill>
                  <a:srgbClr val="120742"/>
                </a:solidFill>
              </a:rPr>
              <a:t>This report demonstrates clear opportunities amongst the overseas holiday audience for successful bidders of the Discover England fund.  Holiday trips and spend have increased for a number of years, from a mix of long-haul and short-haul markets.  With economic growth likely to continue in key markets such as Germany, France and the USA, increased holiday visits should increase too.  </a:t>
            </a:r>
          </a:p>
          <a:p>
            <a:pPr marL="0" indent="0" algn="just">
              <a:buNone/>
            </a:pPr>
            <a:r>
              <a:rPr lang="en-GB" sz="1300" dirty="0" smtClean="0">
                <a:solidFill>
                  <a:srgbClr val="120742"/>
                </a:solidFill>
              </a:rPr>
              <a:t>However, although overseas visitor growth has taken place across England, the focus has been very much in London, and there are clear barriers to overseas visitors travelling further afield.  The danger therefore, is that the rest of England fails to take full advantage of increased tourism.</a:t>
            </a:r>
          </a:p>
          <a:p>
            <a:pPr marL="0" indent="0" algn="just">
              <a:buNone/>
            </a:pPr>
            <a:endParaRPr lang="en-GB" sz="1300" dirty="0">
              <a:solidFill>
                <a:srgbClr val="120742"/>
              </a:solidFill>
            </a:endParaRPr>
          </a:p>
          <a:p>
            <a:pPr marL="0" indent="0" algn="just">
              <a:buNone/>
            </a:pPr>
            <a:r>
              <a:rPr lang="en-GB" sz="1400" b="1" dirty="0" smtClean="0">
                <a:solidFill>
                  <a:srgbClr val="120742"/>
                </a:solidFill>
              </a:rPr>
              <a:t>Key barriers for winning bidders outside London</a:t>
            </a:r>
          </a:p>
          <a:p>
            <a:pPr marL="0" indent="0" algn="just">
              <a:buNone/>
            </a:pPr>
            <a:endParaRPr lang="en-GB" sz="1300" dirty="0" smtClean="0">
              <a:solidFill>
                <a:srgbClr val="120742"/>
              </a:solidFill>
            </a:endParaRPr>
          </a:p>
          <a:p>
            <a:pPr marL="0" indent="0" algn="just">
              <a:buNone/>
            </a:pPr>
            <a:r>
              <a:rPr lang="en-GB" sz="1300" dirty="0" smtClean="0">
                <a:solidFill>
                  <a:srgbClr val="120742"/>
                </a:solidFill>
              </a:rPr>
              <a:t>Our sections on ‘activities and themes as motivators’ and  ‘hooks and barriers for travelling beyond London’ highlight clear practical and psychological barriers that need to be overcome to facilitate travel beyond the capital.  A leading obstacle is a lack of ‘awareness’ of the destinations and attractions that exist outside of London.  Any product funded by the Discover England Fund will need to raise  awareness of its existence and offer, at a micro level and in the context of its location. Enabling visits outside London with itineraries, packages and easy-travel will help overcome existing barriers to travel.  </a:t>
            </a:r>
          </a:p>
          <a:p>
            <a:pPr marL="0" indent="0" algn="just">
              <a:buNone/>
            </a:pPr>
            <a:endParaRPr lang="en-GB" sz="1300" dirty="0" smtClean="0">
              <a:solidFill>
                <a:srgbClr val="120742"/>
              </a:solidFill>
            </a:endParaRPr>
          </a:p>
          <a:p>
            <a:pPr marL="0" indent="0" algn="just">
              <a:buNone/>
            </a:pPr>
            <a:r>
              <a:rPr lang="en-GB" sz="1400" b="1" dirty="0">
                <a:solidFill>
                  <a:srgbClr val="120742"/>
                </a:solidFill>
              </a:rPr>
              <a:t>Offering a point of difference</a:t>
            </a:r>
          </a:p>
          <a:p>
            <a:pPr marL="0" indent="0" algn="just">
              <a:buNone/>
            </a:pPr>
            <a:endParaRPr lang="en-GB" sz="1300" dirty="0">
              <a:solidFill>
                <a:srgbClr val="120742"/>
              </a:solidFill>
            </a:endParaRPr>
          </a:p>
          <a:p>
            <a:pPr marL="0" indent="0" algn="just">
              <a:buNone/>
            </a:pPr>
            <a:r>
              <a:rPr lang="en-GB" sz="1300" dirty="0">
                <a:solidFill>
                  <a:srgbClr val="120742"/>
                </a:solidFill>
              </a:rPr>
              <a:t>Central to </a:t>
            </a:r>
            <a:r>
              <a:rPr lang="en-GB" sz="1300" dirty="0" smtClean="0">
                <a:solidFill>
                  <a:srgbClr val="120742"/>
                </a:solidFill>
              </a:rPr>
              <a:t>a successful product </a:t>
            </a:r>
            <a:r>
              <a:rPr lang="en-GB" sz="1300" dirty="0">
                <a:solidFill>
                  <a:srgbClr val="120742"/>
                </a:solidFill>
              </a:rPr>
              <a:t>is its ability to offer a benefit to its customers.  England is viewed positively for its historic buildings and monuments, and current visits from overseas visitors tend to centre around visits to these types of </a:t>
            </a:r>
            <a:r>
              <a:rPr lang="en-GB" sz="1300" dirty="0" smtClean="0">
                <a:solidFill>
                  <a:srgbClr val="120742"/>
                </a:solidFill>
              </a:rPr>
              <a:t>attractions.  Given  the strength of England’s historical brand, bidders should harness this wherever relevant. </a:t>
            </a:r>
          </a:p>
        </p:txBody>
      </p:sp>
    </p:spTree>
    <p:extLst>
      <p:ext uri="{BB962C8B-B14F-4D97-AF65-F5344CB8AC3E}">
        <p14:creationId xmlns:p14="http://schemas.microsoft.com/office/powerpoint/2010/main" val="14961927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Recommendations/2</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300" dirty="0" smtClean="0">
                <a:solidFill>
                  <a:srgbClr val="120742"/>
                </a:solidFill>
              </a:rPr>
              <a:t>However, with the ‘all-encompassing London offer’ presenting a barrier to visits outside the capital, simply appealing to visitors’ desire for history and heritage is unlikely to be enough to draw them outside of the capital – at least on a first visit.  In addition, destinations will need to provide a point of difference to the London cultural offer.    </a:t>
            </a:r>
          </a:p>
          <a:p>
            <a:pPr marL="0" indent="0" algn="just">
              <a:buNone/>
            </a:pPr>
            <a:r>
              <a:rPr lang="en-GB" sz="1300" dirty="0" smtClean="0">
                <a:solidFill>
                  <a:srgbClr val="120742"/>
                </a:solidFill>
              </a:rPr>
              <a:t>This point of difference could be England’s natural beauty (perceptions of which are gradually improving), the escape it offers from London’s urban environment, as well as the opportunities it provides for wellness holidays and adventure tourism.   The ‘structural’ barrier of the British weather however, means that natural beauty should be combined with wet-weather alternatives.  </a:t>
            </a:r>
          </a:p>
          <a:p>
            <a:pPr marL="0" indent="0" algn="just">
              <a:buNone/>
            </a:pPr>
            <a:r>
              <a:rPr lang="en-GB" sz="1300" dirty="0" smtClean="0">
                <a:solidFill>
                  <a:srgbClr val="120742"/>
                </a:solidFill>
              </a:rPr>
              <a:t>Projects outside London may also wish to harness the rise in experiential travel.  Experiential holidays tend to be identity-forming for the holiday-maker.  They are typically immersive, local, authentic and adventurous  - a natural point of difference to the ‘box-ticking’, sight-seeing London holiday.  Should bidders opt for this route, they will need to convey their destination’s authentic history, stories and traditions, as well as local cuisine.   </a:t>
            </a:r>
          </a:p>
          <a:p>
            <a:pPr marL="0" indent="0" algn="just">
              <a:buNone/>
            </a:pPr>
            <a:endParaRPr lang="en-GB" sz="1300" dirty="0">
              <a:solidFill>
                <a:srgbClr val="120742"/>
              </a:solidFill>
            </a:endParaRPr>
          </a:p>
          <a:p>
            <a:pPr marL="0" indent="0" algn="just">
              <a:buNone/>
            </a:pPr>
            <a:r>
              <a:rPr lang="en-GB" sz="1400" b="1" dirty="0" smtClean="0">
                <a:solidFill>
                  <a:srgbClr val="120742"/>
                </a:solidFill>
              </a:rPr>
              <a:t>Further research</a:t>
            </a:r>
            <a:endParaRPr lang="en-GB" sz="1400" b="1" dirty="0">
              <a:solidFill>
                <a:srgbClr val="120742"/>
              </a:solidFill>
            </a:endParaRPr>
          </a:p>
          <a:p>
            <a:pPr marL="0" indent="0" algn="just">
              <a:buNone/>
            </a:pPr>
            <a:endParaRPr lang="en-GB" sz="1300" dirty="0">
              <a:solidFill>
                <a:srgbClr val="120742"/>
              </a:solidFill>
            </a:endParaRPr>
          </a:p>
          <a:p>
            <a:pPr marL="0" indent="0" algn="just">
              <a:buNone/>
            </a:pPr>
            <a:r>
              <a:rPr lang="en-GB" sz="1300" dirty="0" smtClean="0">
                <a:solidFill>
                  <a:srgbClr val="120742"/>
                </a:solidFill>
              </a:rPr>
              <a:t>These findings provide an initial summary of the existing primary research on overseas visitors to England.  We hope to expand on these findings and recommendations in ensuing reports, a timetable for which will be circulated.  If you have any specific queries or channels of investigation, please get in touch with the contacts on the following page.</a:t>
            </a:r>
            <a:endParaRPr lang="en-GB" sz="1300" dirty="0">
              <a:solidFill>
                <a:srgbClr val="120742"/>
              </a:solidFill>
            </a:endParaRPr>
          </a:p>
        </p:txBody>
      </p:sp>
    </p:spTree>
    <p:extLst>
      <p:ext uri="{BB962C8B-B14F-4D97-AF65-F5344CB8AC3E}">
        <p14:creationId xmlns:p14="http://schemas.microsoft.com/office/powerpoint/2010/main" val="9476322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422650" y="3742647"/>
            <a:ext cx="5035550" cy="1095337"/>
          </a:xfrm>
        </p:spPr>
        <p:txBody>
          <a:bodyPr/>
          <a:lstStyle/>
          <a:p>
            <a:r>
              <a:rPr lang="en-GB" dirty="0" smtClean="0"/>
              <a:t>Jon Young: BDRC Continental: </a:t>
            </a:r>
          </a:p>
          <a:p>
            <a:r>
              <a:rPr lang="en-GB" dirty="0" smtClean="0">
                <a:solidFill>
                  <a:schemeClr val="bg1"/>
                </a:solidFill>
              </a:rPr>
              <a:t>Jon.young@bdrc-continental.com </a:t>
            </a:r>
          </a:p>
          <a:p>
            <a:endParaRPr lang="en-GB" dirty="0" smtClean="0">
              <a:solidFill>
                <a:schemeClr val="bg1"/>
              </a:solidFill>
            </a:endParaRPr>
          </a:p>
        </p:txBody>
      </p:sp>
      <p:sp>
        <p:nvSpPr>
          <p:cNvPr id="7" name="Text Placeholder 6"/>
          <p:cNvSpPr>
            <a:spLocks noGrp="1"/>
          </p:cNvSpPr>
          <p:nvPr>
            <p:ph type="body" sz="quarter" idx="14"/>
          </p:nvPr>
        </p:nvSpPr>
        <p:spPr/>
        <p:txBody>
          <a:bodyPr/>
          <a:lstStyle/>
          <a:p>
            <a:r>
              <a:rPr lang="en-GB" dirty="0" smtClean="0"/>
              <a:t>Further information</a:t>
            </a:r>
            <a:endParaRPr lang="en-GB" dirty="0"/>
          </a:p>
        </p:txBody>
      </p:sp>
      <p:sp>
        <p:nvSpPr>
          <p:cNvPr id="3" name="Picture Placeholder 2"/>
          <p:cNvSpPr>
            <a:spLocks noGrp="1"/>
          </p:cNvSpPr>
          <p:nvPr>
            <p:ph type="pic" sz="quarter" idx="12"/>
          </p:nvPr>
        </p:nvSpPr>
        <p:spPr>
          <a:solidFill>
            <a:schemeClr val="bg1"/>
          </a:solidFill>
        </p:spPr>
      </p:sp>
      <p:pic>
        <p:nvPicPr>
          <p:cNvPr id="5" name="Picture 2" descr="G:\OFFICE\BDRC Group Logos\BDRC_Continental.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42249" y="520700"/>
            <a:ext cx="809706" cy="61129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
          <p:cNvSpPr txBox="1">
            <a:spLocks/>
          </p:cNvSpPr>
          <p:nvPr/>
        </p:nvSpPr>
        <p:spPr>
          <a:xfrm>
            <a:off x="3422650" y="4949147"/>
            <a:ext cx="5035550" cy="1095337"/>
          </a:xfrm>
          <a:prstGeom prst="rect">
            <a:avLst/>
          </a:prstGeom>
        </p:spPr>
        <p:txBody>
          <a:bodyPr vert="horz"/>
          <a:lstStyle>
            <a:lvl1pPr marL="0" indent="0" algn="l" defTabSz="457200" rtl="0" eaLnBrk="1" latinLnBrk="0" hangingPunct="1">
              <a:spcBef>
                <a:spcPts val="700"/>
              </a:spcBef>
              <a:buFont typeface="Arial"/>
              <a:buNone/>
              <a:defRPr sz="1800" kern="1200">
                <a:solidFill>
                  <a:srgbClr val="FFFFFF"/>
                </a:solidFill>
                <a:latin typeface="Arial"/>
                <a:ea typeface="+mn-ea"/>
                <a:cs typeface="Arial"/>
              </a:defRPr>
            </a:lvl1pPr>
            <a:lvl2pPr marL="457200" indent="0" algn="l" defTabSz="457200" rtl="0" eaLnBrk="1" latinLnBrk="0" hangingPunct="1">
              <a:spcBef>
                <a:spcPct val="20000"/>
              </a:spcBef>
              <a:buFont typeface="Arial"/>
              <a:buNone/>
              <a:defRPr sz="16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smtClean="0"/>
              <a:t>Steve Mills: BDRC Continental: </a:t>
            </a:r>
          </a:p>
          <a:p>
            <a:r>
              <a:rPr lang="en-GB" dirty="0" smtClean="0">
                <a:solidFill>
                  <a:schemeClr val="bg1"/>
                </a:solidFill>
              </a:rPr>
              <a:t>Steve.mills@bdrc-continental.com </a:t>
            </a:r>
          </a:p>
          <a:p>
            <a:endParaRPr lang="en-GB" dirty="0" smtClean="0">
              <a:solidFill>
                <a:schemeClr val="bg1"/>
              </a:solidFill>
            </a:endParaRPr>
          </a:p>
        </p:txBody>
      </p:sp>
    </p:spTree>
    <p:extLst>
      <p:ext uri="{BB962C8B-B14F-4D97-AF65-F5344CB8AC3E}">
        <p14:creationId xmlns:p14="http://schemas.microsoft.com/office/powerpoint/2010/main" val="3478907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Executive summary/2</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n-GB" sz="1300" dirty="0" smtClean="0">
                <a:solidFill>
                  <a:srgbClr val="120742"/>
                </a:solidFill>
              </a:rPr>
              <a:t>Seasonality of visits varies by region.  London has the most even spread , 30% visiting in both April to June and July to September, and around 1 in 5 visiting in both off-peak quarters.  The South West is the least evenly spread, over half visiting in April to June</a:t>
            </a:r>
          </a:p>
          <a:p>
            <a:pPr algn="just"/>
            <a:r>
              <a:rPr lang="en-GB" sz="1300" dirty="0" smtClean="0">
                <a:solidFill>
                  <a:srgbClr val="120742"/>
                </a:solidFill>
              </a:rPr>
              <a:t>Hotels and guest houses tend to be the most popular type of accommodation for all markets, in particular for visitors from China, The Nordics and the USA.  More than a third of visitors from Australia stayed with friends or relatives in 2015.  Visitors from the Netherlands are most likely to be camping or staying at home.</a:t>
            </a:r>
          </a:p>
          <a:p>
            <a:pPr marL="0" indent="0" algn="just">
              <a:buNone/>
            </a:pPr>
            <a:endParaRPr lang="en-GB" sz="1400" b="1" dirty="0" smtClean="0">
              <a:solidFill>
                <a:srgbClr val="120742"/>
              </a:solidFill>
            </a:endParaRPr>
          </a:p>
          <a:p>
            <a:pPr marL="0" indent="0" algn="just">
              <a:buNone/>
            </a:pPr>
            <a:r>
              <a:rPr lang="en-GB" sz="1400" b="1" dirty="0" smtClean="0">
                <a:solidFill>
                  <a:srgbClr val="120742"/>
                </a:solidFill>
              </a:rPr>
              <a:t>Activities and themes as motivators</a:t>
            </a:r>
          </a:p>
          <a:p>
            <a:pPr marL="0" indent="0" algn="just">
              <a:buNone/>
            </a:pPr>
            <a:endParaRPr lang="en-GB" sz="1300" b="1" dirty="0" smtClean="0">
              <a:solidFill>
                <a:srgbClr val="120742"/>
              </a:solidFill>
            </a:endParaRPr>
          </a:p>
          <a:p>
            <a:pPr algn="just"/>
            <a:r>
              <a:rPr lang="en-GB" sz="1300" dirty="0" smtClean="0">
                <a:solidFill>
                  <a:srgbClr val="120742"/>
                </a:solidFill>
              </a:rPr>
              <a:t>The Gfk Anholt Nations Brand Index survey ranks the UK as 4</a:t>
            </a:r>
            <a:r>
              <a:rPr lang="en-GB" sz="1300" baseline="30000" dirty="0" smtClean="0">
                <a:solidFill>
                  <a:srgbClr val="120742"/>
                </a:solidFill>
              </a:rPr>
              <a:t>th</a:t>
            </a:r>
            <a:r>
              <a:rPr lang="en-GB" sz="1300" dirty="0" smtClean="0">
                <a:solidFill>
                  <a:srgbClr val="120742"/>
                </a:solidFill>
              </a:rPr>
              <a:t> in the world for tourism.  In particular it is well-regarded for being rich in historic buildings/monuments and for educational qualifications.  The UK is less well-regarded for its natural beauty, an attribute for which it is ranked 18</a:t>
            </a:r>
            <a:r>
              <a:rPr lang="en-GB" sz="1300" baseline="30000" dirty="0" smtClean="0">
                <a:solidFill>
                  <a:srgbClr val="120742"/>
                </a:solidFill>
              </a:rPr>
              <a:t>th</a:t>
            </a:r>
            <a:r>
              <a:rPr lang="en-GB" sz="1300" dirty="0" smtClean="0">
                <a:solidFill>
                  <a:srgbClr val="120742"/>
                </a:solidFill>
              </a:rPr>
              <a:t>.  Despite this lower ranking, perceptions have improved in recent years.</a:t>
            </a:r>
          </a:p>
          <a:p>
            <a:pPr algn="just"/>
            <a:r>
              <a:rPr lang="en-GB" sz="1300" dirty="0" smtClean="0">
                <a:solidFill>
                  <a:srgbClr val="120742"/>
                </a:solidFill>
              </a:rPr>
              <a:t>Motivations for visiting England tend to be centred around sight-seeing and experiencing local culture, areas in which England scores higher than the ‘world average’.  ‘Resting mind or body’ or ‘visiting beaches/coastal areas’ tend to score lower than average, although countries that index high in this area tend to benefit from good weather.</a:t>
            </a:r>
          </a:p>
          <a:p>
            <a:pPr algn="just"/>
            <a:r>
              <a:rPr lang="en-GB" sz="1300" dirty="0" smtClean="0">
                <a:solidFill>
                  <a:srgbClr val="120742"/>
                </a:solidFill>
              </a:rPr>
              <a:t>Activities conducted in the UK tend to mirror visitor motivations – sight-seeing activities, shopping and trips to the pub indexing the highest.</a:t>
            </a:r>
          </a:p>
          <a:p>
            <a:pPr marL="0" indent="0" algn="just">
              <a:buNone/>
            </a:pPr>
            <a:endParaRPr lang="en-GB" sz="1300" b="1" dirty="0" smtClean="0">
              <a:solidFill>
                <a:srgbClr val="120742"/>
              </a:solidFill>
            </a:endParaRPr>
          </a:p>
          <a:p>
            <a:pPr marL="0" indent="0" algn="just">
              <a:buNone/>
            </a:pPr>
            <a:endParaRPr lang="en-GB" sz="1300" dirty="0" smtClean="0">
              <a:solidFill>
                <a:srgbClr val="120742"/>
              </a:solidFill>
            </a:endParaRPr>
          </a:p>
          <a:p>
            <a:pPr algn="just"/>
            <a:endParaRPr lang="en-GB" sz="1300" dirty="0"/>
          </a:p>
        </p:txBody>
      </p:sp>
    </p:spTree>
    <p:extLst>
      <p:ext uri="{BB962C8B-B14F-4D97-AF65-F5344CB8AC3E}">
        <p14:creationId xmlns:p14="http://schemas.microsoft.com/office/powerpoint/2010/main" val="1285707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1" y="872066"/>
            <a:ext cx="8424992" cy="558801"/>
          </a:xfrm>
        </p:spPr>
        <p:txBody>
          <a:bodyPr/>
          <a:lstStyle/>
          <a:p>
            <a:r>
              <a:rPr lang="en-GB" sz="2200" dirty="0" smtClean="0"/>
              <a:t>Executive summary/3</a:t>
            </a:r>
            <a:endParaRPr lang="en-GB" sz="2200" dirty="0"/>
          </a:p>
        </p:txBody>
      </p:sp>
      <p:sp>
        <p:nvSpPr>
          <p:cNvPr id="5" name="Picture Placeholder 4"/>
          <p:cNvSpPr>
            <a:spLocks noGrp="1"/>
          </p:cNvSpPr>
          <p:nvPr>
            <p:ph type="pic" sz="quarter" idx="14"/>
          </p:nvPr>
        </p:nvSpPr>
        <p:spPr/>
      </p:sp>
      <p:sp>
        <p:nvSpPr>
          <p:cNvPr id="13" name="Text Placeholder 5"/>
          <p:cNvSpPr txBox="1">
            <a:spLocks/>
          </p:cNvSpPr>
          <p:nvPr/>
        </p:nvSpPr>
        <p:spPr>
          <a:xfrm>
            <a:off x="378821" y="1430867"/>
            <a:ext cx="8424992" cy="481753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GB" sz="1400" b="1" dirty="0" smtClean="0">
                <a:solidFill>
                  <a:srgbClr val="120742"/>
                </a:solidFill>
              </a:rPr>
              <a:t>Booking and consuming travel</a:t>
            </a:r>
            <a:endParaRPr lang="en-GB" sz="1400" b="1" dirty="0">
              <a:solidFill>
                <a:srgbClr val="120742"/>
              </a:solidFill>
            </a:endParaRPr>
          </a:p>
          <a:p>
            <a:pPr marL="0" indent="0" algn="just">
              <a:buNone/>
            </a:pPr>
            <a:endParaRPr lang="en-GB" sz="1300" b="1" dirty="0">
              <a:solidFill>
                <a:srgbClr val="120742"/>
              </a:solidFill>
            </a:endParaRPr>
          </a:p>
          <a:p>
            <a:pPr algn="just"/>
            <a:r>
              <a:rPr lang="en-GB" sz="1300" dirty="0" smtClean="0">
                <a:solidFill>
                  <a:srgbClr val="120742"/>
                </a:solidFill>
              </a:rPr>
              <a:t>Visitors tend to hear about England through media features, travel guides and peer recommendation.  Direct advertising also plays an important role.</a:t>
            </a:r>
          </a:p>
          <a:p>
            <a:pPr algn="just"/>
            <a:r>
              <a:rPr lang="en-GB" sz="1300" dirty="0" smtClean="0">
                <a:solidFill>
                  <a:srgbClr val="120742"/>
                </a:solidFill>
              </a:rPr>
              <a:t>The majority of visitors book their travel (72%) and accommodation (66%) directly with their travel or accommodation providers.  There is some variation by market – long haul markets such as Australia and China more likely to do so via a travel agent.</a:t>
            </a:r>
          </a:p>
          <a:p>
            <a:pPr algn="just"/>
            <a:endParaRPr lang="en-GB" sz="1300" dirty="0">
              <a:solidFill>
                <a:srgbClr val="120742"/>
              </a:solidFill>
            </a:endParaRPr>
          </a:p>
          <a:p>
            <a:pPr marL="0" indent="0" algn="just">
              <a:buNone/>
            </a:pPr>
            <a:r>
              <a:rPr lang="en-GB" sz="1400" b="1" dirty="0" smtClean="0">
                <a:solidFill>
                  <a:srgbClr val="120742"/>
                </a:solidFill>
              </a:rPr>
              <a:t>Hooks and barriers for travelling beyond London</a:t>
            </a:r>
            <a:endParaRPr lang="en-GB" sz="1400" b="1" dirty="0">
              <a:solidFill>
                <a:srgbClr val="120742"/>
              </a:solidFill>
            </a:endParaRPr>
          </a:p>
          <a:p>
            <a:pPr marL="0" indent="0" algn="just">
              <a:buNone/>
            </a:pPr>
            <a:endParaRPr lang="en-GB" sz="1300" b="1" dirty="0">
              <a:solidFill>
                <a:srgbClr val="120742"/>
              </a:solidFill>
            </a:endParaRPr>
          </a:p>
          <a:p>
            <a:pPr algn="just"/>
            <a:r>
              <a:rPr lang="en-GB" sz="1300" dirty="0" smtClean="0">
                <a:solidFill>
                  <a:srgbClr val="120742"/>
                </a:solidFill>
              </a:rPr>
              <a:t>Four main themes exist as barriers for overseas visitors travelling beyond London, as identified in </a:t>
            </a:r>
            <a:r>
              <a:rPr lang="en-GB" sz="1300" dirty="0" err="1" smtClean="0">
                <a:solidFill>
                  <a:srgbClr val="120742"/>
                </a:solidFill>
              </a:rPr>
              <a:t>VisitBritain’s</a:t>
            </a:r>
            <a:r>
              <a:rPr lang="en-GB" sz="1300" dirty="0" smtClean="0">
                <a:solidFill>
                  <a:srgbClr val="120742"/>
                </a:solidFill>
              </a:rPr>
              <a:t> 2013 London &amp; Beyond Report:</a:t>
            </a:r>
          </a:p>
          <a:p>
            <a:pPr lvl="1" algn="just"/>
            <a:r>
              <a:rPr lang="en-GB" sz="1200" b="1" dirty="0" smtClean="0">
                <a:solidFill>
                  <a:srgbClr val="120742"/>
                </a:solidFill>
              </a:rPr>
              <a:t>Lack of awareness of the offer outside London: </a:t>
            </a:r>
            <a:r>
              <a:rPr lang="en-GB" sz="1200" dirty="0" smtClean="0">
                <a:solidFill>
                  <a:srgbClr val="120742"/>
                </a:solidFill>
              </a:rPr>
              <a:t>There is a clear lack of awareness of British destinations other than London.  Even where awareness exists, understanding of the experiences destinations offer is limited</a:t>
            </a:r>
          </a:p>
          <a:p>
            <a:pPr lvl="1" algn="just"/>
            <a:r>
              <a:rPr lang="en-GB" sz="1200" b="1" dirty="0" smtClean="0">
                <a:solidFill>
                  <a:srgbClr val="120742"/>
                </a:solidFill>
              </a:rPr>
              <a:t>The all-encompassing London offer: </a:t>
            </a:r>
            <a:r>
              <a:rPr lang="en-GB" sz="1200" dirty="0">
                <a:solidFill>
                  <a:srgbClr val="120742"/>
                </a:solidFill>
              </a:rPr>
              <a:t>The draw of London is so strong that many feel they wouldn’t have time or the need to go elsewhere.  Attracting return visitors and longer stays is crucial to overcome this barrier.</a:t>
            </a:r>
          </a:p>
          <a:p>
            <a:pPr lvl="1" algn="just"/>
            <a:r>
              <a:rPr lang="en-GB" sz="1200" b="1" dirty="0" smtClean="0">
                <a:solidFill>
                  <a:srgbClr val="120742"/>
                </a:solidFill>
              </a:rPr>
              <a:t>Desire and the importance of ‘experiences’: </a:t>
            </a:r>
            <a:r>
              <a:rPr lang="en-GB" sz="1200" dirty="0">
                <a:solidFill>
                  <a:srgbClr val="120742"/>
                </a:solidFill>
              </a:rPr>
              <a:t>Consumers are increasingly seeking </a:t>
            </a:r>
            <a:r>
              <a:rPr lang="en-GB" sz="1200" dirty="0" smtClean="0">
                <a:solidFill>
                  <a:srgbClr val="120742"/>
                </a:solidFill>
              </a:rPr>
              <a:t>‘experiential holidays’ </a:t>
            </a:r>
            <a:r>
              <a:rPr lang="en-GB" sz="1200" dirty="0">
                <a:solidFill>
                  <a:srgbClr val="120742"/>
                </a:solidFill>
              </a:rPr>
              <a:t>encompassing culture, food, accommodation and unique experiences.  Although Britain performs well with ‘culture’ it is less strong on other experiential </a:t>
            </a:r>
            <a:r>
              <a:rPr lang="en-GB" sz="1200" dirty="0" smtClean="0">
                <a:solidFill>
                  <a:srgbClr val="120742"/>
                </a:solidFill>
              </a:rPr>
              <a:t>areas.  </a:t>
            </a:r>
            <a:endParaRPr lang="en-GB" sz="1200" b="1" dirty="0">
              <a:solidFill>
                <a:srgbClr val="120742"/>
              </a:solidFill>
            </a:endParaRPr>
          </a:p>
          <a:p>
            <a:pPr lvl="1" algn="just"/>
            <a:r>
              <a:rPr lang="en-GB" sz="1200" b="1" dirty="0" smtClean="0">
                <a:solidFill>
                  <a:srgbClr val="120742"/>
                </a:solidFill>
              </a:rPr>
              <a:t>Transport concerns: </a:t>
            </a:r>
            <a:r>
              <a:rPr lang="en-GB" sz="1200" dirty="0">
                <a:solidFill>
                  <a:srgbClr val="120742"/>
                </a:solidFill>
              </a:rPr>
              <a:t>Transport or access was identified as a key practical barrier for those that had not been beyond London.  Around half said they would be nervous about driving in the UK and a quarter that it was too expensive to travel outside London.  Almost a fifth thought that other places worth going to outside London would be too far to travel.  </a:t>
            </a:r>
          </a:p>
          <a:p>
            <a:pPr lvl="1" algn="just"/>
            <a:endParaRPr lang="en-GB" sz="1200" dirty="0" smtClean="0">
              <a:solidFill>
                <a:srgbClr val="120742"/>
              </a:solidFill>
            </a:endParaRPr>
          </a:p>
          <a:p>
            <a:pPr algn="just"/>
            <a:endParaRPr lang="en-GB" sz="1300" dirty="0"/>
          </a:p>
        </p:txBody>
      </p:sp>
    </p:spTree>
    <p:extLst>
      <p:ext uri="{BB962C8B-B14F-4D97-AF65-F5344CB8AC3E}">
        <p14:creationId xmlns:p14="http://schemas.microsoft.com/office/powerpoint/2010/main" val="3840030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cover England Initial Summary Report v1">
  <a:themeElements>
    <a:clrScheme name="Custom 5">
      <a:dk1>
        <a:srgbClr val="120742"/>
      </a:dk1>
      <a:lt1>
        <a:sysClr val="window" lastClr="FFFFFF"/>
      </a:lt1>
      <a:dk2>
        <a:srgbClr val="231F20"/>
      </a:dk2>
      <a:lt2>
        <a:srgbClr val="518A45"/>
      </a:lt2>
      <a:accent1>
        <a:srgbClr val="120742"/>
      </a:accent1>
      <a:accent2>
        <a:srgbClr val="C00000"/>
      </a:accent2>
      <a:accent3>
        <a:srgbClr val="518A45"/>
      </a:accent3>
      <a:accent4>
        <a:srgbClr val="FDB332"/>
      </a:accent4>
      <a:accent5>
        <a:srgbClr val="157EAB"/>
      </a:accent5>
      <a:accent6>
        <a:srgbClr val="BFDBF7"/>
      </a:accent6>
      <a:hlink>
        <a:srgbClr val="120742"/>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isitEngland powerpoint template 4x3.pptx" id="{F9122EB2-9122-4133-9072-A0D5C8C93379}" vid="{E9A80902-61CD-4BB9-82B6-E0FB00EB52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7.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8.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mp chart">
    <a:dk1>
      <a:sysClr val="windowText" lastClr="000000"/>
    </a:dk1>
    <a:lt1>
      <a:sysClr val="window" lastClr="FFFFFF"/>
    </a:lt1>
    <a:dk2>
      <a:srgbClr val="1F497D"/>
    </a:dk2>
    <a:lt2>
      <a:srgbClr val="EEECE1"/>
    </a:lt2>
    <a:accent1>
      <a:srgbClr val="FF0000"/>
    </a:accent1>
    <a:accent2>
      <a:srgbClr val="0070C0"/>
    </a:accent2>
    <a:accent3>
      <a:srgbClr val="FFFF00"/>
    </a:accent3>
    <a:accent4>
      <a:srgbClr val="7030A0"/>
    </a:accent4>
    <a:accent5>
      <a:srgbClr val="92D050"/>
    </a:accent5>
    <a:accent6>
      <a:srgbClr val="002060"/>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Discover England Initial Summary Report v1</Template>
  <TotalTime>7945</TotalTime>
  <Words>14373</Words>
  <Application>Microsoft Office PowerPoint</Application>
  <PresentationFormat>On-screen Show (4:3)</PresentationFormat>
  <Paragraphs>2364</Paragraphs>
  <Slides>78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Arial</vt:lpstr>
      <vt:lpstr>Arial Narrow</vt:lpstr>
      <vt:lpstr>Calibri</vt:lpstr>
      <vt:lpstr>Times New Roman</vt:lpstr>
      <vt:lpstr>Discover England Initial Summary Report v1</vt:lpstr>
      <vt:lpstr>Discover England:  summary insights on overseas visitors to England’s regions </vt:lpstr>
      <vt:lpstr>Report contents</vt:lpstr>
      <vt:lpstr>Introduction</vt:lpstr>
      <vt:lpstr>Background</vt:lpstr>
      <vt:lpstr>About this report</vt:lpstr>
      <vt:lpstr>Executive summary</vt:lpstr>
      <vt:lpstr>Executive summary/1</vt:lpstr>
      <vt:lpstr>Executive summary/2</vt:lpstr>
      <vt:lpstr>Executive summary/3</vt:lpstr>
      <vt:lpstr>Executive summary/4</vt:lpstr>
      <vt:lpstr>Volume, value and profile of overseas visitors</vt:lpstr>
      <vt:lpstr>Trends in VOLUME of overseas visits to England</vt:lpstr>
      <vt:lpstr>Trends in overseas visitor SPEND in England</vt:lpstr>
      <vt:lpstr>Trends in VOLUME of overseas visits to each region</vt:lpstr>
      <vt:lpstr>Trends in overseas visitor SPEND in each region</vt:lpstr>
      <vt:lpstr>Trends in volume of overseas holiday TRIPS by target market</vt:lpstr>
      <vt:lpstr>Trends in volume of overseas holiday NIGHTS by target market</vt:lpstr>
      <vt:lpstr>Trends in overseas visitor SPEND by target market</vt:lpstr>
      <vt:lpstr>Proportion of visitors from each target market visiting outside London (2013-2015 average)</vt:lpstr>
      <vt:lpstr>Proportion of visitors from each target market who visit each region (2013-2015 average)/1</vt:lpstr>
      <vt:lpstr>Proportion of visitors from each target market who visit each region (2013-2015 average)/2</vt:lpstr>
      <vt:lpstr>Holiday trips to each region by market – 2013 to 2015 average (000s)</vt:lpstr>
      <vt:lpstr>Top English cities/towns stayed in by overseas visitors on holiday trips (2010-15)</vt:lpstr>
      <vt:lpstr>Top towns stayed in by overseas visitors on holiday trips - by region (1)</vt:lpstr>
      <vt:lpstr>Top towns stayed in by overseas visitors on holiday trips - by region (2)</vt:lpstr>
      <vt:lpstr>Top towns stayed in by overseas visitors on holiday trips - by region (3)</vt:lpstr>
      <vt:lpstr>Top towns stayed in by overseas visitors on holiday trips - by region (4)</vt:lpstr>
      <vt:lpstr>Seasonality of overseas holiday visits to England’s regions (2015)</vt:lpstr>
      <vt:lpstr>Seasonality of overseas holiday visits by target market (2015)</vt:lpstr>
      <vt:lpstr>Duration of overseas holiday visits to England</vt:lpstr>
      <vt:lpstr>Duration of overseas holiday visits to England – by target market (2015)</vt:lpstr>
      <vt:lpstr>Gender profile of visitors to the UK by target market (2015)</vt:lpstr>
      <vt:lpstr>Age profile of visitors to the UK by target market (2015)</vt:lpstr>
      <vt:lpstr>Accommodation stayed in during holiday trips to the UK (2014)</vt:lpstr>
      <vt:lpstr>Activities and themes as motivators</vt:lpstr>
      <vt:lpstr>Overseas visitor perceptions of the UK</vt:lpstr>
      <vt:lpstr>Motivations for taking a SHORT BREAK in England</vt:lpstr>
      <vt:lpstr>Motivations for taking a LONGER HOLIDAY in England</vt:lpstr>
      <vt:lpstr>Locations where overseas markets would like to stay in the UK </vt:lpstr>
      <vt:lpstr>Desire to take part in activities among overseas markets</vt:lpstr>
      <vt:lpstr>Activities conducted in the UK on holiday (2011)</vt:lpstr>
      <vt:lpstr>Spend attributable to activities amongst overseas visitors to the UK / £m </vt:lpstr>
      <vt:lpstr>Activities conducted on holiday in England’s regions (2011)</vt:lpstr>
      <vt:lpstr>Booking and consuming travel</vt:lpstr>
      <vt:lpstr>How overseas visitors hear about England (2015) </vt:lpstr>
      <vt:lpstr>Transport booking method for holiday trips to the UK (2012)</vt:lpstr>
      <vt:lpstr>Accommodation booking behaviour for holiday trips to GB (2012)</vt:lpstr>
      <vt:lpstr>Hooks and barriers for travelling beyond London</vt:lpstr>
      <vt:lpstr>Headline findings</vt:lpstr>
      <vt:lpstr>Barriers to going beyond London: summary</vt:lpstr>
      <vt:lpstr>Barriers to going beyond London: themes (1)</vt:lpstr>
      <vt:lpstr>Barriers to going beyond London: themes (2)</vt:lpstr>
      <vt:lpstr>Appeal of going beyond London: summary</vt:lpstr>
      <vt:lpstr>Appeal of going beyond London: themes (1)</vt:lpstr>
      <vt:lpstr>Appeal of going beyond London: themes (2)</vt:lpstr>
      <vt:lpstr>Regional pen portraits – product opportunities</vt:lpstr>
      <vt:lpstr>South West – key product insights</vt:lpstr>
      <vt:lpstr>South West – product themes</vt:lpstr>
      <vt:lpstr>London – key product insights</vt:lpstr>
      <vt:lpstr>London – product themes</vt:lpstr>
      <vt:lpstr>South East (excl. London) – key product insights</vt:lpstr>
      <vt:lpstr>South East (excl. London) – product themes</vt:lpstr>
      <vt:lpstr>The East of England – key product insights</vt:lpstr>
      <vt:lpstr>East England– product themes</vt:lpstr>
      <vt:lpstr>West Midlands– key product insights</vt:lpstr>
      <vt:lpstr>West Midlands – product themes</vt:lpstr>
      <vt:lpstr>East Midlands– key product insights</vt:lpstr>
      <vt:lpstr>East Midlands – product themes</vt:lpstr>
      <vt:lpstr>Yorkshire – key product insights</vt:lpstr>
      <vt:lpstr>Yorkshire – product themes</vt:lpstr>
      <vt:lpstr>North West England– key product insights</vt:lpstr>
      <vt:lpstr>North West England – product themes</vt:lpstr>
      <vt:lpstr>North East England– key product insights</vt:lpstr>
      <vt:lpstr>North East England – product themes</vt:lpstr>
      <vt:lpstr>Recommendations</vt:lpstr>
      <vt:lpstr>Recommendations/1</vt:lpstr>
      <vt:lpstr>Recommendations/2</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 England:  summary insights on overseas visitors</dc:title>
  <dc:creator>Steve Mills</dc:creator>
  <cp:lastModifiedBy>Xavier Faux</cp:lastModifiedBy>
  <cp:revision>264</cp:revision>
  <cp:lastPrinted>2016-08-01T16:25:22Z</cp:lastPrinted>
  <dcterms:created xsi:type="dcterms:W3CDTF">2016-07-20T15:06:07Z</dcterms:created>
  <dcterms:modified xsi:type="dcterms:W3CDTF">2016-09-02T09:10:15Z</dcterms:modified>
</cp:coreProperties>
</file>