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4"/>
  </p:sldMasterIdLst>
  <p:notesMasterIdLst>
    <p:notesMasterId r:id="rId16"/>
  </p:notesMasterIdLst>
  <p:sldIdLst>
    <p:sldId id="479" r:id="rId5"/>
    <p:sldId id="258" r:id="rId6"/>
    <p:sldId id="494" r:id="rId7"/>
    <p:sldId id="495" r:id="rId8"/>
    <p:sldId id="496" r:id="rId9"/>
    <p:sldId id="497" r:id="rId10"/>
    <p:sldId id="498" r:id="rId11"/>
    <p:sldId id="485" r:id="rId12"/>
    <p:sldId id="499" r:id="rId13"/>
    <p:sldId id="489" r:id="rId14"/>
    <p:sldId id="4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406900-E66C-5C8C-C6F8-BAD5FD8CD5AA}" name="Vicky Parr" initials="VP" userId="S::vicky.parr@visitengland.org::96cd1ae6-1f98-4e44-9a0b-c447354eb0cf" providerId="AD"/>
  <p188:author id="{BDE39B3A-399F-B2B0-034F-7172654AAC1E}" name="James Sandy" initials="JS" userId="S::James.Sandy@visitengland.org::a70f892e-2c3d-4d14-827b-c564e8f2f700" providerId="AD"/>
  <p188:author id="{B0BA6E8E-FF2C-B1DF-9BE0-28CFC82926FE}" name="Hannah Lowe" initials="HL" userId="S::Hannah.Lowe@visitengland.org::49ec3aad-32ef-40ef-968b-9bf74cad9d66" providerId="AD"/>
  <p188:author id="{350C1FDA-3B10-7635-AB68-E56C542F3413}" name="Katie Toussaint-Jackson" initials="KTJ" userId="S::katie.ToussaintJackson@visitengland.org::efdb9ff8-3a52-49c9-a6d0-a427a8c9844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F26723-78C3-465D-B10C-CF4DC5D5B532}" v="10" dt="2026-01-19T16:22:29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Lowe" userId="49ec3aad-32ef-40ef-968b-9bf74cad9d66" providerId="ADAL" clId="{20859AB5-64DA-4486-A1A5-A9DF44DE97D5}"/>
    <pc:docChg chg="undo custSel addSld delSld modSld">
      <pc:chgData name="Hannah Lowe" userId="49ec3aad-32ef-40ef-968b-9bf74cad9d66" providerId="ADAL" clId="{20859AB5-64DA-4486-A1A5-A9DF44DE97D5}" dt="2026-01-19T16:23:13.199" v="2286" actId="14100"/>
      <pc:docMkLst>
        <pc:docMk/>
      </pc:docMkLst>
      <pc:sldChg chg="modSp mod">
        <pc:chgData name="Hannah Lowe" userId="49ec3aad-32ef-40ef-968b-9bf74cad9d66" providerId="ADAL" clId="{20859AB5-64DA-4486-A1A5-A9DF44DE97D5}" dt="2026-01-19T10:37:37.897" v="1296" actId="403"/>
        <pc:sldMkLst>
          <pc:docMk/>
          <pc:sldMk cId="0" sldId="479"/>
        </pc:sldMkLst>
        <pc:spChg chg="mod">
          <ac:chgData name="Hannah Lowe" userId="49ec3aad-32ef-40ef-968b-9bf74cad9d66" providerId="ADAL" clId="{20859AB5-64DA-4486-A1A5-A9DF44DE97D5}" dt="2026-01-19T10:37:37.897" v="1296" actId="403"/>
          <ac:spMkLst>
            <pc:docMk/>
            <pc:sldMk cId="0" sldId="479"/>
            <ac:spMk id="7" creationId="{00000000-0000-0000-0000-000000000000}"/>
          </ac:spMkLst>
        </pc:spChg>
      </pc:sldChg>
      <pc:sldChg chg="addSp delSp modSp mod">
        <pc:chgData name="Hannah Lowe" userId="49ec3aad-32ef-40ef-968b-9bf74cad9d66" providerId="ADAL" clId="{20859AB5-64DA-4486-A1A5-A9DF44DE97D5}" dt="2026-01-19T16:23:13.199" v="2286" actId="14100"/>
        <pc:sldMkLst>
          <pc:docMk/>
          <pc:sldMk cId="3571006623" sldId="485"/>
        </pc:sldMkLst>
        <pc:spChg chg="mod">
          <ac:chgData name="Hannah Lowe" userId="49ec3aad-32ef-40ef-968b-9bf74cad9d66" providerId="ADAL" clId="{20859AB5-64DA-4486-A1A5-A9DF44DE97D5}" dt="2026-01-19T14:29:43.717" v="1979" actId="6549"/>
          <ac:spMkLst>
            <pc:docMk/>
            <pc:sldMk cId="3571006623" sldId="485"/>
            <ac:spMk id="2" creationId="{00000000-0000-0000-0000-000000000000}"/>
          </ac:spMkLst>
        </pc:spChg>
        <pc:spChg chg="mod">
          <ac:chgData name="Hannah Lowe" userId="49ec3aad-32ef-40ef-968b-9bf74cad9d66" providerId="ADAL" clId="{20859AB5-64DA-4486-A1A5-A9DF44DE97D5}" dt="2026-01-19T16:21:46.471" v="2271" actId="12"/>
          <ac:spMkLst>
            <pc:docMk/>
            <pc:sldMk cId="3571006623" sldId="485"/>
            <ac:spMk id="5" creationId="{C89BBAC6-2401-CFD2-5FE7-A80FD0E0A99B}"/>
          </ac:spMkLst>
        </pc:spChg>
        <pc:spChg chg="del">
          <ac:chgData name="Hannah Lowe" userId="49ec3aad-32ef-40ef-968b-9bf74cad9d66" providerId="ADAL" clId="{20859AB5-64DA-4486-A1A5-A9DF44DE97D5}" dt="2026-01-19T14:29:55.527" v="1982" actId="478"/>
          <ac:spMkLst>
            <pc:docMk/>
            <pc:sldMk cId="3571006623" sldId="485"/>
            <ac:spMk id="8" creationId="{8B8C557A-D5DA-DD06-8806-9D85BD470738}"/>
          </ac:spMkLst>
        </pc:spChg>
        <pc:spChg chg="del">
          <ac:chgData name="Hannah Lowe" userId="49ec3aad-32ef-40ef-968b-9bf74cad9d66" providerId="ADAL" clId="{20859AB5-64DA-4486-A1A5-A9DF44DE97D5}" dt="2026-01-19T14:29:58.480" v="1985" actId="478"/>
          <ac:spMkLst>
            <pc:docMk/>
            <pc:sldMk cId="3571006623" sldId="485"/>
            <ac:spMk id="19" creationId="{2F78ACC5-C666-BE70-FDA7-0A9DAF370559}"/>
          </ac:spMkLst>
        </pc:spChg>
        <pc:spChg chg="del">
          <ac:chgData name="Hannah Lowe" userId="49ec3aad-32ef-40ef-968b-9bf74cad9d66" providerId="ADAL" clId="{20859AB5-64DA-4486-A1A5-A9DF44DE97D5}" dt="2026-01-19T14:29:57.397" v="1984" actId="478"/>
          <ac:spMkLst>
            <pc:docMk/>
            <pc:sldMk cId="3571006623" sldId="485"/>
            <ac:spMk id="20" creationId="{72716430-3844-64CF-1CDF-D20170F1CF43}"/>
          </ac:spMkLst>
        </pc:spChg>
        <pc:spChg chg="del">
          <ac:chgData name="Hannah Lowe" userId="49ec3aad-32ef-40ef-968b-9bf74cad9d66" providerId="ADAL" clId="{20859AB5-64DA-4486-A1A5-A9DF44DE97D5}" dt="2026-01-19T14:29:53.264" v="1980" actId="478"/>
          <ac:spMkLst>
            <pc:docMk/>
            <pc:sldMk cId="3571006623" sldId="485"/>
            <ac:spMk id="21" creationId="{9EC55512-7B20-9A1A-8523-001A14829E3D}"/>
          </ac:spMkLst>
        </pc:spChg>
        <pc:spChg chg="del">
          <ac:chgData name="Hannah Lowe" userId="49ec3aad-32ef-40ef-968b-9bf74cad9d66" providerId="ADAL" clId="{20859AB5-64DA-4486-A1A5-A9DF44DE97D5}" dt="2026-01-19T14:30:00.303" v="1987" actId="478"/>
          <ac:spMkLst>
            <pc:docMk/>
            <pc:sldMk cId="3571006623" sldId="485"/>
            <ac:spMk id="26" creationId="{1B0387B3-4E25-EAD6-CDA1-E763F756EE3E}"/>
          </ac:spMkLst>
        </pc:spChg>
        <pc:spChg chg="del">
          <ac:chgData name="Hannah Lowe" userId="49ec3aad-32ef-40ef-968b-9bf74cad9d66" providerId="ADAL" clId="{20859AB5-64DA-4486-A1A5-A9DF44DE97D5}" dt="2026-01-19T14:30:00.969" v="1988" actId="478"/>
          <ac:spMkLst>
            <pc:docMk/>
            <pc:sldMk cId="3571006623" sldId="485"/>
            <ac:spMk id="27" creationId="{6B221CB8-91C1-9ADA-33FB-865292B7E108}"/>
          </ac:spMkLst>
        </pc:spChg>
        <pc:picChg chg="del">
          <ac:chgData name="Hannah Lowe" userId="49ec3aad-32ef-40ef-968b-9bf74cad9d66" providerId="ADAL" clId="{20859AB5-64DA-4486-A1A5-A9DF44DE97D5}" dt="2026-01-19T14:29:53.698" v="1981" actId="478"/>
          <ac:picMkLst>
            <pc:docMk/>
            <pc:sldMk cId="3571006623" sldId="485"/>
            <ac:picMk id="6" creationId="{051E014F-36BB-B269-3573-20886573AE59}"/>
          </ac:picMkLst>
        </pc:picChg>
        <pc:picChg chg="add mod">
          <ac:chgData name="Hannah Lowe" userId="49ec3aad-32ef-40ef-968b-9bf74cad9d66" providerId="ADAL" clId="{20859AB5-64DA-4486-A1A5-A9DF44DE97D5}" dt="2026-01-19T16:23:13.199" v="2286" actId="14100"/>
          <ac:picMkLst>
            <pc:docMk/>
            <pc:sldMk cId="3571006623" sldId="485"/>
            <ac:picMk id="7" creationId="{CA464ADE-210D-F09C-5455-99C6FBD50089}"/>
          </ac:picMkLst>
        </pc:picChg>
        <pc:picChg chg="add mod">
          <ac:chgData name="Hannah Lowe" userId="49ec3aad-32ef-40ef-968b-9bf74cad9d66" providerId="ADAL" clId="{20859AB5-64DA-4486-A1A5-A9DF44DE97D5}" dt="2026-01-19T16:22:54.017" v="2281" actId="14100"/>
          <ac:picMkLst>
            <pc:docMk/>
            <pc:sldMk cId="3571006623" sldId="485"/>
            <ac:picMk id="10" creationId="{F9D3B830-4D1C-6998-0EAE-52FD099ED542}"/>
          </ac:picMkLst>
        </pc:picChg>
        <pc:picChg chg="del">
          <ac:chgData name="Hannah Lowe" userId="49ec3aad-32ef-40ef-968b-9bf74cad9d66" providerId="ADAL" clId="{20859AB5-64DA-4486-A1A5-A9DF44DE97D5}" dt="2026-01-19T14:29:56.018" v="1983" actId="478"/>
          <ac:picMkLst>
            <pc:docMk/>
            <pc:sldMk cId="3571006623" sldId="485"/>
            <ac:picMk id="16" creationId="{B61FF39F-FA4F-480B-E757-7F95DF50918B}"/>
          </ac:picMkLst>
        </pc:picChg>
        <pc:picChg chg="del">
          <ac:chgData name="Hannah Lowe" userId="49ec3aad-32ef-40ef-968b-9bf74cad9d66" providerId="ADAL" clId="{20859AB5-64DA-4486-A1A5-A9DF44DE97D5}" dt="2026-01-19T14:29:58.998" v="1986" actId="478"/>
          <ac:picMkLst>
            <pc:docMk/>
            <pc:sldMk cId="3571006623" sldId="485"/>
            <ac:picMk id="29" creationId="{66EF33A5-E925-5F4F-D28F-E7A0BC765307}"/>
          </ac:picMkLst>
        </pc:picChg>
      </pc:sldChg>
      <pc:sldChg chg="modSp mod">
        <pc:chgData name="Hannah Lowe" userId="49ec3aad-32ef-40ef-968b-9bf74cad9d66" providerId="ADAL" clId="{20859AB5-64DA-4486-A1A5-A9DF44DE97D5}" dt="2026-01-19T10:51:19.628" v="1384" actId="20577"/>
        <pc:sldMkLst>
          <pc:docMk/>
          <pc:sldMk cId="2214359561" sldId="494"/>
        </pc:sldMkLst>
        <pc:spChg chg="mod">
          <ac:chgData name="Hannah Lowe" userId="49ec3aad-32ef-40ef-968b-9bf74cad9d66" providerId="ADAL" clId="{20859AB5-64DA-4486-A1A5-A9DF44DE97D5}" dt="2026-01-19T10:51:19.628" v="1384" actId="20577"/>
          <ac:spMkLst>
            <pc:docMk/>
            <pc:sldMk cId="2214359561" sldId="494"/>
            <ac:spMk id="7" creationId="{AB440624-E496-90E0-B66F-4A8226B2DC25}"/>
          </ac:spMkLst>
        </pc:spChg>
      </pc:sldChg>
      <pc:sldChg chg="modSp mod">
        <pc:chgData name="Hannah Lowe" userId="49ec3aad-32ef-40ef-968b-9bf74cad9d66" providerId="ADAL" clId="{20859AB5-64DA-4486-A1A5-A9DF44DE97D5}" dt="2026-01-19T14:29:08.083" v="1924" actId="20577"/>
        <pc:sldMkLst>
          <pc:docMk/>
          <pc:sldMk cId="321906718" sldId="495"/>
        </pc:sldMkLst>
        <pc:spChg chg="mod">
          <ac:chgData name="Hannah Lowe" userId="49ec3aad-32ef-40ef-968b-9bf74cad9d66" providerId="ADAL" clId="{20859AB5-64DA-4486-A1A5-A9DF44DE97D5}" dt="2026-01-19T10:51:50.955" v="1389" actId="6549"/>
          <ac:spMkLst>
            <pc:docMk/>
            <pc:sldMk cId="321906718" sldId="495"/>
            <ac:spMk id="2" creationId="{00000000-0000-0000-0000-000000000000}"/>
          </ac:spMkLst>
        </pc:spChg>
        <pc:spChg chg="mod">
          <ac:chgData name="Hannah Lowe" userId="49ec3aad-32ef-40ef-968b-9bf74cad9d66" providerId="ADAL" clId="{20859AB5-64DA-4486-A1A5-A9DF44DE97D5}" dt="2026-01-19T14:29:08.083" v="1924" actId="20577"/>
          <ac:spMkLst>
            <pc:docMk/>
            <pc:sldMk cId="321906718" sldId="495"/>
            <ac:spMk id="3" creationId="{601F34A0-38B8-663C-9101-E256F19997AB}"/>
          </ac:spMkLst>
        </pc:spChg>
      </pc:sldChg>
      <pc:sldChg chg="modSp mod">
        <pc:chgData name="Hannah Lowe" userId="49ec3aad-32ef-40ef-968b-9bf74cad9d66" providerId="ADAL" clId="{20859AB5-64DA-4486-A1A5-A9DF44DE97D5}" dt="2026-01-19T14:29:12.083" v="1927" actId="20577"/>
        <pc:sldMkLst>
          <pc:docMk/>
          <pc:sldMk cId="2357864671" sldId="496"/>
        </pc:sldMkLst>
        <pc:spChg chg="mod">
          <ac:chgData name="Hannah Lowe" userId="49ec3aad-32ef-40ef-968b-9bf74cad9d66" providerId="ADAL" clId="{20859AB5-64DA-4486-A1A5-A9DF44DE97D5}" dt="2026-01-19T14:29:12.083" v="1927" actId="20577"/>
          <ac:spMkLst>
            <pc:docMk/>
            <pc:sldMk cId="2357864671" sldId="496"/>
            <ac:spMk id="3" creationId="{601F34A0-38B8-663C-9101-E256F19997AB}"/>
          </ac:spMkLst>
        </pc:spChg>
      </pc:sldChg>
      <pc:sldChg chg="modSp mod">
        <pc:chgData name="Hannah Lowe" userId="49ec3aad-32ef-40ef-968b-9bf74cad9d66" providerId="ADAL" clId="{20859AB5-64DA-4486-A1A5-A9DF44DE97D5}" dt="2026-01-19T11:00:35.815" v="1918" actId="20577"/>
        <pc:sldMkLst>
          <pc:docMk/>
          <pc:sldMk cId="1105007764" sldId="497"/>
        </pc:sldMkLst>
        <pc:spChg chg="mod">
          <ac:chgData name="Hannah Lowe" userId="49ec3aad-32ef-40ef-968b-9bf74cad9d66" providerId="ADAL" clId="{20859AB5-64DA-4486-A1A5-A9DF44DE97D5}" dt="2026-01-19T11:00:35.815" v="1918" actId="20577"/>
          <ac:spMkLst>
            <pc:docMk/>
            <pc:sldMk cId="1105007764" sldId="497"/>
            <ac:spMk id="5" creationId="{C89BBAC6-2401-CFD2-5FE7-A80FD0E0A99B}"/>
          </ac:spMkLst>
        </pc:spChg>
      </pc:sldChg>
      <pc:sldChg chg="modSp mod">
        <pc:chgData name="Hannah Lowe" userId="49ec3aad-32ef-40ef-968b-9bf74cad9d66" providerId="ADAL" clId="{20859AB5-64DA-4486-A1A5-A9DF44DE97D5}" dt="2026-01-19T14:29:20.229" v="1933" actId="20577"/>
        <pc:sldMkLst>
          <pc:docMk/>
          <pc:sldMk cId="1438516877" sldId="498"/>
        </pc:sldMkLst>
        <pc:spChg chg="mod">
          <ac:chgData name="Hannah Lowe" userId="49ec3aad-32ef-40ef-968b-9bf74cad9d66" providerId="ADAL" clId="{20859AB5-64DA-4486-A1A5-A9DF44DE97D5}" dt="2026-01-19T14:29:20.229" v="1933" actId="20577"/>
          <ac:spMkLst>
            <pc:docMk/>
            <pc:sldMk cId="1438516877" sldId="498"/>
            <ac:spMk id="3" creationId="{601F34A0-38B8-663C-9101-E256F19997AB}"/>
          </ac:spMkLst>
        </pc:spChg>
      </pc:sldChg>
      <pc:sldChg chg="delSp modSp add mod">
        <pc:chgData name="Hannah Lowe" userId="49ec3aad-32ef-40ef-968b-9bf74cad9d66" providerId="ADAL" clId="{20859AB5-64DA-4486-A1A5-A9DF44DE97D5}" dt="2026-01-19T16:18:18.747" v="2267" actId="1076"/>
        <pc:sldMkLst>
          <pc:docMk/>
          <pc:sldMk cId="638161913" sldId="499"/>
        </pc:sldMkLst>
        <pc:spChg chg="mod">
          <ac:chgData name="Hannah Lowe" userId="49ec3aad-32ef-40ef-968b-9bf74cad9d66" providerId="ADAL" clId="{20859AB5-64DA-4486-A1A5-A9DF44DE97D5}" dt="2026-01-19T16:18:18.747" v="2267" actId="1076"/>
          <ac:spMkLst>
            <pc:docMk/>
            <pc:sldMk cId="638161913" sldId="499"/>
            <ac:spMk id="8" creationId="{74E6524F-0EF0-5097-BAA1-FE74E03F621E}"/>
          </ac:spMkLst>
        </pc:spChg>
        <pc:spChg chg="del">
          <ac:chgData name="Hannah Lowe" userId="49ec3aad-32ef-40ef-968b-9bf74cad9d66" providerId="ADAL" clId="{20859AB5-64DA-4486-A1A5-A9DF44DE97D5}" dt="2026-01-19T16:17:44.323" v="2261" actId="478"/>
          <ac:spMkLst>
            <pc:docMk/>
            <pc:sldMk cId="638161913" sldId="499"/>
            <ac:spMk id="19" creationId="{AC08CD36-1B85-9DF3-38B5-865A94463A5D}"/>
          </ac:spMkLst>
        </pc:spChg>
        <pc:spChg chg="del">
          <ac:chgData name="Hannah Lowe" userId="49ec3aad-32ef-40ef-968b-9bf74cad9d66" providerId="ADAL" clId="{20859AB5-64DA-4486-A1A5-A9DF44DE97D5}" dt="2026-01-19T16:17:47.022" v="2262" actId="478"/>
          <ac:spMkLst>
            <pc:docMk/>
            <pc:sldMk cId="638161913" sldId="499"/>
            <ac:spMk id="20" creationId="{AB8EBAE4-533B-FDF8-E933-AD4891791B63}"/>
          </ac:spMkLst>
        </pc:spChg>
        <pc:spChg chg="mod">
          <ac:chgData name="Hannah Lowe" userId="49ec3aad-32ef-40ef-968b-9bf74cad9d66" providerId="ADAL" clId="{20859AB5-64DA-4486-A1A5-A9DF44DE97D5}" dt="2026-01-19T16:18:15.274" v="2266" actId="1076"/>
          <ac:spMkLst>
            <pc:docMk/>
            <pc:sldMk cId="638161913" sldId="499"/>
            <ac:spMk id="21" creationId="{E612803C-86B4-E46D-1CBD-E0B841224898}"/>
          </ac:spMkLst>
        </pc:spChg>
        <pc:spChg chg="mod">
          <ac:chgData name="Hannah Lowe" userId="49ec3aad-32ef-40ef-968b-9bf74cad9d66" providerId="ADAL" clId="{20859AB5-64DA-4486-A1A5-A9DF44DE97D5}" dt="2026-01-19T16:18:00.188" v="2264" actId="1076"/>
          <ac:spMkLst>
            <pc:docMk/>
            <pc:sldMk cId="638161913" sldId="499"/>
            <ac:spMk id="26" creationId="{EA88D904-DD98-46DE-BF85-10DFD88F226A}"/>
          </ac:spMkLst>
        </pc:spChg>
        <pc:spChg chg="mod">
          <ac:chgData name="Hannah Lowe" userId="49ec3aad-32ef-40ef-968b-9bf74cad9d66" providerId="ADAL" clId="{20859AB5-64DA-4486-A1A5-A9DF44DE97D5}" dt="2026-01-19T16:18:00.188" v="2264" actId="1076"/>
          <ac:spMkLst>
            <pc:docMk/>
            <pc:sldMk cId="638161913" sldId="499"/>
            <ac:spMk id="27" creationId="{4925C2FB-ADE6-8CF1-3449-C87052CBB780}"/>
          </ac:spMkLst>
        </pc:spChg>
        <pc:picChg chg="mod">
          <ac:chgData name="Hannah Lowe" userId="49ec3aad-32ef-40ef-968b-9bf74cad9d66" providerId="ADAL" clId="{20859AB5-64DA-4486-A1A5-A9DF44DE97D5}" dt="2026-01-19T16:18:13.227" v="2265" actId="14100"/>
          <ac:picMkLst>
            <pc:docMk/>
            <pc:sldMk cId="638161913" sldId="499"/>
            <ac:picMk id="6" creationId="{22943B86-7066-82C9-F701-E8AF0FEF26AD}"/>
          </ac:picMkLst>
        </pc:picChg>
        <pc:picChg chg="del">
          <ac:chgData name="Hannah Lowe" userId="49ec3aad-32ef-40ef-968b-9bf74cad9d66" providerId="ADAL" clId="{20859AB5-64DA-4486-A1A5-A9DF44DE97D5}" dt="2026-01-19T16:17:42.506" v="2260" actId="478"/>
          <ac:picMkLst>
            <pc:docMk/>
            <pc:sldMk cId="638161913" sldId="499"/>
            <ac:picMk id="16" creationId="{A34AFEFE-ABBE-335E-DAB5-81F3C9C3B8BA}"/>
          </ac:picMkLst>
        </pc:picChg>
        <pc:picChg chg="mod">
          <ac:chgData name="Hannah Lowe" userId="49ec3aad-32ef-40ef-968b-9bf74cad9d66" providerId="ADAL" clId="{20859AB5-64DA-4486-A1A5-A9DF44DE97D5}" dt="2026-01-19T16:18:00.188" v="2264" actId="1076"/>
          <ac:picMkLst>
            <pc:docMk/>
            <pc:sldMk cId="638161913" sldId="499"/>
            <ac:picMk id="29" creationId="{3C3687C9-2697-7FEB-92BA-5397F8CA058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CBE39-0EA6-4ECC-B671-CC055156D29A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E643F-A58A-446E-BA00-1A8BD4ED3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41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defTabSz="990752">
              <a:defRPr/>
            </a:pPr>
            <a:fld id="{8C39126F-7085-463A-90A1-101F872A91EF}" type="slidenum">
              <a:rPr lang="en-GB" kern="0">
                <a:solidFill>
                  <a:prstClr val="black"/>
                </a:solidFill>
                <a:latin typeface="Calibri"/>
                <a:cs typeface="Arial"/>
              </a:rPr>
              <a:pPr defTabSz="990752">
                <a:defRPr/>
              </a:pPr>
              <a:t>1</a:t>
            </a:fld>
            <a:endParaRPr lang="en-GB" kern="0"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Red box">
            <a:extLst>
              <a:ext uri="{FF2B5EF4-FFF2-40B4-BE49-F238E27FC236}">
                <a16:creationId xmlns:a16="http://schemas.microsoft.com/office/drawing/2014/main" id="{CD17BC3F-7784-0E4F-BA62-BDEA453718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0" y="394570"/>
            <a:ext cx="651353" cy="519830"/>
          </a:xfrm>
          <a:prstGeom prst="rect">
            <a:avLst/>
          </a:prstGeom>
          <a:solidFill>
            <a:srgbClr val="E41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8F0B7-BFC6-9A4A-9C74-7C508CA4FB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254" y="394571"/>
            <a:ext cx="10981946" cy="519829"/>
          </a:xfrm>
          <a:prstGeom prst="rect">
            <a:avLst/>
          </a:prstGeom>
        </p:spPr>
        <p:txBody>
          <a:bodyPr anchor="t" anchorCtr="0"/>
          <a:lstStyle>
            <a:lvl1pPr>
              <a:defRPr sz="3200" cap="none" baseline="0">
                <a:solidFill>
                  <a:schemeClr val="accent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4B6946A6-41DF-4312-8786-10E1F76F37D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325911" y="1162739"/>
            <a:ext cx="11563200" cy="4971600"/>
          </a:xfrm>
          <a:prstGeom prst="rect">
            <a:avLst/>
          </a:prstGeom>
        </p:spPr>
        <p:txBody>
          <a:bodyPr/>
          <a:lstStyle>
            <a:lvl1pPr>
              <a:defRPr lang="en-GB" sz="1600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61612-3347-9644-9FA3-FCE96B8F94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6432480"/>
            <a:ext cx="5394384" cy="269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add source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797627D-3402-6E4D-8187-1EC2AC184A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88969" y="6319653"/>
            <a:ext cx="958170" cy="365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Partner logo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E8DD23-376B-D042-93F3-9B85EB4C3C1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0462" y="6308939"/>
            <a:ext cx="495890" cy="4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6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5">
          <p15:clr>
            <a:srgbClr val="FBAE40"/>
          </p15:clr>
        </p15:guide>
        <p15:guide id="2" pos="565">
          <p15:clr>
            <a:srgbClr val="FBAE40"/>
          </p15:clr>
        </p15:guide>
        <p15:guide id="3" orient="horz" pos="570">
          <p15:clr>
            <a:srgbClr val="FBAE40"/>
          </p15:clr>
        </p15:guide>
        <p15:guide id="4" orient="horz" pos="724">
          <p15:clr>
            <a:srgbClr val="FBAE40"/>
          </p15:clr>
        </p15:guide>
        <p15:guide id="5" pos="7488">
          <p15:clr>
            <a:srgbClr val="FBAE40"/>
          </p15:clr>
        </p15:guide>
        <p15:guide id="6" orient="horz" pos="3997">
          <p15:clr>
            <a:srgbClr val="FBAE40"/>
          </p15:clr>
        </p15:guide>
        <p15:guide id="7" pos="205">
          <p15:clr>
            <a:srgbClr val="FBAE40"/>
          </p15:clr>
        </p15:guide>
        <p15:guide id="8" orient="horz" pos="386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Ope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Red box">
            <a:extLst>
              <a:ext uri="{FF2B5EF4-FFF2-40B4-BE49-F238E27FC236}">
                <a16:creationId xmlns:a16="http://schemas.microsoft.com/office/drawing/2014/main" id="{CD17BC3F-7784-0E4F-BA62-BDEA453718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0" y="394570"/>
            <a:ext cx="651353" cy="519830"/>
          </a:xfrm>
          <a:prstGeom prst="rect">
            <a:avLst/>
          </a:prstGeom>
          <a:solidFill>
            <a:srgbClr val="E41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8F0B7-BFC6-9A4A-9C74-7C508CA4FB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254" y="394571"/>
            <a:ext cx="10981946" cy="519829"/>
          </a:xfrm>
          <a:prstGeom prst="rect">
            <a:avLst/>
          </a:prstGeom>
        </p:spPr>
        <p:txBody>
          <a:bodyPr anchor="t" anchorCtr="0"/>
          <a:lstStyle>
            <a:lvl1pPr>
              <a:defRPr sz="3200" cap="none" baseline="0">
                <a:solidFill>
                  <a:schemeClr val="accent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94CE70A-EC6D-3745-9B50-79A28BAC678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5439" y="1157898"/>
            <a:ext cx="11561761" cy="4971439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None/>
              <a:defRPr sz="1600" baseline="0">
                <a:solidFill>
                  <a:schemeClr val="accent1"/>
                </a:solidFill>
                <a:latin typeface="+mn-lt"/>
              </a:defRPr>
            </a:lvl1pPr>
            <a:lvl2pPr marL="2714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defRPr sz="1600" baseline="0">
                <a:solidFill>
                  <a:schemeClr val="accent1"/>
                </a:solidFill>
                <a:latin typeface="+mn-lt"/>
              </a:defRPr>
            </a:lvl2pPr>
            <a:lvl3pPr marL="533400" indent="-2619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defRPr sz="1600" baseline="0">
                <a:solidFill>
                  <a:schemeClr val="accent1"/>
                </a:solidFill>
                <a:latin typeface="+mn-lt"/>
              </a:defRPr>
            </a:lvl3pPr>
            <a:lvl4pPr marL="806450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defRPr sz="1600" baseline="0">
                <a:solidFill>
                  <a:schemeClr val="accent1"/>
                </a:solidFill>
                <a:latin typeface="+mn-lt"/>
              </a:defRPr>
            </a:lvl4pPr>
            <a:lvl5pPr>
              <a:buClr>
                <a:srgbClr val="E41F18"/>
              </a:buClr>
              <a:defRPr baseline="0">
                <a:solidFill>
                  <a:srgbClr val="100A3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 / Click icons to add content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61612-3347-9644-9FA3-FCE96B8F94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6432480"/>
            <a:ext cx="5394384" cy="269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add source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4294F47-FB48-493F-A8F5-2877E70A77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88969" y="6319653"/>
            <a:ext cx="958170" cy="365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Partner logo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F08304-1D7C-4DB5-A9A4-0A4AE1FE63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0462" y="6308939"/>
            <a:ext cx="495890" cy="4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66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5" userDrawn="1">
          <p15:clr>
            <a:srgbClr val="FBAE40"/>
          </p15:clr>
        </p15:guide>
        <p15:guide id="2" pos="565" userDrawn="1">
          <p15:clr>
            <a:srgbClr val="FBAE40"/>
          </p15:clr>
        </p15:guide>
        <p15:guide id="3" orient="horz" pos="570" userDrawn="1">
          <p15:clr>
            <a:srgbClr val="FBAE40"/>
          </p15:clr>
        </p15:guide>
        <p15:guide id="4" orient="horz" pos="724" userDrawn="1">
          <p15:clr>
            <a:srgbClr val="FBAE40"/>
          </p15:clr>
        </p15:guide>
        <p15:guide id="5" pos="7488" userDrawn="1">
          <p15:clr>
            <a:srgbClr val="FBAE40"/>
          </p15:clr>
        </p15:guide>
        <p15:guide id="6" orient="horz" pos="3997" userDrawn="1">
          <p15:clr>
            <a:srgbClr val="FBAE40"/>
          </p15:clr>
        </p15:guide>
        <p15:guide id="7" pos="205" userDrawn="1">
          <p15:clr>
            <a:srgbClr val="FBAE40"/>
          </p15:clr>
        </p15:guide>
        <p15:guide id="8" orient="horz" pos="386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/3 Tex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Red box">
            <a:extLst>
              <a:ext uri="{FF2B5EF4-FFF2-40B4-BE49-F238E27FC236}">
                <a16:creationId xmlns:a16="http://schemas.microsoft.com/office/drawing/2014/main" id="{CD17BC3F-7784-0E4F-BA62-BDEA453718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0" y="394570"/>
            <a:ext cx="651353" cy="519830"/>
          </a:xfrm>
          <a:prstGeom prst="rect">
            <a:avLst/>
          </a:prstGeom>
          <a:solidFill>
            <a:srgbClr val="E41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8F0B7-BFC6-9A4A-9C74-7C508CA4FB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254" y="394571"/>
            <a:ext cx="10981946" cy="519829"/>
          </a:xfrm>
          <a:prstGeom prst="rect">
            <a:avLst/>
          </a:prstGeom>
        </p:spPr>
        <p:txBody>
          <a:bodyPr anchor="t" anchorCtr="0"/>
          <a:lstStyle>
            <a:lvl1pPr>
              <a:defRPr sz="3200" cap="none" baseline="0">
                <a:solidFill>
                  <a:schemeClr val="accent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14C8E35-6B70-4501-975E-C3FFD19178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438" y="1158403"/>
            <a:ext cx="11561762" cy="298450"/>
          </a:xfrm>
          <a:prstGeom prst="rect">
            <a:avLst/>
          </a:prstGeom>
        </p:spPr>
        <p:txBody>
          <a:bodyPr tIns="0" bIns="0" anchor="ctr"/>
          <a:lstStyle>
            <a:lvl1pPr>
              <a:defRPr lang="en-US" sz="1600" b="1" baseline="0" dirty="0" smtClean="0">
                <a:solidFill>
                  <a:schemeClr val="accent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1F18"/>
              </a:buClr>
              <a:buNone/>
            </a:pPr>
            <a:r>
              <a:rPr lang="en-US"/>
              <a:t>Click to edit Sub-Title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91D4784-315A-40EE-916D-EFCE4495303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25439" y="1702051"/>
            <a:ext cx="7544032" cy="4427286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None/>
              <a:defRPr sz="1600" baseline="0">
                <a:solidFill>
                  <a:schemeClr val="accent1"/>
                </a:solidFill>
                <a:latin typeface="+mn-lt"/>
              </a:defRPr>
            </a:lvl1pPr>
            <a:lvl2pPr marL="2714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defRPr sz="1600" baseline="0">
                <a:solidFill>
                  <a:schemeClr val="accent1"/>
                </a:solidFill>
                <a:latin typeface="+mn-lt"/>
              </a:defRPr>
            </a:lvl2pPr>
            <a:lvl3pPr marL="533400" indent="-2619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defRPr sz="1600" baseline="0">
                <a:solidFill>
                  <a:schemeClr val="accent1"/>
                </a:solidFill>
                <a:latin typeface="+mn-lt"/>
              </a:defRPr>
            </a:lvl3pPr>
            <a:lvl4pPr marL="806450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defRPr sz="1600" baseline="0">
                <a:solidFill>
                  <a:schemeClr val="accent1"/>
                </a:solidFill>
                <a:latin typeface="+mn-lt"/>
              </a:defRPr>
            </a:lvl4pPr>
            <a:lvl5pPr>
              <a:buClr>
                <a:srgbClr val="E41F18"/>
              </a:buClr>
              <a:defRPr baseline="0">
                <a:solidFill>
                  <a:srgbClr val="100A3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 / Click icons to add content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FE0F3D-F309-4B9C-9521-80DEBF77DCB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06131" y="1682750"/>
            <a:ext cx="3781069" cy="4446587"/>
          </a:xfrm>
          <a:prstGeom prst="rect">
            <a:avLst/>
          </a:prstGeom>
        </p:spPr>
        <p:txBody>
          <a:bodyPr tIns="0" bIns="0"/>
          <a:lstStyle>
            <a:lvl1pPr>
              <a:defRPr lang="en-US" sz="160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None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61612-3347-9644-9FA3-FCE96B8F94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6432480"/>
            <a:ext cx="5394384" cy="269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add source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E887FA2-7D3A-664F-93DB-3EB9460F9BA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88969" y="6319653"/>
            <a:ext cx="958170" cy="365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Partner logo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0D20E1-5E2F-DC49-B11B-024820BA60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0462" y="6308939"/>
            <a:ext cx="495890" cy="4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92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5">
          <p15:clr>
            <a:srgbClr val="FBAE40"/>
          </p15:clr>
        </p15:guide>
        <p15:guide id="2" pos="565">
          <p15:clr>
            <a:srgbClr val="FBAE40"/>
          </p15:clr>
        </p15:guide>
        <p15:guide id="3" orient="horz" pos="570">
          <p15:clr>
            <a:srgbClr val="FBAE40"/>
          </p15:clr>
        </p15:guide>
        <p15:guide id="4" orient="horz" pos="724">
          <p15:clr>
            <a:srgbClr val="FBAE40"/>
          </p15:clr>
        </p15:guide>
        <p15:guide id="5" pos="7488">
          <p15:clr>
            <a:srgbClr val="FBAE40"/>
          </p15:clr>
        </p15:guide>
        <p15:guide id="6" orient="horz" pos="3997">
          <p15:clr>
            <a:srgbClr val="FBAE40"/>
          </p15:clr>
        </p15:guide>
        <p15:guide id="7" pos="205">
          <p15:clr>
            <a:srgbClr val="FBAE40"/>
          </p15:clr>
        </p15:guide>
        <p15:guide id="8" orient="horz" pos="386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Open page_Sub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Red box">
            <a:extLst>
              <a:ext uri="{FF2B5EF4-FFF2-40B4-BE49-F238E27FC236}">
                <a16:creationId xmlns:a16="http://schemas.microsoft.com/office/drawing/2014/main" id="{CD17BC3F-7784-0E4F-BA62-BDEA453718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0" y="394570"/>
            <a:ext cx="651353" cy="519830"/>
          </a:xfrm>
          <a:prstGeom prst="rect">
            <a:avLst/>
          </a:prstGeom>
          <a:solidFill>
            <a:srgbClr val="E41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8F0B7-BFC6-9A4A-9C74-7C508CA4FB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254" y="394571"/>
            <a:ext cx="10981946" cy="519829"/>
          </a:xfrm>
          <a:prstGeom prst="rect">
            <a:avLst/>
          </a:prstGeom>
        </p:spPr>
        <p:txBody>
          <a:bodyPr anchor="t" anchorCtr="0"/>
          <a:lstStyle>
            <a:lvl1pPr>
              <a:defRPr sz="3200" cap="none" baseline="0">
                <a:solidFill>
                  <a:schemeClr val="accent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A8EB3-AEAF-43ED-A733-0838A3E6CDB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5439" y="1149351"/>
            <a:ext cx="11561761" cy="298450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1F18"/>
              </a:buClr>
              <a:buNone/>
              <a:defRPr sz="1600" b="1" baseline="0">
                <a:solidFill>
                  <a:schemeClr val="accent1"/>
                </a:solidFill>
                <a:latin typeface="+mn-lt"/>
              </a:defRPr>
            </a:lvl1pPr>
            <a:lvl2pPr marL="2714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defRPr sz="1600" baseline="0">
                <a:solidFill>
                  <a:schemeClr val="accent1"/>
                </a:solidFill>
                <a:latin typeface="+mn-lt"/>
              </a:defRPr>
            </a:lvl2pPr>
            <a:lvl3pPr marL="533400" indent="-2619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defRPr sz="1600" baseline="0">
                <a:solidFill>
                  <a:schemeClr val="accent1"/>
                </a:solidFill>
                <a:latin typeface="+mn-lt"/>
              </a:defRPr>
            </a:lvl3pPr>
            <a:lvl4pPr marL="806450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defRPr sz="1600" baseline="0">
                <a:solidFill>
                  <a:schemeClr val="accent1"/>
                </a:solidFill>
                <a:latin typeface="+mn-lt"/>
              </a:defRPr>
            </a:lvl4pPr>
            <a:lvl5pPr>
              <a:buClr>
                <a:srgbClr val="E41F18"/>
              </a:buClr>
              <a:defRPr baseline="0">
                <a:solidFill>
                  <a:srgbClr val="100A3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Sub-Title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94CE70A-EC6D-3745-9B50-79A28BAC678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5439" y="1683866"/>
            <a:ext cx="11561761" cy="4463577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None/>
              <a:defRPr sz="1600" baseline="0">
                <a:solidFill>
                  <a:schemeClr val="accent1"/>
                </a:solidFill>
                <a:latin typeface="+mn-lt"/>
              </a:defRPr>
            </a:lvl1pPr>
            <a:lvl2pPr marL="2714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defRPr sz="1600" baseline="0">
                <a:solidFill>
                  <a:schemeClr val="accent1"/>
                </a:solidFill>
                <a:latin typeface="+mn-lt"/>
              </a:defRPr>
            </a:lvl2pPr>
            <a:lvl3pPr marL="533400" indent="-2619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defRPr sz="1600" baseline="0">
                <a:solidFill>
                  <a:schemeClr val="accent1"/>
                </a:solidFill>
                <a:latin typeface="+mn-lt"/>
              </a:defRPr>
            </a:lvl3pPr>
            <a:lvl4pPr marL="806450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defRPr sz="1600" baseline="0">
                <a:solidFill>
                  <a:schemeClr val="accent1"/>
                </a:solidFill>
                <a:latin typeface="+mn-lt"/>
              </a:defRPr>
            </a:lvl4pPr>
            <a:lvl5pPr>
              <a:buClr>
                <a:srgbClr val="E41F18"/>
              </a:buClr>
              <a:defRPr baseline="0">
                <a:solidFill>
                  <a:srgbClr val="100A3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 / Click icons to add content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61612-3347-9644-9FA3-FCE96B8F94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6432480"/>
            <a:ext cx="5394384" cy="269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add source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0F89AB6-EF92-4E49-981B-06A9965CAC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288969" y="6319653"/>
            <a:ext cx="958170" cy="365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Partner logo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51CFEE-B823-9A4D-ABE9-715015314F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0462" y="6308939"/>
            <a:ext cx="495890" cy="4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5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5">
          <p15:clr>
            <a:srgbClr val="FBAE40"/>
          </p15:clr>
        </p15:guide>
        <p15:guide id="2" pos="565">
          <p15:clr>
            <a:srgbClr val="FBAE40"/>
          </p15:clr>
        </p15:guide>
        <p15:guide id="3" orient="horz" pos="570">
          <p15:clr>
            <a:srgbClr val="FBAE40"/>
          </p15:clr>
        </p15:guide>
        <p15:guide id="4" orient="horz" pos="724">
          <p15:clr>
            <a:srgbClr val="FBAE40"/>
          </p15:clr>
        </p15:guide>
        <p15:guide id="5" pos="7488">
          <p15:clr>
            <a:srgbClr val="FBAE40"/>
          </p15:clr>
        </p15:guide>
        <p15:guide id="6" orient="horz" pos="3997">
          <p15:clr>
            <a:srgbClr val="FBAE40"/>
          </p15:clr>
        </p15:guide>
        <p15:guide id="7" pos="205">
          <p15:clr>
            <a:srgbClr val="FBAE40"/>
          </p15:clr>
        </p15:guide>
        <p15:guide id="8" orient="horz" pos="3867">
          <p15:clr>
            <a:srgbClr val="FBAE40"/>
          </p15:clr>
        </p15:guide>
        <p15:guide id="9" orient="horz" pos="912" userDrawn="1">
          <p15:clr>
            <a:srgbClr val="FBAE40"/>
          </p15:clr>
        </p15:guide>
        <p15:guide id="10" orient="horz" pos="105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BVE_Cover/End_Navy background">
    <p:bg>
      <p:bgPr>
        <a:solidFill>
          <a:srgbClr val="1E15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21D0B9E3-8F7B-7248-9736-61CA539B0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259" y="2668604"/>
            <a:ext cx="10189028" cy="107879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cap="none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br>
              <a:rPr lang="en-GB"/>
            </a:br>
            <a:r>
              <a:rPr lang="en-GB"/>
              <a:t>no more than 2 lines please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EC15C1C-5783-494B-871F-AECEBCBF4D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1713" y="3780452"/>
            <a:ext cx="6423025" cy="413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speaker’s name</a:t>
            </a:r>
            <a:endParaRPr lang="en-US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689DB96-61E7-AF4B-A561-5BD620B014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259" y="6111526"/>
            <a:ext cx="6423025" cy="322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hashtag</a:t>
            </a:r>
            <a:endParaRPr lang="en-US"/>
          </a:p>
        </p:txBody>
      </p:sp>
      <p:sp>
        <p:nvSpPr>
          <p:cNvPr id="15" name="Rectangle 14" descr="Red Bar">
            <a:extLst>
              <a:ext uri="{FF2B5EF4-FFF2-40B4-BE49-F238E27FC236}">
                <a16:creationId xmlns:a16="http://schemas.microsoft.com/office/drawing/2014/main" id="{D9E3F728-D018-E348-890F-A46BDC523F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0" y="2628986"/>
            <a:ext cx="651353" cy="1564858"/>
          </a:xfrm>
          <a:prstGeom prst="rect">
            <a:avLst/>
          </a:prstGeom>
          <a:solidFill>
            <a:srgbClr val="E41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27BAE24B-8897-314D-AD10-75A2EED5C6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137123" y="5747199"/>
            <a:ext cx="1694260" cy="766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Partner logo</a:t>
            </a:r>
          </a:p>
        </p:txBody>
      </p:sp>
      <p:pic>
        <p:nvPicPr>
          <p:cNvPr id="9" name="Logos">
            <a:extLst>
              <a:ext uri="{FF2B5EF4-FFF2-40B4-BE49-F238E27FC236}">
                <a16:creationId xmlns:a16="http://schemas.microsoft.com/office/drawing/2014/main" id="{E41796DB-48D6-6B49-9BF5-BF76482106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0000" y="368553"/>
            <a:ext cx="975885" cy="79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VBVE_Cover/End_Top ba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Click the central icon to add background picture</a:t>
            </a:r>
            <a:endParaRPr lang="en-GB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 bwMode="auto">
          <a:xfrm>
            <a:off x="1001259" y="876425"/>
            <a:ext cx="10189028" cy="107879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cap="none">
                <a:solidFill>
                  <a:schemeClr val="bg1"/>
                </a:solidFill>
                <a:latin typeface="Arial Black"/>
              </a:defRPr>
            </a:lvl1pPr>
          </a:lstStyle>
          <a:p>
            <a:pPr>
              <a:defRPr/>
            </a:pPr>
            <a:r>
              <a:rPr lang="en-GB"/>
              <a:t>Click to edit title</a:t>
            </a:r>
            <a:br>
              <a:rPr lang="en-GB"/>
            </a:br>
            <a:r>
              <a:rPr lang="en-GB"/>
              <a:t>no more than 2 lines please</a:t>
            </a:r>
            <a:endParaRPr lang="en-US"/>
          </a:p>
        </p:txBody>
      </p:sp>
      <p:sp>
        <p:nvSpPr>
          <p:cNvPr id="6" name="Sub-title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001713" y="1988273"/>
            <a:ext cx="6423025" cy="437787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GB"/>
              <a:t>Click to edit speaker’s name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001259" y="5638828"/>
            <a:ext cx="6522171" cy="3222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GB"/>
              <a:t>Click to add hashtag</a:t>
            </a:r>
            <a:endParaRPr lang="en-US"/>
          </a:p>
        </p:txBody>
      </p:sp>
      <p:sp>
        <p:nvSpPr>
          <p:cNvPr id="8" name="Locations Image label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31714" y="6294092"/>
            <a:ext cx="6522171" cy="349245"/>
          </a:xfrm>
          <a:prstGeom prst="rect">
            <a:avLst/>
          </a:prstGeom>
          <a:solidFill>
            <a:srgbClr val="120742"/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GB"/>
              <a:t>Image label (Locations)</a:t>
            </a:r>
            <a:endParaRPr lang="en-US"/>
          </a:p>
        </p:txBody>
      </p:sp>
      <p:sp>
        <p:nvSpPr>
          <p:cNvPr id="9" name="Partner logo"/>
          <p:cNvSpPr>
            <a:spLocks noGrp="1"/>
          </p:cNvSpPr>
          <p:nvPr>
            <p:ph type="pic" sz="quarter" idx="12" hasCustomPrompt="1"/>
          </p:nvPr>
        </p:nvSpPr>
        <p:spPr bwMode="auto">
          <a:xfrm>
            <a:off x="7611101" y="5640688"/>
            <a:ext cx="1694260" cy="766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Partner logo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8426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DC19B-E4DC-4FBA-A93E-A7BCABBC1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394570"/>
            <a:ext cx="651353" cy="519830"/>
          </a:xfrm>
          <a:prstGeom prst="rect">
            <a:avLst/>
          </a:prstGeom>
          <a:solidFill>
            <a:srgbClr val="E41F18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41F18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23CCCC-FD15-491B-B91D-4392C313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3" y="365125"/>
            <a:ext cx="1096130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CBB8-06FE-4347-A218-326404308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439" y="1157898"/>
            <a:ext cx="11541122" cy="5019065"/>
          </a:xfrm>
          <a:prstGeom prst="rect">
            <a:avLst/>
          </a:prstGeom>
        </p:spPr>
        <p:txBody>
          <a:bodyPr tIns="0" bIns="0"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None/>
            </a:pPr>
            <a:r>
              <a:rPr lang="en-US"/>
              <a:t>Click to edit Master text styles</a:t>
            </a:r>
          </a:p>
          <a:p>
            <a:pPr marL="271463" lvl="1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</a:pPr>
            <a:r>
              <a:rPr lang="en-US"/>
              <a:t>Second level</a:t>
            </a:r>
          </a:p>
          <a:p>
            <a:pPr marL="533400" lvl="2" indent="-2619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</a:pPr>
            <a:r>
              <a:rPr lang="en-US"/>
              <a:t>Third level</a:t>
            </a:r>
          </a:p>
          <a:p>
            <a:pPr marL="806450" lvl="3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</a:pPr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5721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899" r:id="rId2"/>
    <p:sldLayoutId id="2147483912" r:id="rId3"/>
    <p:sldLayoutId id="2147483907" r:id="rId4"/>
    <p:sldLayoutId id="2147483716" r:id="rId5"/>
    <p:sldLayoutId id="2147483915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kern="1200" cap="none" baseline="0" dirty="0">
          <a:solidFill>
            <a:schemeClr val="accent1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1600" kern="1200" baseline="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baseline="0" dirty="0" smtClean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baseline="0" dirty="0" smtClean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baseline="0" dirty="0" smtClean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 baseline="0" dirty="0" smtClean="0">
          <a:solidFill>
            <a:srgbClr val="100A3F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itbritain.org/business-advice/make-your-business-accessible-and-inclusive/visitengland-accessible-and-inclusive-6" TargetMode="External"/><Relationship Id="rId2" Type="http://schemas.openxmlformats.org/officeDocument/2006/relationships/hyperlink" Target="https://www.visitbritain.org/business-advice/make-your-business-accessible-and-inclusive/update-accessibility-informatio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mailto:Ross.Calladine@visitengland.or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qad@visitengland.or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hannah.lowe@visitengland.or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sitbritain.org/business-advice/make-your-business-accessible-and-inclusive/providing-accessibility-information#discounts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isitengland.youraccessibilityguide.co.uk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isitengland.youraccessibilityguide.co.uk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VisitEnglandBiz" TargetMode="External"/><Relationship Id="rId2" Type="http://schemas.openxmlformats.org/officeDocument/2006/relationships/hyperlink" Target="https://www.linkedin.com/company/visitengland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sitengland.youraccessibilityguide.co.uk/" TargetMode="External"/><Relationship Id="rId2" Type="http://schemas.openxmlformats.org/officeDocument/2006/relationships/hyperlink" Target="https://www.visitbritain.org/research-insights/accessible-and-inclusive-tourism#travellers-mobility-needs-2025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Y8XoXgpLLw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youtube.com/watch?v=b2m6Vofq-ZY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9nkIlRpdXR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assets.visitbritain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 descr="A woman standing with her arm around a male wheelchair user's shoulder, on top of a hill, admiring the view of the North York Moors national park.">
            <a:extLst>
              <a:ext uri="{FF2B5EF4-FFF2-40B4-BE49-F238E27FC236}">
                <a16:creationId xmlns:a16="http://schemas.microsoft.com/office/drawing/2014/main" id="{D71C2B18-175F-9947-294D-7C5E907E7D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5789"/>
            <a:ext cx="12192000" cy="7273789"/>
          </a:xfrm>
          <a:prstGeom prst="rect">
            <a:avLst/>
          </a:prstGeom>
        </p:spPr>
      </p:pic>
      <p:grpSp>
        <p:nvGrpSpPr>
          <p:cNvPr id="4" name="Group 1" descr="Purple and red heading bar"/>
          <p:cNvGrpSpPr/>
          <p:nvPr/>
        </p:nvGrpSpPr>
        <p:grpSpPr bwMode="auto">
          <a:xfrm>
            <a:off x="0" y="796478"/>
            <a:ext cx="12192000" cy="1564858"/>
            <a:chOff x="0" y="796478"/>
            <a:chExt cx="12192000" cy="1564858"/>
          </a:xfrm>
        </p:grpSpPr>
        <p:sp>
          <p:nvSpPr>
            <p:cNvPr id="5" name="Rectangle 14"/>
            <p:cNvSpPr/>
            <p:nvPr/>
          </p:nvSpPr>
          <p:spPr bwMode="auto">
            <a:xfrm>
              <a:off x="0" y="796478"/>
              <a:ext cx="651353" cy="1564858"/>
            </a:xfrm>
            <a:prstGeom prst="rect">
              <a:avLst/>
            </a:prstGeom>
            <a:solidFill>
              <a:srgbClr val="E41F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6" name="Rectangle 12"/>
            <p:cNvSpPr/>
            <p:nvPr/>
          </p:nvSpPr>
          <p:spPr bwMode="auto">
            <a:xfrm>
              <a:off x="651353" y="796478"/>
              <a:ext cx="11540647" cy="1564858"/>
            </a:xfrm>
            <a:prstGeom prst="rect">
              <a:avLst/>
            </a:prstGeom>
            <a:solidFill>
              <a:srgbClr val="1E154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7" name="Title"/>
          <p:cNvSpPr>
            <a:spLocks noGrp="1"/>
          </p:cNvSpPr>
          <p:nvPr>
            <p:ph type="title"/>
          </p:nvPr>
        </p:nvSpPr>
        <p:spPr bwMode="auto">
          <a:xfrm>
            <a:off x="760554" y="1039508"/>
            <a:ext cx="11431446" cy="10787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dirty="0"/>
              <a:t>Communications toolkit:</a:t>
            </a:r>
            <a:br>
              <a:rPr lang="en-GB" sz="2800" dirty="0"/>
            </a:br>
            <a:r>
              <a:rPr lang="en-GB" sz="2800" dirty="0" err="1"/>
              <a:t>AccessAble’s</a:t>
            </a:r>
            <a:r>
              <a:rPr lang="en-GB" sz="2800" dirty="0"/>
              <a:t> Your Accessibility Guide Portal</a:t>
            </a:r>
            <a:br>
              <a:rPr lang="en-GB" sz="2800" dirty="0"/>
            </a:br>
            <a:br>
              <a:rPr lang="en-GB" sz="2800" dirty="0"/>
            </a:br>
            <a:r>
              <a:rPr lang="en-GB" sz="2000" dirty="0"/>
              <a:t>2026</a:t>
            </a:r>
            <a:endParaRPr sz="1600" dirty="0"/>
          </a:p>
        </p:txBody>
      </p:sp>
      <p:pic>
        <p:nvPicPr>
          <p:cNvPr id="10" name="Log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800000" y="5628344"/>
            <a:ext cx="975885" cy="790803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B1FF9AF-187E-4AE4-8B8E-12D052206DC5}"/>
              </a:ext>
            </a:extLst>
          </p:cNvPr>
          <p:cNvSpPr txBox="1">
            <a:spLocks/>
          </p:cNvSpPr>
          <p:nvPr/>
        </p:nvSpPr>
        <p:spPr bwMode="auto">
          <a:xfrm>
            <a:off x="141104" y="6465253"/>
            <a:ext cx="3046596" cy="322262"/>
          </a:xfrm>
          <a:prstGeom prst="rect">
            <a:avLst/>
          </a:prstGeom>
          <a:solidFill>
            <a:srgbClr val="120742"/>
          </a:solidFill>
        </p:spPr>
        <p:txBody>
          <a:bodyPr t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baseline="0" dirty="0" smtClean="0">
                <a:solidFill>
                  <a:srgbClr val="100A3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© VisitBritain/Peter Kindersley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4" y="319756"/>
            <a:ext cx="10981946" cy="519829"/>
          </a:xfrm>
        </p:spPr>
        <p:txBody>
          <a:bodyPr>
            <a:normAutofit fontScale="90000"/>
          </a:bodyPr>
          <a:lstStyle/>
          <a:p>
            <a:r>
              <a:rPr lang="en-GB"/>
              <a:t>More information</a:t>
            </a:r>
            <a:endParaRPr lang="en-GB">
              <a:highlight>
                <a:srgbClr val="FFFF00"/>
              </a:highlight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89BBAC6-2401-CFD2-5FE7-A80FD0E0A99B}"/>
              </a:ext>
            </a:extLst>
          </p:cNvPr>
          <p:cNvSpPr txBox="1">
            <a:spLocks/>
          </p:cNvSpPr>
          <p:nvPr/>
        </p:nvSpPr>
        <p:spPr>
          <a:xfrm>
            <a:off x="376700" y="1197212"/>
            <a:ext cx="11561761" cy="705160"/>
          </a:xfrm>
          <a:prstGeom prst="rect">
            <a:avLst/>
          </a:prstGeo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None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3400" indent="-2619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06450" indent="-2730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41F18"/>
              </a:buClr>
              <a:buFont typeface="Arial" panose="020B0604020202020204" pitchFamily="34" charset="0"/>
              <a:buChar char="•"/>
              <a:defRPr lang="en-GB" sz="1800" kern="1200" baseline="0">
                <a:solidFill>
                  <a:srgbClr val="100A3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For more information on VisitEngland’s AccessAble Detailed Access Guides and Key Accessibility Features initiatives: </a:t>
            </a:r>
            <a:r>
              <a:rPr lang="en-GB" sz="18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Update on Accessibility information initiatives</a:t>
            </a:r>
            <a:endParaRPr lang="en-GB" sz="1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Tourism businesses can find comprehensive guidance on marketing their accessibility in </a:t>
            </a:r>
            <a:r>
              <a:rPr lang="en-GB" sz="1800" b="0" i="0" u="sng" strike="noStrike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Section 6 of the VisitEngland Accessible and Inclusive Tourism Toolkit for Businesses</a:t>
            </a:r>
            <a:endParaRPr lang="en-GB" sz="1800" b="0" i="0" u="sng" strike="noStrike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u="sng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GB" sz="1800" b="1">
                <a:solidFill>
                  <a:srgbClr val="C00000"/>
                </a:solidFill>
                <a:latin typeface="Arial" panose="020B0604020202020204" pitchFamily="34" charset="0"/>
              </a:rPr>
              <a:t>Still have questions?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latin typeface="Arial" panose="020B0604020202020204" pitchFamily="34" charset="0"/>
              </a:rPr>
              <a:t>For any queries on VisitEngland’s work with AccessAble, contact: </a:t>
            </a:r>
            <a:r>
              <a:rPr lang="en-GB" sz="1800"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Ross.Calladine@visitengland.org</a:t>
            </a:r>
            <a:r>
              <a:rPr lang="en-GB" sz="1800">
                <a:latin typeface="Arial" panose="020B0604020202020204" pitchFamily="34" charset="0"/>
              </a:rPr>
              <a:t> or Hannah.Lowe@visitengland.org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ker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3CF8E-E9E1-1C0C-14CB-0DBF5179A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18505" y="6386849"/>
            <a:ext cx="1160444" cy="301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381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6305A-7ADF-5687-9CA7-AF334063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Visitengland.org/access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5F8C5-B940-F5A8-27C9-DAA3ECD7D9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@VisitEnglandBiz</a:t>
            </a:r>
          </a:p>
          <a:p>
            <a:r>
              <a:rPr lang="en-GB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qad@visitengland.org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7DD8F-3E35-A7E6-F343-B1A552C1F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87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325439" y="1276122"/>
            <a:ext cx="5696989" cy="658428"/>
          </a:xfrm>
        </p:spPr>
        <p:txBody>
          <a:bodyPr/>
          <a:lstStyle/>
          <a:p>
            <a:r>
              <a:rPr lang="en-GB" sz="1800"/>
              <a:t>Thank you for supporting VisitEngland in promoting </a:t>
            </a:r>
            <a:r>
              <a:rPr lang="en-GB" sz="1800" err="1"/>
              <a:t>AccessAble’s</a:t>
            </a:r>
            <a:r>
              <a:rPr lang="en-GB" sz="1800"/>
              <a:t> Your Accessibility Guide Portal and the available discounts to your network.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5439" y="2074184"/>
            <a:ext cx="6380161" cy="4463577"/>
          </a:xfrm>
        </p:spPr>
        <p:txBody>
          <a:bodyPr/>
          <a:lstStyle/>
          <a:p>
            <a:pPr>
              <a:lnSpc>
                <a:spcPct val="115000"/>
              </a:lnSpc>
              <a:buClr>
                <a:schemeClr val="dk1"/>
              </a:buClr>
              <a:buSzPct val="25000"/>
            </a:pPr>
            <a:endParaRPr lang="en-GB"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en-GB" sz="1800">
                <a:ea typeface="Roboto"/>
                <a:cs typeface="Roboto"/>
                <a:sym typeface="Roboto"/>
              </a:rPr>
              <a:t>In this toolkit you will find a selection of communication pieces that can be copied, cut and pasted, or used as inspiration for your own promotional channels.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ct val="25000"/>
            </a:pPr>
            <a:endParaRPr lang="en-GB" sz="1800"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en-GB" sz="1800">
                <a:ea typeface="Roboto"/>
                <a:cs typeface="Roboto"/>
                <a:sym typeface="Roboto"/>
              </a:rPr>
              <a:t>If you need any further materials for your communications or have questions or suggestions about how to communicate this initiative, please contact Hannah Lowe (</a:t>
            </a:r>
            <a:r>
              <a:rPr lang="en-GB" sz="1800"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hannah.lowe@visitengland.org</a:t>
            </a:r>
            <a:r>
              <a:rPr lang="en-GB" sz="1800">
                <a:ea typeface="Roboto"/>
                <a:cs typeface="Roboto"/>
                <a:sym typeface="Roboto"/>
              </a:rPr>
              <a:t>).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ct val="25000"/>
            </a:pPr>
            <a:endParaRPr lang="en-GB"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ct val="25000"/>
            </a:pPr>
            <a:endParaRPr lang="en-GB"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ct val="25000"/>
            </a:pPr>
            <a:endParaRPr lang="en-GB"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en-GB">
                <a:ea typeface="Roboto"/>
                <a:cs typeface="Roboto"/>
                <a:sym typeface="Roboto"/>
              </a:rPr>
              <a:t> </a:t>
            </a:r>
          </a:p>
          <a:p>
            <a:endParaRPr lang="en-GB"/>
          </a:p>
        </p:txBody>
      </p:sp>
      <p:grpSp>
        <p:nvGrpSpPr>
          <p:cNvPr id="12" name="Group 11" descr="Screenshot of the VisitEngland Your Accessibility Guide portal">
            <a:extLst>
              <a:ext uri="{FF2B5EF4-FFF2-40B4-BE49-F238E27FC236}">
                <a16:creationId xmlns:a16="http://schemas.microsoft.com/office/drawing/2014/main" id="{2C710EFB-E24A-C850-431F-ED296BBD19AE}"/>
              </a:ext>
            </a:extLst>
          </p:cNvPr>
          <p:cNvGrpSpPr/>
          <p:nvPr/>
        </p:nvGrpSpPr>
        <p:grpSpPr>
          <a:xfrm>
            <a:off x="6940764" y="577236"/>
            <a:ext cx="4761501" cy="5587259"/>
            <a:chOff x="6940764" y="577236"/>
            <a:chExt cx="4761501" cy="55872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7F9C4F0-EB5D-4508-7E7E-C17A09AE3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40764" y="577236"/>
              <a:ext cx="4761501" cy="171903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587317-C932-A154-FD3B-35B5AC492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40764" y="2296273"/>
              <a:ext cx="4761501" cy="186780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57351C2-5BEB-D774-D010-BA800D053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40764" y="4175945"/>
              <a:ext cx="4761501" cy="19885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4B010B1-B027-55A1-AB77-6397BDA1A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18505" y="6386849"/>
            <a:ext cx="1160444" cy="301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420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04" y="394571"/>
            <a:ext cx="10981946" cy="519829"/>
          </a:xfrm>
        </p:spPr>
        <p:txBody>
          <a:bodyPr>
            <a:normAutofit fontScale="90000"/>
          </a:bodyPr>
          <a:lstStyle/>
          <a:p>
            <a:r>
              <a:rPr lang="en-GB"/>
              <a:t>Key messages for your audience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B440624-E496-90E0-B66F-4A8226B2DC25}"/>
              </a:ext>
            </a:extLst>
          </p:cNvPr>
          <p:cNvSpPr txBox="1">
            <a:spLocks/>
          </p:cNvSpPr>
          <p:nvPr/>
        </p:nvSpPr>
        <p:spPr>
          <a:xfrm>
            <a:off x="418678" y="654485"/>
            <a:ext cx="10887118" cy="4463577"/>
          </a:xfrm>
          <a:prstGeom prst="rect">
            <a:avLst/>
          </a:prstGeo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None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3400" indent="-2619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06450" indent="-2730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41F18"/>
              </a:buClr>
              <a:buFont typeface="Arial" panose="020B0604020202020204" pitchFamily="34" charset="0"/>
              <a:buChar char="•"/>
              <a:defRPr lang="en-GB" sz="1800" kern="1200" baseline="0">
                <a:solidFill>
                  <a:srgbClr val="100A3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1E1541"/>
              </a:solidFill>
              <a:effectLst/>
              <a:uLnTx/>
              <a:uFillTx/>
              <a:latin typeface="Arial" panose="020B0604020202020204"/>
              <a:ea typeface="Roboto"/>
              <a:cs typeface="Roboto"/>
              <a:sym typeface="Roboto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95% of disabled people in the UK (or their carers)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 advance of going to a new place and 77% have not visited a venue because they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couldn't find out about accessibility.*</a:t>
            </a:r>
            <a:endParaRPr lang="en-GB" sz="1800" b="1" dirty="0">
              <a:latin typeface="Arial" panose="020B0604020202020204"/>
              <a:ea typeface="Roboto"/>
              <a:cs typeface="Roboto"/>
              <a:sym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sz="1800" b="1" dirty="0">
              <a:solidFill>
                <a:srgbClr val="1E1541"/>
              </a:solidFill>
              <a:latin typeface="Arial" panose="020B0604020202020204"/>
              <a:ea typeface="Roboto"/>
              <a:cs typeface="Roboto"/>
              <a:sym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/>
                <a:ea typeface="Roboto"/>
                <a:cs typeface="Roboto"/>
                <a:sym typeface="Roboto"/>
              </a:rPr>
              <a:t>VisitEngland has joined forces with AccessAble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/>
                <a:ea typeface="Roboto"/>
                <a:cs typeface="Roboto"/>
                <a:sym typeface="Roboto"/>
              </a:rPr>
              <a:t>to reduce this information gap and promote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tourism accessibility guides.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54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1E1541"/>
              </a:solidFill>
              <a:effectLst/>
              <a:uLnTx/>
              <a:uFillTx/>
              <a:latin typeface="Arial" panose="020B0604020202020204"/>
              <a:ea typeface="Roboto"/>
              <a:cs typeface="Roboto"/>
              <a:sym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Through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AccessAble’s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Your Accessibility Guide portal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businesses can get a bespoke quote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 either a guided or on-site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assessment of their venue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where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professional surveyor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will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create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 quality-assured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Detailed Access Guide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A Detailed Access Guide </a:t>
            </a:r>
            <a:r>
              <a:rPr lang="en-GB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provides a comprehensive description of a venue’s accessibility, helping you to improve your welcome for the £14.6bn accessible tourism market.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541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54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guides will be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published and searchable on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AccessAble’s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website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currently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used by over six million people a year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with businesses also receiving an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Accessibility Improvement Report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sz="1800" dirty="0">
              <a:solidFill>
                <a:srgbClr val="1E1541"/>
              </a:solidFill>
              <a:latin typeface="Arial" panose="020B06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Discounts may be available – check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VisitEnglan</a:t>
            </a:r>
            <a:r>
              <a:rPr lang="en-GB" sz="1800" dirty="0">
                <a:solidFill>
                  <a:srgbClr val="1E1541"/>
                </a:solidFill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d’s website</a:t>
            </a:r>
            <a:r>
              <a:rPr lang="en-GB" sz="1800" dirty="0">
                <a:solidFill>
                  <a:srgbClr val="1E1541"/>
                </a:solidFill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for more details.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541"/>
              </a:solidFill>
              <a:effectLst/>
              <a:uLnTx/>
              <a:uFillTx/>
              <a:latin typeface="Arial" panose="020B0604020202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541"/>
              </a:solidFill>
              <a:effectLst/>
              <a:uLnTx/>
              <a:uFillTx/>
              <a:latin typeface="Arial" panose="020B0604020202020204"/>
              <a:ea typeface="Roboto"/>
              <a:cs typeface="Roboto"/>
              <a:sym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541"/>
              </a:solidFill>
              <a:effectLst/>
              <a:uLnTx/>
              <a:uFillTx/>
              <a:latin typeface="Arial" panose="020B0604020202020204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Roboto"/>
              <a:cs typeface="Roboto"/>
              <a:sym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E154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7E3E99B-7985-645B-2334-C766BD3DCC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1507" y="6463429"/>
            <a:ext cx="6285969" cy="269151"/>
          </a:xfrm>
        </p:spPr>
        <p:txBody>
          <a:bodyPr/>
          <a:lstStyle/>
          <a:p>
            <a:r>
              <a:rPr lang="en-GB">
                <a:solidFill>
                  <a:srgbClr val="452062"/>
                </a:solidFill>
                <a:latin typeface="Arial" panose="020B0604020202020204" pitchFamily="34" charset="0"/>
              </a:rPr>
              <a:t>*Source: </a:t>
            </a:r>
            <a:r>
              <a:rPr lang="en-GB" err="1">
                <a:solidFill>
                  <a:srgbClr val="452062"/>
                </a:solidFill>
                <a:latin typeface="Arial" panose="020B0604020202020204" pitchFamily="34" charset="0"/>
              </a:rPr>
              <a:t>AccessAble’s</a:t>
            </a:r>
            <a:r>
              <a:rPr lang="en-GB">
                <a:solidFill>
                  <a:srgbClr val="452062"/>
                </a:solidFill>
                <a:latin typeface="Arial" panose="020B0604020202020204" pitchFamily="34" charset="0"/>
              </a:rPr>
              <a:t> Accessibility and You Survey 2023/24 (1000 + respondents)</a:t>
            </a: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435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4" y="244942"/>
            <a:ext cx="10981946" cy="519829"/>
          </a:xfrm>
        </p:spPr>
        <p:txBody>
          <a:bodyPr>
            <a:normAutofit fontScale="90000"/>
          </a:bodyPr>
          <a:lstStyle/>
          <a:p>
            <a:r>
              <a:rPr lang="en-GB" dirty="0"/>
              <a:t>Short article for </a:t>
            </a:r>
            <a:r>
              <a:rPr lang="en-GB" dirty="0" err="1"/>
              <a:t>enewsletters</a:t>
            </a:r>
            <a:r>
              <a:rPr lang="en-GB" dirty="0"/>
              <a:t> (c. 65 words)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01F34A0-38B8-663C-9101-E256F19997AB}"/>
              </a:ext>
            </a:extLst>
          </p:cNvPr>
          <p:cNvSpPr txBox="1">
            <a:spLocks/>
          </p:cNvSpPr>
          <p:nvPr/>
        </p:nvSpPr>
        <p:spPr>
          <a:xfrm>
            <a:off x="202277" y="1054336"/>
            <a:ext cx="11232978" cy="4463577"/>
          </a:xfrm>
          <a:prstGeom prst="rect">
            <a:avLst/>
          </a:prstGeo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None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3400" indent="-2619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06450" indent="-2730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41F18"/>
              </a:buClr>
              <a:buFont typeface="Arial" panose="020B0604020202020204" pitchFamily="34" charset="0"/>
              <a:buChar char="•"/>
              <a:defRPr lang="en-GB" sz="1800" kern="1200" baseline="0">
                <a:solidFill>
                  <a:srgbClr val="100A3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Title: </a:t>
            </a:r>
            <a:r>
              <a:rPr lang="en-GB" sz="1800" b="1" dirty="0">
                <a:solidFill>
                  <a:srgbClr val="C00000"/>
                </a:solidFill>
              </a:rPr>
              <a:t>Boost your accessibility with AccessAble guides</a:t>
            </a:r>
            <a:endParaRPr lang="en-GB" b="1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Body: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/>
              <a:t>Did you know that 95% of disabled people check accessibility before visiting a new place? </a:t>
            </a:r>
          </a:p>
          <a:p>
            <a:r>
              <a:rPr lang="en-GB" sz="1800" dirty="0"/>
              <a:t>These comprehensive guides help you welcome the £14.6bn accessible tourism market by providing detailed accessibility information that visitors need to plan their trip with confidence.</a:t>
            </a:r>
          </a:p>
          <a:p>
            <a:r>
              <a:rPr lang="en-GB" sz="1800" dirty="0"/>
              <a:t>Professional access surveyors will survey your venue and create your guide, which will be published on </a:t>
            </a:r>
            <a:r>
              <a:rPr lang="en-GB" sz="1800" dirty="0" err="1"/>
              <a:t>AccessAble's</a:t>
            </a:r>
            <a:r>
              <a:rPr lang="en-GB" sz="1800" dirty="0"/>
              <a:t> website - used by over six million people annually.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41F1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Call to Action: </a:t>
            </a:r>
            <a:r>
              <a:rPr kumimoji="0" lang="en-GB" sz="1800" b="0" i="0" u="sng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Get your quote now</a:t>
            </a: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srgbClr val="1E1541"/>
              </a:solidFill>
              <a:effectLst/>
              <a:uLnTx/>
              <a:uFillTx/>
              <a:latin typeface="Arial" panose="020B0604020202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0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4" y="244942"/>
            <a:ext cx="10981946" cy="519829"/>
          </a:xfrm>
        </p:spPr>
        <p:txBody>
          <a:bodyPr>
            <a:normAutofit fontScale="90000"/>
          </a:bodyPr>
          <a:lstStyle/>
          <a:p>
            <a:r>
              <a:rPr lang="en-GB"/>
              <a:t>Longer article for </a:t>
            </a:r>
            <a:r>
              <a:rPr lang="en-GB" err="1"/>
              <a:t>enewsletters</a:t>
            </a:r>
            <a:r>
              <a:rPr lang="en-GB"/>
              <a:t> (c. 160 words)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01F34A0-38B8-663C-9101-E256F19997AB}"/>
              </a:ext>
            </a:extLst>
          </p:cNvPr>
          <p:cNvSpPr txBox="1">
            <a:spLocks/>
          </p:cNvSpPr>
          <p:nvPr/>
        </p:nvSpPr>
        <p:spPr>
          <a:xfrm>
            <a:off x="224048" y="945479"/>
            <a:ext cx="11663151" cy="4463577"/>
          </a:xfrm>
          <a:prstGeom prst="rect">
            <a:avLst/>
          </a:prstGeo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None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3400" indent="-2619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06450" indent="-2730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41F18"/>
              </a:buClr>
              <a:buFont typeface="Arial" panose="020B0604020202020204" pitchFamily="34" charset="0"/>
              <a:buChar char="•"/>
              <a:defRPr lang="en-GB" sz="1800" kern="1200" baseline="0">
                <a:solidFill>
                  <a:srgbClr val="100A3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Title: </a:t>
            </a:r>
            <a:r>
              <a:rPr lang="en-GB" sz="1800" b="1" dirty="0">
                <a:solidFill>
                  <a:srgbClr val="C00000"/>
                </a:solidFill>
              </a:rPr>
              <a:t>Boost your accessibility with AccessAble guides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Body:</a:t>
            </a:r>
          </a:p>
          <a:p>
            <a:r>
              <a:rPr lang="en-GB" sz="1800" dirty="0"/>
              <a:t>Did you know that 95% of UK residents with an impairment (or their carers) check accessibility provision before visiting somewhere new and 77% have avoided venues because they couldn't find this information?</a:t>
            </a:r>
          </a:p>
          <a:p>
            <a:r>
              <a:rPr lang="en-GB" sz="1800" dirty="0"/>
              <a:t>If you’re an English tourism business, having a quality-assured Detailed Access Guide will improve your welcome for the £14.6bn tourism market. </a:t>
            </a:r>
          </a:p>
          <a:p>
            <a:r>
              <a:rPr lang="en-GB" sz="1800" dirty="0"/>
              <a:t>A Detailed Access Guide provides comprehensive information about your venue, from parking to toilets. This helps disabled visitors plan their trip with confidence and demonstrates your commitment to inclusive tourism.</a:t>
            </a:r>
          </a:p>
          <a:p>
            <a:r>
              <a:rPr lang="en-GB" sz="1800" dirty="0"/>
              <a:t>The process is straightforward: professional access surveyors conduct either a either a Guided (via video call) or On Site survey of your venue, creating a detailed guide that covers all aspects of accessibility. Your guide will be published on </a:t>
            </a:r>
            <a:r>
              <a:rPr lang="en-GB" sz="1800" dirty="0" err="1"/>
              <a:t>AccessAble's</a:t>
            </a:r>
            <a:r>
              <a:rPr lang="en-GB" sz="1800" dirty="0"/>
              <a:t> website, which receives over six million visits annually.</a:t>
            </a:r>
          </a:p>
          <a:p>
            <a:r>
              <a:rPr lang="en-GB" sz="1800" dirty="0"/>
              <a:t>By investing in a Detailed Access Guide, you're opening your doors to millions of potential visitors who value detailed accessibility information when planning their trips.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Call to Action: </a:t>
            </a:r>
            <a:r>
              <a:rPr lang="en-GB" sz="1800" u="sng" kern="100" dirty="0">
                <a:solidFill>
                  <a:srgbClr val="0000FF"/>
                </a:solidFill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Get your quote now</a:t>
            </a:r>
            <a:endParaRPr lang="en-GB" sz="1800" kern="100" dirty="0">
              <a:solidFill>
                <a:srgbClr val="1E154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6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4" y="319756"/>
            <a:ext cx="10981946" cy="519829"/>
          </a:xfrm>
        </p:spPr>
        <p:txBody>
          <a:bodyPr>
            <a:normAutofit fontScale="90000"/>
          </a:bodyPr>
          <a:lstStyle/>
          <a:p>
            <a:r>
              <a:rPr lang="en-GB"/>
              <a:t>Sample B2B social media posts </a:t>
            </a:r>
            <a:endParaRPr lang="en-GB">
              <a:highlight>
                <a:srgbClr val="FFFF00"/>
              </a:highlight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89BBAC6-2401-CFD2-5FE7-A80FD0E0A99B}"/>
              </a:ext>
            </a:extLst>
          </p:cNvPr>
          <p:cNvSpPr txBox="1">
            <a:spLocks/>
          </p:cNvSpPr>
          <p:nvPr/>
        </p:nvSpPr>
        <p:spPr>
          <a:xfrm>
            <a:off x="376700" y="1197211"/>
            <a:ext cx="11561761" cy="4463577"/>
          </a:xfrm>
          <a:prstGeom prst="rect">
            <a:avLst/>
          </a:prstGeo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None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3400" indent="-2619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06450" indent="-2730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41F18"/>
              </a:buClr>
              <a:buFont typeface="Arial" panose="020B0604020202020204" pitchFamily="34" charset="0"/>
              <a:buChar char="•"/>
              <a:defRPr lang="en-GB" sz="1800" kern="1200" baseline="0">
                <a:solidFill>
                  <a:srgbClr val="100A3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#DYK that the accessible tourism market in England is worth £14.6bn a year? Having </a:t>
            </a:r>
            <a:r>
              <a:rPr lang="en-GB" sz="1800" kern="100" dirty="0">
                <a:solidFill>
                  <a:srgbClr val="1E154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an @AccessAbleUK Detailed Access Guide can help you to welcome these valuable customers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srgbClr val="1E1541"/>
              </a:solidFill>
              <a:effectLst/>
              <a:uLnTx/>
              <a:uFillTx/>
              <a:latin typeface="Arial" panose="020B0604020202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Looking to improve your accessibility information?</a:t>
            </a:r>
            <a:r>
              <a:rPr lang="en-GB" sz="1800" kern="100" dirty="0">
                <a:solidFill>
                  <a:srgbClr val="1E1541"/>
                </a:solidFill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 A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n @AccessAbleUK Detailed Access Guide provides quality-assured information about your venue’s facilities, from parking to toilets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srgbClr val="1E1541"/>
              </a:solidFill>
              <a:effectLst/>
              <a:uLnTx/>
              <a:uFillTx/>
              <a:latin typeface="Arial" panose="020B0604020202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41F1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Want to provide quality-assured accessibility information for your customers? An @AccessAbleUK Detailed Access Guide provides factual detail about your venue and is searchable by over 6 million website users a year</a:t>
            </a:r>
            <a:endParaRPr lang="en-GB" sz="1800" kern="100" dirty="0">
              <a:solidFill>
                <a:srgbClr val="1E1541"/>
              </a:solidFill>
              <a:latin typeface="Arial" panose="020B0604020202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41F1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srgbClr val="1E1541"/>
              </a:solidFill>
              <a:effectLst/>
              <a:uLnTx/>
              <a:uFillTx/>
              <a:latin typeface="Arial" panose="020B0604020202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41F1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Please tag </a:t>
            </a: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VisitEngland</a:t>
            </a: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 on LinkedIn and </a:t>
            </a: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VisitEnglandBiz</a:t>
            </a: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1E1541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 on X (formerly Twitter) in any social posts.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41F1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srgbClr val="1E154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41F1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srgbClr val="1E154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E154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E154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E154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E154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00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4" y="244942"/>
            <a:ext cx="10981946" cy="519829"/>
          </a:xfrm>
        </p:spPr>
        <p:txBody>
          <a:bodyPr>
            <a:normAutofit fontScale="90000"/>
          </a:bodyPr>
          <a:lstStyle/>
          <a:p>
            <a:r>
              <a:rPr lang="en-GB"/>
              <a:t>Sample post for LinkedIn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01F34A0-38B8-663C-9101-E256F19997AB}"/>
              </a:ext>
            </a:extLst>
          </p:cNvPr>
          <p:cNvSpPr txBox="1">
            <a:spLocks/>
          </p:cNvSpPr>
          <p:nvPr/>
        </p:nvSpPr>
        <p:spPr>
          <a:xfrm>
            <a:off x="202276" y="952736"/>
            <a:ext cx="11786523" cy="4463577"/>
          </a:xfrm>
          <a:prstGeom prst="rect">
            <a:avLst/>
          </a:prstGeo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None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3400" indent="-2619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06450" indent="-2730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41F18"/>
              </a:buClr>
              <a:buFont typeface="Arial" panose="020B0604020202020204" pitchFamily="34" charset="0"/>
              <a:buChar char="•"/>
              <a:defRPr lang="en-GB" sz="1800" kern="1200" baseline="0">
                <a:solidFill>
                  <a:srgbClr val="100A3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Did you know that 95% of UK residents with an impairment (or their carers) check accessibility provision before visiting somewhere new and 77% have avoided venues because they couldn't find this information?</a:t>
            </a:r>
          </a:p>
          <a:p>
            <a:r>
              <a:rPr lang="en-GB" sz="1800" dirty="0">
                <a:hlinkClick r:id="rId2"/>
              </a:rPr>
              <a:t>Research </a:t>
            </a:r>
            <a:r>
              <a:rPr lang="en-GB" sz="1800" dirty="0"/>
              <a:t>supported by VisitBritain/VisitEngland has also revealed that 79% of international visitors with a mobility requirement who are considering visiting the UK are more likely to book if access information is easy to find.</a:t>
            </a:r>
          </a:p>
          <a:p>
            <a:r>
              <a:rPr lang="en-GB" sz="1800" dirty="0"/>
              <a:t>If you’re an English tourism business, having a quality-assured Detailed Access Guide will improve your welcome for the £14.6bn tourism market. </a:t>
            </a:r>
          </a:p>
          <a:p>
            <a:r>
              <a:rPr lang="en-GB" sz="1800" dirty="0"/>
              <a:t>A Detailed Access Guide provides comprehensive information about your venue, from parking to toilets. This helps disabled visitors plan their trip with confidence and demonstrates your commitment to inclusive tourism.</a:t>
            </a:r>
          </a:p>
          <a:p>
            <a:r>
              <a:rPr lang="en-GB" sz="1800" dirty="0"/>
              <a:t>The process is straightforward: professional access surveyors conduct either a either a Guided (via video call) or On Site survey of your venue, creating a detailed guide that covers all aspects of accessibility. Your guide will be published on </a:t>
            </a:r>
            <a:r>
              <a:rPr lang="en-GB" sz="1800" dirty="0" err="1"/>
              <a:t>AccessAble's</a:t>
            </a:r>
            <a:r>
              <a:rPr lang="en-GB" sz="1800" dirty="0"/>
              <a:t> website, which receives over six million visits annually.</a:t>
            </a:r>
          </a:p>
          <a:p>
            <a:r>
              <a:rPr lang="en-GB" sz="1800" dirty="0"/>
              <a:t>By investing in a Detailed Access Guide, you're opening your doors to millions of potential visitors who value detailed accessibility information when planning their trips.</a:t>
            </a:r>
          </a:p>
          <a:p>
            <a:endParaRPr lang="en-GB" sz="1800" dirty="0"/>
          </a:p>
          <a:p>
            <a:r>
              <a:rPr lang="en-GB" sz="1800" u="sng" kern="100" dirty="0">
                <a:solidFill>
                  <a:srgbClr val="0000FF"/>
                </a:solidFill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Get your quote now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51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4" y="319756"/>
            <a:ext cx="10981946" cy="519829"/>
          </a:xfrm>
        </p:spPr>
        <p:txBody>
          <a:bodyPr>
            <a:normAutofit fontScale="90000"/>
          </a:bodyPr>
          <a:lstStyle/>
          <a:p>
            <a:r>
              <a:rPr lang="en-GB" dirty="0"/>
              <a:t>Case study videos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89BBAC6-2401-CFD2-5FE7-A80FD0E0A99B}"/>
              </a:ext>
            </a:extLst>
          </p:cNvPr>
          <p:cNvSpPr txBox="1">
            <a:spLocks/>
          </p:cNvSpPr>
          <p:nvPr/>
        </p:nvSpPr>
        <p:spPr>
          <a:xfrm>
            <a:off x="376700" y="1197212"/>
            <a:ext cx="11561761" cy="705160"/>
          </a:xfrm>
          <a:prstGeom prst="rect">
            <a:avLst/>
          </a:prstGeo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None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3400" indent="-2619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06450" indent="-2730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41F18"/>
              </a:buClr>
              <a:buFont typeface="Arial" panose="020B0604020202020204" pitchFamily="34" charset="0"/>
              <a:buChar char="•"/>
              <a:defRPr lang="en-GB" sz="1800" kern="1200" baseline="0">
                <a:solidFill>
                  <a:srgbClr val="100A3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OnSite</a:t>
            </a:r>
            <a:r>
              <a:rPr lang="en-GB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and Guided Assessment experience (combined)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Guided Assessment experience</a:t>
            </a:r>
            <a:endParaRPr lang="en-GB" sz="18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OnSite</a:t>
            </a:r>
            <a:r>
              <a:rPr lang="en-GB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Assessment experience</a:t>
            </a:r>
            <a:r>
              <a:rPr lang="en-GB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 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kern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CDDEF5-9C73-EA5E-C26F-0EBE9E0AC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18505" y="6386849"/>
            <a:ext cx="1160444" cy="301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464ADE-210D-F09C-5455-99C6FBD500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9053" y="2825396"/>
            <a:ext cx="5336153" cy="3054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D3B830-4D1C-6998-0EAE-52FD099ED5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700" y="2825396"/>
            <a:ext cx="5419074" cy="305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0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8EDB2-6728-026E-171D-BD1C0CCA8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D12A-5E40-ACC5-E522-21E27970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4" y="319756"/>
            <a:ext cx="10981946" cy="519829"/>
          </a:xfrm>
        </p:spPr>
        <p:txBody>
          <a:bodyPr>
            <a:normAutofit fontScale="90000"/>
          </a:bodyPr>
          <a:lstStyle/>
          <a:p>
            <a:r>
              <a:rPr lang="en-GB"/>
              <a:t>Accessibility Imagery</a:t>
            </a:r>
            <a:endParaRPr lang="en-GB">
              <a:highlight>
                <a:srgbClr val="FFFF00"/>
              </a:highlight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490E24C-C834-0B2A-6CF5-D7E18C25D967}"/>
              </a:ext>
            </a:extLst>
          </p:cNvPr>
          <p:cNvSpPr txBox="1">
            <a:spLocks/>
          </p:cNvSpPr>
          <p:nvPr/>
        </p:nvSpPr>
        <p:spPr>
          <a:xfrm>
            <a:off x="376700" y="1197212"/>
            <a:ext cx="11561761" cy="705160"/>
          </a:xfrm>
          <a:prstGeom prst="rect">
            <a:avLst/>
          </a:prstGeo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None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3400" indent="-2619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06450" indent="-2730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1F18"/>
              </a:buClr>
              <a:buFont typeface="Arial" panose="020B0604020202020204" pitchFamily="34" charset="0"/>
              <a:buChar char="•"/>
              <a:defRPr lang="en-US"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41F18"/>
              </a:buClr>
              <a:buFont typeface="Arial" panose="020B0604020202020204" pitchFamily="34" charset="0"/>
              <a:buChar char="•"/>
              <a:defRPr lang="en-GB" sz="1800" kern="1200" baseline="0">
                <a:solidFill>
                  <a:srgbClr val="100A3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Relevant accompanying imagery can be downloaded from the ‘Accessibility’ collection on </a:t>
            </a:r>
            <a:r>
              <a:rPr lang="en-GB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VisitBritain/VisitEngland’s Asset Management Library </a:t>
            </a:r>
            <a:r>
              <a:rPr lang="en-GB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(registration required):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ker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6" name="Picture 5" descr="A young female wheelchair user on a stone path in front of an historic building and garden">
            <a:extLst>
              <a:ext uri="{FF2B5EF4-FFF2-40B4-BE49-F238E27FC236}">
                <a16:creationId xmlns:a16="http://schemas.microsoft.com/office/drawing/2014/main" id="{22943B86-7066-82C9-F701-E8AF0FEF2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261" y="2259999"/>
            <a:ext cx="3705737" cy="24368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E6524F-0EF0-5097-BAA1-FE74E03F621E}"/>
              </a:ext>
            </a:extLst>
          </p:cNvPr>
          <p:cNvSpPr txBox="1"/>
          <p:nvPr/>
        </p:nvSpPr>
        <p:spPr>
          <a:xfrm>
            <a:off x="4046313" y="4470849"/>
            <a:ext cx="1048685" cy="21544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800" b="0" i="0">
                <a:solidFill>
                  <a:schemeClr val="bg1"/>
                </a:solidFill>
                <a:effectLst/>
                <a:latin typeface="EuclidFlex-300.woff2"/>
              </a:rPr>
              <a:t>VisitBritain/</a:t>
            </a:r>
            <a:r>
              <a:rPr lang="en-GB" sz="800" b="0" i="0" err="1">
                <a:solidFill>
                  <a:schemeClr val="bg1"/>
                </a:solidFill>
                <a:effectLst/>
                <a:latin typeface="EuclidFlex-300.woff2"/>
              </a:rPr>
              <a:t>Nemorin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12803C-86B4-E46D-1CBD-E0B841224898}"/>
              </a:ext>
            </a:extLst>
          </p:cNvPr>
          <p:cNvSpPr txBox="1"/>
          <p:nvPr/>
        </p:nvSpPr>
        <p:spPr>
          <a:xfrm>
            <a:off x="1389261" y="4710701"/>
            <a:ext cx="11576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>
                <a:effectLst/>
                <a:latin typeface="EuclidFlex-600.woff2"/>
              </a:rPr>
              <a:t>No: 608736</a:t>
            </a:r>
          </a:p>
          <a:p>
            <a:endParaRPr lang="en-GB" dirty="0"/>
          </a:p>
        </p:txBody>
      </p:sp>
      <p:pic>
        <p:nvPicPr>
          <p:cNvPr id="29" name="Picture 28" descr="A male wheelchair user, wearing a red safety helmet while he abseils down an abseiling wall with a instructor.">
            <a:extLst>
              <a:ext uri="{FF2B5EF4-FFF2-40B4-BE49-F238E27FC236}">
                <a16:creationId xmlns:a16="http://schemas.microsoft.com/office/drawing/2014/main" id="{3C3687C9-2697-7FEB-92BA-5397F8CA05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2541" y="2259999"/>
            <a:ext cx="3705738" cy="24316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925C2FB-ADE6-8CF1-3449-C87052CBB780}"/>
              </a:ext>
            </a:extLst>
          </p:cNvPr>
          <p:cNvSpPr txBox="1"/>
          <p:nvPr/>
        </p:nvSpPr>
        <p:spPr>
          <a:xfrm>
            <a:off x="8819457" y="4470849"/>
            <a:ext cx="1548822" cy="21544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800" b="0" i="0">
                <a:solidFill>
                  <a:schemeClr val="bg1"/>
                </a:solidFill>
                <a:effectLst/>
                <a:latin typeface="EuclidFlex-300.woff2"/>
              </a:rPr>
              <a:t>VisitBritain/Calvertexmoor.co.uk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88D904-DD98-46DE-BF85-10DFD88F226A}"/>
              </a:ext>
            </a:extLst>
          </p:cNvPr>
          <p:cNvSpPr txBox="1"/>
          <p:nvPr/>
        </p:nvSpPr>
        <p:spPr>
          <a:xfrm>
            <a:off x="6662541" y="4710701"/>
            <a:ext cx="1157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>
                <a:effectLst/>
                <a:latin typeface="EuclidFlex-600.woff2"/>
              </a:rPr>
              <a:t>No: 607430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12F61-AA5C-73BD-922B-023974540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18505" y="6386849"/>
            <a:ext cx="1160444" cy="301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81619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VB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1541"/>
      </a:accent1>
      <a:accent2>
        <a:srgbClr val="E41F18"/>
      </a:accent2>
      <a:accent3>
        <a:srgbClr val="528A46"/>
      </a:accent3>
      <a:accent4>
        <a:srgbClr val="F9B236"/>
      </a:accent4>
      <a:accent5>
        <a:srgbClr val="117EAC"/>
      </a:accent5>
      <a:accent6>
        <a:srgbClr val="B5DDF7"/>
      </a:accent6>
      <a:hlink>
        <a:srgbClr val="EA592E"/>
      </a:hlink>
      <a:folHlink>
        <a:srgbClr val="5032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epartment Document" ma:contentTypeID="0x01010065F2B32527EE624785C5D8CA2406D5EF00BDE3CC90C4A6494F84540D348B17BBCF" ma:contentTypeVersion="19" ma:contentTypeDescription="Create a new document." ma:contentTypeScope="" ma:versionID="fde4f9c23d44562b5b68d39309a04944">
  <xsd:schema xmlns:xsd="http://www.w3.org/2001/XMLSchema" xmlns:xs="http://www.w3.org/2001/XMLSchema" xmlns:p="http://schemas.microsoft.com/office/2006/metadata/properties" xmlns:ns1="http://schemas.microsoft.com/sharepoint/v3" xmlns:ns2="fa2293c0-36c5-4b66-9e44-33018cec65dd" xmlns:ns3="0b9dd597-3a13-49a0-8cb5-48429b297a9e" xmlns:ns4="fa6c5d0c-3f19-4097-92fe-e2481b8af85d" targetNamespace="http://schemas.microsoft.com/office/2006/metadata/properties" ma:root="true" ma:fieldsID="9436cc24a50878b647dfdf9a488aa1ee" ns1:_="" ns2:_="" ns3:_="" ns4:_="">
    <xsd:import namespace="http://schemas.microsoft.com/sharepoint/v3"/>
    <xsd:import namespace="fa2293c0-36c5-4b66-9e44-33018cec65dd"/>
    <xsd:import namespace="0b9dd597-3a13-49a0-8cb5-48429b297a9e"/>
    <xsd:import namespace="fa6c5d0c-3f19-4097-92fe-e2481b8af85d"/>
    <xsd:element name="properties">
      <xsd:complexType>
        <xsd:sequence>
          <xsd:element name="documentManagement">
            <xsd:complexType>
              <xsd:all>
                <xsd:element ref="ns2:VB_DMS_KeyDocument" minOccurs="0"/>
                <xsd:element ref="ns3:TaxCatchAllLabel" minOccurs="0"/>
                <xsd:element ref="ns2:lc877df38adc420d8d41ede6b2d4a626" minOccurs="0"/>
                <xsd:element ref="ns3:TaxCatchAll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MediaServiceObjectDetectorVersions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lcf76f155ced4ddcb4097134ff3c332f" minOccurs="0"/>
                <xsd:element ref="ns4:MediaServiceLocation" minOccurs="0"/>
                <xsd:element ref="ns4:MediaServiceOCR" minOccurs="0"/>
                <xsd:element ref="ns4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293c0-36c5-4b66-9e44-33018cec65dd" elementFormDefault="qualified">
    <xsd:import namespace="http://schemas.microsoft.com/office/2006/documentManagement/types"/>
    <xsd:import namespace="http://schemas.microsoft.com/office/infopath/2007/PartnerControls"/>
    <xsd:element name="VB_DMS_KeyDocument" ma:index="9" nillable="true" ma:displayName="Key Documents" ma:default="0" ma:internalName="VB_DMS_KeyDocument">
      <xsd:simpleType>
        <xsd:restriction base="dms:Boolean"/>
      </xsd:simpleType>
    </xsd:element>
    <xsd:element name="lc877df38adc420d8d41ede6b2d4a626" ma:index="11" nillable="true" ma:taxonomy="true" ma:internalName="lc877df38adc420d8d41ede6b2d4a626" ma:taxonomyFieldName="VB_DMS_Department" ma:displayName="VB Department" ma:default="" ma:fieldId="{42bec7a4-dd04-4598-be82-7864e28f3b6b}" ma:sspId="cb1166c7-9448-4ad5-adad-2f3aea8e4fee" ma:termSetId="d7dad031-8386-49c3-8f06-602a67af4db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9dd597-3a13-49a0-8cb5-48429b297a9e" elementFormDefault="qualified">
    <xsd:import namespace="http://schemas.microsoft.com/office/2006/documentManagement/types"/>
    <xsd:import namespace="http://schemas.microsoft.com/office/infopath/2007/PartnerControls"/>
    <xsd:element name="TaxCatchAllLabel" ma:index="10" nillable="true" ma:displayName="Taxonomy Catch All Column1" ma:hidden="true" ma:list="{7033ae80-a2d7-4f60-a94a-2277887c8863}" ma:internalName="TaxCatchAllLabel" ma:readOnly="true" ma:showField="CatchAllDataLabel" ma:web="0b9dd597-3a13-49a0-8cb5-48429b297a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2" nillable="true" ma:displayName="Taxonomy Catch All Column" ma:hidden="true" ma:list="{7033ae80-a2d7-4f60-a94a-2277887c8863}" ma:internalName="TaxCatchAll" ma:showField="CatchAllData" ma:web="0b9dd597-3a13-49a0-8cb5-48429b297a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c5d0c-3f19-4097-92fe-e2481b8af8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b1166c7-9448-4ad5-adad-2f3aea8e4f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B_DMS_KeyDocument xmlns="fa2293c0-36c5-4b66-9e44-33018cec65dd">false</VB_DMS_KeyDocument>
    <lc877df38adc420d8d41ede6b2d4a626 xmlns="fa2293c0-36c5-4b66-9e44-33018cec65dd">
      <Terms xmlns="http://schemas.microsoft.com/office/infopath/2007/PartnerControls"/>
    </lc877df38adc420d8d41ede6b2d4a626>
    <TaxCatchAll xmlns="0b9dd597-3a13-49a0-8cb5-48429b297a9e" xsi:nil="true"/>
    <lcf76f155ced4ddcb4097134ff3c332f xmlns="fa6c5d0c-3f19-4097-92fe-e2481b8af85d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E741DF4-A3C0-43D6-AB35-D892054F47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FA5076-2D12-40BF-A457-6FE9F4B45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a2293c0-36c5-4b66-9e44-33018cec65dd"/>
    <ds:schemaRef ds:uri="0b9dd597-3a13-49a0-8cb5-48429b297a9e"/>
    <ds:schemaRef ds:uri="fa6c5d0c-3f19-4097-92fe-e2481b8af8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EBB68B-5A29-411F-B00D-7EBE308A7B34}">
  <ds:schemaRefs>
    <ds:schemaRef ds:uri="0b9dd597-3a13-49a0-8cb5-48429b297a9e"/>
    <ds:schemaRef ds:uri="fa2293c0-36c5-4b66-9e44-33018cec65dd"/>
    <ds:schemaRef ds:uri="fa6c5d0c-3f19-4097-92fe-e2481b8af85d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1069</Words>
  <Application>Microsoft Office PowerPoint</Application>
  <PresentationFormat>Widescreen</PresentationFormat>
  <Paragraphs>123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Arial Black</vt:lpstr>
      <vt:lpstr>Calibri</vt:lpstr>
      <vt:lpstr>EuclidFlex-300.woff2</vt:lpstr>
      <vt:lpstr>EuclidFlex-600.woff2</vt:lpstr>
      <vt:lpstr>Roboto</vt:lpstr>
      <vt:lpstr>Wingdings</vt:lpstr>
      <vt:lpstr>Custom Design</vt:lpstr>
      <vt:lpstr>Communications toolkit: AccessAble’s Your Accessibility Guide Portal  2026</vt:lpstr>
      <vt:lpstr>Welcome</vt:lpstr>
      <vt:lpstr>Key messages for your audience</vt:lpstr>
      <vt:lpstr>Short article for enewsletters (c. 65 words)</vt:lpstr>
      <vt:lpstr>Longer article for enewsletters (c. 160 words)</vt:lpstr>
      <vt:lpstr>Sample B2B social media posts </vt:lpstr>
      <vt:lpstr>Sample post for LinkedIn</vt:lpstr>
      <vt:lpstr>Case study videos</vt:lpstr>
      <vt:lpstr>Accessibility Imagery</vt:lpstr>
      <vt:lpstr>More information</vt:lpstr>
      <vt:lpstr>Visitengland.org/access</vt:lpstr>
    </vt:vector>
  </TitlesOfParts>
  <Company>VistBritain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Upcoming changes to the Regulatory Reform (Fire Safety) Order 2005</dc:title>
  <dc:creator>Katie Toussaint-Jackson</dc:creator>
  <cp:lastModifiedBy>Hannah Lowe</cp:lastModifiedBy>
  <cp:revision>1</cp:revision>
  <dcterms:created xsi:type="dcterms:W3CDTF">2023-08-16T10:46:42Z</dcterms:created>
  <dcterms:modified xsi:type="dcterms:W3CDTF">2026-01-19T16:23:15Z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0x01010065F2B32527EE624785C5D8CA2406D5EF00BDE3CC90C4A6494F84540D348B17BBCF</vt:lpwstr>
  </property>
  <property fmtid="{D5CDD505-2E9C-101B-9397-08002B2CF9AE}" pid="3" name="Order">
    <vt:r8>100</vt:r8>
  </property>
  <property fmtid="{D5CDD505-2E9C-101B-9397-08002B2CF9AE}" pid="4" name="MediaServiceImageTags">
    <vt:lpwstr/>
  </property>
  <property fmtid="{D5CDD505-2E9C-101B-9397-08002B2CF9AE}" pid="5" name="VB_DMS_Department">
    <vt:lpwstr/>
  </property>
</Properties>
</file>