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32"/>
  </p:notesMasterIdLst>
  <p:sldIdLst>
    <p:sldId id="695" r:id="rId6"/>
    <p:sldId id="698" r:id="rId7"/>
    <p:sldId id="431" r:id="rId8"/>
    <p:sldId id="759" r:id="rId9"/>
    <p:sldId id="682" r:id="rId10"/>
    <p:sldId id="748" r:id="rId11"/>
    <p:sldId id="700" r:id="rId12"/>
    <p:sldId id="719" r:id="rId13"/>
    <p:sldId id="721" r:id="rId14"/>
    <p:sldId id="760" r:id="rId15"/>
    <p:sldId id="757" r:id="rId16"/>
    <p:sldId id="749" r:id="rId17"/>
    <p:sldId id="758" r:id="rId18"/>
    <p:sldId id="751" r:id="rId19"/>
    <p:sldId id="761" r:id="rId20"/>
    <p:sldId id="752" r:id="rId21"/>
    <p:sldId id="753" r:id="rId22"/>
    <p:sldId id="754" r:id="rId23"/>
    <p:sldId id="755" r:id="rId24"/>
    <p:sldId id="679" r:id="rId25"/>
    <p:sldId id="388" r:id="rId26"/>
    <p:sldId id="560" r:id="rId27"/>
    <p:sldId id="398" r:id="rId28"/>
    <p:sldId id="746" r:id="rId29"/>
    <p:sldId id="532" r:id="rId30"/>
    <p:sldId id="7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FAB817-782C-E018-10A5-69A76B2ADD75}" name="Katerina Rysova" initials="KR" userId="S::Katerina.Rysova@visitbritain.org::597b0ada-ff8a-4d1f-8642-3a3169149f9d" providerId="AD"/>
  <p188:author id="{A7CFDE47-C4F5-E028-EB5B-8C92C92EC327}" name="Alfie Winter" initials="AW" userId="S::alfie.winter@visitbritain.org::91e3e498-213f-4522-b430-c97d58fdbad1" providerId="AD"/>
  <p188:author id="{66078679-AD5F-B18C-102F-08D09C35AD61}" name="Richard Nicholls" initials="RN" userId="S::Richard.Nicholls@visitbritain.org::47e6ad94-d25b-4235-9200-62c465ddf291" providerId="AD"/>
  <p188:author id="{2EEE2B7C-B547-190E-764C-E61D726A4426}" name="Devki Patel" initials="DP" userId="S::Devki.Patel@visitbritain.org::df6f7010-5cb6-4b6f-839e-254062f1546e" providerId="AD"/>
  <p188:author id="{310A07E1-0C17-3A24-EB85-84513B99D048}" name="Devki Patel" initials="DP" userId="S::devki.patel@visitbritain.org::df6f7010-5cb6-4b6f-839e-254062f154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663"/>
    <a:srgbClr val="B6D6AF"/>
    <a:srgbClr val="F5A4A2"/>
    <a:srgbClr val="E5E9EF"/>
    <a:srgbClr val="E7F9F5"/>
    <a:srgbClr val="DDF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7E104-A86A-4B2E-85FA-280F05B49046}" v="2" dt="2025-12-17T09:30:02.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Nicholls" userId="47e6ad94-d25b-4235-9200-62c465ddf291" providerId="ADAL" clId="{39C570AD-8A30-47F1-9533-9A3D3BE09712}"/>
    <pc:docChg chg="custSel modSld">
      <pc:chgData name="Richard Nicholls" userId="47e6ad94-d25b-4235-9200-62c465ddf291" providerId="ADAL" clId="{39C570AD-8A30-47F1-9533-9A3D3BE09712}" dt="2025-12-16T23:37:59.625" v="12" actId="20577"/>
      <pc:docMkLst>
        <pc:docMk/>
      </pc:docMkLst>
      <pc:sldChg chg="delSp mod">
        <pc:chgData name="Richard Nicholls" userId="47e6ad94-d25b-4235-9200-62c465ddf291" providerId="ADAL" clId="{39C570AD-8A30-47F1-9533-9A3D3BE09712}" dt="2025-12-16T23:35:46.157" v="3" actId="478"/>
        <pc:sldMkLst>
          <pc:docMk/>
          <pc:sldMk cId="3455264387" sldId="757"/>
        </pc:sldMkLst>
      </pc:sldChg>
      <pc:sldChg chg="modSp mod">
        <pc:chgData name="Richard Nicholls" userId="47e6ad94-d25b-4235-9200-62c465ddf291" providerId="ADAL" clId="{39C570AD-8A30-47F1-9533-9A3D3BE09712}" dt="2025-12-16T23:37:59.625" v="12" actId="20577"/>
        <pc:sldMkLst>
          <pc:docMk/>
          <pc:sldMk cId="1075094819" sldId="759"/>
        </pc:sldMkLst>
        <pc:spChg chg="mod">
          <ac:chgData name="Richard Nicholls" userId="47e6ad94-d25b-4235-9200-62c465ddf291" providerId="ADAL" clId="{39C570AD-8A30-47F1-9533-9A3D3BE09712}" dt="2025-12-16T23:10:38.154" v="1" actId="20577"/>
          <ac:spMkLst>
            <pc:docMk/>
            <pc:sldMk cId="1075094819" sldId="759"/>
            <ac:spMk id="2" creationId="{69B064CD-2F5B-4F09-B738-11074C090DFA}"/>
          </ac:spMkLst>
        </pc:spChg>
        <pc:spChg chg="mod">
          <ac:chgData name="Richard Nicholls" userId="47e6ad94-d25b-4235-9200-62c465ddf291" providerId="ADAL" clId="{39C570AD-8A30-47F1-9533-9A3D3BE09712}" dt="2025-12-16T23:37:59.625" v="12" actId="20577"/>
          <ac:spMkLst>
            <pc:docMk/>
            <pc:sldMk cId="1075094819" sldId="759"/>
            <ac:spMk id="11" creationId="{D2EB197A-2511-614F-ED56-6AD45FE7A2C3}"/>
          </ac:spMkLst>
        </pc:spChg>
      </pc:sldChg>
    </pc:docChg>
  </pc:docChgLst>
  <pc:docChgLst>
    <pc:chgData name="Katerina Rysova" userId="597b0ada-ff8a-4d1f-8642-3a3169149f9d" providerId="ADAL" clId="{F7AF3387-BBDD-441F-814A-17EE115ECAEA}"/>
    <pc:docChg chg="modSld">
      <pc:chgData name="Katerina Rysova" userId="597b0ada-ff8a-4d1f-8642-3a3169149f9d" providerId="ADAL" clId="{F7AF3387-BBDD-441F-814A-17EE115ECAEA}" dt="2025-12-17T09:30:01.721" v="0" actId="20578"/>
      <pc:docMkLst>
        <pc:docMk/>
      </pc:docMkLst>
      <pc:sldChg chg="modSp">
        <pc:chgData name="Katerina Rysova" userId="597b0ada-ff8a-4d1f-8642-3a3169149f9d" providerId="ADAL" clId="{F7AF3387-BBDD-441F-814A-17EE115ECAEA}" dt="2025-12-17T09:30:01.721" v="0" actId="20578"/>
        <pc:sldMkLst>
          <pc:docMk/>
          <pc:sldMk cId="1075094819" sldId="759"/>
        </pc:sldMkLst>
        <pc:spChg chg="mod">
          <ac:chgData name="Katerina Rysova" userId="597b0ada-ff8a-4d1f-8642-3a3169149f9d" providerId="ADAL" clId="{F7AF3387-BBDD-441F-814A-17EE115ECAEA}" dt="2025-12-17T09:30:01.721" v="0" actId="20578"/>
          <ac:spMkLst>
            <pc:docMk/>
            <pc:sldMk cId="1075094819" sldId="759"/>
            <ac:spMk id="11" creationId="{D2EB197A-2511-614F-ED56-6AD45FE7A2C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0.10473464298229135"/>
          <c:w val="0.95480909887842502"/>
          <c:h val="0.71285024506346162"/>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Sheet1!$B$2:$E$2</c:f>
              <c:numCache>
                <c:formatCode>0.0</c:formatCode>
                <c:ptCount val="4"/>
                <c:pt idx="0">
                  <c:v>22.135100320700609</c:v>
                </c:pt>
                <c:pt idx="1">
                  <c:v>22.808516882089769</c:v>
                </c:pt>
                <c:pt idx="2">
                  <c:v>31.071199902754554</c:v>
                </c:pt>
                <c:pt idx="3">
                  <c:v>28.53025853278049</c:v>
                </c:pt>
              </c:numCache>
            </c:numRef>
          </c:val>
          <c:extLst>
            <c:ext xmlns:c16="http://schemas.microsoft.com/office/drawing/2014/chart" uri="{C3380CC4-5D6E-409C-BE32-E72D297353CC}">
              <c16:uniqueId val="{00000000-D9CA-441F-B5C1-722B5B275DE3}"/>
            </c:ext>
          </c:extLst>
        </c:ser>
        <c:ser>
          <c:idx val="1"/>
          <c:order val="1"/>
          <c:tx>
            <c:strRef>
              <c:f>Sheet1!$A$3</c:f>
              <c:strCache>
                <c:ptCount val="1"/>
                <c:pt idx="0">
                  <c:v>2023</c:v>
                </c:pt>
              </c:strCache>
            </c:strRef>
          </c:tx>
          <c:spPr>
            <a:solidFill>
              <a:schemeClr val="accent2"/>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Sheet1!$B$3:$E$3</c:f>
              <c:numCache>
                <c:formatCode>0.0</c:formatCode>
                <c:ptCount val="4"/>
                <c:pt idx="0">
                  <c:v>22.350741397588372</c:v>
                </c:pt>
                <c:pt idx="1">
                  <c:v>23.776335085925435</c:v>
                </c:pt>
                <c:pt idx="2">
                  <c:v>29.270870289864888</c:v>
                </c:pt>
                <c:pt idx="3">
                  <c:v>24.042376849756682</c:v>
                </c:pt>
              </c:numCache>
            </c:numRef>
          </c:val>
          <c:extLst>
            <c:ext xmlns:c16="http://schemas.microsoft.com/office/drawing/2014/chart" uri="{C3380CC4-5D6E-409C-BE32-E72D297353CC}">
              <c16:uniqueId val="{00000001-D9CA-441F-B5C1-722B5B275DE3}"/>
            </c:ext>
          </c:extLst>
        </c:ser>
        <c:ser>
          <c:idx val="2"/>
          <c:order val="2"/>
          <c:tx>
            <c:strRef>
              <c:f>Sheet1!$A$4</c:f>
              <c:strCache>
                <c:ptCount val="1"/>
                <c:pt idx="0">
                  <c:v>2024</c:v>
                </c:pt>
              </c:strCache>
            </c:strRef>
          </c:tx>
          <c:spPr>
            <a:solidFill>
              <a:schemeClr val="accent3"/>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Sheet1!$B$4:$E$4</c:f>
              <c:numCache>
                <c:formatCode>0.0</c:formatCode>
                <c:ptCount val="4"/>
                <c:pt idx="0">
                  <c:v>17.861252882027333</c:v>
                </c:pt>
                <c:pt idx="1">
                  <c:v>22.584064417619064</c:v>
                </c:pt>
                <c:pt idx="2">
                  <c:v>27.642034689101585</c:v>
                </c:pt>
                <c:pt idx="3">
                  <c:v>21.501641572369305</c:v>
                </c:pt>
              </c:numCache>
            </c:numRef>
          </c:val>
          <c:extLst>
            <c:ext xmlns:c16="http://schemas.microsoft.com/office/drawing/2014/chart" uri="{C3380CC4-5D6E-409C-BE32-E72D297353CC}">
              <c16:uniqueId val="{00000002-D9CA-441F-B5C1-722B5B275DE3}"/>
            </c:ext>
          </c:extLst>
        </c:ser>
        <c:ser>
          <c:idx val="3"/>
          <c:order val="3"/>
          <c:tx>
            <c:strRef>
              <c:f>Sheet1!$A$5</c:f>
              <c:strCache>
                <c:ptCount val="1"/>
                <c:pt idx="0">
                  <c:v>2025</c:v>
                </c:pt>
              </c:strCache>
            </c:strRef>
          </c:tx>
          <c:spPr>
            <a:solidFill>
              <a:schemeClr val="accent4"/>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Sheet1!$B$5:$E$5</c:f>
              <c:numCache>
                <c:formatCode>0.0</c:formatCode>
                <c:ptCount val="4"/>
                <c:pt idx="0">
                  <c:v>18.877566367647901</c:v>
                </c:pt>
                <c:pt idx="1">
                  <c:v>18.5</c:v>
                </c:pt>
                <c:pt idx="2">
                  <c:v>27</c:v>
                </c:pt>
              </c:numCache>
            </c:numRef>
          </c:val>
          <c:extLst>
            <c:ext xmlns:c16="http://schemas.microsoft.com/office/drawing/2014/chart" uri="{C3380CC4-5D6E-409C-BE32-E72D297353CC}">
              <c16:uniqueId val="{00000003-D9CA-441F-B5C1-722B5B275DE3}"/>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majorUnit val="10"/>
      </c:valAx>
      <c:spPr>
        <a:noFill/>
        <a:ln>
          <a:noFill/>
        </a:ln>
        <a:effectLst/>
      </c:spPr>
    </c:plotArea>
    <c:legend>
      <c:legendPos val="t"/>
      <c:layout>
        <c:manualLayout>
          <c:xMode val="edge"/>
          <c:yMode val="edge"/>
          <c:x val="0.3089676917120035"/>
          <c:y val="6.8883784889091446E-3"/>
          <c:w val="0.35348132140987065"/>
          <c:h val="0.15624438391418716"/>
        </c:manualLayout>
      </c:layout>
      <c:overlay val="0"/>
      <c:spPr>
        <a:solidFill>
          <a:schemeClr val="bg1"/>
        </a:solid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7F9F5"/>
    </a:solid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96713528297587E-2"/>
          <c:y val="0.12124774001363955"/>
          <c:w val="0.95480909887842502"/>
          <c:h val="0.69633714803211344"/>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c:formatCode>
                <c:ptCount val="12"/>
                <c:pt idx="0">
                  <c:v>8.6133850626002495</c:v>
                </c:pt>
                <c:pt idx="1">
                  <c:v>8.0478756380161478</c:v>
                </c:pt>
                <c:pt idx="2">
                  <c:v>9.3914463315932952</c:v>
                </c:pt>
                <c:pt idx="3">
                  <c:v>9.3068115622787744</c:v>
                </c:pt>
                <c:pt idx="4">
                  <c:v>9.3608182411287775</c:v>
                </c:pt>
                <c:pt idx="5">
                  <c:v>8.5080929789107209</c:v>
                </c:pt>
                <c:pt idx="6">
                  <c:v>12.464225135247474</c:v>
                </c:pt>
                <c:pt idx="7">
                  <c:v>12.170029496329713</c:v>
                </c:pt>
                <c:pt idx="8">
                  <c:v>11.75146906905076</c:v>
                </c:pt>
                <c:pt idx="9">
                  <c:v>11.798840110780509</c:v>
                </c:pt>
                <c:pt idx="10">
                  <c:v>10.175043572879531</c:v>
                </c:pt>
                <c:pt idx="11">
                  <c:v>11.905369116905094</c:v>
                </c:pt>
              </c:numCache>
            </c:numRef>
          </c:val>
          <c:extLst>
            <c:ext xmlns:c16="http://schemas.microsoft.com/office/drawing/2014/chart" uri="{C3380CC4-5D6E-409C-BE32-E72D297353CC}">
              <c16:uniqueId val="{00000000-D9CA-441F-B5C1-722B5B275DE3}"/>
            </c:ext>
          </c:extLst>
        </c:ser>
        <c:ser>
          <c:idx val="1"/>
          <c:order val="1"/>
          <c:tx>
            <c:strRef>
              <c:f>Sheet1!$A$3</c:f>
              <c:strCache>
                <c:ptCount val="1"/>
                <c:pt idx="0">
                  <c:v>2023</c:v>
                </c:pt>
              </c:strCache>
            </c:strRef>
          </c:tx>
          <c:spPr>
            <a:solidFill>
              <a:schemeClr val="accent2"/>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c:formatCode>
                <c:ptCount val="12"/>
                <c:pt idx="0">
                  <c:v>9.0694620115507494</c:v>
                </c:pt>
                <c:pt idx="1">
                  <c:v>8.9149720063909719</c:v>
                </c:pt>
                <c:pt idx="2">
                  <c:v>8.1743474478624005</c:v>
                </c:pt>
                <c:pt idx="3">
                  <c:v>10.530995427226394</c:v>
                </c:pt>
                <c:pt idx="4">
                  <c:v>8.250912832798404</c:v>
                </c:pt>
                <c:pt idx="5">
                  <c:v>9.0270357634496321</c:v>
                </c:pt>
                <c:pt idx="6">
                  <c:v>11.113652776770415</c:v>
                </c:pt>
                <c:pt idx="7">
                  <c:v>12.407681330263033</c:v>
                </c:pt>
                <c:pt idx="8">
                  <c:v>11.513720550584148</c:v>
                </c:pt>
                <c:pt idx="9">
                  <c:v>9.3403789240258401</c:v>
                </c:pt>
                <c:pt idx="10">
                  <c:v>8.3049900907506942</c:v>
                </c:pt>
                <c:pt idx="11">
                  <c:v>10.730353623716605</c:v>
                </c:pt>
              </c:numCache>
            </c:numRef>
          </c:val>
          <c:extLst>
            <c:ext xmlns:c16="http://schemas.microsoft.com/office/drawing/2014/chart" uri="{C3380CC4-5D6E-409C-BE32-E72D297353CC}">
              <c16:uniqueId val="{00000001-D9CA-441F-B5C1-722B5B275DE3}"/>
            </c:ext>
          </c:extLst>
        </c:ser>
        <c:ser>
          <c:idx val="2"/>
          <c:order val="2"/>
          <c:tx>
            <c:strRef>
              <c:f>Sheet1!$A$4</c:f>
              <c:strCache>
                <c:ptCount val="1"/>
                <c:pt idx="0">
                  <c:v>2024</c:v>
                </c:pt>
              </c:strCache>
            </c:strRef>
          </c:tx>
          <c:spPr>
            <a:solidFill>
              <a:schemeClr val="accent3"/>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c:formatCode>
                <c:ptCount val="12"/>
                <c:pt idx="0">
                  <c:v>7.811202295217444</c:v>
                </c:pt>
                <c:pt idx="1">
                  <c:v>6.5917869589940548</c:v>
                </c:pt>
                <c:pt idx="2">
                  <c:v>6.6827618441687182</c:v>
                </c:pt>
                <c:pt idx="3">
                  <c:v>8.9705824050867733</c:v>
                </c:pt>
                <c:pt idx="4">
                  <c:v>8.3258792651319293</c:v>
                </c:pt>
                <c:pt idx="5">
                  <c:v>9.0637664890675875</c:v>
                </c:pt>
                <c:pt idx="6">
                  <c:v>9.2109629839892033</c:v>
                </c:pt>
                <c:pt idx="7">
                  <c:v>11.975631503295197</c:v>
                </c:pt>
                <c:pt idx="8">
                  <c:v>11.180541074037048</c:v>
                </c:pt>
                <c:pt idx="9">
                  <c:v>7.8670099241677471</c:v>
                </c:pt>
                <c:pt idx="10">
                  <c:v>8.7181716903912836</c:v>
                </c:pt>
                <c:pt idx="11">
                  <c:v>9.2094276264591777</c:v>
                </c:pt>
              </c:numCache>
            </c:numRef>
          </c:val>
          <c:extLst>
            <c:ext xmlns:c16="http://schemas.microsoft.com/office/drawing/2014/chart" uri="{C3380CC4-5D6E-409C-BE32-E72D297353CC}">
              <c16:uniqueId val="{00000002-D9CA-441F-B5C1-722B5B275DE3}"/>
            </c:ext>
          </c:extLst>
        </c:ser>
        <c:ser>
          <c:idx val="3"/>
          <c:order val="3"/>
          <c:tx>
            <c:strRef>
              <c:f>Sheet1!$A$5</c:f>
              <c:strCache>
                <c:ptCount val="1"/>
                <c:pt idx="0">
                  <c:v>2025</c:v>
                </c:pt>
              </c:strCache>
            </c:strRef>
          </c:tx>
          <c:spPr>
            <a:solidFill>
              <a:schemeClr val="accent4"/>
            </a:solidFill>
            <a:ln>
              <a:solidFill>
                <a:schemeClr val="accent6"/>
              </a:solid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0.0</c:formatCode>
                <c:ptCount val="12"/>
                <c:pt idx="0" formatCode="#,##0.0">
                  <c:v>7.4394213788281744</c:v>
                </c:pt>
                <c:pt idx="1">
                  <c:v>6.6774396956205999</c:v>
                </c:pt>
                <c:pt idx="2" formatCode="#,##0.0">
                  <c:v>7.911734</c:v>
                </c:pt>
                <c:pt idx="3" formatCode="#,##0.0">
                  <c:v>7.2</c:v>
                </c:pt>
                <c:pt idx="4">
                  <c:v>7.2844049625224399</c:v>
                </c:pt>
                <c:pt idx="5" formatCode="#,##0.0">
                  <c:v>7.5</c:v>
                </c:pt>
                <c:pt idx="6" formatCode="#,##0.0">
                  <c:v>8.6999999999999993</c:v>
                </c:pt>
                <c:pt idx="7" formatCode="#,##0.0">
                  <c:v>11</c:v>
                </c:pt>
                <c:pt idx="8" formatCode="#,##0.0">
                  <c:v>12.6</c:v>
                </c:pt>
              </c:numCache>
            </c:numRef>
          </c:val>
          <c:extLst>
            <c:ext xmlns:c16="http://schemas.microsoft.com/office/drawing/2014/chart" uri="{C3380CC4-5D6E-409C-BE32-E72D297353CC}">
              <c16:uniqueId val="{00000003-D9CA-441F-B5C1-722B5B275DE3}"/>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majorUnit val="5"/>
      </c:valAx>
      <c:spPr>
        <a:noFill/>
        <a:ln>
          <a:noFill/>
        </a:ln>
        <a:effectLst/>
      </c:spPr>
    </c:plotArea>
    <c:legend>
      <c:legendPos val="t"/>
      <c:layout>
        <c:manualLayout>
          <c:xMode val="edge"/>
          <c:yMode val="edge"/>
          <c:x val="0.30786833753497267"/>
          <c:y val="6.8883784889091446E-3"/>
          <c:w val="0.35458067558690148"/>
          <c:h val="0.15882608783277302"/>
        </c:manualLayout>
      </c:layout>
      <c:overlay val="0"/>
      <c:spPr>
        <a:solidFill>
          <a:schemeClr val="bg1"/>
        </a:solid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5E9EF"/>
    </a:solidFill>
    <a:ln>
      <a:noFill/>
    </a:ln>
    <a:effectLst/>
  </c:spPr>
  <c:txPr>
    <a:bodyPr/>
    <a:lstStyle/>
    <a:p>
      <a:pPr>
        <a:defRPr b="1"/>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9106510070384782E-2"/>
          <c:w val="0.95480909887842502"/>
          <c:h val="0.75309282297983138"/>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c:formatCode>
                <c:ptCount val="12"/>
                <c:pt idx="0">
                  <c:v>2.3936852821490566</c:v>
                </c:pt>
                <c:pt idx="1">
                  <c:v>2.5619695966871197</c:v>
                </c:pt>
                <c:pt idx="2">
                  <c:v>3.3200460369690847</c:v>
                </c:pt>
                <c:pt idx="3">
                  <c:v>3.2166642346585812</c:v>
                </c:pt>
                <c:pt idx="4">
                  <c:v>3.1713013616853596</c:v>
                </c:pt>
                <c:pt idx="5">
                  <c:v>3.0378980239652109</c:v>
                </c:pt>
                <c:pt idx="6">
                  <c:v>5.1536790750996913</c:v>
                </c:pt>
                <c:pt idx="7">
                  <c:v>5.302863979578583</c:v>
                </c:pt>
                <c:pt idx="8">
                  <c:v>4.2865651989801012</c:v>
                </c:pt>
                <c:pt idx="9">
                  <c:v>4.3902301304987921</c:v>
                </c:pt>
                <c:pt idx="10">
                  <c:v>2.9928335076220178</c:v>
                </c:pt>
                <c:pt idx="11">
                  <c:v>2.4877980083540066</c:v>
                </c:pt>
              </c:numCache>
            </c:numRef>
          </c:val>
          <c:extLst>
            <c:ext xmlns:c16="http://schemas.microsoft.com/office/drawing/2014/chart" uri="{C3380CC4-5D6E-409C-BE32-E72D297353CC}">
              <c16:uniqueId val="{00000000-F9D5-4CE5-BDCA-A43FF0F28351}"/>
            </c:ext>
          </c:extLst>
        </c:ser>
        <c:ser>
          <c:idx val="1"/>
          <c:order val="1"/>
          <c:tx>
            <c:strRef>
              <c:f>Sheet1!$A$3</c:f>
              <c:strCache>
                <c:ptCount val="1"/>
                <c:pt idx="0">
                  <c:v>2023</c:v>
                </c:pt>
              </c:strCache>
            </c:strRef>
          </c:tx>
          <c:spPr>
            <a:solidFill>
              <a:schemeClr val="accent2"/>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c:formatCode>
                <c:ptCount val="12"/>
                <c:pt idx="0">
                  <c:v>1.7709069110429179</c:v>
                </c:pt>
                <c:pt idx="1">
                  <c:v>2.2489048671523939</c:v>
                </c:pt>
                <c:pt idx="2">
                  <c:v>2.1713614953548239</c:v>
                </c:pt>
                <c:pt idx="3">
                  <c:v>3.5337338620426477</c:v>
                </c:pt>
                <c:pt idx="4">
                  <c:v>2.9510812437581291</c:v>
                </c:pt>
                <c:pt idx="5">
                  <c:v>3.0250506924292226</c:v>
                </c:pt>
                <c:pt idx="6">
                  <c:v>4.1623959996576572</c:v>
                </c:pt>
                <c:pt idx="7">
                  <c:v>5.0611701810097243</c:v>
                </c:pt>
                <c:pt idx="8">
                  <c:v>4.2188420592485443</c:v>
                </c:pt>
                <c:pt idx="9">
                  <c:v>2.9463154643262759</c:v>
                </c:pt>
                <c:pt idx="10">
                  <c:v>2.382101634440815</c:v>
                </c:pt>
                <c:pt idx="11">
                  <c:v>2.7219305783233971</c:v>
                </c:pt>
              </c:numCache>
            </c:numRef>
          </c:val>
          <c:extLst>
            <c:ext xmlns:c16="http://schemas.microsoft.com/office/drawing/2014/chart" uri="{C3380CC4-5D6E-409C-BE32-E72D297353CC}">
              <c16:uniqueId val="{00000001-F9D5-4CE5-BDCA-A43FF0F28351}"/>
            </c:ext>
          </c:extLst>
        </c:ser>
        <c:ser>
          <c:idx val="2"/>
          <c:order val="2"/>
          <c:tx>
            <c:strRef>
              <c:f>Sheet1!$A$4</c:f>
              <c:strCache>
                <c:ptCount val="1"/>
                <c:pt idx="0">
                  <c:v>2024</c:v>
                </c:pt>
              </c:strCache>
            </c:strRef>
          </c:tx>
          <c:spPr>
            <a:solidFill>
              <a:schemeClr val="accent3"/>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c:formatCode>
                <c:ptCount val="12"/>
                <c:pt idx="0">
                  <c:v>1.9818831728684942</c:v>
                </c:pt>
                <c:pt idx="1">
                  <c:v>1.634154535025554</c:v>
                </c:pt>
                <c:pt idx="2">
                  <c:v>1.6466849507470789</c:v>
                </c:pt>
                <c:pt idx="3">
                  <c:v>3.1297865121631734</c:v>
                </c:pt>
                <c:pt idx="4">
                  <c:v>2.9087861614570776</c:v>
                </c:pt>
                <c:pt idx="5">
                  <c:v>2.889518185677082</c:v>
                </c:pt>
                <c:pt idx="6">
                  <c:v>3.0750676733258819</c:v>
                </c:pt>
                <c:pt idx="7">
                  <c:v>4.2276254384489098</c:v>
                </c:pt>
                <c:pt idx="8">
                  <c:v>3.8433316029507383</c:v>
                </c:pt>
                <c:pt idx="9">
                  <c:v>2.6471908154244841</c:v>
                </c:pt>
                <c:pt idx="10">
                  <c:v>2.3160282223537876</c:v>
                </c:pt>
                <c:pt idx="11">
                  <c:v>2.1724273830096932</c:v>
                </c:pt>
              </c:numCache>
            </c:numRef>
          </c:val>
          <c:extLst>
            <c:ext xmlns:c16="http://schemas.microsoft.com/office/drawing/2014/chart" uri="{C3380CC4-5D6E-409C-BE32-E72D297353CC}">
              <c16:uniqueId val="{00000002-F9D5-4CE5-BDCA-A43FF0F28351}"/>
            </c:ext>
          </c:extLst>
        </c:ser>
        <c:ser>
          <c:idx val="3"/>
          <c:order val="3"/>
          <c:tx>
            <c:strRef>
              <c:f>Sheet1!$A$5</c:f>
              <c:strCache>
                <c:ptCount val="1"/>
                <c:pt idx="0">
                  <c:v>2025</c:v>
                </c:pt>
              </c:strCache>
            </c:strRef>
          </c:tx>
          <c:spPr>
            <a:solidFill>
              <a:schemeClr val="accent4"/>
            </a:solidFill>
            <a:ln>
              <a:solidFill>
                <a:schemeClr val="accent6"/>
              </a:solid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0.0</c:formatCode>
                <c:ptCount val="12"/>
                <c:pt idx="0" formatCode="#,##0.0">
                  <c:v>1.8848467871254106</c:v>
                </c:pt>
                <c:pt idx="1">
                  <c:v>1.69672377389003</c:v>
                </c:pt>
                <c:pt idx="2" formatCode="#,##0.0">
                  <c:v>2.2606670000000002</c:v>
                </c:pt>
                <c:pt idx="3" formatCode="#,##0.0">
                  <c:v>2.7</c:v>
                </c:pt>
                <c:pt idx="4">
                  <c:v>2.3493506572327001</c:v>
                </c:pt>
                <c:pt idx="5" formatCode="#,##0.0">
                  <c:v>2.5</c:v>
                </c:pt>
                <c:pt idx="6" formatCode="#,##0.0">
                  <c:v>2.8</c:v>
                </c:pt>
                <c:pt idx="7" formatCode="#,##0.0">
                  <c:v>4.5</c:v>
                </c:pt>
                <c:pt idx="8" formatCode="#,##0.0">
                  <c:v>4.3</c:v>
                </c:pt>
              </c:numCache>
            </c:numRef>
          </c:val>
          <c:extLst>
            <c:ext xmlns:c16="http://schemas.microsoft.com/office/drawing/2014/chart" uri="{C3380CC4-5D6E-409C-BE32-E72D297353CC}">
              <c16:uniqueId val="{00000003-F9D5-4CE5-BDCA-A43FF0F28351}"/>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5E9EF"/>
    </a:solidFill>
    <a:ln>
      <a:noFill/>
    </a:ln>
    <a:effectLst/>
  </c:spPr>
  <c:txPr>
    <a:bodyPr/>
    <a:lstStyle/>
    <a:p>
      <a:pPr>
        <a:defRPr b="1"/>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2752971937158721E-2"/>
          <c:w val="0.95480909887842502"/>
          <c:h val="0.77290373732126749"/>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c:formatCode>
                <c:ptCount val="12"/>
                <c:pt idx="0">
                  <c:v>70.70933533548714</c:v>
                </c:pt>
                <c:pt idx="1">
                  <c:v>62.12489446158984</c:v>
                </c:pt>
                <c:pt idx="2">
                  <c:v>73.149112463518264</c:v>
                </c:pt>
                <c:pt idx="3">
                  <c:v>94.272866226605302</c:v>
                </c:pt>
                <c:pt idx="4">
                  <c:v>78.568683226381737</c:v>
                </c:pt>
                <c:pt idx="5">
                  <c:v>94.97736501040923</c:v>
                </c:pt>
                <c:pt idx="6">
                  <c:v>116.30429745977409</c:v>
                </c:pt>
                <c:pt idx="7">
                  <c:v>101.37730849803559</c:v>
                </c:pt>
                <c:pt idx="8">
                  <c:v>93.140197039983704</c:v>
                </c:pt>
                <c:pt idx="9">
                  <c:v>110.44350310588014</c:v>
                </c:pt>
                <c:pt idx="10">
                  <c:v>84.41104941098429</c:v>
                </c:pt>
                <c:pt idx="11">
                  <c:v>115.93210448650929</c:v>
                </c:pt>
              </c:numCache>
            </c:numRef>
          </c:val>
          <c:extLst>
            <c:ext xmlns:c16="http://schemas.microsoft.com/office/drawing/2014/chart" uri="{C3380CC4-5D6E-409C-BE32-E72D297353CC}">
              <c16:uniqueId val="{00000000-B7CD-4EA4-9E3A-05DA81429D4D}"/>
            </c:ext>
          </c:extLst>
        </c:ser>
        <c:ser>
          <c:idx val="1"/>
          <c:order val="1"/>
          <c:tx>
            <c:strRef>
              <c:f>Sheet1!$A$3</c:f>
              <c:strCache>
                <c:ptCount val="1"/>
                <c:pt idx="0">
                  <c:v>2023</c:v>
                </c:pt>
              </c:strCache>
            </c:strRef>
          </c:tx>
          <c:spPr>
            <a:solidFill>
              <a:schemeClr val="accent2"/>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c:formatCode>
                <c:ptCount val="12"/>
                <c:pt idx="0">
                  <c:v>73.917571242707538</c:v>
                </c:pt>
                <c:pt idx="1">
                  <c:v>83.957285604213368</c:v>
                </c:pt>
                <c:pt idx="2">
                  <c:v>90.779567821891021</c:v>
                </c:pt>
                <c:pt idx="3">
                  <c:v>100.07905766752997</c:v>
                </c:pt>
                <c:pt idx="4">
                  <c:v>85.095609846359324</c:v>
                </c:pt>
                <c:pt idx="5">
                  <c:v>105.82378697812824</c:v>
                </c:pt>
                <c:pt idx="6">
                  <c:v>111.57592529931325</c:v>
                </c:pt>
                <c:pt idx="7">
                  <c:v>108.84544903114517</c:v>
                </c:pt>
                <c:pt idx="8">
                  <c:v>96.969377074248513</c:v>
                </c:pt>
                <c:pt idx="9">
                  <c:v>115.9171655222879</c:v>
                </c:pt>
                <c:pt idx="10">
                  <c:v>88.676389727609092</c:v>
                </c:pt>
                <c:pt idx="11">
                  <c:v>109.78966642847291</c:v>
                </c:pt>
              </c:numCache>
            </c:numRef>
          </c:val>
          <c:extLst>
            <c:ext xmlns:c16="http://schemas.microsoft.com/office/drawing/2014/chart" uri="{C3380CC4-5D6E-409C-BE32-E72D297353CC}">
              <c16:uniqueId val="{00000001-B7CD-4EA4-9E3A-05DA81429D4D}"/>
            </c:ext>
          </c:extLst>
        </c:ser>
        <c:ser>
          <c:idx val="2"/>
          <c:order val="2"/>
          <c:tx>
            <c:strRef>
              <c:f>Sheet1!$A$4</c:f>
              <c:strCache>
                <c:ptCount val="1"/>
                <c:pt idx="0">
                  <c:v>2024</c:v>
                </c:pt>
              </c:strCache>
            </c:strRef>
          </c:tx>
          <c:spPr>
            <a:solidFill>
              <a:schemeClr val="accent3"/>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c:formatCode>
                <c:ptCount val="12"/>
                <c:pt idx="0">
                  <c:v>63.603658298609702</c:v>
                </c:pt>
                <c:pt idx="1">
                  <c:v>86.190964122361621</c:v>
                </c:pt>
                <c:pt idx="2">
                  <c:v>81.039214964199175</c:v>
                </c:pt>
                <c:pt idx="3">
                  <c:v>70.818573327551903</c:v>
                </c:pt>
                <c:pt idx="4">
                  <c:v>97.618000047266122</c:v>
                </c:pt>
                <c:pt idx="5">
                  <c:v>94.33605190297142</c:v>
                </c:pt>
                <c:pt idx="6">
                  <c:v>84.135689260707153</c:v>
                </c:pt>
                <c:pt idx="7">
                  <c:v>121.85238963101618</c:v>
                </c:pt>
                <c:pt idx="8">
                  <c:v>84.576278192398618</c:v>
                </c:pt>
                <c:pt idx="9">
                  <c:v>77.909224285488065</c:v>
                </c:pt>
                <c:pt idx="10">
                  <c:v>76.11454788756447</c:v>
                </c:pt>
                <c:pt idx="11">
                  <c:v>90.266641985564632</c:v>
                </c:pt>
              </c:numCache>
            </c:numRef>
          </c:val>
          <c:extLst>
            <c:ext xmlns:c16="http://schemas.microsoft.com/office/drawing/2014/chart" uri="{C3380CC4-5D6E-409C-BE32-E72D297353CC}">
              <c16:uniqueId val="{00000002-B7CD-4EA4-9E3A-05DA81429D4D}"/>
            </c:ext>
          </c:extLst>
        </c:ser>
        <c:ser>
          <c:idx val="3"/>
          <c:order val="3"/>
          <c:tx>
            <c:strRef>
              <c:f>Sheet1!$A$5</c:f>
              <c:strCache>
                <c:ptCount val="1"/>
                <c:pt idx="0">
                  <c:v>2025</c:v>
                </c:pt>
              </c:strCache>
            </c:strRef>
          </c:tx>
          <c:spPr>
            <a:solidFill>
              <a:schemeClr val="accent4"/>
            </a:solidFill>
            <a:ln>
              <a:solidFill>
                <a:schemeClr val="accent6"/>
              </a:solid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0.0</c:formatCode>
                <c:ptCount val="12"/>
                <c:pt idx="0">
                  <c:v>67.983650673594965</c:v>
                </c:pt>
                <c:pt idx="1">
                  <c:v>63.4</c:v>
                </c:pt>
                <c:pt idx="2">
                  <c:v>78.073348088980893</c:v>
                </c:pt>
                <c:pt idx="3">
                  <c:v>80.099999999999994</c:v>
                </c:pt>
                <c:pt idx="4">
                  <c:v>98.5</c:v>
                </c:pt>
                <c:pt idx="5">
                  <c:v>86</c:v>
                </c:pt>
                <c:pt idx="6">
                  <c:v>84.2</c:v>
                </c:pt>
                <c:pt idx="7">
                  <c:v>140.19999999999999</c:v>
                </c:pt>
                <c:pt idx="8">
                  <c:v>103.5</c:v>
                </c:pt>
              </c:numCache>
            </c:numRef>
          </c:val>
          <c:extLst>
            <c:ext xmlns:c16="http://schemas.microsoft.com/office/drawing/2014/chart" uri="{C3380CC4-5D6E-409C-BE32-E72D297353CC}">
              <c16:uniqueId val="{00000003-B7CD-4EA4-9E3A-05DA81429D4D}"/>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5E9EF"/>
    </a:solid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9106510070384782E-2"/>
          <c:w val="0.95480909887842502"/>
          <c:h val="0.75309282297983138"/>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Sheet1!$B$2:$E$2</c:f>
              <c:numCache>
                <c:formatCode>0.0</c:formatCode>
                <c:ptCount val="4"/>
                <c:pt idx="0">
                  <c:v>6.9149869600285854</c:v>
                </c:pt>
                <c:pt idx="1">
                  <c:v>7.523847962293412</c:v>
                </c:pt>
                <c:pt idx="2">
                  <c:v>12.147236405086517</c:v>
                </c:pt>
                <c:pt idx="3">
                  <c:v>7.9403841955154846</c:v>
                </c:pt>
              </c:numCache>
            </c:numRef>
          </c:val>
          <c:extLst>
            <c:ext xmlns:c16="http://schemas.microsoft.com/office/drawing/2014/chart" uri="{C3380CC4-5D6E-409C-BE32-E72D297353CC}">
              <c16:uniqueId val="{00000000-F9D5-4CE5-BDCA-A43FF0F28351}"/>
            </c:ext>
          </c:extLst>
        </c:ser>
        <c:ser>
          <c:idx val="1"/>
          <c:order val="1"/>
          <c:tx>
            <c:strRef>
              <c:f>Sheet1!$A$3</c:f>
              <c:strCache>
                <c:ptCount val="1"/>
                <c:pt idx="0">
                  <c:v>2023</c:v>
                </c:pt>
              </c:strCache>
            </c:strRef>
          </c:tx>
          <c:spPr>
            <a:solidFill>
              <a:schemeClr val="accent2"/>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Sheet1!$B$3:$E$3</c:f>
              <c:numCache>
                <c:formatCode>0.0</c:formatCode>
                <c:ptCount val="4"/>
                <c:pt idx="0">
                  <c:v>5.1340449304535172</c:v>
                </c:pt>
                <c:pt idx="1">
                  <c:v>7.9189058006527278</c:v>
                </c:pt>
                <c:pt idx="2">
                  <c:v>10.757177102504116</c:v>
                </c:pt>
                <c:pt idx="3">
                  <c:v>6.8208224962585318</c:v>
                </c:pt>
              </c:numCache>
            </c:numRef>
          </c:val>
          <c:extLst>
            <c:ext xmlns:c16="http://schemas.microsoft.com/office/drawing/2014/chart" uri="{C3380CC4-5D6E-409C-BE32-E72D297353CC}">
              <c16:uniqueId val="{00000001-F9D5-4CE5-BDCA-A43FF0F28351}"/>
            </c:ext>
          </c:extLst>
        </c:ser>
        <c:ser>
          <c:idx val="2"/>
          <c:order val="2"/>
          <c:tx>
            <c:strRef>
              <c:f>Sheet1!$A$4</c:f>
              <c:strCache>
                <c:ptCount val="1"/>
                <c:pt idx="0">
                  <c:v>2024</c:v>
                </c:pt>
              </c:strCache>
            </c:strRef>
          </c:tx>
          <c:spPr>
            <a:solidFill>
              <a:schemeClr val="accent3"/>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Sheet1!$B$4:$E$4</c:f>
              <c:numCache>
                <c:formatCode>0.0</c:formatCode>
                <c:ptCount val="4"/>
                <c:pt idx="0">
                  <c:v>4.3505085218438051</c:v>
                </c:pt>
                <c:pt idx="1">
                  <c:v>7.4426520634937408</c:v>
                </c:pt>
                <c:pt idx="2">
                  <c:v>9.2781649119874281</c:v>
                </c:pt>
                <c:pt idx="3">
                  <c:v>5.7023517719512098</c:v>
                </c:pt>
              </c:numCache>
            </c:numRef>
          </c:val>
          <c:extLst>
            <c:ext xmlns:c16="http://schemas.microsoft.com/office/drawing/2014/chart" uri="{C3380CC4-5D6E-409C-BE32-E72D297353CC}">
              <c16:uniqueId val="{00000002-F9D5-4CE5-BDCA-A43FF0F28351}"/>
            </c:ext>
          </c:extLst>
        </c:ser>
        <c:ser>
          <c:idx val="3"/>
          <c:order val="3"/>
          <c:tx>
            <c:strRef>
              <c:f>Sheet1!$A$5</c:f>
              <c:strCache>
                <c:ptCount val="1"/>
                <c:pt idx="0">
                  <c:v>2025</c:v>
                </c:pt>
              </c:strCache>
            </c:strRef>
          </c:tx>
          <c:spPr>
            <a:solidFill>
              <a:schemeClr val="accent4"/>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Sheet1!$B$5:$E$5</c:f>
              <c:numCache>
                <c:formatCode>0.0</c:formatCode>
                <c:ptCount val="4"/>
                <c:pt idx="0">
                  <c:v>4.8</c:v>
                </c:pt>
                <c:pt idx="1">
                  <c:v>6</c:v>
                </c:pt>
                <c:pt idx="2">
                  <c:v>9.3000000000000007</c:v>
                </c:pt>
              </c:numCache>
            </c:numRef>
          </c:val>
          <c:extLst>
            <c:ext xmlns:c16="http://schemas.microsoft.com/office/drawing/2014/chart" uri="{C3380CC4-5D6E-409C-BE32-E72D297353CC}">
              <c16:uniqueId val="{00000003-F9D5-4CE5-BDCA-A43FF0F28351}"/>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7F9F5"/>
    </a:solid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2752971937158721E-2"/>
          <c:w val="0.95480909887842502"/>
          <c:h val="0.77290373732126749"/>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Sheet1!$B$2:$E$2</c:f>
              <c:numCache>
                <c:formatCode>0.0</c:formatCode>
                <c:ptCount val="4"/>
                <c:pt idx="0">
                  <c:v>179.35196599083045</c:v>
                </c:pt>
                <c:pt idx="1">
                  <c:v>230.44874287598668</c:v>
                </c:pt>
                <c:pt idx="2">
                  <c:v>270.67168456579867</c:v>
                </c:pt>
                <c:pt idx="3">
                  <c:v>270.50699815031686</c:v>
                </c:pt>
              </c:numCache>
            </c:numRef>
          </c:val>
          <c:extLst>
            <c:ext xmlns:c16="http://schemas.microsoft.com/office/drawing/2014/chart" uri="{C3380CC4-5D6E-409C-BE32-E72D297353CC}">
              <c16:uniqueId val="{00000000-B7CD-4EA4-9E3A-05DA81429D4D}"/>
            </c:ext>
          </c:extLst>
        </c:ser>
        <c:ser>
          <c:idx val="1"/>
          <c:order val="1"/>
          <c:tx>
            <c:strRef>
              <c:f>Sheet1!$A$3</c:f>
              <c:strCache>
                <c:ptCount val="1"/>
                <c:pt idx="0">
                  <c:v>2023</c:v>
                </c:pt>
              </c:strCache>
            </c:strRef>
          </c:tx>
          <c:spPr>
            <a:solidFill>
              <a:schemeClr val="accent2"/>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Sheet1!$B$3:$E$3</c:f>
              <c:numCache>
                <c:formatCode>0.0</c:formatCode>
                <c:ptCount val="4"/>
                <c:pt idx="0">
                  <c:v>216.20548222119101</c:v>
                </c:pt>
                <c:pt idx="1">
                  <c:v>253.12439268244987</c:v>
                </c:pt>
                <c:pt idx="2">
                  <c:v>277.3181189853986</c:v>
                </c:pt>
                <c:pt idx="3">
                  <c:v>283.38844741194254</c:v>
                </c:pt>
              </c:numCache>
            </c:numRef>
          </c:val>
          <c:extLst>
            <c:ext xmlns:c16="http://schemas.microsoft.com/office/drawing/2014/chart" uri="{C3380CC4-5D6E-409C-BE32-E72D297353CC}">
              <c16:uniqueId val="{00000001-B7CD-4EA4-9E3A-05DA81429D4D}"/>
            </c:ext>
          </c:extLst>
        </c:ser>
        <c:ser>
          <c:idx val="2"/>
          <c:order val="2"/>
          <c:tx>
            <c:strRef>
              <c:f>Sheet1!$A$4</c:f>
              <c:strCache>
                <c:ptCount val="1"/>
                <c:pt idx="0">
                  <c:v>2024</c:v>
                </c:pt>
              </c:strCache>
            </c:strRef>
          </c:tx>
          <c:spPr>
            <a:solidFill>
              <a:schemeClr val="accent3"/>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Sheet1!$B$4:$E$4</c:f>
              <c:numCache>
                <c:formatCode>0.0</c:formatCode>
                <c:ptCount val="4"/>
                <c:pt idx="0">
                  <c:v>201.65851272478858</c:v>
                </c:pt>
                <c:pt idx="1">
                  <c:v>233.85560838730544</c:v>
                </c:pt>
                <c:pt idx="2">
                  <c:v>255.87713554191228</c:v>
                </c:pt>
                <c:pt idx="3">
                  <c:v>214.93497072801617</c:v>
                </c:pt>
              </c:numCache>
            </c:numRef>
          </c:val>
          <c:extLst>
            <c:ext xmlns:c16="http://schemas.microsoft.com/office/drawing/2014/chart" uri="{C3380CC4-5D6E-409C-BE32-E72D297353CC}">
              <c16:uniqueId val="{00000002-B7CD-4EA4-9E3A-05DA81429D4D}"/>
            </c:ext>
          </c:extLst>
        </c:ser>
        <c:ser>
          <c:idx val="3"/>
          <c:order val="3"/>
          <c:tx>
            <c:strRef>
              <c:f>Sheet1!$A$5</c:f>
              <c:strCache>
                <c:ptCount val="1"/>
                <c:pt idx="0">
                  <c:v>2025</c:v>
                </c:pt>
              </c:strCache>
            </c:strRef>
          </c:tx>
          <c:spPr>
            <a:solidFill>
              <a:schemeClr val="accent4"/>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Sheet1!$B$5:$E$5</c:f>
              <c:numCache>
                <c:formatCode>0.0</c:formatCode>
                <c:ptCount val="4"/>
                <c:pt idx="0">
                  <c:v>184.01574108828976</c:v>
                </c:pt>
                <c:pt idx="1">
                  <c:v>231.1</c:v>
                </c:pt>
                <c:pt idx="2">
                  <c:v>286</c:v>
                </c:pt>
              </c:numCache>
            </c:numRef>
          </c:val>
          <c:extLst>
            <c:ext xmlns:c16="http://schemas.microsoft.com/office/drawing/2014/chart" uri="{C3380CC4-5D6E-409C-BE32-E72D297353CC}">
              <c16:uniqueId val="{00000003-B7CD-4EA4-9E3A-05DA81429D4D}"/>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7F9F5"/>
    </a:solid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4298156356945466E-2"/>
          <c:w val="0.95480909887842502"/>
          <c:h val="0.76625187309452802"/>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c:formatCode>
                <c:ptCount val="12"/>
                <c:pt idx="0">
                  <c:v>7.2823108336624811</c:v>
                </c:pt>
                <c:pt idx="1">
                  <c:v>6.8722766807951272</c:v>
                </c:pt>
                <c:pt idx="2">
                  <c:v>7.9805128062429622</c:v>
                </c:pt>
                <c:pt idx="3">
                  <c:v>7.9967919207332274</c:v>
                </c:pt>
                <c:pt idx="4">
                  <c:v>7.7631482280017403</c:v>
                </c:pt>
                <c:pt idx="5">
                  <c:v>7.0485767333548255</c:v>
                </c:pt>
                <c:pt idx="6">
                  <c:v>10.639957860746261</c:v>
                </c:pt>
                <c:pt idx="7">
                  <c:v>10.211592157303105</c:v>
                </c:pt>
                <c:pt idx="8">
                  <c:v>10.219649884705147</c:v>
                </c:pt>
                <c:pt idx="9">
                  <c:v>9.770904264723363</c:v>
                </c:pt>
                <c:pt idx="10">
                  <c:v>8.6964844531979715</c:v>
                </c:pt>
                <c:pt idx="11">
                  <c:v>10.062869814859161</c:v>
                </c:pt>
              </c:numCache>
            </c:numRef>
          </c:val>
          <c:extLst>
            <c:ext xmlns:c16="http://schemas.microsoft.com/office/drawing/2014/chart" uri="{C3380CC4-5D6E-409C-BE32-E72D297353CC}">
              <c16:uniqueId val="{00000000-D9CA-441F-B5C1-722B5B275DE3}"/>
            </c:ext>
          </c:extLst>
        </c:ser>
        <c:ser>
          <c:idx val="1"/>
          <c:order val="1"/>
          <c:tx>
            <c:strRef>
              <c:f>Sheet1!$A$3</c:f>
              <c:strCache>
                <c:ptCount val="1"/>
                <c:pt idx="0">
                  <c:v>2023</c:v>
                </c:pt>
              </c:strCache>
            </c:strRef>
          </c:tx>
          <c:spPr>
            <a:solidFill>
              <a:schemeClr val="accent2"/>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c:formatCode>
                <c:ptCount val="12"/>
                <c:pt idx="0">
                  <c:v>7.7564113210421031</c:v>
                </c:pt>
                <c:pt idx="1">
                  <c:v>7.578660808716327</c:v>
                </c:pt>
                <c:pt idx="2">
                  <c:v>7.0156692678299581</c:v>
                </c:pt>
                <c:pt idx="3">
                  <c:v>8.9516989742372512</c:v>
                </c:pt>
                <c:pt idx="4">
                  <c:v>7.1906221329668289</c:v>
                </c:pt>
                <c:pt idx="5">
                  <c:v>7.6340139787213817</c:v>
                </c:pt>
                <c:pt idx="6">
                  <c:v>9.2957670280672762</c:v>
                </c:pt>
                <c:pt idx="7">
                  <c:v>10.38678233359146</c:v>
                </c:pt>
                <c:pt idx="8">
                  <c:v>9.5883209282060893</c:v>
                </c:pt>
                <c:pt idx="9">
                  <c:v>7.9327770333614929</c:v>
                </c:pt>
                <c:pt idx="10">
                  <c:v>7.0255809378955005</c:v>
                </c:pt>
                <c:pt idx="11">
                  <c:v>9.0840188784997249</c:v>
                </c:pt>
              </c:numCache>
            </c:numRef>
          </c:val>
          <c:extLst>
            <c:ext xmlns:c16="http://schemas.microsoft.com/office/drawing/2014/chart" uri="{C3380CC4-5D6E-409C-BE32-E72D297353CC}">
              <c16:uniqueId val="{00000001-D9CA-441F-B5C1-722B5B275DE3}"/>
            </c:ext>
          </c:extLst>
        </c:ser>
        <c:ser>
          <c:idx val="2"/>
          <c:order val="2"/>
          <c:tx>
            <c:strRef>
              <c:f>Sheet1!$A$4</c:f>
              <c:strCache>
                <c:ptCount val="1"/>
                <c:pt idx="0">
                  <c:v>2024</c:v>
                </c:pt>
              </c:strCache>
            </c:strRef>
          </c:tx>
          <c:spPr>
            <a:solidFill>
              <a:schemeClr val="accent3"/>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c:formatCode>
                <c:ptCount val="12"/>
                <c:pt idx="0">
                  <c:v>6.5355824643787672</c:v>
                </c:pt>
                <c:pt idx="1">
                  <c:v>5.5536376187093932</c:v>
                </c:pt>
                <c:pt idx="2">
                  <c:v>5.7720327989391764</c:v>
                </c:pt>
                <c:pt idx="3">
                  <c:v>7.5121960979081157</c:v>
                </c:pt>
                <c:pt idx="4">
                  <c:v>7.2046525960200709</c:v>
                </c:pt>
                <c:pt idx="5">
                  <c:v>7.8672157236908689</c:v>
                </c:pt>
                <c:pt idx="6">
                  <c:v>7.6964322174262092</c:v>
                </c:pt>
                <c:pt idx="7">
                  <c:v>10.366439095084623</c:v>
                </c:pt>
                <c:pt idx="8">
                  <c:v>9.5791633765908113</c:v>
                </c:pt>
                <c:pt idx="9">
                  <c:v>6.3975979283226989</c:v>
                </c:pt>
                <c:pt idx="10">
                  <c:v>7.3101066885782151</c:v>
                </c:pt>
                <c:pt idx="11">
                  <c:v>7.7939369554684292</c:v>
                </c:pt>
              </c:numCache>
            </c:numRef>
          </c:val>
          <c:extLst>
            <c:ext xmlns:c16="http://schemas.microsoft.com/office/drawing/2014/chart" uri="{C3380CC4-5D6E-409C-BE32-E72D297353CC}">
              <c16:uniqueId val="{00000002-D9CA-441F-B5C1-722B5B275DE3}"/>
            </c:ext>
          </c:extLst>
        </c:ser>
        <c:ser>
          <c:idx val="3"/>
          <c:order val="3"/>
          <c:tx>
            <c:strRef>
              <c:f>Sheet1!$A$5</c:f>
              <c:strCache>
                <c:ptCount val="1"/>
                <c:pt idx="0">
                  <c:v>2025</c:v>
                </c:pt>
              </c:strCache>
            </c:strRef>
          </c:tx>
          <c:spPr>
            <a:solidFill>
              <a:schemeClr val="accent4"/>
            </a:solidFill>
            <a:ln>
              <a:solidFill>
                <a:schemeClr val="accent6"/>
              </a:solid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0.0</c:formatCode>
                <c:ptCount val="12"/>
                <c:pt idx="0">
                  <c:v>6.2849093711499817</c:v>
                </c:pt>
                <c:pt idx="1">
                  <c:v>5.7000235358940499</c:v>
                </c:pt>
                <c:pt idx="2">
                  <c:v>6.8926334606038804</c:v>
                </c:pt>
                <c:pt idx="3">
                  <c:v>5.9</c:v>
                </c:pt>
                <c:pt idx="4">
                  <c:v>6.3</c:v>
                </c:pt>
                <c:pt idx="5">
                  <c:v>6.3</c:v>
                </c:pt>
                <c:pt idx="6">
                  <c:v>7.4</c:v>
                </c:pt>
                <c:pt idx="7">
                  <c:v>9.1999999999999993</c:v>
                </c:pt>
                <c:pt idx="8">
                  <c:v>10.4</c:v>
                </c:pt>
              </c:numCache>
            </c:numRef>
          </c:val>
          <c:extLst>
            <c:ext xmlns:c16="http://schemas.microsoft.com/office/drawing/2014/chart" uri="{C3380CC4-5D6E-409C-BE32-E72D297353CC}">
              <c16:uniqueId val="{00000003-D9CA-441F-B5C1-722B5B275DE3}"/>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majorUnit val="5"/>
      </c:valAx>
      <c:spPr>
        <a:noFill/>
        <a:ln>
          <a:noFill/>
        </a:ln>
        <a:effectLst/>
      </c:spPr>
    </c:plotArea>
    <c:legend>
      <c:legendPos val="t"/>
      <c:layout>
        <c:manualLayout>
          <c:xMode val="edge"/>
          <c:yMode val="edge"/>
          <c:x val="0.3089676917120035"/>
          <c:y val="6.8883784889091446E-3"/>
          <c:w val="0.35348132140987065"/>
          <c:h val="0.15624438391418716"/>
        </c:manualLayout>
      </c:layout>
      <c:overlay val="0"/>
      <c:spPr>
        <a:solidFill>
          <a:schemeClr val="bg1"/>
        </a:solid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7F9F5"/>
    </a:solidFill>
    <a:ln>
      <a:noFill/>
    </a:ln>
    <a:effectLst/>
  </c:spPr>
  <c:txPr>
    <a:bodyPr/>
    <a:lstStyle/>
    <a:p>
      <a:pPr>
        <a:defRPr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9106510070384782E-2"/>
          <c:w val="0.95480909887842502"/>
          <c:h val="0.75309282297983138"/>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c:formatCode>
                <c:ptCount val="12"/>
                <c:pt idx="0">
                  <c:v>2.022467814553242</c:v>
                </c:pt>
                <c:pt idx="1">
                  <c:v>2.1035066001180005</c:v>
                </c:pt>
                <c:pt idx="2">
                  <c:v>2.7890125453573491</c:v>
                </c:pt>
                <c:pt idx="3">
                  <c:v>2.593902816161024</c:v>
                </c:pt>
                <c:pt idx="4">
                  <c:v>2.4321935700899129</c:v>
                </c:pt>
                <c:pt idx="5">
                  <c:v>2.4977515760424889</c:v>
                </c:pt>
                <c:pt idx="6">
                  <c:v>4.2834538781623994</c:v>
                </c:pt>
                <c:pt idx="7">
                  <c:v>4.2304828217062038</c:v>
                </c:pt>
                <c:pt idx="8">
                  <c:v>3.6332997052179041</c:v>
                </c:pt>
                <c:pt idx="9">
                  <c:v>3.5093300986580966</c:v>
                </c:pt>
                <c:pt idx="10">
                  <c:v>2.3809680497471377</c:v>
                </c:pt>
                <c:pt idx="11">
                  <c:v>2.0500860471102484</c:v>
                </c:pt>
              </c:numCache>
            </c:numRef>
          </c:val>
          <c:extLst>
            <c:ext xmlns:c16="http://schemas.microsoft.com/office/drawing/2014/chart" uri="{C3380CC4-5D6E-409C-BE32-E72D297353CC}">
              <c16:uniqueId val="{00000000-F9D5-4CE5-BDCA-A43FF0F28351}"/>
            </c:ext>
          </c:extLst>
        </c:ser>
        <c:ser>
          <c:idx val="1"/>
          <c:order val="1"/>
          <c:tx>
            <c:strRef>
              <c:f>Sheet1!$A$3</c:f>
              <c:strCache>
                <c:ptCount val="1"/>
                <c:pt idx="0">
                  <c:v>2023</c:v>
                </c:pt>
              </c:strCache>
            </c:strRef>
          </c:tx>
          <c:spPr>
            <a:solidFill>
              <a:schemeClr val="accent2"/>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c:formatCode>
                <c:ptCount val="12"/>
                <c:pt idx="0">
                  <c:v>1.4234415461994809</c:v>
                </c:pt>
                <c:pt idx="1">
                  <c:v>1.851311571563939</c:v>
                </c:pt>
                <c:pt idx="2">
                  <c:v>1.8592918126900952</c:v>
                </c:pt>
                <c:pt idx="3">
                  <c:v>2.8310554196756335</c:v>
                </c:pt>
                <c:pt idx="4">
                  <c:v>2.5934797097583195</c:v>
                </c:pt>
                <c:pt idx="5">
                  <c:v>2.4943706712187694</c:v>
                </c:pt>
                <c:pt idx="6">
                  <c:v>3.3384579433754915</c:v>
                </c:pt>
                <c:pt idx="7">
                  <c:v>4.0558772516093793</c:v>
                </c:pt>
                <c:pt idx="8">
                  <c:v>3.362841907519261</c:v>
                </c:pt>
                <c:pt idx="9">
                  <c:v>2.370928549207016</c:v>
                </c:pt>
                <c:pt idx="10">
                  <c:v>2.1062046280890998</c:v>
                </c:pt>
                <c:pt idx="11">
                  <c:v>2.3436893189624239</c:v>
                </c:pt>
              </c:numCache>
            </c:numRef>
          </c:val>
          <c:extLst>
            <c:ext xmlns:c16="http://schemas.microsoft.com/office/drawing/2014/chart" uri="{C3380CC4-5D6E-409C-BE32-E72D297353CC}">
              <c16:uniqueId val="{00000001-F9D5-4CE5-BDCA-A43FF0F28351}"/>
            </c:ext>
          </c:extLst>
        </c:ser>
        <c:ser>
          <c:idx val="2"/>
          <c:order val="2"/>
          <c:tx>
            <c:strRef>
              <c:f>Sheet1!$A$4</c:f>
              <c:strCache>
                <c:ptCount val="1"/>
                <c:pt idx="0">
                  <c:v>2024</c:v>
                </c:pt>
              </c:strCache>
            </c:strRef>
          </c:tx>
          <c:spPr>
            <a:solidFill>
              <a:schemeClr val="accent3"/>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c:formatCode>
                <c:ptCount val="12"/>
                <c:pt idx="0">
                  <c:v>1.5693042000134494</c:v>
                </c:pt>
                <c:pt idx="1">
                  <c:v>1.3716355491355028</c:v>
                </c:pt>
                <c:pt idx="2">
                  <c:v>1.409568772694852</c:v>
                </c:pt>
                <c:pt idx="3">
                  <c:v>2.449730875584085</c:v>
                </c:pt>
                <c:pt idx="4">
                  <c:v>2.454155906477947</c:v>
                </c:pt>
                <c:pt idx="5">
                  <c:v>2.5387652814317128</c:v>
                </c:pt>
                <c:pt idx="6">
                  <c:v>2.4934122121415032</c:v>
                </c:pt>
                <c:pt idx="7">
                  <c:v>3.6135920397277674</c:v>
                </c:pt>
                <c:pt idx="8">
                  <c:v>3.1711606601181681</c:v>
                </c:pt>
                <c:pt idx="9">
                  <c:v>2.0371069667477628</c:v>
                </c:pt>
                <c:pt idx="10">
                  <c:v>1.8819388600061211</c:v>
                </c:pt>
                <c:pt idx="11">
                  <c:v>1.7833059451973245</c:v>
                </c:pt>
              </c:numCache>
            </c:numRef>
          </c:val>
          <c:extLst>
            <c:ext xmlns:c16="http://schemas.microsoft.com/office/drawing/2014/chart" uri="{C3380CC4-5D6E-409C-BE32-E72D297353CC}">
              <c16:uniqueId val="{00000002-F9D5-4CE5-BDCA-A43FF0F28351}"/>
            </c:ext>
          </c:extLst>
        </c:ser>
        <c:ser>
          <c:idx val="3"/>
          <c:order val="3"/>
          <c:tx>
            <c:strRef>
              <c:f>Sheet1!$A$5</c:f>
              <c:strCache>
                <c:ptCount val="1"/>
                <c:pt idx="0">
                  <c:v>2025</c:v>
                </c:pt>
              </c:strCache>
            </c:strRef>
          </c:tx>
          <c:spPr>
            <a:solidFill>
              <a:schemeClr val="accent4"/>
            </a:solidFill>
            <a:ln>
              <a:solidFill>
                <a:schemeClr val="accent6"/>
              </a:solid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0.0</c:formatCode>
                <c:ptCount val="12"/>
                <c:pt idx="0">
                  <c:v>1.4876846822557741</c:v>
                </c:pt>
                <c:pt idx="1">
                  <c:v>1.47111600332765</c:v>
                </c:pt>
                <c:pt idx="2">
                  <c:v>1.8786043466495499</c:v>
                </c:pt>
                <c:pt idx="3">
                  <c:v>2.1</c:v>
                </c:pt>
                <c:pt idx="4">
                  <c:v>2</c:v>
                </c:pt>
                <c:pt idx="5">
                  <c:v>2</c:v>
                </c:pt>
                <c:pt idx="6">
                  <c:v>2.4</c:v>
                </c:pt>
                <c:pt idx="7">
                  <c:v>3.5</c:v>
                </c:pt>
                <c:pt idx="8">
                  <c:v>3.4</c:v>
                </c:pt>
              </c:numCache>
            </c:numRef>
          </c:val>
          <c:extLst>
            <c:ext xmlns:c16="http://schemas.microsoft.com/office/drawing/2014/chart" uri="{C3380CC4-5D6E-409C-BE32-E72D297353CC}">
              <c16:uniqueId val="{00000003-F9D5-4CE5-BDCA-A43FF0F28351}"/>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7F9F5"/>
    </a:solid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2752971937158721E-2"/>
          <c:w val="0.95480909887842502"/>
          <c:h val="0.77290373732126749"/>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0.0</c:formatCode>
                <c:ptCount val="12"/>
                <c:pt idx="0">
                  <c:v>62.270416303468707</c:v>
                </c:pt>
                <c:pt idx="1">
                  <c:v>53.350550585410737</c:v>
                </c:pt>
                <c:pt idx="2">
                  <c:v>63.730999101950779</c:v>
                </c:pt>
                <c:pt idx="3">
                  <c:v>82.980069065112218</c:v>
                </c:pt>
                <c:pt idx="4">
                  <c:v>68.075798344374647</c:v>
                </c:pt>
                <c:pt idx="5">
                  <c:v>79.392875466500413</c:v>
                </c:pt>
                <c:pt idx="6">
                  <c:v>100.51043679912297</c:v>
                </c:pt>
                <c:pt idx="7">
                  <c:v>85.193004323838025</c:v>
                </c:pt>
                <c:pt idx="8">
                  <c:v>84.968243442838499</c:v>
                </c:pt>
                <c:pt idx="9">
                  <c:v>100.006247999439</c:v>
                </c:pt>
                <c:pt idx="10">
                  <c:v>74.706967587479781</c:v>
                </c:pt>
                <c:pt idx="11">
                  <c:v>95.793782563398338</c:v>
                </c:pt>
              </c:numCache>
            </c:numRef>
          </c:val>
          <c:extLst>
            <c:ext xmlns:c16="http://schemas.microsoft.com/office/drawing/2014/chart" uri="{C3380CC4-5D6E-409C-BE32-E72D297353CC}">
              <c16:uniqueId val="{00000000-B7CD-4EA4-9E3A-05DA81429D4D}"/>
            </c:ext>
          </c:extLst>
        </c:ser>
        <c:ser>
          <c:idx val="1"/>
          <c:order val="1"/>
          <c:tx>
            <c:strRef>
              <c:f>Sheet1!$A$3</c:f>
              <c:strCache>
                <c:ptCount val="1"/>
                <c:pt idx="0">
                  <c:v>2023</c:v>
                </c:pt>
              </c:strCache>
            </c:strRef>
          </c:tx>
          <c:spPr>
            <a:solidFill>
              <a:schemeClr val="accent2"/>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0.0</c:formatCode>
                <c:ptCount val="12"/>
                <c:pt idx="0">
                  <c:v>63.19091954684329</c:v>
                </c:pt>
                <c:pt idx="1">
                  <c:v>73.781905296667375</c:v>
                </c:pt>
                <c:pt idx="2">
                  <c:v>79.232657377680695</c:v>
                </c:pt>
                <c:pt idx="3">
                  <c:v>88.382449089034893</c:v>
                </c:pt>
                <c:pt idx="4">
                  <c:v>73.89294832628579</c:v>
                </c:pt>
                <c:pt idx="5">
                  <c:v>90.848995267128444</c:v>
                </c:pt>
                <c:pt idx="6">
                  <c:v>96.739854996972909</c:v>
                </c:pt>
                <c:pt idx="7">
                  <c:v>94.839551004275805</c:v>
                </c:pt>
                <c:pt idx="8">
                  <c:v>85.73871298414916</c:v>
                </c:pt>
                <c:pt idx="9">
                  <c:v>107.20549361108328</c:v>
                </c:pt>
                <c:pt idx="10">
                  <c:v>79.221823335142858</c:v>
                </c:pt>
                <c:pt idx="11">
                  <c:v>96.961130465717616</c:v>
                </c:pt>
              </c:numCache>
            </c:numRef>
          </c:val>
          <c:extLst>
            <c:ext xmlns:c16="http://schemas.microsoft.com/office/drawing/2014/chart" uri="{C3380CC4-5D6E-409C-BE32-E72D297353CC}">
              <c16:uniqueId val="{00000001-B7CD-4EA4-9E3A-05DA81429D4D}"/>
            </c:ext>
          </c:extLst>
        </c:ser>
        <c:ser>
          <c:idx val="2"/>
          <c:order val="2"/>
          <c:tx>
            <c:strRef>
              <c:f>Sheet1!$A$4</c:f>
              <c:strCache>
                <c:ptCount val="1"/>
                <c:pt idx="0">
                  <c:v>2024</c:v>
                </c:pt>
              </c:strCache>
            </c:strRef>
          </c:tx>
          <c:spPr>
            <a:solidFill>
              <a:schemeClr val="accent3"/>
            </a:solidFill>
            <a:ln>
              <a:no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0.0</c:formatCode>
                <c:ptCount val="12"/>
                <c:pt idx="0">
                  <c:v>55.580402865941018</c:v>
                </c:pt>
                <c:pt idx="1">
                  <c:v>74.827621206737334</c:v>
                </c:pt>
                <c:pt idx="2">
                  <c:v>71.250488652110405</c:v>
                </c:pt>
                <c:pt idx="3">
                  <c:v>62.091043716186007</c:v>
                </c:pt>
                <c:pt idx="4">
                  <c:v>85.967770003609644</c:v>
                </c:pt>
                <c:pt idx="5">
                  <c:v>85.796794667509488</c:v>
                </c:pt>
                <c:pt idx="6">
                  <c:v>73.853398402176424</c:v>
                </c:pt>
                <c:pt idx="7">
                  <c:v>108.3820525333111</c:v>
                </c:pt>
                <c:pt idx="8">
                  <c:v>73.641684606424235</c:v>
                </c:pt>
                <c:pt idx="9">
                  <c:v>68.999423554993925</c:v>
                </c:pt>
                <c:pt idx="10">
                  <c:v>66.624637427769287</c:v>
                </c:pt>
                <c:pt idx="11">
                  <c:v>79.310909745252829</c:v>
                </c:pt>
              </c:numCache>
            </c:numRef>
          </c:val>
          <c:extLst>
            <c:ext xmlns:c16="http://schemas.microsoft.com/office/drawing/2014/chart" uri="{C3380CC4-5D6E-409C-BE32-E72D297353CC}">
              <c16:uniqueId val="{00000002-B7CD-4EA4-9E3A-05DA81429D4D}"/>
            </c:ext>
          </c:extLst>
        </c:ser>
        <c:ser>
          <c:idx val="3"/>
          <c:order val="3"/>
          <c:tx>
            <c:strRef>
              <c:f>Sheet1!$A$5</c:f>
              <c:strCache>
                <c:ptCount val="1"/>
                <c:pt idx="0">
                  <c:v>2025</c:v>
                </c:pt>
              </c:strCache>
            </c:strRef>
          </c:tx>
          <c:spPr>
            <a:solidFill>
              <a:schemeClr val="accent4"/>
            </a:solidFill>
            <a:ln>
              <a:solidFill>
                <a:schemeClr val="accent6"/>
              </a:solidFill>
            </a:ln>
            <a:effectLst/>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0.0</c:formatCode>
                <c:ptCount val="12"/>
                <c:pt idx="0">
                  <c:v>60.635424396937147</c:v>
                </c:pt>
                <c:pt idx="1">
                  <c:v>56.3</c:v>
                </c:pt>
                <c:pt idx="2">
                  <c:v>67.104743540080705</c:v>
                </c:pt>
                <c:pt idx="3">
                  <c:v>68.599999999999994</c:v>
                </c:pt>
                <c:pt idx="4">
                  <c:v>87</c:v>
                </c:pt>
                <c:pt idx="5">
                  <c:v>75.5</c:v>
                </c:pt>
                <c:pt idx="6">
                  <c:v>73.3</c:v>
                </c:pt>
                <c:pt idx="7">
                  <c:v>120.7</c:v>
                </c:pt>
                <c:pt idx="8">
                  <c:v>91.9</c:v>
                </c:pt>
              </c:numCache>
            </c:numRef>
          </c:val>
          <c:extLst>
            <c:ext xmlns:c16="http://schemas.microsoft.com/office/drawing/2014/chart" uri="{C3380CC4-5D6E-409C-BE32-E72D297353CC}">
              <c16:uniqueId val="{00000003-B7CD-4EA4-9E3A-05DA81429D4D}"/>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7F9F5"/>
    </a:solid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2752971937158721E-2"/>
          <c:w val="0.95480909887842502"/>
          <c:h val="0.77290373732126749"/>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Sheet1!$B$2:$E$2</c:f>
              <c:numCache>
                <c:formatCode>0.0</c:formatCode>
                <c:ptCount val="4"/>
                <c:pt idx="0">
                  <c:v>205.98334226059546</c:v>
                </c:pt>
                <c:pt idx="1">
                  <c:v>267.81891446339603</c:v>
                </c:pt>
                <c:pt idx="2">
                  <c:v>310.82180299779287</c:v>
                </c:pt>
                <c:pt idx="3">
                  <c:v>310.78665700337405</c:v>
                </c:pt>
              </c:numCache>
            </c:numRef>
          </c:val>
          <c:extLst>
            <c:ext xmlns:c16="http://schemas.microsoft.com/office/drawing/2014/chart" uri="{C3380CC4-5D6E-409C-BE32-E72D297353CC}">
              <c16:uniqueId val="{00000000-B7CD-4EA4-9E3A-05DA81429D4D}"/>
            </c:ext>
          </c:extLst>
        </c:ser>
        <c:ser>
          <c:idx val="1"/>
          <c:order val="1"/>
          <c:tx>
            <c:strRef>
              <c:f>Sheet1!$A$3</c:f>
              <c:strCache>
                <c:ptCount val="1"/>
                <c:pt idx="0">
                  <c:v>2023</c:v>
                </c:pt>
              </c:strCache>
            </c:strRef>
          </c:tx>
          <c:spPr>
            <a:solidFill>
              <a:schemeClr val="accent2"/>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Sheet1!$B$3:$E$3</c:f>
              <c:numCache>
                <c:formatCode>0.0</c:formatCode>
                <c:ptCount val="4"/>
                <c:pt idx="0">
                  <c:v>248.6544246688108</c:v>
                </c:pt>
                <c:pt idx="1">
                  <c:v>290.99845449201791</c:v>
                </c:pt>
                <c:pt idx="2">
                  <c:v>317.39075140470646</c:v>
                </c:pt>
                <c:pt idx="3">
                  <c:v>314.38322167836918</c:v>
                </c:pt>
              </c:numCache>
            </c:numRef>
          </c:val>
          <c:extLst>
            <c:ext xmlns:c16="http://schemas.microsoft.com/office/drawing/2014/chart" uri="{C3380CC4-5D6E-409C-BE32-E72D297353CC}">
              <c16:uniqueId val="{00000001-B7CD-4EA4-9E3A-05DA81429D4D}"/>
            </c:ext>
          </c:extLst>
        </c:ser>
        <c:ser>
          <c:idx val="2"/>
          <c:order val="2"/>
          <c:tx>
            <c:strRef>
              <c:f>Sheet1!$A$4</c:f>
              <c:strCache>
                <c:ptCount val="1"/>
                <c:pt idx="0">
                  <c:v>2024</c:v>
                </c:pt>
              </c:strCache>
            </c:strRef>
          </c:tx>
          <c:spPr>
            <a:solidFill>
              <a:schemeClr val="accent3"/>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Sheet1!$B$4:$E$4</c:f>
              <c:numCache>
                <c:formatCode>0.0</c:formatCode>
                <c:ptCount val="4"/>
                <c:pt idx="0">
                  <c:v>230.83383738517048</c:v>
                </c:pt>
                <c:pt idx="1">
                  <c:v>262.77262527779021</c:v>
                </c:pt>
                <c:pt idx="2">
                  <c:v>290.56435708412164</c:v>
                </c:pt>
                <c:pt idx="3">
                  <c:v>244.29041415861755</c:v>
                </c:pt>
              </c:numCache>
            </c:numRef>
          </c:val>
          <c:extLst>
            <c:ext xmlns:c16="http://schemas.microsoft.com/office/drawing/2014/chart" uri="{C3380CC4-5D6E-409C-BE32-E72D297353CC}">
              <c16:uniqueId val="{00000002-B7CD-4EA4-9E3A-05DA81429D4D}"/>
            </c:ext>
          </c:extLst>
        </c:ser>
        <c:ser>
          <c:idx val="3"/>
          <c:order val="3"/>
          <c:tx>
            <c:strRef>
              <c:f>Sheet1!$A$5</c:f>
              <c:strCache>
                <c:ptCount val="1"/>
                <c:pt idx="0">
                  <c:v>2025</c:v>
                </c:pt>
              </c:strCache>
            </c:strRef>
          </c:tx>
          <c:spPr>
            <a:solidFill>
              <a:schemeClr val="accent4"/>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Sheet1!$B$5:$E$5</c:f>
              <c:numCache>
                <c:formatCode>0.0</c:formatCode>
                <c:ptCount val="4"/>
                <c:pt idx="0">
                  <c:v>209.5</c:v>
                </c:pt>
                <c:pt idx="1">
                  <c:v>264.60000000000002</c:v>
                </c:pt>
                <c:pt idx="2">
                  <c:v>327.9</c:v>
                </c:pt>
              </c:numCache>
            </c:numRef>
          </c:val>
          <c:extLst>
            <c:ext xmlns:c16="http://schemas.microsoft.com/office/drawing/2014/chart" uri="{C3380CC4-5D6E-409C-BE32-E72D297353CC}">
              <c16:uniqueId val="{00000003-B7CD-4EA4-9E3A-05DA81429D4D}"/>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5E9EF"/>
    </a:solid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5.9106510070384782E-2"/>
          <c:w val="0.95480909887842502"/>
          <c:h val="0.75309282297983138"/>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Sheet1!$B$2:$E$2</c:f>
              <c:numCache>
                <c:formatCode>#,##0.0</c:formatCode>
                <c:ptCount val="4"/>
                <c:pt idx="0">
                  <c:v>8.2757009158052561</c:v>
                </c:pt>
                <c:pt idx="1">
                  <c:v>9.4258636203091317</c:v>
                </c:pt>
                <c:pt idx="2">
                  <c:v>14.743108253658368</c:v>
                </c:pt>
                <c:pt idx="3">
                  <c:v>9.8708616464748307</c:v>
                </c:pt>
              </c:numCache>
            </c:numRef>
          </c:val>
          <c:extLst>
            <c:ext xmlns:c16="http://schemas.microsoft.com/office/drawing/2014/chart" uri="{C3380CC4-5D6E-409C-BE32-E72D297353CC}">
              <c16:uniqueId val="{00000000-F9D5-4CE5-BDCA-A43FF0F28351}"/>
            </c:ext>
          </c:extLst>
        </c:ser>
        <c:ser>
          <c:idx val="1"/>
          <c:order val="1"/>
          <c:tx>
            <c:strRef>
              <c:f>Sheet1!$A$3</c:f>
              <c:strCache>
                <c:ptCount val="1"/>
                <c:pt idx="0">
                  <c:v>2023</c:v>
                </c:pt>
              </c:strCache>
            </c:strRef>
          </c:tx>
          <c:spPr>
            <a:solidFill>
              <a:schemeClr val="accent2"/>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Sheet1!$B$3:$E$3</c:f>
              <c:numCache>
                <c:formatCode>#,##0.0</c:formatCode>
                <c:ptCount val="4"/>
                <c:pt idx="0">
                  <c:v>6.1911732735501408</c:v>
                </c:pt>
                <c:pt idx="1">
                  <c:v>9.5098657982300026</c:v>
                </c:pt>
                <c:pt idx="2">
                  <c:v>13.442408239915892</c:v>
                </c:pt>
                <c:pt idx="3">
                  <c:v>8.05034767709048</c:v>
                </c:pt>
              </c:numCache>
            </c:numRef>
          </c:val>
          <c:extLst>
            <c:ext xmlns:c16="http://schemas.microsoft.com/office/drawing/2014/chart" uri="{C3380CC4-5D6E-409C-BE32-E72D297353CC}">
              <c16:uniqueId val="{00000001-F9D5-4CE5-BDCA-A43FF0F28351}"/>
            </c:ext>
          </c:extLst>
        </c:ser>
        <c:ser>
          <c:idx val="2"/>
          <c:order val="2"/>
          <c:tx>
            <c:strRef>
              <c:f>Sheet1!$A$4</c:f>
              <c:strCache>
                <c:ptCount val="1"/>
                <c:pt idx="0">
                  <c:v>2024</c:v>
                </c:pt>
              </c:strCache>
            </c:strRef>
          </c:tx>
          <c:spPr>
            <a:solidFill>
              <a:schemeClr val="accent3"/>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Sheet1!$B$4:$E$4</c:f>
              <c:numCache>
                <c:formatCode>#,##0.0</c:formatCode>
                <c:ptCount val="4"/>
                <c:pt idx="0">
                  <c:v>5.2627226586411293</c:v>
                </c:pt>
                <c:pt idx="1">
                  <c:v>8.9280908592973276</c:v>
                </c:pt>
                <c:pt idx="2">
                  <c:v>11.146024714725518</c:v>
                </c:pt>
                <c:pt idx="3">
                  <c:v>7.1356464207879666</c:v>
                </c:pt>
              </c:numCache>
            </c:numRef>
          </c:val>
          <c:extLst>
            <c:ext xmlns:c16="http://schemas.microsoft.com/office/drawing/2014/chart" uri="{C3380CC4-5D6E-409C-BE32-E72D297353CC}">
              <c16:uniqueId val="{00000002-F9D5-4CE5-BDCA-A43FF0F28351}"/>
            </c:ext>
          </c:extLst>
        </c:ser>
        <c:ser>
          <c:idx val="3"/>
          <c:order val="3"/>
          <c:tx>
            <c:strRef>
              <c:f>Sheet1!$A$5</c:f>
              <c:strCache>
                <c:ptCount val="1"/>
                <c:pt idx="0">
                  <c:v>2025</c:v>
                </c:pt>
              </c:strCache>
            </c:strRef>
          </c:tx>
          <c:spPr>
            <a:solidFill>
              <a:schemeClr val="accent4"/>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Sheet1!$B$5:$E$5</c:f>
              <c:numCache>
                <c:formatCode>0.0</c:formatCode>
                <c:ptCount val="4"/>
                <c:pt idx="0" formatCode="#,##0.0">
                  <c:v>5.8</c:v>
                </c:pt>
                <c:pt idx="1">
                  <c:v>7.5</c:v>
                </c:pt>
                <c:pt idx="2" formatCode="#,##0.0">
                  <c:v>11.6</c:v>
                </c:pt>
              </c:numCache>
            </c:numRef>
          </c:val>
          <c:extLst>
            <c:ext xmlns:c16="http://schemas.microsoft.com/office/drawing/2014/chart" uri="{C3380CC4-5D6E-409C-BE32-E72D297353CC}">
              <c16:uniqueId val="{00000003-F9D5-4CE5-BDCA-A43FF0F28351}"/>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5E9EF"/>
    </a:solidFill>
    <a:ln>
      <a:noFill/>
    </a:ln>
    <a:effectLst/>
  </c:spPr>
  <c:txPr>
    <a:bodyPr/>
    <a:lstStyle/>
    <a:p>
      <a:pPr>
        <a:defRPr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98005174235952E-2"/>
          <c:y val="0.13776083704498782"/>
          <c:w val="0.95480909887842502"/>
          <c:h val="0.67982405100076515"/>
        </c:manualLayout>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Sheet1!$B$2:$E$2</c:f>
              <c:numCache>
                <c:formatCode>#,##0.0</c:formatCode>
                <c:ptCount val="4"/>
                <c:pt idx="0">
                  <c:v>26.0527070322097</c:v>
                </c:pt>
                <c:pt idx="1">
                  <c:v>27.175722782318314</c:v>
                </c:pt>
                <c:pt idx="2">
                  <c:v>36.385723700628013</c:v>
                </c:pt>
                <c:pt idx="3">
                  <c:v>33.879252800565077</c:v>
                </c:pt>
              </c:numCache>
            </c:numRef>
          </c:val>
          <c:extLst>
            <c:ext xmlns:c16="http://schemas.microsoft.com/office/drawing/2014/chart" uri="{C3380CC4-5D6E-409C-BE32-E72D297353CC}">
              <c16:uniqueId val="{00000000-D9CA-441F-B5C1-722B5B275DE3}"/>
            </c:ext>
          </c:extLst>
        </c:ser>
        <c:ser>
          <c:idx val="1"/>
          <c:order val="1"/>
          <c:tx>
            <c:strRef>
              <c:f>Sheet1!$A$3</c:f>
              <c:strCache>
                <c:ptCount val="1"/>
                <c:pt idx="0">
                  <c:v>2023</c:v>
                </c:pt>
              </c:strCache>
            </c:strRef>
          </c:tx>
          <c:spPr>
            <a:solidFill>
              <a:schemeClr val="accent2"/>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Sheet1!$B$3:$E$3</c:f>
              <c:numCache>
                <c:formatCode>#,##0.0</c:formatCode>
                <c:ptCount val="4"/>
                <c:pt idx="0">
                  <c:v>26.158781465804076</c:v>
                </c:pt>
                <c:pt idx="1">
                  <c:v>27.808944023474375</c:v>
                </c:pt>
                <c:pt idx="2">
                  <c:v>35.035054657617671</c:v>
                </c:pt>
                <c:pt idx="3">
                  <c:v>28.375722638493102</c:v>
                </c:pt>
              </c:numCache>
            </c:numRef>
          </c:val>
          <c:extLst>
            <c:ext xmlns:c16="http://schemas.microsoft.com/office/drawing/2014/chart" uri="{C3380CC4-5D6E-409C-BE32-E72D297353CC}">
              <c16:uniqueId val="{00000001-D9CA-441F-B5C1-722B5B275DE3}"/>
            </c:ext>
          </c:extLst>
        </c:ser>
        <c:ser>
          <c:idx val="2"/>
          <c:order val="2"/>
          <c:tx>
            <c:strRef>
              <c:f>Sheet1!$A$4</c:f>
              <c:strCache>
                <c:ptCount val="1"/>
                <c:pt idx="0">
                  <c:v>2024</c:v>
                </c:pt>
              </c:strCache>
            </c:strRef>
          </c:tx>
          <c:spPr>
            <a:solidFill>
              <a:schemeClr val="accent3"/>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Sheet1!$B$4:$E$4</c:f>
              <c:numCache>
                <c:formatCode>#,##0.0</c:formatCode>
                <c:ptCount val="4"/>
                <c:pt idx="0">
                  <c:v>21.085751098380246</c:v>
                </c:pt>
                <c:pt idx="1">
                  <c:v>26.360228159286212</c:v>
                </c:pt>
                <c:pt idx="2">
                  <c:v>32.367135561321533</c:v>
                </c:pt>
                <c:pt idx="3">
                  <c:v>25.794609241018104</c:v>
                </c:pt>
              </c:numCache>
            </c:numRef>
          </c:val>
          <c:extLst>
            <c:ext xmlns:c16="http://schemas.microsoft.com/office/drawing/2014/chart" uri="{C3380CC4-5D6E-409C-BE32-E72D297353CC}">
              <c16:uniqueId val="{00000002-D9CA-441F-B5C1-722B5B275DE3}"/>
            </c:ext>
          </c:extLst>
        </c:ser>
        <c:ser>
          <c:idx val="3"/>
          <c:order val="3"/>
          <c:tx>
            <c:strRef>
              <c:f>Sheet1!$A$5</c:f>
              <c:strCache>
                <c:ptCount val="1"/>
                <c:pt idx="0">
                  <c:v>2025</c:v>
                </c:pt>
              </c:strCache>
            </c:strRef>
          </c:tx>
          <c:spPr>
            <a:solidFill>
              <a:schemeClr val="accent4"/>
            </a:solidFill>
            <a:ln>
              <a:noFill/>
            </a:ln>
            <a:effectLst/>
          </c:spPr>
          <c:invertIfNegative val="0"/>
          <c:cat>
            <c:strRef>
              <c:f>Sheet1!$B$1:$E$1</c:f>
              <c:strCache>
                <c:ptCount val="4"/>
                <c:pt idx="0">
                  <c:v>Quarter 1 (Jan-Mar)</c:v>
                </c:pt>
                <c:pt idx="1">
                  <c:v>Quarter 2 (Apr-Jun)</c:v>
                </c:pt>
                <c:pt idx="2">
                  <c:v>Quarter 3 (Jul-Sep)</c:v>
                </c:pt>
                <c:pt idx="3">
                  <c:v>Quarter 4 (Oct-Dec)</c:v>
                </c:pt>
              </c:strCache>
            </c:strRef>
          </c:cat>
          <c:val>
            <c:numRef>
              <c:f>Sheet1!$B$5:$E$5</c:f>
              <c:numCache>
                <c:formatCode>0.0</c:formatCode>
                <c:ptCount val="4"/>
                <c:pt idx="0" formatCode="#,##0.0">
                  <c:v>22</c:v>
                </c:pt>
                <c:pt idx="1">
                  <c:v>22</c:v>
                </c:pt>
                <c:pt idx="2" formatCode="#,##0.0">
                  <c:v>32.299999999999997</c:v>
                </c:pt>
              </c:numCache>
            </c:numRef>
          </c:val>
          <c:extLst>
            <c:ext xmlns:c16="http://schemas.microsoft.com/office/drawing/2014/chart" uri="{C3380CC4-5D6E-409C-BE32-E72D297353CC}">
              <c16:uniqueId val="{00000003-D9CA-441F-B5C1-722B5B275DE3}"/>
            </c:ext>
          </c:extLst>
        </c:ser>
        <c:dLbls>
          <c:showLegendKey val="0"/>
          <c:showVal val="0"/>
          <c:showCatName val="0"/>
          <c:showSerName val="0"/>
          <c:showPercent val="0"/>
          <c:showBubbleSize val="0"/>
        </c:dLbls>
        <c:gapWidth val="219"/>
        <c:overlap val="-27"/>
        <c:axId val="1793847743"/>
        <c:axId val="1793842463"/>
      </c:barChart>
      <c:catAx>
        <c:axId val="179384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2463"/>
        <c:crosses val="autoZero"/>
        <c:auto val="1"/>
        <c:lblAlgn val="ctr"/>
        <c:lblOffset val="100"/>
        <c:noMultiLvlLbl val="0"/>
      </c:catAx>
      <c:valAx>
        <c:axId val="1793842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847743"/>
        <c:crosses val="autoZero"/>
        <c:crossBetween val="between"/>
        <c:majorUnit val="10"/>
      </c:valAx>
      <c:spPr>
        <a:noFill/>
        <a:ln>
          <a:noFill/>
        </a:ln>
        <a:effectLst/>
      </c:spPr>
    </c:plotArea>
    <c:legend>
      <c:legendPos val="t"/>
      <c:layout>
        <c:manualLayout>
          <c:xMode val="edge"/>
          <c:yMode val="edge"/>
          <c:x val="0.30786833753497267"/>
          <c:y val="6.8883784889091446E-3"/>
          <c:w val="0.35458067558690148"/>
          <c:h val="0.15882608783277302"/>
        </c:manualLayout>
      </c:layout>
      <c:overlay val="0"/>
      <c:spPr>
        <a:solidFill>
          <a:schemeClr val="bg1"/>
        </a:solid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5E9EF"/>
    </a:solid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2278F-5EC6-46F5-8A16-58C948937F22}" type="datetimeFigureOut">
              <a:rPr lang="en-GB" smtClean="0"/>
              <a:t>18/12/2025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0D905-CEC4-4F64-BCF5-CFDB2F396525}" type="slidenum">
              <a:rPr lang="en-GB" smtClean="0"/>
              <a:t>‹#›</a:t>
            </a:fld>
            <a:endParaRPr lang="en-GB"/>
          </a:p>
        </p:txBody>
      </p:sp>
    </p:spTree>
    <p:extLst>
      <p:ext uri="{BB962C8B-B14F-4D97-AF65-F5344CB8AC3E}">
        <p14:creationId xmlns:p14="http://schemas.microsoft.com/office/powerpoint/2010/main" val="373657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E0E28-6DA7-AF0F-6E27-6F3C58011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6C5CA-6B6B-E041-C1F2-B3E34EEA5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C7C80-5AD5-B2D3-9BD1-5CBC0232B31E}"/>
              </a:ext>
            </a:extLst>
          </p:cNvPr>
          <p:cNvSpPr>
            <a:spLocks noGrp="1"/>
          </p:cNvSpPr>
          <p:nvPr>
            <p:ph type="body" idx="1"/>
          </p:nvPr>
        </p:nvSpPr>
        <p:spPr/>
        <p:txBody>
          <a:bodyPr/>
          <a:lstStyle/>
          <a:p>
            <a:r>
              <a:rPr lang="en-US"/>
              <a:t>Please click the icon</a:t>
            </a:r>
            <a:r>
              <a:rPr lang="en-US" b="1"/>
              <a:t> </a:t>
            </a:r>
            <a:r>
              <a:rPr lang="en-US"/>
              <a:t>to add image</a:t>
            </a:r>
          </a:p>
          <a:p>
            <a:r>
              <a:rPr lang="en-US" baseline="0"/>
              <a:t>Right click, Send to Back, Send to Back to place the picture in the background. </a:t>
            </a:r>
            <a:endParaRPr lang="en-US"/>
          </a:p>
        </p:txBody>
      </p:sp>
      <p:sp>
        <p:nvSpPr>
          <p:cNvPr id="4" name="Slide Number Placeholder 3">
            <a:extLst>
              <a:ext uri="{FF2B5EF4-FFF2-40B4-BE49-F238E27FC236}">
                <a16:creationId xmlns:a16="http://schemas.microsoft.com/office/drawing/2014/main" id="{E00AC906-D998-C03A-A59A-0F779F0125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9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817D-D7D0-CA23-4EF9-3F2BC3461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C3E71-F031-5F67-F697-EAE500434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69363-9C7B-5F31-DCE5-6A13564077D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008923-D9D7-F8EB-6F22-0DBF14CA22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6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1552-C23B-501C-191D-8EC695ECF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6FE5D-12F2-D86E-8D74-195209BD1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6FBB2-C307-DFBA-6959-45B0866860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1A1432C-0423-3831-6C3B-F42CA152D7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1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E25D6-3885-72E0-DAC6-30EB5DEF1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C5C79-12C3-36F4-AEB1-9F53AD813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D81BF-F1D0-38B6-EBC9-E725C9FC5D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C58C92-BC7C-C005-1B2B-A9681B5A36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5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3AFB-2A48-3AD9-6C74-6CA4C15C2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579FF-0E03-4F03-BD18-3622E42F5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0517D-669A-C48A-EEE0-FA5B385E08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A7EB977-E093-EC27-735B-878692615A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09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EADD-E419-3A43-BE4D-719ED813D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70CB0-8E3D-B279-C417-5BA3A13A9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0CE2D-D44D-056A-7A69-C6115937FB9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2202325-B1D8-0002-1831-6288E6DE64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75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1C0D-5148-3F6A-69FD-B516B9880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A88C8-D38D-2A27-F707-BA21195A7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14E5A-7181-2812-B195-4CB14B1F14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BAF128-466B-F7BA-36D0-002840435F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40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click the icon</a:t>
            </a:r>
            <a:r>
              <a:rPr lang="en-US" b="1"/>
              <a:t> </a:t>
            </a:r>
            <a:r>
              <a:rPr lang="en-US"/>
              <a:t>to add image</a:t>
            </a:r>
          </a:p>
          <a:p>
            <a:r>
              <a:rPr lang="en-US" baseline="0"/>
              <a:t>Right click, Send to Back, Send to Back to place the picture in the background.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03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848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01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8CF0-336B-27EF-0BA8-D26BBE821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34D93-E30E-1506-E96D-1F66654CA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1B2C5-B61E-2DC8-6F92-6403811E92C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888E6A-973C-683B-019D-4988803EA8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154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017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20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13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E6EFB-4B7E-6E40-1527-5B0163EF5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B7DE8-B935-D484-6A52-A7A875A58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5D64B-2B46-61B4-8F36-B49ECFC3E3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B859A8-369B-0977-57ED-9F029C79AB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33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click the icon</a:t>
            </a:r>
            <a:r>
              <a:rPr lang="en-US" b="1"/>
              <a:t> </a:t>
            </a:r>
            <a:r>
              <a:rPr lang="en-US"/>
              <a:t>to add image</a:t>
            </a:r>
          </a:p>
          <a:p>
            <a:r>
              <a:rPr lang="en-US" baseline="0"/>
              <a:t>Right click, Send to Back, Send to Back to place the picture in the background.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97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64BB3-4A5D-CBEB-8E25-168BBD34A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E553A-BA15-D767-8FB3-092379976E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DB256-2403-073C-BBD8-1C95E15FAE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4077C6E-84CB-C320-9D94-6AC084FAFD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5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07307-7C12-D2C6-7963-661FACD9A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EFE93-6B42-2FF5-3DAC-A8A8816D5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62B14-E22D-CC21-DCF3-521162251651}"/>
              </a:ext>
            </a:extLst>
          </p:cNvPr>
          <p:cNvSpPr>
            <a:spLocks noGrp="1"/>
          </p:cNvSpPr>
          <p:nvPr>
            <p:ph type="body" idx="1"/>
          </p:nvPr>
        </p:nvSpPr>
        <p:spPr/>
        <p:txBody>
          <a:bodyPr/>
          <a:lstStyle/>
          <a:p>
            <a:r>
              <a:rPr lang="en-US"/>
              <a:t>Please click the icon</a:t>
            </a:r>
            <a:r>
              <a:rPr lang="en-US" b="1"/>
              <a:t> </a:t>
            </a:r>
            <a:r>
              <a:rPr lang="en-US"/>
              <a:t>to add image</a:t>
            </a:r>
          </a:p>
          <a:p>
            <a:r>
              <a:rPr lang="en-US" baseline="0"/>
              <a:t>Right click, Send to Back, Send to Back to place the picture in the background. </a:t>
            </a:r>
            <a:endParaRPr lang="en-US"/>
          </a:p>
          <a:p>
            <a:endParaRPr lang="en-US"/>
          </a:p>
        </p:txBody>
      </p:sp>
      <p:sp>
        <p:nvSpPr>
          <p:cNvPr id="4" name="Slide Number Placeholder 3">
            <a:extLst>
              <a:ext uri="{FF2B5EF4-FFF2-40B4-BE49-F238E27FC236}">
                <a16:creationId xmlns:a16="http://schemas.microsoft.com/office/drawing/2014/main" id="{8D298F0A-EB0A-F29B-94F7-D1AF2968AA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04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D7A8E-21FA-19B2-D7B8-0A2CBA7CD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9D69E-70F8-2CD1-8DE8-82C7D32D3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6636E-A924-3881-FA16-CFFCF8FBB3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72AF5D-59BC-CA66-9025-DA392E717E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63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AC38D-ABE8-0477-9E3D-C5F775857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15211-312F-6859-5A28-83212F237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9FAF2-6B00-4B04-C72B-3AB7DC2C15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5C9745-D113-E294-9111-E57BAC9232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31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BVE_Cover/End_Top ba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84B127-CD9C-4BC9-AF73-63C020A4C74F}"/>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Click the central icon to add background picture</a:t>
            </a:r>
            <a:endParaRPr lang="en-GB"/>
          </a:p>
        </p:txBody>
      </p:sp>
      <p:sp>
        <p:nvSpPr>
          <p:cNvPr id="20" name="Title">
            <a:extLst>
              <a:ext uri="{FF2B5EF4-FFF2-40B4-BE49-F238E27FC236}">
                <a16:creationId xmlns:a16="http://schemas.microsoft.com/office/drawing/2014/main" id="{0C382BE5-FAB0-1847-9F84-41006A9B6DB3}"/>
              </a:ext>
            </a:extLst>
          </p:cNvPr>
          <p:cNvSpPr>
            <a:spLocks noGrp="1"/>
          </p:cNvSpPr>
          <p:nvPr>
            <p:ph type="title" hasCustomPrompt="1"/>
          </p:nvPr>
        </p:nvSpPr>
        <p:spPr>
          <a:xfrm>
            <a:off x="1001259" y="876425"/>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19" name="Sub-title">
            <a:extLst>
              <a:ext uri="{FF2B5EF4-FFF2-40B4-BE49-F238E27FC236}">
                <a16:creationId xmlns:a16="http://schemas.microsoft.com/office/drawing/2014/main" id="{C69BCFFB-EAB5-7148-9BDA-CA5E369508C8}"/>
              </a:ext>
            </a:extLst>
          </p:cNvPr>
          <p:cNvSpPr>
            <a:spLocks noGrp="1"/>
          </p:cNvSpPr>
          <p:nvPr>
            <p:ph type="body" sz="quarter" idx="13" hasCustomPrompt="1"/>
          </p:nvPr>
        </p:nvSpPr>
        <p:spPr>
          <a:xfrm>
            <a:off x="1001713" y="1988273"/>
            <a:ext cx="6423025" cy="437787"/>
          </a:xfrm>
          <a:prstGeom prst="rect">
            <a:avLst/>
          </a:prstGeom>
        </p:spPr>
        <p:txBody>
          <a:bodyPr tIns="0" bIns="0"/>
          <a:lstStyle>
            <a:lvl1pPr marL="0" indent="0">
              <a:buNone/>
              <a:defRPr sz="2400" baseline="0">
                <a:solidFill>
                  <a:schemeClr val="bg1"/>
                </a:solidFill>
              </a:defRPr>
            </a:lvl1pPr>
          </a:lstStyle>
          <a:p>
            <a:pPr lvl="0"/>
            <a:r>
              <a:rPr lang="en-GB"/>
              <a:t>Click to edit speaker’s name</a:t>
            </a:r>
            <a:endParaRPr lang="en-US"/>
          </a:p>
        </p:txBody>
      </p:sp>
      <p:sp>
        <p:nvSpPr>
          <p:cNvPr id="9" name="Text Placeholder 8">
            <a:extLst>
              <a:ext uri="{FF2B5EF4-FFF2-40B4-BE49-F238E27FC236}">
                <a16:creationId xmlns:a16="http://schemas.microsoft.com/office/drawing/2014/main" id="{402A6949-F154-44D6-9D93-E670421AE657}"/>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a:t>Click to add hashtag</a:t>
            </a:r>
            <a:endParaRPr lang="en-US"/>
          </a:p>
        </p:txBody>
      </p:sp>
      <p:sp>
        <p:nvSpPr>
          <p:cNvPr id="10" name="Locations Image label">
            <a:extLst>
              <a:ext uri="{FF2B5EF4-FFF2-40B4-BE49-F238E27FC236}">
                <a16:creationId xmlns:a16="http://schemas.microsoft.com/office/drawing/2014/main" id="{CB76177C-7793-441F-8512-7EB9EE495606}"/>
              </a:ext>
            </a:extLst>
          </p:cNvPr>
          <p:cNvSpPr>
            <a:spLocks noGrp="1"/>
          </p:cNvSpPr>
          <p:nvPr>
            <p:ph type="body" sz="quarter" idx="18" hasCustomPrompt="1"/>
          </p:nvPr>
        </p:nvSpPr>
        <p:spPr>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a:t>Image label (Locations)</a:t>
            </a:r>
            <a:endParaRPr lang="en-US"/>
          </a:p>
        </p:txBody>
      </p:sp>
      <p:sp>
        <p:nvSpPr>
          <p:cNvPr id="2" name="Footer Placeholder 1">
            <a:extLst>
              <a:ext uri="{FF2B5EF4-FFF2-40B4-BE49-F238E27FC236}">
                <a16:creationId xmlns:a16="http://schemas.microsoft.com/office/drawing/2014/main" id="{8C64B9B3-FBB2-40C9-BC0B-5ADA2D93FFB5}"/>
              </a:ext>
            </a:extLst>
          </p:cNvPr>
          <p:cNvSpPr>
            <a:spLocks noGrp="1"/>
          </p:cNvSpPr>
          <p:nvPr>
            <p:ph type="ftr" sz="quarter" idx="19"/>
          </p:nvPr>
        </p:nvSpPr>
        <p:spPr/>
        <p:txBody>
          <a:bodyPr/>
          <a:lstStyle/>
          <a:p>
            <a:endParaRPr lang="en-GB"/>
          </a:p>
        </p:txBody>
      </p:sp>
      <p:sp>
        <p:nvSpPr>
          <p:cNvPr id="4" name="Slide Number Placeholder 3">
            <a:extLst>
              <a:ext uri="{FF2B5EF4-FFF2-40B4-BE49-F238E27FC236}">
                <a16:creationId xmlns:a16="http://schemas.microsoft.com/office/drawing/2014/main" id="{6AFA86AB-9E8B-4654-82EA-269771374384}"/>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3901677158"/>
      </p:ext>
    </p:extLst>
  </p:cSld>
  <p:clrMapOvr>
    <a:masterClrMapping/>
  </p:clrMapOvr>
  <p:extLst>
    <p:ext uri="{DCECCB84-F9BA-43D5-87BE-67443E8EF086}">
      <p15:sldGuideLst xmlns:p15="http://schemas.microsoft.com/office/powerpoint/2012/main">
        <p15:guide id="1" orient="horz" pos="2160">
          <p15:clr>
            <a:srgbClr val="FBAE40"/>
          </p15:clr>
        </p15:guide>
        <p15:guide id="2" pos="474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Navy">
    <p:spTree>
      <p:nvGrpSpPr>
        <p:cNvPr id="1" name=""/>
        <p:cNvGrpSpPr/>
        <p:nvPr/>
      </p:nvGrpSpPr>
      <p:grpSpPr>
        <a:xfrm>
          <a:off x="0" y="0"/>
          <a:ext cx="0" cy="0"/>
          <a:chOff x="0" y="0"/>
          <a:chExt cx="0" cy="0"/>
        </a:xfrm>
      </p:grpSpPr>
      <p:sp>
        <p:nvSpPr>
          <p:cNvPr id="13" name="Rectangle 12" descr="Blue heading Bar">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2924270"/>
            <a:ext cx="3141553" cy="717694"/>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a:t>Title</a:t>
            </a:r>
            <a:endParaRPr lang="en-US"/>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a:t>Click to add a short copy</a:t>
            </a:r>
            <a:endParaRPr lang="en-US"/>
          </a:p>
        </p:txBody>
      </p:sp>
      <p:sp>
        <p:nvSpPr>
          <p:cNvPr id="10" name="Picture Placeholder 9">
            <a:extLst>
              <a:ext uri="{FF2B5EF4-FFF2-40B4-BE49-F238E27FC236}">
                <a16:creationId xmlns:a16="http://schemas.microsoft.com/office/drawing/2014/main" id="{DA622506-CE23-476C-AF20-3AAD6027BAF9}"/>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a:t>Click to add Picture</a:t>
            </a:r>
            <a:endParaRPr lang="en-GB"/>
          </a:p>
        </p:txBody>
      </p:sp>
      <p:sp>
        <p:nvSpPr>
          <p:cNvPr id="8" name="Text Placeholder 8">
            <a:extLst>
              <a:ext uri="{FF2B5EF4-FFF2-40B4-BE49-F238E27FC236}">
                <a16:creationId xmlns:a16="http://schemas.microsoft.com/office/drawing/2014/main" id="{DC6E0E0E-BA2D-48E5-99EB-12291FFCA58A}"/>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a:p>
        </p:txBody>
      </p:sp>
    </p:spTree>
    <p:extLst>
      <p:ext uri="{BB962C8B-B14F-4D97-AF65-F5344CB8AC3E}">
        <p14:creationId xmlns:p14="http://schemas.microsoft.com/office/powerpoint/2010/main" val="155028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Red">
    <p:spTree>
      <p:nvGrpSpPr>
        <p:cNvPr id="1" name=""/>
        <p:cNvGrpSpPr/>
        <p:nvPr/>
      </p:nvGrpSpPr>
      <p:grpSpPr>
        <a:xfrm>
          <a:off x="0" y="0"/>
          <a:ext cx="0" cy="0"/>
          <a:chOff x="0" y="0"/>
          <a:chExt cx="0" cy="0"/>
        </a:xfrm>
      </p:grpSpPr>
      <p:sp>
        <p:nvSpPr>
          <p:cNvPr id="13" name="Rectangle 12" descr="Red">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3216036"/>
            <a:ext cx="3141553" cy="425927"/>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a:t>Title</a:t>
            </a:r>
            <a:endParaRPr lang="en-US"/>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a:t>Click to add a short copy</a:t>
            </a:r>
            <a:endParaRPr lang="en-US"/>
          </a:p>
        </p:txBody>
      </p:sp>
      <p:sp>
        <p:nvSpPr>
          <p:cNvPr id="8" name="Picture Placeholder 7">
            <a:extLst>
              <a:ext uri="{FF2B5EF4-FFF2-40B4-BE49-F238E27FC236}">
                <a16:creationId xmlns:a16="http://schemas.microsoft.com/office/drawing/2014/main" id="{B19B5CF3-B191-481F-A975-3BF9A9945F0B}"/>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a:t>Click to add Picture</a:t>
            </a:r>
            <a:endParaRPr lang="en-GB"/>
          </a:p>
        </p:txBody>
      </p:sp>
      <p:sp>
        <p:nvSpPr>
          <p:cNvPr id="10" name="Text Placeholder 8">
            <a:extLst>
              <a:ext uri="{FF2B5EF4-FFF2-40B4-BE49-F238E27FC236}">
                <a16:creationId xmlns:a16="http://schemas.microsoft.com/office/drawing/2014/main" id="{6A672AB4-D24F-4ECB-8506-139C950CB8E0}"/>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a:p>
        </p:txBody>
      </p:sp>
    </p:spTree>
    <p:extLst>
      <p:ext uri="{BB962C8B-B14F-4D97-AF65-F5344CB8AC3E}">
        <p14:creationId xmlns:p14="http://schemas.microsoft.com/office/powerpoint/2010/main" val="1434766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9" name="Slide Number Placeholder 3">
            <a:extLst>
              <a:ext uri="{FF2B5EF4-FFF2-40B4-BE49-F238E27FC236}">
                <a16:creationId xmlns:a16="http://schemas.microsoft.com/office/drawing/2014/main" id="{96F9B574-697A-4039-B526-4C4C23159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72153938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pic>
        <p:nvPicPr>
          <p:cNvPr id="11" name="Picture 10">
            <a:extLst>
              <a:ext uri="{FF2B5EF4-FFF2-40B4-BE49-F238E27FC236}">
                <a16:creationId xmlns:a16="http://schemas.microsoft.com/office/drawing/2014/main" id="{1451CFEE-B823-9A4D-ABE9-715015314F8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2" name="Slide Number Placeholder 3">
            <a:extLst>
              <a:ext uri="{FF2B5EF4-FFF2-40B4-BE49-F238E27FC236}">
                <a16:creationId xmlns:a16="http://schemas.microsoft.com/office/drawing/2014/main" id="{0FDDCC9E-AD9B-4E82-84A7-D0A6B9E69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62511873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627E6AC7-39E2-3E47-B374-4D873C8FB1E5}"/>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DB018FEC-D8C0-A04E-86F3-AE4142522968}"/>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4" name="Slide Number Placeholder 3">
            <a:extLst>
              <a:ext uri="{FF2B5EF4-FFF2-40B4-BE49-F238E27FC236}">
                <a16:creationId xmlns:a16="http://schemas.microsoft.com/office/drawing/2014/main" id="{54C8C23B-FB3D-4AF1-BB49-8F6119DC0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8686765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159183"/>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12" name="Content Placeholder 3">
            <a:extLst>
              <a:ext uri="{FF2B5EF4-FFF2-40B4-BE49-F238E27FC236}">
                <a16:creationId xmlns:a16="http://schemas.microsoft.com/office/drawing/2014/main" id="{BAC9CFCE-90A3-46F0-A6A3-A6121A3B2E7C}"/>
              </a:ext>
            </a:extLst>
          </p:cNvPr>
          <p:cNvSpPr>
            <a:spLocks noGrp="1"/>
          </p:cNvSpPr>
          <p:nvPr>
            <p:ph sz="quarter" idx="19" hasCustomPrompt="1"/>
          </p:nvPr>
        </p:nvSpPr>
        <p:spPr>
          <a:xfrm>
            <a:off x="6228582"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3" name="Picture Placeholder 4">
            <a:extLst>
              <a:ext uri="{FF2B5EF4-FFF2-40B4-BE49-F238E27FC236}">
                <a16:creationId xmlns:a16="http://schemas.microsoft.com/office/drawing/2014/main" id="{63586CC4-DABB-2D4F-BFD0-C29AC252710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4" name="Picture 13">
            <a:extLst>
              <a:ext uri="{FF2B5EF4-FFF2-40B4-BE49-F238E27FC236}">
                <a16:creationId xmlns:a16="http://schemas.microsoft.com/office/drawing/2014/main" id="{DC4CC767-77DE-1F47-85B9-952129BA576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A2638C4C-58F0-4468-8DFC-BCC228432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204643002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40"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12" name="Content Placeholder 3">
            <a:extLst>
              <a:ext uri="{FF2B5EF4-FFF2-40B4-BE49-F238E27FC236}">
                <a16:creationId xmlns:a16="http://schemas.microsoft.com/office/drawing/2014/main" id="{D63707EB-C232-46ED-86F2-D4669D03038E}"/>
              </a:ext>
            </a:extLst>
          </p:cNvPr>
          <p:cNvSpPr>
            <a:spLocks noGrp="1"/>
          </p:cNvSpPr>
          <p:nvPr>
            <p:ph sz="quarter" idx="19" hasCustomPrompt="1"/>
          </p:nvPr>
        </p:nvSpPr>
        <p:spPr>
          <a:xfrm>
            <a:off x="6228582"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3" name="Content Placeholder 3">
            <a:extLst>
              <a:ext uri="{FF2B5EF4-FFF2-40B4-BE49-F238E27FC236}">
                <a16:creationId xmlns:a16="http://schemas.microsoft.com/office/drawing/2014/main" id="{65462C8B-E0BC-458E-98BE-7B1A2D4B415A}"/>
              </a:ext>
            </a:extLst>
          </p:cNvPr>
          <p:cNvSpPr>
            <a:spLocks noGrp="1"/>
          </p:cNvSpPr>
          <p:nvPr>
            <p:ph sz="quarter" idx="20" hasCustomPrompt="1"/>
          </p:nvPr>
        </p:nvSpPr>
        <p:spPr>
          <a:xfrm>
            <a:off x="6228582"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8" name="Picture Placeholder 4">
            <a:extLst>
              <a:ext uri="{FF2B5EF4-FFF2-40B4-BE49-F238E27FC236}">
                <a16:creationId xmlns:a16="http://schemas.microsoft.com/office/drawing/2014/main" id="{0C70EEFD-4AD8-6A43-832A-205712F9BD7F}"/>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4" name="Picture 13">
            <a:extLst>
              <a:ext uri="{FF2B5EF4-FFF2-40B4-BE49-F238E27FC236}">
                <a16:creationId xmlns:a16="http://schemas.microsoft.com/office/drawing/2014/main" id="{5125BAB1-2160-8041-A15D-C196E49A12A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6D75BD47-8323-4067-9648-71994B159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228543350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Subtitle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2" name="Content Placeholder 3">
            <a:extLst>
              <a:ext uri="{FF2B5EF4-FFF2-40B4-BE49-F238E27FC236}">
                <a16:creationId xmlns:a16="http://schemas.microsoft.com/office/drawing/2014/main" id="{CFA28A5D-BBBD-4531-AB19-30230F3896D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3" name="Content Placeholder 3">
            <a:extLst>
              <a:ext uri="{FF2B5EF4-FFF2-40B4-BE49-F238E27FC236}">
                <a16:creationId xmlns:a16="http://schemas.microsoft.com/office/drawing/2014/main" id="{6CDD2952-EC48-4368-A15E-602C698A4485}"/>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8" y="2600325"/>
            <a:ext cx="11561761"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1" name="Picture Placeholder 4">
            <a:extLst>
              <a:ext uri="{FF2B5EF4-FFF2-40B4-BE49-F238E27FC236}">
                <a16:creationId xmlns:a16="http://schemas.microsoft.com/office/drawing/2014/main" id="{624ACC40-DE07-034C-BD8D-55CE23D25E38}"/>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4" name="Picture 13">
            <a:extLst>
              <a:ext uri="{FF2B5EF4-FFF2-40B4-BE49-F238E27FC236}">
                <a16:creationId xmlns:a16="http://schemas.microsoft.com/office/drawing/2014/main" id="{D614169D-14EE-C94B-8635-9A995B85DEB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5" name="Slide Number Placeholder 3">
            <a:extLst>
              <a:ext uri="{FF2B5EF4-FFF2-40B4-BE49-F238E27FC236}">
                <a16:creationId xmlns:a16="http://schemas.microsoft.com/office/drawing/2014/main" id="{23BFFDF7-E3BF-4FDC-B230-CB750723F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401029492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a:t>Click to add Chart/Graph/Image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1" name="Picture Placeholder 4">
            <a:extLst>
              <a:ext uri="{FF2B5EF4-FFF2-40B4-BE49-F238E27FC236}">
                <a16:creationId xmlns:a16="http://schemas.microsoft.com/office/drawing/2014/main" id="{88AAD741-6BD8-1E4A-9C50-E76F48C90AB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2" name="Picture 11">
            <a:extLst>
              <a:ext uri="{FF2B5EF4-FFF2-40B4-BE49-F238E27FC236}">
                <a16:creationId xmlns:a16="http://schemas.microsoft.com/office/drawing/2014/main" id="{3CD806AD-8B58-154E-BF0B-195E7249FEB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3" name="Slide Number Placeholder 3">
            <a:extLst>
              <a:ext uri="{FF2B5EF4-FFF2-40B4-BE49-F238E27FC236}">
                <a16:creationId xmlns:a16="http://schemas.microsoft.com/office/drawing/2014/main" id="{D5564FF5-9814-4FC2-AB5C-C8EC464DD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05650628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a:t>Click to add Chart/Graph/Image</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51FA8743-6D40-8F40-B55F-FBA0757CC1A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03AE5985-E192-DB4C-82B8-51D4C6FE515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4" name="Slide Number Placeholder 3">
            <a:extLst>
              <a:ext uri="{FF2B5EF4-FFF2-40B4-BE49-F238E27FC236}">
                <a16:creationId xmlns:a16="http://schemas.microsoft.com/office/drawing/2014/main" id="{719C5AD8-6A69-4B90-A5B9-FE4DB25C0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91452828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BVE_Cover/End_Middle bar">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2D894BF6-A0C0-43C0-ACD3-9A8F83AE45F7}"/>
              </a:ext>
              <a:ext uri="{C183D7F6-B498-43B3-948B-1728B52AA6E4}">
                <adec:decorative xmlns:adec="http://schemas.microsoft.com/office/drawing/2017/decorative" val="0"/>
              </a:ext>
            </a:extLst>
          </p:cNvPr>
          <p:cNvSpPr>
            <a:spLocks noGrp="1"/>
          </p:cNvSpPr>
          <p:nvPr>
            <p:ph type="pic" sz="quarter" idx="17" hasCustomPrompt="1"/>
          </p:nvPr>
        </p:nvSpPr>
        <p:spPr>
          <a:xfrm>
            <a:off x="0" y="8965"/>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To add a background image, right click on the blue bar and send it to the back, then click the central icon to add background picture, then right click on the image and send it to the back so that the blue bar reappears in front of it.   </a:t>
            </a:r>
            <a:endParaRPr lang="en-GB"/>
          </a:p>
        </p:txBody>
      </p:sp>
      <p:sp>
        <p:nvSpPr>
          <p:cNvPr id="14" name="Title">
            <a:extLst>
              <a:ext uri="{FF2B5EF4-FFF2-40B4-BE49-F238E27FC236}">
                <a16:creationId xmlns:a16="http://schemas.microsoft.com/office/drawing/2014/main" id="{B2EFE6F6-D4B3-524D-A2FF-E67AAC361DDD}"/>
              </a:ext>
            </a:extLst>
          </p:cNvPr>
          <p:cNvSpPr>
            <a:spLocks noGrp="1"/>
          </p:cNvSpPr>
          <p:nvPr>
            <p:ph type="title" hasCustomPrompt="1"/>
          </p:nvPr>
        </p:nvSpPr>
        <p:spPr>
          <a:xfrm>
            <a:off x="1001259" y="2678129"/>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15" name="Sub-title">
            <a:extLst>
              <a:ext uri="{FF2B5EF4-FFF2-40B4-BE49-F238E27FC236}">
                <a16:creationId xmlns:a16="http://schemas.microsoft.com/office/drawing/2014/main" id="{3D9D4C4B-A286-AB4D-ADF9-BC5D8320DE85}"/>
              </a:ext>
            </a:extLst>
          </p:cNvPr>
          <p:cNvSpPr>
            <a:spLocks noGrp="1"/>
          </p:cNvSpPr>
          <p:nvPr>
            <p:ph type="body" sz="quarter" idx="13" hasCustomPrompt="1"/>
          </p:nvPr>
        </p:nvSpPr>
        <p:spPr>
          <a:xfrm>
            <a:off x="1001713" y="3799502"/>
            <a:ext cx="6423025" cy="410547"/>
          </a:xfrm>
          <a:prstGeom prst="rect">
            <a:avLst/>
          </a:prstGeom>
        </p:spPr>
        <p:txBody>
          <a:bodyPr tIns="0" bIns="0"/>
          <a:lstStyle>
            <a:lvl1pPr marL="0" indent="0">
              <a:buNone/>
              <a:defRPr sz="2400" baseline="0">
                <a:solidFill>
                  <a:schemeClr val="bg1"/>
                </a:solidFill>
              </a:defRPr>
            </a:lvl1pPr>
          </a:lstStyle>
          <a:p>
            <a:pPr lvl="0"/>
            <a:r>
              <a:rPr lang="en-GB"/>
              <a:t>Click to edit speaker’s name</a:t>
            </a:r>
            <a:endParaRPr lang="en-US"/>
          </a:p>
        </p:txBody>
      </p:sp>
      <p:sp>
        <p:nvSpPr>
          <p:cNvPr id="9" name="Hastags">
            <a:extLst>
              <a:ext uri="{FF2B5EF4-FFF2-40B4-BE49-F238E27FC236}">
                <a16:creationId xmlns:a16="http://schemas.microsoft.com/office/drawing/2014/main" id="{3BD289E3-E397-414F-AFFF-DD8B826386F2}"/>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a:t>Click to add hashtag</a:t>
            </a:r>
            <a:endParaRPr lang="en-US"/>
          </a:p>
        </p:txBody>
      </p:sp>
      <p:sp>
        <p:nvSpPr>
          <p:cNvPr id="10" name="Text Placeholder 8">
            <a:extLst>
              <a:ext uri="{FF2B5EF4-FFF2-40B4-BE49-F238E27FC236}">
                <a16:creationId xmlns:a16="http://schemas.microsoft.com/office/drawing/2014/main" id="{4122CEB2-10C8-4B14-8988-7526AA2BF19B}"/>
              </a:ext>
              <a:ext uri="{C183D7F6-B498-43B3-948B-1728B52AA6E4}">
                <adec:decorative xmlns:adec="http://schemas.microsoft.com/office/drawing/2017/decorative" val="0"/>
              </a:ext>
            </a:extLst>
          </p:cNvPr>
          <p:cNvSpPr>
            <a:spLocks noGrp="1"/>
          </p:cNvSpPr>
          <p:nvPr>
            <p:ph type="body" sz="quarter" idx="18" hasCustomPrompt="1"/>
          </p:nvPr>
        </p:nvSpPr>
        <p:spPr>
          <a:xfrm>
            <a:off x="225587"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a:t>Image label (Locations)</a:t>
            </a:r>
            <a:endParaRPr lang="en-US"/>
          </a:p>
        </p:txBody>
      </p:sp>
      <p:sp>
        <p:nvSpPr>
          <p:cNvPr id="18" name="Picture Placeholder 4">
            <a:extLst>
              <a:ext uri="{FF2B5EF4-FFF2-40B4-BE49-F238E27FC236}">
                <a16:creationId xmlns:a16="http://schemas.microsoft.com/office/drawing/2014/main" id="{61FB83C8-6591-4E4F-A020-1BC4EB2BFDAB}"/>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a:t>Partner logo</a:t>
            </a:r>
          </a:p>
        </p:txBody>
      </p:sp>
      <p:sp>
        <p:nvSpPr>
          <p:cNvPr id="2" name="Footer Placeholder 1">
            <a:extLst>
              <a:ext uri="{FF2B5EF4-FFF2-40B4-BE49-F238E27FC236}">
                <a16:creationId xmlns:a16="http://schemas.microsoft.com/office/drawing/2014/main" id="{B5ECD989-C9E1-4385-892B-890FD9186122}"/>
              </a:ext>
            </a:extLst>
          </p:cNvPr>
          <p:cNvSpPr>
            <a:spLocks noGrp="1"/>
          </p:cNvSpPr>
          <p:nvPr>
            <p:ph type="ftr" sz="quarter" idx="19"/>
          </p:nvPr>
        </p:nvSpPr>
        <p:spPr/>
        <p:txBody>
          <a:bodyPr/>
          <a:lstStyle/>
          <a:p>
            <a:endParaRPr lang="en-GB"/>
          </a:p>
        </p:txBody>
      </p:sp>
      <p:sp>
        <p:nvSpPr>
          <p:cNvPr id="3" name="Slide Number Placeholder 2">
            <a:extLst>
              <a:ext uri="{FF2B5EF4-FFF2-40B4-BE49-F238E27FC236}">
                <a16:creationId xmlns:a16="http://schemas.microsoft.com/office/drawing/2014/main" id="{357CC2B9-4FE8-41AF-A078-A374D6B83CC8}"/>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2096955256"/>
      </p:ext>
    </p:extLst>
  </p:cSld>
  <p:clrMapOvr>
    <a:masterClrMapping/>
  </p:clrMapOvr>
  <p:extLst>
    <p:ext uri="{DCECCB84-F9BA-43D5-87BE-67443E8EF086}">
      <p15:sldGuideLst xmlns:p15="http://schemas.microsoft.com/office/powerpoint/2012/main">
        <p15:guide id="1" orient="horz" pos="2160">
          <p15:clr>
            <a:srgbClr val="FBAE40"/>
          </p15:clr>
        </p15:guide>
        <p15:guide id="2" pos="47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3" name="Content Placeholder 3">
            <a:extLst>
              <a:ext uri="{FF2B5EF4-FFF2-40B4-BE49-F238E27FC236}">
                <a16:creationId xmlns:a16="http://schemas.microsoft.com/office/drawing/2014/main" id="{00E6E6B1-8FDC-4917-85BE-BE61CD77BEA7}"/>
              </a:ext>
            </a:extLst>
          </p:cNvPr>
          <p:cNvSpPr>
            <a:spLocks noGrp="1"/>
          </p:cNvSpPr>
          <p:nvPr>
            <p:ph sz="quarter" idx="10" hasCustomPrompt="1"/>
          </p:nvPr>
        </p:nvSpPr>
        <p:spPr>
          <a:xfrm>
            <a:off x="325439"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a:p>
            <a:pPr lvl="1"/>
            <a:r>
              <a:rPr lang="en-GB"/>
              <a:t>Second level</a:t>
            </a:r>
          </a:p>
          <a:p>
            <a:pPr lvl="2"/>
            <a:r>
              <a:rPr lang="en-GB"/>
              <a:t>Third level</a:t>
            </a:r>
          </a:p>
          <a:p>
            <a:pPr lvl="3"/>
            <a:r>
              <a:rPr lang="en-GB"/>
              <a:t>Fourth level</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4" name="Content Placeholder 3">
            <a:extLst>
              <a:ext uri="{FF2B5EF4-FFF2-40B4-BE49-F238E27FC236}">
                <a16:creationId xmlns:a16="http://schemas.microsoft.com/office/drawing/2014/main" id="{4085FD2B-0AE1-4C1C-B760-B8328F13E470}"/>
              </a:ext>
            </a:extLst>
          </p:cNvPr>
          <p:cNvSpPr>
            <a:spLocks noGrp="1"/>
          </p:cNvSpPr>
          <p:nvPr>
            <p:ph sz="quarter" idx="21" hasCustomPrompt="1"/>
          </p:nvPr>
        </p:nvSpPr>
        <p:spPr>
          <a:xfrm>
            <a:off x="6237633"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A3A06535-43CB-E443-B170-555F63CED2F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6" name="Picture 15">
            <a:extLst>
              <a:ext uri="{FF2B5EF4-FFF2-40B4-BE49-F238E27FC236}">
                <a16:creationId xmlns:a16="http://schemas.microsoft.com/office/drawing/2014/main" id="{17C26DC3-233F-E449-9138-FEE580997A8C}"/>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0007D9C0-F850-43F4-B0D7-7973B5BAC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324015884"/>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4 Img Collage_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9" name="Picture Placeholder 3">
            <a:extLst>
              <a:ext uri="{FF2B5EF4-FFF2-40B4-BE49-F238E27FC236}">
                <a16:creationId xmlns:a16="http://schemas.microsoft.com/office/drawing/2014/main" id="{5CA47C59-220C-4D4C-B4C9-867AB670FE6C}"/>
              </a:ext>
            </a:extLst>
          </p:cNvPr>
          <p:cNvSpPr>
            <a:spLocks noGrp="1"/>
          </p:cNvSpPr>
          <p:nvPr>
            <p:ph type="pic" sz="quarter" idx="13"/>
          </p:nvPr>
        </p:nvSpPr>
        <p:spPr>
          <a:xfrm>
            <a:off x="325834" y="1157898"/>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1" name="Picture Placeholder 3">
            <a:extLst>
              <a:ext uri="{FF2B5EF4-FFF2-40B4-BE49-F238E27FC236}">
                <a16:creationId xmlns:a16="http://schemas.microsoft.com/office/drawing/2014/main" id="{7FBD58E9-13E2-4430-BB74-4C327E2DC21B}"/>
              </a:ext>
            </a:extLst>
          </p:cNvPr>
          <p:cNvSpPr>
            <a:spLocks noGrp="1"/>
          </p:cNvSpPr>
          <p:nvPr>
            <p:ph type="pic" sz="quarter" idx="15"/>
          </p:nvPr>
        </p:nvSpPr>
        <p:spPr>
          <a:xfrm>
            <a:off x="2988621" y="1157898"/>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3" name="Picture Placeholder 3">
            <a:extLst>
              <a:ext uri="{FF2B5EF4-FFF2-40B4-BE49-F238E27FC236}">
                <a16:creationId xmlns:a16="http://schemas.microsoft.com/office/drawing/2014/main" id="{22554A0B-D560-4DEB-A455-FE92CEB18143}"/>
              </a:ext>
            </a:extLst>
          </p:cNvPr>
          <p:cNvSpPr>
            <a:spLocks noGrp="1"/>
          </p:cNvSpPr>
          <p:nvPr>
            <p:ph type="pic" sz="quarter" idx="17"/>
          </p:nvPr>
        </p:nvSpPr>
        <p:spPr>
          <a:xfrm>
            <a:off x="325834" y="3738277"/>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2" name="Picture Placeholder 3">
            <a:extLst>
              <a:ext uri="{FF2B5EF4-FFF2-40B4-BE49-F238E27FC236}">
                <a16:creationId xmlns:a16="http://schemas.microsoft.com/office/drawing/2014/main" id="{793D9C21-F06D-4A52-BEE1-796FF27B765D}"/>
              </a:ext>
            </a:extLst>
          </p:cNvPr>
          <p:cNvSpPr>
            <a:spLocks noGrp="1"/>
          </p:cNvSpPr>
          <p:nvPr>
            <p:ph type="pic" sz="quarter" idx="16"/>
          </p:nvPr>
        </p:nvSpPr>
        <p:spPr>
          <a:xfrm>
            <a:off x="4611051" y="3738277"/>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5" name="Content Placeholder 3">
            <a:extLst>
              <a:ext uri="{FF2B5EF4-FFF2-40B4-BE49-F238E27FC236}">
                <a16:creationId xmlns:a16="http://schemas.microsoft.com/office/drawing/2014/main" id="{4EC386EE-C2BB-43BC-8F31-2AF5D77F47C2}"/>
              </a:ext>
              <a:ext uri="{C183D7F6-B498-43B3-948B-1728B52AA6E4}">
                <adec:decorative xmlns:adec="http://schemas.microsoft.com/office/drawing/2017/decorative" val="0"/>
              </a:ext>
            </a:extLst>
          </p:cNvPr>
          <p:cNvSpPr>
            <a:spLocks noGrp="1"/>
          </p:cNvSpPr>
          <p:nvPr>
            <p:ph sz="quarter" idx="18" hasCustomPrompt="1"/>
          </p:nvPr>
        </p:nvSpPr>
        <p:spPr>
          <a:xfrm>
            <a:off x="7264784" y="1158403"/>
            <a:ext cx="4622415"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4" name="Picture Placeholder 4">
            <a:extLst>
              <a:ext uri="{FF2B5EF4-FFF2-40B4-BE49-F238E27FC236}">
                <a16:creationId xmlns:a16="http://schemas.microsoft.com/office/drawing/2014/main" id="{CA1E2F42-C2F5-0245-AD61-4ABF8A06C5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6" name="Picture 15">
            <a:extLst>
              <a:ext uri="{FF2B5EF4-FFF2-40B4-BE49-F238E27FC236}">
                <a16:creationId xmlns:a16="http://schemas.microsoft.com/office/drawing/2014/main" id="{AD96D83E-976F-CB43-8C93-59984E85BC72}"/>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87541E82-5A6F-47F9-9B18-3D7F3C279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74310497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236">
          <p15:clr>
            <a:srgbClr val="FBAE40"/>
          </p15:clr>
        </p15:guide>
        <p15:guide id="10" orient="horz" pos="235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Full Page Image Coll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4" name="Picture Placeholder 3">
            <a:extLst>
              <a:ext uri="{FF2B5EF4-FFF2-40B4-BE49-F238E27FC236}">
                <a16:creationId xmlns:a16="http://schemas.microsoft.com/office/drawing/2014/main" id="{41EBFB52-47B2-44CB-B9B5-C8C4D2F2AF23}"/>
              </a:ext>
            </a:extLst>
          </p:cNvPr>
          <p:cNvSpPr>
            <a:spLocks noGrp="1"/>
          </p:cNvSpPr>
          <p:nvPr>
            <p:ph type="pic" sz="quarter" idx="13"/>
          </p:nvPr>
        </p:nvSpPr>
        <p:spPr>
          <a:xfrm>
            <a:off x="325833" y="1167730"/>
            <a:ext cx="242961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5" name="Picture Placeholder 3">
            <a:extLst>
              <a:ext uri="{FF2B5EF4-FFF2-40B4-BE49-F238E27FC236}">
                <a16:creationId xmlns:a16="http://schemas.microsoft.com/office/drawing/2014/main" id="{0772F182-62BF-4CD4-AFAB-DD3986E2570A}"/>
              </a:ext>
            </a:extLst>
          </p:cNvPr>
          <p:cNvSpPr>
            <a:spLocks noGrp="1"/>
          </p:cNvSpPr>
          <p:nvPr>
            <p:ph type="pic" sz="quarter" idx="15"/>
          </p:nvPr>
        </p:nvSpPr>
        <p:spPr>
          <a:xfrm>
            <a:off x="2988620" y="1157898"/>
            <a:ext cx="405204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8" name="Picture Placeholder 3">
            <a:extLst>
              <a:ext uri="{FF2B5EF4-FFF2-40B4-BE49-F238E27FC236}">
                <a16:creationId xmlns:a16="http://schemas.microsoft.com/office/drawing/2014/main" id="{CDFD8E56-6E37-43C9-8D07-9658BFA53A71}"/>
              </a:ext>
            </a:extLst>
          </p:cNvPr>
          <p:cNvSpPr>
            <a:spLocks noGrp="1"/>
          </p:cNvSpPr>
          <p:nvPr>
            <p:ph type="pic" sz="quarter" idx="18"/>
          </p:nvPr>
        </p:nvSpPr>
        <p:spPr>
          <a:xfrm>
            <a:off x="7264785" y="1157898"/>
            <a:ext cx="4622415"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7" name="Picture Placeholder 3">
            <a:extLst>
              <a:ext uri="{FF2B5EF4-FFF2-40B4-BE49-F238E27FC236}">
                <a16:creationId xmlns:a16="http://schemas.microsoft.com/office/drawing/2014/main" id="{F90C7393-C78B-48EB-AC56-F592B5062718}"/>
              </a:ext>
            </a:extLst>
          </p:cNvPr>
          <p:cNvSpPr>
            <a:spLocks noGrp="1"/>
          </p:cNvSpPr>
          <p:nvPr>
            <p:ph type="pic" sz="quarter" idx="17"/>
          </p:nvPr>
        </p:nvSpPr>
        <p:spPr>
          <a:xfrm>
            <a:off x="325833" y="3733800"/>
            <a:ext cx="405204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6" name="Picture Placeholder 3">
            <a:extLst>
              <a:ext uri="{FF2B5EF4-FFF2-40B4-BE49-F238E27FC236}">
                <a16:creationId xmlns:a16="http://schemas.microsoft.com/office/drawing/2014/main" id="{2A64CEAF-F72A-4665-A1E7-EE72A6BE8FF2}"/>
              </a:ext>
            </a:extLst>
          </p:cNvPr>
          <p:cNvSpPr>
            <a:spLocks noGrp="1"/>
          </p:cNvSpPr>
          <p:nvPr>
            <p:ph type="pic" sz="quarter" idx="16"/>
          </p:nvPr>
        </p:nvSpPr>
        <p:spPr>
          <a:xfrm>
            <a:off x="4611050" y="3733800"/>
            <a:ext cx="242961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9" name="Picture Placeholder 3">
            <a:extLst>
              <a:ext uri="{FF2B5EF4-FFF2-40B4-BE49-F238E27FC236}">
                <a16:creationId xmlns:a16="http://schemas.microsoft.com/office/drawing/2014/main" id="{E8BF7EBF-D330-4550-AA20-B874337DB116}"/>
              </a:ext>
            </a:extLst>
          </p:cNvPr>
          <p:cNvSpPr>
            <a:spLocks noGrp="1"/>
          </p:cNvSpPr>
          <p:nvPr>
            <p:ph type="pic" sz="quarter" idx="19"/>
          </p:nvPr>
        </p:nvSpPr>
        <p:spPr>
          <a:xfrm>
            <a:off x="7264784" y="3733800"/>
            <a:ext cx="4622415"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3" name="Picture Placeholder 4">
            <a:extLst>
              <a:ext uri="{FF2B5EF4-FFF2-40B4-BE49-F238E27FC236}">
                <a16:creationId xmlns:a16="http://schemas.microsoft.com/office/drawing/2014/main" id="{83144689-DF27-4C4F-AEEE-8283850944EB}"/>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20" name="Picture 19">
            <a:extLst>
              <a:ext uri="{FF2B5EF4-FFF2-40B4-BE49-F238E27FC236}">
                <a16:creationId xmlns:a16="http://schemas.microsoft.com/office/drawing/2014/main" id="{A3F49034-53B1-F447-8617-CDE9CE77F9CE}"/>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21" name="Slide Number Placeholder 3">
            <a:extLst>
              <a:ext uri="{FF2B5EF4-FFF2-40B4-BE49-F238E27FC236}">
                <a16:creationId xmlns:a16="http://schemas.microsoft.com/office/drawing/2014/main" id="{E0355B05-C561-49E5-9747-BC4CB96FA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72973969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352">
          <p15:clr>
            <a:srgbClr val="FBAE40"/>
          </p15:clr>
        </p15:guide>
        <p15:guide id="10" orient="horz" pos="22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2/3 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25" name="Content Placeholder 3">
            <a:extLst>
              <a:ext uri="{FF2B5EF4-FFF2-40B4-BE49-F238E27FC236}">
                <a16:creationId xmlns:a16="http://schemas.microsoft.com/office/drawing/2014/main" id="{24C93AA4-914B-45B2-8818-F28671B740D9}"/>
              </a:ext>
            </a:extLst>
          </p:cNvPr>
          <p:cNvSpPr>
            <a:spLocks noGrp="1"/>
          </p:cNvSpPr>
          <p:nvPr>
            <p:ph sz="quarter" idx="19" hasCustomPrompt="1"/>
          </p:nvPr>
        </p:nvSpPr>
        <p:spPr>
          <a:xfrm>
            <a:off x="325439" y="1149350"/>
            <a:ext cx="7544032"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15184" y="1157898"/>
            <a:ext cx="3772016" cy="4971439"/>
          </a:xfrm>
          <a:prstGeom prst="rect">
            <a:avLst/>
          </a:prstGeom>
        </p:spPr>
        <p:txBody>
          <a:bodyPr tIns="0" bIns="0"/>
          <a:lstStyle>
            <a:lvl1pPr>
              <a:defRPr lang="en-US" sz="1600" kern="1200" baseline="0" dirty="0">
                <a:solidFill>
                  <a:schemeClr val="accent1"/>
                </a:solidFill>
                <a:latin typeface="+mn-lt"/>
                <a:ea typeface="+mn-ea"/>
                <a:cs typeface="+mn-cs"/>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9" name="Picture Placeholder 4">
            <a:extLst>
              <a:ext uri="{FF2B5EF4-FFF2-40B4-BE49-F238E27FC236}">
                <a16:creationId xmlns:a16="http://schemas.microsoft.com/office/drawing/2014/main" id="{76A13BB6-85A5-8644-883F-958DBA5B363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0" name="Picture 9">
            <a:extLst>
              <a:ext uri="{FF2B5EF4-FFF2-40B4-BE49-F238E27FC236}">
                <a16:creationId xmlns:a16="http://schemas.microsoft.com/office/drawing/2014/main" id="{B76780DF-95CB-2344-9B62-F51096A66445}"/>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1" name="Slide Number Placeholder 3">
            <a:extLst>
              <a:ext uri="{FF2B5EF4-FFF2-40B4-BE49-F238E27FC236}">
                <a16:creationId xmlns:a16="http://schemas.microsoft.com/office/drawing/2014/main" id="{69AAF065-B526-4FBD-8D8B-BA5A20841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29027131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1" name="Picture Placeholder 4">
            <a:extLst>
              <a:ext uri="{FF2B5EF4-FFF2-40B4-BE49-F238E27FC236}">
                <a16:creationId xmlns:a16="http://schemas.microsoft.com/office/drawing/2014/main" id="{4E887FA2-7D3A-664F-93DB-3EB9460F9BA6}"/>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2" name="Picture 11">
            <a:extLst>
              <a:ext uri="{FF2B5EF4-FFF2-40B4-BE49-F238E27FC236}">
                <a16:creationId xmlns:a16="http://schemas.microsoft.com/office/drawing/2014/main" id="{C80D20E1-5E2F-DC49-B11B-024820BA6065}"/>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3" name="Slide Number Placeholder 3">
            <a:extLst>
              <a:ext uri="{FF2B5EF4-FFF2-40B4-BE49-F238E27FC236}">
                <a16:creationId xmlns:a16="http://schemas.microsoft.com/office/drawing/2014/main" id="{4F6A4F79-5432-49B5-8874-50D49E7AD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211480050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7544033"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11" name="Text Placeholder 8">
            <a:extLst>
              <a:ext uri="{FF2B5EF4-FFF2-40B4-BE49-F238E27FC236}">
                <a16:creationId xmlns:a16="http://schemas.microsoft.com/office/drawing/2014/main" id="{0078D08B-4AC0-413A-8D64-84876BCF693E}"/>
              </a:ext>
            </a:extLst>
          </p:cNvPr>
          <p:cNvSpPr>
            <a:spLocks noGrp="1"/>
          </p:cNvSpPr>
          <p:nvPr>
            <p:ph type="body" sz="quarter" idx="20" hasCustomPrompt="1"/>
          </p:nvPr>
        </p:nvSpPr>
        <p:spPr>
          <a:xfrm>
            <a:off x="8106131" y="1158403"/>
            <a:ext cx="378106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6C89BDC3-593E-A843-8BF2-5F4E73EEADB4}"/>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79DBF0CF-4090-334E-9533-542A553DBDA3}"/>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4" name="Slide Number Placeholder 3">
            <a:extLst>
              <a:ext uri="{FF2B5EF4-FFF2-40B4-BE49-F238E27FC236}">
                <a16:creationId xmlns:a16="http://schemas.microsoft.com/office/drawing/2014/main" id="{A90FDC7D-7924-4671-BB85-45FC3E741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60659565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Half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4" name="Content Placeholder 3">
            <a:extLst>
              <a:ext uri="{FF2B5EF4-FFF2-40B4-BE49-F238E27FC236}">
                <a16:creationId xmlns:a16="http://schemas.microsoft.com/office/drawing/2014/main" id="{B10A3255-96BA-4D60-BF32-DF5A0CF4AE4F}"/>
              </a:ext>
            </a:extLst>
          </p:cNvPr>
          <p:cNvSpPr>
            <a:spLocks noGrp="1"/>
          </p:cNvSpPr>
          <p:nvPr>
            <p:ph sz="quarter" idx="19" hasCustomPrompt="1"/>
          </p:nvPr>
        </p:nvSpPr>
        <p:spPr>
          <a:xfrm>
            <a:off x="325439" y="1149350"/>
            <a:ext cx="5595527"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1" name="Text Placeholder 8">
            <a:extLst>
              <a:ext uri="{FF2B5EF4-FFF2-40B4-BE49-F238E27FC236}">
                <a16:creationId xmlns:a16="http://schemas.microsoft.com/office/drawing/2014/main" id="{0E00FE3C-6612-402C-B97E-100F9A45454F}"/>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a:t>Image label (Locations)</a:t>
            </a:r>
            <a:endParaRPr lang="en-US"/>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5413704" y="6308939"/>
            <a:ext cx="495890" cy="403111"/>
          </a:xfrm>
          <a:prstGeom prst="rect">
            <a:avLst/>
          </a:prstGeom>
        </p:spPr>
      </p:pic>
      <p:sp>
        <p:nvSpPr>
          <p:cNvPr id="12" name="Slide Number Placeholder 3">
            <a:extLst>
              <a:ext uri="{FF2B5EF4-FFF2-40B4-BE49-F238E27FC236}">
                <a16:creationId xmlns:a16="http://schemas.microsoft.com/office/drawing/2014/main" id="{BE563078-6D0F-41D7-BC6C-C360208C60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02505233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HalfPag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2" name="Text Placeholder 8">
            <a:extLst>
              <a:ext uri="{FF2B5EF4-FFF2-40B4-BE49-F238E27FC236}">
                <a16:creationId xmlns:a16="http://schemas.microsoft.com/office/drawing/2014/main" id="{2B75052F-0636-4932-8F2E-F2F81FDD5A13}"/>
              </a:ext>
            </a:extLst>
          </p:cNvPr>
          <p:cNvSpPr>
            <a:spLocks noGrp="1"/>
          </p:cNvSpPr>
          <p:nvPr>
            <p:ph type="body" sz="quarter" idx="19" hasCustomPrompt="1"/>
          </p:nvPr>
        </p:nvSpPr>
        <p:spPr>
          <a:xfrm>
            <a:off x="325438" y="1149350"/>
            <a:ext cx="559060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14" name="Content Placeholder 3">
            <a:extLst>
              <a:ext uri="{FF2B5EF4-FFF2-40B4-BE49-F238E27FC236}">
                <a16:creationId xmlns:a16="http://schemas.microsoft.com/office/drawing/2014/main" id="{F990E6F4-5BA5-461C-98F8-2FA662FC386F}"/>
              </a:ext>
            </a:extLst>
          </p:cNvPr>
          <p:cNvSpPr>
            <a:spLocks noGrp="1"/>
          </p:cNvSpPr>
          <p:nvPr>
            <p:ph sz="quarter" idx="20" hasCustomPrompt="1"/>
          </p:nvPr>
        </p:nvSpPr>
        <p:spPr>
          <a:xfrm>
            <a:off x="325439" y="1692998"/>
            <a:ext cx="5595527" cy="44363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1" name="Text Placeholder 8">
            <a:extLst>
              <a:ext uri="{FF2B5EF4-FFF2-40B4-BE49-F238E27FC236}">
                <a16:creationId xmlns:a16="http://schemas.microsoft.com/office/drawing/2014/main" id="{66FC4C66-5FFB-40F0-AC3F-B1D1D04E119C}"/>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a:t>Image label (Locations)</a:t>
            </a:r>
            <a:endParaRPr lang="en-US"/>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9" name="Picture Placeholder 4">
            <a:extLst>
              <a:ext uri="{FF2B5EF4-FFF2-40B4-BE49-F238E27FC236}">
                <a16:creationId xmlns:a16="http://schemas.microsoft.com/office/drawing/2014/main" id="{6F4E35D4-6128-8B41-9123-30295AF368DD}"/>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78543D20-DDB8-5247-B162-452D9A21158D}"/>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5413704" y="6308939"/>
            <a:ext cx="495890" cy="403111"/>
          </a:xfrm>
          <a:prstGeom prst="rect">
            <a:avLst/>
          </a:prstGeom>
        </p:spPr>
      </p:pic>
      <p:sp>
        <p:nvSpPr>
          <p:cNvPr id="15" name="Slide Number Placeholder 3">
            <a:extLst>
              <a:ext uri="{FF2B5EF4-FFF2-40B4-BE49-F238E27FC236}">
                <a16:creationId xmlns:a16="http://schemas.microsoft.com/office/drawing/2014/main" id="{14A14F05-CC51-4C90-8ACC-096B7369F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20032377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0" name="Picture Placeholder 4">
            <a:extLst>
              <a:ext uri="{FF2B5EF4-FFF2-40B4-BE49-F238E27FC236}">
                <a16:creationId xmlns:a16="http://schemas.microsoft.com/office/drawing/2014/main" id="{A797627D-3402-6E4D-8187-1EC2AC184A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8" name="Picture 7">
            <a:extLst>
              <a:ext uri="{FF2B5EF4-FFF2-40B4-BE49-F238E27FC236}">
                <a16:creationId xmlns:a16="http://schemas.microsoft.com/office/drawing/2014/main" id="{D0E8DD23-376B-D042-93F3-9B85EB4C3C15}"/>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1" name="Slide Number Placeholder 3">
            <a:extLst>
              <a:ext uri="{FF2B5EF4-FFF2-40B4-BE49-F238E27FC236}">
                <a16:creationId xmlns:a16="http://schemas.microsoft.com/office/drawing/2014/main" id="{93DE7B14-E007-48DA-8461-E7E58C8C4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77320119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Video Slid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1" name="Content Placeholder 3">
            <a:extLst>
              <a:ext uri="{FF2B5EF4-FFF2-40B4-BE49-F238E27FC236}">
                <a16:creationId xmlns:a16="http://schemas.microsoft.com/office/drawing/2014/main" id="{C8B8085A-D291-4463-8D01-7FA09C7E8216}"/>
              </a:ext>
            </a:extLst>
          </p:cNvPr>
          <p:cNvSpPr>
            <a:spLocks noGrp="1"/>
          </p:cNvSpPr>
          <p:nvPr>
            <p:ph sz="quarter" idx="16"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674891"/>
            <a:ext cx="11563200" cy="4459448"/>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0" name="Picture Placeholder 4">
            <a:extLst>
              <a:ext uri="{FF2B5EF4-FFF2-40B4-BE49-F238E27FC236}">
                <a16:creationId xmlns:a16="http://schemas.microsoft.com/office/drawing/2014/main" id="{9051DCD0-3964-C241-8800-8AEFF47F2642}"/>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81605404-8C18-AB41-B5E3-98BCC34C0E67}"/>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1390462" y="6308939"/>
            <a:ext cx="495890" cy="403111"/>
          </a:xfrm>
          <a:prstGeom prst="rect">
            <a:avLst/>
          </a:prstGeom>
        </p:spPr>
      </p:pic>
      <p:sp>
        <p:nvSpPr>
          <p:cNvPr id="12" name="Slide Number Placeholder 3">
            <a:extLst>
              <a:ext uri="{FF2B5EF4-FFF2-40B4-BE49-F238E27FC236}">
                <a16:creationId xmlns:a16="http://schemas.microsoft.com/office/drawing/2014/main" id="{039CD532-A173-466D-AB6C-06F318F2F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84150911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BVE_Cover/End_Bottom ba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91F2816-65F1-482C-B5B4-E5C909BC2AE8}"/>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Click the central icon to add background picture</a:t>
            </a:r>
            <a:endParaRPr lang="en-GB"/>
          </a:p>
        </p:txBody>
      </p:sp>
      <p:sp>
        <p:nvSpPr>
          <p:cNvPr id="32" name="Title">
            <a:extLst>
              <a:ext uri="{FF2B5EF4-FFF2-40B4-BE49-F238E27FC236}">
                <a16:creationId xmlns:a16="http://schemas.microsoft.com/office/drawing/2014/main" id="{77948493-4899-E642-8DB6-71465BB5986D}"/>
              </a:ext>
            </a:extLst>
          </p:cNvPr>
          <p:cNvSpPr>
            <a:spLocks noGrp="1"/>
          </p:cNvSpPr>
          <p:nvPr>
            <p:ph type="title" hasCustomPrompt="1"/>
          </p:nvPr>
        </p:nvSpPr>
        <p:spPr>
          <a:xfrm>
            <a:off x="1001259" y="4375798"/>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31" name="Sub title">
            <a:extLst>
              <a:ext uri="{FF2B5EF4-FFF2-40B4-BE49-F238E27FC236}">
                <a16:creationId xmlns:a16="http://schemas.microsoft.com/office/drawing/2014/main" id="{228973A0-6782-E144-B6BE-8A91E0CB5DCA}"/>
              </a:ext>
            </a:extLst>
          </p:cNvPr>
          <p:cNvSpPr>
            <a:spLocks noGrp="1"/>
          </p:cNvSpPr>
          <p:nvPr>
            <p:ph type="body" sz="quarter" idx="13" hasCustomPrompt="1"/>
          </p:nvPr>
        </p:nvSpPr>
        <p:spPr>
          <a:xfrm>
            <a:off x="1001713" y="5478682"/>
            <a:ext cx="6423025" cy="445868"/>
          </a:xfrm>
          <a:prstGeom prst="rect">
            <a:avLst/>
          </a:prstGeom>
        </p:spPr>
        <p:txBody>
          <a:bodyPr tIns="0" bIns="0"/>
          <a:lstStyle>
            <a:lvl1pPr marL="0" indent="0">
              <a:buNone/>
              <a:defRPr sz="2400" baseline="0">
                <a:solidFill>
                  <a:schemeClr val="bg1"/>
                </a:solidFill>
              </a:defRPr>
            </a:lvl1pPr>
          </a:lstStyle>
          <a:p>
            <a:pPr lvl="0"/>
            <a:r>
              <a:rPr lang="en-GB"/>
              <a:t>Click to edit speaker’s name</a:t>
            </a:r>
            <a:endParaRPr lang="en-US"/>
          </a:p>
        </p:txBody>
      </p:sp>
      <p:sp>
        <p:nvSpPr>
          <p:cNvPr id="11" name="Text Placeholder 8">
            <a:extLst>
              <a:ext uri="{FF2B5EF4-FFF2-40B4-BE49-F238E27FC236}">
                <a16:creationId xmlns:a16="http://schemas.microsoft.com/office/drawing/2014/main" id="{55285386-2331-4BA8-9102-7E7175F8F8C9}"/>
              </a:ext>
            </a:extLst>
          </p:cNvPr>
          <p:cNvSpPr>
            <a:spLocks noGrp="1"/>
          </p:cNvSpPr>
          <p:nvPr>
            <p:ph type="body" sz="quarter" idx="16" hasCustomPrompt="1"/>
          </p:nvPr>
        </p:nvSpPr>
        <p:spPr>
          <a:xfrm>
            <a:off x="1001259" y="6111526"/>
            <a:ext cx="5363327" cy="322262"/>
          </a:xfrm>
          <a:prstGeom prst="rect">
            <a:avLst/>
          </a:prstGeom>
        </p:spPr>
        <p:txBody>
          <a:bodyPr anchor="ctr"/>
          <a:lstStyle>
            <a:lvl1pPr marL="0" indent="0">
              <a:buNone/>
              <a:defRPr sz="2000" b="1" i="0" baseline="0">
                <a:solidFill>
                  <a:schemeClr val="bg1"/>
                </a:solidFill>
              </a:defRPr>
            </a:lvl1pPr>
          </a:lstStyle>
          <a:p>
            <a:pPr lvl="0"/>
            <a:r>
              <a:rPr lang="en-GB"/>
              <a:t>Click to add hashtag</a:t>
            </a:r>
            <a:endParaRPr lang="en-US"/>
          </a:p>
        </p:txBody>
      </p:sp>
      <p:sp>
        <p:nvSpPr>
          <p:cNvPr id="10" name="Partner logo">
            <a:extLst>
              <a:ext uri="{FF2B5EF4-FFF2-40B4-BE49-F238E27FC236}">
                <a16:creationId xmlns:a16="http://schemas.microsoft.com/office/drawing/2014/main" id="{E2646508-2137-5D48-AA82-17BA6E64E66C}"/>
              </a:ext>
              <a:ext uri="{C183D7F6-B498-43B3-948B-1728B52AA6E4}">
                <adec:decorative xmlns:adec="http://schemas.microsoft.com/office/drawing/2017/decorative" val="0"/>
              </a:ext>
            </a:extLst>
          </p:cNvPr>
          <p:cNvSpPr>
            <a:spLocks noGrp="1"/>
          </p:cNvSpPr>
          <p:nvPr>
            <p:ph type="pic" sz="quarter" idx="14" hasCustomPrompt="1"/>
          </p:nvPr>
        </p:nvSpPr>
        <p:spPr>
          <a:xfrm>
            <a:off x="10096483" y="150462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a:t>Partner logo</a:t>
            </a:r>
          </a:p>
        </p:txBody>
      </p:sp>
      <p:sp>
        <p:nvSpPr>
          <p:cNvPr id="13" name="Locations">
            <a:extLst>
              <a:ext uri="{FF2B5EF4-FFF2-40B4-BE49-F238E27FC236}">
                <a16:creationId xmlns:a16="http://schemas.microsoft.com/office/drawing/2014/main" id="{22EA7560-7CFA-493F-828C-2F865C4FEA86}"/>
              </a:ext>
            </a:extLst>
          </p:cNvPr>
          <p:cNvSpPr>
            <a:spLocks noGrp="1"/>
          </p:cNvSpPr>
          <p:nvPr>
            <p:ph type="body" sz="quarter" idx="18" hasCustomPrompt="1"/>
          </p:nvPr>
        </p:nvSpPr>
        <p:spPr>
          <a:xfrm>
            <a:off x="6752349" y="6294092"/>
            <a:ext cx="5210703" cy="322262"/>
          </a:xfrm>
          <a:prstGeom prst="rect">
            <a:avLst/>
          </a:prstGeom>
          <a:solidFill>
            <a:srgbClr val="120742"/>
          </a:solidFill>
        </p:spPr>
        <p:txBody>
          <a:bodyPr anchor="ctr"/>
          <a:lstStyle>
            <a:lvl1pPr marL="0" indent="0" algn="r">
              <a:lnSpc>
                <a:spcPct val="100000"/>
              </a:lnSpc>
              <a:spcBef>
                <a:spcPts val="400"/>
              </a:spcBef>
              <a:buNone/>
              <a:defRPr sz="1400" b="0" i="0" baseline="0">
                <a:solidFill>
                  <a:schemeClr val="bg1"/>
                </a:solidFill>
              </a:defRPr>
            </a:lvl1pPr>
          </a:lstStyle>
          <a:p>
            <a:pPr lvl="0"/>
            <a:r>
              <a:rPr lang="en-GB"/>
              <a:t>Image label (Locations)</a:t>
            </a:r>
            <a:endParaRPr lang="en-US"/>
          </a:p>
        </p:txBody>
      </p:sp>
      <p:sp>
        <p:nvSpPr>
          <p:cNvPr id="2" name="Footer Placeholder 1">
            <a:extLst>
              <a:ext uri="{FF2B5EF4-FFF2-40B4-BE49-F238E27FC236}">
                <a16:creationId xmlns:a16="http://schemas.microsoft.com/office/drawing/2014/main" id="{C77375EA-8212-4A15-87E8-4947917D9174}"/>
              </a:ext>
            </a:extLst>
          </p:cNvPr>
          <p:cNvSpPr>
            <a:spLocks noGrp="1"/>
          </p:cNvSpPr>
          <p:nvPr>
            <p:ph type="ftr" sz="quarter" idx="19"/>
          </p:nvPr>
        </p:nvSpPr>
        <p:spPr/>
        <p:txBody>
          <a:bodyPr/>
          <a:lstStyle/>
          <a:p>
            <a:endParaRPr lang="en-GB"/>
          </a:p>
        </p:txBody>
      </p:sp>
      <p:sp>
        <p:nvSpPr>
          <p:cNvPr id="3" name="Slide Number Placeholder 2">
            <a:extLst>
              <a:ext uri="{FF2B5EF4-FFF2-40B4-BE49-F238E27FC236}">
                <a16:creationId xmlns:a16="http://schemas.microsoft.com/office/drawing/2014/main" id="{FC4798A3-709D-4F54-9553-56451427FD51}"/>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3241992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E0D-3723-DB46-AD2B-3118B2035D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F88177E-EC12-6B45-B699-5FC99266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4A6E95E6-7177-094D-89F1-1BB374C748A7}"/>
              </a:ext>
              <a:ext uri="{C183D7F6-B498-43B3-948B-1728B52AA6E4}">
                <adec:decorative xmlns:adec="http://schemas.microsoft.com/office/drawing/2017/decorative" val="0"/>
              </a:ext>
            </a:extLst>
          </p:cNvPr>
          <p:cNvSpPr>
            <a:spLocks noGrp="1"/>
          </p:cNvSpPr>
          <p:nvPr>
            <p:ph type="ftr" sz="quarter" idx="11"/>
          </p:nvPr>
        </p:nvSpPr>
        <p:spPr/>
        <p:txBody>
          <a:bodyPr/>
          <a:lstStyle/>
          <a:p>
            <a:endParaRPr lang="en-US"/>
          </a:p>
        </p:txBody>
      </p:sp>
      <p:sp>
        <p:nvSpPr>
          <p:cNvPr id="6" name="Slide Number Placeholder 3">
            <a:extLst>
              <a:ext uri="{FF2B5EF4-FFF2-40B4-BE49-F238E27FC236}">
                <a16:creationId xmlns:a16="http://schemas.microsoft.com/office/drawing/2014/main" id="{6697E32C-ABC7-4FDF-B512-1E28D4183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852888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3523-DB5A-EB45-868A-FF9695C559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311E57-8DA1-A846-8863-F2C271F60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054C57-823D-6948-BABD-AAEF6DEC25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D195DBD-B0AC-074E-A729-966A6FACA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16180-2DF4-774C-ADDA-C5B4FF2EE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828AF-F08A-7E4F-989C-D37ADD16E8B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9E608C9-3CBA-D44C-8999-0EACD76D50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74198-C3FF-B944-9730-B726BB817373}"/>
              </a:ext>
            </a:extLst>
          </p:cNvPr>
          <p:cNvSpPr>
            <a:spLocks noGrp="1"/>
          </p:cNvSpPr>
          <p:nvPr>
            <p:ph type="sldNum" sz="quarter" idx="12"/>
          </p:nvPr>
        </p:nvSpPr>
        <p:spPr/>
        <p:txBody>
          <a:bodyPr/>
          <a:lstStyle/>
          <a:p>
            <a:fld id="{11E70006-CDA3-E044-BEF7-40A57D243F45}" type="slidenum">
              <a:rPr lang="en-US" smtClean="0"/>
              <a:t>‹#›</a:t>
            </a:fld>
            <a:endParaRPr lang="en-US"/>
          </a:p>
        </p:txBody>
      </p:sp>
    </p:spTree>
    <p:extLst>
      <p:ext uri="{BB962C8B-B14F-4D97-AF65-F5344CB8AC3E}">
        <p14:creationId xmlns:p14="http://schemas.microsoft.com/office/powerpoint/2010/main" val="3388051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BVE_Cover/End_Top ba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84B127-CD9C-4BC9-AF73-63C020A4C74F}"/>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Click the central icon to add background picture</a:t>
            </a:r>
            <a:endParaRPr lang="en-GB"/>
          </a:p>
        </p:txBody>
      </p:sp>
      <p:sp>
        <p:nvSpPr>
          <p:cNvPr id="20" name="Title">
            <a:extLst>
              <a:ext uri="{FF2B5EF4-FFF2-40B4-BE49-F238E27FC236}">
                <a16:creationId xmlns:a16="http://schemas.microsoft.com/office/drawing/2014/main" id="{0C382BE5-FAB0-1847-9F84-41006A9B6DB3}"/>
              </a:ext>
            </a:extLst>
          </p:cNvPr>
          <p:cNvSpPr>
            <a:spLocks noGrp="1"/>
          </p:cNvSpPr>
          <p:nvPr>
            <p:ph type="title" hasCustomPrompt="1"/>
          </p:nvPr>
        </p:nvSpPr>
        <p:spPr>
          <a:xfrm>
            <a:off x="1001259" y="876425"/>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19" name="Sub-title">
            <a:extLst>
              <a:ext uri="{FF2B5EF4-FFF2-40B4-BE49-F238E27FC236}">
                <a16:creationId xmlns:a16="http://schemas.microsoft.com/office/drawing/2014/main" id="{C69BCFFB-EAB5-7148-9BDA-CA5E369508C8}"/>
              </a:ext>
            </a:extLst>
          </p:cNvPr>
          <p:cNvSpPr>
            <a:spLocks noGrp="1"/>
          </p:cNvSpPr>
          <p:nvPr>
            <p:ph type="body" sz="quarter" idx="13" hasCustomPrompt="1"/>
          </p:nvPr>
        </p:nvSpPr>
        <p:spPr>
          <a:xfrm>
            <a:off x="1001713" y="1988273"/>
            <a:ext cx="6423025" cy="437787"/>
          </a:xfrm>
          <a:prstGeom prst="rect">
            <a:avLst/>
          </a:prstGeom>
        </p:spPr>
        <p:txBody>
          <a:bodyPr tIns="0" bIns="0"/>
          <a:lstStyle>
            <a:lvl1pPr marL="0" indent="0">
              <a:buNone/>
              <a:defRPr sz="2400" baseline="0">
                <a:solidFill>
                  <a:schemeClr val="bg1"/>
                </a:solidFill>
              </a:defRPr>
            </a:lvl1pPr>
          </a:lstStyle>
          <a:p>
            <a:pPr lvl="0"/>
            <a:r>
              <a:rPr lang="en-GB"/>
              <a:t>Click to edit speaker’s name</a:t>
            </a:r>
            <a:endParaRPr lang="en-US"/>
          </a:p>
        </p:txBody>
      </p:sp>
      <p:sp>
        <p:nvSpPr>
          <p:cNvPr id="9" name="Text Placeholder 8">
            <a:extLst>
              <a:ext uri="{FF2B5EF4-FFF2-40B4-BE49-F238E27FC236}">
                <a16:creationId xmlns:a16="http://schemas.microsoft.com/office/drawing/2014/main" id="{402A6949-F154-44D6-9D93-E670421AE657}"/>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a:t>Click to add hashtag</a:t>
            </a:r>
            <a:endParaRPr lang="en-US"/>
          </a:p>
        </p:txBody>
      </p:sp>
      <p:sp>
        <p:nvSpPr>
          <p:cNvPr id="10" name="Locations Image label">
            <a:extLst>
              <a:ext uri="{FF2B5EF4-FFF2-40B4-BE49-F238E27FC236}">
                <a16:creationId xmlns:a16="http://schemas.microsoft.com/office/drawing/2014/main" id="{CB76177C-7793-441F-8512-7EB9EE495606}"/>
              </a:ext>
            </a:extLst>
          </p:cNvPr>
          <p:cNvSpPr>
            <a:spLocks noGrp="1"/>
          </p:cNvSpPr>
          <p:nvPr>
            <p:ph type="body" sz="quarter" idx="18" hasCustomPrompt="1"/>
          </p:nvPr>
        </p:nvSpPr>
        <p:spPr>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a:t>Image label (Locations)</a:t>
            </a:r>
            <a:endParaRPr lang="en-US"/>
          </a:p>
        </p:txBody>
      </p:sp>
      <p:sp>
        <p:nvSpPr>
          <p:cNvPr id="2" name="Footer Placeholder 1">
            <a:extLst>
              <a:ext uri="{FF2B5EF4-FFF2-40B4-BE49-F238E27FC236}">
                <a16:creationId xmlns:a16="http://schemas.microsoft.com/office/drawing/2014/main" id="{8C64B9B3-FBB2-40C9-BC0B-5ADA2D93FFB5}"/>
              </a:ext>
            </a:extLst>
          </p:cNvPr>
          <p:cNvSpPr>
            <a:spLocks noGrp="1"/>
          </p:cNvSpPr>
          <p:nvPr>
            <p:ph type="ftr" sz="quarter" idx="19"/>
          </p:nvPr>
        </p:nvSpPr>
        <p:spPr/>
        <p:txBody>
          <a:bodyPr/>
          <a:lstStyle/>
          <a:p>
            <a:endParaRPr lang="en-GB"/>
          </a:p>
        </p:txBody>
      </p:sp>
      <p:sp>
        <p:nvSpPr>
          <p:cNvPr id="4" name="Slide Number Placeholder 3">
            <a:extLst>
              <a:ext uri="{FF2B5EF4-FFF2-40B4-BE49-F238E27FC236}">
                <a16:creationId xmlns:a16="http://schemas.microsoft.com/office/drawing/2014/main" id="{6AFA86AB-9E8B-4654-82EA-269771374384}"/>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668571523"/>
      </p:ext>
    </p:extLst>
  </p:cSld>
  <p:clrMapOvr>
    <a:masterClrMapping/>
  </p:clrMapOvr>
  <p:extLst>
    <p:ext uri="{DCECCB84-F9BA-43D5-87BE-67443E8EF086}">
      <p15:sldGuideLst xmlns:p15="http://schemas.microsoft.com/office/powerpoint/2012/main">
        <p15:guide id="1" orient="horz" pos="2160">
          <p15:clr>
            <a:srgbClr val="FBAE40"/>
          </p15:clr>
        </p15:guide>
        <p15:guide id="2" pos="474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BVE_Cover/End_Middle bar">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2D894BF6-A0C0-43C0-ACD3-9A8F83AE45F7}"/>
              </a:ext>
              <a:ext uri="{C183D7F6-B498-43B3-948B-1728B52AA6E4}">
                <adec:decorative xmlns:adec="http://schemas.microsoft.com/office/drawing/2017/decorative" val="0"/>
              </a:ext>
            </a:extLst>
          </p:cNvPr>
          <p:cNvSpPr>
            <a:spLocks noGrp="1"/>
          </p:cNvSpPr>
          <p:nvPr>
            <p:ph type="pic" sz="quarter" idx="17" hasCustomPrompt="1"/>
          </p:nvPr>
        </p:nvSpPr>
        <p:spPr>
          <a:xfrm>
            <a:off x="0" y="8965"/>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To add a background image, right click on the blue bar and send it to the back, then click the central icon to add background picture, then right click on the image and send it to the back so that the blue bar reappears in front of it.   </a:t>
            </a:r>
            <a:endParaRPr lang="en-GB"/>
          </a:p>
        </p:txBody>
      </p:sp>
      <p:sp>
        <p:nvSpPr>
          <p:cNvPr id="14" name="Title">
            <a:extLst>
              <a:ext uri="{FF2B5EF4-FFF2-40B4-BE49-F238E27FC236}">
                <a16:creationId xmlns:a16="http://schemas.microsoft.com/office/drawing/2014/main" id="{B2EFE6F6-D4B3-524D-A2FF-E67AAC361DDD}"/>
              </a:ext>
            </a:extLst>
          </p:cNvPr>
          <p:cNvSpPr>
            <a:spLocks noGrp="1"/>
          </p:cNvSpPr>
          <p:nvPr>
            <p:ph type="title" hasCustomPrompt="1"/>
          </p:nvPr>
        </p:nvSpPr>
        <p:spPr>
          <a:xfrm>
            <a:off x="1001259" y="2678129"/>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15" name="Sub-title">
            <a:extLst>
              <a:ext uri="{FF2B5EF4-FFF2-40B4-BE49-F238E27FC236}">
                <a16:creationId xmlns:a16="http://schemas.microsoft.com/office/drawing/2014/main" id="{3D9D4C4B-A286-AB4D-ADF9-BC5D8320DE85}"/>
              </a:ext>
            </a:extLst>
          </p:cNvPr>
          <p:cNvSpPr>
            <a:spLocks noGrp="1"/>
          </p:cNvSpPr>
          <p:nvPr>
            <p:ph type="body" sz="quarter" idx="13" hasCustomPrompt="1"/>
          </p:nvPr>
        </p:nvSpPr>
        <p:spPr>
          <a:xfrm>
            <a:off x="1001713" y="3799502"/>
            <a:ext cx="6423025" cy="410547"/>
          </a:xfrm>
          <a:prstGeom prst="rect">
            <a:avLst/>
          </a:prstGeom>
        </p:spPr>
        <p:txBody>
          <a:bodyPr tIns="0" bIns="0"/>
          <a:lstStyle>
            <a:lvl1pPr marL="0" indent="0">
              <a:buNone/>
              <a:defRPr sz="2400" baseline="0">
                <a:solidFill>
                  <a:schemeClr val="bg1"/>
                </a:solidFill>
              </a:defRPr>
            </a:lvl1pPr>
          </a:lstStyle>
          <a:p>
            <a:pPr lvl="0"/>
            <a:r>
              <a:rPr lang="en-GB"/>
              <a:t>Click to edit speaker’s name</a:t>
            </a:r>
            <a:endParaRPr lang="en-US"/>
          </a:p>
        </p:txBody>
      </p:sp>
      <p:sp>
        <p:nvSpPr>
          <p:cNvPr id="9" name="Hastags">
            <a:extLst>
              <a:ext uri="{FF2B5EF4-FFF2-40B4-BE49-F238E27FC236}">
                <a16:creationId xmlns:a16="http://schemas.microsoft.com/office/drawing/2014/main" id="{3BD289E3-E397-414F-AFFF-DD8B826386F2}"/>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a:t>Click to add hashtag</a:t>
            </a:r>
            <a:endParaRPr lang="en-US"/>
          </a:p>
        </p:txBody>
      </p:sp>
      <p:sp>
        <p:nvSpPr>
          <p:cNvPr id="10" name="Text Placeholder 8">
            <a:extLst>
              <a:ext uri="{FF2B5EF4-FFF2-40B4-BE49-F238E27FC236}">
                <a16:creationId xmlns:a16="http://schemas.microsoft.com/office/drawing/2014/main" id="{4122CEB2-10C8-4B14-8988-7526AA2BF19B}"/>
              </a:ext>
              <a:ext uri="{C183D7F6-B498-43B3-948B-1728B52AA6E4}">
                <adec:decorative xmlns:adec="http://schemas.microsoft.com/office/drawing/2017/decorative" val="0"/>
              </a:ext>
            </a:extLst>
          </p:cNvPr>
          <p:cNvSpPr>
            <a:spLocks noGrp="1"/>
          </p:cNvSpPr>
          <p:nvPr>
            <p:ph type="body" sz="quarter" idx="18" hasCustomPrompt="1"/>
          </p:nvPr>
        </p:nvSpPr>
        <p:spPr>
          <a:xfrm>
            <a:off x="225587"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a:t>Image label (Locations)</a:t>
            </a:r>
            <a:endParaRPr lang="en-US"/>
          </a:p>
        </p:txBody>
      </p:sp>
      <p:sp>
        <p:nvSpPr>
          <p:cNvPr id="18" name="Picture Placeholder 4">
            <a:extLst>
              <a:ext uri="{FF2B5EF4-FFF2-40B4-BE49-F238E27FC236}">
                <a16:creationId xmlns:a16="http://schemas.microsoft.com/office/drawing/2014/main" id="{61FB83C8-6591-4E4F-A020-1BC4EB2BFDAB}"/>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a:t>Partner logo</a:t>
            </a:r>
          </a:p>
        </p:txBody>
      </p:sp>
      <p:sp>
        <p:nvSpPr>
          <p:cNvPr id="2" name="Footer Placeholder 1">
            <a:extLst>
              <a:ext uri="{FF2B5EF4-FFF2-40B4-BE49-F238E27FC236}">
                <a16:creationId xmlns:a16="http://schemas.microsoft.com/office/drawing/2014/main" id="{B5ECD989-C9E1-4385-892B-890FD9186122}"/>
              </a:ext>
            </a:extLst>
          </p:cNvPr>
          <p:cNvSpPr>
            <a:spLocks noGrp="1"/>
          </p:cNvSpPr>
          <p:nvPr>
            <p:ph type="ftr" sz="quarter" idx="19"/>
          </p:nvPr>
        </p:nvSpPr>
        <p:spPr/>
        <p:txBody>
          <a:bodyPr/>
          <a:lstStyle/>
          <a:p>
            <a:endParaRPr lang="en-GB"/>
          </a:p>
        </p:txBody>
      </p:sp>
      <p:sp>
        <p:nvSpPr>
          <p:cNvPr id="3" name="Slide Number Placeholder 2">
            <a:extLst>
              <a:ext uri="{FF2B5EF4-FFF2-40B4-BE49-F238E27FC236}">
                <a16:creationId xmlns:a16="http://schemas.microsoft.com/office/drawing/2014/main" id="{357CC2B9-4FE8-41AF-A078-A374D6B83CC8}"/>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2705062346"/>
      </p:ext>
    </p:extLst>
  </p:cSld>
  <p:clrMapOvr>
    <a:masterClrMapping/>
  </p:clrMapOvr>
  <p:extLst>
    <p:ext uri="{DCECCB84-F9BA-43D5-87BE-67443E8EF086}">
      <p15:sldGuideLst xmlns:p15="http://schemas.microsoft.com/office/powerpoint/2012/main">
        <p15:guide id="1" orient="horz" pos="2160">
          <p15:clr>
            <a:srgbClr val="FBAE40"/>
          </p15:clr>
        </p15:guide>
        <p15:guide id="2" pos="473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BVE_Cover/End_Bottom ba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91F2816-65F1-482C-B5B4-E5C909BC2AE8}"/>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Click the central icon to add background picture</a:t>
            </a:r>
            <a:endParaRPr lang="en-GB"/>
          </a:p>
        </p:txBody>
      </p:sp>
      <p:sp>
        <p:nvSpPr>
          <p:cNvPr id="32" name="Title">
            <a:extLst>
              <a:ext uri="{FF2B5EF4-FFF2-40B4-BE49-F238E27FC236}">
                <a16:creationId xmlns:a16="http://schemas.microsoft.com/office/drawing/2014/main" id="{77948493-4899-E642-8DB6-71465BB5986D}"/>
              </a:ext>
            </a:extLst>
          </p:cNvPr>
          <p:cNvSpPr>
            <a:spLocks noGrp="1"/>
          </p:cNvSpPr>
          <p:nvPr>
            <p:ph type="title" hasCustomPrompt="1"/>
          </p:nvPr>
        </p:nvSpPr>
        <p:spPr>
          <a:xfrm>
            <a:off x="1001259" y="4375798"/>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31" name="Sub title">
            <a:extLst>
              <a:ext uri="{FF2B5EF4-FFF2-40B4-BE49-F238E27FC236}">
                <a16:creationId xmlns:a16="http://schemas.microsoft.com/office/drawing/2014/main" id="{228973A0-6782-E144-B6BE-8A91E0CB5DCA}"/>
              </a:ext>
            </a:extLst>
          </p:cNvPr>
          <p:cNvSpPr>
            <a:spLocks noGrp="1"/>
          </p:cNvSpPr>
          <p:nvPr>
            <p:ph type="body" sz="quarter" idx="13" hasCustomPrompt="1"/>
          </p:nvPr>
        </p:nvSpPr>
        <p:spPr>
          <a:xfrm>
            <a:off x="1001713" y="5478682"/>
            <a:ext cx="6423025" cy="445868"/>
          </a:xfrm>
          <a:prstGeom prst="rect">
            <a:avLst/>
          </a:prstGeom>
        </p:spPr>
        <p:txBody>
          <a:bodyPr tIns="0" bIns="0"/>
          <a:lstStyle>
            <a:lvl1pPr marL="0" indent="0">
              <a:buNone/>
              <a:defRPr sz="2400" baseline="0">
                <a:solidFill>
                  <a:schemeClr val="bg1"/>
                </a:solidFill>
              </a:defRPr>
            </a:lvl1pPr>
          </a:lstStyle>
          <a:p>
            <a:pPr lvl="0"/>
            <a:r>
              <a:rPr lang="en-GB"/>
              <a:t>Click to edit speaker’s name</a:t>
            </a:r>
            <a:endParaRPr lang="en-US"/>
          </a:p>
        </p:txBody>
      </p:sp>
      <p:sp>
        <p:nvSpPr>
          <p:cNvPr id="11" name="Text Placeholder 8">
            <a:extLst>
              <a:ext uri="{FF2B5EF4-FFF2-40B4-BE49-F238E27FC236}">
                <a16:creationId xmlns:a16="http://schemas.microsoft.com/office/drawing/2014/main" id="{55285386-2331-4BA8-9102-7E7175F8F8C9}"/>
              </a:ext>
            </a:extLst>
          </p:cNvPr>
          <p:cNvSpPr>
            <a:spLocks noGrp="1"/>
          </p:cNvSpPr>
          <p:nvPr>
            <p:ph type="body" sz="quarter" idx="16" hasCustomPrompt="1"/>
          </p:nvPr>
        </p:nvSpPr>
        <p:spPr>
          <a:xfrm>
            <a:off x="1001259" y="6111526"/>
            <a:ext cx="5363327" cy="322262"/>
          </a:xfrm>
          <a:prstGeom prst="rect">
            <a:avLst/>
          </a:prstGeom>
        </p:spPr>
        <p:txBody>
          <a:bodyPr anchor="ctr"/>
          <a:lstStyle>
            <a:lvl1pPr marL="0" indent="0">
              <a:buNone/>
              <a:defRPr sz="2000" b="1" i="0" baseline="0">
                <a:solidFill>
                  <a:schemeClr val="bg1"/>
                </a:solidFill>
              </a:defRPr>
            </a:lvl1pPr>
          </a:lstStyle>
          <a:p>
            <a:pPr lvl="0"/>
            <a:r>
              <a:rPr lang="en-GB"/>
              <a:t>Click to add hashtag</a:t>
            </a:r>
            <a:endParaRPr lang="en-US"/>
          </a:p>
        </p:txBody>
      </p:sp>
      <p:sp>
        <p:nvSpPr>
          <p:cNvPr id="10" name="Partner logo">
            <a:extLst>
              <a:ext uri="{FF2B5EF4-FFF2-40B4-BE49-F238E27FC236}">
                <a16:creationId xmlns:a16="http://schemas.microsoft.com/office/drawing/2014/main" id="{E2646508-2137-5D48-AA82-17BA6E64E66C}"/>
              </a:ext>
              <a:ext uri="{C183D7F6-B498-43B3-948B-1728B52AA6E4}">
                <adec:decorative xmlns:adec="http://schemas.microsoft.com/office/drawing/2017/decorative" val="0"/>
              </a:ext>
            </a:extLst>
          </p:cNvPr>
          <p:cNvSpPr>
            <a:spLocks noGrp="1"/>
          </p:cNvSpPr>
          <p:nvPr>
            <p:ph type="pic" sz="quarter" idx="14" hasCustomPrompt="1"/>
          </p:nvPr>
        </p:nvSpPr>
        <p:spPr>
          <a:xfrm>
            <a:off x="10096483" y="150462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a:t>Partner logo</a:t>
            </a:r>
          </a:p>
        </p:txBody>
      </p:sp>
      <p:sp>
        <p:nvSpPr>
          <p:cNvPr id="13" name="Locations">
            <a:extLst>
              <a:ext uri="{FF2B5EF4-FFF2-40B4-BE49-F238E27FC236}">
                <a16:creationId xmlns:a16="http://schemas.microsoft.com/office/drawing/2014/main" id="{22EA7560-7CFA-493F-828C-2F865C4FEA86}"/>
              </a:ext>
            </a:extLst>
          </p:cNvPr>
          <p:cNvSpPr>
            <a:spLocks noGrp="1"/>
          </p:cNvSpPr>
          <p:nvPr>
            <p:ph type="body" sz="quarter" idx="18" hasCustomPrompt="1"/>
          </p:nvPr>
        </p:nvSpPr>
        <p:spPr>
          <a:xfrm>
            <a:off x="6752349" y="6294092"/>
            <a:ext cx="5210703" cy="322262"/>
          </a:xfrm>
          <a:prstGeom prst="rect">
            <a:avLst/>
          </a:prstGeom>
          <a:solidFill>
            <a:srgbClr val="120742"/>
          </a:solidFill>
        </p:spPr>
        <p:txBody>
          <a:bodyPr anchor="ctr"/>
          <a:lstStyle>
            <a:lvl1pPr marL="0" indent="0" algn="r">
              <a:lnSpc>
                <a:spcPct val="100000"/>
              </a:lnSpc>
              <a:spcBef>
                <a:spcPts val="400"/>
              </a:spcBef>
              <a:buNone/>
              <a:defRPr sz="1400" b="0" i="0" baseline="0">
                <a:solidFill>
                  <a:schemeClr val="bg1"/>
                </a:solidFill>
              </a:defRPr>
            </a:lvl1pPr>
          </a:lstStyle>
          <a:p>
            <a:pPr lvl="0"/>
            <a:r>
              <a:rPr lang="en-GB"/>
              <a:t>Image label (Locations)</a:t>
            </a:r>
            <a:endParaRPr lang="en-US"/>
          </a:p>
        </p:txBody>
      </p:sp>
      <p:sp>
        <p:nvSpPr>
          <p:cNvPr id="2" name="Footer Placeholder 1">
            <a:extLst>
              <a:ext uri="{FF2B5EF4-FFF2-40B4-BE49-F238E27FC236}">
                <a16:creationId xmlns:a16="http://schemas.microsoft.com/office/drawing/2014/main" id="{C77375EA-8212-4A15-87E8-4947917D9174}"/>
              </a:ext>
            </a:extLst>
          </p:cNvPr>
          <p:cNvSpPr>
            <a:spLocks noGrp="1"/>
          </p:cNvSpPr>
          <p:nvPr>
            <p:ph type="ftr" sz="quarter" idx="19"/>
          </p:nvPr>
        </p:nvSpPr>
        <p:spPr/>
        <p:txBody>
          <a:bodyPr/>
          <a:lstStyle/>
          <a:p>
            <a:endParaRPr lang="en-GB"/>
          </a:p>
        </p:txBody>
      </p:sp>
      <p:sp>
        <p:nvSpPr>
          <p:cNvPr id="3" name="Slide Number Placeholder 2">
            <a:extLst>
              <a:ext uri="{FF2B5EF4-FFF2-40B4-BE49-F238E27FC236}">
                <a16:creationId xmlns:a16="http://schemas.microsoft.com/office/drawing/2014/main" id="{FC4798A3-709D-4F54-9553-56451427FD51}"/>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723003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a:t>Click to edit speaker’s name</a:t>
            </a:r>
            <a:endParaRPr lang="en-US"/>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a:t>Click to add hashtag</a:t>
            </a:r>
            <a:endParaRPr lang="en-US"/>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
            <a:extLst>
              <a:ext uri="{FF2B5EF4-FFF2-40B4-BE49-F238E27FC236}">
                <a16:creationId xmlns:a16="http://schemas.microsoft.com/office/drawing/2014/main" id="{27BAE24B-8897-314D-AD10-75A2EED5C681}"/>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a:t>Partner logo</a:t>
            </a:r>
          </a:p>
        </p:txBody>
      </p:sp>
      <p:pic>
        <p:nvPicPr>
          <p:cNvPr id="9" name="Logos">
            <a:extLst>
              <a:ext uri="{FF2B5EF4-FFF2-40B4-BE49-F238E27FC236}">
                <a16:creationId xmlns:a16="http://schemas.microsoft.com/office/drawing/2014/main" id="{E41796DB-48D6-6B49-9BF5-BF764821060F}"/>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
        <p:nvSpPr>
          <p:cNvPr id="2" name="Footer Placeholder 1">
            <a:extLst>
              <a:ext uri="{FF2B5EF4-FFF2-40B4-BE49-F238E27FC236}">
                <a16:creationId xmlns:a16="http://schemas.microsoft.com/office/drawing/2014/main" id="{16CC96EA-D59E-45BE-A919-A5E95C23FDA6}"/>
              </a:ext>
            </a:extLst>
          </p:cNvPr>
          <p:cNvSpPr>
            <a:spLocks noGrp="1"/>
          </p:cNvSpPr>
          <p:nvPr>
            <p:ph type="ftr" sz="quarter" idx="16"/>
          </p:nvPr>
        </p:nvSpPr>
        <p:spPr/>
        <p:txBody>
          <a:bodyPr/>
          <a:lstStyle/>
          <a:p>
            <a:endParaRPr lang="en-GB"/>
          </a:p>
        </p:txBody>
      </p:sp>
      <p:pic>
        <p:nvPicPr>
          <p:cNvPr id="4" name="Picture 3">
            <a:extLst>
              <a:ext uri="{FF2B5EF4-FFF2-40B4-BE49-F238E27FC236}">
                <a16:creationId xmlns:a16="http://schemas.microsoft.com/office/drawing/2014/main" id="{3689B1B2-F453-5E48-C0FB-F2DA9054EC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4503" y="384789"/>
            <a:ext cx="725239" cy="812267"/>
          </a:xfrm>
          <a:prstGeom prst="rect">
            <a:avLst/>
          </a:prstGeom>
        </p:spPr>
      </p:pic>
    </p:spTree>
    <p:extLst>
      <p:ext uri="{BB962C8B-B14F-4D97-AF65-F5344CB8AC3E}">
        <p14:creationId xmlns:p14="http://schemas.microsoft.com/office/powerpoint/2010/main" val="3908681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BVE_Cover/End_Navy background_Centred">
    <p:bg>
      <p:bgPr>
        <a:solidFill>
          <a:srgbClr val="1E1541"/>
        </a:solidFill>
        <a:effectLst/>
      </p:bgPr>
    </p:bg>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EECD84F3-CF78-A94C-B74B-B6099D67A55A}"/>
              </a:ext>
            </a:extLst>
          </p:cNvPr>
          <p:cNvSpPr>
            <a:spLocks noGrp="1"/>
          </p:cNvSpPr>
          <p:nvPr>
            <p:ph type="title" hasCustomPrompt="1"/>
          </p:nvPr>
        </p:nvSpPr>
        <p:spPr>
          <a:xfrm>
            <a:off x="1001259" y="2668604"/>
            <a:ext cx="10189028" cy="1078798"/>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14" name="Text Placeholder 8">
            <a:extLst>
              <a:ext uri="{FF2B5EF4-FFF2-40B4-BE49-F238E27FC236}">
                <a16:creationId xmlns:a16="http://schemas.microsoft.com/office/drawing/2014/main" id="{163D32C7-79BD-5B43-8577-A450EBE06AA2}"/>
              </a:ext>
            </a:extLst>
          </p:cNvPr>
          <p:cNvSpPr>
            <a:spLocks noGrp="1"/>
          </p:cNvSpPr>
          <p:nvPr>
            <p:ph type="body" sz="quarter" idx="13" hasCustomPrompt="1"/>
          </p:nvPr>
        </p:nvSpPr>
        <p:spPr>
          <a:xfrm>
            <a:off x="2884260" y="3780453"/>
            <a:ext cx="6423025" cy="439122"/>
          </a:xfrm>
          <a:prstGeom prst="rect">
            <a:avLst/>
          </a:prstGeom>
        </p:spPr>
        <p:txBody>
          <a:bodyPr/>
          <a:lstStyle>
            <a:lvl1pPr marL="0" indent="0" algn="ctr">
              <a:buNone/>
              <a:defRPr sz="2400" baseline="0">
                <a:solidFill>
                  <a:schemeClr val="bg1"/>
                </a:solidFill>
              </a:defRPr>
            </a:lvl1pPr>
          </a:lstStyle>
          <a:p>
            <a:pPr lvl="0"/>
            <a:r>
              <a:rPr lang="en-GB"/>
              <a:t>Click to edit speaker’s name</a:t>
            </a:r>
            <a:endParaRPr lang="en-US"/>
          </a:p>
        </p:txBody>
      </p:sp>
      <p:sp>
        <p:nvSpPr>
          <p:cNvPr id="15" name="Text Placeholder 8">
            <a:extLst>
              <a:ext uri="{FF2B5EF4-FFF2-40B4-BE49-F238E27FC236}">
                <a16:creationId xmlns:a16="http://schemas.microsoft.com/office/drawing/2014/main" id="{2869F0AB-6BA2-184D-8261-47FD5EAAD564}"/>
              </a:ext>
            </a:extLst>
          </p:cNvPr>
          <p:cNvSpPr>
            <a:spLocks noGrp="1"/>
          </p:cNvSpPr>
          <p:nvPr>
            <p:ph type="body" sz="quarter" idx="15" hasCustomPrompt="1"/>
          </p:nvPr>
        </p:nvSpPr>
        <p:spPr>
          <a:xfrm>
            <a:off x="2884259" y="6111526"/>
            <a:ext cx="6423025" cy="322262"/>
          </a:xfrm>
          <a:prstGeom prst="rect">
            <a:avLst/>
          </a:prstGeom>
        </p:spPr>
        <p:txBody>
          <a:bodyPr/>
          <a:lstStyle>
            <a:lvl1pPr marL="0" indent="0" algn="ctr">
              <a:buNone/>
              <a:defRPr sz="2000" b="1" i="0" baseline="0">
                <a:solidFill>
                  <a:schemeClr val="bg1"/>
                </a:solidFill>
              </a:defRPr>
            </a:lvl1pPr>
          </a:lstStyle>
          <a:p>
            <a:pPr lvl="0"/>
            <a:r>
              <a:rPr lang="en-GB"/>
              <a:t>Click to add hashtag</a:t>
            </a:r>
            <a:endParaRPr lang="en-US"/>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a:t>Partner logo</a:t>
            </a:r>
          </a:p>
        </p:txBody>
      </p:sp>
      <p:pic>
        <p:nvPicPr>
          <p:cNvPr id="8" name="Logos">
            <a:extLst>
              <a:ext uri="{FF2B5EF4-FFF2-40B4-BE49-F238E27FC236}">
                <a16:creationId xmlns:a16="http://schemas.microsoft.com/office/drawing/2014/main" id="{A87F04DC-5812-BF4C-865D-BDF86990C94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pic>
        <p:nvPicPr>
          <p:cNvPr id="2" name="Picture 1">
            <a:extLst>
              <a:ext uri="{FF2B5EF4-FFF2-40B4-BE49-F238E27FC236}">
                <a16:creationId xmlns:a16="http://schemas.microsoft.com/office/drawing/2014/main" id="{1367ACBA-0E97-5413-D52C-58C768DA84D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4503" y="294757"/>
            <a:ext cx="725239" cy="812267"/>
          </a:xfrm>
          <a:prstGeom prst="rect">
            <a:avLst/>
          </a:prstGeom>
        </p:spPr>
      </p:pic>
    </p:spTree>
    <p:extLst>
      <p:ext uri="{BB962C8B-B14F-4D97-AF65-F5344CB8AC3E}">
        <p14:creationId xmlns:p14="http://schemas.microsoft.com/office/powerpoint/2010/main" val="879471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BVE_Cover/End_Content Slide_Logo">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8306025"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a:t>Content/Agenda</a:t>
            </a:r>
            <a:endParaRPr lang="en-US"/>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8306024"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a:t>Click to edit Master text styles</a:t>
            </a:r>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a:t>Partner logo</a:t>
            </a:r>
          </a:p>
        </p:txBody>
      </p:sp>
      <p:pic>
        <p:nvPicPr>
          <p:cNvPr id="10" name="Logos">
            <a:extLst>
              <a:ext uri="{FF2B5EF4-FFF2-40B4-BE49-F238E27FC236}">
                <a16:creationId xmlns:a16="http://schemas.microsoft.com/office/drawing/2014/main" id="{B93767B3-2877-4D4D-A622-AE6B4EB23B81}"/>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pic>
        <p:nvPicPr>
          <p:cNvPr id="2" name="Picture 1">
            <a:extLst>
              <a:ext uri="{FF2B5EF4-FFF2-40B4-BE49-F238E27FC236}">
                <a16:creationId xmlns:a16="http://schemas.microsoft.com/office/drawing/2014/main" id="{31A1CFC0-E771-FB53-2845-85329E26C3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4503" y="294757"/>
            <a:ext cx="725239" cy="812267"/>
          </a:xfrm>
          <a:prstGeom prst="rect">
            <a:avLst/>
          </a:prstGeom>
        </p:spPr>
      </p:pic>
    </p:spTree>
    <p:extLst>
      <p:ext uri="{BB962C8B-B14F-4D97-AF65-F5344CB8AC3E}">
        <p14:creationId xmlns:p14="http://schemas.microsoft.com/office/powerpoint/2010/main" val="2273759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BVE_Cover/End_Content Slide">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10288413"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a:t>Content/Agenda</a:t>
            </a:r>
            <a:endParaRPr lang="en-US"/>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10288412"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4246757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_Navy">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613A1A9-F97F-4D22-AACA-BAB43A58D979}"/>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a:p>
        </p:txBody>
      </p:sp>
      <p:sp>
        <p:nvSpPr>
          <p:cNvPr id="6" name="Title 9">
            <a:extLst>
              <a:ext uri="{FF2B5EF4-FFF2-40B4-BE49-F238E27FC236}">
                <a16:creationId xmlns:a16="http://schemas.microsoft.com/office/drawing/2014/main" id="{B6169398-DA0D-634D-A347-F8D65716CF67}"/>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a:t>Quotations/motto</a:t>
            </a:r>
            <a:endParaRPr lang="en-US"/>
          </a:p>
        </p:txBody>
      </p:sp>
      <p:sp>
        <p:nvSpPr>
          <p:cNvPr id="5" name="Text Placeholder 8">
            <a:extLst>
              <a:ext uri="{FF2B5EF4-FFF2-40B4-BE49-F238E27FC236}">
                <a16:creationId xmlns:a16="http://schemas.microsoft.com/office/drawing/2014/main" id="{E0AB1231-AD18-4EB3-8D11-04AD0A3AF011}"/>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
        <p:nvSpPr>
          <p:cNvPr id="2" name="Footer Placeholder 1">
            <a:extLst>
              <a:ext uri="{FF2B5EF4-FFF2-40B4-BE49-F238E27FC236}">
                <a16:creationId xmlns:a16="http://schemas.microsoft.com/office/drawing/2014/main" id="{A1BE3DFD-13A7-499C-8A08-2BEE4976E0DA}"/>
              </a:ext>
            </a:extLst>
          </p:cNvPr>
          <p:cNvSpPr>
            <a:spLocks noGrp="1"/>
          </p:cNvSpPr>
          <p:nvPr>
            <p:ph type="ftr" sz="quarter" idx="19"/>
          </p:nvPr>
        </p:nvSpPr>
        <p:spPr/>
        <p:txBody>
          <a:bodyPr/>
          <a:lstStyle/>
          <a:p>
            <a:endParaRPr lang="en-GB"/>
          </a:p>
        </p:txBody>
      </p:sp>
      <p:sp>
        <p:nvSpPr>
          <p:cNvPr id="3" name="Slide Number Placeholder 2">
            <a:extLst>
              <a:ext uri="{FF2B5EF4-FFF2-40B4-BE49-F238E27FC236}">
                <a16:creationId xmlns:a16="http://schemas.microsoft.com/office/drawing/2014/main" id="{F3A8B585-BD11-4F2C-87B6-10160353B979}"/>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90904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a:t>Click to edit speaker’s name</a:t>
            </a:r>
            <a:endParaRPr lang="en-US"/>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a:t>Click to add hashtag</a:t>
            </a:r>
            <a:endParaRPr lang="en-US"/>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
            <a:extLst>
              <a:ext uri="{FF2B5EF4-FFF2-40B4-BE49-F238E27FC236}">
                <a16:creationId xmlns:a16="http://schemas.microsoft.com/office/drawing/2014/main" id="{27BAE24B-8897-314D-AD10-75A2EED5C681}"/>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a:t>Partner logo</a:t>
            </a:r>
          </a:p>
        </p:txBody>
      </p:sp>
      <p:pic>
        <p:nvPicPr>
          <p:cNvPr id="9" name="Logos">
            <a:extLst>
              <a:ext uri="{FF2B5EF4-FFF2-40B4-BE49-F238E27FC236}">
                <a16:creationId xmlns:a16="http://schemas.microsoft.com/office/drawing/2014/main" id="{E41796DB-48D6-6B49-9BF5-BF764821060F}"/>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00000" y="368553"/>
            <a:ext cx="975885" cy="790803"/>
          </a:xfrm>
          <a:prstGeom prst="rect">
            <a:avLst/>
          </a:prstGeom>
        </p:spPr>
      </p:pic>
      <p:sp>
        <p:nvSpPr>
          <p:cNvPr id="2" name="Footer Placeholder 1">
            <a:extLst>
              <a:ext uri="{FF2B5EF4-FFF2-40B4-BE49-F238E27FC236}">
                <a16:creationId xmlns:a16="http://schemas.microsoft.com/office/drawing/2014/main" id="{16CC96EA-D59E-45BE-A919-A5E95C23FDA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08181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ation_Re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8A2D00AF-5F33-40F6-99C9-0D8ADEF6574E}"/>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a:p>
        </p:txBody>
      </p:sp>
      <p:sp>
        <p:nvSpPr>
          <p:cNvPr id="6" name="Title 9">
            <a:extLst>
              <a:ext uri="{FF2B5EF4-FFF2-40B4-BE49-F238E27FC236}">
                <a16:creationId xmlns:a16="http://schemas.microsoft.com/office/drawing/2014/main" id="{96A7D56D-E191-4E4B-B30D-6D68698A783A}"/>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a:t>Quotations/motto</a:t>
            </a:r>
            <a:endParaRPr lang="en-US"/>
          </a:p>
        </p:txBody>
      </p:sp>
      <p:sp>
        <p:nvSpPr>
          <p:cNvPr id="5" name="Text Placeholder 8">
            <a:extLst>
              <a:ext uri="{FF2B5EF4-FFF2-40B4-BE49-F238E27FC236}">
                <a16:creationId xmlns:a16="http://schemas.microsoft.com/office/drawing/2014/main" id="{7FDC2D99-840E-41CF-8ADE-FAAFD2858E27}"/>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Tree>
    <p:extLst>
      <p:ext uri="{BB962C8B-B14F-4D97-AF65-F5344CB8AC3E}">
        <p14:creationId xmlns:p14="http://schemas.microsoft.com/office/powerpoint/2010/main" val="2950207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_Navy">
    <p:spTree>
      <p:nvGrpSpPr>
        <p:cNvPr id="1" name=""/>
        <p:cNvGrpSpPr/>
        <p:nvPr/>
      </p:nvGrpSpPr>
      <p:grpSpPr>
        <a:xfrm>
          <a:off x="0" y="0"/>
          <a:ext cx="0" cy="0"/>
          <a:chOff x="0" y="0"/>
          <a:chExt cx="0" cy="0"/>
        </a:xfrm>
      </p:grpSpPr>
      <p:sp>
        <p:nvSpPr>
          <p:cNvPr id="13" name="Rectangle 12" descr="Blue heading Bar">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2924270"/>
            <a:ext cx="3141553" cy="717694"/>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a:t>Title</a:t>
            </a:r>
            <a:endParaRPr lang="en-US"/>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a:t>Click to add a short copy</a:t>
            </a:r>
            <a:endParaRPr lang="en-US"/>
          </a:p>
        </p:txBody>
      </p:sp>
      <p:sp>
        <p:nvSpPr>
          <p:cNvPr id="10" name="Picture Placeholder 9">
            <a:extLst>
              <a:ext uri="{FF2B5EF4-FFF2-40B4-BE49-F238E27FC236}">
                <a16:creationId xmlns:a16="http://schemas.microsoft.com/office/drawing/2014/main" id="{DA622506-CE23-476C-AF20-3AAD6027BAF9}"/>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a:t>Click to add Picture</a:t>
            </a:r>
            <a:endParaRPr lang="en-GB"/>
          </a:p>
        </p:txBody>
      </p:sp>
      <p:sp>
        <p:nvSpPr>
          <p:cNvPr id="8" name="Text Placeholder 8">
            <a:extLst>
              <a:ext uri="{FF2B5EF4-FFF2-40B4-BE49-F238E27FC236}">
                <a16:creationId xmlns:a16="http://schemas.microsoft.com/office/drawing/2014/main" id="{DC6E0E0E-BA2D-48E5-99EB-12291FFCA58A}"/>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a:p>
        </p:txBody>
      </p:sp>
    </p:spTree>
    <p:extLst>
      <p:ext uri="{BB962C8B-B14F-4D97-AF65-F5344CB8AC3E}">
        <p14:creationId xmlns:p14="http://schemas.microsoft.com/office/powerpoint/2010/main" val="288546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_Red">
    <p:spTree>
      <p:nvGrpSpPr>
        <p:cNvPr id="1" name=""/>
        <p:cNvGrpSpPr/>
        <p:nvPr/>
      </p:nvGrpSpPr>
      <p:grpSpPr>
        <a:xfrm>
          <a:off x="0" y="0"/>
          <a:ext cx="0" cy="0"/>
          <a:chOff x="0" y="0"/>
          <a:chExt cx="0" cy="0"/>
        </a:xfrm>
      </p:grpSpPr>
      <p:sp>
        <p:nvSpPr>
          <p:cNvPr id="13" name="Rectangle 12" descr="Red">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3216036"/>
            <a:ext cx="3141553" cy="425927"/>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a:t>Title</a:t>
            </a:r>
            <a:endParaRPr lang="en-US"/>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a:t>Click to add a short copy</a:t>
            </a:r>
            <a:endParaRPr lang="en-US"/>
          </a:p>
        </p:txBody>
      </p:sp>
      <p:sp>
        <p:nvSpPr>
          <p:cNvPr id="8" name="Picture Placeholder 7">
            <a:extLst>
              <a:ext uri="{FF2B5EF4-FFF2-40B4-BE49-F238E27FC236}">
                <a16:creationId xmlns:a16="http://schemas.microsoft.com/office/drawing/2014/main" id="{B19B5CF3-B191-481F-A975-3BF9A9945F0B}"/>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a:t>Click to add Picture</a:t>
            </a:r>
            <a:endParaRPr lang="en-GB"/>
          </a:p>
        </p:txBody>
      </p:sp>
      <p:sp>
        <p:nvSpPr>
          <p:cNvPr id="10" name="Text Placeholder 8">
            <a:extLst>
              <a:ext uri="{FF2B5EF4-FFF2-40B4-BE49-F238E27FC236}">
                <a16:creationId xmlns:a16="http://schemas.microsoft.com/office/drawing/2014/main" id="{6A672AB4-D24F-4ECB-8506-139C950CB8E0}"/>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a:p>
        </p:txBody>
      </p:sp>
    </p:spTree>
    <p:extLst>
      <p:ext uri="{BB962C8B-B14F-4D97-AF65-F5344CB8AC3E}">
        <p14:creationId xmlns:p14="http://schemas.microsoft.com/office/powerpoint/2010/main" val="3627731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pic>
        <p:nvPicPr>
          <p:cNvPr id="8" name="Picture 7">
            <a:extLst>
              <a:ext uri="{FF2B5EF4-FFF2-40B4-BE49-F238E27FC236}">
                <a16:creationId xmlns:a16="http://schemas.microsoft.com/office/drawing/2014/main" id="{CD518FF1-9358-0109-97C3-A987ED838BA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42099" y="6398695"/>
            <a:ext cx="1280160" cy="294767"/>
          </a:xfrm>
          <a:prstGeom prst="rect">
            <a:avLst/>
          </a:prstGeom>
        </p:spPr>
      </p:pic>
    </p:spTree>
    <p:extLst>
      <p:ext uri="{BB962C8B-B14F-4D97-AF65-F5344CB8AC3E}">
        <p14:creationId xmlns:p14="http://schemas.microsoft.com/office/powerpoint/2010/main" val="93522592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pic>
        <p:nvPicPr>
          <p:cNvPr id="11" name="Picture 10">
            <a:extLst>
              <a:ext uri="{FF2B5EF4-FFF2-40B4-BE49-F238E27FC236}">
                <a16:creationId xmlns:a16="http://schemas.microsoft.com/office/drawing/2014/main" id="{1451CFEE-B823-9A4D-ABE9-715015314F8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2" name="Slide Number Placeholder 3">
            <a:extLst>
              <a:ext uri="{FF2B5EF4-FFF2-40B4-BE49-F238E27FC236}">
                <a16:creationId xmlns:a16="http://schemas.microsoft.com/office/drawing/2014/main" id="{0FDDCC9E-AD9B-4E82-84A7-D0A6B9E69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pic>
        <p:nvPicPr>
          <p:cNvPr id="3" name="Picture 2">
            <a:extLst>
              <a:ext uri="{FF2B5EF4-FFF2-40B4-BE49-F238E27FC236}">
                <a16:creationId xmlns:a16="http://schemas.microsoft.com/office/drawing/2014/main" id="{E5D51663-7419-DCC0-B1FD-512CD3A7378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42099" y="6398695"/>
            <a:ext cx="1280160" cy="294767"/>
          </a:xfrm>
          <a:prstGeom prst="rect">
            <a:avLst/>
          </a:prstGeom>
        </p:spPr>
      </p:pic>
    </p:spTree>
    <p:extLst>
      <p:ext uri="{BB962C8B-B14F-4D97-AF65-F5344CB8AC3E}">
        <p14:creationId xmlns:p14="http://schemas.microsoft.com/office/powerpoint/2010/main" val="297293867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627E6AC7-39E2-3E47-B374-4D873C8FB1E5}"/>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DB018FEC-D8C0-A04E-86F3-AE4142522968}"/>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4" name="Slide Number Placeholder 3">
            <a:extLst>
              <a:ext uri="{FF2B5EF4-FFF2-40B4-BE49-F238E27FC236}">
                <a16:creationId xmlns:a16="http://schemas.microsoft.com/office/drawing/2014/main" id="{54C8C23B-FB3D-4AF1-BB49-8F6119DC0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30000459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159183"/>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12" name="Content Placeholder 3">
            <a:extLst>
              <a:ext uri="{FF2B5EF4-FFF2-40B4-BE49-F238E27FC236}">
                <a16:creationId xmlns:a16="http://schemas.microsoft.com/office/drawing/2014/main" id="{BAC9CFCE-90A3-46F0-A6A3-A6121A3B2E7C}"/>
              </a:ext>
            </a:extLst>
          </p:cNvPr>
          <p:cNvSpPr>
            <a:spLocks noGrp="1"/>
          </p:cNvSpPr>
          <p:nvPr>
            <p:ph sz="quarter" idx="19" hasCustomPrompt="1"/>
          </p:nvPr>
        </p:nvSpPr>
        <p:spPr>
          <a:xfrm>
            <a:off x="6228582"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3" name="Picture Placeholder 4">
            <a:extLst>
              <a:ext uri="{FF2B5EF4-FFF2-40B4-BE49-F238E27FC236}">
                <a16:creationId xmlns:a16="http://schemas.microsoft.com/office/drawing/2014/main" id="{63586CC4-DABB-2D4F-BFD0-C29AC252710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4" name="Picture 13">
            <a:extLst>
              <a:ext uri="{FF2B5EF4-FFF2-40B4-BE49-F238E27FC236}">
                <a16:creationId xmlns:a16="http://schemas.microsoft.com/office/drawing/2014/main" id="{DC4CC767-77DE-1F47-85B9-952129BA576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A2638C4C-58F0-4468-8DFC-BCC228432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901471194"/>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40"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12" name="Content Placeholder 3">
            <a:extLst>
              <a:ext uri="{FF2B5EF4-FFF2-40B4-BE49-F238E27FC236}">
                <a16:creationId xmlns:a16="http://schemas.microsoft.com/office/drawing/2014/main" id="{D63707EB-C232-46ED-86F2-D4669D03038E}"/>
              </a:ext>
            </a:extLst>
          </p:cNvPr>
          <p:cNvSpPr>
            <a:spLocks noGrp="1"/>
          </p:cNvSpPr>
          <p:nvPr>
            <p:ph sz="quarter" idx="19" hasCustomPrompt="1"/>
          </p:nvPr>
        </p:nvSpPr>
        <p:spPr>
          <a:xfrm>
            <a:off x="6228582"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3" name="Content Placeholder 3">
            <a:extLst>
              <a:ext uri="{FF2B5EF4-FFF2-40B4-BE49-F238E27FC236}">
                <a16:creationId xmlns:a16="http://schemas.microsoft.com/office/drawing/2014/main" id="{65462C8B-E0BC-458E-98BE-7B1A2D4B415A}"/>
              </a:ext>
            </a:extLst>
          </p:cNvPr>
          <p:cNvSpPr>
            <a:spLocks noGrp="1"/>
          </p:cNvSpPr>
          <p:nvPr>
            <p:ph sz="quarter" idx="20" hasCustomPrompt="1"/>
          </p:nvPr>
        </p:nvSpPr>
        <p:spPr>
          <a:xfrm>
            <a:off x="6228582"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8" name="Picture Placeholder 4">
            <a:extLst>
              <a:ext uri="{FF2B5EF4-FFF2-40B4-BE49-F238E27FC236}">
                <a16:creationId xmlns:a16="http://schemas.microsoft.com/office/drawing/2014/main" id="{0C70EEFD-4AD8-6A43-832A-205712F9BD7F}"/>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4" name="Picture 13">
            <a:extLst>
              <a:ext uri="{FF2B5EF4-FFF2-40B4-BE49-F238E27FC236}">
                <a16:creationId xmlns:a16="http://schemas.microsoft.com/office/drawing/2014/main" id="{5125BAB1-2160-8041-A15D-C196E49A12A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6D75BD47-8323-4067-9648-71994B159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83142851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Subtitle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2" name="Content Placeholder 3">
            <a:extLst>
              <a:ext uri="{FF2B5EF4-FFF2-40B4-BE49-F238E27FC236}">
                <a16:creationId xmlns:a16="http://schemas.microsoft.com/office/drawing/2014/main" id="{CFA28A5D-BBBD-4531-AB19-30230F3896D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3" name="Content Placeholder 3">
            <a:extLst>
              <a:ext uri="{FF2B5EF4-FFF2-40B4-BE49-F238E27FC236}">
                <a16:creationId xmlns:a16="http://schemas.microsoft.com/office/drawing/2014/main" id="{6CDD2952-EC48-4368-A15E-602C698A4485}"/>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8" y="2600325"/>
            <a:ext cx="11561761"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1" name="Picture Placeholder 4">
            <a:extLst>
              <a:ext uri="{FF2B5EF4-FFF2-40B4-BE49-F238E27FC236}">
                <a16:creationId xmlns:a16="http://schemas.microsoft.com/office/drawing/2014/main" id="{624ACC40-DE07-034C-BD8D-55CE23D25E38}"/>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4" name="Picture 13">
            <a:extLst>
              <a:ext uri="{FF2B5EF4-FFF2-40B4-BE49-F238E27FC236}">
                <a16:creationId xmlns:a16="http://schemas.microsoft.com/office/drawing/2014/main" id="{D614169D-14EE-C94B-8635-9A995B85DEB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5" name="Slide Number Placeholder 3">
            <a:extLst>
              <a:ext uri="{FF2B5EF4-FFF2-40B4-BE49-F238E27FC236}">
                <a16:creationId xmlns:a16="http://schemas.microsoft.com/office/drawing/2014/main" id="{23BFFDF7-E3BF-4FDC-B230-CB750723F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90287494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a:t>Click to add Chart/Graph/Image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1" name="Picture Placeholder 4">
            <a:extLst>
              <a:ext uri="{FF2B5EF4-FFF2-40B4-BE49-F238E27FC236}">
                <a16:creationId xmlns:a16="http://schemas.microsoft.com/office/drawing/2014/main" id="{88AAD741-6BD8-1E4A-9C50-E76F48C90AB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2" name="Picture 11">
            <a:extLst>
              <a:ext uri="{FF2B5EF4-FFF2-40B4-BE49-F238E27FC236}">
                <a16:creationId xmlns:a16="http://schemas.microsoft.com/office/drawing/2014/main" id="{3CD806AD-8B58-154E-BF0B-195E7249FEB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3" name="Slide Number Placeholder 3">
            <a:extLst>
              <a:ext uri="{FF2B5EF4-FFF2-40B4-BE49-F238E27FC236}">
                <a16:creationId xmlns:a16="http://schemas.microsoft.com/office/drawing/2014/main" id="{D5564FF5-9814-4FC2-AB5C-C8EC464DD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96160213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BVE_Cover/End_Navy background_Centred">
    <p:bg>
      <p:bgPr>
        <a:solidFill>
          <a:srgbClr val="1E1541"/>
        </a:solidFill>
        <a:effectLst/>
      </p:bgPr>
    </p:bg>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EECD84F3-CF78-A94C-B74B-B6099D67A55A}"/>
              </a:ext>
            </a:extLst>
          </p:cNvPr>
          <p:cNvSpPr>
            <a:spLocks noGrp="1"/>
          </p:cNvSpPr>
          <p:nvPr>
            <p:ph type="title" hasCustomPrompt="1"/>
          </p:nvPr>
        </p:nvSpPr>
        <p:spPr>
          <a:xfrm>
            <a:off x="1001259" y="2668604"/>
            <a:ext cx="10189028" cy="1078798"/>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a:t>Click to edit title</a:t>
            </a:r>
            <a:br>
              <a:rPr lang="en-GB"/>
            </a:br>
            <a:r>
              <a:rPr lang="en-GB"/>
              <a:t>no more than 2 lines please</a:t>
            </a:r>
            <a:endParaRPr lang="en-US"/>
          </a:p>
        </p:txBody>
      </p:sp>
      <p:sp>
        <p:nvSpPr>
          <p:cNvPr id="14" name="Text Placeholder 8">
            <a:extLst>
              <a:ext uri="{FF2B5EF4-FFF2-40B4-BE49-F238E27FC236}">
                <a16:creationId xmlns:a16="http://schemas.microsoft.com/office/drawing/2014/main" id="{163D32C7-79BD-5B43-8577-A450EBE06AA2}"/>
              </a:ext>
            </a:extLst>
          </p:cNvPr>
          <p:cNvSpPr>
            <a:spLocks noGrp="1"/>
          </p:cNvSpPr>
          <p:nvPr>
            <p:ph type="body" sz="quarter" idx="13" hasCustomPrompt="1"/>
          </p:nvPr>
        </p:nvSpPr>
        <p:spPr>
          <a:xfrm>
            <a:off x="2884260" y="3780453"/>
            <a:ext cx="6423025" cy="439122"/>
          </a:xfrm>
          <a:prstGeom prst="rect">
            <a:avLst/>
          </a:prstGeom>
        </p:spPr>
        <p:txBody>
          <a:bodyPr/>
          <a:lstStyle>
            <a:lvl1pPr marL="0" indent="0" algn="ctr">
              <a:buNone/>
              <a:defRPr sz="2400" baseline="0">
                <a:solidFill>
                  <a:schemeClr val="bg1"/>
                </a:solidFill>
              </a:defRPr>
            </a:lvl1pPr>
          </a:lstStyle>
          <a:p>
            <a:pPr lvl="0"/>
            <a:r>
              <a:rPr lang="en-GB"/>
              <a:t>Click to edit speaker’s name</a:t>
            </a:r>
            <a:endParaRPr lang="en-US"/>
          </a:p>
        </p:txBody>
      </p:sp>
      <p:sp>
        <p:nvSpPr>
          <p:cNvPr id="15" name="Text Placeholder 8">
            <a:extLst>
              <a:ext uri="{FF2B5EF4-FFF2-40B4-BE49-F238E27FC236}">
                <a16:creationId xmlns:a16="http://schemas.microsoft.com/office/drawing/2014/main" id="{2869F0AB-6BA2-184D-8261-47FD5EAAD564}"/>
              </a:ext>
            </a:extLst>
          </p:cNvPr>
          <p:cNvSpPr>
            <a:spLocks noGrp="1"/>
          </p:cNvSpPr>
          <p:nvPr>
            <p:ph type="body" sz="quarter" idx="15" hasCustomPrompt="1"/>
          </p:nvPr>
        </p:nvSpPr>
        <p:spPr>
          <a:xfrm>
            <a:off x="2884259" y="6111526"/>
            <a:ext cx="6423025" cy="322262"/>
          </a:xfrm>
          <a:prstGeom prst="rect">
            <a:avLst/>
          </a:prstGeom>
        </p:spPr>
        <p:txBody>
          <a:bodyPr/>
          <a:lstStyle>
            <a:lvl1pPr marL="0" indent="0" algn="ctr">
              <a:buNone/>
              <a:defRPr sz="2000" b="1" i="0" baseline="0">
                <a:solidFill>
                  <a:schemeClr val="bg1"/>
                </a:solidFill>
              </a:defRPr>
            </a:lvl1pPr>
          </a:lstStyle>
          <a:p>
            <a:pPr lvl="0"/>
            <a:r>
              <a:rPr lang="en-GB"/>
              <a:t>Click to add hashtag</a:t>
            </a:r>
            <a:endParaRPr lang="en-US"/>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a:t>Partner logo</a:t>
            </a:r>
          </a:p>
        </p:txBody>
      </p:sp>
      <p:pic>
        <p:nvPicPr>
          <p:cNvPr id="8" name="Logos">
            <a:extLst>
              <a:ext uri="{FF2B5EF4-FFF2-40B4-BE49-F238E27FC236}">
                <a16:creationId xmlns:a16="http://schemas.microsoft.com/office/drawing/2014/main" id="{A87F04DC-5812-BF4C-865D-BDF86990C94A}"/>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00000" y="368553"/>
            <a:ext cx="975885" cy="790803"/>
          </a:xfrm>
          <a:prstGeom prst="rect">
            <a:avLst/>
          </a:prstGeom>
        </p:spPr>
      </p:pic>
    </p:spTree>
    <p:extLst>
      <p:ext uri="{BB962C8B-B14F-4D97-AF65-F5344CB8AC3E}">
        <p14:creationId xmlns:p14="http://schemas.microsoft.com/office/powerpoint/2010/main" val="81068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a:t>Click to add Chart/Graph/Image</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51FA8743-6D40-8F40-B55F-FBA0757CC1A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03AE5985-E192-DB4C-82B8-51D4C6FE5151}"/>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4" name="Slide Number Placeholder 3">
            <a:extLst>
              <a:ext uri="{FF2B5EF4-FFF2-40B4-BE49-F238E27FC236}">
                <a16:creationId xmlns:a16="http://schemas.microsoft.com/office/drawing/2014/main" id="{719C5AD8-6A69-4B90-A5B9-FE4DB25C0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320993392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3" name="Content Placeholder 3">
            <a:extLst>
              <a:ext uri="{FF2B5EF4-FFF2-40B4-BE49-F238E27FC236}">
                <a16:creationId xmlns:a16="http://schemas.microsoft.com/office/drawing/2014/main" id="{00E6E6B1-8FDC-4917-85BE-BE61CD77BEA7}"/>
              </a:ext>
            </a:extLst>
          </p:cNvPr>
          <p:cNvSpPr>
            <a:spLocks noGrp="1"/>
          </p:cNvSpPr>
          <p:nvPr>
            <p:ph sz="quarter" idx="10" hasCustomPrompt="1"/>
          </p:nvPr>
        </p:nvSpPr>
        <p:spPr>
          <a:xfrm>
            <a:off x="325439"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a:p>
            <a:pPr lvl="1"/>
            <a:r>
              <a:rPr lang="en-GB"/>
              <a:t>Second level</a:t>
            </a:r>
          </a:p>
          <a:p>
            <a:pPr lvl="2"/>
            <a:r>
              <a:rPr lang="en-GB"/>
              <a:t>Third level</a:t>
            </a:r>
          </a:p>
          <a:p>
            <a:pPr lvl="3"/>
            <a:r>
              <a:rPr lang="en-GB"/>
              <a:t>Fourth level</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14" name="Content Placeholder 3">
            <a:extLst>
              <a:ext uri="{FF2B5EF4-FFF2-40B4-BE49-F238E27FC236}">
                <a16:creationId xmlns:a16="http://schemas.microsoft.com/office/drawing/2014/main" id="{4085FD2B-0AE1-4C1C-B760-B8328F13E470}"/>
              </a:ext>
            </a:extLst>
          </p:cNvPr>
          <p:cNvSpPr>
            <a:spLocks noGrp="1"/>
          </p:cNvSpPr>
          <p:nvPr>
            <p:ph sz="quarter" idx="21" hasCustomPrompt="1"/>
          </p:nvPr>
        </p:nvSpPr>
        <p:spPr>
          <a:xfrm>
            <a:off x="6237633"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A3A06535-43CB-E443-B170-555F63CED2F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6" name="Picture 15">
            <a:extLst>
              <a:ext uri="{FF2B5EF4-FFF2-40B4-BE49-F238E27FC236}">
                <a16:creationId xmlns:a16="http://schemas.microsoft.com/office/drawing/2014/main" id="{17C26DC3-233F-E449-9138-FEE580997A8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0007D9C0-F850-43F4-B0D7-7973B5BAC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229538099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4 Img Collage_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9" name="Picture Placeholder 3">
            <a:extLst>
              <a:ext uri="{FF2B5EF4-FFF2-40B4-BE49-F238E27FC236}">
                <a16:creationId xmlns:a16="http://schemas.microsoft.com/office/drawing/2014/main" id="{5CA47C59-220C-4D4C-B4C9-867AB670FE6C}"/>
              </a:ext>
            </a:extLst>
          </p:cNvPr>
          <p:cNvSpPr>
            <a:spLocks noGrp="1"/>
          </p:cNvSpPr>
          <p:nvPr>
            <p:ph type="pic" sz="quarter" idx="13"/>
          </p:nvPr>
        </p:nvSpPr>
        <p:spPr>
          <a:xfrm>
            <a:off x="325834" y="1157898"/>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1" name="Picture Placeholder 3">
            <a:extLst>
              <a:ext uri="{FF2B5EF4-FFF2-40B4-BE49-F238E27FC236}">
                <a16:creationId xmlns:a16="http://schemas.microsoft.com/office/drawing/2014/main" id="{7FBD58E9-13E2-4430-BB74-4C327E2DC21B}"/>
              </a:ext>
            </a:extLst>
          </p:cNvPr>
          <p:cNvSpPr>
            <a:spLocks noGrp="1"/>
          </p:cNvSpPr>
          <p:nvPr>
            <p:ph type="pic" sz="quarter" idx="15"/>
          </p:nvPr>
        </p:nvSpPr>
        <p:spPr>
          <a:xfrm>
            <a:off x="2988621" y="1157898"/>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3" name="Picture Placeholder 3">
            <a:extLst>
              <a:ext uri="{FF2B5EF4-FFF2-40B4-BE49-F238E27FC236}">
                <a16:creationId xmlns:a16="http://schemas.microsoft.com/office/drawing/2014/main" id="{22554A0B-D560-4DEB-A455-FE92CEB18143}"/>
              </a:ext>
            </a:extLst>
          </p:cNvPr>
          <p:cNvSpPr>
            <a:spLocks noGrp="1"/>
          </p:cNvSpPr>
          <p:nvPr>
            <p:ph type="pic" sz="quarter" idx="17"/>
          </p:nvPr>
        </p:nvSpPr>
        <p:spPr>
          <a:xfrm>
            <a:off x="325834" y="3738277"/>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2" name="Picture Placeholder 3">
            <a:extLst>
              <a:ext uri="{FF2B5EF4-FFF2-40B4-BE49-F238E27FC236}">
                <a16:creationId xmlns:a16="http://schemas.microsoft.com/office/drawing/2014/main" id="{793D9C21-F06D-4A52-BEE1-796FF27B765D}"/>
              </a:ext>
            </a:extLst>
          </p:cNvPr>
          <p:cNvSpPr>
            <a:spLocks noGrp="1"/>
          </p:cNvSpPr>
          <p:nvPr>
            <p:ph type="pic" sz="quarter" idx="16"/>
          </p:nvPr>
        </p:nvSpPr>
        <p:spPr>
          <a:xfrm>
            <a:off x="4611051" y="3738277"/>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5" name="Content Placeholder 3">
            <a:extLst>
              <a:ext uri="{FF2B5EF4-FFF2-40B4-BE49-F238E27FC236}">
                <a16:creationId xmlns:a16="http://schemas.microsoft.com/office/drawing/2014/main" id="{4EC386EE-C2BB-43BC-8F31-2AF5D77F47C2}"/>
              </a:ext>
              <a:ext uri="{C183D7F6-B498-43B3-948B-1728B52AA6E4}">
                <adec:decorative xmlns:adec="http://schemas.microsoft.com/office/drawing/2017/decorative" val="0"/>
              </a:ext>
            </a:extLst>
          </p:cNvPr>
          <p:cNvSpPr>
            <a:spLocks noGrp="1"/>
          </p:cNvSpPr>
          <p:nvPr>
            <p:ph sz="quarter" idx="18" hasCustomPrompt="1"/>
          </p:nvPr>
        </p:nvSpPr>
        <p:spPr>
          <a:xfrm>
            <a:off x="7264784" y="1158403"/>
            <a:ext cx="4622415"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4" name="Picture Placeholder 4">
            <a:extLst>
              <a:ext uri="{FF2B5EF4-FFF2-40B4-BE49-F238E27FC236}">
                <a16:creationId xmlns:a16="http://schemas.microsoft.com/office/drawing/2014/main" id="{CA1E2F42-C2F5-0245-AD61-4ABF8A06C5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6" name="Picture 15">
            <a:extLst>
              <a:ext uri="{FF2B5EF4-FFF2-40B4-BE49-F238E27FC236}">
                <a16:creationId xmlns:a16="http://schemas.microsoft.com/office/drawing/2014/main" id="{AD96D83E-976F-CB43-8C93-59984E85BC72}"/>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7" name="Slide Number Placeholder 3">
            <a:extLst>
              <a:ext uri="{FF2B5EF4-FFF2-40B4-BE49-F238E27FC236}">
                <a16:creationId xmlns:a16="http://schemas.microsoft.com/office/drawing/2014/main" id="{87541E82-5A6F-47F9-9B18-3D7F3C279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4026121992"/>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236">
          <p15:clr>
            <a:srgbClr val="FBAE40"/>
          </p15:clr>
        </p15:guide>
        <p15:guide id="10" orient="horz" pos="23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Full Page Image Coll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4" name="Picture Placeholder 3">
            <a:extLst>
              <a:ext uri="{FF2B5EF4-FFF2-40B4-BE49-F238E27FC236}">
                <a16:creationId xmlns:a16="http://schemas.microsoft.com/office/drawing/2014/main" id="{41EBFB52-47B2-44CB-B9B5-C8C4D2F2AF23}"/>
              </a:ext>
            </a:extLst>
          </p:cNvPr>
          <p:cNvSpPr>
            <a:spLocks noGrp="1"/>
          </p:cNvSpPr>
          <p:nvPr>
            <p:ph type="pic" sz="quarter" idx="13"/>
          </p:nvPr>
        </p:nvSpPr>
        <p:spPr>
          <a:xfrm>
            <a:off x="325833" y="1167730"/>
            <a:ext cx="242961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5" name="Picture Placeholder 3">
            <a:extLst>
              <a:ext uri="{FF2B5EF4-FFF2-40B4-BE49-F238E27FC236}">
                <a16:creationId xmlns:a16="http://schemas.microsoft.com/office/drawing/2014/main" id="{0772F182-62BF-4CD4-AFAB-DD3986E2570A}"/>
              </a:ext>
            </a:extLst>
          </p:cNvPr>
          <p:cNvSpPr>
            <a:spLocks noGrp="1"/>
          </p:cNvSpPr>
          <p:nvPr>
            <p:ph type="pic" sz="quarter" idx="15"/>
          </p:nvPr>
        </p:nvSpPr>
        <p:spPr>
          <a:xfrm>
            <a:off x="2988620" y="1157898"/>
            <a:ext cx="405204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8" name="Picture Placeholder 3">
            <a:extLst>
              <a:ext uri="{FF2B5EF4-FFF2-40B4-BE49-F238E27FC236}">
                <a16:creationId xmlns:a16="http://schemas.microsoft.com/office/drawing/2014/main" id="{CDFD8E56-6E37-43C9-8D07-9658BFA53A71}"/>
              </a:ext>
            </a:extLst>
          </p:cNvPr>
          <p:cNvSpPr>
            <a:spLocks noGrp="1"/>
          </p:cNvSpPr>
          <p:nvPr>
            <p:ph type="pic" sz="quarter" idx="18"/>
          </p:nvPr>
        </p:nvSpPr>
        <p:spPr>
          <a:xfrm>
            <a:off x="7264785" y="1157898"/>
            <a:ext cx="4622415"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7" name="Picture Placeholder 3">
            <a:extLst>
              <a:ext uri="{FF2B5EF4-FFF2-40B4-BE49-F238E27FC236}">
                <a16:creationId xmlns:a16="http://schemas.microsoft.com/office/drawing/2014/main" id="{F90C7393-C78B-48EB-AC56-F592B5062718}"/>
              </a:ext>
            </a:extLst>
          </p:cNvPr>
          <p:cNvSpPr>
            <a:spLocks noGrp="1"/>
          </p:cNvSpPr>
          <p:nvPr>
            <p:ph type="pic" sz="quarter" idx="17"/>
          </p:nvPr>
        </p:nvSpPr>
        <p:spPr>
          <a:xfrm>
            <a:off x="325833" y="3733800"/>
            <a:ext cx="405204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6" name="Picture Placeholder 3">
            <a:extLst>
              <a:ext uri="{FF2B5EF4-FFF2-40B4-BE49-F238E27FC236}">
                <a16:creationId xmlns:a16="http://schemas.microsoft.com/office/drawing/2014/main" id="{2A64CEAF-F72A-4665-A1E7-EE72A6BE8FF2}"/>
              </a:ext>
            </a:extLst>
          </p:cNvPr>
          <p:cNvSpPr>
            <a:spLocks noGrp="1"/>
          </p:cNvSpPr>
          <p:nvPr>
            <p:ph type="pic" sz="quarter" idx="16"/>
          </p:nvPr>
        </p:nvSpPr>
        <p:spPr>
          <a:xfrm>
            <a:off x="4611050" y="3733800"/>
            <a:ext cx="242961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9" name="Picture Placeholder 3">
            <a:extLst>
              <a:ext uri="{FF2B5EF4-FFF2-40B4-BE49-F238E27FC236}">
                <a16:creationId xmlns:a16="http://schemas.microsoft.com/office/drawing/2014/main" id="{E8BF7EBF-D330-4550-AA20-B874337DB116}"/>
              </a:ext>
            </a:extLst>
          </p:cNvPr>
          <p:cNvSpPr>
            <a:spLocks noGrp="1"/>
          </p:cNvSpPr>
          <p:nvPr>
            <p:ph type="pic" sz="quarter" idx="19"/>
          </p:nvPr>
        </p:nvSpPr>
        <p:spPr>
          <a:xfrm>
            <a:off x="7264784" y="3733800"/>
            <a:ext cx="4622415"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3" name="Picture Placeholder 4">
            <a:extLst>
              <a:ext uri="{FF2B5EF4-FFF2-40B4-BE49-F238E27FC236}">
                <a16:creationId xmlns:a16="http://schemas.microsoft.com/office/drawing/2014/main" id="{83144689-DF27-4C4F-AEEE-8283850944EB}"/>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20" name="Picture 19">
            <a:extLst>
              <a:ext uri="{FF2B5EF4-FFF2-40B4-BE49-F238E27FC236}">
                <a16:creationId xmlns:a16="http://schemas.microsoft.com/office/drawing/2014/main" id="{A3F49034-53B1-F447-8617-CDE9CE77F9C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21" name="Slide Number Placeholder 3">
            <a:extLst>
              <a:ext uri="{FF2B5EF4-FFF2-40B4-BE49-F238E27FC236}">
                <a16:creationId xmlns:a16="http://schemas.microsoft.com/office/drawing/2014/main" id="{E0355B05-C561-49E5-9747-BC4CB96FA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38177486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352">
          <p15:clr>
            <a:srgbClr val="FBAE40"/>
          </p15:clr>
        </p15:guide>
        <p15:guide id="10" orient="horz" pos="22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_2/3 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25" name="Content Placeholder 3">
            <a:extLst>
              <a:ext uri="{FF2B5EF4-FFF2-40B4-BE49-F238E27FC236}">
                <a16:creationId xmlns:a16="http://schemas.microsoft.com/office/drawing/2014/main" id="{24C93AA4-914B-45B2-8818-F28671B740D9}"/>
              </a:ext>
            </a:extLst>
          </p:cNvPr>
          <p:cNvSpPr>
            <a:spLocks noGrp="1"/>
          </p:cNvSpPr>
          <p:nvPr>
            <p:ph sz="quarter" idx="19" hasCustomPrompt="1"/>
          </p:nvPr>
        </p:nvSpPr>
        <p:spPr>
          <a:xfrm>
            <a:off x="325439" y="1149350"/>
            <a:ext cx="7544032"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15184" y="1157898"/>
            <a:ext cx="3772016" cy="4971439"/>
          </a:xfrm>
          <a:prstGeom prst="rect">
            <a:avLst/>
          </a:prstGeom>
        </p:spPr>
        <p:txBody>
          <a:bodyPr tIns="0" bIns="0"/>
          <a:lstStyle>
            <a:lvl1pPr>
              <a:defRPr lang="en-US" sz="1600" kern="1200" baseline="0" dirty="0">
                <a:solidFill>
                  <a:schemeClr val="accent1"/>
                </a:solidFill>
                <a:latin typeface="+mn-lt"/>
                <a:ea typeface="+mn-ea"/>
                <a:cs typeface="+mn-cs"/>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9" name="Picture Placeholder 4">
            <a:extLst>
              <a:ext uri="{FF2B5EF4-FFF2-40B4-BE49-F238E27FC236}">
                <a16:creationId xmlns:a16="http://schemas.microsoft.com/office/drawing/2014/main" id="{76A13BB6-85A5-8644-883F-958DBA5B363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0" name="Picture 9">
            <a:extLst>
              <a:ext uri="{FF2B5EF4-FFF2-40B4-BE49-F238E27FC236}">
                <a16:creationId xmlns:a16="http://schemas.microsoft.com/office/drawing/2014/main" id="{B76780DF-95CB-2344-9B62-F51096A6644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1" name="Slide Number Placeholder 3">
            <a:extLst>
              <a:ext uri="{FF2B5EF4-FFF2-40B4-BE49-F238E27FC236}">
                <a16:creationId xmlns:a16="http://schemas.microsoft.com/office/drawing/2014/main" id="{69AAF065-B526-4FBD-8D8B-BA5A20841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6337352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1" name="Picture Placeholder 4">
            <a:extLst>
              <a:ext uri="{FF2B5EF4-FFF2-40B4-BE49-F238E27FC236}">
                <a16:creationId xmlns:a16="http://schemas.microsoft.com/office/drawing/2014/main" id="{4E887FA2-7D3A-664F-93DB-3EB9460F9BA6}"/>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2" name="Picture 11">
            <a:extLst>
              <a:ext uri="{FF2B5EF4-FFF2-40B4-BE49-F238E27FC236}">
                <a16:creationId xmlns:a16="http://schemas.microsoft.com/office/drawing/2014/main" id="{C80D20E1-5E2F-DC49-B11B-024820BA606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3" name="Slide Number Placeholder 3">
            <a:extLst>
              <a:ext uri="{FF2B5EF4-FFF2-40B4-BE49-F238E27FC236}">
                <a16:creationId xmlns:a16="http://schemas.microsoft.com/office/drawing/2014/main" id="{4F6A4F79-5432-49B5-8874-50D49E7AD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426266256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7544033"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11" name="Text Placeholder 8">
            <a:extLst>
              <a:ext uri="{FF2B5EF4-FFF2-40B4-BE49-F238E27FC236}">
                <a16:creationId xmlns:a16="http://schemas.microsoft.com/office/drawing/2014/main" id="{0078D08B-4AC0-413A-8D64-84876BCF693E}"/>
              </a:ext>
            </a:extLst>
          </p:cNvPr>
          <p:cNvSpPr>
            <a:spLocks noGrp="1"/>
          </p:cNvSpPr>
          <p:nvPr>
            <p:ph type="body" sz="quarter" idx="20" hasCustomPrompt="1"/>
          </p:nvPr>
        </p:nvSpPr>
        <p:spPr>
          <a:xfrm>
            <a:off x="8106131" y="1158403"/>
            <a:ext cx="378106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2" name="Picture Placeholder 4">
            <a:extLst>
              <a:ext uri="{FF2B5EF4-FFF2-40B4-BE49-F238E27FC236}">
                <a16:creationId xmlns:a16="http://schemas.microsoft.com/office/drawing/2014/main" id="{6C89BDC3-593E-A843-8BF2-5F4E73EEADB4}"/>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79DBF0CF-4090-334E-9533-542A553DBDA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4" name="Slide Number Placeholder 3">
            <a:extLst>
              <a:ext uri="{FF2B5EF4-FFF2-40B4-BE49-F238E27FC236}">
                <a16:creationId xmlns:a16="http://schemas.microsoft.com/office/drawing/2014/main" id="{A90FDC7D-7924-4671-BB85-45FC3E741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78087209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Half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4" name="Content Placeholder 3">
            <a:extLst>
              <a:ext uri="{FF2B5EF4-FFF2-40B4-BE49-F238E27FC236}">
                <a16:creationId xmlns:a16="http://schemas.microsoft.com/office/drawing/2014/main" id="{B10A3255-96BA-4D60-BF32-DF5A0CF4AE4F}"/>
              </a:ext>
            </a:extLst>
          </p:cNvPr>
          <p:cNvSpPr>
            <a:spLocks noGrp="1"/>
          </p:cNvSpPr>
          <p:nvPr>
            <p:ph sz="quarter" idx="19" hasCustomPrompt="1"/>
          </p:nvPr>
        </p:nvSpPr>
        <p:spPr>
          <a:xfrm>
            <a:off x="325439" y="1149350"/>
            <a:ext cx="5595527"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1" name="Text Placeholder 8">
            <a:extLst>
              <a:ext uri="{FF2B5EF4-FFF2-40B4-BE49-F238E27FC236}">
                <a16:creationId xmlns:a16="http://schemas.microsoft.com/office/drawing/2014/main" id="{0E00FE3C-6612-402C-B97E-100F9A45454F}"/>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a:t>Image label (Locations)</a:t>
            </a:r>
            <a:endParaRPr lang="en-US"/>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13704" y="6308939"/>
            <a:ext cx="495890" cy="403111"/>
          </a:xfrm>
          <a:prstGeom prst="rect">
            <a:avLst/>
          </a:prstGeom>
        </p:spPr>
      </p:pic>
      <p:sp>
        <p:nvSpPr>
          <p:cNvPr id="12" name="Slide Number Placeholder 3">
            <a:extLst>
              <a:ext uri="{FF2B5EF4-FFF2-40B4-BE49-F238E27FC236}">
                <a16:creationId xmlns:a16="http://schemas.microsoft.com/office/drawing/2014/main" id="{BE563078-6D0F-41D7-BC6C-C360208C60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2662559855"/>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_HalfPag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2" name="Text Placeholder 8">
            <a:extLst>
              <a:ext uri="{FF2B5EF4-FFF2-40B4-BE49-F238E27FC236}">
                <a16:creationId xmlns:a16="http://schemas.microsoft.com/office/drawing/2014/main" id="{2B75052F-0636-4932-8F2E-F2F81FDD5A13}"/>
              </a:ext>
            </a:extLst>
          </p:cNvPr>
          <p:cNvSpPr>
            <a:spLocks noGrp="1"/>
          </p:cNvSpPr>
          <p:nvPr>
            <p:ph type="body" sz="quarter" idx="19" hasCustomPrompt="1"/>
          </p:nvPr>
        </p:nvSpPr>
        <p:spPr>
          <a:xfrm>
            <a:off x="325438" y="1149350"/>
            <a:ext cx="559060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a:t>Click to edit Sub-Title</a:t>
            </a:r>
          </a:p>
        </p:txBody>
      </p:sp>
      <p:sp>
        <p:nvSpPr>
          <p:cNvPr id="14" name="Content Placeholder 3">
            <a:extLst>
              <a:ext uri="{FF2B5EF4-FFF2-40B4-BE49-F238E27FC236}">
                <a16:creationId xmlns:a16="http://schemas.microsoft.com/office/drawing/2014/main" id="{F990E6F4-5BA5-461C-98F8-2FA662FC386F}"/>
              </a:ext>
            </a:extLst>
          </p:cNvPr>
          <p:cNvSpPr>
            <a:spLocks noGrp="1"/>
          </p:cNvSpPr>
          <p:nvPr>
            <p:ph sz="quarter" idx="20" hasCustomPrompt="1"/>
          </p:nvPr>
        </p:nvSpPr>
        <p:spPr>
          <a:xfrm>
            <a:off x="325439" y="1692998"/>
            <a:ext cx="5595527" cy="44363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a:p>
        </p:txBody>
      </p:sp>
      <p:sp>
        <p:nvSpPr>
          <p:cNvPr id="11" name="Text Placeholder 8">
            <a:extLst>
              <a:ext uri="{FF2B5EF4-FFF2-40B4-BE49-F238E27FC236}">
                <a16:creationId xmlns:a16="http://schemas.microsoft.com/office/drawing/2014/main" id="{66FC4C66-5FFB-40F0-AC3F-B1D1D04E119C}"/>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a:t>Image label (Locations)</a:t>
            </a:r>
            <a:endParaRPr lang="en-US"/>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9" name="Picture Placeholder 4">
            <a:extLst>
              <a:ext uri="{FF2B5EF4-FFF2-40B4-BE49-F238E27FC236}">
                <a16:creationId xmlns:a16="http://schemas.microsoft.com/office/drawing/2014/main" id="{6F4E35D4-6128-8B41-9123-30295AF368DD}"/>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78543D20-DDB8-5247-B162-452D9A21158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13704" y="6308939"/>
            <a:ext cx="495890" cy="403111"/>
          </a:xfrm>
          <a:prstGeom prst="rect">
            <a:avLst/>
          </a:prstGeom>
        </p:spPr>
      </p:pic>
      <p:sp>
        <p:nvSpPr>
          <p:cNvPr id="15" name="Slide Number Placeholder 3">
            <a:extLst>
              <a:ext uri="{FF2B5EF4-FFF2-40B4-BE49-F238E27FC236}">
                <a16:creationId xmlns:a16="http://schemas.microsoft.com/office/drawing/2014/main" id="{14A14F05-CC51-4C90-8ACC-096B7369F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415165912"/>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0" name="Picture Placeholder 4">
            <a:extLst>
              <a:ext uri="{FF2B5EF4-FFF2-40B4-BE49-F238E27FC236}">
                <a16:creationId xmlns:a16="http://schemas.microsoft.com/office/drawing/2014/main" id="{A797627D-3402-6E4D-8187-1EC2AC184A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8" name="Picture 7">
            <a:extLst>
              <a:ext uri="{FF2B5EF4-FFF2-40B4-BE49-F238E27FC236}">
                <a16:creationId xmlns:a16="http://schemas.microsoft.com/office/drawing/2014/main" id="{D0E8DD23-376B-D042-93F3-9B85EB4C3C1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1" name="Slide Number Placeholder 3">
            <a:extLst>
              <a:ext uri="{FF2B5EF4-FFF2-40B4-BE49-F238E27FC236}">
                <a16:creationId xmlns:a16="http://schemas.microsoft.com/office/drawing/2014/main" id="{93DE7B14-E007-48DA-8461-E7E58C8C4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259618698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BVE_Cover/End_Content Slide_Logo">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8306025"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a:t>Content/Agenda</a:t>
            </a:r>
            <a:endParaRPr lang="en-US"/>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8306024"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a:t>Click to edit Master text styles</a:t>
            </a:r>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a:t>Partner logo</a:t>
            </a:r>
          </a:p>
        </p:txBody>
      </p:sp>
      <p:pic>
        <p:nvPicPr>
          <p:cNvPr id="10" name="Logos">
            <a:extLst>
              <a:ext uri="{FF2B5EF4-FFF2-40B4-BE49-F238E27FC236}">
                <a16:creationId xmlns:a16="http://schemas.microsoft.com/office/drawing/2014/main" id="{B93767B3-2877-4D4D-A622-AE6B4EB23B81}"/>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10800000" y="368553"/>
            <a:ext cx="975885" cy="790803"/>
          </a:xfrm>
          <a:prstGeom prst="rect">
            <a:avLst/>
          </a:prstGeom>
        </p:spPr>
      </p:pic>
    </p:spTree>
    <p:extLst>
      <p:ext uri="{BB962C8B-B14F-4D97-AF65-F5344CB8AC3E}">
        <p14:creationId xmlns:p14="http://schemas.microsoft.com/office/powerpoint/2010/main" val="4082600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_Video Slid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11" name="Content Placeholder 3">
            <a:extLst>
              <a:ext uri="{FF2B5EF4-FFF2-40B4-BE49-F238E27FC236}">
                <a16:creationId xmlns:a16="http://schemas.microsoft.com/office/drawing/2014/main" id="{C8B8085A-D291-4463-8D01-7FA09C7E8216}"/>
              </a:ext>
            </a:extLst>
          </p:cNvPr>
          <p:cNvSpPr>
            <a:spLocks noGrp="1"/>
          </p:cNvSpPr>
          <p:nvPr>
            <p:ph sz="quarter" idx="16"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Sub-Title</a:t>
            </a:r>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674891"/>
            <a:ext cx="11563200" cy="4459448"/>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a:t>Click to add source</a:t>
            </a:r>
          </a:p>
        </p:txBody>
      </p:sp>
      <p:sp>
        <p:nvSpPr>
          <p:cNvPr id="10" name="Picture Placeholder 4">
            <a:extLst>
              <a:ext uri="{FF2B5EF4-FFF2-40B4-BE49-F238E27FC236}">
                <a16:creationId xmlns:a16="http://schemas.microsoft.com/office/drawing/2014/main" id="{9051DCD0-3964-C241-8800-8AEFF47F2642}"/>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13" name="Picture 12">
            <a:extLst>
              <a:ext uri="{FF2B5EF4-FFF2-40B4-BE49-F238E27FC236}">
                <a16:creationId xmlns:a16="http://schemas.microsoft.com/office/drawing/2014/main" id="{81605404-8C18-AB41-B5E3-98BCC34C0E67}"/>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
        <p:nvSpPr>
          <p:cNvPr id="12" name="Slide Number Placeholder 3">
            <a:extLst>
              <a:ext uri="{FF2B5EF4-FFF2-40B4-BE49-F238E27FC236}">
                <a16:creationId xmlns:a16="http://schemas.microsoft.com/office/drawing/2014/main" id="{039CD532-A173-466D-AB6C-06F318F2F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70875621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E0D-3723-DB46-AD2B-3118B2035D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F88177E-EC12-6B45-B699-5FC99266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4A6E95E6-7177-094D-89F1-1BB374C748A7}"/>
              </a:ext>
              <a:ext uri="{C183D7F6-B498-43B3-948B-1728B52AA6E4}">
                <adec:decorative xmlns:adec="http://schemas.microsoft.com/office/drawing/2017/decorative" val="0"/>
              </a:ext>
            </a:extLst>
          </p:cNvPr>
          <p:cNvSpPr>
            <a:spLocks noGrp="1"/>
          </p:cNvSpPr>
          <p:nvPr>
            <p:ph type="ftr" sz="quarter" idx="11"/>
          </p:nvPr>
        </p:nvSpPr>
        <p:spPr/>
        <p:txBody>
          <a:bodyPr/>
          <a:lstStyle/>
          <a:p>
            <a:endParaRPr lang="en-US"/>
          </a:p>
        </p:txBody>
      </p:sp>
      <p:sp>
        <p:nvSpPr>
          <p:cNvPr id="6" name="Slide Number Placeholder 3">
            <a:extLst>
              <a:ext uri="{FF2B5EF4-FFF2-40B4-BE49-F238E27FC236}">
                <a16:creationId xmlns:a16="http://schemas.microsoft.com/office/drawing/2014/main" id="{6697E32C-ABC7-4FDF-B512-1E28D4183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552012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3523-DB5A-EB45-868A-FF9695C559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311E57-8DA1-A846-8863-F2C271F60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054C57-823D-6948-BABD-AAEF6DEC25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D195DBD-B0AC-074E-A729-966A6FACA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16180-2DF4-774C-ADDA-C5B4FF2EE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828AF-F08A-7E4F-989C-D37ADD16E8B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9E608C9-3CBA-D44C-8999-0EACD76D50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74198-C3FF-B944-9730-B726BB817373}"/>
              </a:ext>
            </a:extLst>
          </p:cNvPr>
          <p:cNvSpPr>
            <a:spLocks noGrp="1"/>
          </p:cNvSpPr>
          <p:nvPr>
            <p:ph type="sldNum" sz="quarter" idx="12"/>
          </p:nvPr>
        </p:nvSpPr>
        <p:spPr/>
        <p:txBody>
          <a:bodyPr/>
          <a:lstStyle/>
          <a:p>
            <a:fld id="{11E70006-CDA3-E044-BEF7-40A57D243F45}" type="slidenum">
              <a:rPr lang="en-US" smtClean="0"/>
              <a:t>‹#›</a:t>
            </a:fld>
            <a:endParaRPr lang="en-US"/>
          </a:p>
        </p:txBody>
      </p:sp>
    </p:spTree>
    <p:extLst>
      <p:ext uri="{BB962C8B-B14F-4D97-AF65-F5344CB8AC3E}">
        <p14:creationId xmlns:p14="http://schemas.microsoft.com/office/powerpoint/2010/main" val="83722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a:t>Title</a:t>
            </a:r>
            <a:endParaRPr lang="en-US"/>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a:t>Click to add text / Click icons to add content</a:t>
            </a:r>
          </a:p>
          <a:p>
            <a:pPr lvl="1"/>
            <a:r>
              <a:rPr lang="en-GB"/>
              <a:t>Second level</a:t>
            </a:r>
          </a:p>
          <a:p>
            <a:pPr lvl="2"/>
            <a:r>
              <a:rPr lang="en-GB"/>
              <a:t>Third level</a:t>
            </a:r>
          </a:p>
          <a:p>
            <a:pPr lvl="3"/>
            <a:r>
              <a:rPr lang="en-GB"/>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000" baseline="0">
                <a:solidFill>
                  <a:schemeClr val="accent1"/>
                </a:solidFill>
              </a:defRPr>
            </a:lvl1pPr>
          </a:lstStyle>
          <a:p>
            <a:pPr lvl="0"/>
            <a:r>
              <a:rPr lang="en-GB"/>
              <a:t>Click to add source</a:t>
            </a:r>
          </a:p>
        </p:txBody>
      </p:sp>
      <p:sp>
        <p:nvSpPr>
          <p:cNvPr id="9" name="Picture Placeholder 4">
            <a:extLst>
              <a:ext uri="{FF2B5EF4-FFF2-40B4-BE49-F238E27FC236}">
                <a16:creationId xmlns:a16="http://schemas.microsoft.com/office/drawing/2014/main" id="{E9E83C1D-7F56-444C-9954-A9EF55BF23BE}"/>
              </a:ext>
              <a:ext uri="{C183D7F6-B498-43B3-948B-1728B52AA6E4}">
                <adec:decorative xmlns:adec="http://schemas.microsoft.com/office/drawing/2017/decorative" val="0"/>
              </a:ext>
            </a:extLst>
          </p:cNvPr>
          <p:cNvSpPr>
            <a:spLocks noGrp="1"/>
          </p:cNvSpPr>
          <p:nvPr>
            <p:ph type="pic" sz="quarter" idx="14" hasCustomPrompt="1"/>
          </p:nvPr>
        </p:nvSpPr>
        <p:spPr>
          <a:xfrm>
            <a:off x="11233830" y="17196"/>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a:t>Partner logo</a:t>
            </a:r>
          </a:p>
        </p:txBody>
      </p:sp>
      <p:pic>
        <p:nvPicPr>
          <p:cNvPr id="3" name="Picture 2">
            <a:extLst>
              <a:ext uri="{FF2B5EF4-FFF2-40B4-BE49-F238E27FC236}">
                <a16:creationId xmlns:a16="http://schemas.microsoft.com/office/drawing/2014/main" id="{FDE30704-B120-6B8C-6857-B95DC3DEAC93}"/>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11390462" y="6308939"/>
            <a:ext cx="495890" cy="403111"/>
          </a:xfrm>
          <a:prstGeom prst="rect">
            <a:avLst/>
          </a:prstGeom>
        </p:spPr>
      </p:pic>
    </p:spTree>
    <p:custDataLst>
      <p:tags r:id="rId1"/>
    </p:custDataLst>
    <p:extLst>
      <p:ext uri="{BB962C8B-B14F-4D97-AF65-F5344CB8AC3E}">
        <p14:creationId xmlns:p14="http://schemas.microsoft.com/office/powerpoint/2010/main" val="46157900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BVE_Cover/End_Content Slide">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10288413"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a:t>Content/Agenda</a:t>
            </a:r>
            <a:endParaRPr lang="en-US"/>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10288412"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538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_Navy">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613A1A9-F97F-4D22-AACA-BAB43A58D979}"/>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a:p>
        </p:txBody>
      </p:sp>
      <p:sp>
        <p:nvSpPr>
          <p:cNvPr id="6" name="Title 9">
            <a:extLst>
              <a:ext uri="{FF2B5EF4-FFF2-40B4-BE49-F238E27FC236}">
                <a16:creationId xmlns:a16="http://schemas.microsoft.com/office/drawing/2014/main" id="{B6169398-DA0D-634D-A347-F8D65716CF67}"/>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a:t>Quotations/motto</a:t>
            </a:r>
            <a:endParaRPr lang="en-US"/>
          </a:p>
        </p:txBody>
      </p:sp>
      <p:sp>
        <p:nvSpPr>
          <p:cNvPr id="5" name="Text Placeholder 8">
            <a:extLst>
              <a:ext uri="{FF2B5EF4-FFF2-40B4-BE49-F238E27FC236}">
                <a16:creationId xmlns:a16="http://schemas.microsoft.com/office/drawing/2014/main" id="{E0AB1231-AD18-4EB3-8D11-04AD0A3AF011}"/>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
        <p:nvSpPr>
          <p:cNvPr id="2" name="Footer Placeholder 1">
            <a:extLst>
              <a:ext uri="{FF2B5EF4-FFF2-40B4-BE49-F238E27FC236}">
                <a16:creationId xmlns:a16="http://schemas.microsoft.com/office/drawing/2014/main" id="{A1BE3DFD-13A7-499C-8A08-2BEE4976E0DA}"/>
              </a:ext>
            </a:extLst>
          </p:cNvPr>
          <p:cNvSpPr>
            <a:spLocks noGrp="1"/>
          </p:cNvSpPr>
          <p:nvPr>
            <p:ph type="ftr" sz="quarter" idx="19"/>
          </p:nvPr>
        </p:nvSpPr>
        <p:spPr/>
        <p:txBody>
          <a:bodyPr/>
          <a:lstStyle/>
          <a:p>
            <a:endParaRPr lang="en-GB"/>
          </a:p>
        </p:txBody>
      </p:sp>
      <p:sp>
        <p:nvSpPr>
          <p:cNvPr id="3" name="Slide Number Placeholder 2">
            <a:extLst>
              <a:ext uri="{FF2B5EF4-FFF2-40B4-BE49-F238E27FC236}">
                <a16:creationId xmlns:a16="http://schemas.microsoft.com/office/drawing/2014/main" id="{F3A8B585-BD11-4F2C-87B6-10160353B979}"/>
              </a:ext>
            </a:extLst>
          </p:cNvPr>
          <p:cNvSpPr>
            <a:spLocks noGrp="1"/>
          </p:cNvSpPr>
          <p:nvPr>
            <p:ph type="sldNum" sz="quarter" idx="20"/>
          </p:nvPr>
        </p:nvSpPr>
        <p:spPr/>
        <p:txBody>
          <a:bodyPr/>
          <a:lstStyle/>
          <a:p>
            <a:fld id="{5789A2FC-30D6-442F-8B92-42E952ECBE8A}" type="slidenum">
              <a:rPr lang="en-GB" smtClean="0"/>
              <a:t>‹#›</a:t>
            </a:fld>
            <a:endParaRPr lang="en-GB"/>
          </a:p>
        </p:txBody>
      </p:sp>
    </p:spTree>
    <p:extLst>
      <p:ext uri="{BB962C8B-B14F-4D97-AF65-F5344CB8AC3E}">
        <p14:creationId xmlns:p14="http://schemas.microsoft.com/office/powerpoint/2010/main" val="303155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_Re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8A2D00AF-5F33-40F6-99C9-0D8ADEF6574E}"/>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a:p>
        </p:txBody>
      </p:sp>
      <p:sp>
        <p:nvSpPr>
          <p:cNvPr id="6" name="Title 9">
            <a:extLst>
              <a:ext uri="{FF2B5EF4-FFF2-40B4-BE49-F238E27FC236}">
                <a16:creationId xmlns:a16="http://schemas.microsoft.com/office/drawing/2014/main" id="{96A7D56D-E191-4E4B-B30D-6D68698A783A}"/>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a:t>Quotations/motto</a:t>
            </a:r>
            <a:endParaRPr lang="en-US"/>
          </a:p>
        </p:txBody>
      </p:sp>
      <p:sp>
        <p:nvSpPr>
          <p:cNvPr id="5" name="Text Placeholder 8">
            <a:extLst>
              <a:ext uri="{FF2B5EF4-FFF2-40B4-BE49-F238E27FC236}">
                <a16:creationId xmlns:a16="http://schemas.microsoft.com/office/drawing/2014/main" id="{7FDC2D99-840E-41CF-8ADE-FAAFD2858E27}"/>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a:t>Image label (Locations)</a:t>
            </a:r>
            <a:endParaRPr lang="en-US"/>
          </a:p>
        </p:txBody>
      </p:sp>
    </p:spTree>
    <p:extLst>
      <p:ext uri="{BB962C8B-B14F-4D97-AF65-F5344CB8AC3E}">
        <p14:creationId xmlns:p14="http://schemas.microsoft.com/office/powerpoint/2010/main" val="18590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a:t>Click to edit Master text styles</a:t>
            </a:r>
          </a:p>
          <a:p>
            <a:pPr marL="271463" lvl="1" indent="-271463">
              <a:lnSpc>
                <a:spcPct val="100000"/>
              </a:lnSpc>
              <a:spcBef>
                <a:spcPts val="0"/>
              </a:spcBef>
              <a:spcAft>
                <a:spcPts val="600"/>
              </a:spcAft>
              <a:buClr>
                <a:srgbClr val="E41F18"/>
              </a:buClr>
            </a:pPr>
            <a:r>
              <a:rPr lang="en-US"/>
              <a:t>Second level</a:t>
            </a:r>
          </a:p>
          <a:p>
            <a:pPr marL="533400" lvl="2" indent="-261938">
              <a:lnSpc>
                <a:spcPct val="100000"/>
              </a:lnSpc>
              <a:spcBef>
                <a:spcPts val="0"/>
              </a:spcBef>
              <a:spcAft>
                <a:spcPts val="600"/>
              </a:spcAft>
              <a:buClr>
                <a:srgbClr val="E41F18"/>
              </a:buClr>
            </a:pPr>
            <a:r>
              <a:rPr lang="en-US"/>
              <a:t>Third level</a:t>
            </a:r>
          </a:p>
          <a:p>
            <a:pPr marL="806450" lvl="3" indent="-273050">
              <a:lnSpc>
                <a:spcPct val="100000"/>
              </a:lnSpc>
              <a:spcBef>
                <a:spcPts val="0"/>
              </a:spcBef>
              <a:spcAft>
                <a:spcPts val="600"/>
              </a:spcAft>
              <a:buClr>
                <a:srgbClr val="E41F18"/>
              </a:buClr>
            </a:pPr>
            <a:r>
              <a:rPr lang="en-US"/>
              <a:t>Fourth level</a:t>
            </a:r>
          </a:p>
        </p:txBody>
      </p:sp>
      <p:sp>
        <p:nvSpPr>
          <p:cNvPr id="4" name="Slide Number Placeholder 3">
            <a:extLst>
              <a:ext uri="{FF2B5EF4-FFF2-40B4-BE49-F238E27FC236}">
                <a16:creationId xmlns:a16="http://schemas.microsoft.com/office/drawing/2014/main" id="{4776ADD9-AF81-4488-AF52-E4D69A568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97826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a:t>Click to edit Master text styles</a:t>
            </a:r>
          </a:p>
          <a:p>
            <a:pPr marL="271463" lvl="1" indent="-271463">
              <a:lnSpc>
                <a:spcPct val="100000"/>
              </a:lnSpc>
              <a:spcBef>
                <a:spcPts val="0"/>
              </a:spcBef>
              <a:spcAft>
                <a:spcPts val="600"/>
              </a:spcAft>
              <a:buClr>
                <a:srgbClr val="E41F18"/>
              </a:buClr>
            </a:pPr>
            <a:r>
              <a:rPr lang="en-US"/>
              <a:t>Second level</a:t>
            </a:r>
          </a:p>
          <a:p>
            <a:pPr marL="533400" lvl="2" indent="-261938">
              <a:lnSpc>
                <a:spcPct val="100000"/>
              </a:lnSpc>
              <a:spcBef>
                <a:spcPts val="0"/>
              </a:spcBef>
              <a:spcAft>
                <a:spcPts val="600"/>
              </a:spcAft>
              <a:buClr>
                <a:srgbClr val="E41F18"/>
              </a:buClr>
            </a:pPr>
            <a:r>
              <a:rPr lang="en-US"/>
              <a:t>Third level</a:t>
            </a:r>
          </a:p>
          <a:p>
            <a:pPr marL="806450" lvl="3" indent="-273050">
              <a:lnSpc>
                <a:spcPct val="100000"/>
              </a:lnSpc>
              <a:spcBef>
                <a:spcPts val="0"/>
              </a:spcBef>
              <a:spcAft>
                <a:spcPts val="600"/>
              </a:spcAft>
              <a:buClr>
                <a:srgbClr val="E41F18"/>
              </a:buClr>
            </a:pPr>
            <a:r>
              <a:rPr lang="en-US"/>
              <a:t>Fourth level</a:t>
            </a:r>
          </a:p>
        </p:txBody>
      </p:sp>
      <p:sp>
        <p:nvSpPr>
          <p:cNvPr id="4" name="Slide Number Placeholder 3">
            <a:extLst>
              <a:ext uri="{FF2B5EF4-FFF2-40B4-BE49-F238E27FC236}">
                <a16:creationId xmlns:a16="http://schemas.microsoft.com/office/drawing/2014/main" id="{4776ADD9-AF81-4488-AF52-E4D69A568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9A2FC-30D6-442F-8B92-42E952ECBE8A}" type="slidenum">
              <a:rPr lang="en-GB" smtClean="0"/>
              <a:t>‹#›</a:t>
            </a:fld>
            <a:endParaRPr lang="en-GB"/>
          </a:p>
        </p:txBody>
      </p:sp>
    </p:spTree>
    <p:extLst>
      <p:ext uri="{BB962C8B-B14F-4D97-AF65-F5344CB8AC3E}">
        <p14:creationId xmlns:p14="http://schemas.microsoft.com/office/powerpoint/2010/main" val="180249704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Lst>
  <p:hf hdr="0" ftr="0" dt="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www.visitbritain.org/research-insights/england-domestic-overnight-trips-and-day-visits-subregional-data" TargetMode="External"/><Relationship Id="rId3" Type="http://schemas.openxmlformats.org/officeDocument/2006/relationships/hyperlink" Target="https://www.visitbritain.org/research-insights/domestic-tourism-latest-results" TargetMode="External"/><Relationship Id="rId7" Type="http://schemas.openxmlformats.org/officeDocument/2006/relationships/hyperlink" Target="https://www.visitbritain.org/research-insights/great-britain-domestic-day-visits-archiv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visitbritain.org/research-insights/great-britain-domestic-overnight-trips-archive" TargetMode="External"/><Relationship Id="rId5" Type="http://schemas.openxmlformats.org/officeDocument/2006/relationships/hyperlink" Target="https://www.visitbritain.org/research-insights/great-britain-domestic-day-visits-latest-results" TargetMode="External"/><Relationship Id="rId10" Type="http://schemas.openxmlformats.org/officeDocument/2006/relationships/hyperlink" Target="mailto:Research@visitbritain.org" TargetMode="External"/><Relationship Id="rId4" Type="http://schemas.openxmlformats.org/officeDocument/2006/relationships/hyperlink" Target="https://www.visitbritain.org/research-insights/great-britain-domestic-overnight-trips-latest-results" TargetMode="External"/><Relationship Id="rId9" Type="http://schemas.openxmlformats.org/officeDocument/2006/relationships/hyperlink" Target="https://www.visitbritain.org/subscribe-our-newslette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visitbritain.org/research-insights/england-domestic-overnight-trips-and-day-visits-regional-and-subregional-data" TargetMode="External"/><Relationship Id="rId2" Type="http://schemas.openxmlformats.org/officeDocument/2006/relationships/hyperlink" Target="https://www.visitbritain.org/research-insights/domestic-tourism-latest-results#view-and-analyse-data" TargetMode="External"/><Relationship Id="rId1" Type="http://schemas.openxmlformats.org/officeDocument/2006/relationships/slideLayout" Target="../slideLayouts/slideLayout63.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visitbritain.org/form/get-in-touch?attention_of=research"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www.gov.wales/domestic-gb-tourism-statistics" TargetMode="External"/><Relationship Id="rId3" Type="http://schemas.openxmlformats.org/officeDocument/2006/relationships/hyperlink" Target="https://osr.statisticsauthority.gov.uk/policies/official-statistics-policies/official-statistics-in-development/" TargetMode="External"/><Relationship Id="rId7" Type="http://schemas.openxmlformats.org/officeDocument/2006/relationships/hyperlink" Target="https://www.visitscotland.org/research-insights/about-our-visitors/uk/day-visits-survey"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visitscotland.org/research-insights/about-our-visitors/uk/overnight-tourism-survey" TargetMode="External"/><Relationship Id="rId5" Type="http://schemas.openxmlformats.org/officeDocument/2006/relationships/hyperlink" Target="https://www.visitbritain.org/research-insights/great-britain-domestic-day-visits-latest-results" TargetMode="External"/><Relationship Id="rId4" Type="http://schemas.openxmlformats.org/officeDocument/2006/relationships/hyperlink" Target="https://www.visitbritain.org/research-insights/great-britain-domestic-overnight-trips-latest-resul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14D1F-82CC-836F-A8B9-E99F5E2D05EB}"/>
            </a:ext>
          </a:extLst>
        </p:cNvPr>
        <p:cNvGrpSpPr/>
        <p:nvPr/>
      </p:nvGrpSpPr>
      <p:grpSpPr>
        <a:xfrm>
          <a:off x="0" y="0"/>
          <a:ext cx="0" cy="0"/>
          <a:chOff x="0" y="0"/>
          <a:chExt cx="0" cy="0"/>
        </a:xfrm>
      </p:grpSpPr>
      <p:pic>
        <p:nvPicPr>
          <p:cNvPr id="14" name="Picture Placeholder 13" descr="Hot air balloons floating above the Clifton Suspension Bridge in Bristol">
            <a:extLst>
              <a:ext uri="{FF2B5EF4-FFF2-40B4-BE49-F238E27FC236}">
                <a16:creationId xmlns:a16="http://schemas.microsoft.com/office/drawing/2014/main" id="{22DD3D72-ED21-5100-99B5-A0FE87D48254}"/>
              </a:ext>
            </a:extLst>
          </p:cNvPr>
          <p:cNvPicPr>
            <a:picLocks noGrp="1" noChangeAspect="1"/>
          </p:cNvPicPr>
          <p:nvPr>
            <p:ph type="pic" sz="quarter" idx="17"/>
          </p:nvPr>
        </p:nvPicPr>
        <p:blipFill>
          <a:blip r:embed="rId3"/>
          <a:srcRect t="7795" b="7795"/>
          <a:stretch>
            <a:fillRect/>
          </a:stretch>
        </p:blipFill>
        <p:spPr>
          <a:xfrm>
            <a:off x="0" y="0"/>
            <a:ext cx="12192000" cy="6858000"/>
          </a:xfrm>
        </p:spPr>
      </p:pic>
      <p:sp>
        <p:nvSpPr>
          <p:cNvPr id="19" name="Rectangle 18">
            <a:extLst>
              <a:ext uri="{FF2B5EF4-FFF2-40B4-BE49-F238E27FC236}">
                <a16:creationId xmlns:a16="http://schemas.microsoft.com/office/drawing/2014/main" id="{7302A44A-F9AC-8CA0-C509-278BFD763224}"/>
              </a:ext>
              <a:ext uri="{C183D7F6-B498-43B3-948B-1728B52AA6E4}">
                <adec:decorative xmlns:adec="http://schemas.microsoft.com/office/drawing/2017/decorative" val="1"/>
              </a:ext>
            </a:extLst>
          </p:cNvPr>
          <p:cNvSpPr/>
          <p:nvPr/>
        </p:nvSpPr>
        <p:spPr>
          <a:xfrm>
            <a:off x="0" y="279486"/>
            <a:ext cx="651353" cy="208185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 Placeholder 7">
            <a:extLst>
              <a:ext uri="{FF2B5EF4-FFF2-40B4-BE49-F238E27FC236}">
                <a16:creationId xmlns:a16="http://schemas.microsoft.com/office/drawing/2014/main" id="{738753B8-BD92-5288-39AD-83AFDAE35594}"/>
              </a:ext>
              <a:ext uri="{C183D7F6-B498-43B3-948B-1728B52AA6E4}">
                <adec:decorative xmlns:adec="http://schemas.microsoft.com/office/drawing/2017/decorative" val="1"/>
              </a:ext>
            </a:extLst>
          </p:cNvPr>
          <p:cNvSpPr txBox="1">
            <a:spLocks/>
          </p:cNvSpPr>
          <p:nvPr/>
        </p:nvSpPr>
        <p:spPr>
          <a:xfrm>
            <a:off x="651352" y="279486"/>
            <a:ext cx="11540647" cy="2081850"/>
          </a:xfrm>
          <a:prstGeom prst="rect">
            <a:avLst/>
          </a:prstGeom>
          <a:solidFill>
            <a:srgbClr val="120742"/>
          </a:solidFill>
        </p:spPr>
        <p:txBody>
          <a:bodyPr tIns="0" bIns="0" anchor="ctr"/>
          <a:lstStyle>
            <a:lvl1pPr marL="0" indent="0" algn="l" defTabSz="914400" rtl="0" eaLnBrk="1" latinLnBrk="0" hangingPunct="1">
              <a:lnSpc>
                <a:spcPct val="100000"/>
              </a:lnSpc>
              <a:spcBef>
                <a:spcPts val="4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itle 9">
            <a:extLst>
              <a:ext uri="{FF2B5EF4-FFF2-40B4-BE49-F238E27FC236}">
                <a16:creationId xmlns:a16="http://schemas.microsoft.com/office/drawing/2014/main" id="{1E64F7BB-28F0-5E5A-F854-07ED8929CB11}"/>
              </a:ext>
            </a:extLst>
          </p:cNvPr>
          <p:cNvSpPr txBox="1">
            <a:spLocks noGrp="1"/>
          </p:cNvSpPr>
          <p:nvPr>
            <p:ph type="title" idx="4294967295"/>
          </p:nvPr>
        </p:nvSpPr>
        <p:spPr>
          <a:xfrm>
            <a:off x="928132" y="438853"/>
            <a:ext cx="10987087" cy="7344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GB" sz="3200" kern="1200" cap="none" baseline="0">
                <a:solidFill>
                  <a:schemeClr val="bg1"/>
                </a:solidFill>
                <a:latin typeface="Arial Black" panose="020B0604020202020204" pitchFamily="34" charset="0"/>
                <a:ea typeface="+mj-ea"/>
                <a:cs typeface="+mj-cs"/>
              </a:defRPr>
            </a:lvl1pPr>
          </a:lstStyle>
          <a:p>
            <a:pPr>
              <a:defRPr/>
            </a:pPr>
            <a:r>
              <a:rPr kumimoji="0" lang="en-US" sz="3200" b="0" i="0" u="none" strike="noStrike" kern="1200" cap="none" spc="0" normalizeH="0" baseline="0" noProof="0">
                <a:ln>
                  <a:noFill/>
                </a:ln>
                <a:effectLst/>
                <a:uLnTx/>
                <a:uFillTx/>
                <a:latin typeface="Arial Black"/>
              </a:rPr>
              <a:t>Domestic tourism:</a:t>
            </a:r>
            <a:r>
              <a:rPr lang="en-US">
                <a:latin typeface="Arial Black"/>
              </a:rPr>
              <a:t> Q3 </a:t>
            </a:r>
            <a:r>
              <a:rPr lang="en-US">
                <a:solidFill>
                  <a:srgbClr val="FFFFFF"/>
                </a:solidFill>
                <a:latin typeface="Arial Black"/>
              </a:rPr>
              <a:t>2025</a:t>
            </a:r>
            <a:endParaRPr lang="en-GB" sz="3200" b="0" i="0" u="none" strike="noStrike" kern="1200" cap="none" spc="0" normalizeH="0" baseline="0" noProof="0">
              <a:ln>
                <a:noFill/>
              </a:ln>
              <a:effectLst/>
              <a:uLnTx/>
              <a:uFillTx/>
            </a:endParaRPr>
          </a:p>
        </p:txBody>
      </p:sp>
      <p:sp>
        <p:nvSpPr>
          <p:cNvPr id="27" name="Text Placeholder 7">
            <a:extLst>
              <a:ext uri="{FF2B5EF4-FFF2-40B4-BE49-F238E27FC236}">
                <a16:creationId xmlns:a16="http://schemas.microsoft.com/office/drawing/2014/main" id="{2FD556D8-A5C4-560B-A34A-B3DE9F4340B0}"/>
              </a:ext>
              <a:ext uri="{C183D7F6-B498-43B3-948B-1728B52AA6E4}">
                <adec:decorative xmlns:adec="http://schemas.microsoft.com/office/drawing/2017/decorative" val="1"/>
              </a:ext>
            </a:extLst>
          </p:cNvPr>
          <p:cNvSpPr txBox="1">
            <a:spLocks/>
          </p:cNvSpPr>
          <p:nvPr/>
        </p:nvSpPr>
        <p:spPr>
          <a:xfrm>
            <a:off x="4594" y="5936892"/>
            <a:ext cx="7199770" cy="349245"/>
          </a:xfrm>
          <a:prstGeom prst="rect">
            <a:avLst/>
          </a:prstGeom>
          <a:solidFill>
            <a:srgbClr val="120742"/>
          </a:solidFill>
        </p:spPr>
        <p:txBody>
          <a:bodyPr tIns="0" bIns="0" anchor="ctr"/>
          <a:lstStyle>
            <a:lvl1pPr marL="0" indent="0" algn="l" defTabSz="914400" rtl="0" eaLnBrk="1" latinLnBrk="0" hangingPunct="1">
              <a:lnSpc>
                <a:spcPct val="100000"/>
              </a:lnSpc>
              <a:spcBef>
                <a:spcPts val="4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If you need the data in a different format, please contact Research@visitbritain.org</a:t>
            </a:r>
          </a:p>
        </p:txBody>
      </p:sp>
      <p:pic>
        <p:nvPicPr>
          <p:cNvPr id="12" name="Logos">
            <a:extLst>
              <a:ext uri="{FF2B5EF4-FFF2-40B4-BE49-F238E27FC236}">
                <a16:creationId xmlns:a16="http://schemas.microsoft.com/office/drawing/2014/main" id="{15D622A5-9347-32DF-8D9A-67730C583F73}"/>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10800000" y="5628344"/>
            <a:ext cx="975885" cy="790803"/>
          </a:xfrm>
          <a:prstGeom prst="rect">
            <a:avLst/>
          </a:prstGeom>
        </p:spPr>
      </p:pic>
      <p:sp>
        <p:nvSpPr>
          <p:cNvPr id="11" name="Text Placeholder 7">
            <a:extLst>
              <a:ext uri="{FF2B5EF4-FFF2-40B4-BE49-F238E27FC236}">
                <a16:creationId xmlns:a16="http://schemas.microsoft.com/office/drawing/2014/main" id="{5AC3606C-5A0D-2514-7494-5BC100C8D8B1}"/>
              </a:ext>
              <a:ext uri="{C183D7F6-B498-43B3-948B-1728B52AA6E4}">
                <adec:decorative xmlns:adec="http://schemas.microsoft.com/office/drawing/2017/decorative" val="1"/>
              </a:ext>
            </a:extLst>
          </p:cNvPr>
          <p:cNvSpPr txBox="1">
            <a:spLocks/>
          </p:cNvSpPr>
          <p:nvPr/>
        </p:nvSpPr>
        <p:spPr>
          <a:xfrm>
            <a:off x="4594" y="6381220"/>
            <a:ext cx="8880788" cy="349245"/>
          </a:xfrm>
          <a:prstGeom prst="rect">
            <a:avLst/>
          </a:prstGeom>
          <a:solidFill>
            <a:srgbClr val="120742"/>
          </a:solidFill>
        </p:spPr>
        <p:txBody>
          <a:bodyPr tIns="0" bIns="0" anchor="ctr"/>
          <a:lstStyle>
            <a:lvl1pPr marL="0" indent="0" algn="l" defTabSz="914400" rtl="0" eaLnBrk="1" latinLnBrk="0" hangingPunct="1">
              <a:lnSpc>
                <a:spcPct val="100000"/>
              </a:lnSpc>
              <a:spcBef>
                <a:spcPts val="4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FFFFFF"/>
                </a:solidFill>
                <a:effectLst/>
                <a:uLnTx/>
                <a:uFillTx/>
                <a:latin typeface="+mj-lt"/>
                <a:ea typeface="+mn-ea"/>
                <a:cs typeface="+mn-cs"/>
              </a:rPr>
              <a:t>Image: Hot air balloons floating above the Clifton Suspension Bridge in Bristol. </a:t>
            </a:r>
            <a:r>
              <a:rPr lang="en-GB" sz="1200">
                <a:latin typeface="+mj-lt"/>
              </a:rPr>
              <a:t>© </a:t>
            </a:r>
            <a:r>
              <a:rPr kumimoji="0" lang="en-GB" sz="1200" b="0" i="0" u="none" strike="noStrike" kern="1200" cap="none" spc="0" normalizeH="0" baseline="0" noProof="0">
                <a:ln>
                  <a:noFill/>
                </a:ln>
                <a:solidFill>
                  <a:srgbClr val="FFFFFF"/>
                </a:solidFill>
                <a:effectLst/>
                <a:uLnTx/>
                <a:uFillTx/>
                <a:latin typeface="+mj-lt"/>
                <a:ea typeface="+mn-ea"/>
                <a:cs typeface="+mn-cs"/>
              </a:rPr>
              <a:t>VisitBritain/Eric Nathan</a:t>
            </a:r>
          </a:p>
        </p:txBody>
      </p:sp>
      <p:sp>
        <p:nvSpPr>
          <p:cNvPr id="2" name="Text Placeholder 8">
            <a:extLst>
              <a:ext uri="{FF2B5EF4-FFF2-40B4-BE49-F238E27FC236}">
                <a16:creationId xmlns:a16="http://schemas.microsoft.com/office/drawing/2014/main" id="{E04E3ECF-CAED-ECC6-CB4B-4D26C04CE25E}"/>
              </a:ext>
            </a:extLst>
          </p:cNvPr>
          <p:cNvSpPr txBox="1">
            <a:spLocks/>
          </p:cNvSpPr>
          <p:nvPr/>
        </p:nvSpPr>
        <p:spPr>
          <a:xfrm>
            <a:off x="928132" y="1268392"/>
            <a:ext cx="10847753" cy="1059103"/>
          </a:xfrm>
          <a:prstGeom prst="rect">
            <a:avLst/>
          </a:prstGeom>
        </p:spPr>
        <p:txBody>
          <a:bodyPr lIns="91440" tIns="0" rIns="91440" bIns="0" anchor="t"/>
          <a:lstStyle>
            <a:lvl1pPr marL="0" indent="0" algn="l" defTabSz="914400" rtl="0" eaLnBrk="1" latinLnBrk="0" hangingPunct="1">
              <a:lnSpc>
                <a:spcPct val="90000"/>
              </a:lnSpc>
              <a:spcBef>
                <a:spcPts val="1000"/>
              </a:spcBef>
              <a:buFont typeface="Arial" panose="020B0604020202020204" pitchFamily="34" charset="0"/>
              <a:buNone/>
              <a:defRPr lang="en-US"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Estimates of the volume and value of day visits taken by British residents in Great Britain and in England.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Source: Great Britain Tourism Survey / Published 18</a:t>
            </a:r>
            <a:r>
              <a:rPr kumimoji="0" lang="en-GB" sz="1800" b="0" i="0" u="none" strike="noStrike" kern="1200" cap="none" spc="0" normalizeH="0" baseline="30000" noProof="0">
                <a:ln>
                  <a:noFill/>
                </a:ln>
                <a:solidFill>
                  <a:srgbClr val="FFFFFF"/>
                </a:solidFill>
                <a:effectLst/>
                <a:uLnTx/>
                <a:uFillTx/>
                <a:latin typeface="Arial" panose="020B0604020202020204"/>
                <a:ea typeface="+mn-ea"/>
                <a:cs typeface="+mn-cs"/>
              </a:rPr>
              <a:t>th</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 </a:t>
            </a:r>
            <a:r>
              <a:rPr lang="en-GB" sz="1800">
                <a:solidFill>
                  <a:srgbClr val="FFFFFF"/>
                </a:solidFill>
                <a:latin typeface="Arial" panose="020B0604020202020204"/>
              </a:rPr>
              <a:t>Dec</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ember 2025</a:t>
            </a:r>
            <a:endParaRPr lang="en-GB" sz="1800" b="0" i="0" u="none" strike="noStrike" kern="1200" cap="none" spc="0" normalizeH="0" baseline="0" noProof="0">
              <a:ln>
                <a:noFill/>
              </a:ln>
              <a:solidFill>
                <a:srgbClr val="FFFFFF"/>
              </a:solidFill>
              <a:effectLst/>
              <a:highlight>
                <a:srgbClr val="FFFF00"/>
              </a:highlight>
              <a:uLnTx/>
              <a:uFillTx/>
              <a:latin typeface="Arial" panose="020B0604020202020204"/>
              <a:cs typeface="Arial"/>
            </a:endParaRPr>
          </a:p>
        </p:txBody>
      </p:sp>
    </p:spTree>
    <p:extLst>
      <p:ext uri="{BB962C8B-B14F-4D97-AF65-F5344CB8AC3E}">
        <p14:creationId xmlns:p14="http://schemas.microsoft.com/office/powerpoint/2010/main" val="230442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F7420-A4B2-18B9-3ED5-66324DBE9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AB6B7-9A25-FA82-A0EC-96111FF8947C}"/>
              </a:ext>
            </a:extLst>
          </p:cNvPr>
          <p:cNvSpPr>
            <a:spLocks noGrp="1"/>
          </p:cNvSpPr>
          <p:nvPr>
            <p:ph type="title"/>
          </p:nvPr>
        </p:nvSpPr>
        <p:spPr>
          <a:xfrm>
            <a:off x="905254" y="394571"/>
            <a:ext cx="11286746" cy="519829"/>
          </a:xfrm>
          <a:noFill/>
        </p:spPr>
        <p:txBody>
          <a:bodyPr>
            <a:normAutofit/>
          </a:bodyPr>
          <a:lstStyle/>
          <a:p>
            <a:r>
              <a:rPr lang="en-GB" sz="2800"/>
              <a:t>Domestic tourism quarterly trend: England, volume</a:t>
            </a:r>
          </a:p>
        </p:txBody>
      </p:sp>
      <p:sp>
        <p:nvSpPr>
          <p:cNvPr id="6" name="TextBox 5">
            <a:extLst>
              <a:ext uri="{FF2B5EF4-FFF2-40B4-BE49-F238E27FC236}">
                <a16:creationId xmlns:a16="http://schemas.microsoft.com/office/drawing/2014/main" id="{592BACC8-D4B0-76CD-6194-2C25FD830C19}"/>
              </a:ext>
            </a:extLst>
          </p:cNvPr>
          <p:cNvSpPr txBox="1"/>
          <p:nvPr/>
        </p:nvSpPr>
        <p:spPr>
          <a:xfrm>
            <a:off x="224125" y="872405"/>
            <a:ext cx="3306619" cy="307777"/>
          </a:xfrm>
          <a:prstGeom prst="rect">
            <a:avLst/>
          </a:prstGeom>
          <a:noFill/>
        </p:spPr>
        <p:txBody>
          <a:bodyPr wrap="square" rtlCol="0">
            <a:spAutoFit/>
          </a:bodyPr>
          <a:lstStyle/>
          <a:p>
            <a:r>
              <a:rPr lang="en-GB" sz="1400" b="1">
                <a:solidFill>
                  <a:schemeClr val="accent1"/>
                </a:solidFill>
                <a:latin typeface="Arial" panose="020B0604020202020204" pitchFamily="34" charset="0"/>
                <a:cs typeface="Arial" panose="020B0604020202020204" pitchFamily="34" charset="0"/>
              </a:rPr>
              <a:t>Overnight trips (million):</a:t>
            </a:r>
          </a:p>
        </p:txBody>
      </p:sp>
      <p:graphicFrame>
        <p:nvGraphicFramePr>
          <p:cNvPr id="13" name="Chart 12" descr="This is a bar chart showing trips volume in Britain by quarter from quarter 1 2022 up to quarter 2 2024.">
            <a:extLst>
              <a:ext uri="{FF2B5EF4-FFF2-40B4-BE49-F238E27FC236}">
                <a16:creationId xmlns:a16="http://schemas.microsoft.com/office/drawing/2014/main" id="{92488DD1-5DE3-E753-0FEE-4DB5818CC486}"/>
              </a:ext>
            </a:extLst>
          </p:cNvPr>
          <p:cNvGraphicFramePr/>
          <p:nvPr>
            <p:extLst>
              <p:ext uri="{D42A27DB-BD31-4B8C-83A1-F6EECF244321}">
                <p14:modId xmlns:p14="http://schemas.microsoft.com/office/powerpoint/2010/main" val="3240882768"/>
              </p:ext>
            </p:extLst>
          </p:nvPr>
        </p:nvGraphicFramePr>
        <p:xfrm>
          <a:off x="319014" y="1180182"/>
          <a:ext cx="11552237" cy="15381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83AC8E3-3110-FFA4-5C0D-1D4DF15432D9}"/>
              </a:ext>
            </a:extLst>
          </p:cNvPr>
          <p:cNvSpPr txBox="1"/>
          <p:nvPr/>
        </p:nvSpPr>
        <p:spPr>
          <a:xfrm>
            <a:off x="224125" y="2718686"/>
            <a:ext cx="3306619" cy="307777"/>
          </a:xfrm>
          <a:prstGeom prst="rect">
            <a:avLst/>
          </a:prstGeom>
          <a:noFill/>
        </p:spPr>
        <p:txBody>
          <a:bodyPr wrap="square" rtlCol="0">
            <a:spAutoFit/>
          </a:bodyPr>
          <a:lstStyle/>
          <a:p>
            <a:r>
              <a:rPr lang="en-GB" sz="1400" b="1">
                <a:solidFill>
                  <a:schemeClr val="accent1"/>
                </a:solidFill>
                <a:latin typeface="Arial" panose="020B0604020202020204" pitchFamily="34" charset="0"/>
                <a:cs typeface="Arial" panose="020B0604020202020204" pitchFamily="34" charset="0"/>
              </a:rPr>
              <a:t>Holidays (million):</a:t>
            </a:r>
          </a:p>
        </p:txBody>
      </p:sp>
      <p:graphicFrame>
        <p:nvGraphicFramePr>
          <p:cNvPr id="11" name="Chart 10" descr="This is a bar chart showing trips volume in Britain by quarter from quarter 1 2022 up to quarter 2 2024.">
            <a:extLst>
              <a:ext uri="{FF2B5EF4-FFF2-40B4-BE49-F238E27FC236}">
                <a16:creationId xmlns:a16="http://schemas.microsoft.com/office/drawing/2014/main" id="{C4589432-5982-3C00-DF55-1133D363A159}"/>
              </a:ext>
            </a:extLst>
          </p:cNvPr>
          <p:cNvGraphicFramePr/>
          <p:nvPr>
            <p:extLst>
              <p:ext uri="{D42A27DB-BD31-4B8C-83A1-F6EECF244321}">
                <p14:modId xmlns:p14="http://schemas.microsoft.com/office/powerpoint/2010/main" val="772447133"/>
              </p:ext>
            </p:extLst>
          </p:nvPr>
        </p:nvGraphicFramePr>
        <p:xfrm>
          <a:off x="319015" y="3007234"/>
          <a:ext cx="11552237" cy="160938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43AEBE4-288F-6C3F-6165-EE91591A3AC9}"/>
              </a:ext>
            </a:extLst>
          </p:cNvPr>
          <p:cNvSpPr txBox="1"/>
          <p:nvPr/>
        </p:nvSpPr>
        <p:spPr>
          <a:xfrm>
            <a:off x="224126" y="4611983"/>
            <a:ext cx="3049426" cy="307777"/>
          </a:xfrm>
          <a:prstGeom prst="rect">
            <a:avLst/>
          </a:prstGeom>
          <a:noFill/>
        </p:spPr>
        <p:txBody>
          <a:bodyPr wrap="square" rtlCol="0">
            <a:spAutoFit/>
          </a:bodyPr>
          <a:lstStyle/>
          <a:p>
            <a:r>
              <a:rPr lang="en-GB" sz="1400" b="1">
                <a:solidFill>
                  <a:schemeClr val="accent1"/>
                </a:solidFill>
                <a:latin typeface="Arial" panose="020B0604020202020204" pitchFamily="34" charset="0"/>
                <a:cs typeface="Arial" panose="020B0604020202020204" pitchFamily="34" charset="0"/>
              </a:rPr>
              <a:t>Tourism day visits (million):</a:t>
            </a:r>
          </a:p>
        </p:txBody>
      </p:sp>
      <p:graphicFrame>
        <p:nvGraphicFramePr>
          <p:cNvPr id="9" name="Chart 8" descr="This is a bar chart showing trips volume in Britain by quarter from quarter 1 2022 up to quarter 2 2024.">
            <a:extLst>
              <a:ext uri="{FF2B5EF4-FFF2-40B4-BE49-F238E27FC236}">
                <a16:creationId xmlns:a16="http://schemas.microsoft.com/office/drawing/2014/main" id="{CA3327BC-1FCA-A1A8-0229-BF0EEFA8AAFF}"/>
              </a:ext>
            </a:extLst>
          </p:cNvPr>
          <p:cNvGraphicFramePr/>
          <p:nvPr>
            <p:extLst>
              <p:ext uri="{D42A27DB-BD31-4B8C-83A1-F6EECF244321}">
                <p14:modId xmlns:p14="http://schemas.microsoft.com/office/powerpoint/2010/main" val="797401675"/>
              </p:ext>
            </p:extLst>
          </p:nvPr>
        </p:nvGraphicFramePr>
        <p:xfrm>
          <a:off x="319014" y="4919760"/>
          <a:ext cx="11552237" cy="1372461"/>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 Placeholder 4">
            <a:extLst>
              <a:ext uri="{FF2B5EF4-FFF2-40B4-BE49-F238E27FC236}">
                <a16:creationId xmlns:a16="http://schemas.microsoft.com/office/drawing/2014/main" id="{73B1B08D-A90E-F48C-2460-254B00670313}"/>
              </a:ext>
            </a:extLst>
          </p:cNvPr>
          <p:cNvSpPr>
            <a:spLocks noGrp="1"/>
          </p:cNvSpPr>
          <p:nvPr>
            <p:ph type="body" sz="quarter" idx="11"/>
          </p:nvPr>
        </p:nvSpPr>
        <p:spPr>
          <a:xfrm>
            <a:off x="334963" y="6292223"/>
            <a:ext cx="9386553" cy="528820"/>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a:t>Release date: 18 December 2025</a:t>
            </a:r>
            <a:endParaRPr lang="en-GB">
              <a:solidFill>
                <a:srgbClr val="1E1541"/>
              </a:solidFill>
              <a:highlight>
                <a:srgbClr val="FFFF00"/>
              </a:highlight>
            </a:endParaRPr>
          </a:p>
        </p:txBody>
      </p:sp>
      <p:sp>
        <p:nvSpPr>
          <p:cNvPr id="7" name="Slide Number Placeholder 3">
            <a:extLst>
              <a:ext uri="{FF2B5EF4-FFF2-40B4-BE49-F238E27FC236}">
                <a16:creationId xmlns:a16="http://schemas.microsoft.com/office/drawing/2014/main" id="{201D41D7-AC9E-A31A-3E85-025D3E324609}"/>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8205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A5836-9850-A4DC-2AE7-81B7B6AD4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A1542-F2FE-4301-C9B8-D1CB4816B7A2}"/>
              </a:ext>
            </a:extLst>
          </p:cNvPr>
          <p:cNvSpPr>
            <a:spLocks noGrp="1"/>
          </p:cNvSpPr>
          <p:nvPr>
            <p:ph type="title"/>
          </p:nvPr>
        </p:nvSpPr>
        <p:spPr>
          <a:xfrm>
            <a:off x="905254" y="394571"/>
            <a:ext cx="11286746" cy="519829"/>
          </a:xfrm>
          <a:noFill/>
        </p:spPr>
        <p:txBody>
          <a:bodyPr>
            <a:normAutofit/>
          </a:bodyPr>
          <a:lstStyle/>
          <a:p>
            <a:r>
              <a:rPr lang="en-GB" sz="2800"/>
              <a:t>Domestic tourism monthly trend: England, volume</a:t>
            </a:r>
          </a:p>
        </p:txBody>
      </p:sp>
      <p:sp>
        <p:nvSpPr>
          <p:cNvPr id="6" name="TextBox 5">
            <a:extLst>
              <a:ext uri="{FF2B5EF4-FFF2-40B4-BE49-F238E27FC236}">
                <a16:creationId xmlns:a16="http://schemas.microsoft.com/office/drawing/2014/main" id="{D101DE97-9CDD-9D0F-ED49-1CFF6A65FE7C}"/>
              </a:ext>
            </a:extLst>
          </p:cNvPr>
          <p:cNvSpPr txBox="1"/>
          <p:nvPr/>
        </p:nvSpPr>
        <p:spPr>
          <a:xfrm>
            <a:off x="224125" y="872405"/>
            <a:ext cx="33066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E1541"/>
                </a:solidFill>
                <a:effectLst/>
                <a:uLnTx/>
                <a:uFillTx/>
                <a:latin typeface="Arial" panose="020B0604020202020204" pitchFamily="34" charset="0"/>
                <a:ea typeface="+mn-ea"/>
                <a:cs typeface="Arial" panose="020B0604020202020204" pitchFamily="34" charset="0"/>
              </a:rPr>
              <a:t>Overnight trips (million):</a:t>
            </a:r>
          </a:p>
        </p:txBody>
      </p:sp>
      <p:graphicFrame>
        <p:nvGraphicFramePr>
          <p:cNvPr id="13" name="Chart 12" descr="This is a bar chart showing trips volume in Britain by quarter from quarter 1 2022 up to quarter 2 2024.">
            <a:extLst>
              <a:ext uri="{FF2B5EF4-FFF2-40B4-BE49-F238E27FC236}">
                <a16:creationId xmlns:a16="http://schemas.microsoft.com/office/drawing/2014/main" id="{A8D6FD58-68B6-2197-3652-922481FD55A4}"/>
              </a:ext>
            </a:extLst>
          </p:cNvPr>
          <p:cNvGraphicFramePr/>
          <p:nvPr>
            <p:extLst>
              <p:ext uri="{D42A27DB-BD31-4B8C-83A1-F6EECF244321}">
                <p14:modId xmlns:p14="http://schemas.microsoft.com/office/powerpoint/2010/main" val="3662747997"/>
              </p:ext>
            </p:extLst>
          </p:nvPr>
        </p:nvGraphicFramePr>
        <p:xfrm>
          <a:off x="319014" y="1180182"/>
          <a:ext cx="11552237" cy="15381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28AE135-EDD4-70EF-B4D1-BDACD9C4D898}"/>
              </a:ext>
            </a:extLst>
          </p:cNvPr>
          <p:cNvSpPr txBox="1"/>
          <p:nvPr/>
        </p:nvSpPr>
        <p:spPr>
          <a:xfrm>
            <a:off x="224125" y="2718686"/>
            <a:ext cx="33066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E1541"/>
                </a:solidFill>
                <a:effectLst/>
                <a:uLnTx/>
                <a:uFillTx/>
                <a:latin typeface="Arial" panose="020B0604020202020204" pitchFamily="34" charset="0"/>
                <a:ea typeface="+mn-ea"/>
                <a:cs typeface="Arial" panose="020B0604020202020204" pitchFamily="34" charset="0"/>
              </a:rPr>
              <a:t>Holidays (million):</a:t>
            </a:r>
          </a:p>
        </p:txBody>
      </p:sp>
      <p:graphicFrame>
        <p:nvGraphicFramePr>
          <p:cNvPr id="11" name="Chart 10" descr="This is a bar chart showing trips volume in Britain by quarter from quarter 1 2022 up to quarter 2 2024.">
            <a:extLst>
              <a:ext uri="{FF2B5EF4-FFF2-40B4-BE49-F238E27FC236}">
                <a16:creationId xmlns:a16="http://schemas.microsoft.com/office/drawing/2014/main" id="{8D9D85D6-70C1-8CFE-2F6C-AEF500E7290C}"/>
              </a:ext>
            </a:extLst>
          </p:cNvPr>
          <p:cNvGraphicFramePr/>
          <p:nvPr>
            <p:extLst>
              <p:ext uri="{D42A27DB-BD31-4B8C-83A1-F6EECF244321}">
                <p14:modId xmlns:p14="http://schemas.microsoft.com/office/powerpoint/2010/main" val="1946579237"/>
              </p:ext>
            </p:extLst>
          </p:nvPr>
        </p:nvGraphicFramePr>
        <p:xfrm>
          <a:off x="319015" y="3007234"/>
          <a:ext cx="11552237" cy="160938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B66D1CD-7247-5ED8-176F-7E0C5F9067D5}"/>
              </a:ext>
            </a:extLst>
          </p:cNvPr>
          <p:cNvSpPr txBox="1"/>
          <p:nvPr/>
        </p:nvSpPr>
        <p:spPr>
          <a:xfrm>
            <a:off x="224126" y="4611983"/>
            <a:ext cx="30494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E1541"/>
                </a:solidFill>
                <a:effectLst/>
                <a:uLnTx/>
                <a:uFillTx/>
                <a:latin typeface="Arial" panose="020B0604020202020204" pitchFamily="34" charset="0"/>
                <a:ea typeface="+mn-ea"/>
                <a:cs typeface="Arial" panose="020B0604020202020204" pitchFamily="34" charset="0"/>
              </a:rPr>
              <a:t>Tourism day visits (million):</a:t>
            </a:r>
          </a:p>
        </p:txBody>
      </p:sp>
      <p:graphicFrame>
        <p:nvGraphicFramePr>
          <p:cNvPr id="9" name="Chart 8" descr="This is a bar chart showing trips volume in Britain by quarter from quarter 1 2022 up to quarter 2 2024.">
            <a:extLst>
              <a:ext uri="{FF2B5EF4-FFF2-40B4-BE49-F238E27FC236}">
                <a16:creationId xmlns:a16="http://schemas.microsoft.com/office/drawing/2014/main" id="{6F9CE7C0-70DF-0EED-DD39-6E0A056045BD}"/>
              </a:ext>
            </a:extLst>
          </p:cNvPr>
          <p:cNvGraphicFramePr/>
          <p:nvPr>
            <p:extLst>
              <p:ext uri="{D42A27DB-BD31-4B8C-83A1-F6EECF244321}">
                <p14:modId xmlns:p14="http://schemas.microsoft.com/office/powerpoint/2010/main" val="2221731766"/>
              </p:ext>
            </p:extLst>
          </p:nvPr>
        </p:nvGraphicFramePr>
        <p:xfrm>
          <a:off x="319014" y="4919760"/>
          <a:ext cx="11552237" cy="1372461"/>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 Placeholder 4">
            <a:extLst>
              <a:ext uri="{FF2B5EF4-FFF2-40B4-BE49-F238E27FC236}">
                <a16:creationId xmlns:a16="http://schemas.microsoft.com/office/drawing/2014/main" id="{20E3895C-D274-10E8-D339-9A7B98F199B6}"/>
              </a:ext>
            </a:extLst>
          </p:cNvPr>
          <p:cNvSpPr>
            <a:spLocks noGrp="1"/>
          </p:cNvSpPr>
          <p:nvPr>
            <p:ph type="body" sz="quarter" idx="11"/>
          </p:nvPr>
        </p:nvSpPr>
        <p:spPr>
          <a:xfrm>
            <a:off x="334963" y="6292223"/>
            <a:ext cx="9386553" cy="528820"/>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18 December 2025</a:t>
            </a:r>
            <a:endParaRPr kumimoji="0" lang="en-GB" sz="1200" b="0" i="0" u="none" strike="noStrike" kern="1200" cap="none" spc="0" normalizeH="0" baseline="0" noProof="0">
              <a:ln>
                <a:noFill/>
              </a:ln>
              <a:solidFill>
                <a:srgbClr val="1E1541"/>
              </a:solidFill>
              <a:effectLst/>
              <a:highlight>
                <a:srgbClr val="FFFF00"/>
              </a:highligh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E82419FA-CE4C-E326-8F95-D3C177ED7E2B}"/>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526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45D8-54A5-9527-8DB1-9EFA0EA46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8A417-7BB6-BCD2-10D1-25CE751C69EE}"/>
              </a:ext>
            </a:extLst>
          </p:cNvPr>
          <p:cNvSpPr>
            <a:spLocks noGrp="1"/>
          </p:cNvSpPr>
          <p:nvPr>
            <p:ph type="title"/>
          </p:nvPr>
        </p:nvSpPr>
        <p:spPr>
          <a:xfrm>
            <a:off x="905254" y="394571"/>
            <a:ext cx="11286746" cy="519829"/>
          </a:xfrm>
          <a:noFill/>
        </p:spPr>
        <p:txBody>
          <a:bodyPr>
            <a:normAutofit/>
          </a:bodyPr>
          <a:lstStyle/>
          <a:p>
            <a:r>
              <a:rPr lang="en-GB" sz="2800"/>
              <a:t>Domestic tourism: England, volume (million) </a:t>
            </a:r>
          </a:p>
        </p:txBody>
      </p:sp>
      <p:graphicFrame>
        <p:nvGraphicFramePr>
          <p:cNvPr id="3" name="Content Placeholder 8">
            <a:extLst>
              <a:ext uri="{FF2B5EF4-FFF2-40B4-BE49-F238E27FC236}">
                <a16:creationId xmlns:a16="http://schemas.microsoft.com/office/drawing/2014/main" id="{C746DD80-89D8-7F14-E4A2-288F0F09420D}"/>
              </a:ext>
            </a:extLst>
          </p:cNvPr>
          <p:cNvGraphicFramePr>
            <a:graphicFrameLocks/>
          </p:cNvGraphicFramePr>
          <p:nvPr>
            <p:extLst>
              <p:ext uri="{D42A27DB-BD31-4B8C-83A1-F6EECF244321}">
                <p14:modId xmlns:p14="http://schemas.microsoft.com/office/powerpoint/2010/main" val="3407677342"/>
              </p:ext>
            </p:extLst>
          </p:nvPr>
        </p:nvGraphicFramePr>
        <p:xfrm>
          <a:off x="260256" y="1029327"/>
          <a:ext cx="11606321" cy="1548000"/>
        </p:xfrm>
        <a:graphic>
          <a:graphicData uri="http://schemas.openxmlformats.org/drawingml/2006/table">
            <a:tbl>
              <a:tblPr firstRow="1" firstCol="1" bandRow="1">
                <a:tableStyleId>{5C22544A-7EE6-4342-B048-85BDC9FD1C3A}</a:tableStyleId>
              </a:tblPr>
              <a:tblGrid>
                <a:gridCol w="1584477">
                  <a:extLst>
                    <a:ext uri="{9D8B030D-6E8A-4147-A177-3AD203B41FA5}">
                      <a16:colId xmlns:a16="http://schemas.microsoft.com/office/drawing/2014/main" val="3166395825"/>
                    </a:ext>
                  </a:extLst>
                </a:gridCol>
                <a:gridCol w="800154">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9">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5">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2">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Overnight trips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7.3</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6.9</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10.6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10.2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10.2</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9.8</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8.7</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10.1</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7.8</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9.0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9.3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10.4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9.6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9.1</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6.5</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5.8</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10.4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6.4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7.8</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6.3</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5.7</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6.9</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5.9</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6.3</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6.3</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7.4</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9.2</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10.4</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4" name="Content Placeholder 8">
            <a:extLst>
              <a:ext uri="{FF2B5EF4-FFF2-40B4-BE49-F238E27FC236}">
                <a16:creationId xmlns:a16="http://schemas.microsoft.com/office/drawing/2014/main" id="{DE1F470D-AC3C-6970-1DBE-D8A2265EFC27}"/>
              </a:ext>
            </a:extLst>
          </p:cNvPr>
          <p:cNvGraphicFramePr>
            <a:graphicFrameLocks/>
          </p:cNvGraphicFramePr>
          <p:nvPr>
            <p:extLst>
              <p:ext uri="{D42A27DB-BD31-4B8C-83A1-F6EECF244321}">
                <p14:modId xmlns:p14="http://schemas.microsoft.com/office/powerpoint/2010/main" val="242798043"/>
              </p:ext>
            </p:extLst>
          </p:nvPr>
        </p:nvGraphicFramePr>
        <p:xfrm>
          <a:off x="260256" y="2867946"/>
          <a:ext cx="11606320" cy="1548000"/>
        </p:xfrm>
        <a:graphic>
          <a:graphicData uri="http://schemas.openxmlformats.org/drawingml/2006/table">
            <a:tbl>
              <a:tblPr firstRow="1" firstCol="1" bandRow="1">
                <a:tableStyleId>{5C22544A-7EE6-4342-B048-85BDC9FD1C3A}</a:tableStyleId>
              </a:tblPr>
              <a:tblGrid>
                <a:gridCol w="1593663">
                  <a:extLst>
                    <a:ext uri="{9D8B030D-6E8A-4147-A177-3AD203B41FA5}">
                      <a16:colId xmlns:a16="http://schemas.microsoft.com/office/drawing/2014/main" val="3166395825"/>
                    </a:ext>
                  </a:extLst>
                </a:gridCol>
                <a:gridCol w="790967">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9">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5">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2">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Holidays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2.0</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2.5</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3.6</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2.1</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1.4</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2.5</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2.3</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1.6</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1.8</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1.5</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1.5</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1.9</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2.1</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2.0</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2.0</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2.4</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3.5</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3.4</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6" name="Content Placeholder 8">
            <a:extLst>
              <a:ext uri="{FF2B5EF4-FFF2-40B4-BE49-F238E27FC236}">
                <a16:creationId xmlns:a16="http://schemas.microsoft.com/office/drawing/2014/main" id="{10AF56F4-270B-F351-4B48-F47D1F13BA6C}"/>
              </a:ext>
            </a:extLst>
          </p:cNvPr>
          <p:cNvGraphicFramePr>
            <a:graphicFrameLocks/>
          </p:cNvGraphicFramePr>
          <p:nvPr>
            <p:extLst>
              <p:ext uri="{D42A27DB-BD31-4B8C-83A1-F6EECF244321}">
                <p14:modId xmlns:p14="http://schemas.microsoft.com/office/powerpoint/2010/main" val="691648744"/>
              </p:ext>
            </p:extLst>
          </p:nvPr>
        </p:nvGraphicFramePr>
        <p:xfrm>
          <a:off x="260256" y="4714293"/>
          <a:ext cx="11606320" cy="1548000"/>
        </p:xfrm>
        <a:graphic>
          <a:graphicData uri="http://schemas.openxmlformats.org/drawingml/2006/table">
            <a:tbl>
              <a:tblPr firstRow="1" firstCol="1" bandRow="1">
                <a:tableStyleId>{5C22544A-7EE6-4342-B048-85BDC9FD1C3A}</a:tableStyleId>
              </a:tblPr>
              <a:tblGrid>
                <a:gridCol w="1593663">
                  <a:extLst>
                    <a:ext uri="{9D8B030D-6E8A-4147-A177-3AD203B41FA5}">
                      <a16:colId xmlns:a16="http://schemas.microsoft.com/office/drawing/2014/main" val="3166395825"/>
                    </a:ext>
                  </a:extLst>
                </a:gridCol>
                <a:gridCol w="790967">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9">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5">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2">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Tourism day visits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62.3</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53.4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63.7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83.0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68.1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79.4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100.5</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85.2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85.0</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100.0</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74.7</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95.8</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63.2</a:t>
                      </a:r>
                    </a:p>
                  </a:txBody>
                  <a:tcPr marL="9525" marR="9525" marT="9525"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73.8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79.2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88.4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73.9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90.8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96.7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94.8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85.7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107.2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79.2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97.0</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55.6</a:t>
                      </a:r>
                    </a:p>
                  </a:txBody>
                  <a:tcPr marL="9525" marR="9525" marT="9525"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74.8</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71.3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62.1</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86.0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85.8</a:t>
                      </a:r>
                    </a:p>
                  </a:txBody>
                  <a:tcPr marL="9525" marR="9525" marT="9525" marB="0" anchor="ctr">
                    <a:solidFill>
                      <a:srgbClr val="CCCCCF"/>
                    </a:solidFill>
                  </a:tcPr>
                </a:tc>
                <a:tc>
                  <a:txBody>
                    <a:bodyPr/>
                    <a:lstStyle/>
                    <a:p>
                      <a:pPr marL="0" algn="ctr" defTabSz="914400" rtl="0" eaLnBrk="1" fontAlgn="b" latinLnBrk="0" hangingPunct="1"/>
                      <a:r>
                        <a:rPr lang="en-GB" sz="1200" b="1" i="0" u="none" strike="noStrike" kern="1200">
                          <a:solidFill>
                            <a:schemeClr val="accent1"/>
                          </a:solidFill>
                          <a:effectLst/>
                          <a:latin typeface="Arial" panose="020B0604020202020204" pitchFamily="34" charset="0"/>
                          <a:ea typeface="+mn-ea"/>
                          <a:cs typeface="Arial" panose="020B0604020202020204" pitchFamily="34" charset="0"/>
                        </a:rPr>
                        <a:t>73.9</a:t>
                      </a:r>
                    </a:p>
                  </a:txBody>
                  <a:tcPr marL="9525" marR="9525" marT="9525" marB="0" anchor="ctr">
                    <a:solidFill>
                      <a:srgbClr val="CCCCCF"/>
                    </a:solidFill>
                  </a:tcPr>
                </a:tc>
                <a:tc>
                  <a:txBody>
                    <a:bodyPr/>
                    <a:lstStyle/>
                    <a:p>
                      <a:pPr marL="0" algn="ctr" defTabSz="914400" rtl="0" eaLnBrk="1" fontAlgn="b" latinLnBrk="0" hangingPunct="1"/>
                      <a:r>
                        <a:rPr lang="en-GB" sz="1200" b="1" i="0" u="none" strike="noStrike" kern="1200">
                          <a:solidFill>
                            <a:schemeClr val="accent1"/>
                          </a:solidFill>
                          <a:effectLst/>
                          <a:latin typeface="Arial" panose="020B0604020202020204" pitchFamily="34" charset="0"/>
                          <a:ea typeface="+mn-ea"/>
                          <a:cs typeface="Arial" panose="020B0604020202020204" pitchFamily="34" charset="0"/>
                        </a:rPr>
                        <a:t>108.4</a:t>
                      </a:r>
                    </a:p>
                  </a:txBody>
                  <a:tcPr marL="9525" marR="9525" marT="9525" marB="0" anchor="ctr">
                    <a:solidFill>
                      <a:srgbClr val="CCCCCF"/>
                    </a:solidFill>
                  </a:tcPr>
                </a:tc>
                <a:tc>
                  <a:txBody>
                    <a:bodyPr/>
                    <a:lstStyle/>
                    <a:p>
                      <a:pPr marL="0" algn="ctr" defTabSz="914400" rtl="0" eaLnBrk="1" fontAlgn="b" latinLnBrk="0" hangingPunct="1"/>
                      <a:r>
                        <a:rPr lang="en-GB" sz="1200" b="1" i="0" u="none" strike="noStrike" kern="1200">
                          <a:solidFill>
                            <a:schemeClr val="accent1"/>
                          </a:solidFill>
                          <a:effectLst/>
                          <a:latin typeface="Arial" panose="020B0604020202020204" pitchFamily="34" charset="0"/>
                          <a:ea typeface="+mn-ea"/>
                          <a:cs typeface="Arial" panose="020B0604020202020204" pitchFamily="34" charset="0"/>
                        </a:rPr>
                        <a:t>73.6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69.0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66.6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79.3</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60.6</a:t>
                      </a:r>
                    </a:p>
                  </a:txBody>
                  <a:tcPr marL="9525" marR="9525" marT="9525" marB="0" anchor="ctr">
                    <a:lnL w="12700" cap="flat" cmpd="sng" algn="ctr">
                      <a:solidFill>
                        <a:schemeClr val="bg1"/>
                      </a:solidFill>
                      <a:prstDash val="solid"/>
                      <a:round/>
                      <a:headEnd type="none" w="med" len="med"/>
                      <a:tailEnd type="none" w="med" len="med"/>
                    </a:lnL>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56.3</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67.1</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68.6</a:t>
                      </a: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cs typeface="Arial" panose="020B0604020202020204" pitchFamily="34" charset="0"/>
                        </a:rPr>
                        <a:t>87.0</a:t>
                      </a:r>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cs typeface="Arial" panose="020B0604020202020204" pitchFamily="34" charset="0"/>
                        </a:rPr>
                        <a:t>75.5</a:t>
                      </a:r>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73.3</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120.7</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91.9</a:t>
                      </a:r>
                    </a:p>
                  </a:txBody>
                  <a:tcPr marL="6350" marR="6350" marT="6350"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a:t>
                      </a:r>
                    </a:p>
                  </a:txBody>
                  <a:tcPr marL="9525" marR="9525" marT="9525" marB="0" anchor="ctr">
                    <a:solidFill>
                      <a:schemeClr val="bg2"/>
                    </a:solidFill>
                  </a:tcPr>
                </a:tc>
                <a:extLst>
                  <a:ext uri="{0D108BD9-81ED-4DB2-BD59-A6C34878D82A}">
                    <a16:rowId xmlns:a16="http://schemas.microsoft.com/office/drawing/2014/main" val="3214115421"/>
                  </a:ext>
                </a:extLst>
              </a:tr>
            </a:tbl>
          </a:graphicData>
        </a:graphic>
      </p:graphicFrame>
      <p:sp>
        <p:nvSpPr>
          <p:cNvPr id="5" name="Text Placeholder 4">
            <a:extLst>
              <a:ext uri="{FF2B5EF4-FFF2-40B4-BE49-F238E27FC236}">
                <a16:creationId xmlns:a16="http://schemas.microsoft.com/office/drawing/2014/main" id="{FB1A49ED-4FAF-3EE2-50FB-9783213D909B}"/>
              </a:ext>
            </a:extLst>
          </p:cNvPr>
          <p:cNvSpPr>
            <a:spLocks noGrp="1"/>
          </p:cNvSpPr>
          <p:nvPr>
            <p:ph type="body" sz="quarter" idx="11"/>
          </p:nvPr>
        </p:nvSpPr>
        <p:spPr>
          <a:xfrm>
            <a:off x="334963" y="6292223"/>
            <a:ext cx="9386553" cy="528820"/>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a:t>
            </a:r>
            <a:r>
              <a:rPr kumimoji="0" lang="en-GB" sz="1200" b="0" i="0" u="none" strike="noStrike" kern="1200" cap="none" spc="0" normalizeH="0" baseline="0" noProof="0">
                <a:ln>
                  <a:noFill/>
                </a:ln>
                <a:solidFill>
                  <a:srgbClr val="120742"/>
                </a:solidFill>
                <a:effectLst/>
                <a:uLnTx/>
                <a:uFillTx/>
                <a:latin typeface="Arial" panose="020B0604020202020204"/>
                <a:ea typeface="+mn-ea"/>
                <a:cs typeface="+mn-cs"/>
              </a:rPr>
              <a:t>18 December 2025</a:t>
            </a:r>
            <a:endParaRPr kumimoji="0" lang="en-GB" sz="1200" b="0" i="0" u="none" strike="noStrike" kern="1200" cap="none" spc="0" normalizeH="0" baseline="0" noProof="0">
              <a:ln>
                <a:noFill/>
              </a:ln>
              <a:solidFill>
                <a:srgbClr val="1E1541"/>
              </a:solidFill>
              <a:effectLst/>
              <a:highlight>
                <a:srgbClr val="FFFF00"/>
              </a:highligh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9F4D9BCE-8F02-E5EB-7F90-DFB02A12E8CF}"/>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74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E8B4-B8E0-26CF-476E-4820181A6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E8516-3515-20F8-731B-0FB97D8CEA12}"/>
              </a:ext>
            </a:extLst>
          </p:cNvPr>
          <p:cNvSpPr>
            <a:spLocks noGrp="1"/>
          </p:cNvSpPr>
          <p:nvPr>
            <p:ph type="title"/>
          </p:nvPr>
        </p:nvSpPr>
        <p:spPr>
          <a:noFill/>
        </p:spPr>
        <p:txBody>
          <a:bodyPr>
            <a:normAutofit/>
          </a:bodyPr>
          <a:lstStyle/>
          <a:p>
            <a:r>
              <a:rPr lang="en-GB" sz="2800"/>
              <a:t>Domestic tourism: England, spend (£ million)</a:t>
            </a:r>
          </a:p>
        </p:txBody>
      </p:sp>
      <p:graphicFrame>
        <p:nvGraphicFramePr>
          <p:cNvPr id="4" name="Content Placeholder 8">
            <a:extLst>
              <a:ext uri="{FF2B5EF4-FFF2-40B4-BE49-F238E27FC236}">
                <a16:creationId xmlns:a16="http://schemas.microsoft.com/office/drawing/2014/main" id="{221A4C33-0848-3B43-58A4-423F98C6E955}"/>
              </a:ext>
            </a:extLst>
          </p:cNvPr>
          <p:cNvGraphicFramePr>
            <a:graphicFrameLocks/>
          </p:cNvGraphicFramePr>
          <p:nvPr>
            <p:extLst>
              <p:ext uri="{D42A27DB-BD31-4B8C-83A1-F6EECF244321}">
                <p14:modId xmlns:p14="http://schemas.microsoft.com/office/powerpoint/2010/main" val="1971747564"/>
              </p:ext>
            </p:extLst>
          </p:nvPr>
        </p:nvGraphicFramePr>
        <p:xfrm>
          <a:off x="260256" y="1027392"/>
          <a:ext cx="11606323" cy="1548000"/>
        </p:xfrm>
        <a:graphic>
          <a:graphicData uri="http://schemas.openxmlformats.org/drawingml/2006/table">
            <a:tbl>
              <a:tblPr firstRow="1" firstCol="1" bandRow="1">
                <a:tableStyleId>{5C22544A-7EE6-4342-B048-85BDC9FD1C3A}</a:tableStyleId>
              </a:tblPr>
              <a:tblGrid>
                <a:gridCol w="1582241">
                  <a:extLst>
                    <a:ext uri="{9D8B030D-6E8A-4147-A177-3AD203B41FA5}">
                      <a16:colId xmlns:a16="http://schemas.microsoft.com/office/drawing/2014/main" val="3166395825"/>
                    </a:ext>
                  </a:extLst>
                </a:gridCol>
                <a:gridCol w="802391">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9">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4">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4">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Overnight trips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£1,684</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£1,635</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£1,781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£1,902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£1,843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£1,981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£2,959</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£3,038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£2,594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£3,106</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£2,304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£1,939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£1,968</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£1,842</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£2,010</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£2,144</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£2,007</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£2,049</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£2,509</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£2,910</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£2,592</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£1,982</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£1,814</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£2,220</a:t>
                      </a:r>
                    </a:p>
                  </a:txBody>
                  <a:tcPr marL="9525" marR="9525" marT="9525" marB="0" anchor="ctr">
                    <a:solidFill>
                      <a:schemeClr val="bg2"/>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£1,730</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£1,304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£1,419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£2,130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£2,073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£2,260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£2,512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£3,441</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£3,190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£2,021</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£2,692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£2,562</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£2,411</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£1,897</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£2,331</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£1,872</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£1,976</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£1,841</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£2,840</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£3,178</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£3,598</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3" name="Content Placeholder 8">
            <a:extLst>
              <a:ext uri="{FF2B5EF4-FFF2-40B4-BE49-F238E27FC236}">
                <a16:creationId xmlns:a16="http://schemas.microsoft.com/office/drawing/2014/main" id="{F89F6AEF-AEEA-6BFC-2DBA-9F4E423461CC}"/>
              </a:ext>
            </a:extLst>
          </p:cNvPr>
          <p:cNvGraphicFramePr>
            <a:graphicFrameLocks/>
          </p:cNvGraphicFramePr>
          <p:nvPr>
            <p:extLst>
              <p:ext uri="{D42A27DB-BD31-4B8C-83A1-F6EECF244321}">
                <p14:modId xmlns:p14="http://schemas.microsoft.com/office/powerpoint/2010/main" val="3148009951"/>
              </p:ext>
            </p:extLst>
          </p:nvPr>
        </p:nvGraphicFramePr>
        <p:xfrm>
          <a:off x="260255" y="2862670"/>
          <a:ext cx="11606321" cy="1547999"/>
        </p:xfrm>
        <a:graphic>
          <a:graphicData uri="http://schemas.openxmlformats.org/drawingml/2006/table">
            <a:tbl>
              <a:tblPr firstRow="1" firstCol="1" bandRow="1">
                <a:tableStyleId>{5C22544A-7EE6-4342-B048-85BDC9FD1C3A}</a:tableStyleId>
              </a:tblPr>
              <a:tblGrid>
                <a:gridCol w="1592699">
                  <a:extLst>
                    <a:ext uri="{9D8B030D-6E8A-4147-A177-3AD203B41FA5}">
                      <a16:colId xmlns:a16="http://schemas.microsoft.com/office/drawing/2014/main" val="3166395825"/>
                    </a:ext>
                  </a:extLst>
                </a:gridCol>
                <a:gridCol w="791933">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8">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4">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3">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4207">
                <a:tc>
                  <a:txBody>
                    <a:bodyPr/>
                    <a:lstStyle/>
                    <a:p>
                      <a:pPr algn="ctr"/>
                      <a:r>
                        <a:rPr lang="en-GB" sz="1200"/>
                        <a:t>Holidays</a:t>
                      </a:r>
                      <a:endParaRPr lang="en-GB" sz="1200" b="1"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10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£695</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£673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£724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£787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£703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£886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£1,494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£1,411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£1,144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£1,338</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£883</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£549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10948">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£433</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£579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£647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£811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£862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£819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£1,148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£1,404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£1,191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£707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£604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£764</a:t>
                      </a:r>
                    </a:p>
                  </a:txBody>
                  <a:tcPr marL="9525" marR="9525" marT="9525" marB="0" anchor="ctr">
                    <a:solidFill>
                      <a:srgbClr val="E7E7E8"/>
                    </a:solidFill>
                  </a:tcPr>
                </a:tc>
                <a:extLst>
                  <a:ext uri="{0D108BD9-81ED-4DB2-BD59-A6C34878D82A}">
                    <a16:rowId xmlns:a16="http://schemas.microsoft.com/office/drawing/2014/main" val="2561618335"/>
                  </a:ext>
                </a:extLst>
              </a:tr>
              <a:tr h="310948">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£607</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£425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£500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£812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£817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£810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£804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£1,456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£1,267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£717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£729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£696</a:t>
                      </a:r>
                    </a:p>
                  </a:txBody>
                  <a:tcPr marL="9525" marR="9525" marT="9525" marB="0" anchor="ctr">
                    <a:solidFill>
                      <a:srgbClr val="CCCCCF"/>
                    </a:solidFill>
                  </a:tcPr>
                </a:tc>
                <a:extLst>
                  <a:ext uri="{0D108BD9-81ED-4DB2-BD59-A6C34878D82A}">
                    <a16:rowId xmlns:a16="http://schemas.microsoft.com/office/drawing/2014/main" val="3782977244"/>
                  </a:ext>
                </a:extLst>
              </a:tr>
              <a:tr h="310948">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£714</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£666</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£471</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£711</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£706</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£778</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£1,070</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£1,322</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£1,448</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6" name="Content Placeholder 8">
            <a:extLst>
              <a:ext uri="{FF2B5EF4-FFF2-40B4-BE49-F238E27FC236}">
                <a16:creationId xmlns:a16="http://schemas.microsoft.com/office/drawing/2014/main" id="{6B7DA788-5A34-5E0D-F059-71AD18C28D23}"/>
              </a:ext>
            </a:extLst>
          </p:cNvPr>
          <p:cNvGraphicFramePr>
            <a:graphicFrameLocks/>
          </p:cNvGraphicFramePr>
          <p:nvPr>
            <p:extLst>
              <p:ext uri="{D42A27DB-BD31-4B8C-83A1-F6EECF244321}">
                <p14:modId xmlns:p14="http://schemas.microsoft.com/office/powerpoint/2010/main" val="1293969767"/>
              </p:ext>
            </p:extLst>
          </p:nvPr>
        </p:nvGraphicFramePr>
        <p:xfrm>
          <a:off x="260256" y="4707474"/>
          <a:ext cx="11606322" cy="1547999"/>
        </p:xfrm>
        <a:graphic>
          <a:graphicData uri="http://schemas.openxmlformats.org/drawingml/2006/table">
            <a:tbl>
              <a:tblPr firstRow="1" firstCol="1" bandRow="1">
                <a:tableStyleId>{5C22544A-7EE6-4342-B048-85BDC9FD1C3A}</a:tableStyleId>
              </a:tblPr>
              <a:tblGrid>
                <a:gridCol w="1592699">
                  <a:extLst>
                    <a:ext uri="{9D8B030D-6E8A-4147-A177-3AD203B41FA5}">
                      <a16:colId xmlns:a16="http://schemas.microsoft.com/office/drawing/2014/main" val="3166395825"/>
                    </a:ext>
                  </a:extLst>
                </a:gridCol>
                <a:gridCol w="791933">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9">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4">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3">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4207">
                <a:tc>
                  <a:txBody>
                    <a:bodyPr/>
                    <a:lstStyle/>
                    <a:p>
                      <a:pPr algn="ctr"/>
                      <a:r>
                        <a:rPr lang="en-GB" sz="1200" b="1" kern="1200">
                          <a:solidFill>
                            <a:schemeClr val="lt1"/>
                          </a:solidFill>
                          <a:latin typeface="+mn-lt"/>
                          <a:ea typeface="+mn-ea"/>
                          <a:cs typeface="+mn-cs"/>
                        </a:rPr>
                        <a:t>Tourism day visits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10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rPr>
                        <a:t>£2,823</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£1,987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£2,572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£3,406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£2,798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£3,681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£3,733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£2,954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£4,275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£4,245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£3,359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£3,690</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10948">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rPr>
                        <a:t>£2,570</a:t>
                      </a:r>
                    </a:p>
                  </a:txBody>
                  <a:tcPr marL="9525" marR="9525" marT="9525"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£2,991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£3,614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£3,373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£3,095</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£3,941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£4,234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£4,077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£3,834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£5,121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£3,883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£4,847</a:t>
                      </a:r>
                    </a:p>
                  </a:txBody>
                  <a:tcPr marL="9525" marR="9525" marT="9525" marB="0" anchor="ctr">
                    <a:solidFill>
                      <a:srgbClr val="E7E7E8"/>
                    </a:solidFill>
                  </a:tcPr>
                </a:tc>
                <a:extLst>
                  <a:ext uri="{0D108BD9-81ED-4DB2-BD59-A6C34878D82A}">
                    <a16:rowId xmlns:a16="http://schemas.microsoft.com/office/drawing/2014/main" val="2561618335"/>
                  </a:ext>
                </a:extLst>
              </a:tr>
              <a:tr h="310948">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rPr>
                        <a:t>£2,915</a:t>
                      </a:r>
                    </a:p>
                  </a:txBody>
                  <a:tcPr marL="9525" marR="9525" marT="9525"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£3,619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£3,824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£2,722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£4,769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£4,197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£3,888</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£5,429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£4,180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£4,523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£3,496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£4,841</a:t>
                      </a:r>
                    </a:p>
                  </a:txBody>
                  <a:tcPr marL="9525" marR="9525" marT="9525" marB="0" anchor="ctr">
                    <a:solidFill>
                      <a:srgbClr val="CCCCCF"/>
                    </a:solidFill>
                  </a:tcPr>
                </a:tc>
                <a:extLst>
                  <a:ext uri="{0D108BD9-81ED-4DB2-BD59-A6C34878D82A}">
                    <a16:rowId xmlns:a16="http://schemas.microsoft.com/office/drawing/2014/main" val="3782977244"/>
                  </a:ext>
                </a:extLst>
              </a:tr>
              <a:tr h="310948">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rPr>
                        <a:t>£3,387</a:t>
                      </a:r>
                    </a:p>
                  </a:txBody>
                  <a:tcPr marL="9525" marR="9525" marT="9525" marB="0" anchor="ctr">
                    <a:lnL w="12700" cap="flat" cmpd="sng" algn="ctr">
                      <a:solidFill>
                        <a:schemeClr val="bg1"/>
                      </a:solidFill>
                      <a:prstDash val="solid"/>
                      <a:round/>
                      <a:headEnd type="none" w="med" len="med"/>
                      <a:tailEnd type="none" w="med" len="med"/>
                    </a:lnL>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£2,684</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£3,147</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£3,491</a:t>
                      </a: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rPr>
                        <a:t>£3,744</a:t>
                      </a:r>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rPr>
                        <a:t>£3,714</a:t>
                      </a:r>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£3,683</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£6,017</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£5,875</a:t>
                      </a:r>
                    </a:p>
                  </a:txBody>
                  <a:tcPr marL="6350" marR="6350" marT="6350"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 </a:t>
                      </a:r>
                    </a:p>
                  </a:txBody>
                  <a:tcPr marL="9525" marR="9525" marT="9525" marB="0" anchor="ctr">
                    <a:solidFill>
                      <a:schemeClr val="bg2"/>
                    </a:solidFill>
                  </a:tcPr>
                </a:tc>
                <a:extLst>
                  <a:ext uri="{0D108BD9-81ED-4DB2-BD59-A6C34878D82A}">
                    <a16:rowId xmlns:a16="http://schemas.microsoft.com/office/drawing/2014/main" val="3214115421"/>
                  </a:ext>
                </a:extLst>
              </a:tr>
            </a:tbl>
          </a:graphicData>
        </a:graphic>
      </p:graphicFrame>
      <p:sp>
        <p:nvSpPr>
          <p:cNvPr id="5" name="Text Placeholder 4">
            <a:extLst>
              <a:ext uri="{FF2B5EF4-FFF2-40B4-BE49-F238E27FC236}">
                <a16:creationId xmlns:a16="http://schemas.microsoft.com/office/drawing/2014/main" id="{E07C0788-C864-5088-2A12-29543A74F9E7}"/>
              </a:ext>
            </a:extLst>
          </p:cNvPr>
          <p:cNvSpPr>
            <a:spLocks noGrp="1"/>
          </p:cNvSpPr>
          <p:nvPr>
            <p:ph type="body" sz="quarter" idx="11"/>
          </p:nvPr>
        </p:nvSpPr>
        <p:spPr>
          <a:xfrm>
            <a:off x="334963" y="6292223"/>
            <a:ext cx="9386553" cy="528820"/>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18 December 2025</a:t>
            </a:r>
            <a:endParaRPr kumimoji="0" lang="en-GB" sz="1200" b="0" i="0" u="none" strike="noStrike" kern="1200" cap="none" spc="0" normalizeH="0" baseline="0" noProof="0">
              <a:ln>
                <a:noFill/>
              </a:ln>
              <a:solidFill>
                <a:srgbClr val="1E1541"/>
              </a:solidFill>
              <a:effectLst/>
              <a:highlight>
                <a:srgbClr val="FFFF00"/>
              </a:highligh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ECD38254-96CD-7710-F91B-419689D8CC07}"/>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522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BC2A-2436-0A82-368B-7829912F914E}"/>
              </a:ext>
            </a:extLst>
          </p:cNvPr>
          <p:cNvSpPr>
            <a:spLocks noGrp="1"/>
          </p:cNvSpPr>
          <p:nvPr>
            <p:ph type="title"/>
          </p:nvPr>
        </p:nvSpPr>
        <p:spPr/>
        <p:txBody>
          <a:bodyPr>
            <a:normAutofit/>
          </a:bodyPr>
          <a:lstStyle/>
          <a:p>
            <a:r>
              <a:rPr lang="en-GB" sz="2800"/>
              <a:t>Domestic tourism: England, average spend per trip</a:t>
            </a:r>
          </a:p>
        </p:txBody>
      </p:sp>
      <p:graphicFrame>
        <p:nvGraphicFramePr>
          <p:cNvPr id="7" name="Content Placeholder 8">
            <a:extLst>
              <a:ext uri="{FF2B5EF4-FFF2-40B4-BE49-F238E27FC236}">
                <a16:creationId xmlns:a16="http://schemas.microsoft.com/office/drawing/2014/main" id="{387872A2-CB40-3FCA-D972-9C2E31AB30CF}"/>
              </a:ext>
            </a:extLst>
          </p:cNvPr>
          <p:cNvGraphicFramePr>
            <a:graphicFrameLocks/>
          </p:cNvGraphicFramePr>
          <p:nvPr>
            <p:extLst>
              <p:ext uri="{D42A27DB-BD31-4B8C-83A1-F6EECF244321}">
                <p14:modId xmlns:p14="http://schemas.microsoft.com/office/powerpoint/2010/main" val="3373513005"/>
              </p:ext>
            </p:extLst>
          </p:nvPr>
        </p:nvGraphicFramePr>
        <p:xfrm>
          <a:off x="260255" y="1028057"/>
          <a:ext cx="11606321" cy="1548000"/>
        </p:xfrm>
        <a:graphic>
          <a:graphicData uri="http://schemas.openxmlformats.org/drawingml/2006/table">
            <a:tbl>
              <a:tblPr firstRow="1" firstCol="1" bandRow="1">
                <a:tableStyleId>{5C22544A-7EE6-4342-B048-85BDC9FD1C3A}</a:tableStyleId>
              </a:tblPr>
              <a:tblGrid>
                <a:gridCol w="1574325">
                  <a:extLst>
                    <a:ext uri="{9D8B030D-6E8A-4147-A177-3AD203B41FA5}">
                      <a16:colId xmlns:a16="http://schemas.microsoft.com/office/drawing/2014/main" val="3166395825"/>
                    </a:ext>
                  </a:extLst>
                </a:gridCol>
                <a:gridCol w="810306">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8">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5">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3">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Overnight trips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£231</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£238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£223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£238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£237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£278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£297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£318</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£265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£193</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£254</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£243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£240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£279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£268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£270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£270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£258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£244</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£266</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£235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£246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£288</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£326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£332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£333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£368</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£329</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£384</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£333</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£338</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£316</a:t>
                      </a:r>
                    </a:p>
                  </a:txBody>
                  <a:tcPr marL="6350" marR="6350" marT="6350" marB="0" anchor="ctr">
                    <a:solidFill>
                      <a:schemeClr val="bg2"/>
                    </a:solidFill>
                  </a:tcPr>
                </a:tc>
                <a:tc>
                  <a:txBody>
                    <a:bodyPr/>
                    <a:lstStyle/>
                    <a:p>
                      <a:pPr marL="0" lvl="0" indent="0" algn="ctr" defTabSz="914400" rtl="0" eaLnBrk="1" latinLnBrk="0" hangingPunct="1">
                        <a:lnSpc>
                          <a:spcPct val="100000"/>
                        </a:lnSpc>
                        <a:buNone/>
                      </a:pPr>
                      <a:r>
                        <a:rPr lang="en-GB" sz="1200" b="1" i="0" u="none" strike="noStrike" kern="1200" baseline="0" noProof="0">
                          <a:solidFill>
                            <a:schemeClr val="accent1"/>
                          </a:solidFill>
                          <a:effectLst/>
                          <a:latin typeface="Arial" panose="020B0604020202020204" pitchFamily="34" charset="0"/>
                          <a:ea typeface="+mn-ea"/>
                          <a:cs typeface="Arial" panose="020B0604020202020204" pitchFamily="34" charset="0"/>
                        </a:rPr>
                        <a:t>£315</a:t>
                      </a:r>
                    </a:p>
                  </a:txBody>
                  <a:tcPr marL="6350" marR="6350" marT="6350" marB="0" anchor="ctr">
                    <a:solidFill>
                      <a:schemeClr val="bg2"/>
                    </a:solidFill>
                  </a:tcPr>
                </a:tc>
                <a:tc>
                  <a:txBody>
                    <a:bodyPr/>
                    <a:lstStyle/>
                    <a:p>
                      <a:pPr marL="0" lvl="0" indent="0" algn="ctr" defTabSz="914400" rtl="0" eaLnBrk="1" latinLnBrk="0" hangingPunct="1">
                        <a:lnSpc>
                          <a:spcPct val="100000"/>
                        </a:lnSpc>
                        <a:buNone/>
                      </a:pPr>
                      <a:r>
                        <a:rPr lang="en-US" sz="1200" b="1" i="0" u="none" strike="noStrike" kern="1200" baseline="0" noProof="0">
                          <a:solidFill>
                            <a:schemeClr val="accent1"/>
                          </a:solidFill>
                          <a:effectLst/>
                          <a:latin typeface="Arial" panose="020B0604020202020204" pitchFamily="34" charset="0"/>
                          <a:ea typeface="+mn-ea"/>
                          <a:cs typeface="Arial" panose="020B0604020202020204" pitchFamily="34" charset="0"/>
                        </a:rPr>
                        <a:t>£291</a:t>
                      </a:r>
                      <a:endParaRPr lang="en-GB" sz="1200" b="1" i="0" u="none" strike="noStrike" kern="1200" baseline="0" noProof="0">
                        <a:solidFill>
                          <a:schemeClr val="accent1"/>
                        </a:solidFill>
                        <a:effectLst/>
                        <a:latin typeface="Arial" panose="020B0604020202020204" pitchFamily="34" charset="0"/>
                        <a:ea typeface="+mn-ea"/>
                        <a:cs typeface="Arial" panose="020B0604020202020204" pitchFamily="34" charset="0"/>
                      </a:endParaRP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£382</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£347</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£345</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8" name="Content Placeholder 8">
            <a:extLst>
              <a:ext uri="{FF2B5EF4-FFF2-40B4-BE49-F238E27FC236}">
                <a16:creationId xmlns:a16="http://schemas.microsoft.com/office/drawing/2014/main" id="{950C2E8C-FA4D-1D08-C6B8-D0D51CA66F36}"/>
              </a:ext>
            </a:extLst>
          </p:cNvPr>
          <p:cNvGraphicFramePr>
            <a:graphicFrameLocks/>
          </p:cNvGraphicFramePr>
          <p:nvPr>
            <p:extLst>
              <p:ext uri="{D42A27DB-BD31-4B8C-83A1-F6EECF244321}">
                <p14:modId xmlns:p14="http://schemas.microsoft.com/office/powerpoint/2010/main" val="710574754"/>
              </p:ext>
            </p:extLst>
          </p:nvPr>
        </p:nvGraphicFramePr>
        <p:xfrm>
          <a:off x="260256" y="2862670"/>
          <a:ext cx="11606320" cy="1548000"/>
        </p:xfrm>
        <a:graphic>
          <a:graphicData uri="http://schemas.openxmlformats.org/drawingml/2006/table">
            <a:tbl>
              <a:tblPr firstRow="1" firstCol="1" bandRow="1">
                <a:tableStyleId>{5C22544A-7EE6-4342-B048-85BDC9FD1C3A}</a:tableStyleId>
              </a:tblPr>
              <a:tblGrid>
                <a:gridCol w="1592698">
                  <a:extLst>
                    <a:ext uri="{9D8B030D-6E8A-4147-A177-3AD203B41FA5}">
                      <a16:colId xmlns:a16="http://schemas.microsoft.com/office/drawing/2014/main" val="3166395825"/>
                    </a:ext>
                  </a:extLst>
                </a:gridCol>
                <a:gridCol w="791932">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8">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5">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3">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9600">
                <a:tc>
                  <a:txBody>
                    <a:bodyPr/>
                    <a:lstStyle/>
                    <a:p>
                      <a:pPr algn="ctr"/>
                      <a:r>
                        <a:rPr lang="en-GB" sz="1200"/>
                        <a:t>Holidays</a:t>
                      </a:r>
                      <a:endParaRPr lang="en-GB" sz="1200" b="1"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£344</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£320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£260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£304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£289</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£355</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£349</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£333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£381</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£371</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£268</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£304</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£348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£332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£328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£344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£346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£354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£298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£287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£326</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£389</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£355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£332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£333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£319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£323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£403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£399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£352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£387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£391</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£480</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£453</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£251</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£340</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£359</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£397</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£451</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£375</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£422</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9" name="Content Placeholder 8">
            <a:extLst>
              <a:ext uri="{FF2B5EF4-FFF2-40B4-BE49-F238E27FC236}">
                <a16:creationId xmlns:a16="http://schemas.microsoft.com/office/drawing/2014/main" id="{7D446E19-337C-A0E2-3D6D-4C6947B2D67C}"/>
              </a:ext>
            </a:extLst>
          </p:cNvPr>
          <p:cNvGraphicFramePr>
            <a:graphicFrameLocks/>
          </p:cNvGraphicFramePr>
          <p:nvPr>
            <p:extLst>
              <p:ext uri="{D42A27DB-BD31-4B8C-83A1-F6EECF244321}">
                <p14:modId xmlns:p14="http://schemas.microsoft.com/office/powerpoint/2010/main" val="300521787"/>
              </p:ext>
            </p:extLst>
          </p:nvPr>
        </p:nvGraphicFramePr>
        <p:xfrm>
          <a:off x="260256" y="4706809"/>
          <a:ext cx="11606320" cy="1548000"/>
        </p:xfrm>
        <a:graphic>
          <a:graphicData uri="http://schemas.openxmlformats.org/drawingml/2006/table">
            <a:tbl>
              <a:tblPr firstRow="1" firstCol="1" bandRow="1">
                <a:tableStyleId>{5C22544A-7EE6-4342-B048-85BDC9FD1C3A}</a:tableStyleId>
              </a:tblPr>
              <a:tblGrid>
                <a:gridCol w="1592698">
                  <a:extLst>
                    <a:ext uri="{9D8B030D-6E8A-4147-A177-3AD203B41FA5}">
                      <a16:colId xmlns:a16="http://schemas.microsoft.com/office/drawing/2014/main" val="3166395825"/>
                    </a:ext>
                  </a:extLst>
                </a:gridCol>
                <a:gridCol w="791932">
                  <a:extLst>
                    <a:ext uri="{9D8B030D-6E8A-4147-A177-3AD203B41FA5}">
                      <a16:colId xmlns:a16="http://schemas.microsoft.com/office/drawing/2014/main" val="3080550172"/>
                    </a:ext>
                  </a:extLst>
                </a:gridCol>
                <a:gridCol w="838336">
                  <a:extLst>
                    <a:ext uri="{9D8B030D-6E8A-4147-A177-3AD203B41FA5}">
                      <a16:colId xmlns:a16="http://schemas.microsoft.com/office/drawing/2014/main" val="1364920826"/>
                    </a:ext>
                  </a:extLst>
                </a:gridCol>
                <a:gridCol w="712368">
                  <a:extLst>
                    <a:ext uri="{9D8B030D-6E8A-4147-A177-3AD203B41FA5}">
                      <a16:colId xmlns:a16="http://schemas.microsoft.com/office/drawing/2014/main" val="268465965"/>
                    </a:ext>
                  </a:extLst>
                </a:gridCol>
                <a:gridCol w="670637">
                  <a:extLst>
                    <a:ext uri="{9D8B030D-6E8A-4147-A177-3AD203B41FA5}">
                      <a16:colId xmlns:a16="http://schemas.microsoft.com/office/drawing/2014/main" val="2551497576"/>
                    </a:ext>
                  </a:extLst>
                </a:gridCol>
                <a:gridCol w="753318">
                  <a:extLst>
                    <a:ext uri="{9D8B030D-6E8A-4147-A177-3AD203B41FA5}">
                      <a16:colId xmlns:a16="http://schemas.microsoft.com/office/drawing/2014/main" val="1360746232"/>
                    </a:ext>
                  </a:extLst>
                </a:gridCol>
                <a:gridCol w="817626">
                  <a:extLst>
                    <a:ext uri="{9D8B030D-6E8A-4147-A177-3AD203B41FA5}">
                      <a16:colId xmlns:a16="http://schemas.microsoft.com/office/drawing/2014/main" val="4267189019"/>
                    </a:ext>
                  </a:extLst>
                </a:gridCol>
                <a:gridCol w="734945">
                  <a:extLst>
                    <a:ext uri="{9D8B030D-6E8A-4147-A177-3AD203B41FA5}">
                      <a16:colId xmlns:a16="http://schemas.microsoft.com/office/drawing/2014/main" val="1604062748"/>
                    </a:ext>
                  </a:extLst>
                </a:gridCol>
                <a:gridCol w="863560">
                  <a:extLst>
                    <a:ext uri="{9D8B030D-6E8A-4147-A177-3AD203B41FA5}">
                      <a16:colId xmlns:a16="http://schemas.microsoft.com/office/drawing/2014/main" val="1883596314"/>
                    </a:ext>
                  </a:extLst>
                </a:gridCol>
                <a:gridCol w="1056483">
                  <a:extLst>
                    <a:ext uri="{9D8B030D-6E8A-4147-A177-3AD203B41FA5}">
                      <a16:colId xmlns:a16="http://schemas.microsoft.com/office/drawing/2014/main" val="1163447077"/>
                    </a:ext>
                  </a:extLst>
                </a:gridCol>
                <a:gridCol w="863560">
                  <a:extLst>
                    <a:ext uri="{9D8B030D-6E8A-4147-A177-3AD203B41FA5}">
                      <a16:colId xmlns:a16="http://schemas.microsoft.com/office/drawing/2014/main" val="3720779211"/>
                    </a:ext>
                  </a:extLst>
                </a:gridCol>
                <a:gridCol w="946241">
                  <a:extLst>
                    <a:ext uri="{9D8B030D-6E8A-4147-A177-3AD203B41FA5}">
                      <a16:colId xmlns:a16="http://schemas.microsoft.com/office/drawing/2014/main" val="984328226"/>
                    </a:ext>
                  </a:extLst>
                </a:gridCol>
                <a:gridCol w="964616">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Tourism day visits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rgbClr val="1E7663"/>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rgbClr val="1E7663"/>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£45</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£35</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£50</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£42</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£45</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£50</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£52</a:t>
                      </a:r>
                    </a:p>
                  </a:txBody>
                  <a:tcPr marL="9525" marR="9525" marT="9525"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£48</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£61</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7663"/>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£56</a:t>
                      </a:r>
                    </a:p>
                  </a:txBody>
                  <a:tcPr marL="9525" marR="9525" marT="9525" marB="0" anchor="ctr">
                    <a:lnL w="12700" cap="flat" cmpd="sng" algn="ctr">
                      <a:solidFill>
                        <a:schemeClr val="bg1"/>
                      </a:solidFill>
                      <a:prstDash val="solid"/>
                      <a:round/>
                      <a:headEnd type="none" w="med" len="med"/>
                      <a:tailEnd type="none" w="med" len="med"/>
                    </a:lnL>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£48</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£47</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£51</a:t>
                      </a: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cs typeface="Arial" panose="020B0604020202020204" pitchFamily="34" charset="0"/>
                        </a:rPr>
                        <a:t>£43</a:t>
                      </a:r>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cs typeface="Arial" panose="020B0604020202020204" pitchFamily="34" charset="0"/>
                        </a:rPr>
                        <a:t>£49</a:t>
                      </a:r>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£50</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£50</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£64</a:t>
                      </a:r>
                    </a:p>
                  </a:txBody>
                  <a:tcPr marL="6350" marR="6350" marT="6350"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extLst>
                  <a:ext uri="{0D108BD9-81ED-4DB2-BD59-A6C34878D82A}">
                    <a16:rowId xmlns:a16="http://schemas.microsoft.com/office/drawing/2014/main" val="3214115421"/>
                  </a:ext>
                </a:extLst>
              </a:tr>
            </a:tbl>
          </a:graphicData>
        </a:graphic>
      </p:graphicFrame>
      <p:sp>
        <p:nvSpPr>
          <p:cNvPr id="5" name="Text Placeholder 4">
            <a:extLst>
              <a:ext uri="{FF2B5EF4-FFF2-40B4-BE49-F238E27FC236}">
                <a16:creationId xmlns:a16="http://schemas.microsoft.com/office/drawing/2014/main" id="{D54CFDD7-84A0-E2C0-328B-A6DC1153DD20}"/>
              </a:ext>
            </a:extLst>
          </p:cNvPr>
          <p:cNvSpPr>
            <a:spLocks noGrp="1"/>
          </p:cNvSpPr>
          <p:nvPr>
            <p:ph type="body" sz="quarter" idx="11"/>
          </p:nvPr>
        </p:nvSpPr>
        <p:spPr>
          <a:xfrm>
            <a:off x="325439" y="6516914"/>
            <a:ext cx="7528876" cy="2691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Great Britain Tourism Survey</a:t>
            </a:r>
            <a:r>
              <a:rPr lang="en-GB">
                <a:solidFill>
                  <a:srgbClr val="1E1541"/>
                </a:solidFill>
                <a:latin typeface="Arial" panose="020B0604020202020204"/>
              </a:rPr>
              <a:t> </a:t>
            </a: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(commissioned by VisitEngland, VisitScotland and Visit Wales) </a:t>
            </a:r>
            <a:endParaRPr kumimoji="0" lang="en-GB" sz="1200" b="0" i="0" u="none" strike="noStrike" kern="1200" cap="none" spc="0" normalizeH="0" baseline="0" noProof="0">
              <a:ln>
                <a:noFill/>
              </a:ln>
              <a:solidFill>
                <a:srgbClr val="E41F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Release date: 18 December 2025</a:t>
            </a:r>
            <a:endParaRPr kumimoji="0" lang="en-GB" sz="1200" b="0" i="0" u="none" strike="noStrike" kern="1200" cap="none" spc="0" normalizeH="0" baseline="0" noProof="0">
              <a:ln>
                <a:noFill/>
              </a:ln>
              <a:solidFill>
                <a:srgbClr val="1E1541"/>
              </a:solidFill>
              <a:effectLst/>
              <a:highlight>
                <a:srgbClr val="FFFF00"/>
              </a:highligh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692B8507-F7C7-D3E7-888B-7D300F7B637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9A2FC-30D6-442F-8B92-42E952ECBE8A}"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966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7E23C-D6FF-B8C7-C4AB-AEA286524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130E0-18B2-441A-847D-C9242F28E2CC}"/>
              </a:ext>
            </a:extLst>
          </p:cNvPr>
          <p:cNvSpPr>
            <a:spLocks noGrp="1"/>
          </p:cNvSpPr>
          <p:nvPr>
            <p:ph type="title"/>
          </p:nvPr>
        </p:nvSpPr>
        <p:spPr>
          <a:xfrm>
            <a:off x="905254" y="394571"/>
            <a:ext cx="11286746" cy="519829"/>
          </a:xfrm>
          <a:noFill/>
        </p:spPr>
        <p:txBody>
          <a:bodyPr>
            <a:normAutofit/>
          </a:bodyPr>
          <a:lstStyle/>
          <a:p>
            <a:r>
              <a:rPr lang="en-GB" sz="2800"/>
              <a:t>Domestic tourism quarterly trend: Britain, volume</a:t>
            </a:r>
          </a:p>
        </p:txBody>
      </p:sp>
      <p:sp>
        <p:nvSpPr>
          <p:cNvPr id="5" name="Text Placeholder 4">
            <a:extLst>
              <a:ext uri="{FF2B5EF4-FFF2-40B4-BE49-F238E27FC236}">
                <a16:creationId xmlns:a16="http://schemas.microsoft.com/office/drawing/2014/main" id="{438F2865-889B-5050-DF05-38DB65BD2DB1}"/>
              </a:ext>
            </a:extLst>
          </p:cNvPr>
          <p:cNvSpPr>
            <a:spLocks noGrp="1"/>
          </p:cNvSpPr>
          <p:nvPr>
            <p:ph type="body" sz="quarter" idx="11"/>
          </p:nvPr>
        </p:nvSpPr>
        <p:spPr>
          <a:xfrm>
            <a:off x="334963" y="6292223"/>
            <a:ext cx="9386553" cy="528820"/>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a:t>Release date: 18 December 2025</a:t>
            </a:r>
            <a:endParaRPr lang="en-GB">
              <a:solidFill>
                <a:srgbClr val="1E1541"/>
              </a:solidFill>
              <a:highlight>
                <a:srgbClr val="FFFF00"/>
              </a:highlight>
            </a:endParaRPr>
          </a:p>
        </p:txBody>
      </p:sp>
      <p:sp>
        <p:nvSpPr>
          <p:cNvPr id="7" name="Slide Number Placeholder 3">
            <a:extLst>
              <a:ext uri="{FF2B5EF4-FFF2-40B4-BE49-F238E27FC236}">
                <a16:creationId xmlns:a16="http://schemas.microsoft.com/office/drawing/2014/main" id="{3A32142A-EAC8-1D18-55F3-E7E7A96DAFAF}"/>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graphicFrame>
        <p:nvGraphicFramePr>
          <p:cNvPr id="9" name="Chart 8" descr="This is a bar chart showing trips volume in Britain by quarter from quarter 1 2022 up to quarter 2 2024.">
            <a:extLst>
              <a:ext uri="{FF2B5EF4-FFF2-40B4-BE49-F238E27FC236}">
                <a16:creationId xmlns:a16="http://schemas.microsoft.com/office/drawing/2014/main" id="{928FE02F-89FE-DE30-B4B4-7F160F1CA386}"/>
              </a:ext>
            </a:extLst>
          </p:cNvPr>
          <p:cNvGraphicFramePr/>
          <p:nvPr>
            <p:extLst>
              <p:ext uri="{D42A27DB-BD31-4B8C-83A1-F6EECF244321}">
                <p14:modId xmlns:p14="http://schemas.microsoft.com/office/powerpoint/2010/main" val="400334300"/>
              </p:ext>
            </p:extLst>
          </p:nvPr>
        </p:nvGraphicFramePr>
        <p:xfrm>
          <a:off x="319013" y="4919761"/>
          <a:ext cx="11552237" cy="13724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DA53D48-972D-3260-048E-7AC2679502A7}"/>
              </a:ext>
            </a:extLst>
          </p:cNvPr>
          <p:cNvSpPr txBox="1"/>
          <p:nvPr/>
        </p:nvSpPr>
        <p:spPr>
          <a:xfrm>
            <a:off x="224126" y="4611983"/>
            <a:ext cx="3049426" cy="307777"/>
          </a:xfrm>
          <a:prstGeom prst="rect">
            <a:avLst/>
          </a:prstGeom>
          <a:noFill/>
        </p:spPr>
        <p:txBody>
          <a:bodyPr wrap="square" rtlCol="0">
            <a:spAutoFit/>
          </a:bodyPr>
          <a:lstStyle/>
          <a:p>
            <a:r>
              <a:rPr lang="en-GB" sz="1400" b="1">
                <a:solidFill>
                  <a:schemeClr val="accent1"/>
                </a:solidFill>
                <a:latin typeface="Arial" panose="020B0604020202020204" pitchFamily="34" charset="0"/>
                <a:cs typeface="Arial" panose="020B0604020202020204" pitchFamily="34" charset="0"/>
              </a:rPr>
              <a:t>Tourism day visits (million):</a:t>
            </a:r>
          </a:p>
        </p:txBody>
      </p:sp>
      <p:graphicFrame>
        <p:nvGraphicFramePr>
          <p:cNvPr id="11" name="Chart 10" descr="This is a bar chart showing trips volume in Britain by quarter from quarter 1 2022 up to quarter 2 2024.">
            <a:extLst>
              <a:ext uri="{FF2B5EF4-FFF2-40B4-BE49-F238E27FC236}">
                <a16:creationId xmlns:a16="http://schemas.microsoft.com/office/drawing/2014/main" id="{5F28FC2C-8DC4-155C-7166-73FAC07D78DC}"/>
              </a:ext>
            </a:extLst>
          </p:cNvPr>
          <p:cNvGraphicFramePr/>
          <p:nvPr>
            <p:extLst>
              <p:ext uri="{D42A27DB-BD31-4B8C-83A1-F6EECF244321}">
                <p14:modId xmlns:p14="http://schemas.microsoft.com/office/powerpoint/2010/main" val="427663270"/>
              </p:ext>
            </p:extLst>
          </p:nvPr>
        </p:nvGraphicFramePr>
        <p:xfrm>
          <a:off x="319011" y="3007234"/>
          <a:ext cx="11552237" cy="160938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C67310B-4B33-790C-A128-9F3E8B3E529E}"/>
              </a:ext>
            </a:extLst>
          </p:cNvPr>
          <p:cNvSpPr txBox="1"/>
          <p:nvPr/>
        </p:nvSpPr>
        <p:spPr>
          <a:xfrm>
            <a:off x="224125" y="2718686"/>
            <a:ext cx="3306619" cy="307777"/>
          </a:xfrm>
          <a:prstGeom prst="rect">
            <a:avLst/>
          </a:prstGeom>
          <a:noFill/>
        </p:spPr>
        <p:txBody>
          <a:bodyPr wrap="square" rtlCol="0">
            <a:spAutoFit/>
          </a:bodyPr>
          <a:lstStyle/>
          <a:p>
            <a:r>
              <a:rPr lang="en-GB" sz="1400" b="1">
                <a:solidFill>
                  <a:schemeClr val="accent1"/>
                </a:solidFill>
                <a:latin typeface="Arial" panose="020B0604020202020204" pitchFamily="34" charset="0"/>
                <a:cs typeface="Arial" panose="020B0604020202020204" pitchFamily="34" charset="0"/>
              </a:rPr>
              <a:t>Holidays (million):</a:t>
            </a:r>
          </a:p>
        </p:txBody>
      </p:sp>
      <p:graphicFrame>
        <p:nvGraphicFramePr>
          <p:cNvPr id="13" name="Chart 12" descr="This is a bar chart showing trips volume in Britain by quarter from quarter 1 2022 up to quarter 2 2024.">
            <a:extLst>
              <a:ext uri="{FF2B5EF4-FFF2-40B4-BE49-F238E27FC236}">
                <a16:creationId xmlns:a16="http://schemas.microsoft.com/office/drawing/2014/main" id="{D3390702-9D7B-AFB1-3BC4-768260DE56F6}"/>
              </a:ext>
            </a:extLst>
          </p:cNvPr>
          <p:cNvGraphicFramePr/>
          <p:nvPr>
            <p:extLst>
              <p:ext uri="{D42A27DB-BD31-4B8C-83A1-F6EECF244321}">
                <p14:modId xmlns:p14="http://schemas.microsoft.com/office/powerpoint/2010/main" val="3627280873"/>
              </p:ext>
            </p:extLst>
          </p:nvPr>
        </p:nvGraphicFramePr>
        <p:xfrm>
          <a:off x="319011" y="1180182"/>
          <a:ext cx="11552237" cy="153817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28F79202-2508-D0BB-79F0-3252681F30AB}"/>
              </a:ext>
            </a:extLst>
          </p:cNvPr>
          <p:cNvSpPr txBox="1"/>
          <p:nvPr/>
        </p:nvSpPr>
        <p:spPr>
          <a:xfrm>
            <a:off x="224125" y="872405"/>
            <a:ext cx="3306619" cy="307777"/>
          </a:xfrm>
          <a:prstGeom prst="rect">
            <a:avLst/>
          </a:prstGeom>
          <a:noFill/>
        </p:spPr>
        <p:txBody>
          <a:bodyPr wrap="square" rtlCol="0">
            <a:spAutoFit/>
          </a:bodyPr>
          <a:lstStyle/>
          <a:p>
            <a:r>
              <a:rPr lang="en-GB" sz="1400" b="1">
                <a:solidFill>
                  <a:schemeClr val="accent1"/>
                </a:solidFill>
                <a:latin typeface="Arial" panose="020B0604020202020204" pitchFamily="34" charset="0"/>
                <a:cs typeface="Arial" panose="020B0604020202020204" pitchFamily="34" charset="0"/>
              </a:rPr>
              <a:t>Overnight trips (million):</a:t>
            </a:r>
          </a:p>
        </p:txBody>
      </p:sp>
    </p:spTree>
    <p:extLst>
      <p:ext uri="{BB962C8B-B14F-4D97-AF65-F5344CB8AC3E}">
        <p14:creationId xmlns:p14="http://schemas.microsoft.com/office/powerpoint/2010/main" val="2929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053C-FE12-875C-7AB9-0BB20F8C7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F2D77-D8B2-F86D-344B-2A2C556C3F4A}"/>
              </a:ext>
            </a:extLst>
          </p:cNvPr>
          <p:cNvSpPr>
            <a:spLocks noGrp="1"/>
          </p:cNvSpPr>
          <p:nvPr>
            <p:ph type="title"/>
          </p:nvPr>
        </p:nvSpPr>
        <p:spPr>
          <a:xfrm>
            <a:off x="905254" y="394571"/>
            <a:ext cx="11286746" cy="519829"/>
          </a:xfrm>
          <a:noFill/>
        </p:spPr>
        <p:txBody>
          <a:bodyPr>
            <a:normAutofit/>
          </a:bodyPr>
          <a:lstStyle/>
          <a:p>
            <a:r>
              <a:rPr lang="en-GB" sz="2800"/>
              <a:t>Domestic tourism monthly trend: Britain, volume</a:t>
            </a:r>
          </a:p>
        </p:txBody>
      </p:sp>
      <p:sp>
        <p:nvSpPr>
          <p:cNvPr id="6" name="TextBox 5">
            <a:extLst>
              <a:ext uri="{FF2B5EF4-FFF2-40B4-BE49-F238E27FC236}">
                <a16:creationId xmlns:a16="http://schemas.microsoft.com/office/drawing/2014/main" id="{7E6575AC-D063-1D86-81E9-5FA39186EB30}"/>
              </a:ext>
            </a:extLst>
          </p:cNvPr>
          <p:cNvSpPr txBox="1"/>
          <p:nvPr/>
        </p:nvSpPr>
        <p:spPr>
          <a:xfrm>
            <a:off x="224125" y="872405"/>
            <a:ext cx="33066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E1541"/>
                </a:solidFill>
                <a:effectLst/>
                <a:uLnTx/>
                <a:uFillTx/>
                <a:latin typeface="Arial" panose="020B0604020202020204" pitchFamily="34" charset="0"/>
                <a:ea typeface="+mn-ea"/>
                <a:cs typeface="Arial" panose="020B0604020202020204" pitchFamily="34" charset="0"/>
              </a:rPr>
              <a:t>Overnight trips (million):</a:t>
            </a:r>
          </a:p>
        </p:txBody>
      </p:sp>
      <p:graphicFrame>
        <p:nvGraphicFramePr>
          <p:cNvPr id="13" name="Chart 12" descr="This is a bar chart showing trips volume in Britain by quarter from quarter 1 2022 up to quarter 2 2024.">
            <a:extLst>
              <a:ext uri="{FF2B5EF4-FFF2-40B4-BE49-F238E27FC236}">
                <a16:creationId xmlns:a16="http://schemas.microsoft.com/office/drawing/2014/main" id="{0D3026A6-D40E-64AF-A90F-72469EDA55A5}"/>
              </a:ext>
            </a:extLst>
          </p:cNvPr>
          <p:cNvGraphicFramePr/>
          <p:nvPr>
            <p:extLst>
              <p:ext uri="{D42A27DB-BD31-4B8C-83A1-F6EECF244321}">
                <p14:modId xmlns:p14="http://schemas.microsoft.com/office/powerpoint/2010/main" val="3581233492"/>
              </p:ext>
            </p:extLst>
          </p:nvPr>
        </p:nvGraphicFramePr>
        <p:xfrm>
          <a:off x="319011" y="1180182"/>
          <a:ext cx="11552237" cy="15381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AE7AB08-9781-4BC2-65FB-CFC4DE7B042F}"/>
              </a:ext>
            </a:extLst>
          </p:cNvPr>
          <p:cNvSpPr txBox="1"/>
          <p:nvPr/>
        </p:nvSpPr>
        <p:spPr>
          <a:xfrm>
            <a:off x="224125" y="2718686"/>
            <a:ext cx="33066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E1541"/>
                </a:solidFill>
                <a:effectLst/>
                <a:uLnTx/>
                <a:uFillTx/>
                <a:latin typeface="Arial" panose="020B0604020202020204" pitchFamily="34" charset="0"/>
                <a:ea typeface="+mn-ea"/>
                <a:cs typeface="Arial" panose="020B0604020202020204" pitchFamily="34" charset="0"/>
              </a:rPr>
              <a:t>Holidays (million):</a:t>
            </a:r>
          </a:p>
        </p:txBody>
      </p:sp>
      <p:graphicFrame>
        <p:nvGraphicFramePr>
          <p:cNvPr id="11" name="Chart 10" descr="This is a bar chart showing trips volume in Britain by quarter from quarter 1 2022 up to quarter 2 2024.">
            <a:extLst>
              <a:ext uri="{FF2B5EF4-FFF2-40B4-BE49-F238E27FC236}">
                <a16:creationId xmlns:a16="http://schemas.microsoft.com/office/drawing/2014/main" id="{1457AC7E-3840-A47C-AF98-611CFD58E498}"/>
              </a:ext>
            </a:extLst>
          </p:cNvPr>
          <p:cNvGraphicFramePr/>
          <p:nvPr>
            <p:extLst>
              <p:ext uri="{D42A27DB-BD31-4B8C-83A1-F6EECF244321}">
                <p14:modId xmlns:p14="http://schemas.microsoft.com/office/powerpoint/2010/main" val="1795542583"/>
              </p:ext>
            </p:extLst>
          </p:nvPr>
        </p:nvGraphicFramePr>
        <p:xfrm>
          <a:off x="319011" y="3007234"/>
          <a:ext cx="11552237" cy="160938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BCD39E5-FCE7-46DD-336A-EE02324A9F30}"/>
              </a:ext>
            </a:extLst>
          </p:cNvPr>
          <p:cNvSpPr txBox="1"/>
          <p:nvPr/>
        </p:nvSpPr>
        <p:spPr>
          <a:xfrm>
            <a:off x="224126" y="4611983"/>
            <a:ext cx="30494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E1541"/>
                </a:solidFill>
                <a:effectLst/>
                <a:uLnTx/>
                <a:uFillTx/>
                <a:latin typeface="Arial" panose="020B0604020202020204" pitchFamily="34" charset="0"/>
                <a:ea typeface="+mn-ea"/>
                <a:cs typeface="Arial" panose="020B0604020202020204" pitchFamily="34" charset="0"/>
              </a:rPr>
              <a:t>Tourism day visits (million):</a:t>
            </a:r>
          </a:p>
        </p:txBody>
      </p:sp>
      <p:graphicFrame>
        <p:nvGraphicFramePr>
          <p:cNvPr id="9" name="Chart 8" descr="This is a bar chart showing trips volume in Britain by quarter from quarter 1 2022 up to quarter 2 2024.">
            <a:extLst>
              <a:ext uri="{FF2B5EF4-FFF2-40B4-BE49-F238E27FC236}">
                <a16:creationId xmlns:a16="http://schemas.microsoft.com/office/drawing/2014/main" id="{22D98EFF-E709-7875-1180-8588E60A932B}"/>
              </a:ext>
            </a:extLst>
          </p:cNvPr>
          <p:cNvGraphicFramePr/>
          <p:nvPr>
            <p:extLst>
              <p:ext uri="{D42A27DB-BD31-4B8C-83A1-F6EECF244321}">
                <p14:modId xmlns:p14="http://schemas.microsoft.com/office/powerpoint/2010/main" val="3886316348"/>
              </p:ext>
            </p:extLst>
          </p:nvPr>
        </p:nvGraphicFramePr>
        <p:xfrm>
          <a:off x="319013" y="4919761"/>
          <a:ext cx="11552237" cy="1372461"/>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 Placeholder 4">
            <a:extLst>
              <a:ext uri="{FF2B5EF4-FFF2-40B4-BE49-F238E27FC236}">
                <a16:creationId xmlns:a16="http://schemas.microsoft.com/office/drawing/2014/main" id="{37295108-7003-6B36-3A62-19BB99F89D2D}"/>
              </a:ext>
            </a:extLst>
          </p:cNvPr>
          <p:cNvSpPr>
            <a:spLocks noGrp="1"/>
          </p:cNvSpPr>
          <p:nvPr>
            <p:ph type="body" sz="quarter" idx="11"/>
          </p:nvPr>
        </p:nvSpPr>
        <p:spPr>
          <a:xfrm>
            <a:off x="334963" y="6292223"/>
            <a:ext cx="9386553" cy="528820"/>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18 December 2025</a:t>
            </a:r>
            <a:endParaRPr kumimoji="0" lang="en-GB" sz="1200" b="0" i="0" u="none" strike="noStrike" kern="1200" cap="none" spc="0" normalizeH="0" baseline="0" noProof="0">
              <a:ln>
                <a:noFill/>
              </a:ln>
              <a:solidFill>
                <a:srgbClr val="1E1541"/>
              </a:solidFill>
              <a:effectLst/>
              <a:highlight>
                <a:srgbClr val="FFFF00"/>
              </a:highligh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16EFDD55-F8DD-DB6F-CC63-32AABEDE423F}"/>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639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3F00-9666-9F00-8A3A-31037182E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D18EC-58DF-23C0-5277-03E00E605AD9}"/>
              </a:ext>
            </a:extLst>
          </p:cNvPr>
          <p:cNvSpPr>
            <a:spLocks noGrp="1"/>
          </p:cNvSpPr>
          <p:nvPr>
            <p:ph type="title"/>
          </p:nvPr>
        </p:nvSpPr>
        <p:spPr>
          <a:noFill/>
        </p:spPr>
        <p:txBody>
          <a:bodyPr>
            <a:normAutofit/>
          </a:bodyPr>
          <a:lstStyle/>
          <a:p>
            <a:r>
              <a:rPr lang="en-GB" sz="2800"/>
              <a:t>Domestic tourism: Britain, volume (million) </a:t>
            </a:r>
          </a:p>
        </p:txBody>
      </p:sp>
      <p:graphicFrame>
        <p:nvGraphicFramePr>
          <p:cNvPr id="9" name="Content Placeholder 8">
            <a:extLst>
              <a:ext uri="{FF2B5EF4-FFF2-40B4-BE49-F238E27FC236}">
                <a16:creationId xmlns:a16="http://schemas.microsoft.com/office/drawing/2014/main" id="{412C1B9F-B514-E6AB-BDAF-238A80507177}"/>
              </a:ext>
            </a:extLst>
          </p:cNvPr>
          <p:cNvGraphicFramePr>
            <a:graphicFrameLocks noGrp="1"/>
          </p:cNvGraphicFramePr>
          <p:nvPr>
            <p:ph sz="quarter" idx="10"/>
            <p:extLst>
              <p:ext uri="{D42A27DB-BD31-4B8C-83A1-F6EECF244321}">
                <p14:modId xmlns:p14="http://schemas.microsoft.com/office/powerpoint/2010/main" val="3749169052"/>
              </p:ext>
            </p:extLst>
          </p:nvPr>
        </p:nvGraphicFramePr>
        <p:xfrm>
          <a:off x="260774" y="1029048"/>
          <a:ext cx="11628593" cy="1548000"/>
        </p:xfrm>
        <a:graphic>
          <a:graphicData uri="http://schemas.openxmlformats.org/drawingml/2006/table">
            <a:tbl>
              <a:tblPr firstRow="1" firstCol="1" bandRow="1">
                <a:tableStyleId>{5C22544A-7EE6-4342-B048-85BDC9FD1C3A}</a:tableStyleId>
              </a:tblPr>
              <a:tblGrid>
                <a:gridCol w="1612710">
                  <a:extLst>
                    <a:ext uri="{9D8B030D-6E8A-4147-A177-3AD203B41FA5}">
                      <a16:colId xmlns:a16="http://schemas.microsoft.com/office/drawing/2014/main" val="3166395825"/>
                    </a:ext>
                  </a:extLst>
                </a:gridCol>
                <a:gridCol w="832104">
                  <a:extLst>
                    <a:ext uri="{9D8B030D-6E8A-4147-A177-3AD203B41FA5}">
                      <a16:colId xmlns:a16="http://schemas.microsoft.com/office/drawing/2014/main" val="3080550172"/>
                    </a:ext>
                  </a:extLst>
                </a:gridCol>
                <a:gridCol w="850392">
                  <a:extLst>
                    <a:ext uri="{9D8B030D-6E8A-4147-A177-3AD203B41FA5}">
                      <a16:colId xmlns:a16="http://schemas.microsoft.com/office/drawing/2014/main" val="1364920826"/>
                    </a:ext>
                  </a:extLst>
                </a:gridCol>
                <a:gridCol w="713232">
                  <a:extLst>
                    <a:ext uri="{9D8B030D-6E8A-4147-A177-3AD203B41FA5}">
                      <a16:colId xmlns:a16="http://schemas.microsoft.com/office/drawing/2014/main" val="268465965"/>
                    </a:ext>
                  </a:extLst>
                </a:gridCol>
                <a:gridCol w="707240">
                  <a:extLst>
                    <a:ext uri="{9D8B030D-6E8A-4147-A177-3AD203B41FA5}">
                      <a16:colId xmlns:a16="http://schemas.microsoft.com/office/drawing/2014/main" val="2551497576"/>
                    </a:ext>
                  </a:extLst>
                </a:gridCol>
                <a:gridCol w="738273">
                  <a:extLst>
                    <a:ext uri="{9D8B030D-6E8A-4147-A177-3AD203B41FA5}">
                      <a16:colId xmlns:a16="http://schemas.microsoft.com/office/drawing/2014/main" val="1360746232"/>
                    </a:ext>
                  </a:extLst>
                </a:gridCol>
                <a:gridCol w="747861">
                  <a:extLst>
                    <a:ext uri="{9D8B030D-6E8A-4147-A177-3AD203B41FA5}">
                      <a16:colId xmlns:a16="http://schemas.microsoft.com/office/drawing/2014/main" val="4267189019"/>
                    </a:ext>
                  </a:extLst>
                </a:gridCol>
                <a:gridCol w="834152">
                  <a:extLst>
                    <a:ext uri="{9D8B030D-6E8A-4147-A177-3AD203B41FA5}">
                      <a16:colId xmlns:a16="http://schemas.microsoft.com/office/drawing/2014/main" val="4111472161"/>
                    </a:ext>
                  </a:extLst>
                </a:gridCol>
                <a:gridCol w="843740">
                  <a:extLst>
                    <a:ext uri="{9D8B030D-6E8A-4147-A177-3AD203B41FA5}">
                      <a16:colId xmlns:a16="http://schemas.microsoft.com/office/drawing/2014/main" val="470814855"/>
                    </a:ext>
                  </a:extLst>
                </a:gridCol>
                <a:gridCol w="1025911">
                  <a:extLst>
                    <a:ext uri="{9D8B030D-6E8A-4147-A177-3AD203B41FA5}">
                      <a16:colId xmlns:a16="http://schemas.microsoft.com/office/drawing/2014/main" val="742199911"/>
                    </a:ext>
                  </a:extLst>
                </a:gridCol>
                <a:gridCol w="843740">
                  <a:extLst>
                    <a:ext uri="{9D8B030D-6E8A-4147-A177-3AD203B41FA5}">
                      <a16:colId xmlns:a16="http://schemas.microsoft.com/office/drawing/2014/main" val="1980517863"/>
                    </a:ext>
                  </a:extLst>
                </a:gridCol>
                <a:gridCol w="939620">
                  <a:extLst>
                    <a:ext uri="{9D8B030D-6E8A-4147-A177-3AD203B41FA5}">
                      <a16:colId xmlns:a16="http://schemas.microsoft.com/office/drawing/2014/main" val="3187560630"/>
                    </a:ext>
                  </a:extLst>
                </a:gridCol>
                <a:gridCol w="939618">
                  <a:extLst>
                    <a:ext uri="{9D8B030D-6E8A-4147-A177-3AD203B41FA5}">
                      <a16:colId xmlns:a16="http://schemas.microsoft.com/office/drawing/2014/main" val="127501924"/>
                    </a:ext>
                  </a:extLst>
                </a:gridCol>
              </a:tblGrid>
              <a:tr h="309600">
                <a:tc>
                  <a:txBody>
                    <a:bodyPr/>
                    <a:lstStyle/>
                    <a:p>
                      <a:pPr algn="ctr"/>
                      <a:r>
                        <a:rPr lang="en-GB" sz="1200">
                          <a:solidFill>
                            <a:schemeClr val="bg1"/>
                          </a:solidFill>
                        </a:rPr>
                        <a:t>Overnight trips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a:solidFill>
                        <a:schemeClr val="bg1"/>
                      </a:solidFill>
                    </a:lnB>
                    <a:solidFill>
                      <a:schemeClr val="accent1"/>
                    </a:solidFill>
                  </a:tcPr>
                </a:tc>
                <a:tc>
                  <a:txBody>
                    <a:bodyPr/>
                    <a:lstStyle/>
                    <a:p>
                      <a:pPr lvl="0" algn="ctr">
                        <a:buNone/>
                      </a:pPr>
                      <a:r>
                        <a:rPr lang="en-GB" sz="1200" i="0">
                          <a:solidFill>
                            <a:schemeClr val="bg1"/>
                          </a:solidFill>
                        </a:rPr>
                        <a:t>October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a:solidFill>
                        <a:schemeClr val="bg1"/>
                      </a:solidFill>
                    </a:lnB>
                    <a:solidFill>
                      <a:schemeClr val="accent1"/>
                    </a:solidFill>
                  </a:tcPr>
                </a:tc>
                <a:tc>
                  <a:txBody>
                    <a:bodyPr/>
                    <a:lstStyle/>
                    <a:p>
                      <a:pPr lvl="0" algn="ctr">
                        <a:buNone/>
                      </a:pPr>
                      <a:r>
                        <a:rPr lang="en-GB" sz="1200" i="0">
                          <a:solidFill>
                            <a:schemeClr val="bg1"/>
                          </a:solidFill>
                        </a:rPr>
                        <a:t>November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GB" sz="1200" b="1" i="0" u="none" strike="noStrike" kern="1200" noProof="0">
                          <a:solidFill>
                            <a:schemeClr val="accent1"/>
                          </a:solidFill>
                          <a:effectLst/>
                          <a:latin typeface="Arial" panose="020B0604020202020204" pitchFamily="34" charset="0"/>
                          <a:cs typeface="Arial" panose="020B0604020202020204" pitchFamily="34" charset="0"/>
                        </a:rPr>
                        <a:t>8.6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12.5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12.2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11.8</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38099">
                      <a:solidFill>
                        <a:schemeClr val="bg1"/>
                      </a:solidFill>
                    </a:lnT>
                    <a:lnB w="12700">
                      <a:solidFill>
                        <a:schemeClr val="bg1"/>
                      </a:solidFill>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11.8</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38099">
                      <a:solidFill>
                        <a:schemeClr val="bg1"/>
                      </a:solidFill>
                    </a:lnT>
                    <a:lnB w="12700">
                      <a:solidFill>
                        <a:schemeClr val="bg1"/>
                      </a:solidFill>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10.2</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38099"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11.9</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38099"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10.5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11.1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algn="ctr" defTabSz="914400">
                        <a:buNone/>
                      </a:pPr>
                      <a:r>
                        <a:rPr lang="en-US" sz="1200" b="1">
                          <a:solidFill>
                            <a:schemeClr val="accent1"/>
                          </a:solidFill>
                          <a:latin typeface="Arial" panose="020B0604020202020204" pitchFamily="34" charset="0"/>
                          <a:cs typeface="Arial" panose="020B0604020202020204" pitchFamily="34" charset="0"/>
                        </a:rPr>
                        <a:t>12.4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11.5</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9.3</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8.3</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10.7</a:t>
                      </a:r>
                    </a:p>
                  </a:txBody>
                  <a:tcPr marL="6350" marR="6350" marT="6350" marB="0"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algn="ctr" defTabSz="914400">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12.0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algn="ctr" defTabSz="914400">
                        <a:buNone/>
                      </a:pPr>
                      <a:r>
                        <a:rPr lang="en-US" sz="1200" b="1">
                          <a:solidFill>
                            <a:schemeClr val="accent1"/>
                          </a:solidFill>
                          <a:latin typeface="Arial" panose="020B0604020202020204" pitchFamily="34" charset="0"/>
                          <a:cs typeface="Arial" panose="020B0604020202020204" pitchFamily="34" charset="0"/>
                        </a:rPr>
                        <a:t>11.2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9.2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extLst>
                  <a:ext uri="{0D108BD9-81ED-4DB2-BD59-A6C34878D82A}">
                    <a16:rowId xmlns:a16="http://schemas.microsoft.com/office/drawing/2014/main" val="3120281652"/>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algn="ctr" defTabSz="914400">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7.5</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8.7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11.0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12.6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extLst>
                  <a:ext uri="{0D108BD9-81ED-4DB2-BD59-A6C34878D82A}">
                    <a16:rowId xmlns:a16="http://schemas.microsoft.com/office/drawing/2014/main" val="2010950227"/>
                  </a:ext>
                </a:extLst>
              </a:tr>
            </a:tbl>
          </a:graphicData>
        </a:graphic>
      </p:graphicFrame>
      <p:graphicFrame>
        <p:nvGraphicFramePr>
          <p:cNvPr id="3" name="Content Placeholder 8">
            <a:extLst>
              <a:ext uri="{FF2B5EF4-FFF2-40B4-BE49-F238E27FC236}">
                <a16:creationId xmlns:a16="http://schemas.microsoft.com/office/drawing/2014/main" id="{C467D68A-E910-6E81-330E-8C57D69475DB}"/>
              </a:ext>
            </a:extLst>
          </p:cNvPr>
          <p:cNvGraphicFramePr>
            <a:graphicFrameLocks/>
          </p:cNvGraphicFramePr>
          <p:nvPr>
            <p:extLst>
              <p:ext uri="{D42A27DB-BD31-4B8C-83A1-F6EECF244321}">
                <p14:modId xmlns:p14="http://schemas.microsoft.com/office/powerpoint/2010/main" val="2952757336"/>
              </p:ext>
            </p:extLst>
          </p:nvPr>
        </p:nvGraphicFramePr>
        <p:xfrm>
          <a:off x="260774" y="2871675"/>
          <a:ext cx="11628592" cy="1548000"/>
        </p:xfrm>
        <a:graphic>
          <a:graphicData uri="http://schemas.openxmlformats.org/drawingml/2006/table">
            <a:tbl>
              <a:tblPr firstRow="1" firstCol="1" bandRow="1">
                <a:tableStyleId>{5C22544A-7EE6-4342-B048-85BDC9FD1C3A}</a:tableStyleId>
              </a:tblPr>
              <a:tblGrid>
                <a:gridCol w="1595755">
                  <a:extLst>
                    <a:ext uri="{9D8B030D-6E8A-4147-A177-3AD203B41FA5}">
                      <a16:colId xmlns:a16="http://schemas.microsoft.com/office/drawing/2014/main" val="3166395825"/>
                    </a:ext>
                  </a:extLst>
                </a:gridCol>
                <a:gridCol w="793452">
                  <a:extLst>
                    <a:ext uri="{9D8B030D-6E8A-4147-A177-3AD203B41FA5}">
                      <a16:colId xmlns:a16="http://schemas.microsoft.com/office/drawing/2014/main" val="3080550172"/>
                    </a:ext>
                  </a:extLst>
                </a:gridCol>
                <a:gridCol w="839944">
                  <a:extLst>
                    <a:ext uri="{9D8B030D-6E8A-4147-A177-3AD203B41FA5}">
                      <a16:colId xmlns:a16="http://schemas.microsoft.com/office/drawing/2014/main" val="1364920826"/>
                    </a:ext>
                  </a:extLst>
                </a:gridCol>
                <a:gridCol w="713735">
                  <a:extLst>
                    <a:ext uri="{9D8B030D-6E8A-4147-A177-3AD203B41FA5}">
                      <a16:colId xmlns:a16="http://schemas.microsoft.com/office/drawing/2014/main" val="268465965"/>
                    </a:ext>
                  </a:extLst>
                </a:gridCol>
                <a:gridCol w="671924">
                  <a:extLst>
                    <a:ext uri="{9D8B030D-6E8A-4147-A177-3AD203B41FA5}">
                      <a16:colId xmlns:a16="http://schemas.microsoft.com/office/drawing/2014/main" val="2551497576"/>
                    </a:ext>
                  </a:extLst>
                </a:gridCol>
                <a:gridCol w="754764">
                  <a:extLst>
                    <a:ext uri="{9D8B030D-6E8A-4147-A177-3AD203B41FA5}">
                      <a16:colId xmlns:a16="http://schemas.microsoft.com/office/drawing/2014/main" val="1360746232"/>
                    </a:ext>
                  </a:extLst>
                </a:gridCol>
                <a:gridCol w="819195">
                  <a:extLst>
                    <a:ext uri="{9D8B030D-6E8A-4147-A177-3AD203B41FA5}">
                      <a16:colId xmlns:a16="http://schemas.microsoft.com/office/drawing/2014/main" val="4267189019"/>
                    </a:ext>
                  </a:extLst>
                </a:gridCol>
                <a:gridCol w="846333">
                  <a:extLst>
                    <a:ext uri="{9D8B030D-6E8A-4147-A177-3AD203B41FA5}">
                      <a16:colId xmlns:a16="http://schemas.microsoft.com/office/drawing/2014/main" val="1604062748"/>
                    </a:ext>
                  </a:extLst>
                </a:gridCol>
                <a:gridCol w="850392">
                  <a:extLst>
                    <a:ext uri="{9D8B030D-6E8A-4147-A177-3AD203B41FA5}">
                      <a16:colId xmlns:a16="http://schemas.microsoft.com/office/drawing/2014/main" val="1883596314"/>
                    </a:ext>
                  </a:extLst>
                </a:gridCol>
                <a:gridCol w="1014985">
                  <a:extLst>
                    <a:ext uri="{9D8B030D-6E8A-4147-A177-3AD203B41FA5}">
                      <a16:colId xmlns:a16="http://schemas.microsoft.com/office/drawing/2014/main" val="1163447077"/>
                    </a:ext>
                  </a:extLst>
                </a:gridCol>
                <a:gridCol w="813589">
                  <a:extLst>
                    <a:ext uri="{9D8B030D-6E8A-4147-A177-3AD203B41FA5}">
                      <a16:colId xmlns:a16="http://schemas.microsoft.com/office/drawing/2014/main" val="3720779211"/>
                    </a:ext>
                  </a:extLst>
                </a:gridCol>
                <a:gridCol w="948057">
                  <a:extLst>
                    <a:ext uri="{9D8B030D-6E8A-4147-A177-3AD203B41FA5}">
                      <a16:colId xmlns:a16="http://schemas.microsoft.com/office/drawing/2014/main" val="984328226"/>
                    </a:ext>
                  </a:extLst>
                </a:gridCol>
                <a:gridCol w="966467">
                  <a:extLst>
                    <a:ext uri="{9D8B030D-6E8A-4147-A177-3AD203B41FA5}">
                      <a16:colId xmlns:a16="http://schemas.microsoft.com/office/drawing/2014/main" val="3876897319"/>
                    </a:ext>
                  </a:extLst>
                </a:gridCol>
              </a:tblGrid>
              <a:tr h="309600">
                <a:tc>
                  <a:txBody>
                    <a:bodyPr/>
                    <a:lstStyle/>
                    <a:p>
                      <a:pPr algn="ctr"/>
                      <a:r>
                        <a:rPr lang="en-GB" sz="1200"/>
                        <a:t>Holidays</a:t>
                      </a:r>
                      <a:endParaRPr lang="en-GB" sz="1200" b="1"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B w="38099">
                      <a:solidFill>
                        <a:schemeClr val="bg1"/>
                      </a:solidFill>
                    </a:lnB>
                    <a:solidFill>
                      <a:schemeClr val="accent1"/>
                    </a:solidFill>
                  </a:tcPr>
                </a:tc>
                <a:tc>
                  <a:txBody>
                    <a:bodyPr/>
                    <a:lstStyle/>
                    <a:p>
                      <a:pPr lvl="0" algn="ctr">
                        <a:buNone/>
                      </a:pPr>
                      <a:r>
                        <a:rPr lang="en-GB" sz="1200" i="0">
                          <a:solidFill>
                            <a:schemeClr val="bg1"/>
                          </a:solidFill>
                        </a:rPr>
                        <a:t>October</a:t>
                      </a:r>
                    </a:p>
                  </a:txBody>
                  <a:tcPr anchor="ctr">
                    <a:lnB w="38099">
                      <a:solidFill>
                        <a:schemeClr val="bg1"/>
                      </a:solidFill>
                    </a:lnB>
                    <a:solidFill>
                      <a:schemeClr val="accent1"/>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2.4</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2.6</a:t>
                      </a:r>
                    </a:p>
                  </a:txBody>
                  <a:tcPr marL="6350" marR="6350" marT="6350" marB="0" anchor="ctr">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3.3</a:t>
                      </a:r>
                    </a:p>
                  </a:txBody>
                  <a:tcPr marL="6350" marR="6350" marT="6350" marB="0" anchor="ctr">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3.2</a:t>
                      </a:r>
                    </a:p>
                  </a:txBody>
                  <a:tcPr marL="6350" marR="6350" marT="6350" marB="0" anchor="ctr">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3.2</a:t>
                      </a:r>
                    </a:p>
                  </a:txBody>
                  <a:tcPr marL="6350" marR="6350" marT="6350" marB="0" anchor="ctr">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3.0</a:t>
                      </a:r>
                    </a:p>
                  </a:txBody>
                  <a:tcPr marL="6350" marR="6350" marT="6350" marB="0" anchor="ctr">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5.2</a:t>
                      </a:r>
                    </a:p>
                  </a:txBody>
                  <a:tcPr marL="6350" marR="6350" marT="6350" marB="0" anchor="ctr">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5.3</a:t>
                      </a:r>
                    </a:p>
                  </a:txBody>
                  <a:tcPr marL="6350" marR="6350" marT="6350" marB="0" anchor="ctr">
                    <a:lnT w="38100"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4.3</a:t>
                      </a:r>
                    </a:p>
                  </a:txBody>
                  <a:tcPr marL="6350" marR="6350" marT="6350" marB="0" anchor="ctr">
                    <a:lnT w="38099"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4.4</a:t>
                      </a:r>
                    </a:p>
                  </a:txBody>
                  <a:tcPr marL="6350" marR="6350" marT="6350" marB="0" anchor="ctr">
                    <a:lnT w="38099"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3.0</a:t>
                      </a:r>
                    </a:p>
                  </a:txBody>
                  <a:tcPr marL="6350" marR="6350" marT="6350" marB="0" anchor="ctr">
                    <a:lnT w="38099" cap="flat" cmpd="sng" algn="ctr">
                      <a:solidFill>
                        <a:schemeClr val="bg1"/>
                      </a:solidFill>
                      <a:prstDash val="solid"/>
                      <a:round/>
                      <a:headEnd type="none" w="med" len="med"/>
                      <a:tailEnd type="none" w="med" len="med"/>
                    </a:lnT>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2.5</a:t>
                      </a:r>
                    </a:p>
                  </a:txBody>
                  <a:tcPr marL="6350" marR="6350" marT="6350"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1.8</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2.2</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2.2</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3.5</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3.0</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3.0</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4.2</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5.1</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4.2</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2.9</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2.4</a:t>
                      </a:r>
                    </a:p>
                  </a:txBody>
                  <a:tcPr marL="6350" marR="6350" marT="6350" marB="0" anchor="ctr">
                    <a:solidFill>
                      <a:srgbClr val="E7E7E8"/>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2.7</a:t>
                      </a:r>
                    </a:p>
                  </a:txBody>
                  <a:tcPr marL="6350" marR="6350" marT="6350"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2.0</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1.6</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1.6</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3.1</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2.9</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2.9</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3.1</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4.2</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3.8</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2.6</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2.3</a:t>
                      </a:r>
                    </a:p>
                  </a:txBody>
                  <a:tcPr marL="6350" marR="6350" marT="6350" marB="0" anchor="ctr">
                    <a:solidFill>
                      <a:srgbClr val="CCCCCF"/>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2.2</a:t>
                      </a:r>
                    </a:p>
                  </a:txBody>
                  <a:tcPr marL="6350" marR="6350" marT="6350"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1.9</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1.7</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2.3</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2.7</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2.3</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2.5</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2.8</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4.5</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4.3</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4" name="Content Placeholder 8">
            <a:extLst>
              <a:ext uri="{FF2B5EF4-FFF2-40B4-BE49-F238E27FC236}">
                <a16:creationId xmlns:a16="http://schemas.microsoft.com/office/drawing/2014/main" id="{B63D5001-1017-FCC4-EF79-7A112928DA53}"/>
              </a:ext>
            </a:extLst>
          </p:cNvPr>
          <p:cNvGraphicFramePr>
            <a:graphicFrameLocks/>
          </p:cNvGraphicFramePr>
          <p:nvPr>
            <p:extLst>
              <p:ext uri="{D42A27DB-BD31-4B8C-83A1-F6EECF244321}">
                <p14:modId xmlns:p14="http://schemas.microsoft.com/office/powerpoint/2010/main" val="3895841392"/>
              </p:ext>
            </p:extLst>
          </p:nvPr>
        </p:nvGraphicFramePr>
        <p:xfrm>
          <a:off x="260774" y="4714302"/>
          <a:ext cx="11628593" cy="1548000"/>
        </p:xfrm>
        <a:graphic>
          <a:graphicData uri="http://schemas.openxmlformats.org/drawingml/2006/table">
            <a:tbl>
              <a:tblPr firstRow="1" firstCol="1" bandRow="1">
                <a:tableStyleId>{5C22544A-7EE6-4342-B048-85BDC9FD1C3A}</a:tableStyleId>
              </a:tblPr>
              <a:tblGrid>
                <a:gridCol w="1595755">
                  <a:extLst>
                    <a:ext uri="{9D8B030D-6E8A-4147-A177-3AD203B41FA5}">
                      <a16:colId xmlns:a16="http://schemas.microsoft.com/office/drawing/2014/main" val="3166395825"/>
                    </a:ext>
                  </a:extLst>
                </a:gridCol>
                <a:gridCol w="793452">
                  <a:extLst>
                    <a:ext uri="{9D8B030D-6E8A-4147-A177-3AD203B41FA5}">
                      <a16:colId xmlns:a16="http://schemas.microsoft.com/office/drawing/2014/main" val="3080550172"/>
                    </a:ext>
                  </a:extLst>
                </a:gridCol>
                <a:gridCol w="839944">
                  <a:extLst>
                    <a:ext uri="{9D8B030D-6E8A-4147-A177-3AD203B41FA5}">
                      <a16:colId xmlns:a16="http://schemas.microsoft.com/office/drawing/2014/main" val="1364920826"/>
                    </a:ext>
                  </a:extLst>
                </a:gridCol>
                <a:gridCol w="713736">
                  <a:extLst>
                    <a:ext uri="{9D8B030D-6E8A-4147-A177-3AD203B41FA5}">
                      <a16:colId xmlns:a16="http://schemas.microsoft.com/office/drawing/2014/main" val="268465965"/>
                    </a:ext>
                  </a:extLst>
                </a:gridCol>
                <a:gridCol w="671924">
                  <a:extLst>
                    <a:ext uri="{9D8B030D-6E8A-4147-A177-3AD203B41FA5}">
                      <a16:colId xmlns:a16="http://schemas.microsoft.com/office/drawing/2014/main" val="2551497576"/>
                    </a:ext>
                  </a:extLst>
                </a:gridCol>
                <a:gridCol w="754764">
                  <a:extLst>
                    <a:ext uri="{9D8B030D-6E8A-4147-A177-3AD203B41FA5}">
                      <a16:colId xmlns:a16="http://schemas.microsoft.com/office/drawing/2014/main" val="1360746232"/>
                    </a:ext>
                  </a:extLst>
                </a:gridCol>
                <a:gridCol w="819195">
                  <a:extLst>
                    <a:ext uri="{9D8B030D-6E8A-4147-A177-3AD203B41FA5}">
                      <a16:colId xmlns:a16="http://schemas.microsoft.com/office/drawing/2014/main" val="4267189019"/>
                    </a:ext>
                  </a:extLst>
                </a:gridCol>
                <a:gridCol w="736355">
                  <a:extLst>
                    <a:ext uri="{9D8B030D-6E8A-4147-A177-3AD203B41FA5}">
                      <a16:colId xmlns:a16="http://schemas.microsoft.com/office/drawing/2014/main" val="1604062748"/>
                    </a:ext>
                  </a:extLst>
                </a:gridCol>
                <a:gridCol w="865217">
                  <a:extLst>
                    <a:ext uri="{9D8B030D-6E8A-4147-A177-3AD203B41FA5}">
                      <a16:colId xmlns:a16="http://schemas.microsoft.com/office/drawing/2014/main" val="1883596314"/>
                    </a:ext>
                  </a:extLst>
                </a:gridCol>
                <a:gridCol w="1058510">
                  <a:extLst>
                    <a:ext uri="{9D8B030D-6E8A-4147-A177-3AD203B41FA5}">
                      <a16:colId xmlns:a16="http://schemas.microsoft.com/office/drawing/2014/main" val="1163447077"/>
                    </a:ext>
                  </a:extLst>
                </a:gridCol>
                <a:gridCol w="865217">
                  <a:extLst>
                    <a:ext uri="{9D8B030D-6E8A-4147-A177-3AD203B41FA5}">
                      <a16:colId xmlns:a16="http://schemas.microsoft.com/office/drawing/2014/main" val="3720779211"/>
                    </a:ext>
                  </a:extLst>
                </a:gridCol>
                <a:gridCol w="948057">
                  <a:extLst>
                    <a:ext uri="{9D8B030D-6E8A-4147-A177-3AD203B41FA5}">
                      <a16:colId xmlns:a16="http://schemas.microsoft.com/office/drawing/2014/main" val="984328226"/>
                    </a:ext>
                  </a:extLst>
                </a:gridCol>
                <a:gridCol w="966467">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Tourism day visits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70.7</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62.1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73.1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94.3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78.6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95.0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116.3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101.4</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93.1</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110.4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84.4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115.9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73.9</a:t>
                      </a:r>
                    </a:p>
                  </a:txBody>
                  <a:tcPr marL="9525" marR="9525" marT="9525"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84.0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90.8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100.1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85.1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105.8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111.6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108.8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97.0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115.9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88.7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109.8</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63.6</a:t>
                      </a:r>
                    </a:p>
                  </a:txBody>
                  <a:tcPr marL="9525" marR="9525" marT="9525"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86.2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81.0</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70.8</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97.6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94.3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84.1</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121.9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84.6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77.9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76.1</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90.3</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68.0</a:t>
                      </a:r>
                    </a:p>
                  </a:txBody>
                  <a:tcPr marL="9525" marR="9525" marT="9525" marB="0" anchor="ctr">
                    <a:lnL w="12700" cap="flat" cmpd="sng" algn="ctr">
                      <a:solidFill>
                        <a:schemeClr val="bg1"/>
                      </a:solidFill>
                      <a:prstDash val="solid"/>
                      <a:round/>
                      <a:headEnd type="none" w="med" len="med"/>
                      <a:tailEnd type="none" w="med" len="med"/>
                    </a:lnL>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63.4</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78.1</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80.1</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98.5</a:t>
                      </a: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rPr>
                        <a:t>86.0</a:t>
                      </a:r>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84.2</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140.2</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103.5</a:t>
                      </a:r>
                    </a:p>
                  </a:txBody>
                  <a:tcPr marL="6350" marR="6350" marT="6350"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 </a:t>
                      </a:r>
                    </a:p>
                  </a:txBody>
                  <a:tcPr marL="9525" marR="9525" marT="9525" marB="0" anchor="ctr">
                    <a:solidFill>
                      <a:schemeClr val="bg2"/>
                    </a:solidFill>
                  </a:tcPr>
                </a:tc>
                <a:extLst>
                  <a:ext uri="{0D108BD9-81ED-4DB2-BD59-A6C34878D82A}">
                    <a16:rowId xmlns:a16="http://schemas.microsoft.com/office/drawing/2014/main" val="3214115421"/>
                  </a:ext>
                </a:extLst>
              </a:tr>
            </a:tbl>
          </a:graphicData>
        </a:graphic>
      </p:graphicFrame>
      <p:sp>
        <p:nvSpPr>
          <p:cNvPr id="5" name="Text Placeholder 4">
            <a:extLst>
              <a:ext uri="{FF2B5EF4-FFF2-40B4-BE49-F238E27FC236}">
                <a16:creationId xmlns:a16="http://schemas.microsoft.com/office/drawing/2014/main" id="{CE23FAD2-FCAE-112A-8733-643D15A214AD}"/>
              </a:ext>
            </a:extLst>
          </p:cNvPr>
          <p:cNvSpPr>
            <a:spLocks noGrp="1"/>
          </p:cNvSpPr>
          <p:nvPr>
            <p:ph type="body" sz="quarter" idx="11"/>
          </p:nvPr>
        </p:nvSpPr>
        <p:spPr>
          <a:xfrm>
            <a:off x="334963" y="6456815"/>
            <a:ext cx="9386553" cy="351182"/>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18 December 2025</a:t>
            </a:r>
          </a:p>
        </p:txBody>
      </p:sp>
      <p:sp>
        <p:nvSpPr>
          <p:cNvPr id="7" name="Slide Number Placeholder 3">
            <a:extLst>
              <a:ext uri="{FF2B5EF4-FFF2-40B4-BE49-F238E27FC236}">
                <a16:creationId xmlns:a16="http://schemas.microsoft.com/office/drawing/2014/main" id="{6E3751B3-A0C0-9C69-8B20-E9765BE9E988}"/>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0746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359-AF4C-4362-B60F-68621160EE84}"/>
              </a:ext>
            </a:extLst>
          </p:cNvPr>
          <p:cNvSpPr>
            <a:spLocks noGrp="1"/>
          </p:cNvSpPr>
          <p:nvPr>
            <p:ph type="title"/>
          </p:nvPr>
        </p:nvSpPr>
        <p:spPr>
          <a:noFill/>
        </p:spPr>
        <p:txBody>
          <a:bodyPr>
            <a:normAutofit fontScale="90000"/>
          </a:bodyPr>
          <a:lstStyle/>
          <a:p>
            <a:r>
              <a:rPr lang="en-GB" sz="3100"/>
              <a:t>Domestic tourism: Britain, spend (£ million)</a:t>
            </a:r>
            <a:br>
              <a:rPr lang="en-GB" sz="3100"/>
            </a:br>
            <a:r>
              <a:rPr lang="en-GB" sz="2800"/>
              <a:t> </a:t>
            </a:r>
          </a:p>
        </p:txBody>
      </p:sp>
      <p:graphicFrame>
        <p:nvGraphicFramePr>
          <p:cNvPr id="6" name="Content Placeholder 8">
            <a:extLst>
              <a:ext uri="{FF2B5EF4-FFF2-40B4-BE49-F238E27FC236}">
                <a16:creationId xmlns:a16="http://schemas.microsoft.com/office/drawing/2014/main" id="{10657A84-A3AA-52BB-4A71-992A89CF7473}"/>
              </a:ext>
            </a:extLst>
          </p:cNvPr>
          <p:cNvGraphicFramePr>
            <a:graphicFrameLocks/>
          </p:cNvGraphicFramePr>
          <p:nvPr>
            <p:extLst>
              <p:ext uri="{D42A27DB-BD31-4B8C-83A1-F6EECF244321}">
                <p14:modId xmlns:p14="http://schemas.microsoft.com/office/powerpoint/2010/main" val="479735645"/>
              </p:ext>
            </p:extLst>
          </p:nvPr>
        </p:nvGraphicFramePr>
        <p:xfrm>
          <a:off x="260256" y="1029048"/>
          <a:ext cx="11628591" cy="1548000"/>
        </p:xfrm>
        <a:graphic>
          <a:graphicData uri="http://schemas.openxmlformats.org/drawingml/2006/table">
            <a:tbl>
              <a:tblPr firstRow="1" firstCol="1" bandRow="1">
                <a:tableStyleId>{5C22544A-7EE6-4342-B048-85BDC9FD1C3A}</a:tableStyleId>
              </a:tblPr>
              <a:tblGrid>
                <a:gridCol w="1595756">
                  <a:extLst>
                    <a:ext uri="{9D8B030D-6E8A-4147-A177-3AD203B41FA5}">
                      <a16:colId xmlns:a16="http://schemas.microsoft.com/office/drawing/2014/main" val="3166395825"/>
                    </a:ext>
                  </a:extLst>
                </a:gridCol>
                <a:gridCol w="819195">
                  <a:extLst>
                    <a:ext uri="{9D8B030D-6E8A-4147-A177-3AD203B41FA5}">
                      <a16:colId xmlns:a16="http://schemas.microsoft.com/office/drawing/2014/main" val="3080550172"/>
                    </a:ext>
                  </a:extLst>
                </a:gridCol>
                <a:gridCol w="865217">
                  <a:extLst>
                    <a:ext uri="{9D8B030D-6E8A-4147-A177-3AD203B41FA5}">
                      <a16:colId xmlns:a16="http://schemas.microsoft.com/office/drawing/2014/main" val="1364920826"/>
                    </a:ext>
                  </a:extLst>
                </a:gridCol>
                <a:gridCol w="717946">
                  <a:extLst>
                    <a:ext uri="{9D8B030D-6E8A-4147-A177-3AD203B41FA5}">
                      <a16:colId xmlns:a16="http://schemas.microsoft.com/office/drawing/2014/main" val="268465965"/>
                    </a:ext>
                  </a:extLst>
                </a:gridCol>
                <a:gridCol w="717562">
                  <a:extLst>
                    <a:ext uri="{9D8B030D-6E8A-4147-A177-3AD203B41FA5}">
                      <a16:colId xmlns:a16="http://schemas.microsoft.com/office/drawing/2014/main" val="2551497576"/>
                    </a:ext>
                  </a:extLst>
                </a:gridCol>
                <a:gridCol w="786213">
                  <a:extLst>
                    <a:ext uri="{9D8B030D-6E8A-4147-A177-3AD203B41FA5}">
                      <a16:colId xmlns:a16="http://schemas.microsoft.com/office/drawing/2014/main" val="1360746232"/>
                    </a:ext>
                  </a:extLst>
                </a:gridCol>
                <a:gridCol w="699921">
                  <a:extLst>
                    <a:ext uri="{9D8B030D-6E8A-4147-A177-3AD203B41FA5}">
                      <a16:colId xmlns:a16="http://schemas.microsoft.com/office/drawing/2014/main" val="4267189019"/>
                    </a:ext>
                  </a:extLst>
                </a:gridCol>
                <a:gridCol w="834152">
                  <a:extLst>
                    <a:ext uri="{9D8B030D-6E8A-4147-A177-3AD203B41FA5}">
                      <a16:colId xmlns:a16="http://schemas.microsoft.com/office/drawing/2014/main" val="4111472161"/>
                    </a:ext>
                  </a:extLst>
                </a:gridCol>
                <a:gridCol w="843740">
                  <a:extLst>
                    <a:ext uri="{9D8B030D-6E8A-4147-A177-3AD203B41FA5}">
                      <a16:colId xmlns:a16="http://schemas.microsoft.com/office/drawing/2014/main" val="470814855"/>
                    </a:ext>
                  </a:extLst>
                </a:gridCol>
                <a:gridCol w="1025911">
                  <a:extLst>
                    <a:ext uri="{9D8B030D-6E8A-4147-A177-3AD203B41FA5}">
                      <a16:colId xmlns:a16="http://schemas.microsoft.com/office/drawing/2014/main" val="742199911"/>
                    </a:ext>
                  </a:extLst>
                </a:gridCol>
                <a:gridCol w="843740">
                  <a:extLst>
                    <a:ext uri="{9D8B030D-6E8A-4147-A177-3AD203B41FA5}">
                      <a16:colId xmlns:a16="http://schemas.microsoft.com/office/drawing/2014/main" val="1980517863"/>
                    </a:ext>
                  </a:extLst>
                </a:gridCol>
                <a:gridCol w="939620">
                  <a:extLst>
                    <a:ext uri="{9D8B030D-6E8A-4147-A177-3AD203B41FA5}">
                      <a16:colId xmlns:a16="http://schemas.microsoft.com/office/drawing/2014/main" val="3187560630"/>
                    </a:ext>
                  </a:extLst>
                </a:gridCol>
                <a:gridCol w="939618">
                  <a:extLst>
                    <a:ext uri="{9D8B030D-6E8A-4147-A177-3AD203B41FA5}">
                      <a16:colId xmlns:a16="http://schemas.microsoft.com/office/drawing/2014/main" val="127501924"/>
                    </a:ext>
                  </a:extLst>
                </a:gridCol>
              </a:tblGrid>
              <a:tr h="309600">
                <a:tc>
                  <a:txBody>
                    <a:bodyPr/>
                    <a:lstStyle/>
                    <a:p>
                      <a:pPr algn="ctr"/>
                      <a:r>
                        <a:rPr lang="en-GB" sz="1200">
                          <a:solidFill>
                            <a:schemeClr val="bg1"/>
                          </a:solidFill>
                        </a:rPr>
                        <a:t>Overnight trips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October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November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GB" sz="1200" b="1" i="0" u="none" strike="noStrike" kern="1200" noProof="0">
                          <a:solidFill>
                            <a:schemeClr val="accent1"/>
                          </a:solidFill>
                          <a:effectLst/>
                          <a:latin typeface="Arial" panose="020B0604020202020204" pitchFamily="34" charset="0"/>
                          <a:cs typeface="Arial" panose="020B0604020202020204" pitchFamily="34" charset="0"/>
                        </a:rPr>
                        <a:t>£1,954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£1,953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£2,128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£2,259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£2,262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£2,349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£3,466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£3,629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£3,024</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a:solidFill>
                        <a:schemeClr val="bg1"/>
                      </a:solidFill>
                    </a:lnT>
                    <a:lnB w="12700">
                      <a:solidFill>
                        <a:schemeClr val="bg1"/>
                      </a:solidFill>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£3,738</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a:solidFill>
                        <a:schemeClr val="bg1"/>
                      </a:solidFill>
                    </a:lnT>
                    <a:lnB w="12700">
                      <a:solidFill>
                        <a:schemeClr val="bg1"/>
                      </a:solidFill>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£2,795</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£2,426</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£2,306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£2,195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£2,383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£2,578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£2,290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£2,471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£3,116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£3,535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£3,082</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£2,400</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£2,171</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£2,726</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£2,125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£1,527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£1,639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£2,681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£2,430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£2,627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£3,001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£4,097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£3,972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£2,629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£3,151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£3,034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extLst>
                  <a:ext uri="{0D108BD9-81ED-4DB2-BD59-A6C34878D82A}">
                    <a16:rowId xmlns:a16="http://schemas.microsoft.com/office/drawing/2014/main" val="3120281652"/>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£2,802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£2,220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£2,736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£2,252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algn="ctr" defTabSz="914400">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£2,296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£2,313</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£3,293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£3,977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£4,517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extLst>
                  <a:ext uri="{0D108BD9-81ED-4DB2-BD59-A6C34878D82A}">
                    <a16:rowId xmlns:a16="http://schemas.microsoft.com/office/drawing/2014/main" val="2010950227"/>
                  </a:ext>
                </a:extLst>
              </a:tr>
            </a:tbl>
          </a:graphicData>
        </a:graphic>
      </p:graphicFrame>
      <p:graphicFrame>
        <p:nvGraphicFramePr>
          <p:cNvPr id="3" name="Content Placeholder 8">
            <a:extLst>
              <a:ext uri="{FF2B5EF4-FFF2-40B4-BE49-F238E27FC236}">
                <a16:creationId xmlns:a16="http://schemas.microsoft.com/office/drawing/2014/main" id="{0B2193DD-4D44-FD58-1F84-773227392244}"/>
              </a:ext>
            </a:extLst>
          </p:cNvPr>
          <p:cNvGraphicFramePr>
            <a:graphicFrameLocks/>
          </p:cNvGraphicFramePr>
          <p:nvPr>
            <p:extLst>
              <p:ext uri="{D42A27DB-BD31-4B8C-83A1-F6EECF244321}">
                <p14:modId xmlns:p14="http://schemas.microsoft.com/office/powerpoint/2010/main" val="3596641061"/>
              </p:ext>
            </p:extLst>
          </p:nvPr>
        </p:nvGraphicFramePr>
        <p:xfrm>
          <a:off x="260256" y="2871675"/>
          <a:ext cx="11628592" cy="1548000"/>
        </p:xfrm>
        <a:graphic>
          <a:graphicData uri="http://schemas.openxmlformats.org/drawingml/2006/table">
            <a:tbl>
              <a:tblPr firstRow="1" firstCol="1" bandRow="1">
                <a:tableStyleId>{5C22544A-7EE6-4342-B048-85BDC9FD1C3A}</a:tableStyleId>
              </a:tblPr>
              <a:tblGrid>
                <a:gridCol w="1595755">
                  <a:extLst>
                    <a:ext uri="{9D8B030D-6E8A-4147-A177-3AD203B41FA5}">
                      <a16:colId xmlns:a16="http://schemas.microsoft.com/office/drawing/2014/main" val="3166395825"/>
                    </a:ext>
                  </a:extLst>
                </a:gridCol>
                <a:gridCol w="793452">
                  <a:extLst>
                    <a:ext uri="{9D8B030D-6E8A-4147-A177-3AD203B41FA5}">
                      <a16:colId xmlns:a16="http://schemas.microsoft.com/office/drawing/2014/main" val="3080550172"/>
                    </a:ext>
                  </a:extLst>
                </a:gridCol>
                <a:gridCol w="839944">
                  <a:extLst>
                    <a:ext uri="{9D8B030D-6E8A-4147-A177-3AD203B41FA5}">
                      <a16:colId xmlns:a16="http://schemas.microsoft.com/office/drawing/2014/main" val="1364920826"/>
                    </a:ext>
                  </a:extLst>
                </a:gridCol>
                <a:gridCol w="713735">
                  <a:extLst>
                    <a:ext uri="{9D8B030D-6E8A-4147-A177-3AD203B41FA5}">
                      <a16:colId xmlns:a16="http://schemas.microsoft.com/office/drawing/2014/main" val="268465965"/>
                    </a:ext>
                  </a:extLst>
                </a:gridCol>
                <a:gridCol w="671924">
                  <a:extLst>
                    <a:ext uri="{9D8B030D-6E8A-4147-A177-3AD203B41FA5}">
                      <a16:colId xmlns:a16="http://schemas.microsoft.com/office/drawing/2014/main" val="2551497576"/>
                    </a:ext>
                  </a:extLst>
                </a:gridCol>
                <a:gridCol w="754764">
                  <a:extLst>
                    <a:ext uri="{9D8B030D-6E8A-4147-A177-3AD203B41FA5}">
                      <a16:colId xmlns:a16="http://schemas.microsoft.com/office/drawing/2014/main" val="1360746232"/>
                    </a:ext>
                  </a:extLst>
                </a:gridCol>
                <a:gridCol w="819195">
                  <a:extLst>
                    <a:ext uri="{9D8B030D-6E8A-4147-A177-3AD203B41FA5}">
                      <a16:colId xmlns:a16="http://schemas.microsoft.com/office/drawing/2014/main" val="4267189019"/>
                    </a:ext>
                  </a:extLst>
                </a:gridCol>
                <a:gridCol w="736355">
                  <a:extLst>
                    <a:ext uri="{9D8B030D-6E8A-4147-A177-3AD203B41FA5}">
                      <a16:colId xmlns:a16="http://schemas.microsoft.com/office/drawing/2014/main" val="1604062748"/>
                    </a:ext>
                  </a:extLst>
                </a:gridCol>
                <a:gridCol w="865217">
                  <a:extLst>
                    <a:ext uri="{9D8B030D-6E8A-4147-A177-3AD203B41FA5}">
                      <a16:colId xmlns:a16="http://schemas.microsoft.com/office/drawing/2014/main" val="1883596314"/>
                    </a:ext>
                  </a:extLst>
                </a:gridCol>
                <a:gridCol w="1058510">
                  <a:extLst>
                    <a:ext uri="{9D8B030D-6E8A-4147-A177-3AD203B41FA5}">
                      <a16:colId xmlns:a16="http://schemas.microsoft.com/office/drawing/2014/main" val="1163447077"/>
                    </a:ext>
                  </a:extLst>
                </a:gridCol>
                <a:gridCol w="865217">
                  <a:extLst>
                    <a:ext uri="{9D8B030D-6E8A-4147-A177-3AD203B41FA5}">
                      <a16:colId xmlns:a16="http://schemas.microsoft.com/office/drawing/2014/main" val="3720779211"/>
                    </a:ext>
                  </a:extLst>
                </a:gridCol>
                <a:gridCol w="948057">
                  <a:extLst>
                    <a:ext uri="{9D8B030D-6E8A-4147-A177-3AD203B41FA5}">
                      <a16:colId xmlns:a16="http://schemas.microsoft.com/office/drawing/2014/main" val="984328226"/>
                    </a:ext>
                  </a:extLst>
                </a:gridCol>
                <a:gridCol w="966467">
                  <a:extLst>
                    <a:ext uri="{9D8B030D-6E8A-4147-A177-3AD203B41FA5}">
                      <a16:colId xmlns:a16="http://schemas.microsoft.com/office/drawing/2014/main" val="3876897319"/>
                    </a:ext>
                  </a:extLst>
                </a:gridCol>
              </a:tblGrid>
              <a:tr h="309600">
                <a:tc>
                  <a:txBody>
                    <a:bodyPr/>
                    <a:lstStyle/>
                    <a:p>
                      <a:pPr algn="ctr"/>
                      <a:r>
                        <a:rPr lang="en-GB" sz="1200"/>
                        <a:t>Holidays</a:t>
                      </a:r>
                      <a:endParaRPr lang="en-GB" sz="1200" b="1"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£789</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£789</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£877</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£971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£893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£1,058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£1,792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£1,782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£1,357</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£1,640</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£1,116</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£705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£552</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£712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£742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£1,030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£985</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£1,016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£1,475</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£1,739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£1,465</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£898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£692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£968</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£740</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£489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£574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£1,122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£966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£942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£1,021</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£1,805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£1,589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£1,025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£875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£857</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£884</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£751</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£613</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£873</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£838</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£953</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£1,218</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£1,785</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£1,795</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4" name="Content Placeholder 8">
            <a:extLst>
              <a:ext uri="{FF2B5EF4-FFF2-40B4-BE49-F238E27FC236}">
                <a16:creationId xmlns:a16="http://schemas.microsoft.com/office/drawing/2014/main" id="{C569C01E-1DE9-3FF7-939D-E4D697A7E7AA}"/>
              </a:ext>
            </a:extLst>
          </p:cNvPr>
          <p:cNvGraphicFramePr>
            <a:graphicFrameLocks/>
          </p:cNvGraphicFramePr>
          <p:nvPr>
            <p:extLst>
              <p:ext uri="{D42A27DB-BD31-4B8C-83A1-F6EECF244321}">
                <p14:modId xmlns:p14="http://schemas.microsoft.com/office/powerpoint/2010/main" val="3230794451"/>
              </p:ext>
            </p:extLst>
          </p:nvPr>
        </p:nvGraphicFramePr>
        <p:xfrm>
          <a:off x="260256" y="4714302"/>
          <a:ext cx="11628593" cy="1548000"/>
        </p:xfrm>
        <a:graphic>
          <a:graphicData uri="http://schemas.openxmlformats.org/drawingml/2006/table">
            <a:tbl>
              <a:tblPr firstRow="1" firstCol="1" bandRow="1">
                <a:tableStyleId>{5C22544A-7EE6-4342-B048-85BDC9FD1C3A}</a:tableStyleId>
              </a:tblPr>
              <a:tblGrid>
                <a:gridCol w="1595755">
                  <a:extLst>
                    <a:ext uri="{9D8B030D-6E8A-4147-A177-3AD203B41FA5}">
                      <a16:colId xmlns:a16="http://schemas.microsoft.com/office/drawing/2014/main" val="3166395825"/>
                    </a:ext>
                  </a:extLst>
                </a:gridCol>
                <a:gridCol w="793452">
                  <a:extLst>
                    <a:ext uri="{9D8B030D-6E8A-4147-A177-3AD203B41FA5}">
                      <a16:colId xmlns:a16="http://schemas.microsoft.com/office/drawing/2014/main" val="3080550172"/>
                    </a:ext>
                  </a:extLst>
                </a:gridCol>
                <a:gridCol w="839944">
                  <a:extLst>
                    <a:ext uri="{9D8B030D-6E8A-4147-A177-3AD203B41FA5}">
                      <a16:colId xmlns:a16="http://schemas.microsoft.com/office/drawing/2014/main" val="1364920826"/>
                    </a:ext>
                  </a:extLst>
                </a:gridCol>
                <a:gridCol w="713736">
                  <a:extLst>
                    <a:ext uri="{9D8B030D-6E8A-4147-A177-3AD203B41FA5}">
                      <a16:colId xmlns:a16="http://schemas.microsoft.com/office/drawing/2014/main" val="268465965"/>
                    </a:ext>
                  </a:extLst>
                </a:gridCol>
                <a:gridCol w="671924">
                  <a:extLst>
                    <a:ext uri="{9D8B030D-6E8A-4147-A177-3AD203B41FA5}">
                      <a16:colId xmlns:a16="http://schemas.microsoft.com/office/drawing/2014/main" val="2551497576"/>
                    </a:ext>
                  </a:extLst>
                </a:gridCol>
                <a:gridCol w="754764">
                  <a:extLst>
                    <a:ext uri="{9D8B030D-6E8A-4147-A177-3AD203B41FA5}">
                      <a16:colId xmlns:a16="http://schemas.microsoft.com/office/drawing/2014/main" val="1360746232"/>
                    </a:ext>
                  </a:extLst>
                </a:gridCol>
                <a:gridCol w="819195">
                  <a:extLst>
                    <a:ext uri="{9D8B030D-6E8A-4147-A177-3AD203B41FA5}">
                      <a16:colId xmlns:a16="http://schemas.microsoft.com/office/drawing/2014/main" val="4267189019"/>
                    </a:ext>
                  </a:extLst>
                </a:gridCol>
                <a:gridCol w="736355">
                  <a:extLst>
                    <a:ext uri="{9D8B030D-6E8A-4147-A177-3AD203B41FA5}">
                      <a16:colId xmlns:a16="http://schemas.microsoft.com/office/drawing/2014/main" val="1604062748"/>
                    </a:ext>
                  </a:extLst>
                </a:gridCol>
                <a:gridCol w="865217">
                  <a:extLst>
                    <a:ext uri="{9D8B030D-6E8A-4147-A177-3AD203B41FA5}">
                      <a16:colId xmlns:a16="http://schemas.microsoft.com/office/drawing/2014/main" val="1883596314"/>
                    </a:ext>
                  </a:extLst>
                </a:gridCol>
                <a:gridCol w="1058510">
                  <a:extLst>
                    <a:ext uri="{9D8B030D-6E8A-4147-A177-3AD203B41FA5}">
                      <a16:colId xmlns:a16="http://schemas.microsoft.com/office/drawing/2014/main" val="1163447077"/>
                    </a:ext>
                  </a:extLst>
                </a:gridCol>
                <a:gridCol w="865217">
                  <a:extLst>
                    <a:ext uri="{9D8B030D-6E8A-4147-A177-3AD203B41FA5}">
                      <a16:colId xmlns:a16="http://schemas.microsoft.com/office/drawing/2014/main" val="3720779211"/>
                    </a:ext>
                  </a:extLst>
                </a:gridCol>
                <a:gridCol w="948057">
                  <a:extLst>
                    <a:ext uri="{9D8B030D-6E8A-4147-A177-3AD203B41FA5}">
                      <a16:colId xmlns:a16="http://schemas.microsoft.com/office/drawing/2014/main" val="984328226"/>
                    </a:ext>
                  </a:extLst>
                </a:gridCol>
                <a:gridCol w="966467">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Tourism day visits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£3,109</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£2,462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£2,953</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£3,908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£3,260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£4,326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£4,389</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£3,522</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£4,574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£4,849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£3,779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£4,612</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£3,006</a:t>
                      </a:r>
                    </a:p>
                  </a:txBody>
                  <a:tcPr marL="9525" marR="9525" marT="9525"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£3,349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£4,348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£3,874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£3,550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£4,718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£4,868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£4,574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£4,263</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£5,446</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£4,431</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rPr>
                        <a:t>£5,557</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£3,318</a:t>
                      </a:r>
                    </a:p>
                  </a:txBody>
                  <a:tcPr marL="9525" marR="9525" marT="9525"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£4,252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£4,317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£3,206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£5,366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£4,637</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£4,349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£6,024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£4,733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£5,039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£4,119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rPr>
                        <a:t>£5,481</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rPr>
                        <a:t>£3,809</a:t>
                      </a:r>
                    </a:p>
                  </a:txBody>
                  <a:tcPr marL="9525" marR="9525" marT="9525" marB="0" anchor="ctr">
                    <a:lnL w="12700" cap="flat" cmpd="sng" algn="ctr">
                      <a:solidFill>
                        <a:schemeClr val="bg1"/>
                      </a:solidFill>
                      <a:prstDash val="solid"/>
                      <a:round/>
                      <a:headEnd type="none" w="med" len="med"/>
                      <a:tailEnd type="none" w="med" len="med"/>
                    </a:lnL>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£3,019</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£3,741</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£3,951</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£4,366</a:t>
                      </a: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rPr>
                        <a:t>£4,127</a:t>
                      </a:r>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£4,228</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£6,927</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mn-cs"/>
                        </a:rPr>
                        <a:t>£6,587</a:t>
                      </a:r>
                    </a:p>
                  </a:txBody>
                  <a:tcPr marL="6350" marR="6350" marT="6350"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endParaRP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rPr>
                        <a:t> </a:t>
                      </a:r>
                    </a:p>
                  </a:txBody>
                  <a:tcPr marL="9525" marR="9525" marT="9525" marB="0" anchor="ctr">
                    <a:solidFill>
                      <a:schemeClr val="bg2"/>
                    </a:solidFill>
                  </a:tcPr>
                </a:tc>
                <a:extLst>
                  <a:ext uri="{0D108BD9-81ED-4DB2-BD59-A6C34878D82A}">
                    <a16:rowId xmlns:a16="http://schemas.microsoft.com/office/drawing/2014/main" val="3214115421"/>
                  </a:ext>
                </a:extLst>
              </a:tr>
            </a:tbl>
          </a:graphicData>
        </a:graphic>
      </p:graphicFrame>
      <p:sp>
        <p:nvSpPr>
          <p:cNvPr id="5" name="Text Placeholder 4">
            <a:extLst>
              <a:ext uri="{FF2B5EF4-FFF2-40B4-BE49-F238E27FC236}">
                <a16:creationId xmlns:a16="http://schemas.microsoft.com/office/drawing/2014/main" id="{7D4EE671-C3D3-4630-AC6D-C4C150761B77}"/>
              </a:ext>
            </a:extLst>
          </p:cNvPr>
          <p:cNvSpPr>
            <a:spLocks noGrp="1"/>
          </p:cNvSpPr>
          <p:nvPr>
            <p:ph type="body" sz="quarter" idx="11"/>
          </p:nvPr>
        </p:nvSpPr>
        <p:spPr>
          <a:xfrm>
            <a:off x="334963" y="6456815"/>
            <a:ext cx="9386553" cy="351182"/>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18 December 2025</a:t>
            </a:r>
          </a:p>
        </p:txBody>
      </p:sp>
      <p:sp>
        <p:nvSpPr>
          <p:cNvPr id="7" name="Slide Number Placeholder 3">
            <a:extLst>
              <a:ext uri="{FF2B5EF4-FFF2-40B4-BE49-F238E27FC236}">
                <a16:creationId xmlns:a16="http://schemas.microsoft.com/office/drawing/2014/main" id="{7A7F4783-3845-482A-87C4-43540582D7A9}"/>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942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CC12-5494-0CA9-E913-CADF5D4AB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DBADF-6B7D-C566-CB7D-0D1E167412E6}"/>
              </a:ext>
            </a:extLst>
          </p:cNvPr>
          <p:cNvSpPr>
            <a:spLocks noGrp="1"/>
          </p:cNvSpPr>
          <p:nvPr>
            <p:ph type="title"/>
          </p:nvPr>
        </p:nvSpPr>
        <p:spPr>
          <a:noFill/>
        </p:spPr>
        <p:txBody>
          <a:bodyPr>
            <a:normAutofit/>
          </a:bodyPr>
          <a:lstStyle/>
          <a:p>
            <a:r>
              <a:rPr lang="en-GB" sz="2800"/>
              <a:t>Domestic tourism: Britain, average spend per trip</a:t>
            </a:r>
          </a:p>
        </p:txBody>
      </p:sp>
      <p:graphicFrame>
        <p:nvGraphicFramePr>
          <p:cNvPr id="6" name="Content Placeholder 8">
            <a:extLst>
              <a:ext uri="{FF2B5EF4-FFF2-40B4-BE49-F238E27FC236}">
                <a16:creationId xmlns:a16="http://schemas.microsoft.com/office/drawing/2014/main" id="{EDB6CE0B-7D3F-BE79-3A30-CF51F87742CA}"/>
              </a:ext>
            </a:extLst>
          </p:cNvPr>
          <p:cNvGraphicFramePr>
            <a:graphicFrameLocks/>
          </p:cNvGraphicFramePr>
          <p:nvPr>
            <p:extLst>
              <p:ext uri="{D42A27DB-BD31-4B8C-83A1-F6EECF244321}">
                <p14:modId xmlns:p14="http://schemas.microsoft.com/office/powerpoint/2010/main" val="2141091496"/>
              </p:ext>
            </p:extLst>
          </p:nvPr>
        </p:nvGraphicFramePr>
        <p:xfrm>
          <a:off x="260774" y="1029048"/>
          <a:ext cx="11628591" cy="1548000"/>
        </p:xfrm>
        <a:graphic>
          <a:graphicData uri="http://schemas.openxmlformats.org/drawingml/2006/table">
            <a:tbl>
              <a:tblPr firstRow="1" firstCol="1" bandRow="1">
                <a:tableStyleId>{5C22544A-7EE6-4342-B048-85BDC9FD1C3A}</a:tableStyleId>
              </a:tblPr>
              <a:tblGrid>
                <a:gridCol w="1595756">
                  <a:extLst>
                    <a:ext uri="{9D8B030D-6E8A-4147-A177-3AD203B41FA5}">
                      <a16:colId xmlns:a16="http://schemas.microsoft.com/office/drawing/2014/main" val="3166395825"/>
                    </a:ext>
                  </a:extLst>
                </a:gridCol>
                <a:gridCol w="819195">
                  <a:extLst>
                    <a:ext uri="{9D8B030D-6E8A-4147-A177-3AD203B41FA5}">
                      <a16:colId xmlns:a16="http://schemas.microsoft.com/office/drawing/2014/main" val="3080550172"/>
                    </a:ext>
                  </a:extLst>
                </a:gridCol>
                <a:gridCol w="865217">
                  <a:extLst>
                    <a:ext uri="{9D8B030D-6E8A-4147-A177-3AD203B41FA5}">
                      <a16:colId xmlns:a16="http://schemas.microsoft.com/office/drawing/2014/main" val="1364920826"/>
                    </a:ext>
                  </a:extLst>
                </a:gridCol>
                <a:gridCol w="717946">
                  <a:extLst>
                    <a:ext uri="{9D8B030D-6E8A-4147-A177-3AD203B41FA5}">
                      <a16:colId xmlns:a16="http://schemas.microsoft.com/office/drawing/2014/main" val="268465965"/>
                    </a:ext>
                  </a:extLst>
                </a:gridCol>
                <a:gridCol w="717562">
                  <a:extLst>
                    <a:ext uri="{9D8B030D-6E8A-4147-A177-3AD203B41FA5}">
                      <a16:colId xmlns:a16="http://schemas.microsoft.com/office/drawing/2014/main" val="2551497576"/>
                    </a:ext>
                  </a:extLst>
                </a:gridCol>
                <a:gridCol w="786213">
                  <a:extLst>
                    <a:ext uri="{9D8B030D-6E8A-4147-A177-3AD203B41FA5}">
                      <a16:colId xmlns:a16="http://schemas.microsoft.com/office/drawing/2014/main" val="1360746232"/>
                    </a:ext>
                  </a:extLst>
                </a:gridCol>
                <a:gridCol w="699921">
                  <a:extLst>
                    <a:ext uri="{9D8B030D-6E8A-4147-A177-3AD203B41FA5}">
                      <a16:colId xmlns:a16="http://schemas.microsoft.com/office/drawing/2014/main" val="4267189019"/>
                    </a:ext>
                  </a:extLst>
                </a:gridCol>
                <a:gridCol w="834152">
                  <a:extLst>
                    <a:ext uri="{9D8B030D-6E8A-4147-A177-3AD203B41FA5}">
                      <a16:colId xmlns:a16="http://schemas.microsoft.com/office/drawing/2014/main" val="4111472161"/>
                    </a:ext>
                  </a:extLst>
                </a:gridCol>
                <a:gridCol w="843740">
                  <a:extLst>
                    <a:ext uri="{9D8B030D-6E8A-4147-A177-3AD203B41FA5}">
                      <a16:colId xmlns:a16="http://schemas.microsoft.com/office/drawing/2014/main" val="470814855"/>
                    </a:ext>
                  </a:extLst>
                </a:gridCol>
                <a:gridCol w="1025911">
                  <a:extLst>
                    <a:ext uri="{9D8B030D-6E8A-4147-A177-3AD203B41FA5}">
                      <a16:colId xmlns:a16="http://schemas.microsoft.com/office/drawing/2014/main" val="742199911"/>
                    </a:ext>
                  </a:extLst>
                </a:gridCol>
                <a:gridCol w="843740">
                  <a:extLst>
                    <a:ext uri="{9D8B030D-6E8A-4147-A177-3AD203B41FA5}">
                      <a16:colId xmlns:a16="http://schemas.microsoft.com/office/drawing/2014/main" val="1980517863"/>
                    </a:ext>
                  </a:extLst>
                </a:gridCol>
                <a:gridCol w="939620">
                  <a:extLst>
                    <a:ext uri="{9D8B030D-6E8A-4147-A177-3AD203B41FA5}">
                      <a16:colId xmlns:a16="http://schemas.microsoft.com/office/drawing/2014/main" val="3187560630"/>
                    </a:ext>
                  </a:extLst>
                </a:gridCol>
                <a:gridCol w="939618">
                  <a:extLst>
                    <a:ext uri="{9D8B030D-6E8A-4147-A177-3AD203B41FA5}">
                      <a16:colId xmlns:a16="http://schemas.microsoft.com/office/drawing/2014/main" val="127501924"/>
                    </a:ext>
                  </a:extLst>
                </a:gridCol>
              </a:tblGrid>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Overnight trips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October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November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GB" sz="1200" b="1" i="0" u="none" strike="noStrike" kern="1200" noProof="0">
                          <a:solidFill>
                            <a:schemeClr val="accent1"/>
                          </a:solidFill>
                          <a:effectLst/>
                          <a:latin typeface="Arial" panose="020B0604020202020204" pitchFamily="34" charset="0"/>
                          <a:cs typeface="Arial" panose="020B0604020202020204" pitchFamily="34" charset="0"/>
                        </a:rPr>
                        <a:t>£227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£243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£227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£243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£242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£276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£278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£257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a:solidFill>
                        <a:schemeClr val="bg1"/>
                      </a:solidFill>
                    </a:lnT>
                    <a:lnB w="12700">
                      <a:solidFill>
                        <a:schemeClr val="bg1"/>
                      </a:solidFill>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£317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a:solidFill>
                        <a:schemeClr val="bg1"/>
                      </a:solidFill>
                    </a:lnT>
                    <a:lnB w="12700">
                      <a:solidFill>
                        <a:schemeClr val="bg1"/>
                      </a:solidFill>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£275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£204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38099"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£254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£246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£245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£278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£274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£280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£285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£268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£257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£261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£254 </a:t>
                      </a:r>
                    </a:p>
                  </a:txBody>
                  <a:tcPr marL="9525" marR="9525" marT="9525" marB="0" anchor="ctr">
                    <a:lnL w="12700">
                      <a:solidFill>
                        <a:schemeClr val="bg1"/>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£273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£232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£245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£326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£342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£355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£334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£361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£329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CF"/>
                    </a:solidFill>
                  </a:tcPr>
                </a:tc>
                <a:extLst>
                  <a:ext uri="{0D108BD9-81ED-4DB2-BD59-A6C34878D82A}">
                    <a16:rowId xmlns:a16="http://schemas.microsoft.com/office/drawing/2014/main" val="3120281652"/>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£377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£333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£346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£312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algn="ctr" defTabSz="914400">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£315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£308</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algn="ctr" defTabSz="914400" rtl="0" eaLnBrk="1" fontAlgn="b" latinLnBrk="0" hangingPunct="1">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algn="ctr" defTabSz="914400" rtl="0" eaLnBrk="1" fontAlgn="b" latinLnBrk="0" hangingPunct="1">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£362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lvl="0" algn="ctr" defTabSz="914400" rtl="0" eaLnBrk="1" fontAlgn="b" latinLnBrk="0" hangingPunct="1">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£359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lnB>
                    <a:solidFill>
                      <a:schemeClr val="bg2"/>
                    </a:solidFill>
                  </a:tcPr>
                </a:tc>
                <a:extLst>
                  <a:ext uri="{0D108BD9-81ED-4DB2-BD59-A6C34878D82A}">
                    <a16:rowId xmlns:a16="http://schemas.microsoft.com/office/drawing/2014/main" val="2010950227"/>
                  </a:ext>
                </a:extLst>
              </a:tr>
            </a:tbl>
          </a:graphicData>
        </a:graphic>
      </p:graphicFrame>
      <p:graphicFrame>
        <p:nvGraphicFramePr>
          <p:cNvPr id="3" name="Content Placeholder 8">
            <a:extLst>
              <a:ext uri="{FF2B5EF4-FFF2-40B4-BE49-F238E27FC236}">
                <a16:creationId xmlns:a16="http://schemas.microsoft.com/office/drawing/2014/main" id="{91FEA9E7-547B-FC75-B854-2F901267D122}"/>
              </a:ext>
            </a:extLst>
          </p:cNvPr>
          <p:cNvGraphicFramePr>
            <a:graphicFrameLocks/>
          </p:cNvGraphicFramePr>
          <p:nvPr>
            <p:extLst>
              <p:ext uri="{D42A27DB-BD31-4B8C-83A1-F6EECF244321}">
                <p14:modId xmlns:p14="http://schemas.microsoft.com/office/powerpoint/2010/main" val="1007677134"/>
              </p:ext>
            </p:extLst>
          </p:nvPr>
        </p:nvGraphicFramePr>
        <p:xfrm>
          <a:off x="260774" y="2871675"/>
          <a:ext cx="11628592" cy="1548000"/>
        </p:xfrm>
        <a:graphic>
          <a:graphicData uri="http://schemas.openxmlformats.org/drawingml/2006/table">
            <a:tbl>
              <a:tblPr firstRow="1" firstCol="1" bandRow="1">
                <a:tableStyleId>{5C22544A-7EE6-4342-B048-85BDC9FD1C3A}</a:tableStyleId>
              </a:tblPr>
              <a:tblGrid>
                <a:gridCol w="1595755">
                  <a:extLst>
                    <a:ext uri="{9D8B030D-6E8A-4147-A177-3AD203B41FA5}">
                      <a16:colId xmlns:a16="http://schemas.microsoft.com/office/drawing/2014/main" val="3166395825"/>
                    </a:ext>
                  </a:extLst>
                </a:gridCol>
                <a:gridCol w="793452">
                  <a:extLst>
                    <a:ext uri="{9D8B030D-6E8A-4147-A177-3AD203B41FA5}">
                      <a16:colId xmlns:a16="http://schemas.microsoft.com/office/drawing/2014/main" val="3080550172"/>
                    </a:ext>
                  </a:extLst>
                </a:gridCol>
                <a:gridCol w="839944">
                  <a:extLst>
                    <a:ext uri="{9D8B030D-6E8A-4147-A177-3AD203B41FA5}">
                      <a16:colId xmlns:a16="http://schemas.microsoft.com/office/drawing/2014/main" val="1364920826"/>
                    </a:ext>
                  </a:extLst>
                </a:gridCol>
                <a:gridCol w="713735">
                  <a:extLst>
                    <a:ext uri="{9D8B030D-6E8A-4147-A177-3AD203B41FA5}">
                      <a16:colId xmlns:a16="http://schemas.microsoft.com/office/drawing/2014/main" val="268465965"/>
                    </a:ext>
                  </a:extLst>
                </a:gridCol>
                <a:gridCol w="671924">
                  <a:extLst>
                    <a:ext uri="{9D8B030D-6E8A-4147-A177-3AD203B41FA5}">
                      <a16:colId xmlns:a16="http://schemas.microsoft.com/office/drawing/2014/main" val="2551497576"/>
                    </a:ext>
                  </a:extLst>
                </a:gridCol>
                <a:gridCol w="754764">
                  <a:extLst>
                    <a:ext uri="{9D8B030D-6E8A-4147-A177-3AD203B41FA5}">
                      <a16:colId xmlns:a16="http://schemas.microsoft.com/office/drawing/2014/main" val="1360746232"/>
                    </a:ext>
                  </a:extLst>
                </a:gridCol>
                <a:gridCol w="819195">
                  <a:extLst>
                    <a:ext uri="{9D8B030D-6E8A-4147-A177-3AD203B41FA5}">
                      <a16:colId xmlns:a16="http://schemas.microsoft.com/office/drawing/2014/main" val="4267189019"/>
                    </a:ext>
                  </a:extLst>
                </a:gridCol>
                <a:gridCol w="736355">
                  <a:extLst>
                    <a:ext uri="{9D8B030D-6E8A-4147-A177-3AD203B41FA5}">
                      <a16:colId xmlns:a16="http://schemas.microsoft.com/office/drawing/2014/main" val="1604062748"/>
                    </a:ext>
                  </a:extLst>
                </a:gridCol>
                <a:gridCol w="865217">
                  <a:extLst>
                    <a:ext uri="{9D8B030D-6E8A-4147-A177-3AD203B41FA5}">
                      <a16:colId xmlns:a16="http://schemas.microsoft.com/office/drawing/2014/main" val="1883596314"/>
                    </a:ext>
                  </a:extLst>
                </a:gridCol>
                <a:gridCol w="1058510">
                  <a:extLst>
                    <a:ext uri="{9D8B030D-6E8A-4147-A177-3AD203B41FA5}">
                      <a16:colId xmlns:a16="http://schemas.microsoft.com/office/drawing/2014/main" val="1163447077"/>
                    </a:ext>
                  </a:extLst>
                </a:gridCol>
                <a:gridCol w="865217">
                  <a:extLst>
                    <a:ext uri="{9D8B030D-6E8A-4147-A177-3AD203B41FA5}">
                      <a16:colId xmlns:a16="http://schemas.microsoft.com/office/drawing/2014/main" val="3720779211"/>
                    </a:ext>
                  </a:extLst>
                </a:gridCol>
                <a:gridCol w="948057">
                  <a:extLst>
                    <a:ext uri="{9D8B030D-6E8A-4147-A177-3AD203B41FA5}">
                      <a16:colId xmlns:a16="http://schemas.microsoft.com/office/drawing/2014/main" val="984328226"/>
                    </a:ext>
                  </a:extLst>
                </a:gridCol>
                <a:gridCol w="966467">
                  <a:extLst>
                    <a:ext uri="{9D8B030D-6E8A-4147-A177-3AD203B41FA5}">
                      <a16:colId xmlns:a16="http://schemas.microsoft.com/office/drawing/2014/main" val="3876897319"/>
                    </a:ext>
                  </a:extLst>
                </a:gridCol>
              </a:tblGrid>
              <a:tr h="309600">
                <a:tc>
                  <a:txBody>
                    <a:bodyPr/>
                    <a:lstStyle/>
                    <a:p>
                      <a:pPr algn="ctr"/>
                      <a:r>
                        <a:rPr lang="en-GB" sz="1200"/>
                        <a:t>Holidays</a:t>
                      </a:r>
                      <a:endParaRPr lang="en-GB" sz="1200" b="1"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£330</a:t>
                      </a:r>
                    </a:p>
                  </a:txBody>
                  <a:tcPr marL="6350" marR="6350" marT="635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£308 </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£264 </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£302 </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£282 </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£348 </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£348 </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£336 </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£316 </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£374 </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£373 </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£284 </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£312</a:t>
                      </a:r>
                    </a:p>
                  </a:txBody>
                  <a:tcPr marL="6350" marR="6350" marT="6350"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£317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£342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£292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£334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£336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£354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£344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£347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£305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£290 </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£356 </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£376</a:t>
                      </a:r>
                    </a:p>
                  </a:txBody>
                  <a:tcPr marL="6350" marR="6350" marT="6350"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£299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£348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£359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£332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£326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£332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£427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£413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£387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£378 </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 £395 </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£469</a:t>
                      </a:r>
                    </a:p>
                  </a:txBody>
                  <a:tcPr marL="6350" marR="6350" marT="6350" marB="0" anchor="ctr">
                    <a:lnL w="12700" cap="flat" cmpd="sng" algn="ctr">
                      <a:solidFill>
                        <a:schemeClr val="bg1"/>
                      </a:solidFill>
                      <a:prstDash val="solid"/>
                      <a:round/>
                      <a:headEnd type="none" w="med" len="med"/>
                      <a:tailEnd type="none" w="med" len="med"/>
                    </a:lnL>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£442</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£271</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£329</a:t>
                      </a:r>
                    </a:p>
                  </a:txBody>
                  <a:tcPr marL="6350" marR="6350" marT="6350" marB="0" anchor="ctr">
                    <a:solidFill>
                      <a:schemeClr val="bg2"/>
                    </a:solidFill>
                  </a:tcPr>
                </a:tc>
                <a:tc>
                  <a:txBody>
                    <a:bodyPr/>
                    <a:lstStyle/>
                    <a:p>
                      <a:pPr marL="0" lvl="0" indent="0" algn="ctr">
                        <a:lnSpc>
                          <a:spcPct val="100000"/>
                        </a:lnSpc>
                        <a:buNone/>
                      </a:pPr>
                      <a:r>
                        <a:rPr lang="en-GB" sz="1200" b="1" i="0" u="none" strike="noStrike" kern="1200" baseline="0" noProof="0">
                          <a:solidFill>
                            <a:schemeClr val="accent1"/>
                          </a:solidFill>
                          <a:effectLst/>
                          <a:latin typeface="Arial" panose="020B0604020202020204" pitchFamily="34" charset="0"/>
                          <a:cs typeface="Arial" panose="020B0604020202020204" pitchFamily="34" charset="0"/>
                        </a:rPr>
                        <a:t>£357</a:t>
                      </a:r>
                    </a:p>
                  </a:txBody>
                  <a:tcPr marL="6350" marR="6350" marT="6350" marB="0" anchor="ctr">
                    <a:solidFill>
                      <a:schemeClr val="bg2"/>
                    </a:solidFill>
                  </a:tcPr>
                </a:tc>
                <a:tc>
                  <a:txBody>
                    <a:bodyPr/>
                    <a:lstStyle/>
                    <a:p>
                      <a:pPr marL="0" lvl="0" indent="0" algn="ctr">
                        <a:lnSpc>
                          <a:spcPct val="100000"/>
                        </a:lnSpc>
                        <a:buNone/>
                      </a:pPr>
                      <a:r>
                        <a:rPr lang="en-US" sz="1200" b="1" i="0" u="none" strike="noStrike" kern="1200" baseline="0" noProof="0">
                          <a:solidFill>
                            <a:schemeClr val="accent1"/>
                          </a:solidFill>
                          <a:effectLst/>
                          <a:latin typeface="Arial" panose="020B0604020202020204" pitchFamily="34" charset="0"/>
                          <a:cs typeface="Arial" panose="020B0604020202020204" pitchFamily="34" charset="0"/>
                        </a:rPr>
                        <a:t>£389</a:t>
                      </a: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£436</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£394</a:t>
                      </a:r>
                    </a:p>
                  </a:txBody>
                  <a:tcPr marL="6350" marR="6350" marT="6350" marB="0" anchor="ctr">
                    <a:solidFill>
                      <a:schemeClr val="bg2"/>
                    </a:solidFill>
                  </a:tcPr>
                </a:tc>
                <a:tc>
                  <a:txBody>
                    <a:bodyPr/>
                    <a:lstStyle/>
                    <a:p>
                      <a:pPr marL="0" lvl="0" indent="0" algn="ctr" defTabSz="914400" rtl="0" eaLnBrk="1" fontAlgn="b" latinLnBrk="0" hangingPunct="1">
                        <a:lnSpc>
                          <a:spcPct val="100000"/>
                        </a:lnSpc>
                        <a:buNone/>
                      </a:pPr>
                      <a:r>
                        <a:rPr lang="en-GB" sz="1200" b="1" i="0" u="none" strike="noStrike" kern="1200" baseline="0">
                          <a:solidFill>
                            <a:schemeClr val="accent1"/>
                          </a:solidFill>
                          <a:effectLst/>
                          <a:latin typeface="Arial" panose="020B0604020202020204" pitchFamily="34" charset="0"/>
                          <a:ea typeface="+mn-ea"/>
                          <a:cs typeface="Arial" panose="020B0604020202020204" pitchFamily="34" charset="0"/>
                        </a:rPr>
                        <a:t>£416</a:t>
                      </a: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tc>
                  <a:txBody>
                    <a:bodyPr/>
                    <a:lstStyle/>
                    <a:p>
                      <a:pPr marL="0" lvl="0" indent="0" algn="ctr">
                        <a:lnSpc>
                          <a:spcPct val="100000"/>
                        </a:lnSpc>
                        <a:buNone/>
                      </a:pPr>
                      <a:endParaRPr lang="en-GB" sz="1200" b="1" i="0" u="none" strike="noStrike" kern="1200" baseline="0" noProof="0">
                        <a:solidFill>
                          <a:schemeClr val="accent1"/>
                        </a:solidFill>
                        <a:effectLst/>
                        <a:latin typeface="Arial" panose="020B0604020202020204" pitchFamily="34" charset="0"/>
                        <a:cs typeface="Arial" panose="020B0604020202020204" pitchFamily="34" charset="0"/>
                      </a:endParaRPr>
                    </a:p>
                  </a:txBody>
                  <a:tcPr marL="6350" marR="6350" marT="6350" marB="0" anchor="ctr">
                    <a:solidFill>
                      <a:schemeClr val="bg2"/>
                    </a:solidFill>
                  </a:tcPr>
                </a:tc>
                <a:extLst>
                  <a:ext uri="{0D108BD9-81ED-4DB2-BD59-A6C34878D82A}">
                    <a16:rowId xmlns:a16="http://schemas.microsoft.com/office/drawing/2014/main" val="3214115421"/>
                  </a:ext>
                </a:extLst>
              </a:tr>
            </a:tbl>
          </a:graphicData>
        </a:graphic>
      </p:graphicFrame>
      <p:graphicFrame>
        <p:nvGraphicFramePr>
          <p:cNvPr id="4" name="Content Placeholder 8">
            <a:extLst>
              <a:ext uri="{FF2B5EF4-FFF2-40B4-BE49-F238E27FC236}">
                <a16:creationId xmlns:a16="http://schemas.microsoft.com/office/drawing/2014/main" id="{8EDD3254-44FC-B4DE-CE95-4FF67AEB3485}"/>
              </a:ext>
            </a:extLst>
          </p:cNvPr>
          <p:cNvGraphicFramePr>
            <a:graphicFrameLocks/>
          </p:cNvGraphicFramePr>
          <p:nvPr>
            <p:extLst>
              <p:ext uri="{D42A27DB-BD31-4B8C-83A1-F6EECF244321}">
                <p14:modId xmlns:p14="http://schemas.microsoft.com/office/powerpoint/2010/main" val="1354792291"/>
              </p:ext>
            </p:extLst>
          </p:nvPr>
        </p:nvGraphicFramePr>
        <p:xfrm>
          <a:off x="260774" y="4714302"/>
          <a:ext cx="11628593" cy="1548000"/>
        </p:xfrm>
        <a:graphic>
          <a:graphicData uri="http://schemas.openxmlformats.org/drawingml/2006/table">
            <a:tbl>
              <a:tblPr firstRow="1" firstCol="1" bandRow="1">
                <a:tableStyleId>{5C22544A-7EE6-4342-B048-85BDC9FD1C3A}</a:tableStyleId>
              </a:tblPr>
              <a:tblGrid>
                <a:gridCol w="1595755">
                  <a:extLst>
                    <a:ext uri="{9D8B030D-6E8A-4147-A177-3AD203B41FA5}">
                      <a16:colId xmlns:a16="http://schemas.microsoft.com/office/drawing/2014/main" val="3166395825"/>
                    </a:ext>
                  </a:extLst>
                </a:gridCol>
                <a:gridCol w="793452">
                  <a:extLst>
                    <a:ext uri="{9D8B030D-6E8A-4147-A177-3AD203B41FA5}">
                      <a16:colId xmlns:a16="http://schemas.microsoft.com/office/drawing/2014/main" val="3080550172"/>
                    </a:ext>
                  </a:extLst>
                </a:gridCol>
                <a:gridCol w="839944">
                  <a:extLst>
                    <a:ext uri="{9D8B030D-6E8A-4147-A177-3AD203B41FA5}">
                      <a16:colId xmlns:a16="http://schemas.microsoft.com/office/drawing/2014/main" val="1364920826"/>
                    </a:ext>
                  </a:extLst>
                </a:gridCol>
                <a:gridCol w="713736">
                  <a:extLst>
                    <a:ext uri="{9D8B030D-6E8A-4147-A177-3AD203B41FA5}">
                      <a16:colId xmlns:a16="http://schemas.microsoft.com/office/drawing/2014/main" val="268465965"/>
                    </a:ext>
                  </a:extLst>
                </a:gridCol>
                <a:gridCol w="671924">
                  <a:extLst>
                    <a:ext uri="{9D8B030D-6E8A-4147-A177-3AD203B41FA5}">
                      <a16:colId xmlns:a16="http://schemas.microsoft.com/office/drawing/2014/main" val="2551497576"/>
                    </a:ext>
                  </a:extLst>
                </a:gridCol>
                <a:gridCol w="754764">
                  <a:extLst>
                    <a:ext uri="{9D8B030D-6E8A-4147-A177-3AD203B41FA5}">
                      <a16:colId xmlns:a16="http://schemas.microsoft.com/office/drawing/2014/main" val="1360746232"/>
                    </a:ext>
                  </a:extLst>
                </a:gridCol>
                <a:gridCol w="819195">
                  <a:extLst>
                    <a:ext uri="{9D8B030D-6E8A-4147-A177-3AD203B41FA5}">
                      <a16:colId xmlns:a16="http://schemas.microsoft.com/office/drawing/2014/main" val="4267189019"/>
                    </a:ext>
                  </a:extLst>
                </a:gridCol>
                <a:gridCol w="736355">
                  <a:extLst>
                    <a:ext uri="{9D8B030D-6E8A-4147-A177-3AD203B41FA5}">
                      <a16:colId xmlns:a16="http://schemas.microsoft.com/office/drawing/2014/main" val="1604062748"/>
                    </a:ext>
                  </a:extLst>
                </a:gridCol>
                <a:gridCol w="865217">
                  <a:extLst>
                    <a:ext uri="{9D8B030D-6E8A-4147-A177-3AD203B41FA5}">
                      <a16:colId xmlns:a16="http://schemas.microsoft.com/office/drawing/2014/main" val="1883596314"/>
                    </a:ext>
                  </a:extLst>
                </a:gridCol>
                <a:gridCol w="1058510">
                  <a:extLst>
                    <a:ext uri="{9D8B030D-6E8A-4147-A177-3AD203B41FA5}">
                      <a16:colId xmlns:a16="http://schemas.microsoft.com/office/drawing/2014/main" val="1163447077"/>
                    </a:ext>
                  </a:extLst>
                </a:gridCol>
                <a:gridCol w="865217">
                  <a:extLst>
                    <a:ext uri="{9D8B030D-6E8A-4147-A177-3AD203B41FA5}">
                      <a16:colId xmlns:a16="http://schemas.microsoft.com/office/drawing/2014/main" val="3720779211"/>
                    </a:ext>
                  </a:extLst>
                </a:gridCol>
                <a:gridCol w="948057">
                  <a:extLst>
                    <a:ext uri="{9D8B030D-6E8A-4147-A177-3AD203B41FA5}">
                      <a16:colId xmlns:a16="http://schemas.microsoft.com/office/drawing/2014/main" val="984328226"/>
                    </a:ext>
                  </a:extLst>
                </a:gridCol>
                <a:gridCol w="966467">
                  <a:extLst>
                    <a:ext uri="{9D8B030D-6E8A-4147-A177-3AD203B41FA5}">
                      <a16:colId xmlns:a16="http://schemas.microsoft.com/office/drawing/2014/main" val="3876897319"/>
                    </a:ext>
                  </a:extLst>
                </a:gridCol>
              </a:tblGrid>
              <a:tr h="309600">
                <a:tc>
                  <a:txBody>
                    <a:bodyPr/>
                    <a:lstStyle/>
                    <a:p>
                      <a:pPr algn="ctr"/>
                      <a:r>
                        <a:rPr lang="en-GB" sz="1200" b="1" kern="1200">
                          <a:solidFill>
                            <a:schemeClr val="lt1"/>
                          </a:solidFill>
                          <a:latin typeface="+mn-lt"/>
                          <a:ea typeface="+mn-ea"/>
                          <a:cs typeface="+mn-cs"/>
                        </a:rPr>
                        <a:t>Tourism day visits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January</a:t>
                      </a:r>
                    </a:p>
                  </a:txBody>
                  <a:tcPr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February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March</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April</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May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June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July</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i="0">
                          <a:solidFill>
                            <a:schemeClr val="bg1"/>
                          </a:solidFill>
                        </a:rPr>
                        <a:t>August</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September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October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November</a:t>
                      </a:r>
                    </a:p>
                  </a:txBody>
                  <a:tcPr anchor="ctr">
                    <a:lnB w="38099" cap="flat" cmpd="sng" algn="ctr">
                      <a:solidFill>
                        <a:schemeClr val="bg1"/>
                      </a:solidFill>
                      <a:prstDash val="solid"/>
                      <a:round/>
                      <a:headEnd type="none" w="med" len="med"/>
                      <a:tailEnd type="none" w="med" len="med"/>
                    </a:lnB>
                    <a:solidFill>
                      <a:schemeClr val="accent1"/>
                    </a:solidFill>
                  </a:tcPr>
                </a:tc>
                <a:tc>
                  <a:txBody>
                    <a:bodyPr/>
                    <a:lstStyle/>
                    <a:p>
                      <a:pPr lvl="0" algn="ctr">
                        <a:buNone/>
                      </a:pPr>
                      <a:r>
                        <a:rPr lang="en-GB" sz="1200" i="0">
                          <a:solidFill>
                            <a:schemeClr val="bg1"/>
                          </a:solidFill>
                        </a:rPr>
                        <a:t>December</a:t>
                      </a:r>
                    </a:p>
                  </a:txBody>
                  <a:tcPr anchor="ctr">
                    <a:lnB w="38099"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4470938"/>
                  </a:ext>
                </a:extLst>
              </a:tr>
              <a:tr h="3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£44</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£40</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£41</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£46</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£38</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£35</a:t>
                      </a:r>
                    </a:p>
                  </a:txBody>
                  <a:tcPr marL="9525" marR="9525" marT="9525" marB="0" anchor="ctr">
                    <a:lnT w="38100"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£49</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£44</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£45</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£40</a:t>
                      </a:r>
                    </a:p>
                  </a:txBody>
                  <a:tcPr marL="9525" marR="9525" marT="9525" marB="0" anchor="ctr">
                    <a:lnT w="38099" cap="flat" cmpd="sng" algn="ctr">
                      <a:solidFill>
                        <a:schemeClr val="bg1"/>
                      </a:solidFill>
                      <a:prstDash val="solid"/>
                      <a:round/>
                      <a:headEnd type="none" w="med" len="med"/>
                      <a:tailEnd type="none" w="med" len="med"/>
                    </a:lnT>
                    <a:solidFill>
                      <a:srgbClr val="CCCCCF"/>
                    </a:solidFill>
                  </a:tcPr>
                </a:tc>
                <a:extLst>
                  <a:ext uri="{0D108BD9-81ED-4DB2-BD59-A6C34878D82A}">
                    <a16:rowId xmlns:a16="http://schemas.microsoft.com/office/drawing/2014/main" val="504558661"/>
                  </a:ext>
                </a:extLst>
              </a:tr>
              <a:tr h="309600">
                <a:tc>
                  <a:txBody>
                    <a:bodyPr/>
                    <a:lstStyle/>
                    <a:p>
                      <a:pPr algn="ctr"/>
                      <a:r>
                        <a:rPr lang="en-GB" sz="1200"/>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£41</a:t>
                      </a:r>
                    </a:p>
                  </a:txBody>
                  <a:tcPr marL="9525" marR="9525" marT="9525" marB="0" anchor="ctr">
                    <a:lnL w="12700" cap="flat" cmpd="sng" algn="ctr">
                      <a:solidFill>
                        <a:schemeClr val="bg1"/>
                      </a:solidFill>
                      <a:prstDash val="solid"/>
                      <a:round/>
                      <a:headEnd type="none" w="med" len="med"/>
                      <a:tailEnd type="none" w="med" len="med"/>
                    </a:lnL>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£48</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£39</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£45</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£42</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£44</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£47</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£50</a:t>
                      </a:r>
                    </a:p>
                  </a:txBody>
                  <a:tcPr marL="9525" marR="9525" marT="9525" marB="0" anchor="ctr">
                    <a:solidFill>
                      <a:srgbClr val="E7E7E8"/>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£51</a:t>
                      </a:r>
                    </a:p>
                  </a:txBody>
                  <a:tcPr marL="9525" marR="9525" marT="9525" marB="0" anchor="ctr">
                    <a:solidFill>
                      <a:srgbClr val="E7E7E8"/>
                    </a:solidFill>
                  </a:tcPr>
                </a:tc>
                <a:extLst>
                  <a:ext uri="{0D108BD9-81ED-4DB2-BD59-A6C34878D82A}">
                    <a16:rowId xmlns:a16="http://schemas.microsoft.com/office/drawing/2014/main" val="2561618335"/>
                  </a:ext>
                </a:extLst>
              </a:tr>
              <a:tr h="309600">
                <a:tc>
                  <a:txBody>
                    <a:bodyPr/>
                    <a:lstStyle/>
                    <a:p>
                      <a:pPr algn="ctr"/>
                      <a:r>
                        <a:rPr lang="en-GB" sz="1200"/>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£52</a:t>
                      </a:r>
                    </a:p>
                  </a:txBody>
                  <a:tcPr marL="9525" marR="9525" marT="9525" marB="0" anchor="ctr">
                    <a:lnL w="12700" cap="flat" cmpd="sng" algn="ctr">
                      <a:solidFill>
                        <a:schemeClr val="bg1"/>
                      </a:solidFill>
                      <a:prstDash val="solid"/>
                      <a:round/>
                      <a:headEnd type="none" w="med" len="med"/>
                      <a:tailEnd type="none" w="med" len="med"/>
                    </a:lnL>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£53</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£52</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£49</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£56</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£65</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£54</a:t>
                      </a:r>
                    </a:p>
                  </a:txBody>
                  <a:tcPr marL="9525" marR="9525" marT="9525" marB="0" anchor="ctr">
                    <a:solidFill>
                      <a:srgbClr val="CCCCCF"/>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£61</a:t>
                      </a:r>
                    </a:p>
                  </a:txBody>
                  <a:tcPr marL="9525" marR="9525" marT="9525" marB="0" anchor="ctr">
                    <a:solidFill>
                      <a:srgbClr val="CCCCCF"/>
                    </a:solidFill>
                  </a:tcPr>
                </a:tc>
                <a:extLst>
                  <a:ext uri="{0D108BD9-81ED-4DB2-BD59-A6C34878D82A}">
                    <a16:rowId xmlns:a16="http://schemas.microsoft.com/office/drawing/2014/main" val="3782977244"/>
                  </a:ext>
                </a:extLst>
              </a:tr>
              <a:tr h="309600">
                <a:tc>
                  <a:txBody>
                    <a:bodyPr/>
                    <a:lstStyle/>
                    <a:p>
                      <a:pPr algn="ctr"/>
                      <a:r>
                        <a:rPr lang="en-GB" sz="1200"/>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£56</a:t>
                      </a:r>
                    </a:p>
                  </a:txBody>
                  <a:tcPr marL="9525" marR="9525" marT="9525" marB="0" anchor="ctr">
                    <a:lnL w="12700" cap="flat" cmpd="sng" algn="ctr">
                      <a:solidFill>
                        <a:schemeClr val="bg1"/>
                      </a:solidFill>
                      <a:prstDash val="solid"/>
                      <a:round/>
                      <a:headEnd type="none" w="med" len="med"/>
                      <a:tailEnd type="none" w="med" len="med"/>
                    </a:lnL>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£48</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£48</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£49</a:t>
                      </a:r>
                    </a:p>
                  </a:txBody>
                  <a:tcPr marL="9525" marR="9525" marT="9525" marB="0" anchor="ctr">
                    <a:solidFill>
                      <a:schemeClr val="bg2"/>
                    </a:solidFill>
                  </a:tcPr>
                </a:tc>
                <a:tc>
                  <a:txBody>
                    <a:bodyPr/>
                    <a:lstStyle/>
                    <a:p>
                      <a:pPr algn="ctr" fontAlgn="b"/>
                      <a:r>
                        <a:rPr lang="en-GB" sz="1200" b="1" i="0" u="none" strike="noStrike">
                          <a:solidFill>
                            <a:schemeClr val="accent1"/>
                          </a:solidFill>
                          <a:effectLst/>
                          <a:latin typeface="Arial" panose="020B0604020202020204" pitchFamily="34" charset="0"/>
                          <a:cs typeface="Arial" panose="020B0604020202020204" pitchFamily="34" charset="0"/>
                        </a:rPr>
                        <a:t>£44</a:t>
                      </a:r>
                    </a:p>
                  </a:txBody>
                  <a:tcPr marL="9525" marR="9525" marT="9525" marB="0" anchor="ctr">
                    <a:solidFill>
                      <a:schemeClr val="bg2"/>
                    </a:solidFill>
                  </a:tcPr>
                </a:tc>
                <a:tc>
                  <a:txBody>
                    <a:bodyPr/>
                    <a:lstStyle/>
                    <a:p>
                      <a:pPr algn="ctr" fontAlgn="b"/>
                      <a:r>
                        <a:rPr lang="en-US" sz="1200" b="1" i="0" u="none" strike="noStrike">
                          <a:solidFill>
                            <a:schemeClr val="accent1"/>
                          </a:solidFill>
                          <a:effectLst/>
                          <a:latin typeface="Arial" panose="020B0604020202020204" pitchFamily="34" charset="0"/>
                          <a:cs typeface="Arial" panose="020B0604020202020204" pitchFamily="34" charset="0"/>
                        </a:rPr>
                        <a:t>£48</a:t>
                      </a:r>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£50</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£49</a:t>
                      </a:r>
                    </a:p>
                  </a:txBody>
                  <a:tcPr marL="6350" marR="6350" marT="6350" marB="0" anchor="ctr">
                    <a:solidFill>
                      <a:schemeClr val="bg2"/>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Arial" panose="020B0604020202020204" pitchFamily="34" charset="0"/>
                          <a:ea typeface="+mn-ea"/>
                          <a:cs typeface="Arial" panose="020B0604020202020204" pitchFamily="34" charset="0"/>
                        </a:rPr>
                        <a:t>£64</a:t>
                      </a:r>
                    </a:p>
                  </a:txBody>
                  <a:tcPr marL="6350" marR="6350" marT="6350"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tc>
                  <a:txBody>
                    <a:bodyPr/>
                    <a:lstStyle/>
                    <a:p>
                      <a:pPr algn="ctr" fontAlgn="b"/>
                      <a:endParaRPr lang="en-GB" sz="120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solidFill>
                      <a:schemeClr val="bg2"/>
                    </a:solidFill>
                  </a:tcPr>
                </a:tc>
                <a:extLst>
                  <a:ext uri="{0D108BD9-81ED-4DB2-BD59-A6C34878D82A}">
                    <a16:rowId xmlns:a16="http://schemas.microsoft.com/office/drawing/2014/main" val="3214115421"/>
                  </a:ext>
                </a:extLst>
              </a:tr>
            </a:tbl>
          </a:graphicData>
        </a:graphic>
      </p:graphicFrame>
      <p:sp>
        <p:nvSpPr>
          <p:cNvPr id="5" name="Text Placeholder 4">
            <a:extLst>
              <a:ext uri="{FF2B5EF4-FFF2-40B4-BE49-F238E27FC236}">
                <a16:creationId xmlns:a16="http://schemas.microsoft.com/office/drawing/2014/main" id="{6961DA2E-0D9F-4FC2-3E53-1F27805579EA}"/>
              </a:ext>
            </a:extLst>
          </p:cNvPr>
          <p:cNvSpPr>
            <a:spLocks noGrp="1"/>
          </p:cNvSpPr>
          <p:nvPr>
            <p:ph type="body" sz="quarter" idx="11"/>
          </p:nvPr>
        </p:nvSpPr>
        <p:spPr>
          <a:xfrm>
            <a:off x="334963" y="6456815"/>
            <a:ext cx="9386553" cy="351182"/>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18 December 2025</a:t>
            </a:r>
          </a:p>
        </p:txBody>
      </p:sp>
      <p:sp>
        <p:nvSpPr>
          <p:cNvPr id="7" name="Slide Number Placeholder 3">
            <a:extLst>
              <a:ext uri="{FF2B5EF4-FFF2-40B4-BE49-F238E27FC236}">
                <a16:creationId xmlns:a16="http://schemas.microsoft.com/office/drawing/2014/main" id="{62323C0B-56BC-ACB6-BE60-9B101117F544}"/>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30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755B2-E74B-398F-5DE1-CE1EDDF2C684}"/>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495960A2-3E4F-28DF-D8C9-5521BDC57C97}"/>
              </a:ext>
            </a:extLst>
          </p:cNvPr>
          <p:cNvSpPr>
            <a:spLocks noGrp="1"/>
          </p:cNvSpPr>
          <p:nvPr>
            <p:ph type="title"/>
          </p:nvPr>
        </p:nvSpPr>
        <p:spPr>
          <a:noFill/>
        </p:spPr>
        <p:txBody>
          <a:bodyPr>
            <a:normAutofit fontScale="90000"/>
          </a:bodyPr>
          <a:lstStyle/>
          <a:p>
            <a:r>
              <a:rPr lang="en-US"/>
              <a:t>Contents</a:t>
            </a:r>
            <a:endParaRPr lang="en-GB"/>
          </a:p>
        </p:txBody>
      </p:sp>
      <p:sp>
        <p:nvSpPr>
          <p:cNvPr id="3" name="Content Placeholder 2">
            <a:extLst>
              <a:ext uri="{FF2B5EF4-FFF2-40B4-BE49-F238E27FC236}">
                <a16:creationId xmlns:a16="http://schemas.microsoft.com/office/drawing/2014/main" id="{886C9736-6401-14E7-AACD-15C752AEEFA0}"/>
              </a:ext>
            </a:extLst>
          </p:cNvPr>
          <p:cNvSpPr>
            <a:spLocks noGrp="1"/>
          </p:cNvSpPr>
          <p:nvPr>
            <p:ph sz="quarter" idx="10"/>
          </p:nvPr>
        </p:nvSpPr>
        <p:spPr>
          <a:xfrm>
            <a:off x="635726" y="1375953"/>
            <a:ext cx="4433098" cy="4557013"/>
          </a:xfrm>
        </p:spPr>
        <p:txBody>
          <a:bodyPr/>
          <a:lstStyle/>
          <a:p>
            <a:pPr marL="285750" lvl="2" indent="-285750"/>
            <a:r>
              <a:rPr lang="en-GB" b="1"/>
              <a:t>Introduction and Summary</a:t>
            </a:r>
          </a:p>
          <a:p>
            <a:pPr lvl="1"/>
            <a:r>
              <a:rPr lang="en-GB" b="1"/>
              <a:t>England and Britain: key metrics</a:t>
            </a:r>
          </a:p>
          <a:p>
            <a:pPr lvl="2"/>
            <a:r>
              <a:rPr lang="en-GB"/>
              <a:t>Overnight trips </a:t>
            </a:r>
          </a:p>
          <a:p>
            <a:pPr lvl="2"/>
            <a:r>
              <a:rPr lang="en-GB"/>
              <a:t>Holidays</a:t>
            </a:r>
          </a:p>
          <a:p>
            <a:pPr lvl="2"/>
            <a:r>
              <a:rPr lang="en-GB"/>
              <a:t>Day visits</a:t>
            </a:r>
          </a:p>
          <a:p>
            <a:pPr lvl="1"/>
            <a:r>
              <a:rPr lang="en-GB" b="1"/>
              <a:t>England and Britain: Volume and value by month and quarter</a:t>
            </a:r>
          </a:p>
          <a:p>
            <a:pPr lvl="2"/>
            <a:r>
              <a:rPr lang="en-GB"/>
              <a:t>Overnight trips</a:t>
            </a:r>
          </a:p>
          <a:p>
            <a:pPr lvl="2"/>
            <a:r>
              <a:rPr lang="en-GB"/>
              <a:t>Holidays </a:t>
            </a:r>
          </a:p>
          <a:p>
            <a:pPr lvl="2"/>
            <a:r>
              <a:rPr lang="en-GB"/>
              <a:t>Day visits</a:t>
            </a:r>
          </a:p>
          <a:p>
            <a:pPr lvl="1"/>
            <a:r>
              <a:rPr lang="en-US" b="1"/>
              <a:t>Appendix</a:t>
            </a:r>
            <a:r>
              <a:rPr lang="en-US"/>
              <a:t> </a:t>
            </a:r>
          </a:p>
          <a:p>
            <a:pPr lvl="2"/>
            <a:r>
              <a:rPr lang="en-GB"/>
              <a:t>Further data</a:t>
            </a:r>
          </a:p>
          <a:p>
            <a:pPr lvl="2"/>
            <a:r>
              <a:rPr lang="en-GB"/>
              <a:t>Sample sizes </a:t>
            </a:r>
          </a:p>
          <a:p>
            <a:pPr lvl="2"/>
            <a:r>
              <a:rPr lang="en-GB"/>
              <a:t>Definitions</a:t>
            </a:r>
          </a:p>
          <a:p>
            <a:pPr lvl="1"/>
            <a:endParaRPr lang="en-US"/>
          </a:p>
          <a:p>
            <a:pPr lvl="1"/>
            <a:endParaRPr lang="en-GB"/>
          </a:p>
        </p:txBody>
      </p:sp>
      <p:sp>
        <p:nvSpPr>
          <p:cNvPr id="2" name="Text Placeholder 3">
            <a:extLst>
              <a:ext uri="{FF2B5EF4-FFF2-40B4-BE49-F238E27FC236}">
                <a16:creationId xmlns:a16="http://schemas.microsoft.com/office/drawing/2014/main" id="{AA2387F2-EFE2-E38F-EDED-8554744AC384}"/>
              </a:ext>
            </a:extLst>
          </p:cNvPr>
          <p:cNvSpPr>
            <a:spLocks noGrp="1"/>
          </p:cNvSpPr>
          <p:nvPr>
            <p:ph type="body" sz="quarter" idx="11"/>
          </p:nvPr>
        </p:nvSpPr>
        <p:spPr>
          <a:xfrm>
            <a:off x="334583" y="6328326"/>
            <a:ext cx="11100116" cy="380501"/>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1E1541"/>
                </a:solidFill>
                <a:effectLst/>
                <a:uLnTx/>
                <a:uFillTx/>
                <a:latin typeface="Arial" panose="020B0604020202020204"/>
                <a:ea typeface="+mn-ea"/>
                <a:cs typeface="+mn-cs"/>
              </a:rPr>
              <a:t>Great Britain Tourism Survey (commissioned by VisitEngland, VisitScotland and Visit Wales) </a:t>
            </a:r>
            <a:endParaRPr kumimoji="0" lang="en-GB" b="0" i="0" u="none" strike="noStrike" kern="1200" cap="none" spc="0" normalizeH="0" baseline="0" noProof="0">
              <a:ln>
                <a:noFill/>
              </a:ln>
              <a:solidFill>
                <a:srgbClr val="E41F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1E1541"/>
                </a:solidFill>
                <a:effectLst/>
                <a:uLnTx/>
                <a:uFillTx/>
                <a:latin typeface="Arial" panose="020B0604020202020204"/>
                <a:ea typeface="+mn-ea"/>
                <a:cs typeface="+mn-cs"/>
              </a:rPr>
              <a:t>Release date: 18 December 2025</a:t>
            </a:r>
          </a:p>
        </p:txBody>
      </p:sp>
      <p:sp>
        <p:nvSpPr>
          <p:cNvPr id="5" name="Slide Number Placeholder 3">
            <a:extLst>
              <a:ext uri="{FF2B5EF4-FFF2-40B4-BE49-F238E27FC236}">
                <a16:creationId xmlns:a16="http://schemas.microsoft.com/office/drawing/2014/main" id="{CABD0F26-E77D-D642-54A3-B3A668B1C32A}"/>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Rectangle: Rounded Corners 3" descr="Explore the 2022 data in more detail on the VisitBritain website.&#10;&#10;Make sure you get all the latest figures and reports by signing-up for VisitBritain's e-newsletter&#10;&#10;">
            <a:extLst>
              <a:ext uri="{FF2B5EF4-FFF2-40B4-BE49-F238E27FC236}">
                <a16:creationId xmlns:a16="http://schemas.microsoft.com/office/drawing/2014/main" id="{4965F3D0-EC82-BAED-552F-8ABE1B936AE0}"/>
              </a:ext>
            </a:extLst>
          </p:cNvPr>
          <p:cNvSpPr/>
          <p:nvPr/>
        </p:nvSpPr>
        <p:spPr>
          <a:xfrm>
            <a:off x="7123176" y="1287792"/>
            <a:ext cx="4433098" cy="3723120"/>
          </a:xfrm>
          <a:prstGeom prst="roundRect">
            <a:avLst>
              <a:gd name="adj" fmla="val 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Explore the latest domestic tourism data and reports published on the </a:t>
            </a:r>
            <a:r>
              <a:rPr kumimoji="0" lang="en-GB" sz="1600" b="0" i="0" u="none" strike="noStrike" kern="1200" cap="none" spc="0" normalizeH="0" baseline="0" noProof="0">
                <a:ln>
                  <a:noFill/>
                </a:ln>
                <a:solidFill>
                  <a:schemeClr val="accent2"/>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VisitBritain website</a:t>
            </a: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rgbClr val="1E1541"/>
              </a:solidFill>
              <a:latin typeface="Arial" panose="020B0604020202020204"/>
            </a:endParaRPr>
          </a:p>
          <a:p>
            <a:pPr lvl="0" algn="ctr">
              <a:defRPr/>
            </a:pPr>
            <a:r>
              <a:rPr lang="en-GB" sz="1600">
                <a:solidFill>
                  <a:srgbClr val="1E1541"/>
                </a:solidFill>
                <a:latin typeface="Arial" panose="020B0604020202020204"/>
              </a:rPr>
              <a:t>Latest annual (</a:t>
            </a:r>
            <a:r>
              <a:rPr lang="en-GB" sz="1600">
                <a:solidFill>
                  <a:srgbClr val="1E1541"/>
                </a:solidFill>
              </a:rPr>
              <a:t>2024)</a:t>
            </a:r>
            <a:r>
              <a:rPr lang="en-GB" sz="1600">
                <a:solidFill>
                  <a:srgbClr val="1E1541"/>
                </a:solidFill>
                <a:latin typeface="Arial" panose="020B0604020202020204"/>
              </a:rPr>
              <a:t> data and reports are available here: </a:t>
            </a:r>
            <a:r>
              <a:rPr lang="en-GB" sz="1600">
                <a:solidFill>
                  <a:schemeClr val="accent2"/>
                </a:solidFill>
                <a:latin typeface="Arial" panose="020B0604020202020204"/>
                <a:hlinkClick r:id="rId4">
                  <a:extLst>
                    <a:ext uri="{A12FA001-AC4F-418D-AE19-62706E023703}">
                      <ahyp:hlinkClr xmlns:ahyp="http://schemas.microsoft.com/office/drawing/2018/hyperlinkcolor" val="tx"/>
                    </a:ext>
                  </a:extLst>
                </a:hlinkClick>
              </a:rPr>
              <a:t>overnight trips</a:t>
            </a:r>
            <a:r>
              <a:rPr lang="en-GB" sz="1600">
                <a:solidFill>
                  <a:srgbClr val="1E1541"/>
                </a:solidFill>
                <a:latin typeface="Arial" panose="020B0604020202020204"/>
              </a:rPr>
              <a:t> and </a:t>
            </a:r>
            <a:r>
              <a:rPr lang="en-GB" sz="1600">
                <a:solidFill>
                  <a:schemeClr val="accent2"/>
                </a:solidFill>
                <a:latin typeface="Arial" panose="020B0604020202020204"/>
                <a:hlinkClick r:id="rId5">
                  <a:extLst>
                    <a:ext uri="{A12FA001-AC4F-418D-AE19-62706E023703}">
                      <ahyp:hlinkClr xmlns:ahyp="http://schemas.microsoft.com/office/drawing/2018/hyperlinkcolor" val="tx"/>
                    </a:ext>
                  </a:extLst>
                </a:hlinkClick>
              </a:rPr>
              <a:t>day visits</a:t>
            </a:r>
            <a:r>
              <a:rPr lang="en-GB" sz="1600">
                <a:solidFill>
                  <a:srgbClr val="1E1541"/>
                </a:solidFill>
                <a:latin typeface="Arial" panose="020B0604020202020204"/>
              </a:rPr>
              <a:t>.</a:t>
            </a:r>
            <a:endParaRPr kumimoji="0" lang="en-GB" sz="1600" b="0" i="0" u="none" strike="noStrike" kern="1200" cap="none" spc="0" normalizeH="0" baseline="0" noProof="0">
              <a:ln>
                <a:noFill/>
              </a:ln>
              <a:solidFill>
                <a:srgbClr val="1E154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1E154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Historical </a:t>
            </a:r>
            <a:r>
              <a:rPr kumimoji="0" lang="en-GB" sz="1600" b="0" i="0" u="none" strike="noStrike" kern="1200" cap="none" spc="0" normalizeH="0" baseline="0" noProof="0">
                <a:ln>
                  <a:noFill/>
                </a:ln>
                <a:solidFill>
                  <a:schemeClr val="accent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overnight trips</a:t>
            </a:r>
            <a:r>
              <a:rPr kumimoji="0" lang="en-GB" sz="1600" b="0" i="0" u="none" strike="noStrike" kern="1200" cap="none" spc="0" normalizeH="0" baseline="0" noProof="0">
                <a:ln>
                  <a:noFill/>
                </a:ln>
                <a:solidFill>
                  <a:schemeClr val="accent2"/>
                </a:solidFill>
                <a:effectLst/>
                <a:uLnTx/>
                <a:uFillTx/>
                <a:latin typeface="Arial" panose="020B0604020202020204"/>
                <a:ea typeface="+mn-ea"/>
                <a:cs typeface="+mn-cs"/>
              </a:rPr>
              <a:t> </a:t>
            </a: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and </a:t>
            </a:r>
            <a:r>
              <a:rPr kumimoji="0" lang="en-GB" sz="1600" b="0" i="0" u="none" strike="noStrike" kern="1200" cap="none" spc="0" normalizeH="0" baseline="0" noProof="0">
                <a:ln>
                  <a:noFill/>
                </a:ln>
                <a:solidFill>
                  <a:schemeClr val="accent2"/>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day visits</a:t>
            </a:r>
            <a:r>
              <a:rPr kumimoji="0" lang="en-GB" sz="1600" b="0" i="0" u="none" strike="noStrike" kern="1200" cap="none" spc="0" normalizeH="0" baseline="0" noProof="0">
                <a:ln>
                  <a:noFill/>
                </a:ln>
                <a:solidFill>
                  <a:schemeClr val="accent2"/>
                </a:solidFill>
                <a:effectLst/>
                <a:uLnTx/>
                <a:uFillTx/>
                <a:latin typeface="Arial" panose="020B0604020202020204"/>
                <a:ea typeface="+mn-ea"/>
                <a:cs typeface="+mn-cs"/>
              </a:rPr>
              <a:t> </a:t>
            </a: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data can be accessed in relevant </a:t>
            </a:r>
            <a:r>
              <a:rPr kumimoji="0" lang="en-GB" sz="1600" b="0" i="0" u="none" strike="noStrike" kern="1200" cap="none" spc="0" normalizeH="0" baseline="0" noProof="0">
                <a:ln>
                  <a:noFill/>
                </a:ln>
                <a:solidFill>
                  <a:schemeClr val="accent1"/>
                </a:solidFill>
                <a:effectLst/>
                <a:uLnTx/>
                <a:uFillTx/>
                <a:latin typeface="Arial" panose="020B0604020202020204"/>
                <a:ea typeface="+mn-ea"/>
                <a:cs typeface="+mn-cs"/>
              </a:rPr>
              <a:t>archives</a:t>
            </a: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E41F18"/>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Regional and subregional data is available </a:t>
            </a:r>
            <a:r>
              <a:rPr kumimoji="0" lang="en-GB" sz="1600" b="0" i="0" u="none" strike="noStrike" kern="1200" cap="none" spc="0" normalizeH="0" baseline="0" noProof="0">
                <a:ln>
                  <a:noFill/>
                </a:ln>
                <a:solidFill>
                  <a:srgbClr val="E41F18"/>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here</a:t>
            </a:r>
            <a:r>
              <a:rPr kumimoji="0" lang="en-GB" sz="1600" b="0" i="0" u="none" strike="noStrike" kern="1200" cap="none" spc="0" normalizeH="0" baseline="0" noProof="0">
                <a:ln>
                  <a:noFill/>
                </a:ln>
                <a:solidFill>
                  <a:srgbClr val="E41F18"/>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1E154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You can also get all the latest reports by </a:t>
            </a:r>
            <a:r>
              <a:rPr kumimoji="0" lang="en-GB" sz="1600" b="0" i="0" u="sng" strike="noStrike" kern="1200" cap="none" spc="0" normalizeH="0" baseline="0" noProof="0">
                <a:ln>
                  <a:noFill/>
                </a:ln>
                <a:solidFill>
                  <a:srgbClr val="E41F18"/>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signing-up for VisitBritain's e-newsletter</a:t>
            </a: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 by contacting </a:t>
            </a:r>
            <a:r>
              <a:rPr kumimoji="0" lang="en-GB" sz="1600" b="0" i="0" u="none" strike="noStrike" kern="1200" cap="none" spc="0" normalizeH="0" baseline="0" noProof="0">
                <a:ln>
                  <a:noFill/>
                </a:ln>
                <a:solidFill>
                  <a:srgbClr val="E41F18"/>
                </a:solidFill>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rPr>
              <a:t>Research@visitbritain.org</a:t>
            </a:r>
            <a:r>
              <a:rPr kumimoji="0" lang="en-GB" sz="1600" b="0" i="0" u="none" strike="noStrike" kern="1200" cap="none" spc="0" normalizeH="0" baseline="0" noProof="0">
                <a:ln>
                  <a:noFill/>
                </a:ln>
                <a:solidFill>
                  <a:srgbClr val="1E1541"/>
                </a:solidFill>
                <a:effectLst/>
                <a:uLnTx/>
                <a:uFillTx/>
                <a:latin typeface="Arial" panose="020B0604020202020204"/>
                <a:ea typeface="+mn-ea"/>
                <a:cs typeface="+mn-cs"/>
              </a:rPr>
              <a:t>.</a:t>
            </a:r>
          </a:p>
        </p:txBody>
      </p:sp>
    </p:spTree>
    <p:extLst>
      <p:ext uri="{BB962C8B-B14F-4D97-AF65-F5344CB8AC3E}">
        <p14:creationId xmlns:p14="http://schemas.microsoft.com/office/powerpoint/2010/main" val="79261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uple sitting outside the pub on a bench having a drink">
            <a:extLst>
              <a:ext uri="{FF2B5EF4-FFF2-40B4-BE49-F238E27FC236}">
                <a16:creationId xmlns:a16="http://schemas.microsoft.com/office/drawing/2014/main" id="{34052D0A-9CEE-43F5-B6E7-7F021A50E79B}"/>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
        <p:nvSpPr>
          <p:cNvPr id="19" name="Rectangle 18">
            <a:extLst>
              <a:ext uri="{FF2B5EF4-FFF2-40B4-BE49-F238E27FC236}">
                <a16:creationId xmlns:a16="http://schemas.microsoft.com/office/drawing/2014/main" id="{241C4414-2642-48DD-B1FB-C8124C83AEAB}"/>
              </a:ext>
              <a:ext uri="{C183D7F6-B498-43B3-948B-1728B52AA6E4}">
                <adec:decorative xmlns:adec="http://schemas.microsoft.com/office/drawing/2017/decorative" val="1"/>
              </a:ext>
            </a:extLst>
          </p:cNvPr>
          <p:cNvSpPr/>
          <p:nvPr/>
        </p:nvSpPr>
        <p:spPr>
          <a:xfrm>
            <a:off x="0" y="279486"/>
            <a:ext cx="651353" cy="208185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 Placeholder 7">
            <a:extLst>
              <a:ext uri="{FF2B5EF4-FFF2-40B4-BE49-F238E27FC236}">
                <a16:creationId xmlns:a16="http://schemas.microsoft.com/office/drawing/2014/main" id="{3457B9CC-8934-41A0-92D0-3ADF7F4335FE}"/>
              </a:ext>
              <a:ext uri="{C183D7F6-B498-43B3-948B-1728B52AA6E4}">
                <adec:decorative xmlns:adec="http://schemas.microsoft.com/office/drawing/2017/decorative" val="1"/>
              </a:ext>
            </a:extLst>
          </p:cNvPr>
          <p:cNvSpPr txBox="1">
            <a:spLocks/>
          </p:cNvSpPr>
          <p:nvPr/>
        </p:nvSpPr>
        <p:spPr>
          <a:xfrm>
            <a:off x="651352" y="279486"/>
            <a:ext cx="11540647" cy="2081850"/>
          </a:xfrm>
          <a:prstGeom prst="rect">
            <a:avLst/>
          </a:prstGeom>
          <a:solidFill>
            <a:srgbClr val="120742"/>
          </a:solidFill>
        </p:spPr>
        <p:txBody>
          <a:bodyPr tIns="0" bIns="0" anchor="ctr"/>
          <a:lstStyle>
            <a:lvl1pPr marL="0" indent="0" algn="l" defTabSz="914400" rtl="0" eaLnBrk="1" latinLnBrk="0" hangingPunct="1">
              <a:lnSpc>
                <a:spcPct val="100000"/>
              </a:lnSpc>
              <a:spcBef>
                <a:spcPts val="4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itle 9">
            <a:extLst>
              <a:ext uri="{FF2B5EF4-FFF2-40B4-BE49-F238E27FC236}">
                <a16:creationId xmlns:a16="http://schemas.microsoft.com/office/drawing/2014/main" id="{FF071D19-609C-4786-9BE9-10939E3DAB48}"/>
              </a:ext>
            </a:extLst>
          </p:cNvPr>
          <p:cNvSpPr txBox="1">
            <a:spLocks noGrp="1"/>
          </p:cNvSpPr>
          <p:nvPr>
            <p:ph type="title" idx="4294967295"/>
          </p:nvPr>
        </p:nvSpPr>
        <p:spPr>
          <a:xfrm>
            <a:off x="1001259" y="281004"/>
            <a:ext cx="10189028" cy="1059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lang="en-GB" sz="3200" kern="1200" cap="none" baseline="0">
                <a:solidFill>
                  <a:schemeClr val="bg1"/>
                </a:solidFill>
                <a:latin typeface="Arial Black"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a:ln>
                  <a:noFill/>
                </a:ln>
                <a:solidFill>
                  <a:schemeClr val="bg1"/>
                </a:solidFill>
                <a:effectLst/>
                <a:uLnTx/>
                <a:uFillTx/>
                <a:latin typeface="Arial Black" panose="020B0604020202020204" pitchFamily="34" charset="0"/>
                <a:ea typeface="+mj-ea"/>
                <a:cs typeface="+mj-cs"/>
              </a:rPr>
              <a:t>Appendix</a:t>
            </a:r>
            <a:endParaRPr kumimoji="0" lang="en-GB" sz="3200" b="0" i="0" u="none" strike="noStrike" kern="1200" cap="none" spc="0" normalizeH="0" baseline="0" noProof="0">
              <a:ln>
                <a:noFill/>
              </a:ln>
              <a:solidFill>
                <a:schemeClr val="bg1"/>
              </a:solidFill>
              <a:effectLst/>
              <a:uLnTx/>
              <a:uFillTx/>
              <a:latin typeface="Arial Black" panose="020B0604020202020204" pitchFamily="34" charset="0"/>
              <a:ea typeface="+mj-ea"/>
              <a:cs typeface="+mj-cs"/>
            </a:endParaRPr>
          </a:p>
        </p:txBody>
      </p:sp>
      <p:sp>
        <p:nvSpPr>
          <p:cNvPr id="9" name="Text Placeholder 10">
            <a:extLst>
              <a:ext uri="{FF2B5EF4-FFF2-40B4-BE49-F238E27FC236}">
                <a16:creationId xmlns:a16="http://schemas.microsoft.com/office/drawing/2014/main" id="{363203E5-34B2-4A5F-A648-89567E6DB1C5}"/>
              </a:ext>
            </a:extLst>
          </p:cNvPr>
          <p:cNvSpPr txBox="1">
            <a:spLocks/>
          </p:cNvSpPr>
          <p:nvPr/>
        </p:nvSpPr>
        <p:spPr>
          <a:xfrm>
            <a:off x="1001257" y="1320411"/>
            <a:ext cx="10774627" cy="489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Further data, sample sizes and definitions</a:t>
            </a:r>
          </a:p>
        </p:txBody>
      </p:sp>
      <p:sp>
        <p:nvSpPr>
          <p:cNvPr id="18" name="Text Placeholder 7" descr="A couple sitting outside the pub on a bench having a drink&#10;">
            <a:extLst>
              <a:ext uri="{FF2B5EF4-FFF2-40B4-BE49-F238E27FC236}">
                <a16:creationId xmlns:a16="http://schemas.microsoft.com/office/drawing/2014/main" id="{4C1ADF4C-B39C-43EE-8622-AB89D6BB13D0}"/>
              </a:ext>
            </a:extLst>
          </p:cNvPr>
          <p:cNvSpPr txBox="1">
            <a:spLocks/>
          </p:cNvSpPr>
          <p:nvPr/>
        </p:nvSpPr>
        <p:spPr>
          <a:xfrm>
            <a:off x="4594" y="6381220"/>
            <a:ext cx="8880788" cy="349245"/>
          </a:xfrm>
          <a:prstGeom prst="rect">
            <a:avLst/>
          </a:prstGeom>
          <a:solidFill>
            <a:srgbClr val="120742"/>
          </a:solidFill>
        </p:spPr>
        <p:txBody>
          <a:bodyPr tIns="0" bIns="0" anchor="ctr"/>
          <a:lstStyle>
            <a:lvl1pPr marL="0" indent="0" algn="l" defTabSz="914400" rtl="0" eaLnBrk="1" latinLnBrk="0" hangingPunct="1">
              <a:lnSpc>
                <a:spcPct val="100000"/>
              </a:lnSpc>
              <a:spcBef>
                <a:spcPts val="4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Image: A couple sitting outside the pub on a bench having a drink. Perthshire, Scotland. </a:t>
            </a:r>
            <a:r>
              <a:rPr lang="en-GB" sz="1200"/>
              <a:t>© </a:t>
            </a: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VisitBritain/Andrew Pickett</a:t>
            </a:r>
          </a:p>
        </p:txBody>
      </p:sp>
      <p:pic>
        <p:nvPicPr>
          <p:cNvPr id="12" name="Logos">
            <a:extLst>
              <a:ext uri="{FF2B5EF4-FFF2-40B4-BE49-F238E27FC236}">
                <a16:creationId xmlns:a16="http://schemas.microsoft.com/office/drawing/2014/main" id="{D882CDB4-ACC1-6C4D-85D6-1DFC96C5057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800000" y="5628344"/>
            <a:ext cx="975885" cy="790803"/>
          </a:xfrm>
          <a:prstGeom prst="rect">
            <a:avLst/>
          </a:prstGeom>
        </p:spPr>
      </p:pic>
    </p:spTree>
    <p:extLst>
      <p:ext uri="{BB962C8B-B14F-4D97-AF65-F5344CB8AC3E}">
        <p14:creationId xmlns:p14="http://schemas.microsoft.com/office/powerpoint/2010/main" val="387460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18E4-A263-4A38-5723-40C4F563834A}"/>
              </a:ext>
            </a:extLst>
          </p:cNvPr>
          <p:cNvSpPr>
            <a:spLocks noGrp="1"/>
          </p:cNvSpPr>
          <p:nvPr>
            <p:ph type="title"/>
          </p:nvPr>
        </p:nvSpPr>
        <p:spPr/>
        <p:txBody>
          <a:bodyPr>
            <a:normAutofit fontScale="90000"/>
          </a:bodyPr>
          <a:lstStyle/>
          <a:p>
            <a:r>
              <a:rPr lang="en-US"/>
              <a:t>Tables Q3 2025</a:t>
            </a:r>
            <a:endParaRPr lang="en-GB"/>
          </a:p>
        </p:txBody>
      </p:sp>
      <p:sp>
        <p:nvSpPr>
          <p:cNvPr id="15" name="Rectangle 14">
            <a:extLst>
              <a:ext uri="{FF2B5EF4-FFF2-40B4-BE49-F238E27FC236}">
                <a16:creationId xmlns:a16="http://schemas.microsoft.com/office/drawing/2014/main" id="{0D98BF5C-4509-426B-6681-4AF509D98BFE}"/>
              </a:ext>
            </a:extLst>
          </p:cNvPr>
          <p:cNvSpPr/>
          <p:nvPr/>
        </p:nvSpPr>
        <p:spPr>
          <a:xfrm>
            <a:off x="211688" y="1328469"/>
            <a:ext cx="6948237" cy="4633420"/>
          </a:xfrm>
          <a:prstGeom prst="rect">
            <a:avLst/>
          </a:prstGeom>
          <a:solidFill>
            <a:schemeClr val="bg1"/>
          </a:solidFill>
          <a:ln w="571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u="sng">
                <a:solidFill>
                  <a:schemeClr val="accent1"/>
                </a:solidFill>
              </a:rPr>
              <a:t>Tourism day visits and </a:t>
            </a:r>
            <a:r>
              <a:rPr lang="en-GB" sz="1400" b="1" u="sng">
                <a:solidFill>
                  <a:srgbClr val="1E1541"/>
                </a:solidFill>
              </a:rPr>
              <a:t>overnight trips characteristics</a:t>
            </a:r>
          </a:p>
          <a:p>
            <a:endParaRPr lang="en-GB" sz="1400">
              <a:solidFill>
                <a:schemeClr val="accent1"/>
              </a:solidFill>
            </a:endParaRPr>
          </a:p>
          <a:p>
            <a:r>
              <a:rPr lang="en-GB" sz="1400">
                <a:solidFill>
                  <a:schemeClr val="accent1"/>
                </a:solidFill>
              </a:rPr>
              <a:t>These are available in our new </a:t>
            </a:r>
            <a:r>
              <a:rPr lang="en-GB" sz="1400" b="1">
                <a:solidFill>
                  <a:schemeClr val="accent2"/>
                </a:solidFill>
                <a:hlinkClick r:id="rId2">
                  <a:extLst>
                    <a:ext uri="{A12FA001-AC4F-418D-AE19-62706E023703}">
                      <ahyp:hlinkClr xmlns:ahyp="http://schemas.microsoft.com/office/drawing/2018/hyperlinkcolor" val="tx"/>
                    </a:ext>
                  </a:extLst>
                </a:hlinkClick>
              </a:rPr>
              <a:t>Domestic Tourism Data Viewer</a:t>
            </a:r>
            <a:r>
              <a:rPr lang="en-GB" sz="1400">
                <a:solidFill>
                  <a:schemeClr val="accent1"/>
                </a:solidFill>
              </a:rPr>
              <a:t>, where you can access volume and value statistics by a selection of variables:</a:t>
            </a:r>
          </a:p>
          <a:p>
            <a:pPr marL="285750" indent="-285750">
              <a:buFont typeface="Arial" panose="020B0604020202020204" pitchFamily="34" charset="0"/>
              <a:buChar char="•"/>
            </a:pPr>
            <a:r>
              <a:rPr lang="en-GB" sz="1400">
                <a:solidFill>
                  <a:schemeClr val="accent1"/>
                </a:solidFill>
              </a:rPr>
              <a:t>Time series (year, quarter, month)</a:t>
            </a:r>
          </a:p>
          <a:p>
            <a:pPr marL="285750" indent="-285750">
              <a:buFont typeface="Arial" panose="020B0604020202020204" pitchFamily="34" charset="0"/>
              <a:buChar char="•"/>
            </a:pPr>
            <a:r>
              <a:rPr lang="en-GB" sz="1400">
                <a:solidFill>
                  <a:schemeClr val="accent1"/>
                </a:solidFill>
              </a:rPr>
              <a:t>Destination area (region, LVEP)</a:t>
            </a:r>
          </a:p>
          <a:p>
            <a:pPr marL="285750" indent="-285750">
              <a:buFont typeface="Arial" panose="020B0604020202020204" pitchFamily="34" charset="0"/>
              <a:buChar char="•"/>
            </a:pPr>
            <a:r>
              <a:rPr lang="en-GB" sz="1400">
                <a:solidFill>
                  <a:schemeClr val="accent1"/>
                </a:solidFill>
              </a:rPr>
              <a:t>Destination type</a:t>
            </a:r>
          </a:p>
          <a:p>
            <a:pPr marL="285750" indent="-285750">
              <a:buFont typeface="Arial" panose="020B0604020202020204" pitchFamily="34" charset="0"/>
              <a:buChar char="•"/>
            </a:pPr>
            <a:r>
              <a:rPr lang="en-GB" sz="1400">
                <a:solidFill>
                  <a:schemeClr val="accent1"/>
                </a:solidFill>
              </a:rPr>
              <a:t>Overnight trip purpose</a:t>
            </a:r>
          </a:p>
          <a:p>
            <a:pPr marL="285750" indent="-285750">
              <a:buFont typeface="Arial" panose="020B0604020202020204" pitchFamily="34" charset="0"/>
              <a:buChar char="•"/>
            </a:pPr>
            <a:r>
              <a:rPr lang="en-GB" sz="1400">
                <a:solidFill>
                  <a:schemeClr val="accent1"/>
                </a:solidFill>
              </a:rPr>
              <a:t>Activities</a:t>
            </a:r>
          </a:p>
          <a:p>
            <a:pPr marL="285750" indent="-285750">
              <a:buFont typeface="Arial" panose="020B0604020202020204" pitchFamily="34" charset="0"/>
              <a:buChar char="•"/>
            </a:pPr>
            <a:r>
              <a:rPr lang="en-GB" sz="1400">
                <a:solidFill>
                  <a:schemeClr val="accent1"/>
                </a:solidFill>
              </a:rPr>
              <a:t>Life stage</a:t>
            </a:r>
          </a:p>
          <a:p>
            <a:pPr marL="285750" indent="-285750">
              <a:buFont typeface="Arial" panose="020B0604020202020204" pitchFamily="34" charset="0"/>
              <a:buChar char="•"/>
            </a:pPr>
            <a:endParaRPr lang="en-GB" sz="1400">
              <a:solidFill>
                <a:schemeClr val="accent1"/>
              </a:solidFill>
            </a:endParaRPr>
          </a:p>
          <a:p>
            <a:pPr marL="285750" indent="-285750">
              <a:buFont typeface="Arial" panose="020B0604020202020204" pitchFamily="34" charset="0"/>
              <a:buChar char="•"/>
            </a:pPr>
            <a:endParaRPr lang="en-GB" sz="1400">
              <a:solidFill>
                <a:schemeClr val="accent1"/>
              </a:solidFill>
            </a:endParaRPr>
          </a:p>
          <a:p>
            <a:pPr marL="285750" indent="-285750">
              <a:buFont typeface="Arial" panose="020B0604020202020204" pitchFamily="34" charset="0"/>
              <a:buChar char="•"/>
            </a:pPr>
            <a:endParaRPr lang="en-GB" sz="1400">
              <a:solidFill>
                <a:schemeClr val="accent1"/>
              </a:solidFill>
            </a:endParaRPr>
          </a:p>
          <a:p>
            <a:pPr marL="285750" indent="-285750">
              <a:buFont typeface="Arial" panose="020B0604020202020204" pitchFamily="34" charset="0"/>
              <a:buChar char="•"/>
            </a:pPr>
            <a:endParaRPr lang="en-GB" sz="1400">
              <a:solidFill>
                <a:schemeClr val="accent1"/>
              </a:solidFill>
            </a:endParaRPr>
          </a:p>
        </p:txBody>
      </p:sp>
      <p:sp>
        <p:nvSpPr>
          <p:cNvPr id="7" name="Rectangle 6">
            <a:extLst>
              <a:ext uri="{FF2B5EF4-FFF2-40B4-BE49-F238E27FC236}">
                <a16:creationId xmlns:a16="http://schemas.microsoft.com/office/drawing/2014/main" id="{7CC0B31C-6EE2-94A4-9F48-7FE7D4862FA7}"/>
              </a:ext>
            </a:extLst>
          </p:cNvPr>
          <p:cNvSpPr/>
          <p:nvPr/>
        </p:nvSpPr>
        <p:spPr>
          <a:xfrm>
            <a:off x="7375585" y="1328469"/>
            <a:ext cx="4594363" cy="4633420"/>
          </a:xfrm>
          <a:prstGeom prst="rect">
            <a:avLst/>
          </a:prstGeom>
          <a:solidFill>
            <a:schemeClr val="bg1"/>
          </a:solidFill>
          <a:ln w="571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u="sng">
                <a:solidFill>
                  <a:schemeClr val="accent1"/>
                </a:solidFill>
              </a:rPr>
              <a:t>Regional data</a:t>
            </a:r>
          </a:p>
          <a:p>
            <a:endParaRPr lang="en-GB" sz="1400">
              <a:solidFill>
                <a:schemeClr val="accent1"/>
              </a:solidFill>
            </a:endParaRPr>
          </a:p>
          <a:p>
            <a:r>
              <a:rPr lang="en-GB" sz="1400">
                <a:solidFill>
                  <a:schemeClr val="accent1"/>
                </a:solidFill>
              </a:rPr>
              <a:t>In this data set, you can find domestic volume and value data for each England region, including:</a:t>
            </a:r>
          </a:p>
          <a:p>
            <a:pPr marL="285750" indent="-285750">
              <a:buFont typeface="Arial" panose="020B0604020202020204" pitchFamily="34" charset="0"/>
              <a:buChar char="•"/>
            </a:pPr>
            <a:r>
              <a:rPr lang="en-GB" sz="1400">
                <a:solidFill>
                  <a:schemeClr val="accent1"/>
                </a:solidFill>
              </a:rPr>
              <a:t>Domestic tourism day visits volume and spend</a:t>
            </a:r>
          </a:p>
          <a:p>
            <a:pPr marL="285750" indent="-285750">
              <a:buFont typeface="Arial" panose="020B0604020202020204" pitchFamily="34" charset="0"/>
              <a:buChar char="•"/>
            </a:pPr>
            <a:r>
              <a:rPr lang="en-GB" sz="1400">
                <a:solidFill>
                  <a:schemeClr val="accent1"/>
                </a:solidFill>
              </a:rPr>
              <a:t>Domestic overnight trips volume and spend</a:t>
            </a:r>
          </a:p>
          <a:p>
            <a:pPr marL="285750" indent="-285750">
              <a:buFont typeface="Arial" panose="020B0604020202020204" pitchFamily="34" charset="0"/>
              <a:buChar char="•"/>
            </a:pPr>
            <a:r>
              <a:rPr lang="en-GB" sz="1400">
                <a:solidFill>
                  <a:schemeClr val="accent1"/>
                </a:solidFill>
              </a:rPr>
              <a:t>Total spend by region (adding up spend on day visits and spend on overnight trips)</a:t>
            </a:r>
          </a:p>
          <a:p>
            <a:pPr marL="285750" indent="-285750">
              <a:buFont typeface="Arial" panose="020B0604020202020204" pitchFamily="34" charset="0"/>
              <a:buChar char="•"/>
            </a:pPr>
            <a:endParaRPr lang="en-GB" sz="1400">
              <a:solidFill>
                <a:schemeClr val="accent1"/>
              </a:solidFill>
            </a:endParaRPr>
          </a:p>
          <a:p>
            <a:pPr marL="285750" indent="-285750">
              <a:buFont typeface="Arial" panose="020B0604020202020204" pitchFamily="34" charset="0"/>
              <a:buChar char="•"/>
            </a:pPr>
            <a:endParaRPr lang="en-GB" sz="1400">
              <a:solidFill>
                <a:schemeClr val="accent1"/>
              </a:solidFill>
            </a:endParaRPr>
          </a:p>
          <a:p>
            <a:pPr marL="285750" indent="-285750">
              <a:buFont typeface="Arial" panose="020B0604020202020204" pitchFamily="34" charset="0"/>
              <a:buChar char="•"/>
            </a:pPr>
            <a:endParaRPr lang="en-GB" sz="1400">
              <a:solidFill>
                <a:schemeClr val="accent1"/>
              </a:solidFill>
            </a:endParaRPr>
          </a:p>
          <a:p>
            <a:endParaRPr lang="en-GB" sz="1400">
              <a:solidFill>
                <a:schemeClr val="accent1"/>
              </a:solidFill>
            </a:endParaRPr>
          </a:p>
          <a:p>
            <a:endParaRPr lang="en-GB" sz="1400">
              <a:solidFill>
                <a:schemeClr val="accent1"/>
              </a:solidFill>
            </a:endParaRPr>
          </a:p>
          <a:p>
            <a:endParaRPr lang="en-GB" sz="1400">
              <a:solidFill>
                <a:schemeClr val="accent1"/>
              </a:solidFill>
            </a:endParaRPr>
          </a:p>
          <a:p>
            <a:r>
              <a:rPr lang="en-GB" sz="1400">
                <a:solidFill>
                  <a:schemeClr val="accent1"/>
                </a:solidFill>
              </a:rPr>
              <a:t>To download and view the Excel file, please open this PDF report in Adobe Acrobat Reader and then double click on the paper clip image. </a:t>
            </a:r>
            <a:endParaRPr lang="en-GB" sz="1400">
              <a:solidFill>
                <a:srgbClr val="FF0000"/>
              </a:solidFill>
            </a:endParaRPr>
          </a:p>
          <a:p>
            <a:endParaRPr lang="en-GB" sz="1400">
              <a:solidFill>
                <a:schemeClr val="accent1"/>
              </a:solidFill>
            </a:endParaRPr>
          </a:p>
          <a:p>
            <a:r>
              <a:rPr lang="en-GB" sz="1400">
                <a:solidFill>
                  <a:schemeClr val="accent1"/>
                </a:solidFill>
              </a:rPr>
              <a:t>These tables are also available here:</a:t>
            </a:r>
          </a:p>
          <a:p>
            <a:r>
              <a:rPr lang="en-GB" sz="1400">
                <a:solidFill>
                  <a:srgbClr val="FF0000"/>
                </a:solidFill>
                <a:hlinkClick r:id="rId3">
                  <a:extLst>
                    <a:ext uri="{A12FA001-AC4F-418D-AE19-62706E023703}">
                      <ahyp:hlinkClr xmlns:ahyp="http://schemas.microsoft.com/office/drawing/2018/hyperlinkcolor" val="tx"/>
                    </a:ext>
                  </a:extLst>
                </a:hlinkClick>
              </a:rPr>
              <a:t>Domestic Tourism, regional and subregional data | VisitBritain.org</a:t>
            </a:r>
            <a:endParaRPr lang="en-GB" sz="1400">
              <a:solidFill>
                <a:srgbClr val="FF0000"/>
              </a:solidFill>
            </a:endParaRPr>
          </a:p>
        </p:txBody>
      </p:sp>
      <p:pic>
        <p:nvPicPr>
          <p:cNvPr id="14" name="Picture 13" descr="This is an Excel file icon to communicate that the tables are in Excel.">
            <a:extLst>
              <a:ext uri="{FF2B5EF4-FFF2-40B4-BE49-F238E27FC236}">
                <a16:creationId xmlns:a16="http://schemas.microsoft.com/office/drawing/2014/main" id="{A38C56E8-2EE4-9AE2-6835-6A60A556EA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8881" y="3408659"/>
            <a:ext cx="570290" cy="4730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ECA27FEB-D523-844F-7129-AAC3425C7E6C}"/>
              </a:ext>
            </a:extLst>
          </p:cNvPr>
          <p:cNvSpPr>
            <a:spLocks noGrp="1"/>
          </p:cNvSpPr>
          <p:nvPr>
            <p:ph type="body" sz="quarter" idx="11"/>
          </p:nvPr>
        </p:nvSpPr>
        <p:spPr>
          <a:xfrm>
            <a:off x="334964" y="5961888"/>
            <a:ext cx="9147364" cy="739742"/>
          </a:xfrm>
        </p:spPr>
        <p:txBody>
          <a:bodyPr/>
          <a:lstStyle/>
          <a:p>
            <a:pPr>
              <a:lnSpc>
                <a:spcPct val="100000"/>
              </a:lnSpc>
              <a:spcBef>
                <a:spcPts val="0"/>
              </a:spcBef>
            </a:pPr>
            <a:r>
              <a:rPr lang="en-GB" sz="1200">
                <a:solidFill>
                  <a:schemeClr val="accent1"/>
                </a:solidFill>
              </a:rPr>
              <a:t>Great Britain Tourism Survey: Day Visits (commissioned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18 December 2025</a:t>
            </a:r>
          </a:p>
        </p:txBody>
      </p:sp>
      <p:sp>
        <p:nvSpPr>
          <p:cNvPr id="5" name="Slide Number Placeholder 3">
            <a:extLst>
              <a:ext uri="{FF2B5EF4-FFF2-40B4-BE49-F238E27FC236}">
                <a16:creationId xmlns:a16="http://schemas.microsoft.com/office/drawing/2014/main" id="{6E524443-2C94-F954-2C11-BB5C07DEF87F}"/>
              </a:ext>
            </a:extLst>
          </p:cNvPr>
          <p:cNvSpPr txBox="1">
            <a:spLocks/>
          </p:cNvSpPr>
          <p:nvPr/>
        </p:nvSpPr>
        <p:spPr>
          <a:xfrm>
            <a:off x="8928100" y="6483350"/>
            <a:ext cx="32720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BE75506-EA2C-084A-BE64-DAB3BDCD7D3B}" type="slidenum">
              <a:rPr lang="en-US" sz="1200" smtClean="0">
                <a:solidFill>
                  <a:srgbClr val="000000">
                    <a:tint val="75000"/>
                  </a:srgbClr>
                </a:solidFill>
                <a:latin typeface="Arial" panose="020B0604020202020204"/>
              </a:rPr>
              <a:pPr algn="r">
                <a:defRPr/>
              </a:pPr>
              <a:t>21</a:t>
            </a:fld>
            <a:endParaRPr lang="en-US" sz="1200">
              <a:solidFill>
                <a:srgbClr val="000000">
                  <a:tint val="75000"/>
                </a:srgbClr>
              </a:solidFill>
              <a:latin typeface="Arial" panose="020B0604020202020204"/>
            </a:endParaRPr>
          </a:p>
        </p:txBody>
      </p:sp>
      <p:pic>
        <p:nvPicPr>
          <p:cNvPr id="9" name="Picture 8">
            <a:extLst>
              <a:ext uri="{FF2B5EF4-FFF2-40B4-BE49-F238E27FC236}">
                <a16:creationId xmlns:a16="http://schemas.microsoft.com/office/drawing/2014/main" id="{4862F420-003F-1C12-2255-F293A2558B15}"/>
              </a:ext>
            </a:extLst>
          </p:cNvPr>
          <p:cNvPicPr>
            <a:picLocks noChangeAspect="1"/>
          </p:cNvPicPr>
          <p:nvPr/>
        </p:nvPicPr>
        <p:blipFill>
          <a:blip r:embed="rId5"/>
          <a:stretch>
            <a:fillRect/>
          </a:stretch>
        </p:blipFill>
        <p:spPr>
          <a:xfrm>
            <a:off x="1768416" y="3207036"/>
            <a:ext cx="5357006" cy="2727000"/>
          </a:xfrm>
          <a:prstGeom prst="rect">
            <a:avLst/>
          </a:prstGeom>
        </p:spPr>
      </p:pic>
    </p:spTree>
    <p:extLst>
      <p:ext uri="{BB962C8B-B14F-4D97-AF65-F5344CB8AC3E}">
        <p14:creationId xmlns:p14="http://schemas.microsoft.com/office/powerpoint/2010/main" val="271853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04D30A-509E-4FEB-9FFA-43671B9E9887}"/>
              </a:ext>
            </a:extLst>
          </p:cNvPr>
          <p:cNvSpPr>
            <a:spLocks noGrp="1"/>
          </p:cNvSpPr>
          <p:nvPr>
            <p:ph type="title"/>
          </p:nvPr>
        </p:nvSpPr>
        <p:spPr>
          <a:noFill/>
        </p:spPr>
        <p:txBody>
          <a:bodyPr vert="horz" lIns="91440" tIns="45720" rIns="91440" bIns="45720" rtlCol="0" anchor="t" anchorCtr="0">
            <a:normAutofit/>
          </a:bodyPr>
          <a:lstStyle/>
          <a:p>
            <a:r>
              <a:rPr lang="en-US" sz="2800">
                <a:latin typeface="Arial Black"/>
              </a:rPr>
              <a:t>Sample sizes</a:t>
            </a:r>
            <a:endParaRPr lang="en-GB" sz="2800">
              <a:latin typeface="Arial Black"/>
            </a:endParaRPr>
          </a:p>
        </p:txBody>
      </p:sp>
      <p:graphicFrame>
        <p:nvGraphicFramePr>
          <p:cNvPr id="2" name="Content Placeholder 1">
            <a:extLst>
              <a:ext uri="{FF2B5EF4-FFF2-40B4-BE49-F238E27FC236}">
                <a16:creationId xmlns:a16="http://schemas.microsoft.com/office/drawing/2014/main" id="{96F8682D-CA2C-4292-A8F7-355787C05A7D}"/>
              </a:ext>
            </a:extLst>
          </p:cNvPr>
          <p:cNvGraphicFramePr>
            <a:graphicFrameLocks noGrp="1"/>
          </p:cNvGraphicFramePr>
          <p:nvPr>
            <p:ph sz="quarter" idx="10"/>
            <p:extLst>
              <p:ext uri="{D42A27DB-BD31-4B8C-83A1-F6EECF244321}">
                <p14:modId xmlns:p14="http://schemas.microsoft.com/office/powerpoint/2010/main" val="1706241413"/>
              </p:ext>
            </p:extLst>
          </p:nvPr>
        </p:nvGraphicFramePr>
        <p:xfrm>
          <a:off x="325438" y="1090966"/>
          <a:ext cx="11551444" cy="1271855"/>
        </p:xfrm>
        <a:graphic>
          <a:graphicData uri="http://schemas.openxmlformats.org/drawingml/2006/table">
            <a:tbl>
              <a:tblPr firstRow="1" bandRow="1">
                <a:tableStyleId>{5C22544A-7EE6-4342-B048-85BDC9FD1C3A}</a:tableStyleId>
              </a:tblPr>
              <a:tblGrid>
                <a:gridCol w="2770763">
                  <a:extLst>
                    <a:ext uri="{9D8B030D-6E8A-4147-A177-3AD203B41FA5}">
                      <a16:colId xmlns:a16="http://schemas.microsoft.com/office/drawing/2014/main" val="3354801795"/>
                    </a:ext>
                  </a:extLst>
                </a:gridCol>
                <a:gridCol w="1254383">
                  <a:extLst>
                    <a:ext uri="{9D8B030D-6E8A-4147-A177-3AD203B41FA5}">
                      <a16:colId xmlns:a16="http://schemas.microsoft.com/office/drawing/2014/main" val="2168855409"/>
                    </a:ext>
                  </a:extLst>
                </a:gridCol>
                <a:gridCol w="1254383">
                  <a:extLst>
                    <a:ext uri="{9D8B030D-6E8A-4147-A177-3AD203B41FA5}">
                      <a16:colId xmlns:a16="http://schemas.microsoft.com/office/drawing/2014/main" val="3929731321"/>
                    </a:ext>
                  </a:extLst>
                </a:gridCol>
                <a:gridCol w="1254383">
                  <a:extLst>
                    <a:ext uri="{9D8B030D-6E8A-4147-A177-3AD203B41FA5}">
                      <a16:colId xmlns:a16="http://schemas.microsoft.com/office/drawing/2014/main" val="2373889620"/>
                    </a:ext>
                  </a:extLst>
                </a:gridCol>
                <a:gridCol w="1254383">
                  <a:extLst>
                    <a:ext uri="{9D8B030D-6E8A-4147-A177-3AD203B41FA5}">
                      <a16:colId xmlns:a16="http://schemas.microsoft.com/office/drawing/2014/main" val="4044168154"/>
                    </a:ext>
                  </a:extLst>
                </a:gridCol>
                <a:gridCol w="1254383">
                  <a:extLst>
                    <a:ext uri="{9D8B030D-6E8A-4147-A177-3AD203B41FA5}">
                      <a16:colId xmlns:a16="http://schemas.microsoft.com/office/drawing/2014/main" val="2798578347"/>
                    </a:ext>
                  </a:extLst>
                </a:gridCol>
                <a:gridCol w="1254383">
                  <a:extLst>
                    <a:ext uri="{9D8B030D-6E8A-4147-A177-3AD203B41FA5}">
                      <a16:colId xmlns:a16="http://schemas.microsoft.com/office/drawing/2014/main" val="2647951619"/>
                    </a:ext>
                  </a:extLst>
                </a:gridCol>
                <a:gridCol w="1254383">
                  <a:extLst>
                    <a:ext uri="{9D8B030D-6E8A-4147-A177-3AD203B41FA5}">
                      <a16:colId xmlns:a16="http://schemas.microsoft.com/office/drawing/2014/main" val="2735318374"/>
                    </a:ext>
                  </a:extLst>
                </a:gridCol>
              </a:tblGrid>
              <a:tr h="569995">
                <a:tc>
                  <a:txBody>
                    <a:bodyPr/>
                    <a:lstStyle/>
                    <a:p>
                      <a:pPr algn="ctr"/>
                      <a:r>
                        <a:rPr lang="en-GB" sz="1200" b="1"/>
                        <a:t>Overnight trips</a:t>
                      </a:r>
                    </a:p>
                  </a:txBody>
                  <a:tcPr anchor="ctr"/>
                </a:tc>
                <a:tc>
                  <a:txBody>
                    <a:bodyPr/>
                    <a:lstStyle/>
                    <a:p>
                      <a:pPr algn="ctr"/>
                      <a:r>
                        <a:rPr lang="en-GB" sz="1200">
                          <a:solidFill>
                            <a:schemeClr val="bg1"/>
                          </a:solidFill>
                        </a:rPr>
                        <a:t>July 2025</a:t>
                      </a:r>
                    </a:p>
                  </a:txBody>
                  <a:tcPr anchor="ctr"/>
                </a:tc>
                <a:tc>
                  <a:txBody>
                    <a:bodyPr/>
                    <a:lstStyle/>
                    <a:p>
                      <a:pPr algn="ctr"/>
                      <a:r>
                        <a:rPr lang="en-GB" sz="1200">
                          <a:solidFill>
                            <a:schemeClr val="bg1"/>
                          </a:solidFill>
                        </a:rPr>
                        <a:t>August 2025</a:t>
                      </a:r>
                    </a:p>
                  </a:txBody>
                  <a:tcPr anchor="ctr"/>
                </a:tc>
                <a:tc>
                  <a:txBody>
                    <a:bodyPr/>
                    <a:lstStyle/>
                    <a:p>
                      <a:pPr algn="ctr"/>
                      <a:r>
                        <a:rPr lang="en-GB" sz="1200" b="1">
                          <a:latin typeface="+mn-lt"/>
                        </a:rPr>
                        <a:t>September 2025</a:t>
                      </a:r>
                    </a:p>
                  </a:txBody>
                  <a:tcPr anchor="ctr"/>
                </a:tc>
                <a:tc>
                  <a:txBody>
                    <a:bodyPr/>
                    <a:lstStyle/>
                    <a:p>
                      <a:pPr algn="ctr"/>
                      <a:r>
                        <a:rPr lang="en-GB" sz="1200">
                          <a:solidFill>
                            <a:schemeClr val="bg1"/>
                          </a:solidFill>
                        </a:rPr>
                        <a:t>Q3 2024</a:t>
                      </a:r>
                    </a:p>
                  </a:txBody>
                  <a:tcPr anchor="ctr"/>
                </a:tc>
                <a:tc>
                  <a:txBody>
                    <a:bodyPr/>
                    <a:lstStyle/>
                    <a:p>
                      <a:pPr algn="ctr"/>
                      <a:r>
                        <a:rPr lang="en-GB" sz="1200">
                          <a:solidFill>
                            <a:schemeClr val="bg1"/>
                          </a:solidFill>
                        </a:rPr>
                        <a:t>Q3 2025</a:t>
                      </a:r>
                    </a:p>
                  </a:txBody>
                  <a:tcPr anchor="ctr"/>
                </a:tc>
                <a:tc>
                  <a:txBody>
                    <a:bodyPr/>
                    <a:lstStyle/>
                    <a:p>
                      <a:pPr algn="ctr"/>
                      <a:r>
                        <a:rPr lang="en-GB" sz="1200" b="1">
                          <a:latin typeface="+mn-lt"/>
                        </a:rPr>
                        <a:t>Year-To-Date 2024</a:t>
                      </a:r>
                    </a:p>
                  </a:txBody>
                  <a:tcPr anchor="ctr"/>
                </a:tc>
                <a:tc>
                  <a:txBody>
                    <a:bodyPr/>
                    <a:lstStyle/>
                    <a:p>
                      <a:pPr algn="ctr"/>
                      <a:r>
                        <a:rPr lang="en-GB" sz="1200" b="1">
                          <a:latin typeface="+mn-lt"/>
                        </a:rPr>
                        <a:t>Year-To-Date 2025</a:t>
                      </a:r>
                    </a:p>
                  </a:txBody>
                  <a:tcPr anchor="ctr"/>
                </a:tc>
                <a:extLst>
                  <a:ext uri="{0D108BD9-81ED-4DB2-BD59-A6C34878D82A}">
                    <a16:rowId xmlns:a16="http://schemas.microsoft.com/office/drawing/2014/main" val="1131797778"/>
                  </a:ext>
                </a:extLst>
              </a:tr>
              <a:tr h="359863">
                <a:tc>
                  <a:txBody>
                    <a:bodyPr/>
                    <a:lstStyle/>
                    <a:p>
                      <a:pPr algn="ctr"/>
                      <a:r>
                        <a:rPr lang="en-GB" sz="1200" b="1" i="0">
                          <a:solidFill>
                            <a:schemeClr val="bg1"/>
                          </a:solidFill>
                        </a:rPr>
                        <a:t>Britain</a:t>
                      </a:r>
                    </a:p>
                  </a:txBody>
                  <a:tcPr anchor="ctr">
                    <a:solidFill>
                      <a:schemeClr val="accent1"/>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526</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714</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1088</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2718</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2328</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6442</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5696</a:t>
                      </a:r>
                    </a:p>
                  </a:txBody>
                  <a:tcPr marL="6350" marR="6350" marT="6350" marB="0" anchor="ctr"/>
                </a:tc>
                <a:extLst>
                  <a:ext uri="{0D108BD9-81ED-4DB2-BD59-A6C34878D82A}">
                    <a16:rowId xmlns:a16="http://schemas.microsoft.com/office/drawing/2014/main" val="2832304947"/>
                  </a:ext>
                </a:extLst>
              </a:tr>
              <a:tr h="341997">
                <a:tc>
                  <a:txBody>
                    <a:bodyPr/>
                    <a:lstStyle/>
                    <a:p>
                      <a:pPr algn="ctr"/>
                      <a:r>
                        <a:rPr lang="en-GB" sz="1200" b="1" i="0">
                          <a:solidFill>
                            <a:schemeClr val="bg1"/>
                          </a:solidFill>
                        </a:rPr>
                        <a:t>England</a:t>
                      </a:r>
                    </a:p>
                  </a:txBody>
                  <a:tcPr anchor="ctr">
                    <a:solidFill>
                      <a:srgbClr val="1E7663"/>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415</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569</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852</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2195</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1836</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5193</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4473</a:t>
                      </a:r>
                    </a:p>
                  </a:txBody>
                  <a:tcPr marL="6350" marR="6350" marT="6350" marB="0" anchor="ctr"/>
                </a:tc>
                <a:extLst>
                  <a:ext uri="{0D108BD9-81ED-4DB2-BD59-A6C34878D82A}">
                    <a16:rowId xmlns:a16="http://schemas.microsoft.com/office/drawing/2014/main" val="742907250"/>
                  </a:ext>
                </a:extLst>
              </a:tr>
            </a:tbl>
          </a:graphicData>
        </a:graphic>
      </p:graphicFrame>
      <p:graphicFrame>
        <p:nvGraphicFramePr>
          <p:cNvPr id="4" name="Content Placeholder 1">
            <a:extLst>
              <a:ext uri="{FF2B5EF4-FFF2-40B4-BE49-F238E27FC236}">
                <a16:creationId xmlns:a16="http://schemas.microsoft.com/office/drawing/2014/main" id="{F677E8E4-06A1-3B2E-4D09-C8EBEE86E2EB}"/>
              </a:ext>
            </a:extLst>
          </p:cNvPr>
          <p:cNvGraphicFramePr>
            <a:graphicFrameLocks/>
          </p:cNvGraphicFramePr>
          <p:nvPr>
            <p:extLst>
              <p:ext uri="{D42A27DB-BD31-4B8C-83A1-F6EECF244321}">
                <p14:modId xmlns:p14="http://schemas.microsoft.com/office/powerpoint/2010/main" val="4209672213"/>
              </p:ext>
            </p:extLst>
          </p:nvPr>
        </p:nvGraphicFramePr>
        <p:xfrm>
          <a:off x="335760" y="2781513"/>
          <a:ext cx="11541121" cy="1271855"/>
        </p:xfrm>
        <a:graphic>
          <a:graphicData uri="http://schemas.openxmlformats.org/drawingml/2006/table">
            <a:tbl>
              <a:tblPr firstRow="1" bandRow="1">
                <a:tableStyleId>{5C22544A-7EE6-4342-B048-85BDC9FD1C3A}</a:tableStyleId>
              </a:tblPr>
              <a:tblGrid>
                <a:gridCol w="2768287">
                  <a:extLst>
                    <a:ext uri="{9D8B030D-6E8A-4147-A177-3AD203B41FA5}">
                      <a16:colId xmlns:a16="http://schemas.microsoft.com/office/drawing/2014/main" val="3354801795"/>
                    </a:ext>
                  </a:extLst>
                </a:gridCol>
                <a:gridCol w="1253262">
                  <a:extLst>
                    <a:ext uri="{9D8B030D-6E8A-4147-A177-3AD203B41FA5}">
                      <a16:colId xmlns:a16="http://schemas.microsoft.com/office/drawing/2014/main" val="1527185304"/>
                    </a:ext>
                  </a:extLst>
                </a:gridCol>
                <a:gridCol w="1253262">
                  <a:extLst>
                    <a:ext uri="{9D8B030D-6E8A-4147-A177-3AD203B41FA5}">
                      <a16:colId xmlns:a16="http://schemas.microsoft.com/office/drawing/2014/main" val="2320067239"/>
                    </a:ext>
                  </a:extLst>
                </a:gridCol>
                <a:gridCol w="1253262">
                  <a:extLst>
                    <a:ext uri="{9D8B030D-6E8A-4147-A177-3AD203B41FA5}">
                      <a16:colId xmlns:a16="http://schemas.microsoft.com/office/drawing/2014/main" val="2535014140"/>
                    </a:ext>
                  </a:extLst>
                </a:gridCol>
                <a:gridCol w="1253262">
                  <a:extLst>
                    <a:ext uri="{9D8B030D-6E8A-4147-A177-3AD203B41FA5}">
                      <a16:colId xmlns:a16="http://schemas.microsoft.com/office/drawing/2014/main" val="4111281638"/>
                    </a:ext>
                  </a:extLst>
                </a:gridCol>
                <a:gridCol w="1253262">
                  <a:extLst>
                    <a:ext uri="{9D8B030D-6E8A-4147-A177-3AD203B41FA5}">
                      <a16:colId xmlns:a16="http://schemas.microsoft.com/office/drawing/2014/main" val="2764229090"/>
                    </a:ext>
                  </a:extLst>
                </a:gridCol>
                <a:gridCol w="1253262">
                  <a:extLst>
                    <a:ext uri="{9D8B030D-6E8A-4147-A177-3AD203B41FA5}">
                      <a16:colId xmlns:a16="http://schemas.microsoft.com/office/drawing/2014/main" val="2647951619"/>
                    </a:ext>
                  </a:extLst>
                </a:gridCol>
                <a:gridCol w="1253262">
                  <a:extLst>
                    <a:ext uri="{9D8B030D-6E8A-4147-A177-3AD203B41FA5}">
                      <a16:colId xmlns:a16="http://schemas.microsoft.com/office/drawing/2014/main" val="2735318374"/>
                    </a:ext>
                  </a:extLst>
                </a:gridCol>
              </a:tblGrid>
              <a:tr h="569995">
                <a:tc>
                  <a:txBody>
                    <a:bodyPr/>
                    <a:lstStyle/>
                    <a:p>
                      <a:pPr algn="ctr"/>
                      <a:r>
                        <a:rPr lang="en-GB" sz="1200" b="1"/>
                        <a:t>Holidays</a:t>
                      </a:r>
                    </a:p>
                  </a:txBody>
                  <a:tcPr anchor="ctr"/>
                </a:tc>
                <a:tc>
                  <a:txBody>
                    <a:bodyPr/>
                    <a:lstStyle/>
                    <a:p>
                      <a:pPr algn="ctr"/>
                      <a:r>
                        <a:rPr lang="en-GB" sz="1200">
                          <a:solidFill>
                            <a:schemeClr val="bg1"/>
                          </a:solidFill>
                        </a:rPr>
                        <a:t>July 2025</a:t>
                      </a:r>
                    </a:p>
                  </a:txBody>
                  <a:tcPr anchor="ctr"/>
                </a:tc>
                <a:tc>
                  <a:txBody>
                    <a:bodyPr/>
                    <a:lstStyle/>
                    <a:p>
                      <a:pPr algn="ctr"/>
                      <a:r>
                        <a:rPr lang="en-GB" sz="1200">
                          <a:solidFill>
                            <a:schemeClr val="bg1"/>
                          </a:solidFill>
                        </a:rPr>
                        <a:t>August 2025</a:t>
                      </a:r>
                    </a:p>
                  </a:txBody>
                  <a:tcPr anchor="ctr"/>
                </a:tc>
                <a:tc>
                  <a:txBody>
                    <a:bodyPr/>
                    <a:lstStyle/>
                    <a:p>
                      <a:pPr algn="ctr"/>
                      <a:r>
                        <a:rPr lang="en-GB" sz="1200" b="1">
                          <a:latin typeface="+mn-lt"/>
                        </a:rPr>
                        <a:t>September 2025</a:t>
                      </a:r>
                    </a:p>
                  </a:txBody>
                  <a:tcPr anchor="ctr"/>
                </a:tc>
                <a:tc>
                  <a:txBody>
                    <a:bodyPr/>
                    <a:lstStyle/>
                    <a:p>
                      <a:pPr algn="ctr"/>
                      <a:r>
                        <a:rPr lang="en-GB" sz="1200">
                          <a:solidFill>
                            <a:schemeClr val="bg1"/>
                          </a:solidFill>
                        </a:rPr>
                        <a:t>Q3 2024</a:t>
                      </a:r>
                    </a:p>
                  </a:txBody>
                  <a:tcPr anchor="ctr"/>
                </a:tc>
                <a:tc>
                  <a:txBody>
                    <a:bodyPr/>
                    <a:lstStyle/>
                    <a:p>
                      <a:pPr algn="ctr"/>
                      <a:r>
                        <a:rPr lang="en-GB" sz="1200">
                          <a:solidFill>
                            <a:schemeClr val="bg1"/>
                          </a:solidFill>
                        </a:rPr>
                        <a:t>Q3 2025</a:t>
                      </a:r>
                    </a:p>
                  </a:txBody>
                  <a:tcPr anchor="ctr"/>
                </a:tc>
                <a:tc>
                  <a:txBody>
                    <a:bodyPr/>
                    <a:lstStyle/>
                    <a:p>
                      <a:pPr algn="ctr"/>
                      <a:r>
                        <a:rPr lang="en-GB" sz="1200" b="1">
                          <a:latin typeface="+mn-lt"/>
                        </a:rPr>
                        <a:t>Year-To-Date 2024</a:t>
                      </a:r>
                    </a:p>
                  </a:txBody>
                  <a:tcPr anchor="ctr"/>
                </a:tc>
                <a:tc>
                  <a:txBody>
                    <a:bodyPr/>
                    <a:lstStyle/>
                    <a:p>
                      <a:pPr algn="ctr"/>
                      <a:r>
                        <a:rPr lang="en-GB" sz="1200" b="1">
                          <a:latin typeface="+mn-lt"/>
                        </a:rPr>
                        <a:t>Year-To-Date 2025</a:t>
                      </a:r>
                    </a:p>
                  </a:txBody>
                  <a:tcPr anchor="ctr"/>
                </a:tc>
                <a:extLst>
                  <a:ext uri="{0D108BD9-81ED-4DB2-BD59-A6C34878D82A}">
                    <a16:rowId xmlns:a16="http://schemas.microsoft.com/office/drawing/2014/main" val="1131797778"/>
                  </a:ext>
                </a:extLst>
              </a:tr>
              <a:tr h="359863">
                <a:tc>
                  <a:txBody>
                    <a:bodyPr/>
                    <a:lstStyle/>
                    <a:p>
                      <a:pPr algn="ctr"/>
                      <a:r>
                        <a:rPr lang="en-GB" sz="1200" b="1" i="0">
                          <a:solidFill>
                            <a:schemeClr val="bg1"/>
                          </a:solidFill>
                        </a:rPr>
                        <a:t>Britain</a:t>
                      </a:r>
                    </a:p>
                  </a:txBody>
                  <a:tcPr anchor="ctr">
                    <a:solidFill>
                      <a:schemeClr val="accent1"/>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163</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279</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361</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853</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803</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1925</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1774</a:t>
                      </a:r>
                    </a:p>
                  </a:txBody>
                  <a:tcPr marL="6350" marR="6350" marT="6350" marB="0" anchor="ctr"/>
                </a:tc>
                <a:extLst>
                  <a:ext uri="{0D108BD9-81ED-4DB2-BD59-A6C34878D82A}">
                    <a16:rowId xmlns:a16="http://schemas.microsoft.com/office/drawing/2014/main" val="2832304947"/>
                  </a:ext>
                </a:extLst>
              </a:tr>
              <a:tr h="341997">
                <a:tc>
                  <a:txBody>
                    <a:bodyPr/>
                    <a:lstStyle/>
                    <a:p>
                      <a:pPr algn="ctr"/>
                      <a:r>
                        <a:rPr lang="en-GB" sz="1200" b="1" i="0">
                          <a:solidFill>
                            <a:schemeClr val="bg1"/>
                          </a:solidFill>
                        </a:rPr>
                        <a:t>England</a:t>
                      </a:r>
                    </a:p>
                  </a:txBody>
                  <a:tcPr anchor="ctr">
                    <a:solidFill>
                      <a:srgbClr val="1E7663"/>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127</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204</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265</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670</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596</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1499</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1324</a:t>
                      </a:r>
                    </a:p>
                  </a:txBody>
                  <a:tcPr marL="6350" marR="6350" marT="6350" marB="0" anchor="ctr"/>
                </a:tc>
                <a:extLst>
                  <a:ext uri="{0D108BD9-81ED-4DB2-BD59-A6C34878D82A}">
                    <a16:rowId xmlns:a16="http://schemas.microsoft.com/office/drawing/2014/main" val="742907250"/>
                  </a:ext>
                </a:extLst>
              </a:tr>
            </a:tbl>
          </a:graphicData>
        </a:graphic>
      </p:graphicFrame>
      <p:graphicFrame>
        <p:nvGraphicFramePr>
          <p:cNvPr id="3" name="Content Placeholder 1">
            <a:extLst>
              <a:ext uri="{FF2B5EF4-FFF2-40B4-BE49-F238E27FC236}">
                <a16:creationId xmlns:a16="http://schemas.microsoft.com/office/drawing/2014/main" id="{77D44C9C-519C-7B1A-482B-D07C87196926}"/>
              </a:ext>
            </a:extLst>
          </p:cNvPr>
          <p:cNvGraphicFramePr>
            <a:graphicFrameLocks/>
          </p:cNvGraphicFramePr>
          <p:nvPr>
            <p:extLst>
              <p:ext uri="{D42A27DB-BD31-4B8C-83A1-F6EECF244321}">
                <p14:modId xmlns:p14="http://schemas.microsoft.com/office/powerpoint/2010/main" val="3318493018"/>
              </p:ext>
            </p:extLst>
          </p:nvPr>
        </p:nvGraphicFramePr>
        <p:xfrm>
          <a:off x="325436" y="4472060"/>
          <a:ext cx="11551443" cy="1253989"/>
        </p:xfrm>
        <a:graphic>
          <a:graphicData uri="http://schemas.openxmlformats.org/drawingml/2006/table">
            <a:tbl>
              <a:tblPr firstRow="1" bandRow="1">
                <a:tableStyleId>{5C22544A-7EE6-4342-B048-85BDC9FD1C3A}</a:tableStyleId>
              </a:tblPr>
              <a:tblGrid>
                <a:gridCol w="2770762">
                  <a:extLst>
                    <a:ext uri="{9D8B030D-6E8A-4147-A177-3AD203B41FA5}">
                      <a16:colId xmlns:a16="http://schemas.microsoft.com/office/drawing/2014/main" val="3354801795"/>
                    </a:ext>
                  </a:extLst>
                </a:gridCol>
                <a:gridCol w="1254383">
                  <a:extLst>
                    <a:ext uri="{9D8B030D-6E8A-4147-A177-3AD203B41FA5}">
                      <a16:colId xmlns:a16="http://schemas.microsoft.com/office/drawing/2014/main" val="2564624285"/>
                    </a:ext>
                  </a:extLst>
                </a:gridCol>
                <a:gridCol w="1254383">
                  <a:extLst>
                    <a:ext uri="{9D8B030D-6E8A-4147-A177-3AD203B41FA5}">
                      <a16:colId xmlns:a16="http://schemas.microsoft.com/office/drawing/2014/main" val="2493085108"/>
                    </a:ext>
                  </a:extLst>
                </a:gridCol>
                <a:gridCol w="1254383">
                  <a:extLst>
                    <a:ext uri="{9D8B030D-6E8A-4147-A177-3AD203B41FA5}">
                      <a16:colId xmlns:a16="http://schemas.microsoft.com/office/drawing/2014/main" val="1000607254"/>
                    </a:ext>
                  </a:extLst>
                </a:gridCol>
                <a:gridCol w="1254383">
                  <a:extLst>
                    <a:ext uri="{9D8B030D-6E8A-4147-A177-3AD203B41FA5}">
                      <a16:colId xmlns:a16="http://schemas.microsoft.com/office/drawing/2014/main" val="3683974864"/>
                    </a:ext>
                  </a:extLst>
                </a:gridCol>
                <a:gridCol w="1254383">
                  <a:extLst>
                    <a:ext uri="{9D8B030D-6E8A-4147-A177-3AD203B41FA5}">
                      <a16:colId xmlns:a16="http://schemas.microsoft.com/office/drawing/2014/main" val="1538747822"/>
                    </a:ext>
                  </a:extLst>
                </a:gridCol>
                <a:gridCol w="1254383">
                  <a:extLst>
                    <a:ext uri="{9D8B030D-6E8A-4147-A177-3AD203B41FA5}">
                      <a16:colId xmlns:a16="http://schemas.microsoft.com/office/drawing/2014/main" val="133636902"/>
                    </a:ext>
                  </a:extLst>
                </a:gridCol>
                <a:gridCol w="1254383">
                  <a:extLst>
                    <a:ext uri="{9D8B030D-6E8A-4147-A177-3AD203B41FA5}">
                      <a16:colId xmlns:a16="http://schemas.microsoft.com/office/drawing/2014/main" val="1298514842"/>
                    </a:ext>
                  </a:extLst>
                </a:gridCol>
              </a:tblGrid>
              <a:tr h="569995">
                <a:tc>
                  <a:txBody>
                    <a:bodyPr/>
                    <a:lstStyle/>
                    <a:p>
                      <a:pPr algn="ctr"/>
                      <a:r>
                        <a:rPr lang="en-GB" sz="1200" b="1"/>
                        <a:t>Tourism day visits</a:t>
                      </a:r>
                    </a:p>
                  </a:txBody>
                  <a:tcPr anchor="ctr"/>
                </a:tc>
                <a:tc>
                  <a:txBody>
                    <a:bodyPr/>
                    <a:lstStyle/>
                    <a:p>
                      <a:pPr algn="ctr"/>
                      <a:r>
                        <a:rPr lang="en-GB" sz="1200">
                          <a:solidFill>
                            <a:schemeClr val="bg1"/>
                          </a:solidFill>
                        </a:rPr>
                        <a:t>July 2025</a:t>
                      </a:r>
                    </a:p>
                  </a:txBody>
                  <a:tcPr anchor="ctr"/>
                </a:tc>
                <a:tc>
                  <a:txBody>
                    <a:bodyPr/>
                    <a:lstStyle/>
                    <a:p>
                      <a:pPr algn="ctr"/>
                      <a:r>
                        <a:rPr lang="en-GB" sz="1200">
                          <a:solidFill>
                            <a:schemeClr val="bg1"/>
                          </a:solidFill>
                        </a:rPr>
                        <a:t>August 2025</a:t>
                      </a:r>
                    </a:p>
                  </a:txBody>
                  <a:tcPr anchor="ctr"/>
                </a:tc>
                <a:tc>
                  <a:txBody>
                    <a:bodyPr/>
                    <a:lstStyle/>
                    <a:p>
                      <a:pPr algn="ctr"/>
                      <a:r>
                        <a:rPr lang="en-GB" sz="1200" b="1">
                          <a:latin typeface="+mn-lt"/>
                        </a:rPr>
                        <a:t>September 2025</a:t>
                      </a:r>
                    </a:p>
                  </a:txBody>
                  <a:tcPr anchor="ctr"/>
                </a:tc>
                <a:tc>
                  <a:txBody>
                    <a:bodyPr/>
                    <a:lstStyle/>
                    <a:p>
                      <a:pPr algn="ctr"/>
                      <a:r>
                        <a:rPr lang="en-GB" sz="1200">
                          <a:solidFill>
                            <a:schemeClr val="bg1"/>
                          </a:solidFill>
                        </a:rPr>
                        <a:t>Q3 2024</a:t>
                      </a:r>
                    </a:p>
                  </a:txBody>
                  <a:tcPr anchor="ctr"/>
                </a:tc>
                <a:tc>
                  <a:txBody>
                    <a:bodyPr/>
                    <a:lstStyle/>
                    <a:p>
                      <a:pPr algn="ctr"/>
                      <a:r>
                        <a:rPr lang="en-GB" sz="1200">
                          <a:solidFill>
                            <a:schemeClr val="bg1"/>
                          </a:solidFill>
                        </a:rPr>
                        <a:t>Q3 2025</a:t>
                      </a:r>
                    </a:p>
                  </a:txBody>
                  <a:tcPr anchor="ctr"/>
                </a:tc>
                <a:tc>
                  <a:txBody>
                    <a:bodyPr/>
                    <a:lstStyle/>
                    <a:p>
                      <a:pPr algn="ctr"/>
                      <a:r>
                        <a:rPr lang="en-GB" sz="1200" b="1">
                          <a:latin typeface="+mn-lt"/>
                        </a:rPr>
                        <a:t>Year-To-Date 2024</a:t>
                      </a:r>
                    </a:p>
                  </a:txBody>
                  <a:tcPr anchor="ctr"/>
                </a:tc>
                <a:tc>
                  <a:txBody>
                    <a:bodyPr/>
                    <a:lstStyle/>
                    <a:p>
                      <a:pPr algn="ctr"/>
                      <a:r>
                        <a:rPr lang="en-GB" sz="1200" b="1">
                          <a:latin typeface="+mn-lt"/>
                        </a:rPr>
                        <a:t>Year-To-Date 2025</a:t>
                      </a:r>
                    </a:p>
                  </a:txBody>
                  <a:tcPr anchor="ctr"/>
                </a:tc>
                <a:extLst>
                  <a:ext uri="{0D108BD9-81ED-4DB2-BD59-A6C34878D82A}">
                    <a16:rowId xmlns:a16="http://schemas.microsoft.com/office/drawing/2014/main" val="1131797778"/>
                  </a:ext>
                </a:extLst>
              </a:tr>
              <a:tr h="341997">
                <a:tc>
                  <a:txBody>
                    <a:bodyPr/>
                    <a:lstStyle/>
                    <a:p>
                      <a:pPr algn="ctr"/>
                      <a:r>
                        <a:rPr lang="en-GB" sz="1200" b="1" i="0">
                          <a:solidFill>
                            <a:schemeClr val="bg1"/>
                          </a:solidFill>
                        </a:rPr>
                        <a:t>Britain</a:t>
                      </a:r>
                    </a:p>
                  </a:txBody>
                  <a:tcPr anchor="ctr">
                    <a:solidFill>
                      <a:schemeClr val="accent1"/>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735</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886</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706</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2902</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2327</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7757</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6491</a:t>
                      </a:r>
                    </a:p>
                  </a:txBody>
                  <a:tcPr marL="6350" marR="6350" marT="6350" marB="0" anchor="ctr"/>
                </a:tc>
                <a:extLst>
                  <a:ext uri="{0D108BD9-81ED-4DB2-BD59-A6C34878D82A}">
                    <a16:rowId xmlns:a16="http://schemas.microsoft.com/office/drawing/2014/main" val="2832304947"/>
                  </a:ext>
                </a:extLst>
              </a:tr>
              <a:tr h="341997">
                <a:tc>
                  <a:txBody>
                    <a:bodyPr/>
                    <a:lstStyle/>
                    <a:p>
                      <a:pPr algn="ctr"/>
                      <a:r>
                        <a:rPr lang="en-GB" sz="1200" b="1" i="0">
                          <a:solidFill>
                            <a:schemeClr val="bg1"/>
                          </a:solidFill>
                        </a:rPr>
                        <a:t>England</a:t>
                      </a:r>
                    </a:p>
                  </a:txBody>
                  <a:tcPr anchor="ctr">
                    <a:solidFill>
                      <a:srgbClr val="1E7663"/>
                    </a:solidFill>
                  </a:tcP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551</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691</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587</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2392</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1829</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6279</a:t>
                      </a:r>
                    </a:p>
                  </a:txBody>
                  <a:tcPr marL="6350" marR="6350" marT="6350" marB="0" anchor="ctr"/>
                </a:tc>
                <a:tc>
                  <a:txBody>
                    <a:bodyPr/>
                    <a:lstStyle/>
                    <a:p>
                      <a:pPr marL="0" algn="ctr" defTabSz="914400" rtl="0" eaLnBrk="1" fontAlgn="b" latinLnBrk="0" hangingPunct="1">
                        <a:buNone/>
                      </a:pPr>
                      <a:r>
                        <a:rPr lang="en-GB" sz="1200" b="1" i="0" u="none" strike="noStrike" kern="1200">
                          <a:solidFill>
                            <a:schemeClr val="accent1"/>
                          </a:solidFill>
                          <a:effectLst/>
                          <a:latin typeface="+mn-lt"/>
                          <a:ea typeface="+mn-ea"/>
                          <a:cs typeface="+mn-cs"/>
                        </a:rPr>
                        <a:t>5016</a:t>
                      </a:r>
                    </a:p>
                  </a:txBody>
                  <a:tcPr marL="6350" marR="6350" marT="6350" marB="0" anchor="ctr"/>
                </a:tc>
                <a:extLst>
                  <a:ext uri="{0D108BD9-81ED-4DB2-BD59-A6C34878D82A}">
                    <a16:rowId xmlns:a16="http://schemas.microsoft.com/office/drawing/2014/main" val="742907250"/>
                  </a:ext>
                </a:extLst>
              </a:tr>
            </a:tbl>
          </a:graphicData>
        </a:graphic>
      </p:graphicFrame>
      <p:sp>
        <p:nvSpPr>
          <p:cNvPr id="7" name="Content Placeholder 3">
            <a:extLst>
              <a:ext uri="{FF2B5EF4-FFF2-40B4-BE49-F238E27FC236}">
                <a16:creationId xmlns:a16="http://schemas.microsoft.com/office/drawing/2014/main" id="{5718FC40-5AE7-4355-B790-9E70DF6DBB57}"/>
              </a:ext>
            </a:extLst>
          </p:cNvPr>
          <p:cNvSpPr txBox="1">
            <a:spLocks/>
          </p:cNvSpPr>
          <p:nvPr/>
        </p:nvSpPr>
        <p:spPr>
          <a:xfrm>
            <a:off x="315119" y="5978483"/>
            <a:ext cx="11561761" cy="716588"/>
          </a:xfrm>
          <a:prstGeom prst="rect">
            <a:avLst/>
          </a:prstGeom>
        </p:spPr>
        <p:txBody>
          <a:bodyPr tIns="0" bIns="0"/>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pPr>
            <a:r>
              <a:rPr kumimoji="0" lang="en-GB" sz="1100" b="1"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Sample Guidance: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pPr>
            <a:r>
              <a:rPr kumimoji="0" lang="en-GB" sz="1100" b="0"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If sample size between </a:t>
            </a:r>
            <a:r>
              <a:rPr kumimoji="0" lang="en-GB" sz="1100" b="1" i="0" u="none" strike="noStrike" kern="1200" cap="none" spc="0" normalizeH="0" baseline="0" noProof="0">
                <a:ln>
                  <a:noFill/>
                </a:ln>
                <a:solidFill>
                  <a:srgbClr val="FF0000"/>
                </a:solidFill>
                <a:effectLst/>
                <a:uLnTx/>
                <a:uFillTx/>
                <a:latin typeface="Arial" panose="020B0604020202020204"/>
                <a:ea typeface="+mn-ea"/>
                <a:cs typeface="Arial" panose="020B0604020202020204" pitchFamily="34" charset="0"/>
              </a:rPr>
              <a:t>less than 30 </a:t>
            </a:r>
            <a:r>
              <a:rPr kumimoji="0" lang="en-GB" sz="1100" b="0"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 it is not recommended to use this data.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pPr>
            <a:r>
              <a:rPr kumimoji="0" lang="en-GB" sz="1100" b="0"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If sample size is between </a:t>
            </a:r>
            <a:r>
              <a:rPr kumimoji="0" lang="en-GB" sz="1100" b="1" i="0" u="none" strike="noStrike" kern="1200" cap="none" spc="0" normalizeH="0" baseline="0" noProof="0">
                <a:ln>
                  <a:noFill/>
                </a:ln>
                <a:solidFill>
                  <a:srgbClr val="F9B236"/>
                </a:solidFill>
                <a:effectLst/>
                <a:uLnTx/>
                <a:uFillTx/>
                <a:latin typeface="Arial" panose="020B0604020202020204"/>
                <a:ea typeface="+mn-ea"/>
                <a:cs typeface="Arial" panose="020B0604020202020204" pitchFamily="34" charset="0"/>
              </a:rPr>
              <a:t>30 and 100</a:t>
            </a:r>
            <a:r>
              <a:rPr kumimoji="0" lang="en-GB" sz="1100" b="1"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 </a:t>
            </a:r>
            <a:r>
              <a:rPr kumimoji="0" lang="en-GB" sz="1100" b="0"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 it is recommended to only use this data as indicative, it is not very reliable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pPr>
            <a:r>
              <a:rPr kumimoji="0" lang="en-GB" sz="1100" b="0"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If sample size is </a:t>
            </a:r>
            <a:r>
              <a:rPr kumimoji="0" lang="en-GB" sz="1100" b="1" i="0" u="none" strike="noStrike" kern="1200" cap="none" spc="0" normalizeH="0" baseline="0" noProof="0">
                <a:ln>
                  <a:noFill/>
                </a:ln>
                <a:solidFill>
                  <a:srgbClr val="528A46"/>
                </a:solidFill>
                <a:effectLst/>
                <a:uLnTx/>
                <a:uFillTx/>
                <a:latin typeface="Arial" panose="020B0604020202020204"/>
                <a:ea typeface="+mn-ea"/>
                <a:cs typeface="Arial" panose="020B0604020202020204" pitchFamily="34" charset="0"/>
              </a:rPr>
              <a:t>100 or more </a:t>
            </a:r>
            <a:r>
              <a:rPr kumimoji="0" lang="en-GB" sz="1100" b="0" i="0" u="none" strike="noStrike" kern="1200" cap="none" spc="0" normalizeH="0" baseline="0" noProof="0">
                <a:ln>
                  <a:noFill/>
                </a:ln>
                <a:solidFill>
                  <a:srgbClr val="120742"/>
                </a:solidFill>
                <a:effectLst/>
                <a:uLnTx/>
                <a:uFillTx/>
                <a:latin typeface="Arial" panose="020B0604020202020204"/>
                <a:ea typeface="+mn-ea"/>
                <a:cs typeface="Arial" panose="020B0604020202020204" pitchFamily="34" charset="0"/>
              </a:rPr>
              <a:t>- this is the recommended level of data to use</a:t>
            </a:r>
          </a:p>
        </p:txBody>
      </p:sp>
      <p:sp>
        <p:nvSpPr>
          <p:cNvPr id="8" name="Slide Number Placeholder 3">
            <a:extLst>
              <a:ext uri="{FF2B5EF4-FFF2-40B4-BE49-F238E27FC236}">
                <a16:creationId xmlns:a16="http://schemas.microsoft.com/office/drawing/2014/main" id="{85B5ECAE-F720-4996-8DDA-C086D887CD56}"/>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858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a:noFill/>
        </p:spPr>
        <p:txBody>
          <a:bodyPr vert="horz" lIns="91440" tIns="45720" rIns="91440" bIns="45720" rtlCol="0" anchor="t" anchorCtr="0">
            <a:normAutofit/>
          </a:bodyPr>
          <a:lstStyle/>
          <a:p>
            <a:r>
              <a:rPr lang="en-US" sz="2800">
                <a:latin typeface="Arial Black"/>
              </a:rPr>
              <a:t>Definitions (1/3)</a:t>
            </a:r>
            <a:endParaRPr lang="en-GB" sz="2800">
              <a:latin typeface="Arial Black"/>
            </a:endParaRPr>
          </a:p>
        </p:txBody>
      </p:sp>
      <p:sp>
        <p:nvSpPr>
          <p:cNvPr id="3" name="Content Placeholder 2">
            <a:extLst>
              <a:ext uri="{FF2B5EF4-FFF2-40B4-BE49-F238E27FC236}">
                <a16:creationId xmlns:a16="http://schemas.microsoft.com/office/drawing/2014/main" id="{F1777FC1-331C-4D89-AF94-F194372615C2}"/>
              </a:ext>
            </a:extLst>
          </p:cNvPr>
          <p:cNvSpPr>
            <a:spLocks noGrp="1"/>
          </p:cNvSpPr>
          <p:nvPr>
            <p:ph sz="quarter" idx="10"/>
          </p:nvPr>
        </p:nvSpPr>
        <p:spPr>
          <a:xfrm>
            <a:off x="325439" y="1046595"/>
            <a:ext cx="11561761" cy="4971439"/>
          </a:xfrm>
        </p:spPr>
        <p:txBody>
          <a:bodyPr/>
          <a:lstStyle/>
          <a:p>
            <a:pPr lvl="0"/>
            <a:r>
              <a:rPr lang="en-GB" sz="1400" b="1"/>
              <a:t>Great Britain Domestic </a:t>
            </a:r>
            <a:r>
              <a:rPr lang="en-GB" sz="1400" b="1" u="sng"/>
              <a:t>Overnight Trip</a:t>
            </a:r>
          </a:p>
          <a:p>
            <a:pPr>
              <a:spcAft>
                <a:spcPts val="0"/>
              </a:spcAft>
            </a:pPr>
            <a:r>
              <a:rPr lang="en-GB" sz="1400">
                <a:cs typeface="Times New Roman" panose="02020603050405020304" pitchFamily="18" charset="0"/>
              </a:rPr>
              <a:t>To qualify as an eligible Great Britain Domestic Overnight Trip the following criteria must be met:</a:t>
            </a:r>
          </a:p>
          <a:p>
            <a:pPr marL="285750" indent="-285750">
              <a:spcAft>
                <a:spcPts val="0"/>
              </a:spcAft>
              <a:buFont typeface="Arial" panose="020B0604020202020204" pitchFamily="34" charset="0"/>
              <a:buChar char="•"/>
            </a:pPr>
            <a:r>
              <a:rPr lang="en-GB" sz="1400">
                <a:cs typeface="Times New Roman" panose="02020603050405020304" pitchFamily="18" charset="0"/>
              </a:rPr>
              <a:t>involved a stay of at least one night in one or more of the GB nations </a:t>
            </a:r>
          </a:p>
          <a:p>
            <a:pPr marL="285750" indent="-285750">
              <a:spcAft>
                <a:spcPts val="0"/>
              </a:spcAft>
              <a:buFont typeface="Arial" panose="020B0604020202020204" pitchFamily="34" charset="0"/>
              <a:buChar char="•"/>
            </a:pPr>
            <a:r>
              <a:rPr lang="en-GB" sz="1400">
                <a:cs typeface="Times New Roman" panose="02020603050405020304" pitchFamily="18" charset="0"/>
              </a:rPr>
              <a:t>trip is not taken on a frequent basis – takes place less often than once a week</a:t>
            </a:r>
          </a:p>
          <a:p>
            <a:pPr>
              <a:spcAft>
                <a:spcPts val="0"/>
              </a:spcAft>
            </a:pPr>
            <a:r>
              <a:rPr lang="en-GB" sz="1400" b="1">
                <a:cs typeface="Times New Roman" panose="02020603050405020304" pitchFamily="18" charset="0"/>
              </a:rPr>
              <a:t>Definition of an overnight trip</a:t>
            </a:r>
            <a:r>
              <a:rPr lang="en-GB" sz="1400">
                <a:cs typeface="Times New Roman" panose="02020603050405020304" pitchFamily="18" charset="0"/>
              </a:rPr>
              <a:t>: all trips where someone stays away from home for at least one night, meeting the above criteria, for whatever purpose. </a:t>
            </a:r>
          </a:p>
          <a:p>
            <a:pPr lvl="0"/>
            <a:endParaRPr lang="en-GB" sz="1400" b="1"/>
          </a:p>
          <a:p>
            <a:pPr lvl="0"/>
            <a:r>
              <a:rPr lang="en-GB" sz="1400" b="1"/>
              <a:t>Key Measures</a:t>
            </a:r>
          </a:p>
          <a:p>
            <a:pPr marL="285750" lvl="0" indent="-285750">
              <a:spcAft>
                <a:spcPts val="0"/>
              </a:spcAft>
              <a:buFont typeface="Arial" panose="020B0604020202020204" pitchFamily="34" charset="0"/>
              <a:buChar char="•"/>
            </a:pPr>
            <a:r>
              <a:rPr lang="en-GB" sz="1400" b="1">
                <a:cs typeface="Times New Roman" panose="02020603050405020304" pitchFamily="18" charset="0"/>
              </a:rPr>
              <a:t>Volume </a:t>
            </a:r>
            <a:r>
              <a:rPr lang="en-GB" sz="1400">
                <a:cs typeface="Times New Roman" panose="02020603050405020304" pitchFamily="18" charset="0"/>
              </a:rPr>
              <a:t>- an estimate of what the grossed-up number of overnight trips undertaken by the population would be if the quota sample is representative of the whole GB population. Estimates include adult and child trips.</a:t>
            </a:r>
          </a:p>
          <a:p>
            <a:pPr marL="285750" lvl="0" indent="-285750">
              <a:spcAft>
                <a:spcPts val="0"/>
              </a:spcAft>
              <a:buFont typeface="Arial" panose="020B0604020202020204" pitchFamily="34" charset="0"/>
              <a:buChar char="•"/>
            </a:pPr>
            <a:r>
              <a:rPr lang="en-GB" sz="1400" b="1">
                <a:cs typeface="Times New Roman" panose="02020603050405020304" pitchFamily="18" charset="0"/>
              </a:rPr>
              <a:t>Value </a:t>
            </a:r>
            <a:r>
              <a:rPr lang="en-GB" sz="1400">
                <a:cs typeface="Times New Roman" panose="02020603050405020304" pitchFamily="18" charset="0"/>
              </a:rPr>
              <a:t>- an estimate of what the total expenditure relating to the volume of overnight visits undertaken by the population would be if the quota sample is representative of the whole GB population.</a:t>
            </a:r>
          </a:p>
          <a:p>
            <a:pPr marL="285750" lvl="0" indent="-285750">
              <a:spcAft>
                <a:spcPts val="0"/>
              </a:spcAft>
              <a:buFont typeface="Arial" panose="020B0604020202020204" pitchFamily="34" charset="0"/>
              <a:buChar char="•"/>
            </a:pPr>
            <a:r>
              <a:rPr lang="en-GB" sz="1400" b="1">
                <a:cs typeface="Times New Roman" panose="02020603050405020304" pitchFamily="18" charset="0"/>
              </a:rPr>
              <a:t>Nights </a:t>
            </a:r>
            <a:r>
              <a:rPr lang="en-GB" sz="1400">
                <a:cs typeface="Times New Roman" panose="02020603050405020304" pitchFamily="18" charset="0"/>
              </a:rPr>
              <a:t>- an estimate of what the grossed-up number of nights spent on overnight trips undertaken by the population would be if the quota sample is representative of the whole GB population.</a:t>
            </a:r>
          </a:p>
          <a:p>
            <a:pPr>
              <a:spcAft>
                <a:spcPts val="0"/>
              </a:spcAft>
            </a:pPr>
            <a:endParaRPr lang="en-GB" sz="1400" b="1">
              <a:ea typeface="Times New Roman" panose="02020603050405020304" pitchFamily="18" charset="0"/>
              <a:cs typeface="Times New Roman" panose="02020603050405020304" pitchFamily="18" charset="0"/>
            </a:endParaRPr>
          </a:p>
          <a:p>
            <a:pPr>
              <a:spcAft>
                <a:spcPts val="0"/>
              </a:spcAft>
            </a:pPr>
            <a:r>
              <a:rPr lang="en-GB" sz="1400" b="1">
                <a:ea typeface="Times New Roman" panose="02020603050405020304" pitchFamily="18" charset="0"/>
                <a:cs typeface="Times New Roman" panose="02020603050405020304" pitchFamily="18" charset="0"/>
              </a:rPr>
              <a:t>Journey Purpose</a:t>
            </a:r>
          </a:p>
          <a:p>
            <a:pPr marL="285750" indent="-285750">
              <a:spcAft>
                <a:spcPts val="0"/>
              </a:spcAft>
              <a:buFont typeface="Arial" panose="020B0604020202020204" pitchFamily="34" charset="0"/>
              <a:buChar char="•"/>
            </a:pPr>
            <a:r>
              <a:rPr lang="en-GB" sz="1400" b="1"/>
              <a:t>Holiday</a:t>
            </a:r>
            <a:r>
              <a:rPr lang="en-GB" sz="1400"/>
              <a:t> – the main purpose of the trip was for holiday, pleasure or leisure</a:t>
            </a:r>
          </a:p>
          <a:p>
            <a:pPr marL="285750" indent="-285750">
              <a:spcAft>
                <a:spcPts val="0"/>
              </a:spcAft>
              <a:buFont typeface="Arial" panose="020B0604020202020204" pitchFamily="34" charset="0"/>
              <a:buChar char="•"/>
            </a:pPr>
            <a:r>
              <a:rPr lang="en-GB" sz="1400" b="1">
                <a:ea typeface="Times New Roman" panose="02020603050405020304" pitchFamily="18" charset="0"/>
                <a:cs typeface="Times New Roman" panose="02020603050405020304" pitchFamily="18" charset="0"/>
              </a:rPr>
              <a:t>VFR</a:t>
            </a:r>
            <a:r>
              <a:rPr lang="en-GB" sz="1400">
                <a:ea typeface="Times New Roman" panose="02020603050405020304" pitchFamily="18" charset="0"/>
                <a:cs typeface="Times New Roman" panose="02020603050405020304" pitchFamily="18" charset="0"/>
              </a:rPr>
              <a:t> - Visiting Friends and Relatives (VFR) - </a:t>
            </a:r>
            <a:r>
              <a:rPr lang="en-GB" sz="1400"/>
              <a:t>the main purpose of the trip was for visiting friends and relatives, including VFR trips that were combined with a holiday.</a:t>
            </a:r>
          </a:p>
          <a:p>
            <a:pPr marL="285750" indent="-285750">
              <a:spcAft>
                <a:spcPts val="0"/>
              </a:spcAft>
              <a:buFont typeface="Arial" panose="020B0604020202020204" pitchFamily="34" charset="0"/>
              <a:buChar char="•"/>
            </a:pPr>
            <a:r>
              <a:rPr lang="en-GB" sz="1400" b="1"/>
              <a:t>Business</a:t>
            </a:r>
            <a:r>
              <a:rPr lang="en-GB" sz="1400"/>
              <a:t> – the main purpose of the trip was for business</a:t>
            </a:r>
          </a:p>
          <a:p>
            <a:pPr marL="285750" indent="-285750">
              <a:spcAft>
                <a:spcPts val="0"/>
              </a:spcAft>
              <a:buFont typeface="Arial" panose="020B0604020202020204" pitchFamily="34" charset="0"/>
              <a:buChar char="•"/>
            </a:pPr>
            <a:r>
              <a:rPr lang="en-GB" sz="1400" b="1" kern="1200">
                <a:solidFill>
                  <a:schemeClr val="accent1"/>
                </a:solidFill>
                <a:latin typeface="+mn-lt"/>
                <a:ea typeface="+mn-ea"/>
                <a:cs typeface="+mn-cs"/>
              </a:rPr>
              <a:t>UK stay, part of outbound</a:t>
            </a:r>
            <a:r>
              <a:rPr lang="en-GB" sz="1400" kern="1200">
                <a:solidFill>
                  <a:schemeClr val="accent1"/>
                </a:solidFill>
                <a:latin typeface="+mn-lt"/>
                <a:ea typeface="+mn-ea"/>
                <a:cs typeface="+mn-cs"/>
              </a:rPr>
              <a:t> – </a:t>
            </a:r>
            <a:r>
              <a:rPr lang="en-GB" sz="1400"/>
              <a:t>an overnight stay in the UK as part of an overseas trip</a:t>
            </a:r>
          </a:p>
          <a:p>
            <a:pPr marL="285750" indent="-285750">
              <a:spcAft>
                <a:spcPts val="0"/>
              </a:spcAft>
              <a:buFont typeface="Arial" panose="020B0604020202020204" pitchFamily="34" charset="0"/>
              <a:buChar char="•"/>
            </a:pPr>
            <a:r>
              <a:rPr lang="en-GB" sz="1400" b="1">
                <a:ea typeface="Times New Roman" panose="02020603050405020304" pitchFamily="18" charset="0"/>
                <a:cs typeface="Times New Roman" panose="02020603050405020304" pitchFamily="18" charset="0"/>
              </a:rPr>
              <a:t>Miscellaneous </a:t>
            </a:r>
            <a:r>
              <a:rPr lang="en-GB" sz="1400">
                <a:ea typeface="Times New Roman" panose="02020603050405020304" pitchFamily="18" charset="0"/>
                <a:cs typeface="Times New Roman" panose="02020603050405020304" pitchFamily="18" charset="0"/>
              </a:rPr>
              <a:t>– </a:t>
            </a:r>
            <a:r>
              <a:rPr lang="en-GB" sz="1400"/>
              <a:t>the main purpose of the trip was for another type of trip taken not covered by the above classifications including personal events, public events, or for study, medical, religious purposes</a:t>
            </a:r>
            <a:endParaRPr lang="en-GB" sz="1400">
              <a:cs typeface="Times New Roman" panose="02020603050405020304" pitchFamily="18" charset="0"/>
            </a:endParaRPr>
          </a:p>
          <a:p>
            <a:pPr>
              <a:spcAft>
                <a:spcPts val="0"/>
              </a:spcAft>
            </a:pPr>
            <a:endParaRPr lang="en-GB" sz="1400" b="1">
              <a:cs typeface="Times New Roman" panose="02020603050405020304" pitchFamily="18" charset="0"/>
            </a:endParaRPr>
          </a:p>
          <a:p>
            <a:pPr marL="285750" indent="-285750">
              <a:spcAft>
                <a:spcPts val="0"/>
              </a:spcAft>
              <a:buFont typeface="Arial" panose="020B0604020202020204" pitchFamily="34" charset="0"/>
              <a:buChar char="•"/>
            </a:pPr>
            <a:endParaRPr lang="en-GB" sz="1400">
              <a:cs typeface="Times New Roman" panose="02020603050405020304" pitchFamily="18" charset="0"/>
            </a:endParaRPr>
          </a:p>
          <a:p>
            <a:endParaRPr lang="en-GB" sz="1400"/>
          </a:p>
          <a:p>
            <a:endParaRPr lang="en-GB" sz="1400"/>
          </a:p>
        </p:txBody>
      </p:sp>
      <p:sp>
        <p:nvSpPr>
          <p:cNvPr id="2" name="Text Placeholder 4">
            <a:extLst>
              <a:ext uri="{FF2B5EF4-FFF2-40B4-BE49-F238E27FC236}">
                <a16:creationId xmlns:a16="http://schemas.microsoft.com/office/drawing/2014/main" id="{240210B3-AB07-C245-3B05-7AC179820FD8}"/>
              </a:ext>
            </a:extLst>
          </p:cNvPr>
          <p:cNvSpPr>
            <a:spLocks noGrp="1"/>
          </p:cNvSpPr>
          <p:nvPr>
            <p:ph type="body" sz="quarter" idx="11"/>
          </p:nvPr>
        </p:nvSpPr>
        <p:spPr>
          <a:xfrm>
            <a:off x="334963" y="6456815"/>
            <a:ext cx="9386553" cy="351182"/>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a:t>
            </a:r>
            <a:r>
              <a:rPr lang="en-GB"/>
              <a:t>18 December 2025</a:t>
            </a:r>
            <a:endParaRPr lang="en-GB" sz="1200">
              <a:solidFill>
                <a:schemeClr val="accent1"/>
              </a:solidFill>
            </a:endParaRPr>
          </a:p>
        </p:txBody>
      </p:sp>
      <p:sp>
        <p:nvSpPr>
          <p:cNvPr id="6" name="Slide Number Placeholder 3">
            <a:extLst>
              <a:ext uri="{FF2B5EF4-FFF2-40B4-BE49-F238E27FC236}">
                <a16:creationId xmlns:a16="http://schemas.microsoft.com/office/drawing/2014/main" id="{6FBA6BF2-59DD-4BC6-A1B1-5E21B50B3CE5}"/>
              </a:ext>
            </a:extLst>
          </p:cNvPr>
          <p:cNvSpPr>
            <a:spLocks noGrp="1"/>
          </p:cNvSpPr>
          <p:nvPr>
            <p:ph type="sldNum" sz="quarter" idx="4294967295"/>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652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a:noFill/>
        </p:spPr>
        <p:txBody>
          <a:bodyPr>
            <a:normAutofit/>
          </a:bodyPr>
          <a:lstStyle/>
          <a:p>
            <a:r>
              <a:rPr lang="en-US" sz="2800"/>
              <a:t>Definitions (2/3)</a:t>
            </a:r>
            <a:endParaRPr lang="en-GB" sz="2800"/>
          </a:p>
        </p:txBody>
      </p:sp>
      <p:sp>
        <p:nvSpPr>
          <p:cNvPr id="3" name="Content Placeholder 2">
            <a:extLst>
              <a:ext uri="{FF2B5EF4-FFF2-40B4-BE49-F238E27FC236}">
                <a16:creationId xmlns:a16="http://schemas.microsoft.com/office/drawing/2014/main" id="{F1777FC1-331C-4D89-AF94-F194372615C2}"/>
              </a:ext>
            </a:extLst>
          </p:cNvPr>
          <p:cNvSpPr>
            <a:spLocks noGrp="1"/>
          </p:cNvSpPr>
          <p:nvPr>
            <p:ph sz="quarter" idx="10"/>
          </p:nvPr>
        </p:nvSpPr>
        <p:spPr>
          <a:xfrm>
            <a:off x="325439" y="1075161"/>
            <a:ext cx="11561761" cy="4868441"/>
          </a:xfrm>
        </p:spPr>
        <p:txBody>
          <a:bodyPr/>
          <a:lstStyle/>
          <a:p>
            <a:pPr lvl="0"/>
            <a:r>
              <a:rPr lang="en-GB" b="1"/>
              <a:t>Great Britain Domestic </a:t>
            </a:r>
            <a:r>
              <a:rPr lang="en-GB" b="1" u="sng"/>
              <a:t>Tourism Day Visit</a:t>
            </a:r>
          </a:p>
          <a:p>
            <a:pPr>
              <a:spcAft>
                <a:spcPts val="0"/>
              </a:spcAft>
            </a:pPr>
            <a:r>
              <a:rPr lang="en-GB">
                <a:cs typeface="Times New Roman" panose="02020603050405020304" pitchFamily="18" charset="0"/>
              </a:rPr>
              <a:t>To qualify as an eligible Great Britain Domestic Tourism Day Visit the following criteria must be met:</a:t>
            </a:r>
          </a:p>
          <a:p>
            <a:pPr marL="285750" indent="-285750">
              <a:spcAft>
                <a:spcPts val="0"/>
              </a:spcAft>
              <a:buFont typeface="Arial" panose="020B0604020202020204" pitchFamily="34" charset="0"/>
              <a:buChar char="•"/>
            </a:pPr>
            <a:r>
              <a:rPr lang="en-GB">
                <a:cs typeface="Times New Roman" panose="02020603050405020304" pitchFamily="18" charset="0"/>
              </a:rPr>
              <a:t>Lasted 3 hours or more (including travel time)</a:t>
            </a:r>
          </a:p>
          <a:p>
            <a:pPr marL="285750" indent="-285750">
              <a:spcAft>
                <a:spcPts val="0"/>
              </a:spcAft>
              <a:buFont typeface="Arial" panose="020B0604020202020204" pitchFamily="34" charset="0"/>
              <a:buChar char="•"/>
            </a:pPr>
            <a:r>
              <a:rPr lang="en-GB">
                <a:cs typeface="Times New Roman" panose="02020603050405020304" pitchFamily="18" charset="0"/>
              </a:rPr>
              <a:t>Undertake 1 or more eligible leisure activities</a:t>
            </a:r>
          </a:p>
          <a:p>
            <a:pPr marL="285750" indent="-285750">
              <a:spcAft>
                <a:spcPts val="0"/>
              </a:spcAft>
              <a:buFont typeface="Arial" panose="020B0604020202020204" pitchFamily="34" charset="0"/>
              <a:buChar char="•"/>
            </a:pPr>
            <a:r>
              <a:rPr lang="en-GB">
                <a:cs typeface="Times New Roman" panose="02020603050405020304" pitchFamily="18" charset="0"/>
              </a:rPr>
              <a:t>Must not have been over night</a:t>
            </a:r>
          </a:p>
          <a:p>
            <a:pPr marL="285750" indent="-285750">
              <a:spcAft>
                <a:spcPts val="0"/>
              </a:spcAft>
              <a:buFont typeface="Arial" panose="020B0604020202020204" pitchFamily="34" charset="0"/>
              <a:buChar char="•"/>
            </a:pPr>
            <a:r>
              <a:rPr lang="en-GB">
                <a:cs typeface="Times New Roman" panose="02020603050405020304" pitchFamily="18" charset="0"/>
              </a:rPr>
              <a:t>Is undertaken less often than once a week</a:t>
            </a:r>
          </a:p>
          <a:p>
            <a:pPr marL="285750" indent="-285750">
              <a:spcAft>
                <a:spcPts val="0"/>
              </a:spcAft>
              <a:buFont typeface="Arial" panose="020B0604020202020204" pitchFamily="34" charset="0"/>
              <a:buChar char="•"/>
            </a:pPr>
            <a:r>
              <a:rPr lang="en-GB">
                <a:cs typeface="Times New Roman" panose="02020603050405020304" pitchFamily="18" charset="0"/>
              </a:rPr>
              <a:t>Includes a visit to a place outside of the local authority where the trip started. </a:t>
            </a:r>
          </a:p>
          <a:p>
            <a:pPr marL="557213" lvl="1" indent="-285750">
              <a:spcAft>
                <a:spcPts val="0"/>
              </a:spcAft>
            </a:pPr>
            <a:r>
              <a:rPr lang="en-GB">
                <a:cs typeface="Times New Roman" panose="02020603050405020304" pitchFamily="18" charset="0"/>
              </a:rPr>
              <a:t>With the exception of visits where the main activity is a visitor attraction, attending a public event or to watch live sport. In these cases, the need to have visited outside of the starting local authority is removed. </a:t>
            </a:r>
          </a:p>
          <a:p>
            <a:pPr lvl="0"/>
            <a:endParaRPr lang="en-GB"/>
          </a:p>
          <a:p>
            <a:pPr lvl="0"/>
            <a:r>
              <a:rPr lang="en-GB" b="1"/>
              <a:t>Key Measures</a:t>
            </a:r>
          </a:p>
          <a:p>
            <a:pPr marL="285750" lvl="0" indent="-285750">
              <a:spcAft>
                <a:spcPts val="0"/>
              </a:spcAft>
              <a:buFont typeface="Arial" panose="020B0604020202020204" pitchFamily="34" charset="0"/>
              <a:buChar char="•"/>
            </a:pPr>
            <a:r>
              <a:rPr lang="en-GB" b="1">
                <a:cs typeface="Times New Roman" panose="02020603050405020304" pitchFamily="18" charset="0"/>
              </a:rPr>
              <a:t>Volume </a:t>
            </a:r>
            <a:r>
              <a:rPr lang="en-GB">
                <a:cs typeface="Times New Roman" panose="02020603050405020304" pitchFamily="18" charset="0"/>
              </a:rPr>
              <a:t>- an estimate of what the grossed-up number of day visits undertaken by the population would be as the survey sample is representative of the whole GB population. Estimates include </a:t>
            </a:r>
            <a:r>
              <a:rPr lang="en-GB" b="1">
                <a:cs typeface="Times New Roman" panose="02020603050405020304" pitchFamily="18" charset="0"/>
              </a:rPr>
              <a:t>adult and child visits</a:t>
            </a:r>
            <a:r>
              <a:rPr lang="en-GB">
                <a:cs typeface="Times New Roman" panose="02020603050405020304" pitchFamily="18" charset="0"/>
              </a:rPr>
              <a:t>.</a:t>
            </a:r>
          </a:p>
          <a:p>
            <a:pPr marL="285750" lvl="0" indent="-285750">
              <a:spcAft>
                <a:spcPts val="0"/>
              </a:spcAft>
              <a:buFont typeface="Arial" panose="020B0604020202020204" pitchFamily="34" charset="0"/>
              <a:buChar char="•"/>
            </a:pPr>
            <a:r>
              <a:rPr lang="en-GB" b="1">
                <a:cs typeface="Times New Roman" panose="02020603050405020304" pitchFamily="18" charset="0"/>
              </a:rPr>
              <a:t>Value </a:t>
            </a:r>
            <a:r>
              <a:rPr lang="en-GB">
                <a:cs typeface="Times New Roman" panose="02020603050405020304" pitchFamily="18" charset="0"/>
              </a:rPr>
              <a:t>- an estimate of what the total expenditure relating to the volume of day visits undertaken by the population would be as the survey sample is representative of the whole GB population.</a:t>
            </a:r>
            <a:endParaRPr lang="en-GB" b="1">
              <a:cs typeface="Times New Roman" panose="02020603050405020304" pitchFamily="18" charset="0"/>
            </a:endParaRPr>
          </a:p>
          <a:p>
            <a:pPr lvl="0"/>
            <a:endParaRPr lang="en-GB"/>
          </a:p>
        </p:txBody>
      </p:sp>
      <p:sp>
        <p:nvSpPr>
          <p:cNvPr id="8" name="Text Placeholder 4">
            <a:extLst>
              <a:ext uri="{FF2B5EF4-FFF2-40B4-BE49-F238E27FC236}">
                <a16:creationId xmlns:a16="http://schemas.microsoft.com/office/drawing/2014/main" id="{F54E699B-8788-D948-4959-E718AF662367}"/>
              </a:ext>
            </a:extLst>
          </p:cNvPr>
          <p:cNvSpPr>
            <a:spLocks noGrp="1"/>
          </p:cNvSpPr>
          <p:nvPr>
            <p:ph type="body" sz="quarter" idx="11"/>
          </p:nvPr>
        </p:nvSpPr>
        <p:spPr>
          <a:xfrm>
            <a:off x="334963" y="6456815"/>
            <a:ext cx="9386553" cy="351182"/>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a:t>
            </a:r>
            <a:r>
              <a:rPr lang="en-GB"/>
              <a:t>18 December 2025</a:t>
            </a:r>
            <a:endParaRPr lang="en-GB" sz="1200">
              <a:solidFill>
                <a:schemeClr val="accent1"/>
              </a:solidFill>
            </a:endParaRPr>
          </a:p>
        </p:txBody>
      </p:sp>
      <p:sp>
        <p:nvSpPr>
          <p:cNvPr id="6" name="Slide Number Placeholder 3">
            <a:extLst>
              <a:ext uri="{FF2B5EF4-FFF2-40B4-BE49-F238E27FC236}">
                <a16:creationId xmlns:a16="http://schemas.microsoft.com/office/drawing/2014/main" id="{6FBA6BF2-59DD-4BC6-A1B1-5E21B50B3CE5}"/>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134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a:noFill/>
        </p:spPr>
        <p:txBody>
          <a:bodyPr vert="horz" lIns="91440" tIns="45720" rIns="91440" bIns="45720" rtlCol="0" anchor="t" anchorCtr="0">
            <a:normAutofit/>
          </a:bodyPr>
          <a:lstStyle/>
          <a:p>
            <a:r>
              <a:rPr lang="en-US" sz="2800">
                <a:latin typeface="Arial Black"/>
              </a:rPr>
              <a:t>Definitions (3/3)</a:t>
            </a:r>
            <a:endParaRPr lang="en-GB" sz="2800">
              <a:latin typeface="Arial Black"/>
            </a:endParaRPr>
          </a:p>
        </p:txBody>
      </p:sp>
      <p:sp>
        <p:nvSpPr>
          <p:cNvPr id="3" name="Content Placeholder 2">
            <a:extLst>
              <a:ext uri="{FF2B5EF4-FFF2-40B4-BE49-F238E27FC236}">
                <a16:creationId xmlns:a16="http://schemas.microsoft.com/office/drawing/2014/main" id="{F1777FC1-331C-4D89-AF94-F194372615C2}"/>
              </a:ext>
            </a:extLst>
          </p:cNvPr>
          <p:cNvSpPr>
            <a:spLocks noGrp="1"/>
          </p:cNvSpPr>
          <p:nvPr>
            <p:ph sz="quarter" idx="10"/>
          </p:nvPr>
        </p:nvSpPr>
        <p:spPr>
          <a:xfrm>
            <a:off x="325439" y="1082351"/>
            <a:ext cx="11561761" cy="4971439"/>
          </a:xfrm>
        </p:spPr>
        <p:txBody>
          <a:bodyPr/>
          <a:lstStyle/>
          <a:p>
            <a:r>
              <a:rPr lang="en-GB" b="1"/>
              <a:t>England regions</a:t>
            </a:r>
          </a:p>
          <a:p>
            <a:pPr marL="285750" indent="-285750">
              <a:spcAft>
                <a:spcPts val="0"/>
              </a:spcAft>
              <a:buFont typeface="Arial" panose="020B0604020202020204" pitchFamily="34" charset="0"/>
              <a:buChar char="•"/>
            </a:pPr>
            <a:r>
              <a:rPr lang="en-GB"/>
              <a:t>For geographical classification standard GB regions are used, as defined by the Office for National Statistics.</a:t>
            </a:r>
          </a:p>
          <a:p>
            <a:pPr marL="285750" indent="-285750">
              <a:spcAft>
                <a:spcPts val="0"/>
              </a:spcAft>
              <a:buFont typeface="Arial" panose="020B0604020202020204" pitchFamily="34" charset="0"/>
              <a:buChar char="•"/>
            </a:pPr>
            <a:r>
              <a:rPr lang="en-GB"/>
              <a:t>A trip might include overnight stays in more than one regions. In this report, the regional data (volume and value) is based on all regions stayed in overnight or visited on a day trip. The current approach to volume and value is as follows:</a:t>
            </a:r>
          </a:p>
          <a:p>
            <a:pPr marL="557213" lvl="1" indent="-285750">
              <a:spcAft>
                <a:spcPts val="0"/>
              </a:spcAft>
            </a:pPr>
            <a:r>
              <a:rPr lang="en-GB"/>
              <a:t>Region’s overnight trip volume is based on trips, which included an overnight stay in that region</a:t>
            </a:r>
          </a:p>
          <a:p>
            <a:pPr marL="557213" lvl="1" indent="-285750">
              <a:spcAft>
                <a:spcPts val="0"/>
              </a:spcAft>
            </a:pPr>
            <a:r>
              <a:rPr lang="en-GB"/>
              <a:t>Region’s day visits volume is based on visits, which included a visit to that region</a:t>
            </a:r>
          </a:p>
          <a:p>
            <a:pPr marL="557213" lvl="1" indent="-285750">
              <a:spcAft>
                <a:spcPts val="0"/>
              </a:spcAft>
            </a:pPr>
            <a:r>
              <a:rPr lang="en-GB"/>
              <a:t>Region’s nights volume is based on nights stayed in that region</a:t>
            </a:r>
          </a:p>
          <a:p>
            <a:pPr marL="557213" lvl="1" indent="-285750">
              <a:spcAft>
                <a:spcPts val="0"/>
              </a:spcAft>
            </a:pPr>
            <a:r>
              <a:rPr lang="en-GB"/>
              <a:t>Region’s overnight trips total spend is based on proportional spend allocated based on a proportion of nights stayed in that region</a:t>
            </a:r>
          </a:p>
          <a:p>
            <a:pPr marL="557213" lvl="1" indent="-285750">
              <a:spcAft>
                <a:spcPts val="0"/>
              </a:spcAft>
            </a:pPr>
            <a:r>
              <a:rPr lang="en-GB"/>
              <a:t>Region’s day visits total spend is based on spend reported for each region and re-proportioned to the total spend post-calculations of spend estimate</a:t>
            </a:r>
          </a:p>
          <a:p>
            <a:pPr marL="557213" lvl="1" indent="-285750">
              <a:spcAft>
                <a:spcPts val="0"/>
              </a:spcAft>
            </a:pPr>
            <a:endParaRPr lang="en-GB"/>
          </a:p>
          <a:p>
            <a:pPr marL="285750" indent="-285750">
              <a:spcAft>
                <a:spcPts val="0"/>
              </a:spcAft>
              <a:buFont typeface="Arial" panose="020B0604020202020204" pitchFamily="34" charset="0"/>
              <a:buChar char="•"/>
            </a:pPr>
            <a:endParaRPr lang="en-GB" b="1">
              <a:highlight>
                <a:srgbClr val="FFFF00"/>
              </a:highlight>
            </a:endParaRPr>
          </a:p>
          <a:p>
            <a:r>
              <a:rPr lang="en-GB" b="1"/>
              <a:t>Trip dates</a:t>
            </a:r>
          </a:p>
          <a:p>
            <a:pPr>
              <a:spcAft>
                <a:spcPts val="0"/>
              </a:spcAft>
            </a:pPr>
            <a:r>
              <a:rPr lang="en-GB"/>
              <a:t>The trips are allocated to each calendar month based on the trip return date. </a:t>
            </a:r>
          </a:p>
          <a:p>
            <a:pPr>
              <a:spcAft>
                <a:spcPts val="0"/>
              </a:spcAft>
            </a:pPr>
            <a:r>
              <a:rPr lang="en-GB"/>
              <a:t>(NB: The trip allocation to calendar months was improved in the methodological review, providing data more accurately assigned to each calendar month.)</a:t>
            </a:r>
          </a:p>
          <a:p>
            <a:pPr marL="285750" indent="-285750">
              <a:spcAft>
                <a:spcPts val="0"/>
              </a:spcAft>
              <a:buFont typeface="Arial" panose="020B0604020202020204" pitchFamily="34" charset="0"/>
              <a:buChar char="•"/>
            </a:pPr>
            <a:endParaRPr lang="en-GB"/>
          </a:p>
          <a:p>
            <a:endParaRPr lang="en-GB"/>
          </a:p>
        </p:txBody>
      </p:sp>
      <p:sp>
        <p:nvSpPr>
          <p:cNvPr id="2" name="Text Placeholder 4">
            <a:extLst>
              <a:ext uri="{FF2B5EF4-FFF2-40B4-BE49-F238E27FC236}">
                <a16:creationId xmlns:a16="http://schemas.microsoft.com/office/drawing/2014/main" id="{C9E1E151-40CF-BD22-B3B8-E33D2E308E30}"/>
              </a:ext>
            </a:extLst>
          </p:cNvPr>
          <p:cNvSpPr>
            <a:spLocks noGrp="1"/>
          </p:cNvSpPr>
          <p:nvPr>
            <p:ph type="body" sz="quarter" idx="11"/>
          </p:nvPr>
        </p:nvSpPr>
        <p:spPr>
          <a:xfrm>
            <a:off x="334963" y="6456815"/>
            <a:ext cx="9386553" cy="351182"/>
          </a:xfrm>
        </p:spPr>
        <p:txBody>
          <a:bodyPr/>
          <a:lstStyle/>
          <a:p>
            <a:pPr>
              <a:lnSpc>
                <a:spcPct val="100000"/>
              </a:lnSpc>
              <a:spcBef>
                <a:spcPts val="0"/>
              </a:spcBef>
            </a:pPr>
            <a:r>
              <a:rPr lang="en-GB" sz="1200">
                <a:solidFill>
                  <a:schemeClr val="accent1"/>
                </a:solidFill>
              </a:rPr>
              <a:t>Great Britain Tourism Survey</a:t>
            </a:r>
            <a:r>
              <a:rPr lang="en-GB"/>
              <a:t> </a:t>
            </a:r>
            <a:r>
              <a:rPr lang="en-GB" sz="1200">
                <a:solidFill>
                  <a:schemeClr val="accent1"/>
                </a:solidFill>
              </a:rPr>
              <a:t>(commissioned by VisitEngland, VisitScotland and Visit Wales) </a:t>
            </a:r>
            <a:endParaRPr lang="en-GB" sz="1200">
              <a:solidFill>
                <a:schemeClr val="accent2"/>
              </a:solidFill>
            </a:endParaRPr>
          </a:p>
          <a:p>
            <a:pPr>
              <a:lnSpc>
                <a:spcPct val="100000"/>
              </a:lnSpc>
              <a:spcBef>
                <a:spcPts val="0"/>
              </a:spcBef>
            </a:pPr>
            <a:r>
              <a:rPr lang="en-GB" sz="1200">
                <a:solidFill>
                  <a:schemeClr val="accent1"/>
                </a:solidFill>
              </a:rPr>
              <a:t>Release date: </a:t>
            </a:r>
            <a:r>
              <a:rPr lang="en-GB"/>
              <a:t>18 December 2025</a:t>
            </a:r>
            <a:endParaRPr lang="en-GB" sz="1200">
              <a:solidFill>
                <a:schemeClr val="accent1"/>
              </a:solidFill>
            </a:endParaRPr>
          </a:p>
        </p:txBody>
      </p:sp>
      <p:sp>
        <p:nvSpPr>
          <p:cNvPr id="6" name="Slide Number Placeholder 3">
            <a:extLst>
              <a:ext uri="{FF2B5EF4-FFF2-40B4-BE49-F238E27FC236}">
                <a16:creationId xmlns:a16="http://schemas.microsoft.com/office/drawing/2014/main" id="{6FBA6BF2-59DD-4BC6-A1B1-5E21B50B3CE5}"/>
              </a:ext>
            </a:extLst>
          </p:cNvPr>
          <p:cNvSpPr>
            <a:spLocks noGrp="1"/>
          </p:cNvSpPr>
          <p:nvPr>
            <p:ph type="sldNum" sz="quarter" idx="4294967295"/>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792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937CBE7-8597-D8D9-6B7F-7D4FAE3D5AB1}"/>
              </a:ext>
            </a:extLst>
          </p:cNvPr>
          <p:cNvSpPr>
            <a:spLocks noGrp="1"/>
          </p:cNvSpPr>
          <p:nvPr>
            <p:ph type="title"/>
          </p:nvPr>
        </p:nvSpPr>
        <p:spPr/>
        <p:txBody>
          <a:bodyPr/>
          <a:lstStyle/>
          <a:p>
            <a:r>
              <a:rPr lang="en-GB"/>
              <a:t>For more information, please click on the link below</a:t>
            </a:r>
          </a:p>
        </p:txBody>
      </p:sp>
      <p:sp>
        <p:nvSpPr>
          <p:cNvPr id="11" name="Text Placeholder 10">
            <a:extLst>
              <a:ext uri="{FF2B5EF4-FFF2-40B4-BE49-F238E27FC236}">
                <a16:creationId xmlns:a16="http://schemas.microsoft.com/office/drawing/2014/main" id="{ED29499D-0A25-0819-5856-34A0FBC3360D}"/>
              </a:ext>
            </a:extLst>
          </p:cNvPr>
          <p:cNvSpPr>
            <a:spLocks noGrp="1"/>
          </p:cNvSpPr>
          <p:nvPr>
            <p:ph type="body" sz="quarter" idx="13"/>
          </p:nvPr>
        </p:nvSpPr>
        <p:spPr/>
        <p:txBody>
          <a:bodyPr/>
          <a:lstStyle/>
          <a:p>
            <a:r>
              <a:rPr lang="en-GB" u="sng">
                <a:solidFill>
                  <a:schemeClr val="accent2"/>
                </a:solidFill>
                <a:hlinkClick r:id="rId2">
                  <a:extLst>
                    <a:ext uri="{A12FA001-AC4F-418D-AE19-62706E023703}">
                      <ahyp:hlinkClr xmlns:ahyp="http://schemas.microsoft.com/office/drawing/2018/hyperlinkcolor" val="tx"/>
                    </a:ext>
                  </a:extLst>
                </a:hlinkClick>
              </a:rPr>
              <a:t>Get in touch | VisitBritain.org</a:t>
            </a:r>
            <a:endParaRPr lang="en-GB">
              <a:solidFill>
                <a:schemeClr val="accent2"/>
              </a:solidFill>
            </a:endParaRPr>
          </a:p>
        </p:txBody>
      </p:sp>
      <p:sp>
        <p:nvSpPr>
          <p:cNvPr id="5" name="Slide Number Placeholder 4">
            <a:extLst>
              <a:ext uri="{FF2B5EF4-FFF2-40B4-BE49-F238E27FC236}">
                <a16:creationId xmlns:a16="http://schemas.microsoft.com/office/drawing/2014/main" id="{28EBB045-BC18-3C34-FE97-BE737D2A2F06}"/>
              </a:ext>
            </a:extLst>
          </p:cNvPr>
          <p:cNvSpPr>
            <a:spLocks noGrp="1"/>
          </p:cNvSpPr>
          <p:nvPr>
            <p:ph type="sldNum" sz="quarter" idx="4294967295"/>
          </p:nvPr>
        </p:nvSpPr>
        <p:spPr>
          <a:xfrm>
            <a:off x="9448800" y="6356350"/>
            <a:ext cx="2743200" cy="365125"/>
          </a:xfrm>
        </p:spPr>
        <p:txBody>
          <a:bodyPr/>
          <a:lstStyle/>
          <a:p>
            <a:fld id="{5789A2FC-30D6-442F-8B92-42E952ECBE8A}" type="slidenum">
              <a:rPr lang="en-GB" smtClean="0"/>
              <a:t>26</a:t>
            </a:fld>
            <a:endParaRPr lang="en-GB"/>
          </a:p>
        </p:txBody>
      </p:sp>
    </p:spTree>
    <p:extLst>
      <p:ext uri="{BB962C8B-B14F-4D97-AF65-F5344CB8AC3E}">
        <p14:creationId xmlns:p14="http://schemas.microsoft.com/office/powerpoint/2010/main" val="33644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A04D30A-509E-4FEB-9FFA-43671B9E9887}"/>
              </a:ext>
            </a:extLst>
          </p:cNvPr>
          <p:cNvSpPr>
            <a:spLocks noGrp="1"/>
          </p:cNvSpPr>
          <p:nvPr>
            <p:ph type="title"/>
          </p:nvPr>
        </p:nvSpPr>
        <p:spPr>
          <a:noFill/>
        </p:spPr>
        <p:txBody>
          <a:bodyPr>
            <a:normAutofit fontScale="90000"/>
          </a:bodyPr>
          <a:lstStyle/>
          <a:p>
            <a:r>
              <a:rPr lang="en-US"/>
              <a:t>Introduction</a:t>
            </a:r>
            <a:endParaRPr lang="en-GB"/>
          </a:p>
        </p:txBody>
      </p:sp>
      <p:sp>
        <p:nvSpPr>
          <p:cNvPr id="3" name="Content Placeholder 2">
            <a:extLst>
              <a:ext uri="{FF2B5EF4-FFF2-40B4-BE49-F238E27FC236}">
                <a16:creationId xmlns:a16="http://schemas.microsoft.com/office/drawing/2014/main" id="{978E6B71-12D9-48A9-AEDE-271D29CE5BB5}"/>
              </a:ext>
            </a:extLst>
          </p:cNvPr>
          <p:cNvSpPr>
            <a:spLocks noGrp="1"/>
          </p:cNvSpPr>
          <p:nvPr>
            <p:ph sz="quarter" idx="10"/>
          </p:nvPr>
        </p:nvSpPr>
        <p:spPr>
          <a:xfrm>
            <a:off x="334964" y="914400"/>
            <a:ext cx="11552236" cy="5485021"/>
          </a:xfrm>
        </p:spPr>
        <p:txBody>
          <a:bodyPr/>
          <a:lstStyle/>
          <a:p>
            <a:pPr lvl="1"/>
            <a:r>
              <a:rPr lang="en-GB" sz="1400">
                <a:latin typeface="+mj-lt"/>
              </a:rPr>
              <a:t>This report includes monthly</a:t>
            </a:r>
            <a:r>
              <a:rPr lang="en-GB" sz="1400" b="1">
                <a:latin typeface="+mj-lt"/>
              </a:rPr>
              <a:t> </a:t>
            </a:r>
            <a:r>
              <a:rPr lang="en-GB" sz="1400">
                <a:latin typeface="+mj-lt"/>
              </a:rPr>
              <a:t>and quarterly estimates for the volume and value of </a:t>
            </a:r>
            <a:r>
              <a:rPr lang="en-GB" sz="1400" b="1">
                <a:latin typeface="+mj-lt"/>
              </a:rPr>
              <a:t>domestic overnight trips </a:t>
            </a:r>
            <a:r>
              <a:rPr lang="en-GB" sz="1400">
                <a:latin typeface="+mj-lt"/>
              </a:rPr>
              <a:t>(incl. </a:t>
            </a:r>
            <a:r>
              <a:rPr lang="en-GB" sz="1400" b="1">
                <a:latin typeface="+mj-lt"/>
              </a:rPr>
              <a:t>domestic holidays) </a:t>
            </a:r>
            <a:r>
              <a:rPr lang="en-GB" sz="1400">
                <a:latin typeface="+mj-lt"/>
              </a:rPr>
              <a:t>and</a:t>
            </a:r>
            <a:r>
              <a:rPr lang="en-GB" sz="1400" b="1">
                <a:latin typeface="+mj-lt"/>
              </a:rPr>
              <a:t> domestic tourism day visits </a:t>
            </a:r>
            <a:r>
              <a:rPr lang="en-GB" sz="1400">
                <a:latin typeface="+mj-lt"/>
              </a:rPr>
              <a:t>taken by British residents in Britain and in England in </a:t>
            </a:r>
            <a:r>
              <a:rPr lang="en-GB" sz="1400" b="1">
                <a:latin typeface="+mj-lt"/>
              </a:rPr>
              <a:t>July to September</a:t>
            </a:r>
            <a:r>
              <a:rPr lang="en-GB" sz="1400">
                <a:latin typeface="+mj-lt"/>
              </a:rPr>
              <a:t> </a:t>
            </a:r>
            <a:r>
              <a:rPr lang="en-GB" sz="1400" b="1">
                <a:latin typeface="+mj-lt"/>
              </a:rPr>
              <a:t>2025</a:t>
            </a:r>
            <a:r>
              <a:rPr lang="en-GB" sz="1400">
                <a:latin typeface="+mj-lt"/>
              </a:rPr>
              <a:t>. Quarterly reporting includes regional data, trip purpose, destination type and other top-level analysis.</a:t>
            </a:r>
          </a:p>
          <a:p>
            <a:pPr lvl="1"/>
            <a:r>
              <a:rPr lang="en-GB" sz="1400">
                <a:latin typeface="+mj-lt"/>
              </a:rPr>
              <a:t>This is a short summary of recent trends in domestic overnight and day trips, and will be followed by annual reporting, incl. deep dive analysis.</a:t>
            </a:r>
          </a:p>
          <a:p>
            <a:pPr lvl="1"/>
            <a:r>
              <a:rPr lang="en-GB" sz="1400">
                <a:latin typeface="+mj-lt"/>
              </a:rPr>
              <a:t>Monthly data can be volatile, especially for spending, and looking at the past three months provides a more robust view.</a:t>
            </a:r>
          </a:p>
          <a:p>
            <a:pPr lvl="1"/>
            <a:r>
              <a:rPr lang="en-GB" sz="1400">
                <a:latin typeface="+mj-lt"/>
              </a:rPr>
              <a:t>The GBTS data from 2022 onwards has been published as </a:t>
            </a:r>
            <a:r>
              <a:rPr lang="en-GB" sz="1400" b="1">
                <a:latin typeface="+mj-lt"/>
              </a:rPr>
              <a:t>statistics in development</a:t>
            </a:r>
            <a:r>
              <a:rPr lang="en-GB" sz="1400">
                <a:latin typeface="+mj-lt"/>
              </a:rPr>
              <a:t>. More information on this can be found on the </a:t>
            </a:r>
            <a:r>
              <a:rPr lang="en-GB" sz="1400" u="sng">
                <a:solidFill>
                  <a:schemeClr val="accent2"/>
                </a:solidFill>
                <a:latin typeface="+mj-lt"/>
                <a:hlinkClick r:id="rId3">
                  <a:extLst>
                    <a:ext uri="{A12FA001-AC4F-418D-AE19-62706E023703}">
                      <ahyp:hlinkClr xmlns:ahyp="http://schemas.microsoft.com/office/drawing/2018/hyperlinkcolor" val="tx"/>
                    </a:ext>
                  </a:extLst>
                </a:hlinkClick>
              </a:rPr>
              <a:t>Office for Statistics Regulation website</a:t>
            </a:r>
            <a:r>
              <a:rPr lang="en-GB" sz="1400" u="sng">
                <a:solidFill>
                  <a:schemeClr val="accent2"/>
                </a:solidFill>
                <a:latin typeface="+mj-lt"/>
              </a:rPr>
              <a:t>. </a:t>
            </a:r>
          </a:p>
          <a:p>
            <a:pPr lvl="1"/>
            <a:r>
              <a:rPr lang="en-GB" sz="1400"/>
              <a:t>Please note that during fieldwork for July to September, due to technical issues, a small number of respondents were incorrectly deleted. This led to artificially lowered estimates across the Great Britain nations. As it was not possible to recover data from the removed respondents, an uplift was applied on this data. Further information will be provided in our annual Background Quality Reports for 2025.</a:t>
            </a:r>
          </a:p>
          <a:p>
            <a:pPr lvl="1"/>
            <a:r>
              <a:rPr lang="en-GB" sz="1400">
                <a:latin typeface="+mj-lt"/>
              </a:rPr>
              <a:t>Further information on the methodology and user notes (including guidance on limitations of comparability with GBTS data up until 2019) are available in the ‘Supporting documents’ (including Background Quality Reports) section on these two webpages</a:t>
            </a:r>
            <a:r>
              <a:rPr lang="en-GB" sz="1400">
                <a:solidFill>
                  <a:srgbClr val="E41F18"/>
                </a:solidFill>
                <a:latin typeface="+mj-lt"/>
              </a:rPr>
              <a:t> </a:t>
            </a:r>
            <a:r>
              <a:rPr kumimoji="0" lang="en-GB" sz="1400" b="0" i="0" u="none" strike="noStrike" kern="1200" cap="none" spc="0" normalizeH="0" baseline="0" noProof="0">
                <a:ln>
                  <a:noFill/>
                </a:ln>
                <a:solidFill>
                  <a:srgbClr val="E41F18"/>
                </a:solidFill>
                <a:effectLst/>
                <a:uLnTx/>
                <a:uFillTx/>
                <a:latin typeface="+mj-lt"/>
                <a:ea typeface="+mn-ea"/>
                <a:cs typeface="+mn-cs"/>
                <a:hlinkClick r:id="rId4">
                  <a:extLst>
                    <a:ext uri="{A12FA001-AC4F-418D-AE19-62706E023703}">
                      <ahyp:hlinkClr xmlns:ahyp="http://schemas.microsoft.com/office/drawing/2018/hyperlinkcolor" val="tx"/>
                    </a:ext>
                  </a:extLst>
                </a:hlinkClick>
              </a:rPr>
              <a:t>domestic overnight trips webpage</a:t>
            </a:r>
            <a:r>
              <a:rPr lang="en-GB" sz="1400">
                <a:latin typeface="+mj-lt"/>
              </a:rPr>
              <a:t> and</a:t>
            </a:r>
            <a:r>
              <a:rPr lang="en-GB" sz="1400">
                <a:solidFill>
                  <a:srgbClr val="FF0000"/>
                </a:solidFill>
                <a:latin typeface="+mj-lt"/>
              </a:rPr>
              <a:t> </a:t>
            </a:r>
            <a:r>
              <a:rPr lang="en-GB" sz="1400">
                <a:solidFill>
                  <a:schemeClr val="accent2"/>
                </a:solidFill>
                <a:latin typeface="+mj-lt"/>
                <a:hlinkClick r:id="rId5">
                  <a:extLst>
                    <a:ext uri="{A12FA001-AC4F-418D-AE19-62706E023703}">
                      <ahyp:hlinkClr xmlns:ahyp="http://schemas.microsoft.com/office/drawing/2018/hyperlinkcolor" val="tx"/>
                    </a:ext>
                  </a:extLst>
                </a:hlinkClick>
              </a:rPr>
              <a:t>domestic day trips webpage</a:t>
            </a:r>
            <a:r>
              <a:rPr lang="en-GB" sz="1400">
                <a:latin typeface="+mj-lt"/>
              </a:rPr>
              <a:t>.</a:t>
            </a:r>
          </a:p>
          <a:p>
            <a:pPr lvl="1"/>
            <a:r>
              <a:rPr lang="en-GB" sz="1400">
                <a:latin typeface="+mj-lt"/>
              </a:rPr>
              <a:t>The statistics in this release are based on a combined online survey (called Great Britain Tourism Survey), covering both, overnight trips and day visits. This survey replaces the separate Great Britain Tourism Survey (overnight trips) and Great Britain Day Visits Survey (day visits) which ran until the end of 2019. Due to the methodological changes post 2019, the </a:t>
            </a:r>
            <a:r>
              <a:rPr lang="en-GB" sz="1400" b="1">
                <a:latin typeface="+mj-lt"/>
              </a:rPr>
              <a:t>data from 2022* onwards cannot be compared to the results up to 2019</a:t>
            </a:r>
            <a:r>
              <a:rPr lang="en-GB" sz="1400">
                <a:latin typeface="+mj-lt"/>
              </a:rPr>
              <a:t>. (* data for 2020 and 2021 are not published, as due to Covid pandemic lockdowns, the complete calendar year data is not available.) </a:t>
            </a:r>
          </a:p>
          <a:p>
            <a:pPr lvl="1"/>
            <a:r>
              <a:rPr lang="en-GB" sz="1400">
                <a:latin typeface="+mj-lt"/>
              </a:rPr>
              <a:t>This survey is conducted by an independent market research agency BMG Research Limited and sponsored by VisitEngland, VisitScotland and Visit Wales. Detailed results for Scotland and Wales are published by VisitScotland (</a:t>
            </a:r>
            <a:r>
              <a:rPr lang="en-GB" sz="1400">
                <a:solidFill>
                  <a:schemeClr val="accent2"/>
                </a:solidFill>
                <a:latin typeface="+mj-lt"/>
                <a:hlinkClick r:id="rId6">
                  <a:extLst>
                    <a:ext uri="{A12FA001-AC4F-418D-AE19-62706E023703}">
                      <ahyp:hlinkClr xmlns:ahyp="http://schemas.microsoft.com/office/drawing/2018/hyperlinkcolor" val="tx"/>
                    </a:ext>
                  </a:extLst>
                </a:hlinkClick>
              </a:rPr>
              <a:t>overnight trips</a:t>
            </a:r>
            <a:r>
              <a:rPr lang="en-GB" sz="1400">
                <a:solidFill>
                  <a:schemeClr val="accent2"/>
                </a:solidFill>
                <a:latin typeface="+mj-lt"/>
              </a:rPr>
              <a:t> </a:t>
            </a:r>
            <a:r>
              <a:rPr lang="en-GB" sz="1400">
                <a:latin typeface="+mj-lt"/>
              </a:rPr>
              <a:t>and </a:t>
            </a:r>
            <a:r>
              <a:rPr lang="en-GB" sz="1400">
                <a:solidFill>
                  <a:schemeClr val="accent2"/>
                </a:solidFill>
                <a:latin typeface="+mj-lt"/>
                <a:hlinkClick r:id="rId7">
                  <a:extLst>
                    <a:ext uri="{A12FA001-AC4F-418D-AE19-62706E023703}">
                      <ahyp:hlinkClr xmlns:ahyp="http://schemas.microsoft.com/office/drawing/2018/hyperlinkcolor" val="tx"/>
                    </a:ext>
                  </a:extLst>
                </a:hlinkClick>
              </a:rPr>
              <a:t>day visits</a:t>
            </a:r>
            <a:r>
              <a:rPr lang="en-GB" sz="1400">
                <a:latin typeface="+mj-lt"/>
              </a:rPr>
              <a:t>) and </a:t>
            </a:r>
            <a:r>
              <a:rPr lang="en-GB" sz="1400">
                <a:solidFill>
                  <a:schemeClr val="accent2"/>
                </a:solidFill>
                <a:latin typeface="+mj-lt"/>
                <a:hlinkClick r:id="rId8">
                  <a:extLst>
                    <a:ext uri="{A12FA001-AC4F-418D-AE19-62706E023703}">
                      <ahyp:hlinkClr xmlns:ahyp="http://schemas.microsoft.com/office/drawing/2018/hyperlinkcolor" val="tx"/>
                    </a:ext>
                  </a:extLst>
                </a:hlinkClick>
              </a:rPr>
              <a:t>Visit Wales</a:t>
            </a:r>
            <a:r>
              <a:rPr lang="en-GB" sz="1400">
                <a:solidFill>
                  <a:schemeClr val="accent2"/>
                </a:solidFill>
                <a:latin typeface="+mj-lt"/>
              </a:rPr>
              <a:t> </a:t>
            </a:r>
            <a:r>
              <a:rPr lang="en-GB" sz="1400">
                <a:latin typeface="+mj-lt"/>
              </a:rPr>
              <a:t>respectively.  </a:t>
            </a:r>
          </a:p>
          <a:p>
            <a:pPr lvl="1"/>
            <a:endParaRPr lang="en-GB" sz="1400">
              <a:latin typeface="+mj-lt"/>
            </a:endParaRPr>
          </a:p>
        </p:txBody>
      </p:sp>
      <p:sp>
        <p:nvSpPr>
          <p:cNvPr id="6" name="Text Placeholder 3">
            <a:extLst>
              <a:ext uri="{FF2B5EF4-FFF2-40B4-BE49-F238E27FC236}">
                <a16:creationId xmlns:a16="http://schemas.microsoft.com/office/drawing/2014/main" id="{D62CF4E6-751D-4EA3-AC87-00FBB03BDBE9}"/>
              </a:ext>
            </a:extLst>
          </p:cNvPr>
          <p:cNvSpPr txBox="1">
            <a:spLocks/>
          </p:cNvSpPr>
          <p:nvPr/>
        </p:nvSpPr>
        <p:spPr>
          <a:xfrm>
            <a:off x="334964" y="6245352"/>
            <a:ext cx="9786936" cy="493395"/>
          </a:xfrm>
          <a:prstGeom prst="rect">
            <a:avLst/>
          </a:prstGeom>
        </p:spPr>
        <p:txBody>
          <a:bodyPr tIns="0" bIns="0" anchor="b"/>
          <a:lstStyle>
            <a:lvl1pPr marL="0" indent="0" algn="l" defTabSz="914400" rtl="0" eaLnBrk="1" latinLnBrk="0" hangingPunct="1">
              <a:lnSpc>
                <a:spcPct val="90000"/>
              </a:lnSpc>
              <a:spcBef>
                <a:spcPts val="1000"/>
              </a:spcBef>
              <a:buFont typeface="Arial" panose="020B0604020202020204" pitchFamily="34" charset="0"/>
              <a:buNone/>
              <a:defRPr lang="en-US" sz="12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Great Britain Tourism Survey</a:t>
            </a:r>
            <a:r>
              <a:rPr lang="en-GB">
                <a:solidFill>
                  <a:srgbClr val="1E1541"/>
                </a:solidFill>
                <a:latin typeface="Arial" panose="020B0604020202020204"/>
              </a:rPr>
              <a:t> </a:t>
            </a: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(commissioned by VisitEngland, VisitScotland and Visit Wales) </a:t>
            </a:r>
            <a:endParaRPr kumimoji="0" lang="en-GB" sz="1200" b="0" i="0" u="none" strike="noStrike" kern="1200" cap="none" spc="0" normalizeH="0" baseline="0" noProof="0">
              <a:ln>
                <a:noFill/>
              </a:ln>
              <a:solidFill>
                <a:srgbClr val="E41F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Release date: 18 December 2025</a:t>
            </a:r>
          </a:p>
        </p:txBody>
      </p:sp>
      <p:sp>
        <p:nvSpPr>
          <p:cNvPr id="7" name="Slide Number Placeholder 3">
            <a:extLst>
              <a:ext uri="{FF2B5EF4-FFF2-40B4-BE49-F238E27FC236}">
                <a16:creationId xmlns:a16="http://schemas.microsoft.com/office/drawing/2014/main" id="{73FD5D6B-4E73-4D38-A9E5-34A0EB677897}"/>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605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BEF11-836D-0C07-B0EC-5D202E00116F}"/>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168550E4-364B-9F08-B81C-04FC4DB39456}"/>
              </a:ext>
            </a:extLst>
          </p:cNvPr>
          <p:cNvSpPr>
            <a:spLocks noGrp="1"/>
          </p:cNvSpPr>
          <p:nvPr>
            <p:ph type="title"/>
          </p:nvPr>
        </p:nvSpPr>
        <p:spPr>
          <a:xfrm>
            <a:off x="905254" y="394571"/>
            <a:ext cx="11138964" cy="519829"/>
          </a:xfrm>
          <a:noFill/>
        </p:spPr>
        <p:txBody>
          <a:bodyPr>
            <a:normAutofit fontScale="90000"/>
          </a:bodyPr>
          <a:lstStyle/>
          <a:p>
            <a:r>
              <a:rPr lang="en-US"/>
              <a:t>Domestic tourism in Q3 2025: England</a:t>
            </a:r>
            <a:endParaRPr lang="en-GB"/>
          </a:p>
        </p:txBody>
      </p:sp>
      <p:sp>
        <p:nvSpPr>
          <p:cNvPr id="2" name="Rectangle 1">
            <a:extLst>
              <a:ext uri="{FF2B5EF4-FFF2-40B4-BE49-F238E27FC236}">
                <a16:creationId xmlns:a16="http://schemas.microsoft.com/office/drawing/2014/main" id="{69B064CD-2F5B-4F09-B738-11074C090DFA}"/>
              </a:ext>
            </a:extLst>
          </p:cNvPr>
          <p:cNvSpPr/>
          <p:nvPr/>
        </p:nvSpPr>
        <p:spPr>
          <a:xfrm>
            <a:off x="334583" y="972197"/>
            <a:ext cx="3953953" cy="5310408"/>
          </a:xfrm>
          <a:prstGeom prst="rect">
            <a:avLst/>
          </a:prstGeom>
          <a:noFill/>
          <a:ln w="76200">
            <a:solidFill>
              <a:srgbClr val="1E766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00"/>
              </a:spcBef>
              <a:spcAft>
                <a:spcPts val="100"/>
              </a:spcAft>
            </a:pPr>
            <a:r>
              <a:rPr lang="en-GB" sz="1500" b="1" u="sng">
                <a:solidFill>
                  <a:schemeClr val="accent1"/>
                </a:solidFill>
                <a:latin typeface="Arial" panose="020B0604020202020204" pitchFamily="34" charset="0"/>
                <a:cs typeface="Arial" panose="020B0604020202020204" pitchFamily="34" charset="0"/>
              </a:rPr>
              <a:t>Domestic tourism in Q3 - overall story</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Overall picture: </a:t>
            </a:r>
            <a:r>
              <a:rPr lang="en-GB" sz="1500">
                <a:solidFill>
                  <a:schemeClr val="accent1"/>
                </a:solidFill>
                <a:latin typeface="Arial" panose="020B0604020202020204" pitchFamily="34" charset="0"/>
                <a:cs typeface="Arial" panose="020B0604020202020204" pitchFamily="34" charset="0"/>
              </a:rPr>
              <a:t>Volume of overnight trips showed a minor decline year-on-year, while volume of tourism day visits was up. Total domestic tourism spend increased for both overnights and day visits. </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Volume</a:t>
            </a:r>
            <a:r>
              <a:rPr lang="en-GB" sz="1500">
                <a:solidFill>
                  <a:schemeClr val="accent1"/>
                </a:solidFill>
                <a:latin typeface="Arial" panose="020B0604020202020204" pitchFamily="34" charset="0"/>
                <a:cs typeface="Arial" panose="020B0604020202020204" pitchFamily="34" charset="0"/>
              </a:rPr>
              <a:t>: In Q3 2025, Britain residents took 27 million overnight trips in England, which is slightly down 2% on Q3 2024 and below Q3 2023 and Q3 2022. </a:t>
            </a:r>
          </a:p>
          <a:p>
            <a:pPr marL="285750" indent="-285750">
              <a:spcBef>
                <a:spcPts val="100"/>
              </a:spcBef>
              <a:spcAft>
                <a:spcPts val="100"/>
              </a:spcAft>
              <a:buClr>
                <a:schemeClr val="accent2"/>
              </a:buClr>
              <a:buFont typeface="Arial" panose="020B0604020202020204" pitchFamily="34" charset="0"/>
              <a:buChar char="•"/>
            </a:pPr>
            <a:r>
              <a:rPr lang="en-GB" sz="1500">
                <a:solidFill>
                  <a:schemeClr val="accent1"/>
                </a:solidFill>
                <a:latin typeface="Arial" panose="020B0604020202020204" pitchFamily="34" charset="0"/>
                <a:cs typeface="Arial" panose="020B0604020202020204" pitchFamily="34" charset="0"/>
              </a:rPr>
              <a:t>Tourism day visits volume increased by 12%, reaching 286m visits in Q3 2025; this is also above Q3 2023 and Q3 2022.</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Value</a:t>
            </a:r>
            <a:r>
              <a:rPr lang="en-GB" sz="1500">
                <a:solidFill>
                  <a:schemeClr val="accent1"/>
                </a:solidFill>
                <a:latin typeface="Arial" panose="020B0604020202020204" pitchFamily="34" charset="0"/>
                <a:cs typeface="Arial" panose="020B0604020202020204" pitchFamily="34" charset="0"/>
              </a:rPr>
              <a:t>: Total spend on domestic tourism was up year-on-year by 11% to £25.2bn in Q3 2025, with increases noted for both overnight trips (up 5% to £9.6bn) and tourism day visits (up by 15% to £15.6bn). The value is well above Q3 2023 and Q3 2022 for both types of trips. </a:t>
            </a:r>
          </a:p>
        </p:txBody>
      </p:sp>
      <p:sp>
        <p:nvSpPr>
          <p:cNvPr id="11" name="Rectangle 10">
            <a:extLst>
              <a:ext uri="{FF2B5EF4-FFF2-40B4-BE49-F238E27FC236}">
                <a16:creationId xmlns:a16="http://schemas.microsoft.com/office/drawing/2014/main" id="{D2EB197A-2511-614F-ED56-6AD45FE7A2C3}"/>
              </a:ext>
            </a:extLst>
          </p:cNvPr>
          <p:cNvSpPr/>
          <p:nvPr/>
        </p:nvSpPr>
        <p:spPr>
          <a:xfrm>
            <a:off x="4554747" y="972198"/>
            <a:ext cx="7311814" cy="5310408"/>
          </a:xfrm>
          <a:prstGeom prst="rect">
            <a:avLst/>
          </a:prstGeom>
          <a:solidFill>
            <a:schemeClr val="bg1"/>
          </a:solidFill>
          <a:ln w="76200">
            <a:solidFill>
              <a:srgbClr val="1E766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100"/>
              </a:spcBef>
              <a:spcAft>
                <a:spcPts val="100"/>
              </a:spcAft>
            </a:pPr>
            <a:r>
              <a:rPr lang="en-GB" sz="1500" b="1" u="sng">
                <a:solidFill>
                  <a:schemeClr val="accent1"/>
                </a:solidFill>
                <a:latin typeface="Arial" panose="020B0604020202020204" pitchFamily="34" charset="0"/>
                <a:cs typeface="Arial" panose="020B0604020202020204" pitchFamily="34" charset="0"/>
              </a:rPr>
              <a:t>Domestic tourism in Q3 - detail</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Trip purpose</a:t>
            </a:r>
            <a:r>
              <a:rPr lang="en-GB" sz="1500">
                <a:solidFill>
                  <a:schemeClr val="accent1"/>
                </a:solidFill>
                <a:latin typeface="Arial" panose="020B0604020202020204" pitchFamily="34" charset="0"/>
                <a:cs typeface="Arial" panose="020B0604020202020204" pitchFamily="34" charset="0"/>
              </a:rPr>
              <a:t>: ‘Domestic overnight stays as part of an overseas trip’ increased their share vs previous years in Q3 2025 and reached 10% share of trips (Q3 2022: 6%). Pure holidays were in line with Q3 2024, while below Q3 2022 and Q3 2023. (Indicating a shift from domestic to overseas holidays in Q3.)</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Spend breakdown</a:t>
            </a:r>
            <a:r>
              <a:rPr lang="en-GB" sz="1500">
                <a:solidFill>
                  <a:schemeClr val="accent1"/>
                </a:solidFill>
                <a:latin typeface="Arial" panose="020B0604020202020204" pitchFamily="34" charset="0"/>
                <a:cs typeface="Arial" panose="020B0604020202020204" pitchFamily="34" charset="0"/>
              </a:rPr>
              <a:t>: As in Q2 2025, there was an increase in the share of overnight trip spend on ‘package’ trips, from 18% in Q3 2024 to 24% in Q3 2025. The share of accommodation costs slightly declined for overnight trips. The share of transport costs increased for tourism day visits, vs previous years.</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Spend per trip per person: </a:t>
            </a:r>
            <a:r>
              <a:rPr lang="en-GB" sz="1500">
                <a:solidFill>
                  <a:schemeClr val="accent1"/>
                </a:solidFill>
                <a:latin typeface="Arial" panose="020B0604020202020204" pitchFamily="34" charset="0"/>
                <a:cs typeface="Arial" panose="020B0604020202020204" pitchFamily="34" charset="0"/>
              </a:rPr>
              <a:t>Spend per overnight trip increased in Q3 by 8% to £356 with holiday trips also increasing by 8%, to £412. Spend per day trip in Q3 was only 3% above last year.</a:t>
            </a:r>
            <a:endParaRPr lang="en-GB" sz="1500" b="1">
              <a:solidFill>
                <a:schemeClr val="accent2"/>
              </a:solidFill>
              <a:latin typeface="Arial" panose="020B0604020202020204" pitchFamily="34" charset="0"/>
              <a:cs typeface="Arial" panose="020B0604020202020204" pitchFamily="34" charset="0"/>
            </a:endParaRP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Destination type</a:t>
            </a:r>
            <a:r>
              <a:rPr lang="en-GB" sz="1500">
                <a:solidFill>
                  <a:schemeClr val="accent1"/>
                </a:solidFill>
                <a:latin typeface="Arial" panose="020B0604020202020204" pitchFamily="34" charset="0"/>
                <a:cs typeface="Arial" panose="020B0604020202020204" pitchFamily="34" charset="0"/>
              </a:rPr>
              <a:t>: ‘Large towns or cities’ increased their share of overnight trips in Q3 2025 vs previous three years, while seaside declined.</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Region</a:t>
            </a:r>
            <a:r>
              <a:rPr lang="en-GB" sz="1500">
                <a:solidFill>
                  <a:schemeClr val="accent1"/>
                </a:solidFill>
                <a:latin typeface="Arial" panose="020B0604020202020204" pitchFamily="34" charset="0"/>
                <a:cs typeface="Arial" panose="020B0604020202020204" pitchFamily="34" charset="0"/>
              </a:rPr>
              <a:t>: South West’s share of overnight trips shows a declining trend for Q3 over the past 4 years (20% in 2022 and 2023, 18% in 2024, 16% in 2025). North West increased the share of overnight trip spend in Q3 2025 vs previous years.</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Activities</a:t>
            </a:r>
            <a:r>
              <a:rPr lang="en-GB" sz="1500">
                <a:solidFill>
                  <a:schemeClr val="accent1"/>
                </a:solidFill>
                <a:latin typeface="Arial" panose="020B0604020202020204" pitchFamily="34" charset="0"/>
                <a:cs typeface="Arial" panose="020B0604020202020204" pitchFamily="34" charset="0"/>
              </a:rPr>
              <a:t>: For overnight trips, ‘taking part in hobbies’ increased most, to 17% share of trips in Q3 2025. For day visits, ‘visiting friends and relatives’ increased its share of trips vs previous years to 38% in Q3 2025. </a:t>
            </a: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Transport:</a:t>
            </a:r>
            <a:r>
              <a:rPr lang="en-GB" sz="1500">
                <a:solidFill>
                  <a:schemeClr val="accent1"/>
                </a:solidFill>
                <a:latin typeface="Arial" panose="020B0604020202020204" pitchFamily="34" charset="0"/>
                <a:cs typeface="Arial" panose="020B0604020202020204" pitchFamily="34" charset="0"/>
              </a:rPr>
              <a:t> The share of ‘own car’ use for overnight trips declined vs 2022-24.</a:t>
            </a:r>
            <a:endParaRPr lang="en-GB" sz="1500" b="1">
              <a:solidFill>
                <a:schemeClr val="accent1"/>
              </a:solidFill>
              <a:latin typeface="Arial" panose="020B0604020202020204" pitchFamily="34" charset="0"/>
              <a:cs typeface="Arial" panose="020B0604020202020204" pitchFamily="34" charset="0"/>
            </a:endParaRPr>
          </a:p>
          <a:p>
            <a:pPr marL="285750" indent="-285750">
              <a:spcBef>
                <a:spcPts val="100"/>
              </a:spcBef>
              <a:spcAft>
                <a:spcPts val="100"/>
              </a:spcAft>
              <a:buClr>
                <a:schemeClr val="accent2"/>
              </a:buClr>
              <a:buFont typeface="Arial" panose="020B0604020202020204" pitchFamily="34" charset="0"/>
              <a:buChar char="•"/>
            </a:pPr>
            <a:r>
              <a:rPr lang="en-GB" sz="1500" b="1">
                <a:solidFill>
                  <a:schemeClr val="accent1"/>
                </a:solidFill>
                <a:latin typeface="Arial" panose="020B0604020202020204" pitchFamily="34" charset="0"/>
                <a:cs typeface="Arial" panose="020B0604020202020204" pitchFamily="34" charset="0"/>
              </a:rPr>
              <a:t>Party composition</a:t>
            </a:r>
            <a:r>
              <a:rPr lang="en-GB" sz="1500">
                <a:solidFill>
                  <a:schemeClr val="accent1"/>
                </a:solidFill>
                <a:latin typeface="Arial" panose="020B0604020202020204" pitchFamily="34" charset="0"/>
                <a:cs typeface="Arial" panose="020B0604020202020204" pitchFamily="34" charset="0"/>
              </a:rPr>
              <a:t>: Solo trips’ share is up for overnight and day trips.</a:t>
            </a:r>
          </a:p>
          <a:p>
            <a:pPr marL="285750" indent="-285750">
              <a:spcBef>
                <a:spcPts val="100"/>
              </a:spcBef>
              <a:spcAft>
                <a:spcPts val="100"/>
              </a:spcAft>
              <a:buClr>
                <a:schemeClr val="accent2"/>
              </a:buClr>
              <a:buFont typeface="Arial" panose="020B0604020202020204" pitchFamily="34" charset="0"/>
              <a:buChar char="•"/>
            </a:pPr>
            <a:endParaRPr lang="en-GB" sz="1500">
              <a:solidFill>
                <a:schemeClr val="accent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863ABFC-C0DA-D212-EB08-A2B546C63726}"/>
              </a:ext>
            </a:extLst>
          </p:cNvPr>
          <p:cNvSpPr>
            <a:spLocks noGrp="1"/>
          </p:cNvSpPr>
          <p:nvPr>
            <p:ph type="body" sz="quarter" idx="11"/>
          </p:nvPr>
        </p:nvSpPr>
        <p:spPr>
          <a:xfrm>
            <a:off x="334583" y="6328326"/>
            <a:ext cx="6808089" cy="380501"/>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Arial" panose="020B0604020202020204"/>
                <a:ea typeface="+mn-ea"/>
                <a:cs typeface="+mn-cs"/>
              </a:rPr>
              <a:t>Great Britain Tourism Survey (commissioned by VisitEngland, VisitScotland and Visit Wales)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Arial" panose="020B0604020202020204"/>
                <a:ea typeface="+mn-ea"/>
                <a:cs typeface="+mn-cs"/>
              </a:rPr>
              <a:t>Release date: 18 December 2025</a:t>
            </a:r>
          </a:p>
        </p:txBody>
      </p:sp>
      <p:sp>
        <p:nvSpPr>
          <p:cNvPr id="8" name="Slide Number Placeholder 3">
            <a:extLst>
              <a:ext uri="{FF2B5EF4-FFF2-40B4-BE49-F238E27FC236}">
                <a16:creationId xmlns:a16="http://schemas.microsoft.com/office/drawing/2014/main" id="{5EACE4F4-9A89-B9AC-8DED-9B1E4C0C2184}"/>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7509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BD7D41-2A9C-467B-AAB0-6E5A08BDBAA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mn-cs"/>
            </a:endParaRPr>
          </a:p>
        </p:txBody>
      </p:sp>
      <p:sp>
        <p:nvSpPr>
          <p:cNvPr id="5" name="Picture Placeholder 4">
            <a:extLst>
              <a:ext uri="{FF2B5EF4-FFF2-40B4-BE49-F238E27FC236}">
                <a16:creationId xmlns:a16="http://schemas.microsoft.com/office/drawing/2014/main" id="{796A3E1F-D709-0B8B-64A5-2A2F0B6BF90A}"/>
              </a:ext>
            </a:extLst>
          </p:cNvPr>
          <p:cNvSpPr>
            <a:spLocks noGrp="1"/>
          </p:cNvSpPr>
          <p:nvPr>
            <p:ph type="pic" sz="quarter" idx="17"/>
          </p:nvPr>
        </p:nvSpPr>
        <p:spPr/>
        <p:txBody>
          <a:bodyPr/>
          <a:lstStyle/>
          <a:p>
            <a:endParaRPr lang="en-GB"/>
          </a:p>
        </p:txBody>
      </p:sp>
      <p:pic>
        <p:nvPicPr>
          <p:cNvPr id="8" name="Picture Placeholder 8">
            <a:extLst>
              <a:ext uri="{FF2B5EF4-FFF2-40B4-BE49-F238E27FC236}">
                <a16:creationId xmlns:a16="http://schemas.microsoft.com/office/drawing/2014/main" id="{CBC223E5-8220-1BC4-3D62-2E40C3F8704C}"/>
              </a:ext>
              <a:ext uri="{C183D7F6-B498-43B3-948B-1728B52AA6E4}">
                <adec:decorative xmlns:adec="http://schemas.microsoft.com/office/drawing/2017/decorative" val="1"/>
              </a:ext>
            </a:extLst>
          </p:cNvPr>
          <p:cNvPicPr>
            <a:picLocks noChangeAspect="1"/>
          </p:cNvPicPr>
          <p:nvPr/>
        </p:nvPicPr>
        <p:blipFill>
          <a:blip r:embed="rId3"/>
          <a:srcRect l="16791" r="16791"/>
          <a:stretch>
            <a:fillRect/>
          </a:stretch>
        </p:blipFill>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pic>
      <p:sp>
        <p:nvSpPr>
          <p:cNvPr id="10" name="Text Placeholder 9">
            <a:extLst>
              <a:ext uri="{FF2B5EF4-FFF2-40B4-BE49-F238E27FC236}">
                <a16:creationId xmlns:a16="http://schemas.microsoft.com/office/drawing/2014/main" id="{86BDB9FF-A12C-6DBD-D122-4183C69153EA}"/>
              </a:ext>
            </a:extLst>
          </p:cNvPr>
          <p:cNvSpPr>
            <a:spLocks noGrp="1"/>
          </p:cNvSpPr>
          <p:nvPr>
            <p:ph type="body" sz="quarter" idx="18"/>
          </p:nvPr>
        </p:nvSpPr>
        <p:spPr/>
        <p:txBody>
          <a:bodyPr/>
          <a:lstStyle/>
          <a:p>
            <a:r>
              <a:rPr kumimoji="0" lang="en-GB" sz="1200" b="0" i="0" u="none" strike="noStrike" kern="1200" cap="none" spc="0" normalizeH="0" baseline="0" noProof="0">
                <a:ln>
                  <a:noFill/>
                </a:ln>
                <a:solidFill>
                  <a:srgbClr val="FFFFFF"/>
                </a:solidFill>
                <a:effectLst/>
                <a:uLnTx/>
                <a:uFillTx/>
                <a:latin typeface="+mj-lt"/>
              </a:rPr>
              <a:t>Image: Aerial view of coastal town with pier, beach, boats and colourful houses lined along shoreline at sunrise. Deal, Kent, England. </a:t>
            </a:r>
            <a:r>
              <a:rPr lang="en-GB" sz="1200">
                <a:latin typeface="+mj-lt"/>
              </a:rPr>
              <a:t>© </a:t>
            </a:r>
            <a:r>
              <a:rPr kumimoji="0" lang="en-GB" sz="1200" b="0" i="0" u="none" strike="noStrike" kern="1200" cap="none" spc="0" normalizeH="0" baseline="0" noProof="0">
                <a:ln>
                  <a:noFill/>
                </a:ln>
                <a:solidFill>
                  <a:srgbClr val="FFFFFF"/>
                </a:solidFill>
                <a:effectLst/>
                <a:uLnTx/>
                <a:uFillTx/>
                <a:latin typeface="+mj-lt"/>
              </a:rPr>
              <a:t>VisitBritain/Robin Creative Media</a:t>
            </a:r>
          </a:p>
        </p:txBody>
      </p:sp>
      <p:sp>
        <p:nvSpPr>
          <p:cNvPr id="12" name="Rectangle 11">
            <a:extLst>
              <a:ext uri="{FF2B5EF4-FFF2-40B4-BE49-F238E27FC236}">
                <a16:creationId xmlns:a16="http://schemas.microsoft.com/office/drawing/2014/main" id="{E5ACF103-6037-4EDC-A158-4CE14297E83D}"/>
              </a:ext>
              <a:ext uri="{C183D7F6-B498-43B3-948B-1728B52AA6E4}">
                <adec:decorative xmlns:adec="http://schemas.microsoft.com/office/drawing/2017/decorative" val="1"/>
              </a:ext>
            </a:extLst>
          </p:cNvPr>
          <p:cNvSpPr/>
          <p:nvPr/>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itle 6">
            <a:extLst>
              <a:ext uri="{FF2B5EF4-FFF2-40B4-BE49-F238E27FC236}">
                <a16:creationId xmlns:a16="http://schemas.microsoft.com/office/drawing/2014/main" id="{8D88AD7A-2F8C-474E-A6D7-CEFF9A47D800}"/>
              </a:ext>
            </a:extLst>
          </p:cNvPr>
          <p:cNvSpPr txBox="1">
            <a:spLocks/>
          </p:cNvSpPr>
          <p:nvPr/>
        </p:nvSpPr>
        <p:spPr>
          <a:xfrm>
            <a:off x="7679149" y="2295144"/>
            <a:ext cx="3141553" cy="222199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lang="en-GB" sz="3200" kern="1200" cap="none" baseline="0">
                <a:solidFill>
                  <a:schemeClr val="bg1"/>
                </a:solidFill>
                <a:latin typeface="Arial Black" panose="020B0604020202020204" pitchFamily="34" charset="0"/>
                <a:ea typeface="+mj-ea"/>
                <a:cs typeface="+mj-cs"/>
              </a:defRPr>
            </a:lvl1pPr>
          </a:lstStyle>
          <a:p>
            <a:r>
              <a:rPr lang="en-GB"/>
              <a:t>England and Britain: </a:t>
            </a:r>
            <a:r>
              <a:rPr lang="en-GB" b="1"/>
              <a:t>key metrics</a:t>
            </a:r>
            <a:endParaRPr lang="en-GB"/>
          </a:p>
        </p:txBody>
      </p:sp>
    </p:spTree>
    <p:extLst>
      <p:ext uri="{BB962C8B-B14F-4D97-AF65-F5344CB8AC3E}">
        <p14:creationId xmlns:p14="http://schemas.microsoft.com/office/powerpoint/2010/main" val="80206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FCAA9-C87F-6345-6B70-51732B9D0F6C}"/>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D89979A9-573A-03EC-E464-7C2E7929FEBA}"/>
              </a:ext>
            </a:extLst>
          </p:cNvPr>
          <p:cNvSpPr>
            <a:spLocks noGrp="1"/>
          </p:cNvSpPr>
          <p:nvPr>
            <p:ph type="title"/>
          </p:nvPr>
        </p:nvSpPr>
        <p:spPr>
          <a:xfrm>
            <a:off x="942435" y="394571"/>
            <a:ext cx="11294876" cy="519829"/>
          </a:xfrm>
          <a:noFill/>
        </p:spPr>
        <p:txBody>
          <a:bodyPr>
            <a:normAutofit fontScale="90000"/>
          </a:bodyPr>
          <a:lstStyle/>
          <a:p>
            <a:r>
              <a:rPr lang="en-US"/>
              <a:t>Domestic tourism in Q3 2025</a:t>
            </a:r>
            <a:endParaRPr lang="en-GB"/>
          </a:p>
        </p:txBody>
      </p:sp>
      <p:sp>
        <p:nvSpPr>
          <p:cNvPr id="3" name="Rectangle: Rounded Corners 2">
            <a:extLst>
              <a:ext uri="{FF2B5EF4-FFF2-40B4-BE49-F238E27FC236}">
                <a16:creationId xmlns:a16="http://schemas.microsoft.com/office/drawing/2014/main" id="{0553687F-B465-FDE2-B528-00C81FE2104A}"/>
              </a:ext>
              <a:ext uri="{C183D7F6-B498-43B3-948B-1728B52AA6E4}">
                <adec:decorative xmlns:adec="http://schemas.microsoft.com/office/drawing/2017/decorative" val="1"/>
              </a:ext>
            </a:extLst>
          </p:cNvPr>
          <p:cNvSpPr/>
          <p:nvPr/>
        </p:nvSpPr>
        <p:spPr>
          <a:xfrm>
            <a:off x="290562" y="1263275"/>
            <a:ext cx="4274293" cy="2463003"/>
          </a:xfrm>
          <a:prstGeom prst="roundRect">
            <a:avLst>
              <a:gd name="adj" fmla="val 0"/>
            </a:avLst>
          </a:prstGeom>
          <a:solidFill>
            <a:srgbClr val="1E766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07000"/>
              </a:lnSpc>
              <a:tabLst>
                <a:tab pos="457200" algn="l"/>
              </a:tabLst>
            </a:pPr>
            <a:r>
              <a:rPr lang="en-GB" sz="1600" b="1" u="sng">
                <a:solidFill>
                  <a:schemeClr val="bg1"/>
                </a:solidFill>
                <a:latin typeface="Arial" panose="020B0604020202020204" pitchFamily="34" charset="0"/>
                <a:cs typeface="Arial" panose="020B0604020202020204" pitchFamily="34" charset="0"/>
              </a:rPr>
              <a:t>Domestic overnight trips in England</a:t>
            </a:r>
            <a:endParaRPr lang="en-GB" sz="1600" b="1">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469121E-83F1-1C0C-D1BC-88E9CE276F69}"/>
              </a:ext>
              <a:ext uri="{C183D7F6-B498-43B3-948B-1728B52AA6E4}">
                <adec:decorative xmlns:adec="http://schemas.microsoft.com/office/drawing/2017/decorative" val="1"/>
              </a:ext>
            </a:extLst>
          </p:cNvPr>
          <p:cNvSpPr/>
          <p:nvPr/>
        </p:nvSpPr>
        <p:spPr>
          <a:xfrm>
            <a:off x="454536" y="1703430"/>
            <a:ext cx="1841451"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775525B-182C-0F08-F7F6-3305A619BC27}"/>
              </a:ext>
              <a:ext uri="{C183D7F6-B498-43B3-948B-1728B52AA6E4}">
                <adec:decorative xmlns:adec="http://schemas.microsoft.com/office/drawing/2017/decorative" val="1"/>
              </a:ext>
            </a:extLst>
          </p:cNvPr>
          <p:cNvSpPr/>
          <p:nvPr/>
        </p:nvSpPr>
        <p:spPr>
          <a:xfrm>
            <a:off x="2495548" y="1703430"/>
            <a:ext cx="1841451"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0F7029F-E81B-31C0-A627-367CEE8981B5}"/>
              </a:ext>
            </a:extLst>
          </p:cNvPr>
          <p:cNvSpPr txBox="1"/>
          <p:nvPr/>
        </p:nvSpPr>
        <p:spPr>
          <a:xfrm>
            <a:off x="454535" y="1700607"/>
            <a:ext cx="1832455" cy="1723549"/>
          </a:xfrm>
          <a:prstGeom prst="rect">
            <a:avLst/>
          </a:prstGeom>
          <a:noFill/>
        </p:spPr>
        <p:txBody>
          <a:bodyPr wrap="square" rtlCol="0">
            <a:spAutoFit/>
          </a:bodyPr>
          <a:lstStyle/>
          <a:p>
            <a:pPr algn="ctr"/>
            <a:endParaRPr lang="en-GB" b="1">
              <a:solidFill>
                <a:srgbClr val="1E7663"/>
              </a:solidFill>
              <a:latin typeface="Arial" panose="020B0604020202020204" pitchFamily="34" charset="0"/>
              <a:cs typeface="Arial" panose="020B0604020202020204" pitchFamily="34" charset="0"/>
            </a:endParaRPr>
          </a:p>
          <a:p>
            <a:pPr algn="ctr"/>
            <a:r>
              <a:rPr lang="en-GB" b="1">
                <a:solidFill>
                  <a:srgbClr val="1E7663"/>
                </a:solidFill>
                <a:latin typeface="Arial" panose="020B0604020202020204" pitchFamily="34" charset="0"/>
                <a:cs typeface="Arial" panose="020B0604020202020204" pitchFamily="34" charset="0"/>
              </a:rPr>
              <a:t>27.0M </a:t>
            </a:r>
          </a:p>
          <a:p>
            <a:pPr algn="ctr"/>
            <a:r>
              <a:rPr lang="en-GB" sz="1400" b="1">
                <a:solidFill>
                  <a:srgbClr val="1E7663"/>
                </a:solidFill>
                <a:latin typeface="Arial" panose="020B0604020202020204" pitchFamily="34" charset="0"/>
                <a:cs typeface="Arial" panose="020B0604020202020204" pitchFamily="34" charset="0"/>
              </a:rPr>
              <a:t>visits</a:t>
            </a:r>
            <a:endParaRPr lang="en-GB" b="1">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r>
              <a:rPr lang="en-GB" sz="1400">
                <a:solidFill>
                  <a:srgbClr val="1E7663"/>
                </a:solidFill>
                <a:latin typeface="Arial" panose="020B0604020202020204" pitchFamily="34" charset="0"/>
                <a:cs typeface="Arial" panose="020B0604020202020204" pitchFamily="34" charset="0"/>
              </a:rPr>
              <a:t>(down 2% vs Q3 2024)</a:t>
            </a:r>
            <a:endParaRPr lang="en-GB" sz="1400">
              <a:solidFill>
                <a:srgbClr val="1E7663"/>
              </a:solidFill>
            </a:endParaRPr>
          </a:p>
        </p:txBody>
      </p:sp>
      <p:sp>
        <p:nvSpPr>
          <p:cNvPr id="29" name="TextBox 28">
            <a:extLst>
              <a:ext uri="{FF2B5EF4-FFF2-40B4-BE49-F238E27FC236}">
                <a16:creationId xmlns:a16="http://schemas.microsoft.com/office/drawing/2014/main" id="{93AAB99F-B4F6-E847-303C-FCCD62BE4596}"/>
              </a:ext>
            </a:extLst>
          </p:cNvPr>
          <p:cNvSpPr txBox="1"/>
          <p:nvPr/>
        </p:nvSpPr>
        <p:spPr>
          <a:xfrm>
            <a:off x="2495546" y="1700607"/>
            <a:ext cx="1874435" cy="1508105"/>
          </a:xfrm>
          <a:prstGeom prst="rect">
            <a:avLst/>
          </a:prstGeom>
          <a:noFill/>
        </p:spPr>
        <p:txBody>
          <a:bodyPr wrap="square" rtlCol="0">
            <a:spAutoFit/>
          </a:bodyPr>
          <a:lstStyle/>
          <a:p>
            <a:pPr algn="ctr"/>
            <a:endParaRPr lang="en-GB" b="1">
              <a:solidFill>
                <a:srgbClr val="1E7663"/>
              </a:solidFill>
              <a:latin typeface="Arial" panose="020B0604020202020204" pitchFamily="34" charset="0"/>
              <a:cs typeface="Arial" panose="020B0604020202020204" pitchFamily="34" charset="0"/>
            </a:endParaRPr>
          </a:p>
          <a:p>
            <a:pPr algn="ctr"/>
            <a:r>
              <a:rPr lang="en-GB" b="1">
                <a:solidFill>
                  <a:srgbClr val="1E7663"/>
                </a:solidFill>
                <a:latin typeface="Arial" panose="020B0604020202020204" pitchFamily="34" charset="0"/>
                <a:cs typeface="Arial" panose="020B0604020202020204" pitchFamily="34" charset="0"/>
              </a:rPr>
              <a:t>£9.6bn </a:t>
            </a:r>
          </a:p>
          <a:p>
            <a:pPr algn="ctr"/>
            <a:r>
              <a:rPr lang="en-GB" sz="1400" b="1">
                <a:solidFill>
                  <a:srgbClr val="1E7663"/>
                </a:solidFill>
                <a:latin typeface="Arial" panose="020B0604020202020204" pitchFamily="34" charset="0"/>
                <a:cs typeface="Arial" panose="020B0604020202020204" pitchFamily="34" charset="0"/>
              </a:rPr>
              <a:t>total spend </a:t>
            </a:r>
            <a:endParaRPr lang="en-GB" b="1">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r>
              <a:rPr lang="en-GB" sz="1400">
                <a:solidFill>
                  <a:srgbClr val="1E7663"/>
                </a:solidFill>
                <a:latin typeface="Arial" panose="020B0604020202020204" pitchFamily="34" charset="0"/>
                <a:cs typeface="Arial" panose="020B0604020202020204" pitchFamily="34" charset="0"/>
              </a:rPr>
              <a:t>(up 5% vs Q3 2024)</a:t>
            </a:r>
            <a:endParaRPr lang="en-GB" sz="1400">
              <a:solidFill>
                <a:srgbClr val="1E7663"/>
              </a:solidFill>
            </a:endParaRPr>
          </a:p>
        </p:txBody>
      </p:sp>
      <p:sp>
        <p:nvSpPr>
          <p:cNvPr id="2" name="Rectangle: Rounded Corners 1">
            <a:extLst>
              <a:ext uri="{FF2B5EF4-FFF2-40B4-BE49-F238E27FC236}">
                <a16:creationId xmlns:a16="http://schemas.microsoft.com/office/drawing/2014/main" id="{5428EAC3-2AC9-C8D9-3BD3-C10DFAB5C073}"/>
              </a:ext>
              <a:ext uri="{C183D7F6-B498-43B3-948B-1728B52AA6E4}">
                <adec:decorative xmlns:adec="http://schemas.microsoft.com/office/drawing/2017/decorative" val="1"/>
              </a:ext>
            </a:extLst>
          </p:cNvPr>
          <p:cNvSpPr/>
          <p:nvPr/>
        </p:nvSpPr>
        <p:spPr>
          <a:xfrm>
            <a:off x="4673249" y="1263275"/>
            <a:ext cx="4274293" cy="2463003"/>
          </a:xfrm>
          <a:prstGeom prst="roundRect">
            <a:avLst>
              <a:gd name="adj" fmla="val 0"/>
            </a:avLst>
          </a:prstGeom>
          <a:solidFill>
            <a:srgbClr val="1E766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07000"/>
              </a:lnSpc>
              <a:tabLst>
                <a:tab pos="457200" algn="l"/>
              </a:tabLst>
            </a:pPr>
            <a:r>
              <a:rPr lang="en-GB" sz="1600" b="1" u="sng">
                <a:solidFill>
                  <a:schemeClr val="bg1"/>
                </a:solidFill>
                <a:latin typeface="Arial" panose="020B0604020202020204" pitchFamily="34" charset="0"/>
                <a:cs typeface="Arial" panose="020B0604020202020204" pitchFamily="34" charset="0"/>
              </a:rPr>
              <a:t>Domestic tourism day visits in England</a:t>
            </a:r>
            <a:endParaRPr lang="en-GB" sz="1600" b="1">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73E0A85-B9D7-D5FF-3810-6CC85C06D4CF}"/>
              </a:ext>
              <a:ext uri="{C183D7F6-B498-43B3-948B-1728B52AA6E4}">
                <adec:decorative xmlns:adec="http://schemas.microsoft.com/office/drawing/2017/decorative" val="1"/>
              </a:ext>
            </a:extLst>
          </p:cNvPr>
          <p:cNvSpPr/>
          <p:nvPr/>
        </p:nvSpPr>
        <p:spPr>
          <a:xfrm>
            <a:off x="4831324" y="1703430"/>
            <a:ext cx="1873480"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45D104E-4236-A5B5-D070-338AD734B0A3}"/>
              </a:ext>
              <a:ext uri="{C183D7F6-B498-43B3-948B-1728B52AA6E4}">
                <adec:decorative xmlns:adec="http://schemas.microsoft.com/office/drawing/2017/decorative" val="1"/>
              </a:ext>
            </a:extLst>
          </p:cNvPr>
          <p:cNvSpPr/>
          <p:nvPr/>
        </p:nvSpPr>
        <p:spPr>
          <a:xfrm>
            <a:off x="6907836" y="1703430"/>
            <a:ext cx="1873480"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A9D17A7-A094-6E67-AD7C-CB83ECE3A6AB}"/>
              </a:ext>
            </a:extLst>
          </p:cNvPr>
          <p:cNvSpPr txBox="1"/>
          <p:nvPr/>
        </p:nvSpPr>
        <p:spPr>
          <a:xfrm>
            <a:off x="4831323" y="1700607"/>
            <a:ext cx="1907038" cy="1508105"/>
          </a:xfrm>
          <a:prstGeom prst="rect">
            <a:avLst/>
          </a:prstGeom>
          <a:noFill/>
        </p:spPr>
        <p:txBody>
          <a:bodyPr wrap="square" rtlCol="0">
            <a:spAutoFit/>
          </a:bodyPr>
          <a:lstStyle/>
          <a:p>
            <a:pPr algn="ctr"/>
            <a:endParaRPr lang="en-GB" b="1">
              <a:solidFill>
                <a:srgbClr val="1E7663"/>
              </a:solidFill>
              <a:latin typeface="Arial" panose="020B0604020202020204" pitchFamily="34" charset="0"/>
              <a:cs typeface="Arial" panose="020B0604020202020204" pitchFamily="34" charset="0"/>
            </a:endParaRPr>
          </a:p>
          <a:p>
            <a:pPr algn="ctr"/>
            <a:r>
              <a:rPr lang="en-GB" b="1">
                <a:solidFill>
                  <a:srgbClr val="1E7663"/>
                </a:solidFill>
                <a:latin typeface="Arial" panose="020B0604020202020204" pitchFamily="34" charset="0"/>
                <a:cs typeface="Arial" panose="020B0604020202020204" pitchFamily="34" charset="0"/>
              </a:rPr>
              <a:t>286M </a:t>
            </a:r>
          </a:p>
          <a:p>
            <a:pPr algn="ctr"/>
            <a:r>
              <a:rPr lang="en-GB" sz="1400" b="1">
                <a:solidFill>
                  <a:srgbClr val="1E7663"/>
                </a:solidFill>
                <a:latin typeface="Arial" panose="020B0604020202020204" pitchFamily="34" charset="0"/>
                <a:cs typeface="Arial" panose="020B0604020202020204" pitchFamily="34" charset="0"/>
              </a:rPr>
              <a:t>visits</a:t>
            </a:r>
            <a:endParaRPr lang="en-GB" b="1">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r>
              <a:rPr lang="en-GB" sz="1400">
                <a:solidFill>
                  <a:srgbClr val="1E7663"/>
                </a:solidFill>
                <a:latin typeface="Arial" panose="020B0604020202020204" pitchFamily="34" charset="0"/>
                <a:cs typeface="Arial" panose="020B0604020202020204" pitchFamily="34" charset="0"/>
              </a:rPr>
              <a:t>(up 12% vs Q3 2024)</a:t>
            </a:r>
            <a:endParaRPr lang="en-GB" sz="1400">
              <a:solidFill>
                <a:srgbClr val="1E7663"/>
              </a:solidFill>
            </a:endParaRPr>
          </a:p>
        </p:txBody>
      </p:sp>
      <p:sp>
        <p:nvSpPr>
          <p:cNvPr id="19" name="TextBox 18">
            <a:extLst>
              <a:ext uri="{FF2B5EF4-FFF2-40B4-BE49-F238E27FC236}">
                <a16:creationId xmlns:a16="http://schemas.microsoft.com/office/drawing/2014/main" id="{A9368A87-F0F7-406A-7B2D-369BFB96F2E5}"/>
              </a:ext>
            </a:extLst>
          </p:cNvPr>
          <p:cNvSpPr txBox="1"/>
          <p:nvPr/>
        </p:nvSpPr>
        <p:spPr>
          <a:xfrm>
            <a:off x="6896721" y="1700607"/>
            <a:ext cx="1907037" cy="1508105"/>
          </a:xfrm>
          <a:prstGeom prst="rect">
            <a:avLst/>
          </a:prstGeom>
          <a:noFill/>
        </p:spPr>
        <p:txBody>
          <a:bodyPr wrap="square" rtlCol="0">
            <a:spAutoFit/>
          </a:bodyPr>
          <a:lstStyle/>
          <a:p>
            <a:pPr algn="ctr"/>
            <a:endParaRPr lang="en-GB" b="1">
              <a:solidFill>
                <a:srgbClr val="1E7663"/>
              </a:solidFill>
              <a:latin typeface="Arial" panose="020B0604020202020204" pitchFamily="34" charset="0"/>
              <a:cs typeface="Arial" panose="020B0604020202020204" pitchFamily="34" charset="0"/>
            </a:endParaRPr>
          </a:p>
          <a:p>
            <a:pPr algn="ctr"/>
            <a:r>
              <a:rPr lang="en-GB" b="1">
                <a:solidFill>
                  <a:srgbClr val="1E7663"/>
                </a:solidFill>
                <a:latin typeface="Arial" panose="020B0604020202020204" pitchFamily="34" charset="0"/>
                <a:cs typeface="Arial" panose="020B0604020202020204" pitchFamily="34" charset="0"/>
              </a:rPr>
              <a:t>£15.6bn </a:t>
            </a:r>
          </a:p>
          <a:p>
            <a:pPr algn="ctr"/>
            <a:r>
              <a:rPr lang="en-GB" sz="1400" b="1">
                <a:solidFill>
                  <a:srgbClr val="1E7663"/>
                </a:solidFill>
                <a:latin typeface="Arial" panose="020B0604020202020204" pitchFamily="34" charset="0"/>
                <a:cs typeface="Arial" panose="020B0604020202020204" pitchFamily="34" charset="0"/>
              </a:rPr>
              <a:t>total spend </a:t>
            </a:r>
            <a:endParaRPr lang="en-GB" b="1">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endParaRPr lang="en-GB" sz="1400">
              <a:solidFill>
                <a:srgbClr val="1E7663"/>
              </a:solidFill>
              <a:latin typeface="Arial" panose="020B0604020202020204" pitchFamily="34" charset="0"/>
              <a:cs typeface="Arial" panose="020B0604020202020204" pitchFamily="34" charset="0"/>
            </a:endParaRPr>
          </a:p>
          <a:p>
            <a:pPr algn="ctr"/>
            <a:r>
              <a:rPr lang="en-GB" sz="1400">
                <a:solidFill>
                  <a:srgbClr val="1E7663"/>
                </a:solidFill>
                <a:latin typeface="Arial" panose="020B0604020202020204" pitchFamily="34" charset="0"/>
                <a:cs typeface="Arial" panose="020B0604020202020204" pitchFamily="34" charset="0"/>
              </a:rPr>
              <a:t>(up 15% vs Q3 2024)</a:t>
            </a:r>
            <a:endParaRPr lang="en-GB" sz="1400">
              <a:solidFill>
                <a:srgbClr val="1E7663"/>
              </a:solidFill>
            </a:endParaRPr>
          </a:p>
        </p:txBody>
      </p:sp>
      <p:sp>
        <p:nvSpPr>
          <p:cNvPr id="5" name="Rectangle 4">
            <a:extLst>
              <a:ext uri="{FF2B5EF4-FFF2-40B4-BE49-F238E27FC236}">
                <a16:creationId xmlns:a16="http://schemas.microsoft.com/office/drawing/2014/main" id="{4A648789-C8EB-6F78-C10B-1C851B47E534}"/>
              </a:ext>
              <a:ext uri="{C183D7F6-B498-43B3-948B-1728B52AA6E4}">
                <adec:decorative xmlns:adec="http://schemas.microsoft.com/office/drawing/2017/decorative" val="1"/>
              </a:ext>
            </a:extLst>
          </p:cNvPr>
          <p:cNvSpPr/>
          <p:nvPr/>
        </p:nvSpPr>
        <p:spPr>
          <a:xfrm>
            <a:off x="290562" y="3825952"/>
            <a:ext cx="4274293" cy="24624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07000"/>
              </a:lnSpc>
              <a:tabLst>
                <a:tab pos="457200" algn="l"/>
              </a:tabLst>
            </a:pPr>
            <a:r>
              <a:rPr lang="en-GB" sz="1600" b="1" u="sng">
                <a:solidFill>
                  <a:schemeClr val="bg1"/>
                </a:solidFill>
                <a:latin typeface="Arial" panose="020B0604020202020204" pitchFamily="34" charset="0"/>
                <a:cs typeface="Arial" panose="020B0604020202020204" pitchFamily="34" charset="0"/>
              </a:rPr>
              <a:t>Domestic overnight trips in Britain</a:t>
            </a:r>
            <a:endParaRPr lang="en-GB" sz="1600" b="1">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73B1D89-32B0-EFA4-97FA-679993DE99E8}"/>
              </a:ext>
              <a:ext uri="{C183D7F6-B498-43B3-948B-1728B52AA6E4}">
                <adec:decorative xmlns:adec="http://schemas.microsoft.com/office/drawing/2017/decorative" val="1"/>
              </a:ext>
            </a:extLst>
          </p:cNvPr>
          <p:cNvSpPr/>
          <p:nvPr/>
        </p:nvSpPr>
        <p:spPr>
          <a:xfrm>
            <a:off x="451545" y="4255216"/>
            <a:ext cx="1850056"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8E3FF06-667A-15B0-9E82-BDDF4E939B70}"/>
              </a:ext>
              <a:ext uri="{C183D7F6-B498-43B3-948B-1728B52AA6E4}">
                <adec:decorative xmlns:adec="http://schemas.microsoft.com/office/drawing/2017/decorative" val="1"/>
              </a:ext>
            </a:extLst>
          </p:cNvPr>
          <p:cNvSpPr/>
          <p:nvPr/>
        </p:nvSpPr>
        <p:spPr>
          <a:xfrm>
            <a:off x="2506839" y="4241105"/>
            <a:ext cx="1850056"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92945D5-AFB0-CF34-999F-AA4A5EC23BD5}"/>
              </a:ext>
            </a:extLst>
          </p:cNvPr>
          <p:cNvSpPr txBox="1"/>
          <p:nvPr/>
        </p:nvSpPr>
        <p:spPr>
          <a:xfrm>
            <a:off x="437603" y="4210665"/>
            <a:ext cx="1850055" cy="1723549"/>
          </a:xfrm>
          <a:prstGeom prst="rect">
            <a:avLst/>
          </a:prstGeom>
          <a:noFill/>
        </p:spPr>
        <p:txBody>
          <a:bodyPr wrap="square" rtlCol="0">
            <a:spAutoFit/>
          </a:bodyPr>
          <a:lstStyle/>
          <a:p>
            <a:pPr algn="ctr"/>
            <a:endParaRPr lang="en-GB" b="1">
              <a:solidFill>
                <a:schemeClr val="accent1"/>
              </a:solidFill>
              <a:latin typeface="Arial" panose="020B0604020202020204" pitchFamily="34" charset="0"/>
              <a:cs typeface="Arial" panose="020B0604020202020204" pitchFamily="34" charset="0"/>
            </a:endParaRPr>
          </a:p>
          <a:p>
            <a:pPr algn="ctr"/>
            <a:r>
              <a:rPr lang="en-GB" b="1">
                <a:solidFill>
                  <a:schemeClr val="accent1"/>
                </a:solidFill>
                <a:latin typeface="Arial" panose="020B0604020202020204" pitchFamily="34" charset="0"/>
                <a:cs typeface="Arial" panose="020B0604020202020204" pitchFamily="34" charset="0"/>
              </a:rPr>
              <a:t>32.3M </a:t>
            </a:r>
          </a:p>
          <a:p>
            <a:pPr algn="ctr"/>
            <a:r>
              <a:rPr lang="en-GB" sz="1400" b="1">
                <a:solidFill>
                  <a:schemeClr val="accent1"/>
                </a:solidFill>
                <a:latin typeface="Arial" panose="020B0604020202020204" pitchFamily="34" charset="0"/>
                <a:cs typeface="Arial" panose="020B0604020202020204" pitchFamily="34" charset="0"/>
              </a:rPr>
              <a:t>visits</a:t>
            </a:r>
            <a:endParaRPr lang="en-GB" b="1">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r>
              <a:rPr lang="en-GB" sz="1400">
                <a:solidFill>
                  <a:schemeClr val="accent1"/>
                </a:solidFill>
                <a:latin typeface="Arial" panose="020B0604020202020204" pitchFamily="34" charset="0"/>
                <a:cs typeface="Arial" panose="020B0604020202020204" pitchFamily="34" charset="0"/>
              </a:rPr>
              <a:t>(no difference vs Q3 2024)</a:t>
            </a:r>
            <a:endParaRPr lang="en-GB" sz="1400">
              <a:solidFill>
                <a:schemeClr val="accent1"/>
              </a:solidFill>
            </a:endParaRPr>
          </a:p>
        </p:txBody>
      </p:sp>
      <p:sp>
        <p:nvSpPr>
          <p:cNvPr id="32" name="TextBox 31">
            <a:extLst>
              <a:ext uri="{FF2B5EF4-FFF2-40B4-BE49-F238E27FC236}">
                <a16:creationId xmlns:a16="http://schemas.microsoft.com/office/drawing/2014/main" id="{93FD8E58-5DC1-D5EB-E59B-1EAAE454CB5A}"/>
              </a:ext>
            </a:extLst>
          </p:cNvPr>
          <p:cNvSpPr txBox="1"/>
          <p:nvPr/>
        </p:nvSpPr>
        <p:spPr>
          <a:xfrm>
            <a:off x="2495486" y="4209833"/>
            <a:ext cx="1874495" cy="1508105"/>
          </a:xfrm>
          <a:prstGeom prst="rect">
            <a:avLst/>
          </a:prstGeom>
          <a:noFill/>
        </p:spPr>
        <p:txBody>
          <a:bodyPr wrap="square" rtlCol="0">
            <a:spAutoFit/>
          </a:bodyPr>
          <a:lstStyle/>
          <a:p>
            <a:pPr algn="ctr"/>
            <a:endParaRPr lang="en-GB" b="1">
              <a:solidFill>
                <a:schemeClr val="accent1"/>
              </a:solidFill>
              <a:latin typeface="Arial" panose="020B0604020202020204" pitchFamily="34" charset="0"/>
              <a:cs typeface="Arial" panose="020B0604020202020204" pitchFamily="34" charset="0"/>
            </a:endParaRPr>
          </a:p>
          <a:p>
            <a:pPr algn="ctr"/>
            <a:r>
              <a:rPr lang="en-GB" b="1">
                <a:solidFill>
                  <a:schemeClr val="accent1"/>
                </a:solidFill>
                <a:latin typeface="Arial" panose="020B0604020202020204" pitchFamily="34" charset="0"/>
                <a:cs typeface="Arial" panose="020B0604020202020204" pitchFamily="34" charset="0"/>
              </a:rPr>
              <a:t>£11.8bn </a:t>
            </a:r>
          </a:p>
          <a:p>
            <a:pPr algn="ctr"/>
            <a:r>
              <a:rPr lang="en-GB" sz="1400" b="1">
                <a:solidFill>
                  <a:schemeClr val="accent1"/>
                </a:solidFill>
                <a:latin typeface="Arial" panose="020B0604020202020204" pitchFamily="34" charset="0"/>
                <a:cs typeface="Arial" panose="020B0604020202020204" pitchFamily="34" charset="0"/>
              </a:rPr>
              <a:t>total spend </a:t>
            </a:r>
            <a:endParaRPr lang="en-GB" b="1">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r>
              <a:rPr lang="en-GB" sz="1400">
                <a:solidFill>
                  <a:schemeClr val="accent1"/>
                </a:solidFill>
                <a:latin typeface="Arial" panose="020B0604020202020204" pitchFamily="34" charset="0"/>
                <a:cs typeface="Arial" panose="020B0604020202020204" pitchFamily="34" charset="0"/>
              </a:rPr>
              <a:t>(up 6% vs Q3 2024)</a:t>
            </a:r>
            <a:endParaRPr lang="en-GB" sz="1400">
              <a:solidFill>
                <a:schemeClr val="accent1"/>
              </a:solidFill>
            </a:endParaRPr>
          </a:p>
        </p:txBody>
      </p:sp>
      <p:sp>
        <p:nvSpPr>
          <p:cNvPr id="6" name="Rectangle 5">
            <a:extLst>
              <a:ext uri="{FF2B5EF4-FFF2-40B4-BE49-F238E27FC236}">
                <a16:creationId xmlns:a16="http://schemas.microsoft.com/office/drawing/2014/main" id="{A218A1F1-0101-D898-EAE1-2A5D1753429A}"/>
              </a:ext>
              <a:ext uri="{C183D7F6-B498-43B3-948B-1728B52AA6E4}">
                <adec:decorative xmlns:adec="http://schemas.microsoft.com/office/drawing/2017/decorative" val="1"/>
              </a:ext>
            </a:extLst>
          </p:cNvPr>
          <p:cNvSpPr/>
          <p:nvPr/>
        </p:nvSpPr>
        <p:spPr>
          <a:xfrm>
            <a:off x="4673249" y="3825952"/>
            <a:ext cx="4268728" cy="24624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07000"/>
              </a:lnSpc>
              <a:tabLst>
                <a:tab pos="457200" algn="l"/>
              </a:tabLst>
            </a:pPr>
            <a:r>
              <a:rPr lang="en-GB" sz="1600" b="1" u="sng">
                <a:solidFill>
                  <a:schemeClr val="bg1"/>
                </a:solidFill>
                <a:latin typeface="Arial" panose="020B0604020202020204" pitchFamily="34" charset="0"/>
                <a:cs typeface="Arial" panose="020B0604020202020204" pitchFamily="34" charset="0"/>
              </a:rPr>
              <a:t>Domestic tourism day visits in Britain</a:t>
            </a:r>
            <a:endParaRPr lang="en-GB" sz="1600" b="1">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766603F-EFEC-F0CC-9B57-E3EB0C2E94CF}"/>
              </a:ext>
              <a:ext uri="{C183D7F6-B498-43B3-948B-1728B52AA6E4}">
                <adec:decorative xmlns:adec="http://schemas.microsoft.com/office/drawing/2017/decorative" val="1"/>
              </a:ext>
            </a:extLst>
          </p:cNvPr>
          <p:cNvSpPr/>
          <p:nvPr/>
        </p:nvSpPr>
        <p:spPr>
          <a:xfrm>
            <a:off x="4826636" y="4271294"/>
            <a:ext cx="1873426"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023D524-A928-11EE-E227-B2F235C3AF5E}"/>
              </a:ext>
              <a:ext uri="{C183D7F6-B498-43B3-948B-1728B52AA6E4}">
                <adec:decorative xmlns:adec="http://schemas.microsoft.com/office/drawing/2017/decorative" val="1"/>
              </a:ext>
            </a:extLst>
          </p:cNvPr>
          <p:cNvSpPr/>
          <p:nvPr/>
        </p:nvSpPr>
        <p:spPr>
          <a:xfrm>
            <a:off x="6907890" y="4257183"/>
            <a:ext cx="1873426" cy="1878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DBBA720-B565-C0A7-6A0A-41A2C8273685}"/>
              </a:ext>
            </a:extLst>
          </p:cNvPr>
          <p:cNvSpPr txBox="1"/>
          <p:nvPr/>
        </p:nvSpPr>
        <p:spPr>
          <a:xfrm>
            <a:off x="4812517" y="4226743"/>
            <a:ext cx="1873424" cy="1508105"/>
          </a:xfrm>
          <a:prstGeom prst="rect">
            <a:avLst/>
          </a:prstGeom>
          <a:noFill/>
        </p:spPr>
        <p:txBody>
          <a:bodyPr wrap="square" rtlCol="0">
            <a:spAutoFit/>
          </a:bodyPr>
          <a:lstStyle/>
          <a:p>
            <a:pPr algn="ctr"/>
            <a:endParaRPr lang="en-GB" b="1">
              <a:solidFill>
                <a:schemeClr val="accent1"/>
              </a:solidFill>
              <a:latin typeface="Arial" panose="020B0604020202020204" pitchFamily="34" charset="0"/>
              <a:cs typeface="Arial" panose="020B0604020202020204" pitchFamily="34" charset="0"/>
            </a:endParaRPr>
          </a:p>
          <a:p>
            <a:pPr algn="ctr"/>
            <a:r>
              <a:rPr lang="en-GB" b="1">
                <a:solidFill>
                  <a:schemeClr val="accent1"/>
                </a:solidFill>
                <a:latin typeface="Arial" panose="020B0604020202020204" pitchFamily="34" charset="0"/>
                <a:cs typeface="Arial" panose="020B0604020202020204" pitchFamily="34" charset="0"/>
              </a:rPr>
              <a:t>328M </a:t>
            </a:r>
          </a:p>
          <a:p>
            <a:pPr algn="ctr"/>
            <a:r>
              <a:rPr lang="en-GB" sz="1400" b="1">
                <a:solidFill>
                  <a:schemeClr val="accent1"/>
                </a:solidFill>
                <a:latin typeface="Arial" panose="020B0604020202020204" pitchFamily="34" charset="0"/>
                <a:cs typeface="Arial" panose="020B0604020202020204" pitchFamily="34" charset="0"/>
              </a:rPr>
              <a:t>visits</a:t>
            </a:r>
            <a:endParaRPr lang="en-GB" b="1">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r>
              <a:rPr lang="en-GB" sz="1400">
                <a:solidFill>
                  <a:schemeClr val="accent1"/>
                </a:solidFill>
                <a:latin typeface="Arial" panose="020B0604020202020204" pitchFamily="34" charset="0"/>
                <a:cs typeface="Arial" panose="020B0604020202020204" pitchFamily="34" charset="0"/>
              </a:rPr>
              <a:t>(up 13% vs Q3 2024)</a:t>
            </a:r>
            <a:endParaRPr lang="en-GB" sz="1400">
              <a:solidFill>
                <a:schemeClr val="accent1"/>
              </a:solidFill>
            </a:endParaRPr>
          </a:p>
        </p:txBody>
      </p:sp>
      <p:sp>
        <p:nvSpPr>
          <p:cNvPr id="16" name="TextBox 15">
            <a:extLst>
              <a:ext uri="{FF2B5EF4-FFF2-40B4-BE49-F238E27FC236}">
                <a16:creationId xmlns:a16="http://schemas.microsoft.com/office/drawing/2014/main" id="{E7D1A49E-623E-2EB7-C1C7-7B061244125B}"/>
              </a:ext>
            </a:extLst>
          </p:cNvPr>
          <p:cNvSpPr txBox="1"/>
          <p:nvPr/>
        </p:nvSpPr>
        <p:spPr>
          <a:xfrm>
            <a:off x="6921141" y="4243747"/>
            <a:ext cx="1832741" cy="1723549"/>
          </a:xfrm>
          <a:prstGeom prst="rect">
            <a:avLst/>
          </a:prstGeom>
          <a:noFill/>
        </p:spPr>
        <p:txBody>
          <a:bodyPr wrap="square" rtlCol="0">
            <a:spAutoFit/>
          </a:bodyPr>
          <a:lstStyle/>
          <a:p>
            <a:pPr algn="ctr"/>
            <a:endParaRPr lang="en-GB" b="1">
              <a:solidFill>
                <a:schemeClr val="accent1"/>
              </a:solidFill>
              <a:latin typeface="Arial" panose="020B0604020202020204" pitchFamily="34" charset="0"/>
              <a:cs typeface="Arial" panose="020B0604020202020204" pitchFamily="34" charset="0"/>
            </a:endParaRPr>
          </a:p>
          <a:p>
            <a:pPr algn="ctr"/>
            <a:r>
              <a:rPr lang="en-GB" b="1">
                <a:solidFill>
                  <a:schemeClr val="accent1"/>
                </a:solidFill>
                <a:latin typeface="Arial" panose="020B0604020202020204" pitchFamily="34" charset="0"/>
                <a:cs typeface="Arial" panose="020B0604020202020204" pitchFamily="34" charset="0"/>
              </a:rPr>
              <a:t>£17.7bn </a:t>
            </a:r>
          </a:p>
          <a:p>
            <a:pPr algn="ctr"/>
            <a:r>
              <a:rPr lang="en-GB" sz="1400" b="1">
                <a:solidFill>
                  <a:schemeClr val="accent1"/>
                </a:solidFill>
                <a:latin typeface="Arial" panose="020B0604020202020204" pitchFamily="34" charset="0"/>
                <a:cs typeface="Arial" panose="020B0604020202020204" pitchFamily="34" charset="0"/>
              </a:rPr>
              <a:t>total spend </a:t>
            </a:r>
            <a:endParaRPr lang="en-GB" b="1">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endParaRPr lang="en-GB" sz="1400">
              <a:solidFill>
                <a:schemeClr val="accent1"/>
              </a:solidFill>
              <a:latin typeface="Arial" panose="020B0604020202020204" pitchFamily="34" charset="0"/>
              <a:cs typeface="Arial" panose="020B0604020202020204" pitchFamily="34" charset="0"/>
            </a:endParaRPr>
          </a:p>
          <a:p>
            <a:pPr algn="ctr"/>
            <a:r>
              <a:rPr lang="en-GB" sz="1400">
                <a:solidFill>
                  <a:schemeClr val="accent1"/>
                </a:solidFill>
                <a:latin typeface="Arial" panose="020B0604020202020204" pitchFamily="34" charset="0"/>
                <a:cs typeface="Arial" panose="020B0604020202020204" pitchFamily="34" charset="0"/>
              </a:rPr>
              <a:t>(up 17% vs Q3 2024)</a:t>
            </a:r>
            <a:endParaRPr lang="en-GB" sz="1400">
              <a:solidFill>
                <a:schemeClr val="accent1"/>
              </a:solidFill>
            </a:endParaRPr>
          </a:p>
        </p:txBody>
      </p:sp>
      <p:sp>
        <p:nvSpPr>
          <p:cNvPr id="41" name="Rectangle: Rounded Corners 40">
            <a:extLst>
              <a:ext uri="{FF2B5EF4-FFF2-40B4-BE49-F238E27FC236}">
                <a16:creationId xmlns:a16="http://schemas.microsoft.com/office/drawing/2014/main" id="{4DD5619E-E759-9738-F438-4745D98A1DDC}"/>
              </a:ext>
              <a:ext uri="{C183D7F6-B498-43B3-948B-1728B52AA6E4}">
                <adec:decorative xmlns:adec="http://schemas.microsoft.com/office/drawing/2017/decorative" val="1"/>
              </a:ext>
            </a:extLst>
          </p:cNvPr>
          <p:cNvSpPr/>
          <p:nvPr/>
        </p:nvSpPr>
        <p:spPr>
          <a:xfrm>
            <a:off x="9105617" y="1263275"/>
            <a:ext cx="2732103" cy="2463003"/>
          </a:xfrm>
          <a:prstGeom prst="roundRect">
            <a:avLst>
              <a:gd name="adj" fmla="val 0"/>
            </a:avLst>
          </a:prstGeom>
          <a:solidFill>
            <a:srgbClr val="1E766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07000"/>
              </a:lnSpc>
              <a:tabLst>
                <a:tab pos="457200" algn="l"/>
              </a:tabLst>
            </a:pPr>
            <a:r>
              <a:rPr lang="en-GB" sz="1600" b="1" u="sng">
                <a:solidFill>
                  <a:schemeClr val="bg1"/>
                </a:solidFill>
                <a:latin typeface="Arial" panose="020B0604020202020204" pitchFamily="34" charset="0"/>
                <a:cs typeface="Arial" panose="020B0604020202020204" pitchFamily="34" charset="0"/>
              </a:rPr>
              <a:t>Domestic tourism in England</a:t>
            </a:r>
          </a:p>
          <a:p>
            <a:pPr lvl="0" algn="ctr">
              <a:lnSpc>
                <a:spcPct val="107000"/>
              </a:lnSpc>
              <a:tabLst>
                <a:tab pos="457200" algn="l"/>
              </a:tabLst>
            </a:pPr>
            <a:endParaRPr lang="en-GB" sz="1600" b="1" u="sng">
              <a:solidFill>
                <a:schemeClr val="bg1"/>
              </a:solidFill>
              <a:latin typeface="Arial" panose="020B0604020202020204" pitchFamily="34" charset="0"/>
              <a:cs typeface="Arial" panose="020B0604020202020204" pitchFamily="34" charset="0"/>
            </a:endParaRPr>
          </a:p>
          <a:p>
            <a:pPr algn="ctr"/>
            <a:r>
              <a:rPr lang="en-GB" b="1">
                <a:solidFill>
                  <a:schemeClr val="bg1"/>
                </a:solidFill>
                <a:latin typeface="Arial" panose="020B0604020202020204" pitchFamily="34" charset="0"/>
                <a:cs typeface="Arial" panose="020B0604020202020204" pitchFamily="34" charset="0"/>
              </a:rPr>
              <a:t>£25.2bn </a:t>
            </a:r>
          </a:p>
          <a:p>
            <a:pPr algn="ctr"/>
            <a:r>
              <a:rPr lang="en-GB" sz="1600" b="1">
                <a:solidFill>
                  <a:schemeClr val="bg1"/>
                </a:solidFill>
                <a:latin typeface="Arial" panose="020B0604020202020204" pitchFamily="34" charset="0"/>
                <a:cs typeface="Arial" panose="020B0604020202020204" pitchFamily="34" charset="0"/>
              </a:rPr>
              <a:t>total spend </a:t>
            </a:r>
          </a:p>
          <a:p>
            <a:pPr algn="ctr"/>
            <a:endParaRPr lang="en-GB" sz="1600">
              <a:solidFill>
                <a:schemeClr val="bg1"/>
              </a:solidFill>
              <a:latin typeface="Arial" panose="020B0604020202020204" pitchFamily="34" charset="0"/>
              <a:cs typeface="Arial" panose="020B0604020202020204" pitchFamily="34" charset="0"/>
            </a:endParaRPr>
          </a:p>
          <a:p>
            <a:pPr algn="ctr"/>
            <a:endParaRPr lang="en-GB" sz="1600">
              <a:solidFill>
                <a:schemeClr val="bg1"/>
              </a:solidFill>
              <a:latin typeface="Arial" panose="020B0604020202020204" pitchFamily="34" charset="0"/>
              <a:cs typeface="Arial" panose="020B0604020202020204" pitchFamily="34" charset="0"/>
            </a:endParaRPr>
          </a:p>
          <a:p>
            <a:pPr algn="ctr"/>
            <a:r>
              <a:rPr lang="en-GB" sz="1400">
                <a:solidFill>
                  <a:schemeClr val="bg1"/>
                </a:solidFill>
                <a:latin typeface="Arial" panose="020B0604020202020204" pitchFamily="34" charset="0"/>
                <a:cs typeface="Arial" panose="020B0604020202020204" pitchFamily="34" charset="0"/>
              </a:rPr>
              <a:t>(up 11% vs Q3 2024)</a:t>
            </a:r>
            <a:endParaRPr lang="en-GB" sz="1400">
              <a:solidFill>
                <a:schemeClr val="bg1"/>
              </a:solidFill>
            </a:endParaRPr>
          </a:p>
          <a:p>
            <a:pPr lvl="0" algn="ctr">
              <a:lnSpc>
                <a:spcPct val="107000"/>
              </a:lnSpc>
              <a:tabLst>
                <a:tab pos="457200" algn="l"/>
              </a:tabLst>
            </a:pPr>
            <a:endParaRPr lang="en-GB" sz="1600" b="1">
              <a:solidFill>
                <a:schemeClr val="bg1"/>
              </a:solidFill>
              <a:latin typeface="Arial" panose="020B0604020202020204" pitchFamily="34" charset="0"/>
              <a:cs typeface="Arial" panose="020B0604020202020204" pitchFamily="34" charset="0"/>
            </a:endParaRPr>
          </a:p>
        </p:txBody>
      </p:sp>
      <p:sp>
        <p:nvSpPr>
          <p:cNvPr id="59" name="Rectangle: Rounded Corners 58">
            <a:extLst>
              <a:ext uri="{FF2B5EF4-FFF2-40B4-BE49-F238E27FC236}">
                <a16:creationId xmlns:a16="http://schemas.microsoft.com/office/drawing/2014/main" id="{340FB794-93BB-D244-957E-4200025832EA}"/>
              </a:ext>
              <a:ext uri="{C183D7F6-B498-43B3-948B-1728B52AA6E4}">
                <adec:decorative xmlns:adec="http://schemas.microsoft.com/office/drawing/2017/decorative" val="1"/>
              </a:ext>
            </a:extLst>
          </p:cNvPr>
          <p:cNvSpPr/>
          <p:nvPr/>
        </p:nvSpPr>
        <p:spPr>
          <a:xfrm>
            <a:off x="9101699" y="3825349"/>
            <a:ext cx="2732103" cy="2463003"/>
          </a:xfrm>
          <a:prstGeom prst="roundRect">
            <a:avLst>
              <a:gd name="adj" fmla="val 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07000"/>
              </a:lnSpc>
              <a:tabLst>
                <a:tab pos="457200" algn="l"/>
              </a:tabLst>
            </a:pPr>
            <a:r>
              <a:rPr lang="en-GB" sz="1600" b="1" u="sng">
                <a:solidFill>
                  <a:schemeClr val="bg1"/>
                </a:solidFill>
                <a:latin typeface="Arial" panose="020B0604020202020204" pitchFamily="34" charset="0"/>
                <a:cs typeface="Arial" panose="020B0604020202020204" pitchFamily="34" charset="0"/>
              </a:rPr>
              <a:t>Domestic tourism in Britain</a:t>
            </a:r>
          </a:p>
          <a:p>
            <a:pPr lvl="0" algn="ctr">
              <a:lnSpc>
                <a:spcPct val="107000"/>
              </a:lnSpc>
              <a:tabLst>
                <a:tab pos="457200" algn="l"/>
              </a:tabLst>
            </a:pPr>
            <a:endParaRPr lang="en-GB" sz="1600" b="1" u="sng">
              <a:solidFill>
                <a:schemeClr val="bg1"/>
              </a:solidFill>
              <a:latin typeface="Arial" panose="020B0604020202020204" pitchFamily="34" charset="0"/>
              <a:cs typeface="Arial" panose="020B0604020202020204" pitchFamily="34" charset="0"/>
            </a:endParaRPr>
          </a:p>
          <a:p>
            <a:pPr algn="ctr"/>
            <a:r>
              <a:rPr lang="en-GB" b="1">
                <a:solidFill>
                  <a:schemeClr val="bg1"/>
                </a:solidFill>
                <a:latin typeface="Arial" panose="020B0604020202020204" pitchFamily="34" charset="0"/>
                <a:cs typeface="Arial" panose="020B0604020202020204" pitchFamily="34" charset="0"/>
              </a:rPr>
              <a:t>£29.5bn </a:t>
            </a:r>
          </a:p>
          <a:p>
            <a:pPr algn="ctr"/>
            <a:r>
              <a:rPr lang="en-GB" sz="1600" b="1">
                <a:solidFill>
                  <a:schemeClr val="bg1"/>
                </a:solidFill>
                <a:latin typeface="Arial" panose="020B0604020202020204" pitchFamily="34" charset="0"/>
                <a:cs typeface="Arial" panose="020B0604020202020204" pitchFamily="34" charset="0"/>
              </a:rPr>
              <a:t>total spend </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400">
                <a:solidFill>
                  <a:schemeClr val="bg1"/>
                </a:solidFill>
                <a:latin typeface="Arial" panose="020B0604020202020204" pitchFamily="34" charset="0"/>
                <a:cs typeface="Arial" panose="020B0604020202020204" pitchFamily="34" charset="0"/>
              </a:rPr>
              <a:t>(up 13% vs Q3 2024)</a:t>
            </a:r>
            <a:endParaRPr lang="en-GB" sz="1400">
              <a:solidFill>
                <a:schemeClr val="bg1"/>
              </a:solidFill>
            </a:endParaRPr>
          </a:p>
          <a:p>
            <a:pPr lvl="0" algn="ctr">
              <a:lnSpc>
                <a:spcPct val="107000"/>
              </a:lnSpc>
              <a:tabLst>
                <a:tab pos="457200" algn="l"/>
              </a:tabLst>
            </a:pPr>
            <a:endParaRPr lang="en-GB" sz="1600" b="1">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126C6C0-2E5F-27F2-BC96-B72DD26F3691}"/>
              </a:ext>
            </a:extLst>
          </p:cNvPr>
          <p:cNvSpPr>
            <a:spLocks noGrp="1"/>
          </p:cNvSpPr>
          <p:nvPr>
            <p:ph type="body" sz="quarter" idx="11"/>
          </p:nvPr>
        </p:nvSpPr>
        <p:spPr>
          <a:xfrm>
            <a:off x="334583" y="6328326"/>
            <a:ext cx="11100116" cy="380501"/>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Arial" panose="020B0604020202020204"/>
                <a:ea typeface="+mn-ea"/>
                <a:cs typeface="+mn-cs"/>
              </a:rPr>
              <a:t>Great Britain Tourism Survey (commissioned by VisitEngland, VisitScotland and Visit Wales)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effectLst/>
                <a:uLnTx/>
                <a:uFillTx/>
                <a:latin typeface="Arial" panose="020B0604020202020204"/>
                <a:ea typeface="+mn-ea"/>
                <a:cs typeface="+mn-cs"/>
              </a:rPr>
              <a:t>Release date: 18 December 2025</a:t>
            </a:r>
          </a:p>
        </p:txBody>
      </p:sp>
      <p:sp>
        <p:nvSpPr>
          <p:cNvPr id="8" name="Slide Number Placeholder 3">
            <a:extLst>
              <a:ext uri="{FF2B5EF4-FFF2-40B4-BE49-F238E27FC236}">
                <a16:creationId xmlns:a16="http://schemas.microsoft.com/office/drawing/2014/main" id="{DA1FE61F-9961-BBB9-FDE2-5FE0285F5D9C}"/>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0" name="Arrow: Down 9">
            <a:extLst>
              <a:ext uri="{FF2B5EF4-FFF2-40B4-BE49-F238E27FC236}">
                <a16:creationId xmlns:a16="http://schemas.microsoft.com/office/drawing/2014/main" id="{47409029-8996-CFC9-303B-0E0E61A2B819}"/>
              </a:ext>
              <a:ext uri="{C183D7F6-B498-43B3-948B-1728B52AA6E4}">
                <adec:decorative xmlns:adec="http://schemas.microsoft.com/office/drawing/2017/decorative" val="1"/>
              </a:ext>
            </a:extLst>
          </p:cNvPr>
          <p:cNvSpPr/>
          <p:nvPr/>
        </p:nvSpPr>
        <p:spPr>
          <a:xfrm flipV="1">
            <a:off x="4953362" y="1994444"/>
            <a:ext cx="252831" cy="500332"/>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D3E3F2AB-A36B-10E8-8B67-02DCDA8EF1D4}"/>
              </a:ext>
              <a:ext uri="{C183D7F6-B498-43B3-948B-1728B52AA6E4}">
                <adec:decorative xmlns:adec="http://schemas.microsoft.com/office/drawing/2017/decorative" val="1"/>
              </a:ext>
            </a:extLst>
          </p:cNvPr>
          <p:cNvSpPr/>
          <p:nvPr/>
        </p:nvSpPr>
        <p:spPr>
          <a:xfrm flipV="1">
            <a:off x="6941392" y="1996875"/>
            <a:ext cx="252831" cy="500332"/>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721E485D-C4A0-88E2-9790-85DC4CF86FBC}"/>
              </a:ext>
              <a:ext uri="{C183D7F6-B498-43B3-948B-1728B52AA6E4}">
                <adec:decorative xmlns:adec="http://schemas.microsoft.com/office/drawing/2017/decorative" val="1"/>
              </a:ext>
            </a:extLst>
          </p:cNvPr>
          <p:cNvSpPr/>
          <p:nvPr/>
        </p:nvSpPr>
        <p:spPr>
          <a:xfrm flipV="1">
            <a:off x="4965438" y="4521211"/>
            <a:ext cx="252831" cy="500332"/>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6138CD45-AC0C-A18A-1F7E-7C997CC3BB1C}"/>
              </a:ext>
            </a:extLst>
          </p:cNvPr>
          <p:cNvPicPr>
            <a:picLocks noChangeAspect="1"/>
          </p:cNvPicPr>
          <p:nvPr/>
        </p:nvPicPr>
        <p:blipFill>
          <a:blip r:embed="rId3"/>
          <a:stretch>
            <a:fillRect/>
          </a:stretch>
        </p:blipFill>
        <p:spPr>
          <a:xfrm>
            <a:off x="655295" y="1994861"/>
            <a:ext cx="249958" cy="499915"/>
          </a:xfrm>
          <a:prstGeom prst="rect">
            <a:avLst/>
          </a:prstGeom>
        </p:spPr>
      </p:pic>
      <p:sp>
        <p:nvSpPr>
          <p:cNvPr id="33" name="Arrow: Down 32">
            <a:extLst>
              <a:ext uri="{FF2B5EF4-FFF2-40B4-BE49-F238E27FC236}">
                <a16:creationId xmlns:a16="http://schemas.microsoft.com/office/drawing/2014/main" id="{CB916ADD-06A2-976A-F33A-8FA5793536E1}"/>
              </a:ext>
              <a:ext uri="{C183D7F6-B498-43B3-948B-1728B52AA6E4}">
                <adec:decorative xmlns:adec="http://schemas.microsoft.com/office/drawing/2017/decorative" val="1"/>
              </a:ext>
            </a:extLst>
          </p:cNvPr>
          <p:cNvSpPr/>
          <p:nvPr/>
        </p:nvSpPr>
        <p:spPr>
          <a:xfrm flipV="1">
            <a:off x="2607609" y="1994444"/>
            <a:ext cx="252831" cy="500332"/>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36A9BDB9-C909-C5DA-C414-28DA0C0E091A}"/>
              </a:ext>
              <a:ext uri="{C183D7F6-B498-43B3-948B-1728B52AA6E4}">
                <adec:decorative xmlns:adec="http://schemas.microsoft.com/office/drawing/2017/decorative" val="1"/>
              </a:ext>
            </a:extLst>
          </p:cNvPr>
          <p:cNvSpPr/>
          <p:nvPr/>
        </p:nvSpPr>
        <p:spPr>
          <a:xfrm flipV="1">
            <a:off x="2607609" y="4515068"/>
            <a:ext cx="252831" cy="500332"/>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B854C2A6-4F01-34A1-26F3-80DBB8DBBCBD}"/>
              </a:ext>
              <a:ext uri="{C183D7F6-B498-43B3-948B-1728B52AA6E4}">
                <adec:decorative xmlns:adec="http://schemas.microsoft.com/office/drawing/2017/decorative" val="1"/>
              </a:ext>
            </a:extLst>
          </p:cNvPr>
          <p:cNvSpPr/>
          <p:nvPr/>
        </p:nvSpPr>
        <p:spPr>
          <a:xfrm flipV="1">
            <a:off x="6941392" y="4480463"/>
            <a:ext cx="252831" cy="500332"/>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quals 34">
            <a:extLst>
              <a:ext uri="{FF2B5EF4-FFF2-40B4-BE49-F238E27FC236}">
                <a16:creationId xmlns:a16="http://schemas.microsoft.com/office/drawing/2014/main" id="{A8B2CDC5-ECB8-C4E6-8684-C4AB7D4705BF}"/>
              </a:ext>
            </a:extLst>
          </p:cNvPr>
          <p:cNvSpPr/>
          <p:nvPr/>
        </p:nvSpPr>
        <p:spPr>
          <a:xfrm>
            <a:off x="527950" y="4562852"/>
            <a:ext cx="343736" cy="3450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1697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D359-AF4C-4362-B60F-68621160EE84}"/>
              </a:ext>
            </a:extLst>
          </p:cNvPr>
          <p:cNvSpPr>
            <a:spLocks noGrp="1"/>
          </p:cNvSpPr>
          <p:nvPr>
            <p:ph type="title"/>
          </p:nvPr>
        </p:nvSpPr>
        <p:spPr>
          <a:xfrm>
            <a:off x="905254" y="394571"/>
            <a:ext cx="11286746" cy="519829"/>
          </a:xfrm>
          <a:noFill/>
        </p:spPr>
        <p:txBody>
          <a:bodyPr>
            <a:noAutofit/>
          </a:bodyPr>
          <a:lstStyle/>
          <a:p>
            <a:r>
              <a:rPr lang="en-GB" sz="2800"/>
              <a:t>Domestic overnight trips and day visits: England</a:t>
            </a:r>
          </a:p>
        </p:txBody>
      </p:sp>
      <p:graphicFrame>
        <p:nvGraphicFramePr>
          <p:cNvPr id="12" name="Content Placeholder 8">
            <a:extLst>
              <a:ext uri="{FF2B5EF4-FFF2-40B4-BE49-F238E27FC236}">
                <a16:creationId xmlns:a16="http://schemas.microsoft.com/office/drawing/2014/main" id="{9C1D6DF1-B06F-47BC-B67C-79DD31B76599}"/>
              </a:ext>
            </a:extLst>
          </p:cNvPr>
          <p:cNvGraphicFramePr>
            <a:graphicFrameLocks/>
          </p:cNvGraphicFramePr>
          <p:nvPr>
            <p:extLst>
              <p:ext uri="{D42A27DB-BD31-4B8C-83A1-F6EECF244321}">
                <p14:modId xmlns:p14="http://schemas.microsoft.com/office/powerpoint/2010/main" val="2929993497"/>
              </p:ext>
            </p:extLst>
          </p:nvPr>
        </p:nvGraphicFramePr>
        <p:xfrm>
          <a:off x="319876" y="1062230"/>
          <a:ext cx="11521605" cy="2129724"/>
        </p:xfrm>
        <a:graphic>
          <a:graphicData uri="http://schemas.openxmlformats.org/drawingml/2006/table">
            <a:tbl>
              <a:tblPr firstRow="1" firstCol="1" bandRow="1">
                <a:tableStyleId>{5C22544A-7EE6-4342-B048-85BDC9FD1C3A}</a:tableStyleId>
              </a:tblPr>
              <a:tblGrid>
                <a:gridCol w="2266299">
                  <a:extLst>
                    <a:ext uri="{9D8B030D-6E8A-4147-A177-3AD203B41FA5}">
                      <a16:colId xmlns:a16="http://schemas.microsoft.com/office/drawing/2014/main" val="3166395825"/>
                    </a:ext>
                  </a:extLst>
                </a:gridCol>
                <a:gridCol w="1542551">
                  <a:extLst>
                    <a:ext uri="{9D8B030D-6E8A-4147-A177-3AD203B41FA5}">
                      <a16:colId xmlns:a16="http://schemas.microsoft.com/office/drawing/2014/main" val="2528049656"/>
                    </a:ext>
                  </a:extLst>
                </a:gridCol>
                <a:gridCol w="1542551">
                  <a:extLst>
                    <a:ext uri="{9D8B030D-6E8A-4147-A177-3AD203B41FA5}">
                      <a16:colId xmlns:a16="http://schemas.microsoft.com/office/drawing/2014/main" val="1224075336"/>
                    </a:ext>
                  </a:extLst>
                </a:gridCol>
                <a:gridCol w="1542551">
                  <a:extLst>
                    <a:ext uri="{9D8B030D-6E8A-4147-A177-3AD203B41FA5}">
                      <a16:colId xmlns:a16="http://schemas.microsoft.com/office/drawing/2014/main" val="3633663245"/>
                    </a:ext>
                  </a:extLst>
                </a:gridCol>
                <a:gridCol w="1542551">
                  <a:extLst>
                    <a:ext uri="{9D8B030D-6E8A-4147-A177-3AD203B41FA5}">
                      <a16:colId xmlns:a16="http://schemas.microsoft.com/office/drawing/2014/main" val="4291502503"/>
                    </a:ext>
                  </a:extLst>
                </a:gridCol>
                <a:gridCol w="1542551">
                  <a:extLst>
                    <a:ext uri="{9D8B030D-6E8A-4147-A177-3AD203B41FA5}">
                      <a16:colId xmlns:a16="http://schemas.microsoft.com/office/drawing/2014/main" val="3824960329"/>
                    </a:ext>
                  </a:extLst>
                </a:gridCol>
                <a:gridCol w="1542551">
                  <a:extLst>
                    <a:ext uri="{9D8B030D-6E8A-4147-A177-3AD203B41FA5}">
                      <a16:colId xmlns:a16="http://schemas.microsoft.com/office/drawing/2014/main" val="198981024"/>
                    </a:ext>
                  </a:extLst>
                </a:gridCol>
              </a:tblGrid>
              <a:tr h="921027">
                <a:tc>
                  <a:txBody>
                    <a:bodyPr/>
                    <a:lstStyle/>
                    <a:p>
                      <a:pPr algn="ctr"/>
                      <a:r>
                        <a:rPr lang="en-GB" sz="1200">
                          <a:solidFill>
                            <a:schemeClr val="bg1"/>
                          </a:solidFill>
                        </a:rPr>
                        <a:t>Overnight trips</a:t>
                      </a:r>
                    </a:p>
                    <a:p>
                      <a:pPr algn="ctr"/>
                      <a:r>
                        <a:rPr lang="en-GB" sz="1200">
                          <a:solidFill>
                            <a:schemeClr val="bg1"/>
                          </a:solidFill>
                        </a:rPr>
                        <a:t>(of any purpose)</a:t>
                      </a:r>
                    </a:p>
                  </a:txBody>
                  <a:tcPr anchor="ctr">
                    <a:solidFill>
                      <a:srgbClr val="1E7663"/>
                    </a:solidFill>
                  </a:tcPr>
                </a:tc>
                <a:tc>
                  <a:txBody>
                    <a:bodyPr/>
                    <a:lstStyle/>
                    <a:p>
                      <a:pPr algn="ctr"/>
                      <a:r>
                        <a:rPr lang="en-GB" sz="1200">
                          <a:solidFill>
                            <a:schemeClr val="bg1"/>
                          </a:solidFill>
                        </a:rPr>
                        <a:t>Q3 2024</a:t>
                      </a:r>
                    </a:p>
                  </a:txBody>
                  <a:tcPr anchor="ctr">
                    <a:solidFill>
                      <a:srgbClr val="1E7663"/>
                    </a:solidFill>
                  </a:tcPr>
                </a:tc>
                <a:tc>
                  <a:txBody>
                    <a:bodyPr/>
                    <a:lstStyle/>
                    <a:p>
                      <a:pPr algn="ctr"/>
                      <a:r>
                        <a:rPr lang="en-GB" sz="1200">
                          <a:solidFill>
                            <a:schemeClr val="bg1"/>
                          </a:solidFill>
                        </a:rPr>
                        <a:t>Q3 2025</a:t>
                      </a:r>
                    </a:p>
                  </a:txBody>
                  <a:tcPr anchor="ctr">
                    <a:solidFill>
                      <a:srgbClr val="1E7663"/>
                    </a:solidFill>
                  </a:tcPr>
                </a:tc>
                <a:tc>
                  <a:txBody>
                    <a:bodyPr/>
                    <a:lstStyle/>
                    <a:p>
                      <a:pPr algn="ctr"/>
                      <a:r>
                        <a:rPr lang="en-GB" sz="1200">
                          <a:solidFill>
                            <a:schemeClr val="bg1"/>
                          </a:solidFill>
                        </a:rPr>
                        <a:t>Year on year change</a:t>
                      </a:r>
                    </a:p>
                  </a:txBody>
                  <a:tcPr anchor="ctr">
                    <a:solidFill>
                      <a:srgbClr val="1E7663"/>
                    </a:solidFill>
                  </a:tcPr>
                </a:tc>
                <a:tc>
                  <a:txBody>
                    <a:bodyPr/>
                    <a:lstStyle/>
                    <a:p>
                      <a:pPr algn="ctr"/>
                      <a:r>
                        <a:rPr lang="en-GB" sz="1200">
                          <a:solidFill>
                            <a:schemeClr val="bg1"/>
                          </a:solidFill>
                        </a:rPr>
                        <a:t>Year-to-date 2024</a:t>
                      </a:r>
                    </a:p>
                  </a:txBody>
                  <a:tcPr anchor="ctr">
                    <a:solidFill>
                      <a:srgbClr val="1E7663"/>
                    </a:solidFill>
                  </a:tcPr>
                </a:tc>
                <a:tc>
                  <a:txBody>
                    <a:bodyPr/>
                    <a:lstStyle/>
                    <a:p>
                      <a:pPr algn="ctr"/>
                      <a:r>
                        <a:rPr lang="en-GB" sz="1200">
                          <a:solidFill>
                            <a:schemeClr val="bg1"/>
                          </a:solidFill>
                        </a:rPr>
                        <a:t>Year-to-date 2025</a:t>
                      </a:r>
                    </a:p>
                  </a:txBody>
                  <a:tcPr anchor="ctr">
                    <a:solidFill>
                      <a:srgbClr val="1E7663"/>
                    </a:solidFill>
                  </a:tcPr>
                </a:tc>
                <a:tc>
                  <a:txBody>
                    <a:bodyPr/>
                    <a:lstStyle/>
                    <a:p>
                      <a:pPr algn="ctr"/>
                      <a:r>
                        <a:rPr lang="en-GB" sz="1200">
                          <a:solidFill>
                            <a:schemeClr val="bg1"/>
                          </a:solidFill>
                        </a:rPr>
                        <a:t>Year on year change</a:t>
                      </a:r>
                    </a:p>
                  </a:txBody>
                  <a:tcPr anchor="ctr">
                    <a:solidFill>
                      <a:srgbClr val="1E7663"/>
                    </a:solidFill>
                  </a:tcPr>
                </a:tc>
                <a:extLst>
                  <a:ext uri="{0D108BD9-81ED-4DB2-BD59-A6C34878D82A}">
                    <a16:rowId xmlns:a16="http://schemas.microsoft.com/office/drawing/2014/main" val="104470938"/>
                  </a:ext>
                </a:extLst>
              </a:tr>
              <a:tr h="4028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Visits (million)</a:t>
                      </a:r>
                    </a:p>
                  </a:txBody>
                  <a:tcPr anchor="ctr">
                    <a:solidFill>
                      <a:srgbClr val="1E7663"/>
                    </a:solidFill>
                  </a:tcPr>
                </a:tc>
                <a:tc>
                  <a:txBody>
                    <a:bodyPr/>
                    <a:lstStyle/>
                    <a:p>
                      <a:pPr algn="ctr" rtl="0" fontAlgn="b">
                        <a:buNone/>
                      </a:pPr>
                      <a:r>
                        <a:rPr lang="en-GB" sz="1200" b="1" i="0" u="none" strike="noStrike">
                          <a:solidFill>
                            <a:srgbClr val="1E1541"/>
                          </a:solidFill>
                          <a:effectLst/>
                          <a:latin typeface="Arial" panose="020B0604020202020204" pitchFamily="34" charset="0"/>
                        </a:rPr>
                        <a:t>27.6</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27.0</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a:t>
                      </a:r>
                    </a:p>
                  </a:txBody>
                  <a:tcPr marL="6350" marR="6350" marT="6350" marB="0" anchor="ctr">
                    <a:solidFill>
                      <a:schemeClr val="accent2">
                        <a:lumMod val="40000"/>
                        <a:lumOff val="6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68.1</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64.4</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-5%</a:t>
                      </a:r>
                    </a:p>
                  </a:txBody>
                  <a:tcPr marL="6350" marR="6350" marT="6350" marB="0" anchor="ctr">
                    <a:solidFill>
                      <a:schemeClr val="accent2">
                        <a:lumMod val="40000"/>
                        <a:lumOff val="60000"/>
                      </a:schemeClr>
                    </a:solidFill>
                  </a:tcPr>
                </a:tc>
                <a:extLst>
                  <a:ext uri="{0D108BD9-81ED-4DB2-BD59-A6C34878D82A}">
                    <a16:rowId xmlns:a16="http://schemas.microsoft.com/office/drawing/2014/main" val="504558661"/>
                  </a:ext>
                </a:extLst>
              </a:tr>
              <a:tr h="4028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Nights (million)</a:t>
                      </a:r>
                    </a:p>
                  </a:txBody>
                  <a:tcPr anchor="ctr">
                    <a:solidFill>
                      <a:srgbClr val="1E7663"/>
                    </a:solidFill>
                  </a:tcPr>
                </a:tc>
                <a:tc>
                  <a:txBody>
                    <a:bodyPr/>
                    <a:lstStyle/>
                    <a:p>
                      <a:pPr algn="ctr" rtl="0" fontAlgn="b">
                        <a:buNone/>
                      </a:pPr>
                      <a:r>
                        <a:rPr lang="en-GB" sz="1200" b="1" i="0" u="none" strike="noStrike">
                          <a:solidFill>
                            <a:srgbClr val="1E1541"/>
                          </a:solidFill>
                          <a:effectLst/>
                          <a:latin typeface="Arial" panose="020B0604020202020204" pitchFamily="34" charset="0"/>
                        </a:rPr>
                        <a:t>87.6</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85.7</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a:t>
                      </a:r>
                    </a:p>
                  </a:txBody>
                  <a:tcPr marL="6350" marR="6350" marT="6350" marB="0" anchor="ctr">
                    <a:solidFill>
                      <a:schemeClr val="accent2">
                        <a:lumMod val="40000"/>
                        <a:lumOff val="6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198.3</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186.8</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-6%</a:t>
                      </a:r>
                    </a:p>
                  </a:txBody>
                  <a:tcPr marL="6350" marR="6350" marT="6350" marB="0" anchor="ctr">
                    <a:solidFill>
                      <a:schemeClr val="accent2">
                        <a:lumMod val="40000"/>
                        <a:lumOff val="60000"/>
                      </a:schemeClr>
                    </a:solidFill>
                  </a:tcPr>
                </a:tc>
                <a:extLst>
                  <a:ext uri="{0D108BD9-81ED-4DB2-BD59-A6C34878D82A}">
                    <a16:rowId xmlns:a16="http://schemas.microsoft.com/office/drawing/2014/main" val="613792090"/>
                  </a:ext>
                </a:extLst>
              </a:tr>
              <a:tr h="402899">
                <a:tc>
                  <a:txBody>
                    <a:bodyPr/>
                    <a:lstStyle/>
                    <a:p>
                      <a:pPr algn="ctr"/>
                      <a:r>
                        <a:rPr lang="en-GB" sz="1200"/>
                        <a:t>Spend (£ million)</a:t>
                      </a:r>
                    </a:p>
                  </a:txBody>
                  <a:tcPr anchor="ctr">
                    <a:solidFill>
                      <a:srgbClr val="1E7663"/>
                    </a:solidFill>
                  </a:tcPr>
                </a:tc>
                <a:tc>
                  <a:txBody>
                    <a:bodyPr/>
                    <a:lstStyle/>
                    <a:p>
                      <a:pPr algn="ctr" rtl="0" fontAlgn="ctr">
                        <a:buNone/>
                      </a:pPr>
                      <a:r>
                        <a:rPr lang="en-GB" sz="1200" b="1" i="0" u="none" strike="noStrike">
                          <a:solidFill>
                            <a:srgbClr val="1E1541"/>
                          </a:solidFill>
                          <a:effectLst/>
                          <a:latin typeface="Arial" panose="020B0604020202020204" pitchFamily="34" charset="0"/>
                        </a:rPr>
                        <a:t>£9,143</a:t>
                      </a:r>
                    </a:p>
                  </a:txBody>
                  <a:tcPr marL="6350" marR="6350" marT="6350" marB="0" anchor="ctr"/>
                </a:tc>
                <a:tc>
                  <a:txBody>
                    <a:bodyPr/>
                    <a:lstStyle/>
                    <a:p>
                      <a:pPr algn="ctr" rtl="0" fontAlgn="ctr">
                        <a:buNone/>
                      </a:pPr>
                      <a:r>
                        <a:rPr lang="en-GB" sz="1200" b="1" i="0" u="none" strike="noStrike">
                          <a:solidFill>
                            <a:srgbClr val="1E1541"/>
                          </a:solidFill>
                          <a:effectLst/>
                          <a:latin typeface="Arial" panose="020B0604020202020204" pitchFamily="34" charset="0"/>
                        </a:rPr>
                        <a:t>£9,616</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5%</a:t>
                      </a:r>
                    </a:p>
                  </a:txBody>
                  <a:tcPr marL="6350" marR="6350" marT="6350" marB="0" anchor="ctr">
                    <a:solidFill>
                      <a:srgbClr val="B6D6AF"/>
                    </a:solidFill>
                  </a:tcPr>
                </a:tc>
                <a:tc>
                  <a:txBody>
                    <a:bodyPr/>
                    <a:lstStyle/>
                    <a:p>
                      <a:pPr algn="ctr" rtl="0" fontAlgn="ctr">
                        <a:buNone/>
                      </a:pPr>
                      <a:r>
                        <a:rPr lang="en-GB" sz="1200" b="1" i="0" u="none" strike="noStrike">
                          <a:solidFill>
                            <a:srgbClr val="1E1541"/>
                          </a:solidFill>
                          <a:effectLst/>
                          <a:latin typeface="Arial" panose="020B0604020202020204" pitchFamily="34" charset="0"/>
                        </a:rPr>
                        <a:t>£20,062</a:t>
                      </a:r>
                    </a:p>
                  </a:txBody>
                  <a:tcPr marL="6350" marR="6350" marT="6350" marB="0" anchor="ctr">
                    <a:solidFill>
                      <a:schemeClr val="bg2">
                        <a:lumMod val="90000"/>
                      </a:schemeClr>
                    </a:solidFill>
                  </a:tcPr>
                </a:tc>
                <a:tc>
                  <a:txBody>
                    <a:bodyPr/>
                    <a:lstStyle/>
                    <a:p>
                      <a:pPr algn="ctr" rtl="0" fontAlgn="ctr">
                        <a:buNone/>
                      </a:pPr>
                      <a:r>
                        <a:rPr lang="en-GB" sz="1200" b="1" i="0" u="none" strike="noStrike">
                          <a:solidFill>
                            <a:srgbClr val="1E1541"/>
                          </a:solidFill>
                          <a:effectLst/>
                          <a:latin typeface="Arial" panose="020B0604020202020204" pitchFamily="34" charset="0"/>
                        </a:rPr>
                        <a:t>£21,944</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9%</a:t>
                      </a:r>
                    </a:p>
                  </a:txBody>
                  <a:tcPr marL="6350" marR="6350" marT="6350" marB="0" anchor="ctr">
                    <a:solidFill>
                      <a:schemeClr val="accent3">
                        <a:lumMod val="40000"/>
                        <a:lumOff val="60000"/>
                      </a:schemeClr>
                    </a:solidFill>
                  </a:tcPr>
                </a:tc>
                <a:extLst>
                  <a:ext uri="{0D108BD9-81ED-4DB2-BD59-A6C34878D82A}">
                    <a16:rowId xmlns:a16="http://schemas.microsoft.com/office/drawing/2014/main" val="2561618335"/>
                  </a:ext>
                </a:extLst>
              </a:tr>
            </a:tbl>
          </a:graphicData>
        </a:graphic>
      </p:graphicFrame>
      <p:graphicFrame>
        <p:nvGraphicFramePr>
          <p:cNvPr id="8" name="Content Placeholder 8">
            <a:extLst>
              <a:ext uri="{FF2B5EF4-FFF2-40B4-BE49-F238E27FC236}">
                <a16:creationId xmlns:a16="http://schemas.microsoft.com/office/drawing/2014/main" id="{2A8A67F0-EA3E-D609-8A53-77625C67D11E}"/>
              </a:ext>
            </a:extLst>
          </p:cNvPr>
          <p:cNvGraphicFramePr>
            <a:graphicFrameLocks/>
          </p:cNvGraphicFramePr>
          <p:nvPr>
            <p:extLst>
              <p:ext uri="{D42A27DB-BD31-4B8C-83A1-F6EECF244321}">
                <p14:modId xmlns:p14="http://schemas.microsoft.com/office/powerpoint/2010/main" val="1666557697"/>
              </p:ext>
            </p:extLst>
          </p:nvPr>
        </p:nvGraphicFramePr>
        <p:xfrm>
          <a:off x="319876" y="3339784"/>
          <a:ext cx="11521605" cy="1508133"/>
        </p:xfrm>
        <a:graphic>
          <a:graphicData uri="http://schemas.openxmlformats.org/drawingml/2006/table">
            <a:tbl>
              <a:tblPr firstRow="1" firstCol="1" bandRow="1">
                <a:tableStyleId>{5C22544A-7EE6-4342-B048-85BDC9FD1C3A}</a:tableStyleId>
              </a:tblPr>
              <a:tblGrid>
                <a:gridCol w="2266299">
                  <a:extLst>
                    <a:ext uri="{9D8B030D-6E8A-4147-A177-3AD203B41FA5}">
                      <a16:colId xmlns:a16="http://schemas.microsoft.com/office/drawing/2014/main" val="3166395825"/>
                    </a:ext>
                  </a:extLst>
                </a:gridCol>
                <a:gridCol w="1542551">
                  <a:extLst>
                    <a:ext uri="{9D8B030D-6E8A-4147-A177-3AD203B41FA5}">
                      <a16:colId xmlns:a16="http://schemas.microsoft.com/office/drawing/2014/main" val="2528049656"/>
                    </a:ext>
                  </a:extLst>
                </a:gridCol>
                <a:gridCol w="1542551">
                  <a:extLst>
                    <a:ext uri="{9D8B030D-6E8A-4147-A177-3AD203B41FA5}">
                      <a16:colId xmlns:a16="http://schemas.microsoft.com/office/drawing/2014/main" val="1224075336"/>
                    </a:ext>
                  </a:extLst>
                </a:gridCol>
                <a:gridCol w="1542551">
                  <a:extLst>
                    <a:ext uri="{9D8B030D-6E8A-4147-A177-3AD203B41FA5}">
                      <a16:colId xmlns:a16="http://schemas.microsoft.com/office/drawing/2014/main" val="3633663245"/>
                    </a:ext>
                  </a:extLst>
                </a:gridCol>
                <a:gridCol w="1542551">
                  <a:extLst>
                    <a:ext uri="{9D8B030D-6E8A-4147-A177-3AD203B41FA5}">
                      <a16:colId xmlns:a16="http://schemas.microsoft.com/office/drawing/2014/main" val="4291502503"/>
                    </a:ext>
                  </a:extLst>
                </a:gridCol>
                <a:gridCol w="1542551">
                  <a:extLst>
                    <a:ext uri="{9D8B030D-6E8A-4147-A177-3AD203B41FA5}">
                      <a16:colId xmlns:a16="http://schemas.microsoft.com/office/drawing/2014/main" val="3824960329"/>
                    </a:ext>
                  </a:extLst>
                </a:gridCol>
                <a:gridCol w="1542551">
                  <a:extLst>
                    <a:ext uri="{9D8B030D-6E8A-4147-A177-3AD203B41FA5}">
                      <a16:colId xmlns:a16="http://schemas.microsoft.com/office/drawing/2014/main" val="198981024"/>
                    </a:ext>
                  </a:extLst>
                </a:gridCol>
              </a:tblGrid>
              <a:tr h="315174">
                <a:tc>
                  <a:txBody>
                    <a:bodyPr/>
                    <a:lstStyle/>
                    <a:p>
                      <a:pPr algn="ctr"/>
                      <a:r>
                        <a:rPr lang="en-GB" sz="1200">
                          <a:solidFill>
                            <a:schemeClr val="bg1"/>
                          </a:solidFill>
                        </a:rPr>
                        <a:t>Holidays</a:t>
                      </a:r>
                    </a:p>
                  </a:txBody>
                  <a:tcPr anchor="ctr">
                    <a:solidFill>
                      <a:srgbClr val="1E7663"/>
                    </a:solidFill>
                  </a:tcPr>
                </a:tc>
                <a:tc>
                  <a:txBody>
                    <a:bodyPr/>
                    <a:lstStyle/>
                    <a:p>
                      <a:pPr algn="ctr"/>
                      <a:r>
                        <a:rPr lang="en-GB" sz="1000">
                          <a:solidFill>
                            <a:srgbClr val="1E7663"/>
                          </a:solidFill>
                        </a:rPr>
                        <a:t>Q3 2024</a:t>
                      </a:r>
                    </a:p>
                  </a:txBody>
                  <a:tcPr anchor="ctr">
                    <a:solidFill>
                      <a:srgbClr val="1E7663"/>
                    </a:solidFill>
                  </a:tcPr>
                </a:tc>
                <a:tc>
                  <a:txBody>
                    <a:bodyPr/>
                    <a:lstStyle/>
                    <a:p>
                      <a:pPr algn="ctr"/>
                      <a:r>
                        <a:rPr lang="en-GB" sz="1000">
                          <a:solidFill>
                            <a:srgbClr val="1E7663"/>
                          </a:solidFill>
                        </a:rPr>
                        <a:t>Q3 2025</a:t>
                      </a:r>
                    </a:p>
                  </a:txBody>
                  <a:tcPr anchor="ctr">
                    <a:solidFill>
                      <a:srgbClr val="1E7663"/>
                    </a:solidFill>
                  </a:tcPr>
                </a:tc>
                <a:tc>
                  <a:txBody>
                    <a:bodyPr/>
                    <a:lstStyle/>
                    <a:p>
                      <a:pPr algn="ctr"/>
                      <a:r>
                        <a:rPr lang="en-GB" sz="1000">
                          <a:solidFill>
                            <a:srgbClr val="1E7663"/>
                          </a:solidFill>
                        </a:rPr>
                        <a:t>Year on year change</a:t>
                      </a:r>
                    </a:p>
                  </a:txBody>
                  <a:tcPr anchor="ctr">
                    <a:solidFill>
                      <a:srgbClr val="1E7663"/>
                    </a:solidFill>
                  </a:tcPr>
                </a:tc>
                <a:tc>
                  <a:txBody>
                    <a:bodyPr/>
                    <a:lstStyle/>
                    <a:p>
                      <a:pPr algn="ctr"/>
                      <a:r>
                        <a:rPr lang="en-GB" sz="1000">
                          <a:solidFill>
                            <a:srgbClr val="1E7663"/>
                          </a:solidFill>
                        </a:rPr>
                        <a:t>Year-to-date 2024</a:t>
                      </a:r>
                    </a:p>
                  </a:txBody>
                  <a:tcPr anchor="ctr">
                    <a:solidFill>
                      <a:srgbClr val="1E7663"/>
                    </a:solidFill>
                  </a:tcPr>
                </a:tc>
                <a:tc>
                  <a:txBody>
                    <a:bodyPr/>
                    <a:lstStyle/>
                    <a:p>
                      <a:pPr algn="ctr"/>
                      <a:r>
                        <a:rPr lang="en-GB" sz="1000">
                          <a:solidFill>
                            <a:srgbClr val="1E7663"/>
                          </a:solidFill>
                        </a:rPr>
                        <a:t>Year-to-date 2025</a:t>
                      </a:r>
                    </a:p>
                  </a:txBody>
                  <a:tcPr anchor="ctr">
                    <a:solidFill>
                      <a:srgbClr val="1E7663"/>
                    </a:solidFill>
                  </a:tcPr>
                </a:tc>
                <a:tc>
                  <a:txBody>
                    <a:bodyPr/>
                    <a:lstStyle/>
                    <a:p>
                      <a:pPr algn="ctr"/>
                      <a:r>
                        <a:rPr lang="en-GB" sz="1000">
                          <a:solidFill>
                            <a:srgbClr val="1E7663"/>
                          </a:solidFill>
                        </a:rPr>
                        <a:t>Year on year change</a:t>
                      </a:r>
                    </a:p>
                  </a:txBody>
                  <a:tcPr anchor="ctr">
                    <a:solidFill>
                      <a:srgbClr val="1E7663"/>
                    </a:solidFill>
                  </a:tcPr>
                </a:tc>
                <a:extLst>
                  <a:ext uri="{0D108BD9-81ED-4DB2-BD59-A6C34878D82A}">
                    <a16:rowId xmlns:a16="http://schemas.microsoft.com/office/drawing/2014/main" val="104470938"/>
                  </a:ext>
                </a:extLst>
              </a:tr>
              <a:tr h="397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Visits (million)</a:t>
                      </a:r>
                    </a:p>
                  </a:txBody>
                  <a:tcPr anchor="ctr">
                    <a:solidFill>
                      <a:srgbClr val="1E7663"/>
                    </a:solidFill>
                  </a:tcPr>
                </a:tc>
                <a:tc>
                  <a:txBody>
                    <a:bodyPr/>
                    <a:lstStyle/>
                    <a:p>
                      <a:pPr algn="ctr" rtl="0" fontAlgn="b">
                        <a:buNone/>
                      </a:pPr>
                      <a:r>
                        <a:rPr lang="en-GB" sz="1200" b="1" i="0" u="none" strike="noStrike">
                          <a:solidFill>
                            <a:srgbClr val="1E1541"/>
                          </a:solidFill>
                          <a:effectLst/>
                          <a:latin typeface="Arial" panose="020B0604020202020204" pitchFamily="34" charset="0"/>
                        </a:rPr>
                        <a:t>9.3</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9.3</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0%</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21.1</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20.2</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-4%</a:t>
                      </a:r>
                    </a:p>
                  </a:txBody>
                  <a:tcPr marL="6350" marR="6350" marT="6350" marB="0" anchor="ctr">
                    <a:solidFill>
                      <a:schemeClr val="accent2">
                        <a:lumMod val="40000"/>
                        <a:lumOff val="60000"/>
                      </a:schemeClr>
                    </a:solidFill>
                  </a:tcPr>
                </a:tc>
                <a:extLst>
                  <a:ext uri="{0D108BD9-81ED-4DB2-BD59-A6C34878D82A}">
                    <a16:rowId xmlns:a16="http://schemas.microsoft.com/office/drawing/2014/main" val="504558661"/>
                  </a:ext>
                </a:extLst>
              </a:tr>
              <a:tr h="397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Nights (million)</a:t>
                      </a:r>
                    </a:p>
                  </a:txBody>
                  <a:tcPr anchor="ctr">
                    <a:solidFill>
                      <a:srgbClr val="1E7663"/>
                    </a:solidFill>
                  </a:tcPr>
                </a:tc>
                <a:tc>
                  <a:txBody>
                    <a:bodyPr/>
                    <a:lstStyle/>
                    <a:p>
                      <a:pPr algn="ctr" rtl="0" fontAlgn="b">
                        <a:buNone/>
                      </a:pPr>
                      <a:r>
                        <a:rPr lang="en-GB" sz="1200" b="1" i="0" u="none" strike="noStrike">
                          <a:solidFill>
                            <a:srgbClr val="1E1541"/>
                          </a:solidFill>
                          <a:effectLst/>
                          <a:latin typeface="Arial" panose="020B0604020202020204" pitchFamily="34" charset="0"/>
                        </a:rPr>
                        <a:t>36.0</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36.6</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a:t>
                      </a:r>
                    </a:p>
                  </a:txBody>
                  <a:tcPr marL="6350" marR="6350" marT="6350" marB="0" anchor="ctr">
                    <a:solidFill>
                      <a:srgbClr val="B6D6AF"/>
                    </a:solidFill>
                  </a:tcPr>
                </a:tc>
                <a:tc>
                  <a:txBody>
                    <a:bodyPr/>
                    <a:lstStyle/>
                    <a:p>
                      <a:pPr algn="ctr" rtl="0" fontAlgn="b">
                        <a:buNone/>
                      </a:pPr>
                      <a:r>
                        <a:rPr lang="en-GB" sz="1200" b="1" i="0" u="none" strike="noStrike">
                          <a:solidFill>
                            <a:srgbClr val="1E1541"/>
                          </a:solidFill>
                          <a:effectLst/>
                          <a:latin typeface="Arial" panose="020B0604020202020204" pitchFamily="34" charset="0"/>
                        </a:rPr>
                        <a:t>76.1</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71.4</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-6%</a:t>
                      </a:r>
                    </a:p>
                  </a:txBody>
                  <a:tcPr marL="6350" marR="6350" marT="6350" marB="0" anchor="ctr">
                    <a:solidFill>
                      <a:schemeClr val="accent2">
                        <a:lumMod val="40000"/>
                        <a:lumOff val="60000"/>
                      </a:schemeClr>
                    </a:solidFill>
                  </a:tcPr>
                </a:tc>
                <a:extLst>
                  <a:ext uri="{0D108BD9-81ED-4DB2-BD59-A6C34878D82A}">
                    <a16:rowId xmlns:a16="http://schemas.microsoft.com/office/drawing/2014/main" val="613792090"/>
                  </a:ext>
                </a:extLst>
              </a:tr>
              <a:tr h="397653">
                <a:tc>
                  <a:txBody>
                    <a:bodyPr/>
                    <a:lstStyle/>
                    <a:p>
                      <a:pPr algn="ctr"/>
                      <a:r>
                        <a:rPr lang="en-GB" sz="1200"/>
                        <a:t>Spend (£ million)</a:t>
                      </a:r>
                    </a:p>
                  </a:txBody>
                  <a:tcPr anchor="ctr">
                    <a:solidFill>
                      <a:srgbClr val="1E7663"/>
                    </a:solidFill>
                  </a:tcPr>
                </a:tc>
                <a:tc>
                  <a:txBody>
                    <a:bodyPr/>
                    <a:lstStyle/>
                    <a:p>
                      <a:pPr algn="ctr" rtl="0" fontAlgn="ctr">
                        <a:buNone/>
                      </a:pPr>
                      <a:r>
                        <a:rPr lang="en-GB" sz="1200" b="1" i="0" u="none" strike="noStrike">
                          <a:solidFill>
                            <a:srgbClr val="1E1541"/>
                          </a:solidFill>
                          <a:effectLst/>
                          <a:latin typeface="Arial" panose="020B0604020202020204" pitchFamily="34" charset="0"/>
                        </a:rPr>
                        <a:t>£3,527</a:t>
                      </a:r>
                    </a:p>
                  </a:txBody>
                  <a:tcPr marL="6350" marR="6350" marT="6350" marB="0" anchor="ctr"/>
                </a:tc>
                <a:tc>
                  <a:txBody>
                    <a:bodyPr/>
                    <a:lstStyle/>
                    <a:p>
                      <a:pPr algn="ctr" rtl="0" fontAlgn="ctr">
                        <a:buNone/>
                      </a:pPr>
                      <a:r>
                        <a:rPr lang="en-GB" sz="1200" b="1" i="0" u="none" strike="noStrike">
                          <a:solidFill>
                            <a:srgbClr val="1E1541"/>
                          </a:solidFill>
                          <a:effectLst/>
                          <a:latin typeface="Arial" panose="020B0604020202020204" pitchFamily="34" charset="0"/>
                        </a:rPr>
                        <a:t>£3,840</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9%</a:t>
                      </a:r>
                    </a:p>
                  </a:txBody>
                  <a:tcPr marL="6350" marR="6350" marT="6350" marB="0" anchor="ctr">
                    <a:solidFill>
                      <a:srgbClr val="B6D6AF"/>
                    </a:solidFill>
                  </a:tcPr>
                </a:tc>
                <a:tc>
                  <a:txBody>
                    <a:bodyPr/>
                    <a:lstStyle/>
                    <a:p>
                      <a:pPr algn="ctr" rtl="0" fontAlgn="ctr">
                        <a:buNone/>
                      </a:pPr>
                      <a:r>
                        <a:rPr lang="en-GB" sz="1200" b="1" i="0" u="none" strike="noStrike">
                          <a:solidFill>
                            <a:srgbClr val="1E1541"/>
                          </a:solidFill>
                          <a:effectLst/>
                          <a:latin typeface="Arial" panose="020B0604020202020204" pitchFamily="34" charset="0"/>
                        </a:rPr>
                        <a:t>£7,498</a:t>
                      </a:r>
                    </a:p>
                  </a:txBody>
                  <a:tcPr marL="6350" marR="6350" marT="6350" marB="0" anchor="ctr">
                    <a:solidFill>
                      <a:schemeClr val="bg2">
                        <a:lumMod val="90000"/>
                      </a:schemeClr>
                    </a:solidFill>
                  </a:tcPr>
                </a:tc>
                <a:tc>
                  <a:txBody>
                    <a:bodyPr/>
                    <a:lstStyle/>
                    <a:p>
                      <a:pPr algn="ctr" rtl="0" fontAlgn="ctr">
                        <a:buNone/>
                      </a:pPr>
                      <a:r>
                        <a:rPr lang="en-GB" sz="1200" b="1" i="0" u="none" strike="noStrike">
                          <a:solidFill>
                            <a:srgbClr val="1E1541"/>
                          </a:solidFill>
                          <a:effectLst/>
                          <a:latin typeface="Arial" panose="020B0604020202020204" pitchFamily="34" charset="0"/>
                        </a:rPr>
                        <a:t>£7,886</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5%</a:t>
                      </a:r>
                    </a:p>
                  </a:txBody>
                  <a:tcPr marL="6350" marR="6350" marT="6350" marB="0" anchor="ctr">
                    <a:solidFill>
                      <a:schemeClr val="accent3">
                        <a:lumMod val="40000"/>
                        <a:lumOff val="60000"/>
                      </a:schemeClr>
                    </a:solidFill>
                  </a:tcPr>
                </a:tc>
                <a:extLst>
                  <a:ext uri="{0D108BD9-81ED-4DB2-BD59-A6C34878D82A}">
                    <a16:rowId xmlns:a16="http://schemas.microsoft.com/office/drawing/2014/main" val="2561618335"/>
                  </a:ext>
                </a:extLst>
              </a:tr>
            </a:tbl>
          </a:graphicData>
        </a:graphic>
      </p:graphicFrame>
      <p:graphicFrame>
        <p:nvGraphicFramePr>
          <p:cNvPr id="9" name="Content Placeholder 8">
            <a:extLst>
              <a:ext uri="{FF2B5EF4-FFF2-40B4-BE49-F238E27FC236}">
                <a16:creationId xmlns:a16="http://schemas.microsoft.com/office/drawing/2014/main" id="{86532FAD-3680-989A-1AB7-210C6A2D249F}"/>
              </a:ext>
            </a:extLst>
          </p:cNvPr>
          <p:cNvGraphicFramePr>
            <a:graphicFrameLocks/>
          </p:cNvGraphicFramePr>
          <p:nvPr>
            <p:extLst>
              <p:ext uri="{D42A27DB-BD31-4B8C-83A1-F6EECF244321}">
                <p14:modId xmlns:p14="http://schemas.microsoft.com/office/powerpoint/2010/main" val="3568621213"/>
              </p:ext>
            </p:extLst>
          </p:nvPr>
        </p:nvGraphicFramePr>
        <p:xfrm>
          <a:off x="319873" y="4995747"/>
          <a:ext cx="11521605" cy="1159460"/>
        </p:xfrm>
        <a:graphic>
          <a:graphicData uri="http://schemas.openxmlformats.org/drawingml/2006/table">
            <a:tbl>
              <a:tblPr firstRow="1" firstCol="1" bandRow="1">
                <a:tableStyleId>{5C22544A-7EE6-4342-B048-85BDC9FD1C3A}</a:tableStyleId>
              </a:tblPr>
              <a:tblGrid>
                <a:gridCol w="2266299">
                  <a:extLst>
                    <a:ext uri="{9D8B030D-6E8A-4147-A177-3AD203B41FA5}">
                      <a16:colId xmlns:a16="http://schemas.microsoft.com/office/drawing/2014/main" val="3166395825"/>
                    </a:ext>
                  </a:extLst>
                </a:gridCol>
                <a:gridCol w="1542551">
                  <a:extLst>
                    <a:ext uri="{9D8B030D-6E8A-4147-A177-3AD203B41FA5}">
                      <a16:colId xmlns:a16="http://schemas.microsoft.com/office/drawing/2014/main" val="2528049656"/>
                    </a:ext>
                  </a:extLst>
                </a:gridCol>
                <a:gridCol w="1542551">
                  <a:extLst>
                    <a:ext uri="{9D8B030D-6E8A-4147-A177-3AD203B41FA5}">
                      <a16:colId xmlns:a16="http://schemas.microsoft.com/office/drawing/2014/main" val="1224075336"/>
                    </a:ext>
                  </a:extLst>
                </a:gridCol>
                <a:gridCol w="1542551">
                  <a:extLst>
                    <a:ext uri="{9D8B030D-6E8A-4147-A177-3AD203B41FA5}">
                      <a16:colId xmlns:a16="http://schemas.microsoft.com/office/drawing/2014/main" val="3633663245"/>
                    </a:ext>
                  </a:extLst>
                </a:gridCol>
                <a:gridCol w="1542551">
                  <a:extLst>
                    <a:ext uri="{9D8B030D-6E8A-4147-A177-3AD203B41FA5}">
                      <a16:colId xmlns:a16="http://schemas.microsoft.com/office/drawing/2014/main" val="4228765051"/>
                    </a:ext>
                  </a:extLst>
                </a:gridCol>
                <a:gridCol w="1542551">
                  <a:extLst>
                    <a:ext uri="{9D8B030D-6E8A-4147-A177-3AD203B41FA5}">
                      <a16:colId xmlns:a16="http://schemas.microsoft.com/office/drawing/2014/main" val="3655914388"/>
                    </a:ext>
                  </a:extLst>
                </a:gridCol>
                <a:gridCol w="1542551">
                  <a:extLst>
                    <a:ext uri="{9D8B030D-6E8A-4147-A177-3AD203B41FA5}">
                      <a16:colId xmlns:a16="http://schemas.microsoft.com/office/drawing/2014/main" val="1540320106"/>
                    </a:ext>
                  </a:extLst>
                </a:gridCol>
              </a:tblGrid>
              <a:tr h="319880">
                <a:tc>
                  <a:txBody>
                    <a:bodyPr/>
                    <a:lstStyle/>
                    <a:p>
                      <a:pPr algn="ctr"/>
                      <a:r>
                        <a:rPr lang="en-GB" sz="1200">
                          <a:solidFill>
                            <a:schemeClr val="bg1"/>
                          </a:solidFill>
                        </a:rPr>
                        <a:t>Tourism day visits</a:t>
                      </a:r>
                    </a:p>
                  </a:txBody>
                  <a:tcPr anchor="ctr">
                    <a:solidFill>
                      <a:srgbClr val="1E7663"/>
                    </a:solidFill>
                  </a:tcPr>
                </a:tc>
                <a:tc>
                  <a:txBody>
                    <a:bodyPr/>
                    <a:lstStyle/>
                    <a:p>
                      <a:pPr algn="ctr"/>
                      <a:r>
                        <a:rPr lang="en-GB" sz="1000">
                          <a:solidFill>
                            <a:srgbClr val="1E7663"/>
                          </a:solidFill>
                        </a:rPr>
                        <a:t>Q3 2024</a:t>
                      </a:r>
                    </a:p>
                  </a:txBody>
                  <a:tcPr anchor="ctr">
                    <a:solidFill>
                      <a:srgbClr val="1E7663"/>
                    </a:solidFill>
                  </a:tcPr>
                </a:tc>
                <a:tc>
                  <a:txBody>
                    <a:bodyPr/>
                    <a:lstStyle/>
                    <a:p>
                      <a:pPr algn="ctr"/>
                      <a:r>
                        <a:rPr lang="en-GB" sz="1000">
                          <a:solidFill>
                            <a:srgbClr val="1E7663"/>
                          </a:solidFill>
                        </a:rPr>
                        <a:t>Q3 2025</a:t>
                      </a:r>
                    </a:p>
                  </a:txBody>
                  <a:tcPr anchor="ctr">
                    <a:solidFill>
                      <a:srgbClr val="1E7663"/>
                    </a:solidFill>
                  </a:tcPr>
                </a:tc>
                <a:tc>
                  <a:txBody>
                    <a:bodyPr/>
                    <a:lstStyle/>
                    <a:p>
                      <a:pPr algn="ctr"/>
                      <a:r>
                        <a:rPr lang="en-GB" sz="1000">
                          <a:solidFill>
                            <a:srgbClr val="1E7663"/>
                          </a:solidFill>
                        </a:rPr>
                        <a:t>Year on year change</a:t>
                      </a:r>
                    </a:p>
                  </a:txBody>
                  <a:tcPr anchor="ctr">
                    <a:solidFill>
                      <a:srgbClr val="1E7663"/>
                    </a:solidFill>
                  </a:tcPr>
                </a:tc>
                <a:tc>
                  <a:txBody>
                    <a:bodyPr/>
                    <a:lstStyle/>
                    <a:p>
                      <a:pPr algn="ctr"/>
                      <a:r>
                        <a:rPr lang="en-GB" sz="1000">
                          <a:solidFill>
                            <a:srgbClr val="1E7663"/>
                          </a:solidFill>
                        </a:rPr>
                        <a:t>Year-to-date 2024</a:t>
                      </a:r>
                    </a:p>
                  </a:txBody>
                  <a:tcPr anchor="ctr">
                    <a:solidFill>
                      <a:srgbClr val="1E7663"/>
                    </a:solidFill>
                  </a:tcPr>
                </a:tc>
                <a:tc>
                  <a:txBody>
                    <a:bodyPr/>
                    <a:lstStyle/>
                    <a:p>
                      <a:pPr algn="ctr"/>
                      <a:r>
                        <a:rPr lang="en-GB" sz="1000">
                          <a:solidFill>
                            <a:srgbClr val="1E7663"/>
                          </a:solidFill>
                        </a:rPr>
                        <a:t>Year-to-date 2025</a:t>
                      </a:r>
                    </a:p>
                  </a:txBody>
                  <a:tcPr anchor="ctr">
                    <a:solidFill>
                      <a:srgbClr val="1E7663"/>
                    </a:solidFill>
                  </a:tcPr>
                </a:tc>
                <a:tc>
                  <a:txBody>
                    <a:bodyPr/>
                    <a:lstStyle/>
                    <a:p>
                      <a:pPr algn="ctr"/>
                      <a:r>
                        <a:rPr lang="en-GB" sz="1000">
                          <a:solidFill>
                            <a:srgbClr val="1E7663"/>
                          </a:solidFill>
                        </a:rPr>
                        <a:t>Year on year change</a:t>
                      </a:r>
                    </a:p>
                  </a:txBody>
                  <a:tcPr anchor="ctr">
                    <a:solidFill>
                      <a:srgbClr val="1E7663"/>
                    </a:solidFill>
                  </a:tcPr>
                </a:tc>
                <a:extLst>
                  <a:ext uri="{0D108BD9-81ED-4DB2-BD59-A6C34878D82A}">
                    <a16:rowId xmlns:a16="http://schemas.microsoft.com/office/drawing/2014/main" val="104470938"/>
                  </a:ext>
                </a:extLst>
              </a:tr>
              <a:tr h="419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Visits (million)</a:t>
                      </a:r>
                    </a:p>
                  </a:txBody>
                  <a:tcPr anchor="ctr">
                    <a:solidFill>
                      <a:srgbClr val="1E7663"/>
                    </a:solidFill>
                  </a:tcPr>
                </a:tc>
                <a:tc>
                  <a:txBody>
                    <a:bodyPr/>
                    <a:lstStyle/>
                    <a:p>
                      <a:pPr algn="ctr" rtl="0" fontAlgn="b">
                        <a:buNone/>
                      </a:pPr>
                      <a:r>
                        <a:rPr lang="en-GB" sz="1200" b="1" i="0" u="none" strike="noStrike">
                          <a:solidFill>
                            <a:srgbClr val="1E1541"/>
                          </a:solidFill>
                          <a:effectLst/>
                          <a:latin typeface="Arial" panose="020B0604020202020204" pitchFamily="34" charset="0"/>
                        </a:rPr>
                        <a:t>255.9</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286.0</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12%</a:t>
                      </a:r>
                    </a:p>
                  </a:txBody>
                  <a:tcPr marL="6350" marR="6350" marT="6350" marB="0" anchor="ctr">
                    <a:solidFill>
                      <a:srgbClr val="B6D6AF"/>
                    </a:solidFill>
                  </a:tcPr>
                </a:tc>
                <a:tc>
                  <a:txBody>
                    <a:bodyPr/>
                    <a:lstStyle/>
                    <a:p>
                      <a:pPr algn="ctr" rtl="0" fontAlgn="b">
                        <a:buNone/>
                      </a:pPr>
                      <a:r>
                        <a:rPr lang="en-GB" sz="1200" b="1" i="0" u="none" strike="noStrike">
                          <a:solidFill>
                            <a:srgbClr val="1E1541"/>
                          </a:solidFill>
                          <a:effectLst/>
                          <a:latin typeface="Arial" panose="020B0604020202020204" pitchFamily="34" charset="0"/>
                        </a:rPr>
                        <a:t>691.4</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701.1</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1%</a:t>
                      </a:r>
                    </a:p>
                  </a:txBody>
                  <a:tcPr marL="6350" marR="6350" marT="6350" marB="0" anchor="ctr">
                    <a:solidFill>
                      <a:srgbClr val="B6D6AF"/>
                    </a:solidFill>
                  </a:tcPr>
                </a:tc>
                <a:extLst>
                  <a:ext uri="{0D108BD9-81ED-4DB2-BD59-A6C34878D82A}">
                    <a16:rowId xmlns:a16="http://schemas.microsoft.com/office/drawing/2014/main" val="504558661"/>
                  </a:ext>
                </a:extLst>
              </a:tr>
              <a:tr h="419790">
                <a:tc>
                  <a:txBody>
                    <a:bodyPr/>
                    <a:lstStyle/>
                    <a:p>
                      <a:pPr algn="ctr"/>
                      <a:r>
                        <a:rPr lang="en-GB" sz="1200"/>
                        <a:t>Spend (£ million)</a:t>
                      </a:r>
                    </a:p>
                  </a:txBody>
                  <a:tcPr anchor="ctr">
                    <a:solidFill>
                      <a:srgbClr val="1E7663"/>
                    </a:solidFill>
                  </a:tcPr>
                </a:tc>
                <a:tc>
                  <a:txBody>
                    <a:bodyPr/>
                    <a:lstStyle/>
                    <a:p>
                      <a:pPr algn="ctr" rtl="0" fontAlgn="b">
                        <a:buNone/>
                      </a:pPr>
                      <a:r>
                        <a:rPr lang="en-GB" sz="1200" b="1" i="0" u="none" strike="noStrike">
                          <a:solidFill>
                            <a:srgbClr val="1E1541"/>
                          </a:solidFill>
                          <a:effectLst/>
                          <a:latin typeface="Arial" panose="020B0604020202020204" pitchFamily="34" charset="0"/>
                        </a:rPr>
                        <a:t>£13,497</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£15,575</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15%</a:t>
                      </a:r>
                    </a:p>
                  </a:txBody>
                  <a:tcPr marL="6350" marR="6350" marT="6350" marB="0" anchor="ctr">
                    <a:solidFill>
                      <a:srgbClr val="B6D6AF"/>
                    </a:solidFill>
                  </a:tcPr>
                </a:tc>
                <a:tc>
                  <a:txBody>
                    <a:bodyPr/>
                    <a:lstStyle/>
                    <a:p>
                      <a:pPr algn="ctr" rtl="0" fontAlgn="ctr">
                        <a:buNone/>
                      </a:pPr>
                      <a:r>
                        <a:rPr lang="en-GB" sz="1200" b="1" i="0" u="none" strike="noStrike">
                          <a:solidFill>
                            <a:srgbClr val="1E1541"/>
                          </a:solidFill>
                          <a:effectLst/>
                          <a:latin typeface="Arial" panose="020B0604020202020204" pitchFamily="34" charset="0"/>
                        </a:rPr>
                        <a:t>£35,544</a:t>
                      </a:r>
                    </a:p>
                  </a:txBody>
                  <a:tcPr marL="6350" marR="6350" marT="6350" marB="0" anchor="ctr">
                    <a:solidFill>
                      <a:schemeClr val="bg2"/>
                    </a:solidFill>
                  </a:tcPr>
                </a:tc>
                <a:tc>
                  <a:txBody>
                    <a:bodyPr/>
                    <a:lstStyle/>
                    <a:p>
                      <a:pPr algn="ctr" rtl="0" fontAlgn="ctr">
                        <a:buNone/>
                      </a:pPr>
                      <a:r>
                        <a:rPr lang="en-GB" sz="1200" b="1" i="0" u="none" strike="noStrike">
                          <a:solidFill>
                            <a:srgbClr val="1E1541"/>
                          </a:solidFill>
                          <a:effectLst/>
                          <a:latin typeface="Arial" panose="020B0604020202020204" pitchFamily="34" charset="0"/>
                        </a:rPr>
                        <a:t>£35,742</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1%</a:t>
                      </a:r>
                    </a:p>
                  </a:txBody>
                  <a:tcPr marL="6350" marR="6350" marT="6350" marB="0" anchor="ctr">
                    <a:solidFill>
                      <a:srgbClr val="B6D6AF"/>
                    </a:solidFill>
                  </a:tcPr>
                </a:tc>
                <a:extLst>
                  <a:ext uri="{0D108BD9-81ED-4DB2-BD59-A6C34878D82A}">
                    <a16:rowId xmlns:a16="http://schemas.microsoft.com/office/drawing/2014/main" val="2561618335"/>
                  </a:ext>
                </a:extLst>
              </a:tr>
            </a:tbl>
          </a:graphicData>
        </a:graphic>
      </p:graphicFrame>
      <p:sp>
        <p:nvSpPr>
          <p:cNvPr id="5" name="Text Placeholder 4">
            <a:extLst>
              <a:ext uri="{FF2B5EF4-FFF2-40B4-BE49-F238E27FC236}">
                <a16:creationId xmlns:a16="http://schemas.microsoft.com/office/drawing/2014/main" id="{7D4EE671-C3D3-4630-AC6D-C4C150761B77}"/>
              </a:ext>
            </a:extLst>
          </p:cNvPr>
          <p:cNvSpPr>
            <a:spLocks noGrp="1"/>
          </p:cNvSpPr>
          <p:nvPr>
            <p:ph type="body" sz="quarter" idx="11"/>
          </p:nvPr>
        </p:nvSpPr>
        <p:spPr>
          <a:xfrm>
            <a:off x="334959" y="5945572"/>
            <a:ext cx="10530261" cy="770248"/>
          </a:xfrm>
        </p:spPr>
        <p:txBody>
          <a:bodyPr/>
          <a:lstStyle/>
          <a:p>
            <a:pPr>
              <a:lnSpc>
                <a:spcPct val="100000"/>
              </a:lnSpc>
              <a:spcBef>
                <a:spcPts val="0"/>
              </a:spcBef>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Great Britain Tourism Survey (commissioned by VisitEngland, VisitScotland and Visit Wales)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Release date: 18 December 2025</a:t>
            </a:r>
          </a:p>
        </p:txBody>
      </p:sp>
      <p:sp>
        <p:nvSpPr>
          <p:cNvPr id="7" name="Slide Number Placeholder 3">
            <a:extLst>
              <a:ext uri="{FF2B5EF4-FFF2-40B4-BE49-F238E27FC236}">
                <a16:creationId xmlns:a16="http://schemas.microsoft.com/office/drawing/2014/main" id="{7A7F4783-3845-482A-87C4-43540582D7A9}"/>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062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9AF32-921D-CC9B-B883-DA69BBB07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71D20-66AA-4F73-69FD-2E94928A108A}"/>
              </a:ext>
            </a:extLst>
          </p:cNvPr>
          <p:cNvSpPr>
            <a:spLocks noGrp="1"/>
          </p:cNvSpPr>
          <p:nvPr>
            <p:ph type="title"/>
          </p:nvPr>
        </p:nvSpPr>
        <p:spPr>
          <a:noFill/>
        </p:spPr>
        <p:txBody>
          <a:bodyPr>
            <a:normAutofit/>
          </a:bodyPr>
          <a:lstStyle/>
          <a:p>
            <a:r>
              <a:rPr lang="en-GB" sz="2800"/>
              <a:t>Domestic overnight trips and day visits: Britain</a:t>
            </a:r>
          </a:p>
        </p:txBody>
      </p:sp>
      <p:graphicFrame>
        <p:nvGraphicFramePr>
          <p:cNvPr id="9" name="Content Placeholder 8">
            <a:extLst>
              <a:ext uri="{FF2B5EF4-FFF2-40B4-BE49-F238E27FC236}">
                <a16:creationId xmlns:a16="http://schemas.microsoft.com/office/drawing/2014/main" id="{2E9F4E69-7DB2-8D84-8A7A-B1BC3BF849E3}"/>
              </a:ext>
            </a:extLst>
          </p:cNvPr>
          <p:cNvGraphicFramePr>
            <a:graphicFrameLocks noGrp="1"/>
          </p:cNvGraphicFramePr>
          <p:nvPr>
            <p:ph sz="quarter" idx="10"/>
            <p:extLst>
              <p:ext uri="{D42A27DB-BD31-4B8C-83A1-F6EECF244321}">
                <p14:modId xmlns:p14="http://schemas.microsoft.com/office/powerpoint/2010/main" val="336734717"/>
              </p:ext>
            </p:extLst>
          </p:nvPr>
        </p:nvGraphicFramePr>
        <p:xfrm>
          <a:off x="325431" y="1051098"/>
          <a:ext cx="11539143" cy="2138230"/>
        </p:xfrm>
        <a:graphic>
          <a:graphicData uri="http://schemas.openxmlformats.org/drawingml/2006/table">
            <a:tbl>
              <a:tblPr firstRow="1" firstCol="1" bandRow="1">
                <a:tableStyleId>{5C22544A-7EE6-4342-B048-85BDC9FD1C3A}</a:tableStyleId>
              </a:tblPr>
              <a:tblGrid>
                <a:gridCol w="2269749">
                  <a:extLst>
                    <a:ext uri="{9D8B030D-6E8A-4147-A177-3AD203B41FA5}">
                      <a16:colId xmlns:a16="http://schemas.microsoft.com/office/drawing/2014/main" val="3166395825"/>
                    </a:ext>
                  </a:extLst>
                </a:gridCol>
                <a:gridCol w="1544899">
                  <a:extLst>
                    <a:ext uri="{9D8B030D-6E8A-4147-A177-3AD203B41FA5}">
                      <a16:colId xmlns:a16="http://schemas.microsoft.com/office/drawing/2014/main" val="3633663245"/>
                    </a:ext>
                  </a:extLst>
                </a:gridCol>
                <a:gridCol w="1544899">
                  <a:extLst>
                    <a:ext uri="{9D8B030D-6E8A-4147-A177-3AD203B41FA5}">
                      <a16:colId xmlns:a16="http://schemas.microsoft.com/office/drawing/2014/main" val="762931817"/>
                    </a:ext>
                  </a:extLst>
                </a:gridCol>
                <a:gridCol w="1544899">
                  <a:extLst>
                    <a:ext uri="{9D8B030D-6E8A-4147-A177-3AD203B41FA5}">
                      <a16:colId xmlns:a16="http://schemas.microsoft.com/office/drawing/2014/main" val="649314709"/>
                    </a:ext>
                  </a:extLst>
                </a:gridCol>
                <a:gridCol w="1544899">
                  <a:extLst>
                    <a:ext uri="{9D8B030D-6E8A-4147-A177-3AD203B41FA5}">
                      <a16:colId xmlns:a16="http://schemas.microsoft.com/office/drawing/2014/main" val="1652679663"/>
                    </a:ext>
                  </a:extLst>
                </a:gridCol>
                <a:gridCol w="1544899">
                  <a:extLst>
                    <a:ext uri="{9D8B030D-6E8A-4147-A177-3AD203B41FA5}">
                      <a16:colId xmlns:a16="http://schemas.microsoft.com/office/drawing/2014/main" val="1632515917"/>
                    </a:ext>
                  </a:extLst>
                </a:gridCol>
                <a:gridCol w="1544899">
                  <a:extLst>
                    <a:ext uri="{9D8B030D-6E8A-4147-A177-3AD203B41FA5}">
                      <a16:colId xmlns:a16="http://schemas.microsoft.com/office/drawing/2014/main" val="1403024823"/>
                    </a:ext>
                  </a:extLst>
                </a:gridCol>
              </a:tblGrid>
              <a:tr h="950230">
                <a:tc>
                  <a:txBody>
                    <a:bodyPr/>
                    <a:lstStyle/>
                    <a:p>
                      <a:pPr algn="ctr"/>
                      <a:r>
                        <a:rPr lang="en-GB" sz="1200">
                          <a:solidFill>
                            <a:schemeClr val="bg1"/>
                          </a:solidFill>
                        </a:rPr>
                        <a:t>Overnight trips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(of any purpose)</a:t>
                      </a:r>
                    </a:p>
                  </a:txBody>
                  <a:tcPr anchor="ctr"/>
                </a:tc>
                <a:tc>
                  <a:txBody>
                    <a:bodyPr/>
                    <a:lstStyle/>
                    <a:p>
                      <a:pPr algn="ctr"/>
                      <a:r>
                        <a:rPr lang="en-GB" sz="1200">
                          <a:solidFill>
                            <a:schemeClr val="bg1"/>
                          </a:solidFill>
                        </a:rPr>
                        <a:t>Q3 2024</a:t>
                      </a:r>
                    </a:p>
                  </a:txBody>
                  <a:tcPr anchor="ctr">
                    <a:solidFill>
                      <a:schemeClr val="accent1"/>
                    </a:solidFill>
                  </a:tcPr>
                </a:tc>
                <a:tc>
                  <a:txBody>
                    <a:bodyPr/>
                    <a:lstStyle/>
                    <a:p>
                      <a:pPr algn="ctr"/>
                      <a:r>
                        <a:rPr lang="en-GB" sz="1200">
                          <a:solidFill>
                            <a:schemeClr val="bg1"/>
                          </a:solidFill>
                        </a:rPr>
                        <a:t>Q3 2025</a:t>
                      </a:r>
                    </a:p>
                  </a:txBody>
                  <a:tcPr anchor="ctr">
                    <a:solidFill>
                      <a:schemeClr val="accent1"/>
                    </a:solidFill>
                  </a:tcPr>
                </a:tc>
                <a:tc>
                  <a:txBody>
                    <a:bodyPr/>
                    <a:lstStyle/>
                    <a:p>
                      <a:pPr algn="ctr"/>
                      <a:r>
                        <a:rPr lang="en-GB" sz="1200">
                          <a:solidFill>
                            <a:schemeClr val="bg1"/>
                          </a:solidFill>
                        </a:rPr>
                        <a:t>Year on year change</a:t>
                      </a:r>
                    </a:p>
                  </a:txBody>
                  <a:tcPr anchor="ctr">
                    <a:solidFill>
                      <a:schemeClr val="accent1"/>
                    </a:solidFill>
                  </a:tcPr>
                </a:tc>
                <a:tc>
                  <a:txBody>
                    <a:bodyPr/>
                    <a:lstStyle/>
                    <a:p>
                      <a:pPr algn="ctr"/>
                      <a:r>
                        <a:rPr lang="en-GB" sz="1200">
                          <a:solidFill>
                            <a:schemeClr val="bg1"/>
                          </a:solidFill>
                        </a:rPr>
                        <a:t>Year-to-date 2024</a:t>
                      </a:r>
                    </a:p>
                  </a:txBody>
                  <a:tcPr anchor="ctr">
                    <a:solidFill>
                      <a:schemeClr val="accent1"/>
                    </a:solidFill>
                  </a:tcPr>
                </a:tc>
                <a:tc>
                  <a:txBody>
                    <a:bodyPr/>
                    <a:lstStyle/>
                    <a:p>
                      <a:pPr algn="ctr"/>
                      <a:r>
                        <a:rPr lang="en-GB" sz="1200">
                          <a:solidFill>
                            <a:schemeClr val="bg1"/>
                          </a:solidFill>
                        </a:rPr>
                        <a:t>Year-to-date 2025</a:t>
                      </a:r>
                    </a:p>
                  </a:txBody>
                  <a:tcPr anchor="ctr">
                    <a:solidFill>
                      <a:schemeClr val="accent1"/>
                    </a:solidFill>
                  </a:tcPr>
                </a:tc>
                <a:tc>
                  <a:txBody>
                    <a:bodyPr/>
                    <a:lstStyle/>
                    <a:p>
                      <a:pPr algn="ctr"/>
                      <a:r>
                        <a:rPr lang="en-GB" sz="1200">
                          <a:solidFill>
                            <a:schemeClr val="bg1"/>
                          </a:solidFill>
                        </a:rPr>
                        <a:t>Year on year change</a:t>
                      </a:r>
                    </a:p>
                  </a:txBody>
                  <a:tcPr anchor="ctr">
                    <a:solidFill>
                      <a:schemeClr val="accent1"/>
                    </a:solidFill>
                  </a:tcPr>
                </a:tc>
                <a:extLst>
                  <a:ext uri="{0D108BD9-81ED-4DB2-BD59-A6C34878D82A}">
                    <a16:rowId xmlns:a16="http://schemas.microsoft.com/office/drawing/2014/main" val="104470938"/>
                  </a:ext>
                </a:extLst>
              </a:tr>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Visits (million)</a:t>
                      </a:r>
                    </a:p>
                  </a:txBody>
                  <a:tcPr anchor="ctr"/>
                </a:tc>
                <a:tc>
                  <a:txBody>
                    <a:bodyPr/>
                    <a:lstStyle/>
                    <a:p>
                      <a:pPr algn="ctr" rtl="0" fontAlgn="b">
                        <a:buNone/>
                      </a:pPr>
                      <a:r>
                        <a:rPr lang="en-GB" sz="1200" b="1" i="0" u="none" strike="noStrike">
                          <a:solidFill>
                            <a:srgbClr val="1E1541"/>
                          </a:solidFill>
                          <a:effectLst/>
                          <a:latin typeface="Arial" panose="020B0604020202020204" pitchFamily="34" charset="0"/>
                        </a:rPr>
                        <a:t>32.4</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32.3</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0%</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79.8</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76.3</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-4%</a:t>
                      </a:r>
                    </a:p>
                  </a:txBody>
                  <a:tcPr marL="6350" marR="6350" marT="6350" marB="0" anchor="ctr">
                    <a:solidFill>
                      <a:schemeClr val="accent2">
                        <a:lumMod val="40000"/>
                        <a:lumOff val="60000"/>
                      </a:schemeClr>
                    </a:solidFill>
                  </a:tcPr>
                </a:tc>
                <a:extLst>
                  <a:ext uri="{0D108BD9-81ED-4DB2-BD59-A6C34878D82A}">
                    <a16:rowId xmlns:a16="http://schemas.microsoft.com/office/drawing/2014/main" val="504558661"/>
                  </a:ext>
                </a:extLst>
              </a:tr>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Nights (million)</a:t>
                      </a:r>
                    </a:p>
                  </a:txBody>
                  <a:tcPr anchor="ctr"/>
                </a:tc>
                <a:tc>
                  <a:txBody>
                    <a:bodyPr/>
                    <a:lstStyle/>
                    <a:p>
                      <a:pPr algn="ctr" rtl="0" fontAlgn="b">
                        <a:buNone/>
                      </a:pPr>
                      <a:r>
                        <a:rPr lang="en-GB" sz="1200" b="1" i="0" u="none" strike="noStrike">
                          <a:solidFill>
                            <a:srgbClr val="1E1541"/>
                          </a:solidFill>
                          <a:effectLst/>
                          <a:latin typeface="Arial" panose="020B0604020202020204" pitchFamily="34" charset="0"/>
                        </a:rPr>
                        <a:t>104.6</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105.8</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1%</a:t>
                      </a:r>
                    </a:p>
                  </a:txBody>
                  <a:tcPr marL="6350" marR="6350" marT="6350" marB="0" anchor="ctr">
                    <a:solidFill>
                      <a:srgbClr val="B6D6AF"/>
                    </a:solidFill>
                  </a:tcPr>
                </a:tc>
                <a:tc>
                  <a:txBody>
                    <a:bodyPr/>
                    <a:lstStyle/>
                    <a:p>
                      <a:pPr algn="ctr" rtl="0" fontAlgn="b">
                        <a:buNone/>
                      </a:pPr>
                      <a:r>
                        <a:rPr lang="en-GB" sz="1200" b="1" i="0" u="none" strike="noStrike">
                          <a:solidFill>
                            <a:srgbClr val="1E1541"/>
                          </a:solidFill>
                          <a:effectLst/>
                          <a:latin typeface="Arial" panose="020B0604020202020204" pitchFamily="34" charset="0"/>
                        </a:rPr>
                        <a:t>237.0</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227.2</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-4%</a:t>
                      </a:r>
                    </a:p>
                  </a:txBody>
                  <a:tcPr marL="6350" marR="6350" marT="6350" marB="0" anchor="ctr">
                    <a:solidFill>
                      <a:schemeClr val="accent2">
                        <a:lumMod val="40000"/>
                        <a:lumOff val="60000"/>
                      </a:schemeClr>
                    </a:solidFill>
                  </a:tcPr>
                </a:tc>
                <a:extLst>
                  <a:ext uri="{0D108BD9-81ED-4DB2-BD59-A6C34878D82A}">
                    <a16:rowId xmlns:a16="http://schemas.microsoft.com/office/drawing/2014/main" val="1319184903"/>
                  </a:ext>
                </a:extLst>
              </a:tr>
              <a:tr h="396000">
                <a:tc>
                  <a:txBody>
                    <a:bodyPr/>
                    <a:lstStyle/>
                    <a:p>
                      <a:pPr algn="ctr"/>
                      <a:r>
                        <a:rPr lang="en-GB" sz="1200"/>
                        <a:t>Spend (£ million)</a:t>
                      </a:r>
                    </a:p>
                  </a:txBody>
                  <a:tcPr anchor="ctr"/>
                </a:tc>
                <a:tc>
                  <a:txBody>
                    <a:bodyPr/>
                    <a:lstStyle/>
                    <a:p>
                      <a:pPr algn="ctr" rtl="0" fontAlgn="ctr">
                        <a:buNone/>
                      </a:pPr>
                      <a:r>
                        <a:rPr lang="en-GB" sz="1200" b="1" i="0" u="none" strike="noStrike">
                          <a:solidFill>
                            <a:srgbClr val="1E1541"/>
                          </a:solidFill>
                          <a:effectLst/>
                          <a:latin typeface="Arial" panose="020B0604020202020204" pitchFamily="34" charset="0"/>
                        </a:rPr>
                        <a:t>£11,070</a:t>
                      </a:r>
                    </a:p>
                  </a:txBody>
                  <a:tcPr marL="6350" marR="6350" marT="6350" marB="0" anchor="ctr">
                    <a:solidFill>
                      <a:schemeClr val="bg2">
                        <a:lumMod val="90000"/>
                      </a:schemeClr>
                    </a:solidFill>
                  </a:tcPr>
                </a:tc>
                <a:tc>
                  <a:txBody>
                    <a:bodyPr/>
                    <a:lstStyle/>
                    <a:p>
                      <a:pPr algn="ctr" rtl="0" fontAlgn="ctr">
                        <a:buNone/>
                      </a:pPr>
                      <a:r>
                        <a:rPr lang="en-GB" sz="1200" b="1" i="0" u="none" strike="noStrike">
                          <a:solidFill>
                            <a:srgbClr val="1E1541"/>
                          </a:solidFill>
                          <a:effectLst/>
                          <a:latin typeface="Arial" panose="020B0604020202020204" pitchFamily="34" charset="0"/>
                        </a:rPr>
                        <a:t>£11,788</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6%</a:t>
                      </a:r>
                    </a:p>
                  </a:txBody>
                  <a:tcPr marL="6350" marR="6350" marT="6350" marB="0" anchor="ctr">
                    <a:solidFill>
                      <a:srgbClr val="B6D6AF"/>
                    </a:solidFill>
                  </a:tcPr>
                </a:tc>
                <a:tc>
                  <a:txBody>
                    <a:bodyPr/>
                    <a:lstStyle/>
                    <a:p>
                      <a:pPr algn="ctr" rtl="0" fontAlgn="ctr">
                        <a:buNone/>
                      </a:pPr>
                      <a:r>
                        <a:rPr lang="en-GB" sz="1200" b="1" i="0" u="none" strike="noStrike">
                          <a:solidFill>
                            <a:srgbClr val="1E1541"/>
                          </a:solidFill>
                          <a:effectLst/>
                          <a:latin typeface="Arial" panose="020B0604020202020204" pitchFamily="34" charset="0"/>
                        </a:rPr>
                        <a:t>£24,103</a:t>
                      </a:r>
                    </a:p>
                  </a:txBody>
                  <a:tcPr marL="6350" marR="6350" marT="6350" marB="0" anchor="ctr">
                    <a:solidFill>
                      <a:schemeClr val="bg2">
                        <a:lumMod val="90000"/>
                      </a:schemeClr>
                    </a:solidFill>
                  </a:tcPr>
                </a:tc>
                <a:tc>
                  <a:txBody>
                    <a:bodyPr/>
                    <a:lstStyle/>
                    <a:p>
                      <a:pPr algn="ctr" rtl="0" fontAlgn="ctr">
                        <a:buNone/>
                      </a:pPr>
                      <a:r>
                        <a:rPr lang="en-GB" sz="1200" b="1" i="0" u="none" strike="noStrike">
                          <a:solidFill>
                            <a:srgbClr val="1E1541"/>
                          </a:solidFill>
                          <a:effectLst/>
                          <a:latin typeface="Arial" panose="020B0604020202020204" pitchFamily="34" charset="0"/>
                        </a:rPr>
                        <a:t>£26,407</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10%</a:t>
                      </a:r>
                    </a:p>
                  </a:txBody>
                  <a:tcPr marL="6350" marR="6350" marT="6350" marB="0" anchor="ctr">
                    <a:solidFill>
                      <a:schemeClr val="accent3">
                        <a:lumMod val="40000"/>
                        <a:lumOff val="60000"/>
                      </a:schemeClr>
                    </a:solidFill>
                  </a:tcPr>
                </a:tc>
                <a:extLst>
                  <a:ext uri="{0D108BD9-81ED-4DB2-BD59-A6C34878D82A}">
                    <a16:rowId xmlns:a16="http://schemas.microsoft.com/office/drawing/2014/main" val="2561618335"/>
                  </a:ext>
                </a:extLst>
              </a:tr>
            </a:tbl>
          </a:graphicData>
        </a:graphic>
      </p:graphicFrame>
      <p:graphicFrame>
        <p:nvGraphicFramePr>
          <p:cNvPr id="6" name="Content Placeholder 8">
            <a:extLst>
              <a:ext uri="{FF2B5EF4-FFF2-40B4-BE49-F238E27FC236}">
                <a16:creationId xmlns:a16="http://schemas.microsoft.com/office/drawing/2014/main" id="{D9338193-E920-0741-4232-2D9D6E7BF588}"/>
              </a:ext>
            </a:extLst>
          </p:cNvPr>
          <p:cNvGraphicFramePr>
            <a:graphicFrameLocks/>
          </p:cNvGraphicFramePr>
          <p:nvPr>
            <p:extLst>
              <p:ext uri="{D42A27DB-BD31-4B8C-83A1-F6EECF244321}">
                <p14:modId xmlns:p14="http://schemas.microsoft.com/office/powerpoint/2010/main" val="2185684011"/>
              </p:ext>
            </p:extLst>
          </p:nvPr>
        </p:nvGraphicFramePr>
        <p:xfrm>
          <a:off x="325431" y="3339561"/>
          <a:ext cx="11524113" cy="1512001"/>
        </p:xfrm>
        <a:graphic>
          <a:graphicData uri="http://schemas.openxmlformats.org/drawingml/2006/table">
            <a:tbl>
              <a:tblPr firstRow="1" firstCol="1" bandRow="1">
                <a:tableStyleId>{5C22544A-7EE6-4342-B048-85BDC9FD1C3A}</a:tableStyleId>
              </a:tblPr>
              <a:tblGrid>
                <a:gridCol w="2266791">
                  <a:extLst>
                    <a:ext uri="{9D8B030D-6E8A-4147-A177-3AD203B41FA5}">
                      <a16:colId xmlns:a16="http://schemas.microsoft.com/office/drawing/2014/main" val="3166395825"/>
                    </a:ext>
                  </a:extLst>
                </a:gridCol>
                <a:gridCol w="1542887">
                  <a:extLst>
                    <a:ext uri="{9D8B030D-6E8A-4147-A177-3AD203B41FA5}">
                      <a16:colId xmlns:a16="http://schemas.microsoft.com/office/drawing/2014/main" val="3633663245"/>
                    </a:ext>
                  </a:extLst>
                </a:gridCol>
                <a:gridCol w="1542887">
                  <a:extLst>
                    <a:ext uri="{9D8B030D-6E8A-4147-A177-3AD203B41FA5}">
                      <a16:colId xmlns:a16="http://schemas.microsoft.com/office/drawing/2014/main" val="762931817"/>
                    </a:ext>
                  </a:extLst>
                </a:gridCol>
                <a:gridCol w="1542887">
                  <a:extLst>
                    <a:ext uri="{9D8B030D-6E8A-4147-A177-3AD203B41FA5}">
                      <a16:colId xmlns:a16="http://schemas.microsoft.com/office/drawing/2014/main" val="649314709"/>
                    </a:ext>
                  </a:extLst>
                </a:gridCol>
                <a:gridCol w="1542887">
                  <a:extLst>
                    <a:ext uri="{9D8B030D-6E8A-4147-A177-3AD203B41FA5}">
                      <a16:colId xmlns:a16="http://schemas.microsoft.com/office/drawing/2014/main" val="1652679663"/>
                    </a:ext>
                  </a:extLst>
                </a:gridCol>
                <a:gridCol w="1542887">
                  <a:extLst>
                    <a:ext uri="{9D8B030D-6E8A-4147-A177-3AD203B41FA5}">
                      <a16:colId xmlns:a16="http://schemas.microsoft.com/office/drawing/2014/main" val="1632515917"/>
                    </a:ext>
                  </a:extLst>
                </a:gridCol>
                <a:gridCol w="1542887">
                  <a:extLst>
                    <a:ext uri="{9D8B030D-6E8A-4147-A177-3AD203B41FA5}">
                      <a16:colId xmlns:a16="http://schemas.microsoft.com/office/drawing/2014/main" val="1403024823"/>
                    </a:ext>
                  </a:extLst>
                </a:gridCol>
              </a:tblGrid>
              <a:tr h="329575">
                <a:tc>
                  <a:txBody>
                    <a:bodyPr/>
                    <a:lstStyle/>
                    <a:p>
                      <a:pPr algn="ctr"/>
                      <a:r>
                        <a:rPr lang="en-GB" sz="1200">
                          <a:solidFill>
                            <a:schemeClr val="bg1"/>
                          </a:solidFill>
                        </a:rPr>
                        <a:t>Holidays</a:t>
                      </a:r>
                    </a:p>
                  </a:txBody>
                  <a:tcPr anchor="ctr"/>
                </a:tc>
                <a:tc>
                  <a:txBody>
                    <a:bodyPr/>
                    <a:lstStyle/>
                    <a:p>
                      <a:pPr algn="ctr"/>
                      <a:r>
                        <a:rPr lang="en-GB" sz="1000">
                          <a:solidFill>
                            <a:schemeClr val="accent1"/>
                          </a:solidFill>
                        </a:rPr>
                        <a:t>Q3 2024</a:t>
                      </a:r>
                    </a:p>
                  </a:txBody>
                  <a:tcPr anchor="ctr">
                    <a:solidFill>
                      <a:schemeClr val="accent1"/>
                    </a:solidFill>
                  </a:tcPr>
                </a:tc>
                <a:tc>
                  <a:txBody>
                    <a:bodyPr/>
                    <a:lstStyle/>
                    <a:p>
                      <a:pPr algn="ctr"/>
                      <a:r>
                        <a:rPr lang="en-GB" sz="1000">
                          <a:solidFill>
                            <a:schemeClr val="accent1"/>
                          </a:solidFill>
                        </a:rPr>
                        <a:t>Q3 2025</a:t>
                      </a:r>
                    </a:p>
                  </a:txBody>
                  <a:tcPr anchor="ctr">
                    <a:solidFill>
                      <a:schemeClr val="accent1"/>
                    </a:solidFill>
                  </a:tcPr>
                </a:tc>
                <a:tc>
                  <a:txBody>
                    <a:bodyPr/>
                    <a:lstStyle/>
                    <a:p>
                      <a:pPr algn="ctr"/>
                      <a:r>
                        <a:rPr lang="en-GB" sz="1000">
                          <a:solidFill>
                            <a:schemeClr val="accent1"/>
                          </a:solidFill>
                        </a:rPr>
                        <a:t>Year on year change</a:t>
                      </a:r>
                    </a:p>
                  </a:txBody>
                  <a:tcPr anchor="ctr">
                    <a:solidFill>
                      <a:schemeClr val="accent1"/>
                    </a:solidFill>
                  </a:tcPr>
                </a:tc>
                <a:tc>
                  <a:txBody>
                    <a:bodyPr/>
                    <a:lstStyle/>
                    <a:p>
                      <a:pPr algn="ctr"/>
                      <a:r>
                        <a:rPr lang="en-GB" sz="1000">
                          <a:solidFill>
                            <a:schemeClr val="accent1"/>
                          </a:solidFill>
                        </a:rPr>
                        <a:t>Year-to-date 2024</a:t>
                      </a:r>
                    </a:p>
                  </a:txBody>
                  <a:tcPr anchor="ctr">
                    <a:solidFill>
                      <a:schemeClr val="accent1"/>
                    </a:solidFill>
                  </a:tcPr>
                </a:tc>
                <a:tc>
                  <a:txBody>
                    <a:bodyPr/>
                    <a:lstStyle/>
                    <a:p>
                      <a:pPr algn="ctr"/>
                      <a:r>
                        <a:rPr lang="en-GB" sz="1000">
                          <a:solidFill>
                            <a:schemeClr val="accent1"/>
                          </a:solidFill>
                        </a:rPr>
                        <a:t>Year-to-date 2025</a:t>
                      </a:r>
                    </a:p>
                  </a:txBody>
                  <a:tcPr anchor="ctr">
                    <a:solidFill>
                      <a:schemeClr val="accent1"/>
                    </a:solidFill>
                  </a:tcPr>
                </a:tc>
                <a:tc>
                  <a:txBody>
                    <a:bodyPr/>
                    <a:lstStyle/>
                    <a:p>
                      <a:pPr algn="ctr"/>
                      <a:r>
                        <a:rPr lang="en-GB" sz="1000">
                          <a:solidFill>
                            <a:schemeClr val="accent1"/>
                          </a:solidFill>
                        </a:rPr>
                        <a:t>Year on year change</a:t>
                      </a:r>
                    </a:p>
                  </a:txBody>
                  <a:tcPr anchor="ctr">
                    <a:solidFill>
                      <a:schemeClr val="accent1"/>
                    </a:solidFill>
                  </a:tcPr>
                </a:tc>
                <a:extLst>
                  <a:ext uri="{0D108BD9-81ED-4DB2-BD59-A6C34878D82A}">
                    <a16:rowId xmlns:a16="http://schemas.microsoft.com/office/drawing/2014/main" val="104470938"/>
                  </a:ext>
                </a:extLst>
              </a:tr>
              <a:tr h="394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Visits (million)</a:t>
                      </a:r>
                    </a:p>
                  </a:txBody>
                  <a:tcPr anchor="ctr"/>
                </a:tc>
                <a:tc>
                  <a:txBody>
                    <a:bodyPr/>
                    <a:lstStyle/>
                    <a:p>
                      <a:pPr algn="ctr" rtl="0" fontAlgn="b">
                        <a:buNone/>
                      </a:pPr>
                      <a:r>
                        <a:rPr lang="en-GB" sz="1200" b="1" i="0" u="none" strike="noStrike">
                          <a:solidFill>
                            <a:srgbClr val="1E1541"/>
                          </a:solidFill>
                          <a:effectLst/>
                          <a:latin typeface="Arial" panose="020B0604020202020204" pitchFamily="34" charset="0"/>
                        </a:rPr>
                        <a:t>11.1</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11.6</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4%</a:t>
                      </a:r>
                    </a:p>
                  </a:txBody>
                  <a:tcPr marL="6350" marR="6350" marT="6350" marB="0" anchor="ctr">
                    <a:solidFill>
                      <a:srgbClr val="B6D6AF"/>
                    </a:solidFill>
                  </a:tcPr>
                </a:tc>
                <a:tc>
                  <a:txBody>
                    <a:bodyPr/>
                    <a:lstStyle/>
                    <a:p>
                      <a:pPr algn="ctr" rtl="0" fontAlgn="b">
                        <a:buNone/>
                      </a:pPr>
                      <a:r>
                        <a:rPr lang="en-GB" sz="1200" b="1" i="0" u="none" strike="noStrike">
                          <a:solidFill>
                            <a:srgbClr val="1E1541"/>
                          </a:solidFill>
                          <a:effectLst/>
                          <a:latin typeface="Arial" panose="020B0604020202020204" pitchFamily="34" charset="0"/>
                        </a:rPr>
                        <a:t>25.3</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24.9</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a:t>
                      </a:r>
                    </a:p>
                  </a:txBody>
                  <a:tcPr marL="6350" marR="6350" marT="6350" marB="0" anchor="ctr">
                    <a:solidFill>
                      <a:schemeClr val="accent2">
                        <a:lumMod val="40000"/>
                        <a:lumOff val="60000"/>
                      </a:schemeClr>
                    </a:solidFill>
                  </a:tcPr>
                </a:tc>
                <a:extLst>
                  <a:ext uri="{0D108BD9-81ED-4DB2-BD59-A6C34878D82A}">
                    <a16:rowId xmlns:a16="http://schemas.microsoft.com/office/drawing/2014/main" val="504558661"/>
                  </a:ext>
                </a:extLst>
              </a:tr>
              <a:tr h="394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Nights (million)</a:t>
                      </a:r>
                    </a:p>
                  </a:txBody>
                  <a:tcPr anchor="ctr"/>
                </a:tc>
                <a:tc>
                  <a:txBody>
                    <a:bodyPr/>
                    <a:lstStyle/>
                    <a:p>
                      <a:pPr algn="ctr" rtl="0" fontAlgn="b">
                        <a:buNone/>
                      </a:pPr>
                      <a:r>
                        <a:rPr lang="en-GB" sz="1200" b="1" i="0" u="none" strike="noStrike">
                          <a:solidFill>
                            <a:srgbClr val="1E1541"/>
                          </a:solidFill>
                          <a:effectLst/>
                          <a:latin typeface="Arial" panose="020B0604020202020204" pitchFamily="34" charset="0"/>
                        </a:rPr>
                        <a:t>45.1</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47.2</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5%</a:t>
                      </a:r>
                    </a:p>
                  </a:txBody>
                  <a:tcPr marL="6350" marR="6350" marT="6350" marB="0" anchor="ctr">
                    <a:solidFill>
                      <a:srgbClr val="B6D6AF"/>
                    </a:solidFill>
                  </a:tcPr>
                </a:tc>
                <a:tc>
                  <a:txBody>
                    <a:bodyPr/>
                    <a:lstStyle/>
                    <a:p>
                      <a:pPr algn="ctr" rtl="0" fontAlgn="b">
                        <a:buNone/>
                      </a:pPr>
                      <a:r>
                        <a:rPr lang="en-GB" sz="1200" b="1" i="0" u="none" strike="noStrike">
                          <a:solidFill>
                            <a:srgbClr val="1E1541"/>
                          </a:solidFill>
                          <a:effectLst/>
                          <a:latin typeface="Arial" panose="020B0604020202020204" pitchFamily="34" charset="0"/>
                        </a:rPr>
                        <a:t>93.7</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90.2</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-4%</a:t>
                      </a:r>
                    </a:p>
                  </a:txBody>
                  <a:tcPr marL="6350" marR="6350" marT="6350" marB="0" anchor="ctr">
                    <a:solidFill>
                      <a:schemeClr val="accent2">
                        <a:lumMod val="40000"/>
                        <a:lumOff val="60000"/>
                      </a:schemeClr>
                    </a:solidFill>
                  </a:tcPr>
                </a:tc>
                <a:extLst>
                  <a:ext uri="{0D108BD9-81ED-4DB2-BD59-A6C34878D82A}">
                    <a16:rowId xmlns:a16="http://schemas.microsoft.com/office/drawing/2014/main" val="1319184903"/>
                  </a:ext>
                </a:extLst>
              </a:tr>
              <a:tr h="394142">
                <a:tc>
                  <a:txBody>
                    <a:bodyPr/>
                    <a:lstStyle/>
                    <a:p>
                      <a:pPr algn="ctr"/>
                      <a:r>
                        <a:rPr lang="en-GB" sz="1200"/>
                        <a:t>Spend (£ million)</a:t>
                      </a:r>
                    </a:p>
                  </a:txBody>
                  <a:tcPr anchor="ctr"/>
                </a:tc>
                <a:tc>
                  <a:txBody>
                    <a:bodyPr/>
                    <a:lstStyle/>
                    <a:p>
                      <a:pPr algn="ctr" rtl="0" fontAlgn="ctr">
                        <a:buNone/>
                      </a:pPr>
                      <a:r>
                        <a:rPr lang="en-GB" sz="1200" b="1" i="0" u="none" strike="noStrike">
                          <a:solidFill>
                            <a:srgbClr val="1E1541"/>
                          </a:solidFill>
                          <a:effectLst/>
                          <a:latin typeface="Arial" panose="020B0604020202020204" pitchFamily="34" charset="0"/>
                        </a:rPr>
                        <a:t>£4,415</a:t>
                      </a:r>
                    </a:p>
                  </a:txBody>
                  <a:tcPr marL="6350" marR="6350" marT="6350" marB="0" anchor="ctr">
                    <a:solidFill>
                      <a:schemeClr val="bg2">
                        <a:lumMod val="90000"/>
                      </a:schemeClr>
                    </a:solidFill>
                  </a:tcPr>
                </a:tc>
                <a:tc>
                  <a:txBody>
                    <a:bodyPr/>
                    <a:lstStyle/>
                    <a:p>
                      <a:pPr algn="ctr" rtl="0" fontAlgn="ctr">
                        <a:buNone/>
                      </a:pPr>
                      <a:r>
                        <a:rPr lang="en-GB" sz="1200" b="1" i="0" u="none" strike="noStrike">
                          <a:solidFill>
                            <a:srgbClr val="1E1541"/>
                          </a:solidFill>
                          <a:effectLst/>
                          <a:latin typeface="Arial" panose="020B0604020202020204" pitchFamily="34" charset="0"/>
                        </a:rPr>
                        <a:t>£4,797</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9%</a:t>
                      </a:r>
                    </a:p>
                  </a:txBody>
                  <a:tcPr marL="6350" marR="6350" marT="6350" marB="0" anchor="ctr">
                    <a:solidFill>
                      <a:srgbClr val="B6D6AF"/>
                    </a:solidFill>
                  </a:tcPr>
                </a:tc>
                <a:tc>
                  <a:txBody>
                    <a:bodyPr/>
                    <a:lstStyle/>
                    <a:p>
                      <a:pPr algn="ctr" rtl="0" fontAlgn="ctr">
                        <a:buNone/>
                      </a:pPr>
                      <a:r>
                        <a:rPr lang="en-GB" sz="1200" b="1" i="0" u="none" strike="noStrike">
                          <a:solidFill>
                            <a:srgbClr val="1E1541"/>
                          </a:solidFill>
                          <a:effectLst/>
                          <a:latin typeface="Arial" panose="020B0604020202020204" pitchFamily="34" charset="0"/>
                        </a:rPr>
                        <a:t>£9,250</a:t>
                      </a:r>
                    </a:p>
                  </a:txBody>
                  <a:tcPr marL="6350" marR="6350" marT="6350" marB="0" anchor="ctr">
                    <a:solidFill>
                      <a:schemeClr val="bg2">
                        <a:lumMod val="90000"/>
                      </a:schemeClr>
                    </a:solidFill>
                  </a:tcPr>
                </a:tc>
                <a:tc>
                  <a:txBody>
                    <a:bodyPr/>
                    <a:lstStyle/>
                    <a:p>
                      <a:pPr algn="ctr" rtl="0" fontAlgn="ctr">
                        <a:buNone/>
                      </a:pPr>
                      <a:r>
                        <a:rPr lang="en-GB" sz="1200" b="1" i="0" u="none" strike="noStrike">
                          <a:solidFill>
                            <a:srgbClr val="1E1541"/>
                          </a:solidFill>
                          <a:effectLst/>
                          <a:latin typeface="Arial" panose="020B0604020202020204" pitchFamily="34" charset="0"/>
                        </a:rPr>
                        <a:t>£9,709</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5%</a:t>
                      </a:r>
                    </a:p>
                  </a:txBody>
                  <a:tcPr marL="6350" marR="6350" marT="6350" marB="0" anchor="ctr">
                    <a:solidFill>
                      <a:schemeClr val="accent3">
                        <a:lumMod val="40000"/>
                        <a:lumOff val="60000"/>
                      </a:schemeClr>
                    </a:solidFill>
                  </a:tcPr>
                </a:tc>
                <a:extLst>
                  <a:ext uri="{0D108BD9-81ED-4DB2-BD59-A6C34878D82A}">
                    <a16:rowId xmlns:a16="http://schemas.microsoft.com/office/drawing/2014/main" val="2561618335"/>
                  </a:ext>
                </a:extLst>
              </a:tr>
            </a:tbl>
          </a:graphicData>
        </a:graphic>
      </p:graphicFrame>
      <p:graphicFrame>
        <p:nvGraphicFramePr>
          <p:cNvPr id="8" name="Content Placeholder 8">
            <a:extLst>
              <a:ext uri="{FF2B5EF4-FFF2-40B4-BE49-F238E27FC236}">
                <a16:creationId xmlns:a16="http://schemas.microsoft.com/office/drawing/2014/main" id="{87E31934-09D5-6457-8734-ED25973E8798}"/>
              </a:ext>
            </a:extLst>
          </p:cNvPr>
          <p:cNvGraphicFramePr>
            <a:graphicFrameLocks/>
          </p:cNvGraphicFramePr>
          <p:nvPr>
            <p:extLst>
              <p:ext uri="{D42A27DB-BD31-4B8C-83A1-F6EECF244321}">
                <p14:modId xmlns:p14="http://schemas.microsoft.com/office/powerpoint/2010/main" val="299331742"/>
              </p:ext>
            </p:extLst>
          </p:nvPr>
        </p:nvGraphicFramePr>
        <p:xfrm>
          <a:off x="317892" y="5006898"/>
          <a:ext cx="11539143" cy="1152000"/>
        </p:xfrm>
        <a:graphic>
          <a:graphicData uri="http://schemas.openxmlformats.org/drawingml/2006/table">
            <a:tbl>
              <a:tblPr firstRow="1" firstCol="1" bandRow="1">
                <a:tableStyleId>{5C22544A-7EE6-4342-B048-85BDC9FD1C3A}</a:tableStyleId>
              </a:tblPr>
              <a:tblGrid>
                <a:gridCol w="2269749">
                  <a:extLst>
                    <a:ext uri="{9D8B030D-6E8A-4147-A177-3AD203B41FA5}">
                      <a16:colId xmlns:a16="http://schemas.microsoft.com/office/drawing/2014/main" val="3166395825"/>
                    </a:ext>
                  </a:extLst>
                </a:gridCol>
                <a:gridCol w="1544899">
                  <a:extLst>
                    <a:ext uri="{9D8B030D-6E8A-4147-A177-3AD203B41FA5}">
                      <a16:colId xmlns:a16="http://schemas.microsoft.com/office/drawing/2014/main" val="3633663245"/>
                    </a:ext>
                  </a:extLst>
                </a:gridCol>
                <a:gridCol w="1544899">
                  <a:extLst>
                    <a:ext uri="{9D8B030D-6E8A-4147-A177-3AD203B41FA5}">
                      <a16:colId xmlns:a16="http://schemas.microsoft.com/office/drawing/2014/main" val="762931817"/>
                    </a:ext>
                  </a:extLst>
                </a:gridCol>
                <a:gridCol w="1544899">
                  <a:extLst>
                    <a:ext uri="{9D8B030D-6E8A-4147-A177-3AD203B41FA5}">
                      <a16:colId xmlns:a16="http://schemas.microsoft.com/office/drawing/2014/main" val="649314709"/>
                    </a:ext>
                  </a:extLst>
                </a:gridCol>
                <a:gridCol w="1544899">
                  <a:extLst>
                    <a:ext uri="{9D8B030D-6E8A-4147-A177-3AD203B41FA5}">
                      <a16:colId xmlns:a16="http://schemas.microsoft.com/office/drawing/2014/main" val="3549313795"/>
                    </a:ext>
                  </a:extLst>
                </a:gridCol>
                <a:gridCol w="1544899">
                  <a:extLst>
                    <a:ext uri="{9D8B030D-6E8A-4147-A177-3AD203B41FA5}">
                      <a16:colId xmlns:a16="http://schemas.microsoft.com/office/drawing/2014/main" val="1801788758"/>
                    </a:ext>
                  </a:extLst>
                </a:gridCol>
                <a:gridCol w="1544899">
                  <a:extLst>
                    <a:ext uri="{9D8B030D-6E8A-4147-A177-3AD203B41FA5}">
                      <a16:colId xmlns:a16="http://schemas.microsoft.com/office/drawing/2014/main" val="2831109932"/>
                    </a:ext>
                  </a:extLst>
                </a:gridCol>
              </a:tblGrid>
              <a:tr h="317822">
                <a:tc>
                  <a:txBody>
                    <a:bodyPr/>
                    <a:lstStyle/>
                    <a:p>
                      <a:pPr algn="ctr"/>
                      <a:r>
                        <a:rPr lang="en-GB" sz="1200">
                          <a:solidFill>
                            <a:schemeClr val="bg1"/>
                          </a:solidFill>
                        </a:rPr>
                        <a:t>Tourism day visits</a:t>
                      </a:r>
                    </a:p>
                  </a:txBody>
                  <a:tcPr anchor="ctr"/>
                </a:tc>
                <a:tc>
                  <a:txBody>
                    <a:bodyPr/>
                    <a:lstStyle/>
                    <a:p>
                      <a:pPr algn="ctr"/>
                      <a:r>
                        <a:rPr lang="en-GB" sz="1000">
                          <a:solidFill>
                            <a:schemeClr val="accent1"/>
                          </a:solidFill>
                        </a:rPr>
                        <a:t>Q3 2024</a:t>
                      </a:r>
                    </a:p>
                  </a:txBody>
                  <a:tcPr anchor="ctr">
                    <a:solidFill>
                      <a:schemeClr val="accent1"/>
                    </a:solidFill>
                  </a:tcPr>
                </a:tc>
                <a:tc>
                  <a:txBody>
                    <a:bodyPr/>
                    <a:lstStyle/>
                    <a:p>
                      <a:pPr algn="ctr"/>
                      <a:r>
                        <a:rPr lang="en-GB" sz="1000">
                          <a:solidFill>
                            <a:schemeClr val="accent1"/>
                          </a:solidFill>
                        </a:rPr>
                        <a:t>Q3 2025</a:t>
                      </a:r>
                    </a:p>
                  </a:txBody>
                  <a:tcPr anchor="ctr">
                    <a:solidFill>
                      <a:schemeClr val="accent1"/>
                    </a:solidFill>
                  </a:tcPr>
                </a:tc>
                <a:tc>
                  <a:txBody>
                    <a:bodyPr/>
                    <a:lstStyle/>
                    <a:p>
                      <a:pPr algn="ctr"/>
                      <a:r>
                        <a:rPr lang="en-GB" sz="1000">
                          <a:solidFill>
                            <a:schemeClr val="accent1"/>
                          </a:solidFill>
                        </a:rPr>
                        <a:t>Year on year change</a:t>
                      </a:r>
                    </a:p>
                  </a:txBody>
                  <a:tcPr anchor="ctr">
                    <a:solidFill>
                      <a:schemeClr val="accent1"/>
                    </a:solidFill>
                  </a:tcPr>
                </a:tc>
                <a:tc>
                  <a:txBody>
                    <a:bodyPr/>
                    <a:lstStyle/>
                    <a:p>
                      <a:pPr algn="ctr"/>
                      <a:r>
                        <a:rPr lang="en-GB" sz="1000">
                          <a:solidFill>
                            <a:schemeClr val="accent1"/>
                          </a:solidFill>
                        </a:rPr>
                        <a:t>Year-to-date 2024</a:t>
                      </a:r>
                    </a:p>
                  </a:txBody>
                  <a:tcPr anchor="ctr">
                    <a:solidFill>
                      <a:schemeClr val="accent1"/>
                    </a:solidFill>
                  </a:tcPr>
                </a:tc>
                <a:tc>
                  <a:txBody>
                    <a:bodyPr/>
                    <a:lstStyle/>
                    <a:p>
                      <a:pPr algn="ctr"/>
                      <a:r>
                        <a:rPr lang="en-GB" sz="1000">
                          <a:solidFill>
                            <a:schemeClr val="accent1"/>
                          </a:solidFill>
                        </a:rPr>
                        <a:t>Year-to-date 2025</a:t>
                      </a:r>
                    </a:p>
                  </a:txBody>
                  <a:tcPr anchor="ctr">
                    <a:solidFill>
                      <a:schemeClr val="accent1"/>
                    </a:solidFill>
                  </a:tcPr>
                </a:tc>
                <a:tc>
                  <a:txBody>
                    <a:bodyPr/>
                    <a:lstStyle/>
                    <a:p>
                      <a:pPr algn="ctr"/>
                      <a:r>
                        <a:rPr lang="en-GB" sz="1000">
                          <a:solidFill>
                            <a:schemeClr val="accent1"/>
                          </a:solidFill>
                        </a:rPr>
                        <a:t>Year on year change</a:t>
                      </a:r>
                    </a:p>
                  </a:txBody>
                  <a:tcPr anchor="ctr">
                    <a:solidFill>
                      <a:schemeClr val="accent1"/>
                    </a:solidFill>
                  </a:tcPr>
                </a:tc>
                <a:extLst>
                  <a:ext uri="{0D108BD9-81ED-4DB2-BD59-A6C34878D82A}">
                    <a16:rowId xmlns:a16="http://schemas.microsoft.com/office/drawing/2014/main" val="104470938"/>
                  </a:ext>
                </a:extLst>
              </a:tr>
              <a:tr h="4170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Visits (million)</a:t>
                      </a:r>
                    </a:p>
                  </a:txBody>
                  <a:tcPr anchor="ctr"/>
                </a:tc>
                <a:tc>
                  <a:txBody>
                    <a:bodyPr/>
                    <a:lstStyle/>
                    <a:p>
                      <a:pPr algn="ctr" rtl="0" fontAlgn="b">
                        <a:buNone/>
                      </a:pPr>
                      <a:r>
                        <a:rPr lang="en-GB" sz="1200" b="1" i="0" u="none" strike="noStrike">
                          <a:solidFill>
                            <a:srgbClr val="1E1541"/>
                          </a:solidFill>
                          <a:effectLst/>
                          <a:latin typeface="Arial" panose="020B0604020202020204" pitchFamily="34" charset="0"/>
                        </a:rPr>
                        <a:t>290.6</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327.9</a:t>
                      </a:r>
                    </a:p>
                  </a:txBody>
                  <a:tcPr marL="6350" marR="6350" marT="6350" marB="0" anchor="ctr">
                    <a:solidFill>
                      <a:schemeClr val="bg2">
                        <a:lumMod val="9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13%</a:t>
                      </a:r>
                    </a:p>
                  </a:txBody>
                  <a:tcPr marL="6350" marR="6350" marT="6350" marB="0" anchor="ctr">
                    <a:solidFill>
                      <a:schemeClr val="accent3">
                        <a:lumMod val="40000"/>
                        <a:lumOff val="60000"/>
                      </a:schemeClr>
                    </a:solidFill>
                  </a:tcPr>
                </a:tc>
                <a:tc>
                  <a:txBody>
                    <a:bodyPr/>
                    <a:lstStyle/>
                    <a:p>
                      <a:pPr algn="ctr" rtl="0" fontAlgn="b">
                        <a:buNone/>
                      </a:pPr>
                      <a:r>
                        <a:rPr lang="en-GB" sz="1200" b="1" i="0" u="none" strike="noStrike">
                          <a:solidFill>
                            <a:srgbClr val="1E1541"/>
                          </a:solidFill>
                          <a:effectLst/>
                          <a:latin typeface="Arial" panose="020B0604020202020204" pitchFamily="34" charset="0"/>
                        </a:rPr>
                        <a:t>784.2</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801.9</a:t>
                      </a:r>
                    </a:p>
                  </a:txBody>
                  <a:tcPr marL="6350" marR="6350" marT="6350" marB="0" anchor="ctr"/>
                </a:tc>
                <a:tc>
                  <a:txBody>
                    <a:bodyPr/>
                    <a:lstStyle/>
                    <a:p>
                      <a:pPr algn="ctr" rtl="0" fontAlgn="b">
                        <a:buNone/>
                      </a:pPr>
                      <a:r>
                        <a:rPr lang="en-GB" sz="1200" b="1" i="0" u="none" strike="noStrike">
                          <a:solidFill>
                            <a:srgbClr val="1E1541"/>
                          </a:solidFill>
                          <a:effectLst/>
                          <a:latin typeface="Arial" panose="020B0604020202020204" pitchFamily="34" charset="0"/>
                        </a:rPr>
                        <a:t>2%</a:t>
                      </a:r>
                    </a:p>
                  </a:txBody>
                  <a:tcPr marL="6350" marR="6350" marT="6350" marB="0" anchor="ctr">
                    <a:solidFill>
                      <a:srgbClr val="B6D6AF"/>
                    </a:solidFill>
                  </a:tcPr>
                </a:tc>
                <a:extLst>
                  <a:ext uri="{0D108BD9-81ED-4DB2-BD59-A6C34878D82A}">
                    <a16:rowId xmlns:a16="http://schemas.microsoft.com/office/drawing/2014/main" val="504558661"/>
                  </a:ext>
                </a:extLst>
              </a:tr>
              <a:tr h="417089">
                <a:tc>
                  <a:txBody>
                    <a:bodyPr/>
                    <a:lstStyle/>
                    <a:p>
                      <a:pPr algn="ctr"/>
                      <a:r>
                        <a:rPr lang="en-GB" sz="1200"/>
                        <a:t>Spend (£ million)</a:t>
                      </a:r>
                    </a:p>
                  </a:txBody>
                  <a:tcPr anchor="ctr"/>
                </a:tc>
                <a:tc>
                  <a:txBody>
                    <a:bodyPr/>
                    <a:lstStyle/>
                    <a:p>
                      <a:pPr algn="ctr" rtl="0" fontAlgn="b">
                        <a:buNone/>
                      </a:pPr>
                      <a:r>
                        <a:rPr lang="en-GB" sz="1200" b="1" i="0" u="none" strike="noStrike">
                          <a:solidFill>
                            <a:srgbClr val="1E1541"/>
                          </a:solidFill>
                          <a:effectLst/>
                          <a:latin typeface="Arial" panose="020B0604020202020204" pitchFamily="34" charset="0"/>
                        </a:rPr>
                        <a:t>15,106</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17,741</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17%</a:t>
                      </a:r>
                    </a:p>
                  </a:txBody>
                  <a:tcPr marL="6350" marR="6350" marT="6350" marB="0" anchor="ctr">
                    <a:solidFill>
                      <a:srgbClr val="B6D6AF"/>
                    </a:solidFill>
                  </a:tcPr>
                </a:tc>
                <a:tc>
                  <a:txBody>
                    <a:bodyPr/>
                    <a:lstStyle/>
                    <a:p>
                      <a:pPr algn="ctr" rtl="0" fontAlgn="ctr">
                        <a:buNone/>
                      </a:pPr>
                      <a:r>
                        <a:rPr lang="en-GB" sz="1200" b="1" i="0" u="none" strike="noStrike">
                          <a:solidFill>
                            <a:srgbClr val="1E1541"/>
                          </a:solidFill>
                          <a:effectLst/>
                          <a:latin typeface="Arial" panose="020B0604020202020204" pitchFamily="34" charset="0"/>
                        </a:rPr>
                        <a:t>£40,203</a:t>
                      </a:r>
                    </a:p>
                  </a:txBody>
                  <a:tcPr marL="6350" marR="6350" marT="6350" marB="0" anchor="ctr">
                    <a:solidFill>
                      <a:schemeClr val="bg2"/>
                    </a:solidFill>
                  </a:tcPr>
                </a:tc>
                <a:tc>
                  <a:txBody>
                    <a:bodyPr/>
                    <a:lstStyle/>
                    <a:p>
                      <a:pPr algn="ctr" rtl="0" fontAlgn="ctr">
                        <a:buNone/>
                      </a:pPr>
                      <a:r>
                        <a:rPr lang="en-GB" sz="1200" b="1" i="0" u="none" strike="noStrike">
                          <a:solidFill>
                            <a:srgbClr val="1E1541"/>
                          </a:solidFill>
                          <a:effectLst/>
                          <a:latin typeface="Arial" panose="020B0604020202020204" pitchFamily="34" charset="0"/>
                        </a:rPr>
                        <a:t>£40,754</a:t>
                      </a:r>
                    </a:p>
                  </a:txBody>
                  <a:tcPr marL="6350" marR="6350" marT="6350" marB="0" anchor="ctr">
                    <a:solidFill>
                      <a:schemeClr val="bg2"/>
                    </a:solidFill>
                  </a:tcPr>
                </a:tc>
                <a:tc>
                  <a:txBody>
                    <a:bodyPr/>
                    <a:lstStyle/>
                    <a:p>
                      <a:pPr algn="ctr" rtl="0" fontAlgn="b">
                        <a:buNone/>
                      </a:pPr>
                      <a:r>
                        <a:rPr lang="en-GB" sz="1200" b="1" i="0" u="none" strike="noStrike">
                          <a:solidFill>
                            <a:srgbClr val="1E1541"/>
                          </a:solidFill>
                          <a:effectLst/>
                          <a:latin typeface="Arial" panose="020B0604020202020204" pitchFamily="34" charset="0"/>
                        </a:rPr>
                        <a:t>1%</a:t>
                      </a:r>
                    </a:p>
                  </a:txBody>
                  <a:tcPr marL="6350" marR="6350" marT="6350" marB="0" anchor="ctr">
                    <a:solidFill>
                      <a:srgbClr val="B6D6AF"/>
                    </a:solidFill>
                  </a:tcPr>
                </a:tc>
                <a:extLst>
                  <a:ext uri="{0D108BD9-81ED-4DB2-BD59-A6C34878D82A}">
                    <a16:rowId xmlns:a16="http://schemas.microsoft.com/office/drawing/2014/main" val="2561618335"/>
                  </a:ext>
                </a:extLst>
              </a:tr>
            </a:tbl>
          </a:graphicData>
        </a:graphic>
      </p:graphicFrame>
      <p:sp>
        <p:nvSpPr>
          <p:cNvPr id="5" name="Text Placeholder 4">
            <a:extLst>
              <a:ext uri="{FF2B5EF4-FFF2-40B4-BE49-F238E27FC236}">
                <a16:creationId xmlns:a16="http://schemas.microsoft.com/office/drawing/2014/main" id="{3C0D1DC8-FE2E-7733-5906-2A49CF52DC89}"/>
              </a:ext>
            </a:extLst>
          </p:cNvPr>
          <p:cNvSpPr>
            <a:spLocks noGrp="1"/>
          </p:cNvSpPr>
          <p:nvPr>
            <p:ph type="body" sz="quarter" idx="11"/>
          </p:nvPr>
        </p:nvSpPr>
        <p:spPr>
          <a:xfrm>
            <a:off x="334962" y="6314234"/>
            <a:ext cx="10316104" cy="438168"/>
          </a:xfrm>
        </p:spPr>
        <p:txBody>
          <a:bodyPr/>
          <a:lstStyle/>
          <a:p>
            <a:pPr>
              <a:lnSpc>
                <a:spcPct val="100000"/>
              </a:lnSpc>
              <a:spcBef>
                <a:spcPts val="0"/>
              </a:spcBef>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Great Britain Tourism Survey (commissioned by VisitEngland, VisitScotland and Visit Wales)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E1541"/>
                </a:solidFill>
                <a:effectLst/>
                <a:uLnTx/>
                <a:uFillTx/>
                <a:latin typeface="Arial" panose="020B0604020202020204"/>
                <a:ea typeface="+mn-ea"/>
                <a:cs typeface="+mn-cs"/>
              </a:rPr>
              <a:t>Release date: 18 December 2025</a:t>
            </a:r>
          </a:p>
        </p:txBody>
      </p:sp>
      <p:sp>
        <p:nvSpPr>
          <p:cNvPr id="7" name="Slide Number Placeholder 3">
            <a:extLst>
              <a:ext uri="{FF2B5EF4-FFF2-40B4-BE49-F238E27FC236}">
                <a16:creationId xmlns:a16="http://schemas.microsoft.com/office/drawing/2014/main" id="{3A9B58D2-5A8B-9014-58E8-16E220BEACA9}"/>
              </a:ext>
            </a:extLst>
          </p:cNvPr>
          <p:cNvSpPr>
            <a:spLocks noGrp="1"/>
          </p:cNvSpPr>
          <p:nvPr>
            <p:ph type="sldNum" sz="quarter" idx="4"/>
          </p:nvPr>
        </p:nvSpPr>
        <p:spPr>
          <a:xfrm>
            <a:off x="8928100" y="6483350"/>
            <a:ext cx="32720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4699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C65A-E5EE-6C58-58F4-3EC2BDF7D328}"/>
            </a:ext>
          </a:extLst>
        </p:cNvPr>
        <p:cNvGrpSpPr/>
        <p:nvPr/>
      </p:nvGrpSpPr>
      <p:grpSpPr>
        <a:xfrm>
          <a:off x="0" y="0"/>
          <a:ext cx="0" cy="0"/>
          <a:chOff x="0" y="0"/>
          <a:chExt cx="0" cy="0"/>
        </a:xfrm>
      </p:grpSpPr>
      <p:pic>
        <p:nvPicPr>
          <p:cNvPr id="6" name="Picture Placeholder 5" descr="Person standing near lake watching a rainbow in cloudy sky.">
            <a:extLst>
              <a:ext uri="{FF2B5EF4-FFF2-40B4-BE49-F238E27FC236}">
                <a16:creationId xmlns:a16="http://schemas.microsoft.com/office/drawing/2014/main" id="{48D1159A-3FEA-8179-D464-83A8463D878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27295" y="0"/>
            <a:ext cx="8107680" cy="6858000"/>
          </a:xfrm>
        </p:spPr>
      </p:pic>
      <p:sp>
        <p:nvSpPr>
          <p:cNvPr id="13" name="Rectangle 12">
            <a:extLst>
              <a:ext uri="{FF2B5EF4-FFF2-40B4-BE49-F238E27FC236}">
                <a16:creationId xmlns:a16="http://schemas.microsoft.com/office/drawing/2014/main" id="{85C6224D-3EFE-4AF1-A749-A435850097C4}"/>
              </a:ext>
              <a:ext uri="{C183D7F6-B498-43B3-948B-1728B52AA6E4}">
                <adec:decorative xmlns:adec="http://schemas.microsoft.com/office/drawing/2017/decorative" val="1"/>
              </a:ext>
            </a:extLst>
          </p:cNvPr>
          <p:cNvSpPr/>
          <p:nvPr/>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960F2B8D-982A-6877-4262-6A53C53A251E}"/>
              </a:ext>
            </a:extLst>
          </p:cNvPr>
          <p:cNvSpPr>
            <a:spLocks noGrp="1"/>
          </p:cNvSpPr>
          <p:nvPr>
            <p:ph type="title"/>
          </p:nvPr>
        </p:nvSpPr>
        <p:spPr>
          <a:xfrm>
            <a:off x="7679149" y="2295144"/>
            <a:ext cx="3471961" cy="2221992"/>
          </a:xfrm>
        </p:spPr>
        <p:txBody>
          <a:bodyPr>
            <a:normAutofit fontScale="90000"/>
          </a:bodyPr>
          <a:lstStyle/>
          <a:p>
            <a:r>
              <a:rPr lang="en-US"/>
              <a:t>England and Britain: </a:t>
            </a:r>
            <a:r>
              <a:rPr lang="en-GB"/>
              <a:t>Volume and value by month and quarter</a:t>
            </a:r>
            <a:endParaRPr lang="en-US"/>
          </a:p>
        </p:txBody>
      </p:sp>
      <p:sp>
        <p:nvSpPr>
          <p:cNvPr id="3" name="Text Placeholder 2">
            <a:extLst>
              <a:ext uri="{FF2B5EF4-FFF2-40B4-BE49-F238E27FC236}">
                <a16:creationId xmlns:a16="http://schemas.microsoft.com/office/drawing/2014/main" id="{8B830E71-A6A9-4F18-4406-033BBA0331C6}"/>
              </a:ext>
            </a:extLst>
          </p:cNvPr>
          <p:cNvSpPr>
            <a:spLocks noGrp="1"/>
          </p:cNvSpPr>
          <p:nvPr>
            <p:ph type="body" sz="quarter" idx="18"/>
          </p:nvPr>
        </p:nvSpPr>
        <p:spPr>
          <a:xfrm>
            <a:off x="1" y="6465253"/>
            <a:ext cx="7998690" cy="256222"/>
          </a:xfrm>
        </p:spPr>
        <p:txBody>
          <a:bodyPr/>
          <a:lstStyle/>
          <a:p>
            <a:r>
              <a:rPr lang="en-GB" sz="1200"/>
              <a:t>Image: Person standing near lake watching a rainbow in cloudy sky. Cumbria; England. © VisitBritain/Mark Gilligan</a:t>
            </a:r>
          </a:p>
        </p:txBody>
      </p:sp>
      <p:sp>
        <p:nvSpPr>
          <p:cNvPr id="4" name="Slide Number Placeholder 3">
            <a:extLst>
              <a:ext uri="{FF2B5EF4-FFF2-40B4-BE49-F238E27FC236}">
                <a16:creationId xmlns:a16="http://schemas.microsoft.com/office/drawing/2014/main" id="{4AB6A333-C5C8-B3FD-3898-52DC4C1F504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75506-EA2C-084A-BE64-DAB3BDCD7D3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5828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B_DMS_KeyDocument xmlns="db334bfd-2525-4bc5-9632-be28c6b25a08">false</VB_DMS_KeyDocument>
    <VB_DMS_Tag xmlns="db334bfd-2525-4bc5-9632-be28c6b25a08">Research &amp; Insights</VB_DMS_Tag>
    <VB_DMS_Sent xmlns="db334bfd-2525-4bc5-9632-be28c6b25a08" xsi:nil="true"/>
    <VB_DMS_From xmlns="db334bfd-2525-4bc5-9632-be28c6b25a08" xsi:nil="true"/>
    <k2bec7a4dd044598be827864e28f3b6b xmlns="db334bfd-2525-4bc5-9632-be28c6b25a08">
      <Terms xmlns="http://schemas.microsoft.com/office/infopath/2007/PartnerControls"/>
    </k2bec7a4dd044598be827864e28f3b6b>
    <VB_DMS_Received xmlns="db334bfd-2525-4bc5-9632-be28c6b25a08" xsi:nil="true"/>
    <lc877df38adc420d8d41ede6b2d4a626 xmlns="fa2293c0-36c5-4b66-9e44-33018cec65dd" xsi:nil="true"/>
    <TaxCatchAll xmlns="0b9dd597-3a13-49a0-8cb5-48429b297a9e" xsi:nil="true"/>
    <lcf76f155ced4ddcb4097134ff3c332f xmlns="db334bfd-2525-4bc5-9632-be28c6b25a08">
      <Terms xmlns="http://schemas.microsoft.com/office/infopath/2007/PartnerControls"/>
    </lcf76f155ced4ddcb4097134ff3c332f>
    <VB_DMS_EmailSubject xmlns="db334bfd-2525-4bc5-9632-be28c6b25a08" xsi:nil="true"/>
    <VB_DMS_To xmlns="db334bfd-2525-4bc5-9632-be28c6b25a08"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F8A5522A779748923CB35153F05060" ma:contentTypeVersion="25" ma:contentTypeDescription="Create a new document." ma:contentTypeScope="" ma:versionID="2135feb7e664387f6ae32c873b667ff7">
  <xsd:schema xmlns:xsd="http://www.w3.org/2001/XMLSchema" xmlns:xs="http://www.w3.org/2001/XMLSchema" xmlns:p="http://schemas.microsoft.com/office/2006/metadata/properties" xmlns:ns1="http://schemas.microsoft.com/sharepoint/v3" xmlns:ns2="db334bfd-2525-4bc5-9632-be28c6b25a08" xmlns:ns3="fa2293c0-36c5-4b66-9e44-33018cec65dd" xmlns:ns4="0b9dd597-3a13-49a0-8cb5-48429b297a9e" targetNamespace="http://schemas.microsoft.com/office/2006/metadata/properties" ma:root="true" ma:fieldsID="101175742d73518da40764bc79d441b8" ns1:_="" ns2:_="" ns3:_="" ns4:_="">
    <xsd:import namespace="http://schemas.microsoft.com/sharepoint/v3"/>
    <xsd:import namespace="db334bfd-2525-4bc5-9632-be28c6b25a08"/>
    <xsd:import namespace="fa2293c0-36c5-4b66-9e44-33018cec65dd"/>
    <xsd:import namespace="0b9dd597-3a13-49a0-8cb5-48429b297a9e"/>
    <xsd:element name="properties">
      <xsd:complexType>
        <xsd:sequence>
          <xsd:element name="documentManagement">
            <xsd:complexType>
              <xsd:all>
                <xsd:element ref="ns3:lc877df38adc420d8d41ede6b2d4a626" minOccurs="0"/>
                <xsd:element ref="ns2:k2bec7a4dd044598be827864e28f3b6b" minOccurs="0"/>
                <xsd:element ref="ns4:TaxCatchAll" minOccurs="0"/>
                <xsd:element ref="ns2:VB_DMS_KeyDocument" minOccurs="0"/>
                <xsd:element ref="ns2:VB_DMS_Tag" minOccurs="0"/>
                <xsd:element ref="ns2:VB_DMS_To" minOccurs="0"/>
                <xsd:element ref="ns2:VB_DMS_From" minOccurs="0"/>
                <xsd:element ref="ns2:VB_DMS_Received" minOccurs="0"/>
                <xsd:element ref="ns2:VB_DMS_Sent" minOccurs="0"/>
                <xsd:element ref="ns2:VB_DMS_EmailSubject" minOccurs="0"/>
                <xsd:element ref="ns2:TaxCatchAllLabel"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334bfd-2525-4bc5-9632-be28c6b25a08" elementFormDefault="qualified">
    <xsd:import namespace="http://schemas.microsoft.com/office/2006/documentManagement/types"/>
    <xsd:import namespace="http://schemas.microsoft.com/office/infopath/2007/PartnerControls"/>
    <xsd:element name="k2bec7a4dd044598be827864e28f3b6b" ma:index="10" nillable="true" ma:taxonomy="true" ma:internalName="k2bec7a4dd044598be827864e28f3b6b" ma:taxonomyFieldName="VB_DMS_Department" ma:displayName="VB Department" ma:default="" ma:fieldId="{42bec7a4-dd04-4598-be82-7864e28f3b6b}" ma:sspId="cb1166c7-9448-4ad5-adad-2f3aea8e4fee" ma:termSetId="d7dad031-8386-49c3-8f06-602a67af4db5" ma:anchorId="00000000-0000-0000-0000-000000000000" ma:open="false" ma:isKeyword="false">
      <xsd:complexType>
        <xsd:sequence>
          <xsd:element ref="pc:Terms" minOccurs="0" maxOccurs="1"/>
        </xsd:sequence>
      </xsd:complexType>
    </xsd:element>
    <xsd:element name="VB_DMS_KeyDocument" ma:index="12" nillable="true" ma:displayName="Key Documents" ma:default="0" ma:internalName="VB_DMS_KeyDocument">
      <xsd:simpleType>
        <xsd:restriction base="dms:Boolean"/>
      </xsd:simpleType>
    </xsd:element>
    <xsd:element name="VB_DMS_Tag" ma:index="13" nillable="true" ma:displayName="Tag" ma:default="Research &amp; Insights" ma:internalName="VB_DMS_Tag">
      <xsd:simpleType>
        <xsd:restriction base="dms:Text">
          <xsd:maxLength value="255"/>
        </xsd:restriction>
      </xsd:simpleType>
    </xsd:element>
    <xsd:element name="VB_DMS_To" ma:index="14" nillable="true" ma:displayName="To" ma:internalName="VB_DMS_To">
      <xsd:simpleType>
        <xsd:restriction base="dms:Text">
          <xsd:maxLength value="255"/>
        </xsd:restriction>
      </xsd:simpleType>
    </xsd:element>
    <xsd:element name="VB_DMS_From" ma:index="15" nillable="true" ma:displayName="From" ma:internalName="VB_DMS_From">
      <xsd:simpleType>
        <xsd:restriction base="dms:Text">
          <xsd:maxLength value="255"/>
        </xsd:restriction>
      </xsd:simpleType>
    </xsd:element>
    <xsd:element name="VB_DMS_Received" ma:index="16" nillable="true" ma:displayName="Received" ma:format="DateOnly" ma:internalName="VB_DMS_Received">
      <xsd:simpleType>
        <xsd:restriction base="dms:DateTime"/>
      </xsd:simpleType>
    </xsd:element>
    <xsd:element name="VB_DMS_Sent" ma:index="17" nillable="true" ma:displayName="Sent" ma:format="DateOnly" ma:internalName="VB_DMS_Sent">
      <xsd:simpleType>
        <xsd:restriction base="dms:DateTime"/>
      </xsd:simpleType>
    </xsd:element>
    <xsd:element name="VB_DMS_EmailSubject" ma:index="18" nillable="true" ma:displayName="Email Subject" ma:internalName="VB_DMS_EmailSubject">
      <xsd:simpleType>
        <xsd:restriction base="dms:Note">
          <xsd:maxLength value="255"/>
        </xsd:restriction>
      </xsd:simpleType>
    </xsd:element>
    <xsd:element name="TaxCatchAllLabel" ma:index="19" nillable="true" ma:displayName="Taxonomy Catch All Column1" ma:hidden="true" ma:list="{8efb4d12-37d6-482e-b8a5-f45a56a1bf4b}"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cb1166c7-9448-4ad5-adad-2f3aea8e4fee" ma:termSetId="09814cd3-568e-fe90-9814-8d621ff8fb84" ma:anchorId="fba54fb3-c3e1-fe81-a776-ca4b69148c4d" ma:open="true" ma:isKeyword="false">
      <xsd:complexType>
        <xsd:sequence>
          <xsd:element ref="pc:Terms" minOccurs="0" maxOccurs="1"/>
        </xsd:sequence>
      </xsd:complexType>
    </xsd:element>
    <xsd:element name="MediaServiceOCR" ma:index="3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2293c0-36c5-4b66-9e44-33018cec65dd" elementFormDefault="qualified">
    <xsd:import namespace="http://schemas.microsoft.com/office/2006/documentManagement/types"/>
    <xsd:import namespace="http://schemas.microsoft.com/office/infopath/2007/PartnerControls"/>
    <xsd:element name="lc877df38adc420d8d41ede6b2d4a626" ma:index="9" nillable="true" ma:displayName="VB_DMS_Department_0" ma:hidden="true" ma:internalName="lc877df38adc420d8d41ede6b2d4a626">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9dd597-3a13-49a0-8cb5-48429b297a9e" elementFormDefault="qualified">
    <xsd:import namespace="http://schemas.microsoft.com/office/2006/documentManagement/types"/>
    <xsd:import namespace="http://schemas.microsoft.com/office/infopath/2007/PartnerControls"/>
    <xsd:element name="TaxCatchAll" ma:index="11" nillable="true" ma:displayName="Taxonomy Catch All Column" ma:description="" ma:hidden="true" ma:list="{8efb4d12-37d6-482e-b8a5-f45a56a1bf4b}" ma:internalName="TaxCatchAll" ma:showField="CatchAllData" ma:web="0b9dd597-3a13-49a0-8cb5-48429b297a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13055F-23A8-40B3-B159-1A1E82CC0612}">
  <ds:schemaRefs>
    <ds:schemaRef ds:uri="0b9dd597-3a13-49a0-8cb5-48429b297a9e"/>
    <ds:schemaRef ds:uri="db334bfd-2525-4bc5-9632-be28c6b25a08"/>
    <ds:schemaRef ds:uri="fa2293c0-36c5-4b66-9e44-33018cec65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F06D1F-AE38-4553-B0B0-C6F880041F8C}">
  <ds:schemaRefs>
    <ds:schemaRef ds:uri="0b9dd597-3a13-49a0-8cb5-48429b297a9e"/>
    <ds:schemaRef ds:uri="db334bfd-2525-4bc5-9632-be28c6b25a08"/>
    <ds:schemaRef ds:uri="fa2293c0-36c5-4b66-9e44-33018cec65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2A1FE6-1278-4B2B-9B83-87F0139FE835}">
  <ds:schemaRefs>
    <ds:schemaRef ds:uri="http://schemas.microsoft.com/sharepoint/v3/contenttype/forms"/>
  </ds:schemaRefs>
</ds:datastoreItem>
</file>

<file path=docMetadata/LabelInfo.xml><?xml version="1.0" encoding="utf-8"?>
<clbl:labelList xmlns:clbl="http://schemas.microsoft.com/office/2020/mipLabelMetadata">
  <clbl:label id="{c729c905-969a-41ef-b290-9f9e55501dd3}" enabled="1" method="Privileged" siteId="{2561ed5d-d38c-48ee-bff8-0e61efa3d024}" removed="0"/>
</clbl:labelList>
</file>

<file path=docProps/app.xml><?xml version="1.0" encoding="utf-8"?>
<Properties xmlns="http://schemas.openxmlformats.org/officeDocument/2006/extended-properties" xmlns:vt="http://schemas.openxmlformats.org/officeDocument/2006/docPropsVTypes">
  <TotalTime>0</TotalTime>
  <Words>5199</Words>
  <Application>Microsoft Office PowerPoint</Application>
  <PresentationFormat>Widescreen</PresentationFormat>
  <Paragraphs>1672</Paragraphs>
  <Slides>26</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Aptos</vt:lpstr>
      <vt:lpstr>Arial</vt:lpstr>
      <vt:lpstr>Arial Black</vt:lpstr>
      <vt:lpstr>Calibri</vt:lpstr>
      <vt:lpstr>Times New Roman</vt:lpstr>
      <vt:lpstr>Custom Design</vt:lpstr>
      <vt:lpstr>1_Custom Design</vt:lpstr>
      <vt:lpstr>Domestic tourism: Q3 2025</vt:lpstr>
      <vt:lpstr>Contents</vt:lpstr>
      <vt:lpstr>Introduction</vt:lpstr>
      <vt:lpstr>Domestic tourism in Q3 2025: England</vt:lpstr>
      <vt:lpstr>PowerPoint Presentation</vt:lpstr>
      <vt:lpstr>Domestic tourism in Q3 2025</vt:lpstr>
      <vt:lpstr>Domestic overnight trips and day visits: England</vt:lpstr>
      <vt:lpstr>Domestic overnight trips and day visits: Britain</vt:lpstr>
      <vt:lpstr>England and Britain: Volume and value by month and quarter</vt:lpstr>
      <vt:lpstr>Domestic tourism quarterly trend: England, volume</vt:lpstr>
      <vt:lpstr>Domestic tourism monthly trend: England, volume</vt:lpstr>
      <vt:lpstr>Domestic tourism: England, volume (million) </vt:lpstr>
      <vt:lpstr>Domestic tourism: England, spend (£ million)</vt:lpstr>
      <vt:lpstr>Domestic tourism: England, average spend per trip</vt:lpstr>
      <vt:lpstr>Domestic tourism quarterly trend: Britain, volume</vt:lpstr>
      <vt:lpstr>Domestic tourism monthly trend: Britain, volume</vt:lpstr>
      <vt:lpstr>Domestic tourism: Britain, volume (million) </vt:lpstr>
      <vt:lpstr>Domestic tourism: Britain, spend (£ million)  </vt:lpstr>
      <vt:lpstr>Domestic tourism: Britain, average spend per trip</vt:lpstr>
      <vt:lpstr>Appendix</vt:lpstr>
      <vt:lpstr>Tables Q3 2025</vt:lpstr>
      <vt:lpstr>Sample sizes</vt:lpstr>
      <vt:lpstr>Definitions (1/3)</vt:lpstr>
      <vt:lpstr>Definitions (2/3)</vt:lpstr>
      <vt:lpstr>Definitions (3/3)</vt:lpstr>
      <vt:lpstr>For more information, please click on the link below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Katerina Rysova</dc:creator>
  <cp:lastModifiedBy>Katerina Rysova</cp:lastModifiedBy>
  <cp:revision>1</cp:revision>
  <dcterms:created xsi:type="dcterms:W3CDTF">2025-03-26T11:05:36Z</dcterms:created>
  <dcterms:modified xsi:type="dcterms:W3CDTF">2025-12-18T07:37:23Z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0x010100B2F8A5522A779748923CB35153F05060</vt:lpwstr>
  </property>
  <property fmtid="{D5CDD505-2E9C-101B-9397-08002B2CF9AE}" pid="3" name="MediaServiceImageTags">
    <vt:lpwstr/>
  </property>
  <property fmtid="{D5CDD505-2E9C-101B-9397-08002B2CF9AE}" pid="4" name="VB_DMS_Department">
    <vt:lpwstr/>
  </property>
</Properties>
</file>