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Lst>
  <p:notesMasterIdLst>
    <p:notesMasterId r:id="rId20"/>
  </p:notesMasterIdLst>
  <p:sldIdLst>
    <p:sldId id="479" r:id="rId5"/>
    <p:sldId id="258" r:id="rId6"/>
    <p:sldId id="276" r:id="rId7"/>
    <p:sldId id="490" r:id="rId8"/>
    <p:sldId id="488" r:id="rId9"/>
    <p:sldId id="491" r:id="rId10"/>
    <p:sldId id="492" r:id="rId11"/>
    <p:sldId id="493" r:id="rId12"/>
    <p:sldId id="484" r:id="rId13"/>
    <p:sldId id="480" r:id="rId14"/>
    <p:sldId id="263" r:id="rId15"/>
    <p:sldId id="486" r:id="rId16"/>
    <p:sldId id="485" r:id="rId17"/>
    <p:sldId id="483" r:id="rId18"/>
    <p:sldId id="4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406900-E66C-5C8C-C6F8-BAD5FD8CD5AA}" name="Vicky Parr" initials="VP" userId="S::vicky.parr@visitengland.org::96cd1ae6-1f98-4e44-9a0b-c447354eb0cf" providerId="AD"/>
  <p188:author id="{BDE39B3A-399F-B2B0-034F-7172654AAC1E}" name="James Sandy" initials="JS" userId="S::James.Sandy@visitengland.org::a70f892e-2c3d-4d14-827b-c564e8f2f700" providerId="AD"/>
  <p188:author id="{7FCBD25D-9A9F-299D-9018-FD34CDB6BE5D}" name="Ross Calladine" initials="RC" userId="S::ross.calladine@visitengland.org::b385e0c7-0ebb-41cf-88d2-8df92e04aef7" providerId="AD"/>
  <p188:author id="{B0BA6E8E-FF2C-B1DF-9BE0-28CFC82926FE}" name="Hannah Lowe" initials="HL" userId="S::Hannah.Lowe@visitengland.org::49ec3aad-32ef-40ef-968b-9bf74cad9d66" providerId="AD"/>
  <p188:author id="{350C1FDA-3B10-7635-AB68-E56C542F3413}" name="Katie Toussaint-Jackson" initials="KTJ" userId="S::katie.ToussaintJackson@visitengland.org::efdb9ff8-3a52-49c9-a6d0-a427a8c984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3447" autoAdjust="0"/>
  </p:normalViewPr>
  <p:slideViewPr>
    <p:cSldViewPr snapToGrid="0">
      <p:cViewPr varScale="1">
        <p:scale>
          <a:sx n="59" d="100"/>
          <a:sy n="59" d="100"/>
        </p:scale>
        <p:origin x="960"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Lowe" userId="49ec3aad-32ef-40ef-968b-9bf74cad9d66" providerId="ADAL" clId="{62882E1A-2A39-44D1-86DB-CB2E3BE28C30}"/>
    <pc:docChg chg="custSel addSld delSld modSld sldOrd">
      <pc:chgData name="Hannah Lowe" userId="49ec3aad-32ef-40ef-968b-9bf74cad9d66" providerId="ADAL" clId="{62882E1A-2A39-44D1-86DB-CB2E3BE28C30}" dt="2025-07-04T11:28:27.275" v="2575" actId="962"/>
      <pc:docMkLst>
        <pc:docMk/>
      </pc:docMkLst>
      <pc:sldChg chg="modSp mod">
        <pc:chgData name="Hannah Lowe" userId="49ec3aad-32ef-40ef-968b-9bf74cad9d66" providerId="ADAL" clId="{62882E1A-2A39-44D1-86DB-CB2E3BE28C30}" dt="2025-07-04T11:27:56.100" v="2573" actId="20577"/>
        <pc:sldMkLst>
          <pc:docMk/>
          <pc:sldMk cId="4202362188" sldId="263"/>
        </pc:sldMkLst>
        <pc:spChg chg="mod">
          <ac:chgData name="Hannah Lowe" userId="49ec3aad-32ef-40ef-968b-9bf74cad9d66" providerId="ADAL" clId="{62882E1A-2A39-44D1-86DB-CB2E3BE28C30}" dt="2025-07-04T11:27:56.100" v="2573" actId="20577"/>
          <ac:spMkLst>
            <pc:docMk/>
            <pc:sldMk cId="4202362188" sldId="263"/>
            <ac:spMk id="2" creationId="{00000000-0000-0000-0000-000000000000}"/>
          </ac:spMkLst>
        </pc:spChg>
        <pc:spChg chg="mod">
          <ac:chgData name="Hannah Lowe" userId="49ec3aad-32ef-40ef-968b-9bf74cad9d66" providerId="ADAL" clId="{62882E1A-2A39-44D1-86DB-CB2E3BE28C30}" dt="2025-05-29T14:08:53.106" v="55" actId="6549"/>
          <ac:spMkLst>
            <pc:docMk/>
            <pc:sldMk cId="4202362188" sldId="263"/>
            <ac:spMk id="5" creationId="{C89BBAC6-2401-CFD2-5FE7-A80FD0E0A99B}"/>
          </ac:spMkLst>
        </pc:spChg>
      </pc:sldChg>
      <pc:sldChg chg="modSp mod">
        <pc:chgData name="Hannah Lowe" userId="49ec3aad-32ef-40ef-968b-9bf74cad9d66" providerId="ADAL" clId="{62882E1A-2A39-44D1-86DB-CB2E3BE28C30}" dt="2025-07-03T10:37:21.047" v="2308" actId="113"/>
        <pc:sldMkLst>
          <pc:docMk/>
          <pc:sldMk cId="2110853505" sldId="276"/>
        </pc:sldMkLst>
        <pc:spChg chg="mod">
          <ac:chgData name="Hannah Lowe" userId="49ec3aad-32ef-40ef-968b-9bf74cad9d66" providerId="ADAL" clId="{62882E1A-2A39-44D1-86DB-CB2E3BE28C30}" dt="2025-07-03T10:36:56.777" v="2303" actId="1076"/>
          <ac:spMkLst>
            <pc:docMk/>
            <pc:sldMk cId="2110853505" sldId="276"/>
            <ac:spMk id="2" creationId="{00000000-0000-0000-0000-000000000000}"/>
          </ac:spMkLst>
        </pc:spChg>
        <pc:spChg chg="mod">
          <ac:chgData name="Hannah Lowe" userId="49ec3aad-32ef-40ef-968b-9bf74cad9d66" providerId="ADAL" clId="{62882E1A-2A39-44D1-86DB-CB2E3BE28C30}" dt="2025-07-03T10:37:21.047" v="2308" actId="113"/>
          <ac:spMkLst>
            <pc:docMk/>
            <pc:sldMk cId="2110853505" sldId="276"/>
            <ac:spMk id="7" creationId="{AB440624-E496-90E0-B66F-4A8226B2DC25}"/>
          </ac:spMkLst>
        </pc:spChg>
      </pc:sldChg>
      <pc:sldChg chg="modSp mod">
        <pc:chgData name="Hannah Lowe" userId="49ec3aad-32ef-40ef-968b-9bf74cad9d66" providerId="ADAL" clId="{62882E1A-2A39-44D1-86DB-CB2E3BE28C30}" dt="2025-07-03T10:37:35.960" v="2328" actId="20577"/>
        <pc:sldMkLst>
          <pc:docMk/>
          <pc:sldMk cId="0" sldId="479"/>
        </pc:sldMkLst>
        <pc:spChg chg="mod">
          <ac:chgData name="Hannah Lowe" userId="49ec3aad-32ef-40ef-968b-9bf74cad9d66" providerId="ADAL" clId="{62882E1A-2A39-44D1-86DB-CB2E3BE28C30}" dt="2025-07-03T10:37:35.960" v="2328" actId="20577"/>
          <ac:spMkLst>
            <pc:docMk/>
            <pc:sldMk cId="0" sldId="479"/>
            <ac:spMk id="7" creationId="{00000000-0000-0000-0000-000000000000}"/>
          </ac:spMkLst>
        </pc:spChg>
      </pc:sldChg>
      <pc:sldChg chg="modSp mod">
        <pc:chgData name="Hannah Lowe" userId="49ec3aad-32ef-40ef-968b-9bf74cad9d66" providerId="ADAL" clId="{62882E1A-2A39-44D1-86DB-CB2E3BE28C30}" dt="2025-07-03T10:41:40.532" v="2565" actId="207"/>
        <pc:sldMkLst>
          <pc:docMk/>
          <pc:sldMk cId="2407326191" sldId="480"/>
        </pc:sldMkLst>
        <pc:spChg chg="mod">
          <ac:chgData name="Hannah Lowe" userId="49ec3aad-32ef-40ef-968b-9bf74cad9d66" providerId="ADAL" clId="{62882E1A-2A39-44D1-86DB-CB2E3BE28C30}" dt="2025-07-03T10:41:40.532" v="2565" actId="207"/>
          <ac:spMkLst>
            <pc:docMk/>
            <pc:sldMk cId="2407326191" sldId="480"/>
            <ac:spMk id="3" creationId="{601F34A0-38B8-663C-9101-E256F19997AB}"/>
          </ac:spMkLst>
        </pc:spChg>
      </pc:sldChg>
      <pc:sldChg chg="modSp mod modCm">
        <pc:chgData name="Hannah Lowe" userId="49ec3aad-32ef-40ef-968b-9bf74cad9d66" providerId="ADAL" clId="{62882E1A-2A39-44D1-86DB-CB2E3BE28C30}" dt="2025-07-03T10:41:34.096" v="2564" actId="207"/>
        <pc:sldMkLst>
          <pc:docMk/>
          <pc:sldMk cId="1895808172" sldId="484"/>
        </pc:sldMkLst>
        <pc:spChg chg="mod">
          <ac:chgData name="Hannah Lowe" userId="49ec3aad-32ef-40ef-968b-9bf74cad9d66" providerId="ADAL" clId="{62882E1A-2A39-44D1-86DB-CB2E3BE28C30}" dt="2025-07-03T10:41:34.096" v="2564" actId="207"/>
          <ac:spMkLst>
            <pc:docMk/>
            <pc:sldMk cId="1895808172" sldId="484"/>
            <ac:spMk id="3" creationId="{601F34A0-38B8-663C-9101-E256F19997AB}"/>
          </ac:spMkLst>
        </pc:spChg>
        <pc:extLst>
          <p:ext xmlns:p="http://schemas.openxmlformats.org/presentationml/2006/main" uri="{D6D511B9-2390-475A-947B-AFAB55BFBCF1}">
            <pc226:cmChg xmlns:pc226="http://schemas.microsoft.com/office/powerpoint/2022/06/main/command" chg="mod">
              <pc226:chgData name="Hannah Lowe" userId="49ec3aad-32ef-40ef-968b-9bf74cad9d66" providerId="ADAL" clId="{62882E1A-2A39-44D1-86DB-CB2E3BE28C30}" dt="2025-07-03T10:40:51.280" v="2448" actId="6549"/>
              <pc2:cmMkLst xmlns:pc2="http://schemas.microsoft.com/office/powerpoint/2019/9/main/command">
                <pc:docMk/>
                <pc:sldMk cId="1895808172" sldId="484"/>
                <pc2:cmMk id="{B4FFBECE-0AEB-4272-95D4-2D979187940C}"/>
              </pc2:cmMkLst>
            </pc226:cmChg>
          </p:ext>
        </pc:extLst>
      </pc:sldChg>
      <pc:sldChg chg="modSp mod">
        <pc:chgData name="Hannah Lowe" userId="49ec3aad-32ef-40ef-968b-9bf74cad9d66" providerId="ADAL" clId="{62882E1A-2A39-44D1-86DB-CB2E3BE28C30}" dt="2025-07-03T10:41:23.012" v="2563" actId="6549"/>
        <pc:sldMkLst>
          <pc:docMk/>
          <pc:sldMk cId="328888695" sldId="486"/>
        </pc:sldMkLst>
        <pc:spChg chg="mod">
          <ac:chgData name="Hannah Lowe" userId="49ec3aad-32ef-40ef-968b-9bf74cad9d66" providerId="ADAL" clId="{62882E1A-2A39-44D1-86DB-CB2E3BE28C30}" dt="2025-07-03T10:41:23.012" v="2563" actId="6549"/>
          <ac:spMkLst>
            <pc:docMk/>
            <pc:sldMk cId="328888695" sldId="486"/>
            <ac:spMk id="3" creationId="{601F34A0-38B8-663C-9101-E256F19997AB}"/>
          </ac:spMkLst>
        </pc:spChg>
      </pc:sldChg>
      <pc:sldChg chg="modSp new del mod">
        <pc:chgData name="Hannah Lowe" userId="49ec3aad-32ef-40ef-968b-9bf74cad9d66" providerId="ADAL" clId="{62882E1A-2A39-44D1-86DB-CB2E3BE28C30}" dt="2025-05-29T15:01:01.731" v="511" actId="47"/>
        <pc:sldMkLst>
          <pc:docMk/>
          <pc:sldMk cId="3375890786" sldId="487"/>
        </pc:sldMkLst>
      </pc:sldChg>
      <pc:sldChg chg="addSp delSp modSp add mod ord">
        <pc:chgData name="Hannah Lowe" userId="49ec3aad-32ef-40ef-968b-9bf74cad9d66" providerId="ADAL" clId="{62882E1A-2A39-44D1-86DB-CB2E3BE28C30}" dt="2025-07-04T11:28:27.275" v="2575" actId="962"/>
        <pc:sldMkLst>
          <pc:docMk/>
          <pc:sldMk cId="2648564165" sldId="488"/>
        </pc:sldMkLst>
        <pc:spChg chg="mod">
          <ac:chgData name="Hannah Lowe" userId="49ec3aad-32ef-40ef-968b-9bf74cad9d66" providerId="ADAL" clId="{62882E1A-2A39-44D1-86DB-CB2E3BE28C30}" dt="2025-06-20T12:01:30.543" v="876" actId="20577"/>
          <ac:spMkLst>
            <pc:docMk/>
            <pc:sldMk cId="2648564165" sldId="488"/>
            <ac:spMk id="8" creationId="{5BC4F2D1-A589-9804-8978-9BA1C402D61F}"/>
          </ac:spMkLst>
        </pc:spChg>
        <pc:spChg chg="mod">
          <ac:chgData name="Hannah Lowe" userId="49ec3aad-32ef-40ef-968b-9bf74cad9d66" providerId="ADAL" clId="{62882E1A-2A39-44D1-86DB-CB2E3BE28C30}" dt="2025-05-29T15:00:59.504" v="510" actId="20577"/>
          <ac:spMkLst>
            <pc:docMk/>
            <pc:sldMk cId="2648564165" sldId="488"/>
            <ac:spMk id="34" creationId="{E8FB07AC-A200-BC1D-E30B-1D5551EC6EAD}"/>
          </ac:spMkLst>
        </pc:spChg>
        <pc:picChg chg="add mod">
          <ac:chgData name="Hannah Lowe" userId="49ec3aad-32ef-40ef-968b-9bf74cad9d66" providerId="ADAL" clId="{62882E1A-2A39-44D1-86DB-CB2E3BE28C30}" dt="2025-07-04T11:28:27.275" v="2575" actId="962"/>
          <ac:picMkLst>
            <pc:docMk/>
            <pc:sldMk cId="2648564165" sldId="488"/>
            <ac:picMk id="3" creationId="{22BC6572-9801-07D3-D66E-25C8FE53EDB7}"/>
          </ac:picMkLst>
        </pc:picChg>
      </pc:sldChg>
      <pc:sldChg chg="delSp modSp add del mod">
        <pc:chgData name="Hannah Lowe" userId="49ec3aad-32ef-40ef-968b-9bf74cad9d66" providerId="ADAL" clId="{62882E1A-2A39-44D1-86DB-CB2E3BE28C30}" dt="2025-06-20T12:05:24.616" v="1006" actId="47"/>
        <pc:sldMkLst>
          <pc:docMk/>
          <pc:sldMk cId="739584507" sldId="489"/>
        </pc:sldMkLst>
      </pc:sldChg>
      <pc:sldChg chg="delSp modSp new mod ord">
        <pc:chgData name="Hannah Lowe" userId="49ec3aad-32ef-40ef-968b-9bf74cad9d66" providerId="ADAL" clId="{62882E1A-2A39-44D1-86DB-CB2E3BE28C30}" dt="2025-07-03T10:34:21.443" v="2051"/>
        <pc:sldMkLst>
          <pc:docMk/>
          <pc:sldMk cId="2392722866" sldId="490"/>
        </pc:sldMkLst>
        <pc:spChg chg="mod">
          <ac:chgData name="Hannah Lowe" userId="49ec3aad-32ef-40ef-968b-9bf74cad9d66" providerId="ADAL" clId="{62882E1A-2A39-44D1-86DB-CB2E3BE28C30}" dt="2025-07-03T10:34:03.159" v="2049" actId="113"/>
          <ac:spMkLst>
            <pc:docMk/>
            <pc:sldMk cId="2392722866" sldId="490"/>
            <ac:spMk id="2" creationId="{A3608689-D31B-8D0B-C5E3-745CF834878C}"/>
          </ac:spMkLst>
        </pc:spChg>
      </pc:sldChg>
      <pc:sldChg chg="modSp add mod ord">
        <pc:chgData name="Hannah Lowe" userId="49ec3aad-32ef-40ef-968b-9bf74cad9d66" providerId="ADAL" clId="{62882E1A-2A39-44D1-86DB-CB2E3BE28C30}" dt="2025-07-03T10:34:21.443" v="2051"/>
        <pc:sldMkLst>
          <pc:docMk/>
          <pc:sldMk cId="14395401" sldId="491"/>
        </pc:sldMkLst>
        <pc:spChg chg="mod">
          <ac:chgData name="Hannah Lowe" userId="49ec3aad-32ef-40ef-968b-9bf74cad9d66" providerId="ADAL" clId="{62882E1A-2A39-44D1-86DB-CB2E3BE28C30}" dt="2025-06-20T12:04:27.444" v="1004" actId="20577"/>
          <ac:spMkLst>
            <pc:docMk/>
            <pc:sldMk cId="14395401" sldId="491"/>
            <ac:spMk id="2" creationId="{B0BE48E7-3B10-AE9A-E73B-744459D18402}"/>
          </ac:spMkLst>
        </pc:spChg>
        <pc:spChg chg="mod">
          <ac:chgData name="Hannah Lowe" userId="49ec3aad-32ef-40ef-968b-9bf74cad9d66" providerId="ADAL" clId="{62882E1A-2A39-44D1-86DB-CB2E3BE28C30}" dt="2025-07-03T09:31:38.867" v="2006" actId="20577"/>
          <ac:spMkLst>
            <pc:docMk/>
            <pc:sldMk cId="14395401" sldId="491"/>
            <ac:spMk id="3" creationId="{5FEE95C0-4C3F-4E1E-DEBB-C30299176DBE}"/>
          </ac:spMkLst>
        </pc:spChg>
      </pc:sldChg>
      <pc:sldChg chg="modSp add mod ord">
        <pc:chgData name="Hannah Lowe" userId="49ec3aad-32ef-40ef-968b-9bf74cad9d66" providerId="ADAL" clId="{62882E1A-2A39-44D1-86DB-CB2E3BE28C30}" dt="2025-07-03T10:34:21.443" v="2051"/>
        <pc:sldMkLst>
          <pc:docMk/>
          <pc:sldMk cId="743664908" sldId="492"/>
        </pc:sldMkLst>
        <pc:spChg chg="mod">
          <ac:chgData name="Hannah Lowe" userId="49ec3aad-32ef-40ef-968b-9bf74cad9d66" providerId="ADAL" clId="{62882E1A-2A39-44D1-86DB-CB2E3BE28C30}" dt="2025-06-20T12:18:02.727" v="1936" actId="5793"/>
          <ac:spMkLst>
            <pc:docMk/>
            <pc:sldMk cId="743664908" sldId="492"/>
            <ac:spMk id="5" creationId="{951A4C50-0BF0-E9C2-17D4-4AA82556AFB1}"/>
          </ac:spMkLst>
        </pc:spChg>
      </pc:sldChg>
      <pc:sldChg chg="modSp new mod">
        <pc:chgData name="Hannah Lowe" userId="49ec3aad-32ef-40ef-968b-9bf74cad9d66" providerId="ADAL" clId="{62882E1A-2A39-44D1-86DB-CB2E3BE28C30}" dt="2025-07-03T10:35:14.507" v="2097" actId="6549"/>
        <pc:sldMkLst>
          <pc:docMk/>
          <pc:sldMk cId="4067307351" sldId="493"/>
        </pc:sldMkLst>
        <pc:spChg chg="mod">
          <ac:chgData name="Hannah Lowe" userId="49ec3aad-32ef-40ef-968b-9bf74cad9d66" providerId="ADAL" clId="{62882E1A-2A39-44D1-86DB-CB2E3BE28C30}" dt="2025-07-03T10:35:14.507" v="2097" actId="6549"/>
          <ac:spMkLst>
            <pc:docMk/>
            <pc:sldMk cId="4067307351" sldId="493"/>
            <ac:spMk id="2" creationId="{0A696E1C-616F-B277-F9CF-FEEEBDE65E2D}"/>
          </ac:spMkLst>
        </pc:spChg>
      </pc:sldChg>
    </pc:docChg>
  </pc:docChgLst>
  <pc:docChgLst>
    <pc:chgData name="Ross Calladine" userId="S::ross.calladine@visitengland.org::b385e0c7-0ebb-41cf-88d2-8df92e04aef7" providerId="AD" clId="Web-{9F3AC766-3734-7819-87BC-C5C0109A7687}"/>
    <pc:docChg chg="mod addSld delSld modSld">
      <pc:chgData name="Ross Calladine" userId="S::ross.calladine@visitengland.org::b385e0c7-0ebb-41cf-88d2-8df92e04aef7" providerId="AD" clId="Web-{9F3AC766-3734-7819-87BC-C5C0109A7687}" dt="2025-06-24T16:25:40.731" v="7" actId="20577"/>
      <pc:docMkLst>
        <pc:docMk/>
      </pc:docMkLst>
      <pc:sldChg chg="modSp">
        <pc:chgData name="Ross Calladine" userId="S::ross.calladine@visitengland.org::b385e0c7-0ebb-41cf-88d2-8df92e04aef7" providerId="AD" clId="Web-{9F3AC766-3734-7819-87BC-C5C0109A7687}" dt="2025-06-24T16:25:40.731" v="7" actId="20577"/>
        <pc:sldMkLst>
          <pc:docMk/>
          <pc:sldMk cId="743664908" sldId="492"/>
        </pc:sldMkLst>
        <pc:spChg chg="mod">
          <ac:chgData name="Ross Calladine" userId="S::ross.calladine@visitengland.org::b385e0c7-0ebb-41cf-88d2-8df92e04aef7" providerId="AD" clId="Web-{9F3AC766-3734-7819-87BC-C5C0109A7687}" dt="2025-06-24T16:25:40.731" v="7" actId="20577"/>
          <ac:spMkLst>
            <pc:docMk/>
            <pc:sldMk cId="743664908" sldId="492"/>
            <ac:spMk id="5" creationId="{951A4C50-0BF0-E9C2-17D4-4AA82556AFB1}"/>
          </ac:spMkLst>
        </pc:spChg>
      </pc:sldChg>
      <pc:sldChg chg="new del">
        <pc:chgData name="Ross Calladine" userId="S::ross.calladine@visitengland.org::b385e0c7-0ebb-41cf-88d2-8df92e04aef7" providerId="AD" clId="Web-{9F3AC766-3734-7819-87BC-C5C0109A7687}" dt="2025-06-24T16:24:14.494" v="2"/>
        <pc:sldMkLst>
          <pc:docMk/>
          <pc:sldMk cId="2191861800" sldId="4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CBE39-0EA6-4ECC-B671-CC055156D29A}" type="datetimeFigureOut">
              <a:rPr lang="en-GB" smtClean="0"/>
              <a:t>04/07/2025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E643F-A58A-446E-BA00-1A8BD4ED322E}" type="slidenum">
              <a:rPr lang="en-GB" smtClean="0"/>
              <a:t>‹#›</a:t>
            </a:fld>
            <a:endParaRPr lang="en-GB"/>
          </a:p>
        </p:txBody>
      </p:sp>
    </p:spTree>
    <p:extLst>
      <p:ext uri="{BB962C8B-B14F-4D97-AF65-F5344CB8AC3E}">
        <p14:creationId xmlns:p14="http://schemas.microsoft.com/office/powerpoint/2010/main" val="407741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lang="en-US" dirty="0"/>
          </a:p>
        </p:txBody>
      </p:sp>
      <p:sp>
        <p:nvSpPr>
          <p:cNvPr id="6" name="Slide Number Placeholder 3"/>
          <p:cNvSpPr>
            <a:spLocks noGrp="1"/>
          </p:cNvSpPr>
          <p:nvPr>
            <p:ph type="sldNum" sz="quarter" idx="5"/>
          </p:nvPr>
        </p:nvSpPr>
        <p:spPr bwMode="auto"/>
        <p:txBody>
          <a:bodyPr/>
          <a:lstStyle/>
          <a:p>
            <a:pPr defTabSz="990752">
              <a:defRPr/>
            </a:pPr>
            <a:fld id="{8C39126F-7085-463A-90A1-101F872A91EF}" type="slidenum">
              <a:rPr lang="en-GB" kern="0">
                <a:solidFill>
                  <a:prstClr val="black"/>
                </a:solidFill>
                <a:latin typeface="Calibri"/>
                <a:cs typeface="Arial"/>
              </a:rPr>
              <a:pPr defTabSz="990752">
                <a:defRPr/>
              </a:pPr>
              <a:t>1</a:t>
            </a:fld>
            <a:endParaRPr lang="en-GB" kern="0">
              <a:solidFill>
                <a:prstClr val="black"/>
              </a:solidFill>
              <a:latin typeface="Calibri"/>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730FB-9F05-9109-E326-B551F5837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A85E6-ABB0-646D-E2DE-E9466890D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76CE4-2247-C08B-EC0D-3DF5C5E583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5629A-5529-3859-3A84-5A33A46109E8}"/>
              </a:ext>
            </a:extLst>
          </p:cNvPr>
          <p:cNvSpPr>
            <a:spLocks noGrp="1"/>
          </p:cNvSpPr>
          <p:nvPr>
            <p:ph type="sldNum" sz="quarter" idx="5"/>
          </p:nvPr>
        </p:nvSpPr>
        <p:spPr/>
        <p:txBody>
          <a:bodyPr/>
          <a:lstStyle/>
          <a:p>
            <a:fld id="{8C39126F-7085-463A-90A1-101F872A91EF}" type="slidenum">
              <a:rPr lang="en-GB" smtClean="0"/>
              <a:t>5</a:t>
            </a:fld>
            <a:endParaRPr lang="en-GB"/>
          </a:p>
        </p:txBody>
      </p:sp>
    </p:spTree>
    <p:extLst>
      <p:ext uri="{BB962C8B-B14F-4D97-AF65-F5344CB8AC3E}">
        <p14:creationId xmlns:p14="http://schemas.microsoft.com/office/powerpoint/2010/main" val="247898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14</a:t>
            </a:fld>
            <a:endParaRPr lang="en-GB"/>
          </a:p>
        </p:txBody>
      </p:sp>
    </p:spTree>
    <p:extLst>
      <p:ext uri="{BB962C8B-B14F-4D97-AF65-F5344CB8AC3E}">
        <p14:creationId xmlns:p14="http://schemas.microsoft.com/office/powerpoint/2010/main" val="4262433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Video Slid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162739"/>
            <a:ext cx="11563200" cy="4971600"/>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0" name="Picture Placeholder 4">
            <a:extLst>
              <a:ext uri="{FF2B5EF4-FFF2-40B4-BE49-F238E27FC236}">
                <a16:creationId xmlns:a16="http://schemas.microsoft.com/office/drawing/2014/main" id="{A797627D-3402-6E4D-8187-1EC2AC184A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8" name="Picture 7">
            <a:extLst>
              <a:ext uri="{FF2B5EF4-FFF2-40B4-BE49-F238E27FC236}">
                <a16:creationId xmlns:a16="http://schemas.microsoft.com/office/drawing/2014/main" id="{D0E8DD23-376B-D042-93F3-9B85EB4C3C1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4218160062"/>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Open 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157898"/>
            <a:ext cx="11561761" cy="49714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553666521"/>
      </p:ext>
    </p:extLst>
  </p:cSld>
  <p:clrMapOvr>
    <a:masterClrMapping/>
  </p:clrMapOvr>
  <p:extLst>
    <p:ext uri="{DCECCB84-F9BA-43D5-87BE-67443E8EF086}">
      <p15:sldGuideLst xmlns:p15="http://schemas.microsoft.com/office/powerpoint/2012/main">
        <p15:guide id="1" orient="horz" pos="245" userDrawn="1">
          <p15:clr>
            <a:srgbClr val="FBAE40"/>
          </p15:clr>
        </p15:guide>
        <p15:guide id="2" pos="565" userDrawn="1">
          <p15:clr>
            <a:srgbClr val="FBAE40"/>
          </p15:clr>
        </p15:guide>
        <p15:guide id="3" orient="horz" pos="570" userDrawn="1">
          <p15:clr>
            <a:srgbClr val="FBAE40"/>
          </p15:clr>
        </p15:guide>
        <p15:guide id="4" orient="horz" pos="724" userDrawn="1">
          <p15:clr>
            <a:srgbClr val="FBAE40"/>
          </p15:clr>
        </p15:guide>
        <p15:guide id="5" pos="7488" userDrawn="1">
          <p15:clr>
            <a:srgbClr val="FBAE40"/>
          </p15:clr>
        </p15:guide>
        <p15:guide id="6" orient="horz" pos="3997" userDrawn="1">
          <p15:clr>
            <a:srgbClr val="FBAE40"/>
          </p15:clr>
        </p15:guide>
        <p15:guide id="7" pos="205" userDrawn="1">
          <p15:clr>
            <a:srgbClr val="FBAE40"/>
          </p15:clr>
        </p15:guide>
        <p15:guide id="8" orient="horz" pos="3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11561762"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4E887FA2-7D3A-664F-93DB-3EB9460F9BA6}"/>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2" name="Picture 11">
            <a:extLst>
              <a:ext uri="{FF2B5EF4-FFF2-40B4-BE49-F238E27FC236}">
                <a16:creationId xmlns:a16="http://schemas.microsoft.com/office/drawing/2014/main" id="{C80D20E1-5E2F-DC49-B11B-024820BA606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269589256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Open page_Sub_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Content Placeholder 3">
            <a:extLst>
              <a:ext uri="{FF2B5EF4-FFF2-40B4-BE49-F238E27FC236}">
                <a16:creationId xmlns:a16="http://schemas.microsoft.com/office/drawing/2014/main" id="{1FEA8EB3-AEAF-43ED-A733-0838A3E6CDBA}"/>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683866"/>
            <a:ext cx="11561761" cy="446357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9" name="Picture Placeholder 4">
            <a:extLst>
              <a:ext uri="{FF2B5EF4-FFF2-40B4-BE49-F238E27FC236}">
                <a16:creationId xmlns:a16="http://schemas.microsoft.com/office/drawing/2014/main" id="{50F89AB6-EF92-4E49-981B-06A9965CAC19}"/>
              </a:ext>
              <a:ext uri="{C183D7F6-B498-43B3-948B-1728B52AA6E4}">
                <adec:decorative xmlns:adec="http://schemas.microsoft.com/office/drawing/2017/decorative" val="0"/>
              </a:ext>
            </a:extLst>
          </p:cNvPr>
          <p:cNvSpPr>
            <a:spLocks noGrp="1"/>
          </p:cNvSpPr>
          <p:nvPr>
            <p:ph type="pic" sz="quarter" idx="16"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1" name="Picture 10">
            <a:extLst>
              <a:ext uri="{FF2B5EF4-FFF2-40B4-BE49-F238E27FC236}">
                <a16:creationId xmlns:a16="http://schemas.microsoft.com/office/drawing/2014/main" id="{1451CFEE-B823-9A4D-ABE9-715015314F8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1648953780"/>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userDrawn="1">
          <p15:clr>
            <a:srgbClr val="FBAE40"/>
          </p15:clr>
        </p15:guide>
        <p15:guide id="10" orient="horz" pos="10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BVE_Cover/End_Navy background">
    <p:bg>
      <p:bgPr>
        <a:solidFill>
          <a:srgbClr val="1E1541"/>
        </a:solid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1D0B9E3-8F7B-7248-9736-61CA539B061A}"/>
              </a:ext>
            </a:extLst>
          </p:cNvPr>
          <p:cNvSpPr>
            <a:spLocks noGrp="1"/>
          </p:cNvSpPr>
          <p:nvPr>
            <p:ph type="title" hasCustomPrompt="1"/>
          </p:nvPr>
        </p:nvSpPr>
        <p:spPr>
          <a:xfrm>
            <a:off x="1001259" y="2668604"/>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8" name="Text Placeholder 8">
            <a:extLst>
              <a:ext uri="{FF2B5EF4-FFF2-40B4-BE49-F238E27FC236}">
                <a16:creationId xmlns:a16="http://schemas.microsoft.com/office/drawing/2014/main" id="{8EC15C1C-5783-494B-871F-AECEBCBF4D0D}"/>
              </a:ext>
            </a:extLst>
          </p:cNvPr>
          <p:cNvSpPr>
            <a:spLocks noGrp="1"/>
          </p:cNvSpPr>
          <p:nvPr>
            <p:ph type="body" sz="quarter" idx="13" hasCustomPrompt="1"/>
          </p:nvPr>
        </p:nvSpPr>
        <p:spPr>
          <a:xfrm>
            <a:off x="1001713" y="3780452"/>
            <a:ext cx="6423025" cy="413391"/>
          </a:xfrm>
          <a:prstGeom prst="rect">
            <a:avLst/>
          </a:prstGeom>
        </p:spPr>
        <p:txBody>
          <a:bodyPr/>
          <a:lstStyle>
            <a:lvl1pPr marL="0" indent="0">
              <a:buNone/>
              <a:defRPr sz="2400" baseline="0">
                <a:solidFill>
                  <a:schemeClr val="bg1"/>
                </a:solidFill>
              </a:defRPr>
            </a:lvl1pPr>
          </a:lstStyle>
          <a:p>
            <a:pPr lvl="0"/>
            <a:r>
              <a:rPr lang="en-GB" dirty="0"/>
              <a:t>Click to edit speaker’s name</a:t>
            </a:r>
            <a:endParaRPr lang="en-US" dirty="0"/>
          </a:p>
        </p:txBody>
      </p:sp>
      <p:sp>
        <p:nvSpPr>
          <p:cNvPr id="14" name="Text Placeholder 8">
            <a:extLst>
              <a:ext uri="{FF2B5EF4-FFF2-40B4-BE49-F238E27FC236}">
                <a16:creationId xmlns:a16="http://schemas.microsoft.com/office/drawing/2014/main" id="{0689DB96-61E7-AF4B-A561-5BD620B014B9}"/>
              </a:ext>
            </a:extLst>
          </p:cNvPr>
          <p:cNvSpPr>
            <a:spLocks noGrp="1"/>
          </p:cNvSpPr>
          <p:nvPr>
            <p:ph type="body" sz="quarter" idx="15" hasCustomPrompt="1"/>
          </p:nvPr>
        </p:nvSpPr>
        <p:spPr>
          <a:xfrm>
            <a:off x="1001259" y="6111526"/>
            <a:ext cx="6423025" cy="322262"/>
          </a:xfrm>
          <a:prstGeom prst="rect">
            <a:avLst/>
          </a:prstGeom>
        </p:spPr>
        <p:txBody>
          <a:bodyPr/>
          <a:lstStyle>
            <a:lvl1pPr marL="0" indent="0">
              <a:buNone/>
              <a:defRPr sz="2000" b="1" i="0" baseline="0">
                <a:solidFill>
                  <a:schemeClr val="bg1"/>
                </a:solidFill>
              </a:defRPr>
            </a:lvl1pPr>
          </a:lstStyle>
          <a:p>
            <a:pPr lvl="0"/>
            <a:r>
              <a:rPr lang="en-GB" dirty="0"/>
              <a:t>Click to add hashtag</a:t>
            </a:r>
            <a:endParaRPr lang="en-US" dirty="0"/>
          </a:p>
        </p:txBody>
      </p:sp>
      <p:sp>
        <p:nvSpPr>
          <p:cNvPr id="15" name="Rectangle 14" descr="Red Bar">
            <a:extLst>
              <a:ext uri="{FF2B5EF4-FFF2-40B4-BE49-F238E27FC236}">
                <a16:creationId xmlns:a16="http://schemas.microsoft.com/office/drawing/2014/main" id="{D9E3F728-D018-E348-890F-A46BDC523F45}"/>
              </a:ext>
              <a:ext uri="{C183D7F6-B498-43B3-948B-1728B52AA6E4}">
                <adec:decorative xmlns:adec="http://schemas.microsoft.com/office/drawing/2017/decorative" val="0"/>
              </a:ext>
            </a:extLst>
          </p:cNvPr>
          <p:cNvSpPr/>
          <p:nvPr userDrawn="1"/>
        </p:nvSpPr>
        <p:spPr>
          <a:xfrm>
            <a:off x="0" y="2628986"/>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4">
            <a:extLst>
              <a:ext uri="{FF2B5EF4-FFF2-40B4-BE49-F238E27FC236}">
                <a16:creationId xmlns:a16="http://schemas.microsoft.com/office/drawing/2014/main" id="{27BAE24B-8897-314D-AD10-75A2EED5C681}"/>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9" name="Logos">
            <a:extLst>
              <a:ext uri="{FF2B5EF4-FFF2-40B4-BE49-F238E27FC236}">
                <a16:creationId xmlns:a16="http://schemas.microsoft.com/office/drawing/2014/main" id="{E41796DB-48D6-6B49-9BF5-BF764821060F}"/>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spTree>
    <p:extLst>
      <p:ext uri="{BB962C8B-B14F-4D97-AF65-F5344CB8AC3E}">
        <p14:creationId xmlns:p14="http://schemas.microsoft.com/office/powerpoint/2010/main" val="419552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VBVE_Cover/End_Top bar">
    <p:spTree>
      <p:nvGrpSpPr>
        <p:cNvPr id="1" name=""/>
        <p:cNvGrpSpPr/>
        <p:nvPr/>
      </p:nvGrpSpPr>
      <p:grpSpPr bwMode="auto">
        <a:xfrm>
          <a:off x="0" y="0"/>
          <a:ext cx="0" cy="0"/>
          <a:chOff x="0" y="0"/>
          <a:chExt cx="0" cy="0"/>
        </a:xfrm>
      </p:grpSpPr>
      <p:sp>
        <p:nvSpPr>
          <p:cNvPr id="4" name="Picture Placeholder 2"/>
          <p:cNvSpPr>
            <a:spLocks noGrp="1"/>
          </p:cNvSpPr>
          <p:nvPr>
            <p:ph type="pic" sz="quarter" idx="17" hasCustomPrompt="1"/>
          </p:nvPr>
        </p:nvSpPr>
        <p:spPr bwMode="auto">
          <a:xfrm>
            <a:off x="0" y="0"/>
            <a:ext cx="12192000" cy="6858000"/>
          </a:xfrm>
          <a:prstGeom prst="rect">
            <a:avLst/>
          </a:prstGeom>
        </p:spPr>
        <p:txBody>
          <a:bodyPr/>
          <a:lstStyle>
            <a:lvl1pPr marL="0" indent="0">
              <a:buNone/>
              <a:defRPr lang="en-GB" sz="1600">
                <a:solidFill>
                  <a:schemeClr val="accent1"/>
                </a:solidFill>
                <a:latin typeface="+mn-lt"/>
                <a:ea typeface="+mn-ea"/>
                <a:cs typeface="+mn-cs"/>
              </a:defRPr>
            </a:lvl1pPr>
          </a:lstStyle>
          <a:p>
            <a:pPr>
              <a:defRPr/>
            </a:pPr>
            <a:r>
              <a:rPr lang="en-US"/>
              <a:t>Click the central icon to add background picture</a:t>
            </a:r>
            <a:endParaRPr lang="en-GB"/>
          </a:p>
        </p:txBody>
      </p:sp>
      <p:sp>
        <p:nvSpPr>
          <p:cNvPr id="5" name="Title"/>
          <p:cNvSpPr>
            <a:spLocks noGrp="1"/>
          </p:cNvSpPr>
          <p:nvPr>
            <p:ph type="title" hasCustomPrompt="1"/>
          </p:nvPr>
        </p:nvSpPr>
        <p:spPr bwMode="auto">
          <a:xfrm>
            <a:off x="1001259" y="876425"/>
            <a:ext cx="10189028" cy="1078798"/>
          </a:xfrm>
          <a:prstGeom prst="rect">
            <a:avLst/>
          </a:prstGeom>
        </p:spPr>
        <p:txBody>
          <a:bodyPr anchor="ctr" anchorCtr="0"/>
          <a:lstStyle>
            <a:lvl1pPr algn="l">
              <a:defRPr sz="3200" cap="none">
                <a:solidFill>
                  <a:schemeClr val="bg1"/>
                </a:solidFill>
                <a:latin typeface="Arial Black"/>
              </a:defRPr>
            </a:lvl1pPr>
          </a:lstStyle>
          <a:p>
            <a:pPr>
              <a:defRPr/>
            </a:pPr>
            <a:r>
              <a:rPr lang="en-GB"/>
              <a:t>Click to edit title</a:t>
            </a:r>
            <a:br>
              <a:rPr lang="en-GB"/>
            </a:br>
            <a:r>
              <a:rPr lang="en-GB"/>
              <a:t>no more than 2 lines please</a:t>
            </a:r>
            <a:endParaRPr lang="en-US"/>
          </a:p>
        </p:txBody>
      </p:sp>
      <p:sp>
        <p:nvSpPr>
          <p:cNvPr id="6" name="Sub-title"/>
          <p:cNvSpPr>
            <a:spLocks noGrp="1"/>
          </p:cNvSpPr>
          <p:nvPr>
            <p:ph type="body" sz="quarter" idx="13" hasCustomPrompt="1"/>
          </p:nvPr>
        </p:nvSpPr>
        <p:spPr bwMode="auto">
          <a:xfrm>
            <a:off x="1001713" y="1988273"/>
            <a:ext cx="6423025" cy="437787"/>
          </a:xfrm>
          <a:prstGeom prst="rect">
            <a:avLst/>
          </a:prstGeom>
        </p:spPr>
        <p:txBody>
          <a:bodyPr tIns="0" bIns="0"/>
          <a:lstStyle>
            <a:lvl1pPr marL="0" indent="0">
              <a:buNone/>
              <a:defRPr sz="2400">
                <a:solidFill>
                  <a:schemeClr val="bg1"/>
                </a:solidFill>
              </a:defRPr>
            </a:lvl1pPr>
          </a:lstStyle>
          <a:p>
            <a:pPr lvl="0">
              <a:defRPr/>
            </a:pPr>
            <a:r>
              <a:rPr lang="en-GB"/>
              <a:t>Click to edit speaker’s name</a:t>
            </a:r>
            <a:endParaRPr lang="en-US"/>
          </a:p>
        </p:txBody>
      </p:sp>
      <p:sp>
        <p:nvSpPr>
          <p:cNvPr id="7" name="Text Placeholder 8"/>
          <p:cNvSpPr>
            <a:spLocks noGrp="1"/>
          </p:cNvSpPr>
          <p:nvPr>
            <p:ph type="body" sz="quarter" idx="16" hasCustomPrompt="1"/>
          </p:nvPr>
        </p:nvSpPr>
        <p:spPr bwMode="auto">
          <a:xfrm>
            <a:off x="1001259" y="5638828"/>
            <a:ext cx="6522171" cy="322262"/>
          </a:xfrm>
          <a:prstGeom prst="rect">
            <a:avLst/>
          </a:prstGeom>
        </p:spPr>
        <p:txBody>
          <a:bodyPr anchor="ctr"/>
          <a:lstStyle>
            <a:lvl1pPr marL="0" indent="0">
              <a:buNone/>
              <a:defRPr sz="2000" b="1" i="0">
                <a:solidFill>
                  <a:schemeClr val="bg1"/>
                </a:solidFill>
              </a:defRPr>
            </a:lvl1pPr>
          </a:lstStyle>
          <a:p>
            <a:pPr lvl="0">
              <a:defRPr/>
            </a:pPr>
            <a:r>
              <a:rPr lang="en-GB"/>
              <a:t>Click to add hashtag</a:t>
            </a:r>
            <a:endParaRPr lang="en-US"/>
          </a:p>
        </p:txBody>
      </p:sp>
      <p:sp>
        <p:nvSpPr>
          <p:cNvPr id="8" name="Locations Image label"/>
          <p:cNvSpPr>
            <a:spLocks noGrp="1"/>
          </p:cNvSpPr>
          <p:nvPr>
            <p:ph type="body" sz="quarter" idx="18" hasCustomPrompt="1"/>
          </p:nvPr>
        </p:nvSpPr>
        <p:spPr bwMode="auto">
          <a:xfrm>
            <a:off x="231714" y="6294092"/>
            <a:ext cx="6522171" cy="349245"/>
          </a:xfrm>
          <a:prstGeom prst="rect">
            <a:avLst/>
          </a:prstGeom>
          <a:solidFill>
            <a:srgbClr val="120742"/>
          </a:solidFill>
        </p:spPr>
        <p:txBody>
          <a:bodyPr anchor="ctr"/>
          <a:lstStyle>
            <a:lvl1pPr marL="0" indent="0">
              <a:lnSpc>
                <a:spcPct val="100000"/>
              </a:lnSpc>
              <a:spcBef>
                <a:spcPts val="400"/>
              </a:spcBef>
              <a:buNone/>
              <a:defRPr sz="1400" b="0" i="0">
                <a:solidFill>
                  <a:schemeClr val="bg1"/>
                </a:solidFill>
              </a:defRPr>
            </a:lvl1pPr>
          </a:lstStyle>
          <a:p>
            <a:pPr lvl="0">
              <a:defRPr/>
            </a:pPr>
            <a:r>
              <a:rPr lang="en-GB"/>
              <a:t>Image label (Locations)</a:t>
            </a:r>
            <a:endParaRPr lang="en-US"/>
          </a:p>
        </p:txBody>
      </p:sp>
      <p:sp>
        <p:nvSpPr>
          <p:cNvPr id="9" name="Partner logo"/>
          <p:cNvSpPr>
            <a:spLocks noGrp="1"/>
          </p:cNvSpPr>
          <p:nvPr>
            <p:ph type="pic" sz="quarter" idx="12" hasCustomPrompt="1"/>
          </p:nvPr>
        </p:nvSpPr>
        <p:spPr bwMode="auto">
          <a:xfrm>
            <a:off x="7611101" y="5640688"/>
            <a:ext cx="1694260" cy="766116"/>
          </a:xfrm>
          <a:prstGeom prst="rect">
            <a:avLst/>
          </a:prstGeom>
        </p:spPr>
        <p:txBody>
          <a:bodyPr/>
          <a:lstStyle>
            <a:lvl1pPr marL="0" indent="0">
              <a:buNone/>
              <a:defRPr lang="en-US" sz="1600">
                <a:solidFill>
                  <a:schemeClr val="accent1"/>
                </a:solidFill>
                <a:latin typeface="+mn-lt"/>
                <a:ea typeface="+mn-ea"/>
                <a:cs typeface="+mn-cs"/>
              </a:defRPr>
            </a:lvl1pPr>
          </a:lstStyle>
          <a:p>
            <a:pPr>
              <a:defRPr/>
            </a:pPr>
            <a:r>
              <a:rPr lang="en-US"/>
              <a:t>Partner logo</a:t>
            </a:r>
            <a:endParaRPr/>
          </a:p>
        </p:txBody>
      </p:sp>
    </p:spTree>
    <p:extLst>
      <p:ext uri="{BB962C8B-B14F-4D97-AF65-F5344CB8AC3E}">
        <p14:creationId xmlns:p14="http://schemas.microsoft.com/office/powerpoint/2010/main" val="10842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627E6AC7-39E2-3E47-B374-4D873C8FB1E5}"/>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DB018FEC-D8C0-A04E-86F3-AE4142522968}"/>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201507557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4BDC19B-E4DC-4FBA-A93E-A7BCABBC19B4}"/>
              </a:ext>
              <a:ext uri="{C183D7F6-B498-43B3-948B-1728B52AA6E4}">
                <adec:decorative xmlns:adec="http://schemas.microsoft.com/office/drawing/2017/decorative" val="1"/>
              </a:ext>
            </a:extLst>
          </p:cNvPr>
          <p:cNvSpPr>
            <a:spLocks noGrp="1"/>
          </p:cNvSpPr>
          <p:nvPr>
            <p:ph type="ftr" sz="quarter" idx="3"/>
          </p:nvPr>
        </p:nvSpPr>
        <p:spPr>
          <a:xfrm>
            <a:off x="0" y="394570"/>
            <a:ext cx="651353" cy="519830"/>
          </a:xfrm>
          <a:prstGeom prst="rect">
            <a:avLst/>
          </a:prstGeom>
          <a:solidFill>
            <a:srgbClr val="E41F18"/>
          </a:solidFill>
        </p:spPr>
        <p:txBody>
          <a:bodyPr vert="horz" lIns="91440" tIns="45720" rIns="91440" bIns="45720" rtlCol="0" anchor="ctr"/>
          <a:lstStyle>
            <a:lvl1pPr algn="ctr">
              <a:defRPr sz="1200">
                <a:solidFill>
                  <a:srgbClr val="E41F18"/>
                </a:solidFill>
              </a:defRPr>
            </a:lvl1pPr>
          </a:lstStyle>
          <a:p>
            <a:endParaRPr lang="en-GB" dirty="0"/>
          </a:p>
        </p:txBody>
      </p:sp>
      <p:sp>
        <p:nvSpPr>
          <p:cNvPr id="2" name="Title Placeholder 1">
            <a:extLst>
              <a:ext uri="{FF2B5EF4-FFF2-40B4-BE49-F238E27FC236}">
                <a16:creationId xmlns:a16="http://schemas.microsoft.com/office/drawing/2014/main" id="{F623CCCC-FD15-491B-B91D-4392C3136A73}"/>
              </a:ext>
            </a:extLst>
          </p:cNvPr>
          <p:cNvSpPr>
            <a:spLocks noGrp="1"/>
          </p:cNvSpPr>
          <p:nvPr>
            <p:ph type="title"/>
          </p:nvPr>
        </p:nvSpPr>
        <p:spPr>
          <a:xfrm>
            <a:off x="905253" y="365125"/>
            <a:ext cx="10961307" cy="5492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FBACBB8-06FE-4347-A218-326404308A75}"/>
              </a:ext>
            </a:extLst>
          </p:cNvPr>
          <p:cNvSpPr>
            <a:spLocks noGrp="1"/>
          </p:cNvSpPr>
          <p:nvPr>
            <p:ph type="body" idx="1"/>
          </p:nvPr>
        </p:nvSpPr>
        <p:spPr>
          <a:xfrm>
            <a:off x="325439" y="1157898"/>
            <a:ext cx="11541122" cy="5019065"/>
          </a:xfrm>
          <a:prstGeom prst="rect">
            <a:avLst/>
          </a:prstGeom>
        </p:spPr>
        <p:txBody>
          <a:bodyPr tIns="0" bIns="0"/>
          <a:lstStyle/>
          <a:p>
            <a:pPr marL="0" lvl="0" indent="0">
              <a:lnSpc>
                <a:spcPct val="100000"/>
              </a:lnSpc>
              <a:spcBef>
                <a:spcPts val="0"/>
              </a:spcBef>
              <a:spcAft>
                <a:spcPts val="600"/>
              </a:spcAft>
              <a:buClr>
                <a:srgbClr val="E41F18"/>
              </a:buClr>
              <a:buNone/>
            </a:pPr>
            <a:r>
              <a:rPr lang="en-US" dirty="0"/>
              <a:t>Click to edit Master text styles</a:t>
            </a:r>
          </a:p>
          <a:p>
            <a:pPr marL="271463" lvl="1" indent="-271463">
              <a:lnSpc>
                <a:spcPct val="100000"/>
              </a:lnSpc>
              <a:spcBef>
                <a:spcPts val="0"/>
              </a:spcBef>
              <a:spcAft>
                <a:spcPts val="600"/>
              </a:spcAft>
              <a:buClr>
                <a:srgbClr val="E41F18"/>
              </a:buClr>
            </a:pPr>
            <a:r>
              <a:rPr lang="en-US" dirty="0"/>
              <a:t>Second level</a:t>
            </a:r>
          </a:p>
          <a:p>
            <a:pPr marL="533400" lvl="2" indent="-261938">
              <a:lnSpc>
                <a:spcPct val="100000"/>
              </a:lnSpc>
              <a:spcBef>
                <a:spcPts val="0"/>
              </a:spcBef>
              <a:spcAft>
                <a:spcPts val="600"/>
              </a:spcAft>
              <a:buClr>
                <a:srgbClr val="E41F18"/>
              </a:buClr>
            </a:pPr>
            <a:r>
              <a:rPr lang="en-US" dirty="0"/>
              <a:t>Third level</a:t>
            </a:r>
          </a:p>
          <a:p>
            <a:pPr marL="806450" lvl="3" indent="-273050">
              <a:lnSpc>
                <a:spcPct val="100000"/>
              </a:lnSpc>
              <a:spcBef>
                <a:spcPts val="0"/>
              </a:spcBef>
              <a:spcAft>
                <a:spcPts val="600"/>
              </a:spcAft>
              <a:buClr>
                <a:srgbClr val="E41F18"/>
              </a:buClr>
            </a:pPr>
            <a:r>
              <a:rPr lang="en-US" dirty="0"/>
              <a:t>Fourth level</a:t>
            </a:r>
          </a:p>
        </p:txBody>
      </p:sp>
    </p:spTree>
    <p:extLst>
      <p:ext uri="{BB962C8B-B14F-4D97-AF65-F5344CB8AC3E}">
        <p14:creationId xmlns:p14="http://schemas.microsoft.com/office/powerpoint/2010/main" val="4057213164"/>
      </p:ext>
    </p:extLst>
  </p:cSld>
  <p:clrMap bg1="lt1" tx1="dk1" bg2="lt2" tx2="dk2" accent1="accent1" accent2="accent2" accent3="accent3" accent4="accent4" accent5="accent5" accent6="accent6" hlink="hlink" folHlink="folHlink"/>
  <p:sldLayoutIdLst>
    <p:sldLayoutId id="2147483914" r:id="rId1"/>
    <p:sldLayoutId id="2147483899" r:id="rId2"/>
    <p:sldLayoutId id="2147483912" r:id="rId3"/>
    <p:sldLayoutId id="2147483907" r:id="rId4"/>
    <p:sldLayoutId id="2147483716" r:id="rId5"/>
    <p:sldLayoutId id="2147483915" r:id="rId6"/>
    <p:sldLayoutId id="2147483916" r:id="rId7"/>
  </p:sldLayoutIdLst>
  <p:hf sldNum="0" hdr="0" ftr="0"/>
  <p:txStyles>
    <p:titleStyle>
      <a:lvl1pPr algn="l" defTabSz="914400" rtl="0" eaLnBrk="1" latinLnBrk="0" hangingPunct="1">
        <a:lnSpc>
          <a:spcPct val="90000"/>
        </a:lnSpc>
        <a:spcBef>
          <a:spcPct val="0"/>
        </a:spcBef>
        <a:buNone/>
        <a:defRPr lang="en-GB" sz="3200" kern="1200" cap="none" baseline="0" dirty="0">
          <a:solidFill>
            <a:schemeClr val="accent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brnw.ch/21wF77W"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linkedin.com/company/visitengland/"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ssets.visitbritain.org/"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mailto:hannah.lowe@visitengland.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hannah.lowe@visitengland.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visitenglandacademy.visitbritain.org/course/view.php?id=15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s://visitenglandacademy.visitbritain.org/course/view.php?id=158"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tiny.cc/w6in001" TargetMode="External"/><Relationship Id="rId2" Type="http://schemas.openxmlformats.org/officeDocument/2006/relationships/hyperlink" Target="mailto:.@VisitEnglandBiz"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descr="A train guard on a heritage railway, standing on a ramp, welcoming a wheelchair user and his companion onto the train.">
            <a:extLst>
              <a:ext uri="{FF2B5EF4-FFF2-40B4-BE49-F238E27FC236}">
                <a16:creationId xmlns:a16="http://schemas.microsoft.com/office/drawing/2014/main" id="{E212E7F2-AA64-C44D-092A-85335D2414DE}"/>
              </a:ext>
            </a:extLst>
          </p:cNvPr>
          <p:cNvPicPr>
            <a:picLocks noChangeAspect="1"/>
          </p:cNvPicPr>
          <p:nvPr/>
        </p:nvPicPr>
        <p:blipFill rotWithShape="1">
          <a:blip r:embed="rId3">
            <a:extLst>
              <a:ext uri="{28A0092B-C50C-407E-A947-70E740481C1C}">
                <a14:useLocalDpi xmlns:a14="http://schemas.microsoft.com/office/drawing/2010/main" val="0"/>
              </a:ext>
            </a:extLst>
          </a:blip>
          <a:srcRect t="6053" b="9944"/>
          <a:stretch/>
        </p:blipFill>
        <p:spPr>
          <a:xfrm>
            <a:off x="0" y="2628"/>
            <a:ext cx="12192000" cy="6855372"/>
          </a:xfrm>
          <a:prstGeom prst="rect">
            <a:avLst/>
          </a:prstGeom>
        </p:spPr>
      </p:pic>
      <p:grpSp>
        <p:nvGrpSpPr>
          <p:cNvPr id="4" name="Group 1" descr="Purple and red heading bar"/>
          <p:cNvGrpSpPr/>
          <p:nvPr/>
        </p:nvGrpSpPr>
        <p:grpSpPr bwMode="auto">
          <a:xfrm>
            <a:off x="0" y="796478"/>
            <a:ext cx="12192000" cy="1564858"/>
            <a:chOff x="0" y="796478"/>
            <a:chExt cx="12192000" cy="1564858"/>
          </a:xfrm>
        </p:grpSpPr>
        <p:sp>
          <p:nvSpPr>
            <p:cNvPr id="5" name="Rectangle 14"/>
            <p:cNvSpPr/>
            <p:nvPr/>
          </p:nvSpPr>
          <p:spPr bwMode="auto">
            <a:xfrm>
              <a:off x="0" y="796478"/>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Arial"/>
              </a:endParaRPr>
            </a:p>
          </p:txBody>
        </p:sp>
        <p:sp>
          <p:nvSpPr>
            <p:cNvPr id="6" name="Rectangle 12"/>
            <p:cNvSpPr/>
            <p:nvPr/>
          </p:nvSpPr>
          <p:spPr bwMode="auto">
            <a:xfrm>
              <a:off x="651353" y="796478"/>
              <a:ext cx="11540647" cy="1564858"/>
            </a:xfrm>
            <a:prstGeom prst="rect">
              <a:avLst/>
            </a:prstGeom>
            <a:solidFill>
              <a:srgbClr val="1E15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cs typeface="Arial"/>
                </a:rPr>
                <a:t> </a:t>
              </a:r>
              <a:endParaRPr kumimoji="0" sz="1800" b="0" i="0" u="none" strike="noStrike" kern="0" cap="none" spc="0" normalizeH="0" baseline="0" noProof="0" dirty="0">
                <a:ln>
                  <a:noFill/>
                </a:ln>
                <a:solidFill>
                  <a:srgbClr val="FFFFFF"/>
                </a:solidFill>
                <a:effectLst/>
                <a:uLnTx/>
                <a:uFillTx/>
                <a:latin typeface="Arial"/>
                <a:cs typeface="Arial"/>
              </a:endParaRPr>
            </a:p>
          </p:txBody>
        </p:sp>
      </p:grpSp>
      <p:sp>
        <p:nvSpPr>
          <p:cNvPr id="7" name="Title"/>
          <p:cNvSpPr>
            <a:spLocks noGrp="1"/>
          </p:cNvSpPr>
          <p:nvPr>
            <p:ph type="title"/>
          </p:nvPr>
        </p:nvSpPr>
        <p:spPr bwMode="auto">
          <a:xfrm>
            <a:off x="760554" y="1039508"/>
            <a:ext cx="11431446" cy="1078798"/>
          </a:xfrm>
        </p:spPr>
        <p:txBody>
          <a:bodyPr>
            <a:noAutofit/>
          </a:bodyPr>
          <a:lstStyle/>
          <a:p>
            <a:pPr>
              <a:defRPr/>
            </a:pPr>
            <a:r>
              <a:rPr lang="en-GB" sz="2800" dirty="0"/>
              <a:t>Communication toolkit:</a:t>
            </a:r>
            <a:br>
              <a:rPr lang="en-GB" sz="2800" dirty="0"/>
            </a:br>
            <a:r>
              <a:rPr lang="en-GB" sz="2800" dirty="0"/>
              <a:t>Accessible and Inclusive Tourism Toolkit for Businesses</a:t>
            </a:r>
            <a:br>
              <a:rPr lang="en-GB" sz="2800" dirty="0"/>
            </a:br>
            <a:r>
              <a:rPr lang="en-GB" sz="2800" dirty="0"/>
              <a:t>Updated summer 2025</a:t>
            </a:r>
            <a:endParaRPr sz="2800" dirty="0"/>
          </a:p>
        </p:txBody>
      </p:sp>
      <p:pic>
        <p:nvPicPr>
          <p:cNvPr id="10" name="Logos">
            <a:extLst>
              <a:ext uri="{C183D7F6-B498-43B3-948B-1728B52AA6E4}">
                <adec:decorative xmlns:adec="http://schemas.microsoft.com/office/drawing/2017/decorative" val="1"/>
              </a:ext>
            </a:extLst>
          </p:cNvPr>
          <p:cNvPicPr>
            <a:picLocks noChangeAspect="1"/>
          </p:cNvPicPr>
          <p:nvPr/>
        </p:nvPicPr>
        <p:blipFill>
          <a:blip r:embed="rId4"/>
          <a:stretch/>
        </p:blipFill>
        <p:spPr bwMode="auto">
          <a:xfrm>
            <a:off x="10800000" y="5628344"/>
            <a:ext cx="975885" cy="790803"/>
          </a:xfrm>
          <a:prstGeom prst="rect">
            <a:avLst/>
          </a:prstGeom>
        </p:spPr>
      </p:pic>
      <p:sp>
        <p:nvSpPr>
          <p:cNvPr id="15" name="Text Placeholder 7">
            <a:extLst>
              <a:ext uri="{FF2B5EF4-FFF2-40B4-BE49-F238E27FC236}">
                <a16:creationId xmlns:a16="http://schemas.microsoft.com/office/drawing/2014/main" id="{2B1FF9AF-187E-4AE4-8B8E-12D052206DC5}"/>
              </a:ext>
            </a:extLst>
          </p:cNvPr>
          <p:cNvSpPr txBox="1">
            <a:spLocks/>
          </p:cNvSpPr>
          <p:nvPr/>
        </p:nvSpPr>
        <p:spPr bwMode="auto">
          <a:xfrm>
            <a:off x="141104" y="6465253"/>
            <a:ext cx="3046596" cy="322262"/>
          </a:xfrm>
          <a:prstGeom prst="rect">
            <a:avLst/>
          </a:prstGeom>
          <a:solidFill>
            <a:srgbClr val="120742"/>
          </a:solidFill>
        </p:spPr>
        <p:txBody>
          <a:bodyPr tIns="0" bIns="0" anchor="ctr"/>
          <a:lstStyle>
            <a:lvl1pPr marL="0" indent="0" algn="l" defTabSz="914400" rtl="0" eaLnBrk="1" latinLnBrk="0" hangingPunct="1">
              <a:lnSpc>
                <a:spcPct val="90000"/>
              </a:lnSpc>
              <a:spcBef>
                <a:spcPts val="1000"/>
              </a:spcBef>
              <a:buFont typeface="Arial" panose="020B0604020202020204" pitchFamily="34" charset="0"/>
              <a:buNone/>
              <a:defRPr lang="en-US" sz="1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FFFFFF"/>
                </a:solidFill>
                <a:effectLst/>
                <a:uLnTx/>
                <a:uFillTx/>
                <a:latin typeface="Arial"/>
                <a:cs typeface="Arial"/>
              </a:rPr>
              <a:t>© VisitBritain/Peter Kindersley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4" y="244942"/>
            <a:ext cx="10981946" cy="519829"/>
          </a:xfrm>
        </p:spPr>
        <p:txBody>
          <a:bodyPr>
            <a:normAutofit fontScale="90000"/>
          </a:bodyPr>
          <a:lstStyle/>
          <a:p>
            <a:r>
              <a:rPr lang="en-GB" dirty="0"/>
              <a:t>Long article for </a:t>
            </a:r>
            <a:r>
              <a:rPr lang="en-GB" dirty="0" err="1"/>
              <a:t>enewsletters</a:t>
            </a:r>
            <a:r>
              <a:rPr lang="en-GB" dirty="0"/>
              <a:t> (c. 100 words)</a:t>
            </a:r>
          </a:p>
        </p:txBody>
      </p:sp>
      <p:sp>
        <p:nvSpPr>
          <p:cNvPr id="3" name="Content Placeholder 3">
            <a:extLst>
              <a:ext uri="{FF2B5EF4-FFF2-40B4-BE49-F238E27FC236}">
                <a16:creationId xmlns:a16="http://schemas.microsoft.com/office/drawing/2014/main" id="{601F34A0-38B8-663C-9101-E256F19997AB}"/>
              </a:ext>
            </a:extLst>
          </p:cNvPr>
          <p:cNvSpPr txBox="1">
            <a:spLocks/>
          </p:cNvSpPr>
          <p:nvPr/>
        </p:nvSpPr>
        <p:spPr>
          <a:xfrm>
            <a:off x="202277" y="1054336"/>
            <a:ext cx="11232978"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C00000"/>
                </a:solidFill>
              </a:rPr>
              <a:t>Title: </a:t>
            </a:r>
            <a:r>
              <a:rPr lang="en-GB" b="1" dirty="0">
                <a:solidFill>
                  <a:schemeClr val="tx1"/>
                </a:solidFill>
              </a:rPr>
              <a:t>Improve your welcome for disabled customers for free</a:t>
            </a:r>
            <a:endParaRPr lang="en-GB" dirty="0">
              <a:solidFill>
                <a:schemeClr val="tx1"/>
              </a:solidFill>
            </a:endParaRPr>
          </a:p>
          <a:p>
            <a:endParaRPr lang="en-GB" dirty="0">
              <a:solidFill>
                <a:srgbClr val="C00000"/>
              </a:solidFill>
            </a:endParaRPr>
          </a:p>
          <a:p>
            <a:r>
              <a:rPr lang="en-GB" b="1" dirty="0">
                <a:solidFill>
                  <a:srgbClr val="C00000"/>
                </a:solidFill>
              </a:rPr>
              <a:t>Body:</a:t>
            </a:r>
          </a:p>
          <a:p>
            <a:r>
              <a:rPr lang="en-GB" dirty="0">
                <a:solidFill>
                  <a:schemeClr val="tx1"/>
                </a:solidFill>
              </a:rPr>
              <a:t>Learn how to be more inclusive with VisitEngland’s popular Accessible and Inclusive Tourism Toolkit for Businesses. </a:t>
            </a:r>
          </a:p>
          <a:p>
            <a:endParaRPr lang="en-GB" dirty="0">
              <a:solidFill>
                <a:schemeClr val="tx1"/>
              </a:solidFill>
            </a:endParaRPr>
          </a:p>
          <a:p>
            <a:r>
              <a:rPr lang="en-GB" dirty="0">
                <a:solidFill>
                  <a:schemeClr val="tx1"/>
                </a:solidFill>
              </a:rPr>
              <a:t>This comprehensive resource can help businesses understand and address the barriers faced by customers with different impairments, effectively promote their accessibility information, become an inclusive employer and more.</a:t>
            </a:r>
          </a:p>
          <a:p>
            <a:endParaRPr lang="en-GB" dirty="0">
              <a:solidFill>
                <a:schemeClr val="tx1"/>
              </a:solidFill>
            </a:endParaRPr>
          </a:p>
          <a:p>
            <a:r>
              <a:rPr lang="en-GB" dirty="0">
                <a:solidFill>
                  <a:schemeClr val="tx1"/>
                </a:solidFill>
              </a:rPr>
              <a:t>Content includes top 20 tips, real-life case studies and downloadable business-specific action checklists. Technical guidance for the built environment is also provided to aid new-build and refurbishing businesses in creating inclusive physical spaces.</a:t>
            </a:r>
          </a:p>
          <a:p>
            <a:endParaRPr lang="en-GB" dirty="0">
              <a:solidFill>
                <a:schemeClr val="tx1"/>
              </a:solidFill>
            </a:endParaRPr>
          </a:p>
          <a:p>
            <a:r>
              <a:rPr lang="en-GB" dirty="0">
                <a:solidFill>
                  <a:schemeClr val="tx1"/>
                </a:solidFill>
              </a:rPr>
              <a:t>Around 30 organisations, including some of the leading disability charities and tourism and hospitality trade associations, were involved in its development.</a:t>
            </a:r>
          </a:p>
          <a:p>
            <a:endParaRPr lang="en-GB" b="1" dirty="0">
              <a:solidFill>
                <a:srgbClr val="C00000"/>
              </a:solidFill>
            </a:endParaRPr>
          </a:p>
          <a:p>
            <a:r>
              <a:rPr lang="en-GB" b="1" dirty="0">
                <a:solidFill>
                  <a:srgbClr val="C00000"/>
                </a:solidFill>
              </a:rPr>
              <a:t>Call to Action: </a:t>
            </a:r>
            <a:r>
              <a:rPr lang="en-GB" dirty="0">
                <a:solidFill>
                  <a:schemeClr val="tx1"/>
                </a:solidFill>
              </a:rPr>
              <a:t>Explore the toolkit now - https://www.visitbritain.org/business-advice/make-your-business-accessible-and-inclusive/visitengland-accessible-and-inclusive </a:t>
            </a:r>
          </a:p>
          <a:p>
            <a:endParaRPr lang="en-GB" b="1" dirty="0">
              <a:solidFill>
                <a:srgbClr val="C00000"/>
              </a:solidFill>
            </a:endParaRPr>
          </a:p>
        </p:txBody>
      </p:sp>
    </p:spTree>
    <p:extLst>
      <p:ext uri="{BB962C8B-B14F-4D97-AF65-F5344CB8AC3E}">
        <p14:creationId xmlns:p14="http://schemas.microsoft.com/office/powerpoint/2010/main" val="240732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4" y="319756"/>
            <a:ext cx="10981946" cy="519829"/>
          </a:xfrm>
        </p:spPr>
        <p:txBody>
          <a:bodyPr>
            <a:normAutofit fontScale="90000"/>
          </a:bodyPr>
          <a:lstStyle/>
          <a:p>
            <a:r>
              <a:rPr lang="en-GB" dirty="0"/>
              <a:t>Sample toolkit B2B social media posts </a:t>
            </a:r>
            <a:endParaRPr lang="en-GB" dirty="0">
              <a:highlight>
                <a:srgbClr val="FFFF00"/>
              </a:highlight>
            </a:endParaRPr>
          </a:p>
        </p:txBody>
      </p:sp>
      <p:sp>
        <p:nvSpPr>
          <p:cNvPr id="5" name="Content Placeholder 3">
            <a:extLst>
              <a:ext uri="{FF2B5EF4-FFF2-40B4-BE49-F238E27FC236}">
                <a16:creationId xmlns:a16="http://schemas.microsoft.com/office/drawing/2014/main" id="{C89BBAC6-2401-CFD2-5FE7-A80FD0E0A99B}"/>
              </a:ext>
            </a:extLst>
          </p:cNvPr>
          <p:cNvSpPr txBox="1">
            <a:spLocks/>
          </p:cNvSpPr>
          <p:nvPr/>
        </p:nvSpPr>
        <p:spPr>
          <a:xfrm>
            <a:off x="376700" y="1197211"/>
            <a:ext cx="11561761"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solidFill>
                  <a:schemeClr val="tx1"/>
                </a:solidFill>
                <a:effectLst/>
                <a:ea typeface="Calibri" panose="020F0502020204030204" pitchFamily="34" charset="0"/>
                <a:cs typeface="Times New Roman" panose="02020603050405020304" pitchFamily="18" charset="0"/>
              </a:rPr>
              <a:t>This free @VisitEnglandBiz Accessibility Toolkit can help make your business more accessible, with guidance on providing an inclusive welcome, creating accessibility information, designing accessible spaces and employing disabled people #AccessforAll </a:t>
            </a:r>
            <a:r>
              <a:rPr lang="en-GB" sz="1800" b="0" i="0" u="sng" dirty="0">
                <a:solidFill>
                  <a:srgbClr val="0353A8"/>
                </a:solidFill>
                <a:effectLst/>
                <a:hlinkClick r:id="rId2"/>
              </a:rPr>
              <a:t>https://brnw.ch/21wF77W</a:t>
            </a:r>
            <a:endParaRPr lang="en-GB" sz="1800" b="0" i="0" dirty="0">
              <a:effectLst/>
            </a:endParaRPr>
          </a:p>
          <a:p>
            <a:pPr marL="285750" indent="-285750">
              <a:buFont typeface="Arial" panose="020B0604020202020204" pitchFamily="34" charset="0"/>
              <a:buChar char="•"/>
            </a:pPr>
            <a:endParaRPr lang="en-GB" sz="1800"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1"/>
                </a:solidFill>
                <a:ea typeface="Calibri" panose="020F0502020204030204" pitchFamily="34" charset="0"/>
                <a:cs typeface="Times New Roman" panose="02020603050405020304" pitchFamily="18" charset="0"/>
              </a:rPr>
              <a:t>#DYK that accessible tourism is worth £14.6bn in England alone? Get practical guidance on how to tap into this market with @VisitEnglandBiz’s free Accessibility Toolkit #AccessforAll </a:t>
            </a:r>
            <a:r>
              <a:rPr lang="en-GB" sz="1800" b="0" i="0" u="sng" dirty="0">
                <a:solidFill>
                  <a:srgbClr val="0353A8"/>
                </a:solidFill>
                <a:effectLst/>
                <a:hlinkClick r:id="rId2"/>
              </a:rPr>
              <a:t>https://brnw.ch/21wF77W</a:t>
            </a:r>
            <a:endParaRPr lang="en-GB" sz="1800" b="0" i="0" dirty="0">
              <a:effectLst/>
            </a:endParaRPr>
          </a:p>
          <a:p>
            <a:pPr marL="285750" indent="-285750">
              <a:buFont typeface="Arial" panose="020B0604020202020204" pitchFamily="34" charset="0"/>
              <a:buChar char="•"/>
            </a:pPr>
            <a:endParaRPr lang="en-GB" sz="1800"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1"/>
                </a:solidFill>
                <a:ea typeface="Calibri" panose="020F0502020204030204" pitchFamily="34" charset="0"/>
                <a:cs typeface="Times New Roman" panose="02020603050405020304" pitchFamily="18" charset="0"/>
              </a:rPr>
              <a:t>Calling all tourism businesses! @VisitEnglandBiz has a free Accessibility Toolkit to help you improve your welcome for customers with accessibility requirements, with practical tips and action checklists #AccessforAll </a:t>
            </a:r>
            <a:r>
              <a:rPr lang="en-GB" sz="1800" b="0" i="0" u="sng" dirty="0">
                <a:solidFill>
                  <a:srgbClr val="0353A8"/>
                </a:solidFill>
                <a:effectLst/>
                <a:hlinkClick r:id="rId2"/>
              </a:rPr>
              <a:t>https://brnw.ch/21wF77W</a:t>
            </a:r>
            <a:endParaRPr lang="en-GB" sz="1800" b="0" i="0" dirty="0">
              <a:effectLst/>
            </a:endParaRPr>
          </a:p>
          <a:p>
            <a:pPr marL="285750" indent="-285750">
              <a:buFont typeface="Arial" panose="020B0604020202020204" pitchFamily="34" charset="0"/>
              <a:buChar char="•"/>
            </a:pPr>
            <a:endParaRPr lang="en-GB" sz="1800"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1"/>
                </a:solidFill>
                <a:ea typeface="Calibri" panose="020F0502020204030204" pitchFamily="34" charset="0"/>
                <a:cs typeface="Times New Roman" panose="02020603050405020304" pitchFamily="18" charset="0"/>
              </a:rPr>
              <a:t>Don’t know where to start in making your tourism business more accessible? Check out @VisitEnglandBiz’s free Accessibility Toolkit for step-by-step guidance and practical tips #AccessforAll </a:t>
            </a:r>
            <a:r>
              <a:rPr lang="en-GB" sz="1800" b="0" i="0" u="sng" dirty="0">
                <a:solidFill>
                  <a:srgbClr val="0353A8"/>
                </a:solidFill>
                <a:effectLst/>
                <a:hlinkClick r:id="rId2"/>
              </a:rPr>
              <a:t>https://brnw.ch/21wF77W</a:t>
            </a:r>
            <a:endParaRPr lang="en-GB" sz="1800" b="0" i="0" dirty="0">
              <a:effectLst/>
            </a:endParaRPr>
          </a:p>
          <a:p>
            <a:pPr marL="285750" indent="-285750">
              <a:buFont typeface="Arial" panose="020B0604020202020204" pitchFamily="34" charset="0"/>
              <a:buChar char="•"/>
            </a:pPr>
            <a:endParaRPr lang="en-GB" sz="1800"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kern="0" dirty="0">
                <a:solidFill>
                  <a:schemeClr val="tx1"/>
                </a:solidFill>
                <a:effectLst/>
                <a:ea typeface="Calibri" panose="020F0502020204030204" pitchFamily="34" charset="0"/>
                <a:cs typeface="Times New Roman" panose="02020603050405020304" pitchFamily="18" charset="0"/>
              </a:rPr>
              <a:t>#DYK that 70% of disabled people will not return to a business after receiving poor customer service? Learn how to provide an inclusive welcome to all your customers with @VisitEnglandBiz’s free Accessibility Toolkit #AccessforAll </a:t>
            </a:r>
            <a:r>
              <a:rPr lang="en-GB" sz="1800" b="0" i="0" u="sng" dirty="0">
                <a:solidFill>
                  <a:srgbClr val="0353A8"/>
                </a:solidFill>
                <a:effectLst/>
                <a:hlinkClick r:id="rId2"/>
              </a:rPr>
              <a:t>https://brnw.ch/21wF77W</a:t>
            </a:r>
            <a:endParaRPr lang="en-GB" sz="1800" b="0" i="0" dirty="0">
              <a:effectLst/>
            </a:endParaRPr>
          </a:p>
          <a:p>
            <a:endParaRPr lang="en-GB" sz="1800" kern="0"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kern="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420236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4" y="244942"/>
            <a:ext cx="10981946" cy="519829"/>
          </a:xfrm>
        </p:spPr>
        <p:txBody>
          <a:bodyPr>
            <a:normAutofit fontScale="90000"/>
          </a:bodyPr>
          <a:lstStyle/>
          <a:p>
            <a:r>
              <a:rPr lang="en-GB" dirty="0"/>
              <a:t>Sample post for LinkedIn</a:t>
            </a:r>
          </a:p>
        </p:txBody>
      </p:sp>
      <p:sp>
        <p:nvSpPr>
          <p:cNvPr id="3" name="Content Placeholder 3">
            <a:extLst>
              <a:ext uri="{FF2B5EF4-FFF2-40B4-BE49-F238E27FC236}">
                <a16:creationId xmlns:a16="http://schemas.microsoft.com/office/drawing/2014/main" id="{601F34A0-38B8-663C-9101-E256F19997AB}"/>
              </a:ext>
            </a:extLst>
          </p:cNvPr>
          <p:cNvSpPr txBox="1">
            <a:spLocks/>
          </p:cNvSpPr>
          <p:nvPr/>
        </p:nvSpPr>
        <p:spPr>
          <a:xfrm>
            <a:off x="202277" y="1054336"/>
            <a:ext cx="11232978"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Learn how to be more inclusive with </a:t>
            </a:r>
            <a:r>
              <a:rPr lang="en-GB" dirty="0">
                <a:solidFill>
                  <a:schemeClr val="tx1"/>
                </a:solidFill>
                <a:hlinkClick r:id="rId2"/>
              </a:rPr>
              <a:t>VisitEngland</a:t>
            </a:r>
            <a:r>
              <a:rPr lang="en-GB" dirty="0">
                <a:solidFill>
                  <a:schemeClr val="tx1"/>
                </a:solidFill>
              </a:rPr>
              <a:t>‘s popular Accessible and Inclusive Tourism Toolkit for Businesses</a:t>
            </a:r>
          </a:p>
          <a:p>
            <a:endParaRPr lang="en-GB" dirty="0">
              <a:solidFill>
                <a:schemeClr val="tx1"/>
              </a:solidFill>
            </a:endParaRPr>
          </a:p>
          <a:p>
            <a:r>
              <a:rPr lang="en-GB" dirty="0">
                <a:solidFill>
                  <a:schemeClr val="tx1"/>
                </a:solidFill>
              </a:rPr>
              <a:t>This comprehensive resource can help businesses understand and address the barriers faced by customers with different impairments, effectively promote their accessibility information, become an inclusive employer and more.</a:t>
            </a:r>
          </a:p>
          <a:p>
            <a:endParaRPr lang="en-GB" dirty="0">
              <a:solidFill>
                <a:schemeClr val="tx1"/>
              </a:solidFill>
            </a:endParaRPr>
          </a:p>
          <a:p>
            <a:r>
              <a:rPr lang="en-GB" dirty="0">
                <a:solidFill>
                  <a:schemeClr val="tx1"/>
                </a:solidFill>
              </a:rPr>
              <a:t>Content includes top 20 tips, real-life case studies and downloadable business-specific action checklists. Technical guidance for the built environment is also provided to aid new-build and refurbishing businesses in creating inclusive physical spaces.</a:t>
            </a:r>
          </a:p>
          <a:p>
            <a:endParaRPr lang="en-GB" dirty="0">
              <a:solidFill>
                <a:schemeClr val="tx1"/>
              </a:solidFill>
            </a:endParaRPr>
          </a:p>
          <a:p>
            <a:r>
              <a:rPr lang="en-GB" dirty="0">
                <a:solidFill>
                  <a:schemeClr val="tx1"/>
                </a:solidFill>
              </a:rPr>
              <a:t>Around 30 organisations, including some of the leading disability charities and tourism and hospitality trade associations, were involved in its development.</a:t>
            </a:r>
          </a:p>
          <a:p>
            <a:endParaRPr lang="en-GB" b="1" dirty="0">
              <a:solidFill>
                <a:srgbClr val="C00000"/>
              </a:solidFill>
            </a:endParaRPr>
          </a:p>
          <a:p>
            <a:r>
              <a:rPr lang="en-GB" dirty="0">
                <a:solidFill>
                  <a:schemeClr val="tx1"/>
                </a:solidFill>
              </a:rPr>
              <a:t>Explore the toolkit now - https://www.visitbritain.org/business-advice/make-your-business-accessible-and-inclusive/visitengland-accessible-and-inclusive </a:t>
            </a:r>
          </a:p>
          <a:p>
            <a:endParaRPr lang="en-GB" b="1" dirty="0">
              <a:solidFill>
                <a:srgbClr val="C00000"/>
              </a:solidFill>
            </a:endParaRPr>
          </a:p>
        </p:txBody>
      </p:sp>
    </p:spTree>
    <p:extLst>
      <p:ext uri="{BB962C8B-B14F-4D97-AF65-F5344CB8AC3E}">
        <p14:creationId xmlns:p14="http://schemas.microsoft.com/office/powerpoint/2010/main" val="32888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4" y="319756"/>
            <a:ext cx="10981946" cy="519829"/>
          </a:xfrm>
        </p:spPr>
        <p:txBody>
          <a:bodyPr>
            <a:normAutofit fontScale="90000"/>
          </a:bodyPr>
          <a:lstStyle/>
          <a:p>
            <a:r>
              <a:rPr lang="en-GB" dirty="0"/>
              <a:t>Imagery</a:t>
            </a:r>
            <a:endParaRPr lang="en-GB" dirty="0">
              <a:highlight>
                <a:srgbClr val="FFFF00"/>
              </a:highlight>
            </a:endParaRPr>
          </a:p>
        </p:txBody>
      </p:sp>
      <p:sp>
        <p:nvSpPr>
          <p:cNvPr id="5" name="Content Placeholder 3">
            <a:extLst>
              <a:ext uri="{FF2B5EF4-FFF2-40B4-BE49-F238E27FC236}">
                <a16:creationId xmlns:a16="http://schemas.microsoft.com/office/drawing/2014/main" id="{C89BBAC6-2401-CFD2-5FE7-A80FD0E0A99B}"/>
              </a:ext>
            </a:extLst>
          </p:cNvPr>
          <p:cNvSpPr txBox="1">
            <a:spLocks/>
          </p:cNvSpPr>
          <p:nvPr/>
        </p:nvSpPr>
        <p:spPr>
          <a:xfrm>
            <a:off x="376700" y="1197212"/>
            <a:ext cx="11561761" cy="705160"/>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solidFill>
                  <a:schemeClr val="tx1"/>
                </a:solidFill>
                <a:effectLst/>
                <a:ea typeface="Calibri" panose="020F0502020204030204" pitchFamily="34" charset="0"/>
                <a:cs typeface="Times New Roman" panose="02020603050405020304" pitchFamily="18" charset="0"/>
              </a:rPr>
              <a:t>Relevant accompanying imagery can be downloaded from the ‘Accessibility’ collection on </a:t>
            </a:r>
            <a:r>
              <a:rPr lang="en-GB" sz="1800" dirty="0">
                <a:solidFill>
                  <a:schemeClr val="tx1"/>
                </a:solidFill>
                <a:effectLst/>
                <a:ea typeface="Calibri" panose="020F0502020204030204" pitchFamily="34" charset="0"/>
                <a:cs typeface="Times New Roman" panose="02020603050405020304" pitchFamily="18" charset="0"/>
                <a:hlinkClick r:id="rId2"/>
              </a:rPr>
              <a:t>VisitBritain/VisitEngland’s Asset Management Library </a:t>
            </a:r>
            <a:r>
              <a:rPr lang="en-GB" sz="1800" dirty="0">
                <a:solidFill>
                  <a:schemeClr val="tx1"/>
                </a:solidFill>
                <a:effectLst/>
                <a:ea typeface="Calibri" panose="020F0502020204030204" pitchFamily="34" charset="0"/>
                <a:cs typeface="Times New Roman" panose="02020603050405020304" pitchFamily="18" charset="0"/>
              </a:rPr>
              <a:t>(registration required):  </a:t>
            </a:r>
          </a:p>
          <a:p>
            <a:pPr marL="285750" indent="-285750">
              <a:buFont typeface="Arial" panose="020B0604020202020204" pitchFamily="34" charset="0"/>
              <a:buChar char="•"/>
            </a:pPr>
            <a:endParaRPr lang="en-GB" sz="1800"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kern="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endParaRPr lang="en-GB" dirty="0"/>
          </a:p>
          <a:p>
            <a:endParaRPr lang="en-GB" dirty="0"/>
          </a:p>
          <a:p>
            <a:endParaRPr lang="en-GB" dirty="0"/>
          </a:p>
        </p:txBody>
      </p:sp>
      <p:pic>
        <p:nvPicPr>
          <p:cNvPr id="6" name="Picture 5" descr="A young female wheelchair user on a stone path in front of an historic building and garden">
            <a:extLst>
              <a:ext uri="{FF2B5EF4-FFF2-40B4-BE49-F238E27FC236}">
                <a16:creationId xmlns:a16="http://schemas.microsoft.com/office/drawing/2014/main" id="{051E014F-36BB-B269-3573-20886573AE59}"/>
              </a:ext>
            </a:extLst>
          </p:cNvPr>
          <p:cNvPicPr>
            <a:picLocks noChangeAspect="1"/>
          </p:cNvPicPr>
          <p:nvPr/>
        </p:nvPicPr>
        <p:blipFill rotWithShape="1">
          <a:blip r:embed="rId3"/>
          <a:srcRect l="11393" t="36118" r="46740" b="14937"/>
          <a:stretch/>
        </p:blipFill>
        <p:spPr>
          <a:xfrm>
            <a:off x="217756" y="1921378"/>
            <a:ext cx="3481885" cy="2289675"/>
          </a:xfrm>
          <a:prstGeom prst="rect">
            <a:avLst/>
          </a:prstGeom>
        </p:spPr>
      </p:pic>
      <p:sp>
        <p:nvSpPr>
          <p:cNvPr id="8" name="TextBox 7">
            <a:extLst>
              <a:ext uri="{FF2B5EF4-FFF2-40B4-BE49-F238E27FC236}">
                <a16:creationId xmlns:a16="http://schemas.microsoft.com/office/drawing/2014/main" id="{8B8C557A-D5DA-DD06-8806-9D85BD470738}"/>
              </a:ext>
            </a:extLst>
          </p:cNvPr>
          <p:cNvSpPr txBox="1"/>
          <p:nvPr/>
        </p:nvSpPr>
        <p:spPr>
          <a:xfrm>
            <a:off x="2650956" y="3995609"/>
            <a:ext cx="1048685" cy="215444"/>
          </a:xfrm>
          <a:prstGeom prst="rect">
            <a:avLst/>
          </a:prstGeom>
          <a:solidFill>
            <a:schemeClr val="tx1"/>
          </a:solidFill>
        </p:spPr>
        <p:txBody>
          <a:bodyPr wrap="none" rtlCol="0">
            <a:spAutoFit/>
          </a:bodyPr>
          <a:lstStyle/>
          <a:p>
            <a:r>
              <a:rPr lang="en-GB" sz="800" b="0" i="0" dirty="0">
                <a:solidFill>
                  <a:schemeClr val="bg1"/>
                </a:solidFill>
                <a:effectLst/>
                <a:latin typeface="EuclidFlex-300.woff2"/>
              </a:rPr>
              <a:t>VisitBritain/</a:t>
            </a:r>
            <a:r>
              <a:rPr lang="en-GB" sz="800" b="0" i="0" dirty="0" err="1">
                <a:solidFill>
                  <a:schemeClr val="bg1"/>
                </a:solidFill>
                <a:effectLst/>
                <a:latin typeface="EuclidFlex-300.woff2"/>
              </a:rPr>
              <a:t>Nemorin</a:t>
            </a:r>
            <a:endParaRPr lang="en-GB" sz="800" dirty="0">
              <a:solidFill>
                <a:schemeClr val="bg1"/>
              </a:solidFill>
            </a:endParaRPr>
          </a:p>
        </p:txBody>
      </p:sp>
      <p:sp>
        <p:nvSpPr>
          <p:cNvPr id="21" name="TextBox 20">
            <a:extLst>
              <a:ext uri="{FF2B5EF4-FFF2-40B4-BE49-F238E27FC236}">
                <a16:creationId xmlns:a16="http://schemas.microsoft.com/office/drawing/2014/main" id="{9EC55512-7B20-9A1A-8523-001A14829E3D}"/>
              </a:ext>
            </a:extLst>
          </p:cNvPr>
          <p:cNvSpPr txBox="1"/>
          <p:nvPr/>
        </p:nvSpPr>
        <p:spPr>
          <a:xfrm>
            <a:off x="217756" y="4230059"/>
            <a:ext cx="1157689" cy="615553"/>
          </a:xfrm>
          <a:prstGeom prst="rect">
            <a:avLst/>
          </a:prstGeom>
          <a:noFill/>
        </p:spPr>
        <p:txBody>
          <a:bodyPr wrap="none" rtlCol="0">
            <a:spAutoFit/>
          </a:bodyPr>
          <a:lstStyle/>
          <a:p>
            <a:r>
              <a:rPr lang="en-GB" sz="1600" b="1" i="0" dirty="0">
                <a:effectLst/>
                <a:latin typeface="EuclidFlex-600.woff2"/>
              </a:rPr>
              <a:t>No: 608736</a:t>
            </a:r>
          </a:p>
          <a:p>
            <a:endParaRPr lang="en-GB" dirty="0"/>
          </a:p>
        </p:txBody>
      </p:sp>
      <p:pic>
        <p:nvPicPr>
          <p:cNvPr id="16" name="Picture 15" descr="A girl with Downs Syndrome interacting with an exhibit at an attraction, smiling at a young staff member ">
            <a:extLst>
              <a:ext uri="{FF2B5EF4-FFF2-40B4-BE49-F238E27FC236}">
                <a16:creationId xmlns:a16="http://schemas.microsoft.com/office/drawing/2014/main" id="{B61FF39F-FA4F-480B-E757-7F95DF50918B}"/>
              </a:ext>
            </a:extLst>
          </p:cNvPr>
          <p:cNvPicPr>
            <a:picLocks noChangeAspect="1"/>
          </p:cNvPicPr>
          <p:nvPr/>
        </p:nvPicPr>
        <p:blipFill rotWithShape="1">
          <a:blip r:embed="rId4"/>
          <a:srcRect l="50000" t="38468" r="15517" b="25210"/>
          <a:stretch/>
        </p:blipFill>
        <p:spPr>
          <a:xfrm>
            <a:off x="3873117" y="3941648"/>
            <a:ext cx="3867805" cy="2291675"/>
          </a:xfrm>
          <a:prstGeom prst="rect">
            <a:avLst/>
          </a:prstGeom>
        </p:spPr>
      </p:pic>
      <p:sp>
        <p:nvSpPr>
          <p:cNvPr id="19" name="TextBox 18">
            <a:extLst>
              <a:ext uri="{FF2B5EF4-FFF2-40B4-BE49-F238E27FC236}">
                <a16:creationId xmlns:a16="http://schemas.microsoft.com/office/drawing/2014/main" id="{2F78ACC5-C666-BE70-FDA7-0A9DAF370559}"/>
              </a:ext>
            </a:extLst>
          </p:cNvPr>
          <p:cNvSpPr txBox="1"/>
          <p:nvPr/>
        </p:nvSpPr>
        <p:spPr>
          <a:xfrm>
            <a:off x="6738725" y="6018879"/>
            <a:ext cx="1002197" cy="215444"/>
          </a:xfrm>
          <a:prstGeom prst="rect">
            <a:avLst/>
          </a:prstGeom>
          <a:solidFill>
            <a:schemeClr val="tx1"/>
          </a:solidFill>
        </p:spPr>
        <p:txBody>
          <a:bodyPr wrap="none" rtlCol="0">
            <a:spAutoFit/>
          </a:bodyPr>
          <a:lstStyle/>
          <a:p>
            <a:r>
              <a:rPr lang="en-GB" sz="800" b="0" i="0" dirty="0">
                <a:solidFill>
                  <a:schemeClr val="bg1"/>
                </a:solidFill>
                <a:effectLst/>
                <a:latin typeface="EuclidFlex-300.woff2"/>
              </a:rPr>
              <a:t>VisitBritain/Eureka!</a:t>
            </a:r>
            <a:endParaRPr lang="en-GB" sz="800" dirty="0">
              <a:solidFill>
                <a:schemeClr val="bg1"/>
              </a:solidFill>
            </a:endParaRPr>
          </a:p>
        </p:txBody>
      </p:sp>
      <p:sp>
        <p:nvSpPr>
          <p:cNvPr id="20" name="TextBox 19">
            <a:extLst>
              <a:ext uri="{FF2B5EF4-FFF2-40B4-BE49-F238E27FC236}">
                <a16:creationId xmlns:a16="http://schemas.microsoft.com/office/drawing/2014/main" id="{72716430-3844-64CF-1CDF-D20170F1CF43}"/>
              </a:ext>
            </a:extLst>
          </p:cNvPr>
          <p:cNvSpPr txBox="1"/>
          <p:nvPr/>
        </p:nvSpPr>
        <p:spPr>
          <a:xfrm>
            <a:off x="3873117" y="6242447"/>
            <a:ext cx="1157689" cy="615553"/>
          </a:xfrm>
          <a:prstGeom prst="rect">
            <a:avLst/>
          </a:prstGeom>
          <a:noFill/>
        </p:spPr>
        <p:txBody>
          <a:bodyPr wrap="none" rtlCol="0">
            <a:spAutoFit/>
          </a:bodyPr>
          <a:lstStyle/>
          <a:p>
            <a:r>
              <a:rPr lang="en-GB" sz="1600" b="1" i="0" dirty="0">
                <a:effectLst/>
                <a:latin typeface="EuclidFlex-600.woff2"/>
              </a:rPr>
              <a:t>No: 607725</a:t>
            </a:r>
          </a:p>
          <a:p>
            <a:endParaRPr lang="en-GB" dirty="0"/>
          </a:p>
        </p:txBody>
      </p:sp>
      <p:pic>
        <p:nvPicPr>
          <p:cNvPr id="29" name="Picture 28" descr="A male wheelchair user, wearing a red safety helmet while he abseils down an abseiling wall with a instructor.">
            <a:extLst>
              <a:ext uri="{FF2B5EF4-FFF2-40B4-BE49-F238E27FC236}">
                <a16:creationId xmlns:a16="http://schemas.microsoft.com/office/drawing/2014/main" id="{66EF33A5-E925-5F4F-D28F-E7A0BC765307}"/>
              </a:ext>
            </a:extLst>
          </p:cNvPr>
          <p:cNvPicPr>
            <a:picLocks noChangeAspect="1"/>
          </p:cNvPicPr>
          <p:nvPr/>
        </p:nvPicPr>
        <p:blipFill rotWithShape="1">
          <a:blip r:embed="rId5"/>
          <a:srcRect l="11281" t="35863" r="46810" b="15248"/>
          <a:stretch/>
        </p:blipFill>
        <p:spPr>
          <a:xfrm>
            <a:off x="7914398" y="1921378"/>
            <a:ext cx="3705738" cy="2431696"/>
          </a:xfrm>
          <a:prstGeom prst="rect">
            <a:avLst/>
          </a:prstGeom>
        </p:spPr>
      </p:pic>
      <p:sp>
        <p:nvSpPr>
          <p:cNvPr id="27" name="TextBox 26">
            <a:extLst>
              <a:ext uri="{FF2B5EF4-FFF2-40B4-BE49-F238E27FC236}">
                <a16:creationId xmlns:a16="http://schemas.microsoft.com/office/drawing/2014/main" id="{6B221CB8-91C1-9ADA-33FB-865292B7E108}"/>
              </a:ext>
            </a:extLst>
          </p:cNvPr>
          <p:cNvSpPr txBox="1"/>
          <p:nvPr/>
        </p:nvSpPr>
        <p:spPr>
          <a:xfrm>
            <a:off x="10071314" y="4132228"/>
            <a:ext cx="1548822" cy="215444"/>
          </a:xfrm>
          <a:prstGeom prst="rect">
            <a:avLst/>
          </a:prstGeom>
          <a:solidFill>
            <a:schemeClr val="tx1"/>
          </a:solidFill>
        </p:spPr>
        <p:txBody>
          <a:bodyPr wrap="none" rtlCol="0">
            <a:spAutoFit/>
          </a:bodyPr>
          <a:lstStyle/>
          <a:p>
            <a:r>
              <a:rPr lang="en-GB" sz="800" b="0" i="0" dirty="0">
                <a:solidFill>
                  <a:schemeClr val="bg1"/>
                </a:solidFill>
                <a:effectLst/>
                <a:latin typeface="EuclidFlex-300.woff2"/>
              </a:rPr>
              <a:t>VisitBritain/Calvertexmoor.co.uk</a:t>
            </a:r>
            <a:endParaRPr lang="en-GB" sz="800" dirty="0">
              <a:solidFill>
                <a:schemeClr val="bg1"/>
              </a:solidFill>
            </a:endParaRPr>
          </a:p>
        </p:txBody>
      </p:sp>
      <p:sp>
        <p:nvSpPr>
          <p:cNvPr id="26" name="TextBox 25">
            <a:extLst>
              <a:ext uri="{FF2B5EF4-FFF2-40B4-BE49-F238E27FC236}">
                <a16:creationId xmlns:a16="http://schemas.microsoft.com/office/drawing/2014/main" id="{1B0387B3-4E25-EAD6-CDA1-E763F756EE3E}"/>
              </a:ext>
            </a:extLst>
          </p:cNvPr>
          <p:cNvSpPr txBox="1"/>
          <p:nvPr/>
        </p:nvSpPr>
        <p:spPr>
          <a:xfrm>
            <a:off x="7914398" y="4372080"/>
            <a:ext cx="1157689" cy="338554"/>
          </a:xfrm>
          <a:prstGeom prst="rect">
            <a:avLst/>
          </a:prstGeom>
          <a:noFill/>
        </p:spPr>
        <p:txBody>
          <a:bodyPr wrap="none" rtlCol="0">
            <a:spAutoFit/>
          </a:bodyPr>
          <a:lstStyle/>
          <a:p>
            <a:r>
              <a:rPr lang="en-GB" sz="1600" b="1" i="0" dirty="0">
                <a:effectLst/>
                <a:latin typeface="EuclidFlex-600.woff2"/>
              </a:rPr>
              <a:t>No: 607430</a:t>
            </a:r>
            <a:endParaRPr lang="en-GB" dirty="0"/>
          </a:p>
        </p:txBody>
      </p:sp>
    </p:spTree>
    <p:extLst>
      <p:ext uri="{BB962C8B-B14F-4D97-AF65-F5344CB8AC3E}">
        <p14:creationId xmlns:p14="http://schemas.microsoft.com/office/powerpoint/2010/main" val="357100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EC10594E-1D7D-4F89-9083-3911FDFB5A8E}"/>
              </a:ext>
            </a:extLst>
          </p:cNvPr>
          <p:cNvSpPr>
            <a:spLocks noGrp="1"/>
          </p:cNvSpPr>
          <p:nvPr>
            <p:ph type="title"/>
          </p:nvPr>
        </p:nvSpPr>
        <p:spPr/>
        <p:txBody>
          <a:bodyPr>
            <a:normAutofit fontScale="90000"/>
          </a:bodyPr>
          <a:lstStyle/>
          <a:p>
            <a:r>
              <a:rPr lang="en-US" dirty="0"/>
              <a:t>Printed promotional material</a:t>
            </a:r>
            <a:endParaRPr lang="en-GB" dirty="0"/>
          </a:p>
        </p:txBody>
      </p:sp>
      <p:sp>
        <p:nvSpPr>
          <p:cNvPr id="8" name="Content Placeholder 7">
            <a:extLst>
              <a:ext uri="{FF2B5EF4-FFF2-40B4-BE49-F238E27FC236}">
                <a16:creationId xmlns:a16="http://schemas.microsoft.com/office/drawing/2014/main" id="{FA16ED17-BE14-4B19-95C1-73FC8B9A9321}"/>
              </a:ext>
            </a:extLst>
          </p:cNvPr>
          <p:cNvSpPr>
            <a:spLocks noGrp="1"/>
          </p:cNvSpPr>
          <p:nvPr>
            <p:ph sz="quarter" idx="18"/>
          </p:nvPr>
        </p:nvSpPr>
        <p:spPr>
          <a:xfrm>
            <a:off x="334964" y="1208017"/>
            <a:ext cx="11561761" cy="678774"/>
          </a:xfrm>
        </p:spPr>
        <p:txBody>
          <a:bodyPr/>
          <a:lstStyle/>
          <a:p>
            <a:pPr marL="342900" indent="-342900">
              <a:buFont typeface="Arial" panose="020B0604020202020204" pitchFamily="34" charset="0"/>
              <a:buChar char="•"/>
            </a:pPr>
            <a:r>
              <a:rPr lang="en-GB" sz="1800" dirty="0"/>
              <a:t>Promotional business cards are available (c. 125 cards per box)</a:t>
            </a:r>
          </a:p>
          <a:p>
            <a:pPr marL="342900" indent="-342900">
              <a:buFont typeface="Arial" panose="020B0604020202020204" pitchFamily="34" charset="0"/>
              <a:buChar char="•"/>
            </a:pPr>
            <a:r>
              <a:rPr lang="en-GB" sz="1800" dirty="0"/>
              <a:t>Please contact </a:t>
            </a:r>
            <a:r>
              <a:rPr lang="en-GB" sz="1800" dirty="0">
                <a:hlinkClick r:id="rId3"/>
              </a:rPr>
              <a:t>hannah.lowe@visitengland.org</a:t>
            </a:r>
            <a:r>
              <a:rPr lang="en-GB" sz="1800" dirty="0"/>
              <a:t>  for copies</a:t>
            </a:r>
          </a:p>
          <a:p>
            <a:pPr marL="342900" indent="-342900">
              <a:buFont typeface="Arial" panose="020B0604020202020204" pitchFamily="34" charset="0"/>
              <a:buChar char="•"/>
            </a:pPr>
            <a:endParaRPr lang="en-GB" sz="1800" dirty="0"/>
          </a:p>
          <a:p>
            <a:endParaRPr lang="en-GB" dirty="0"/>
          </a:p>
        </p:txBody>
      </p:sp>
      <p:pic>
        <p:nvPicPr>
          <p:cNvPr id="12" name="Picture 11" descr="Front side of the promotional business card for the accessibility toolkit, with the words 'Accessibility: your essential guidance' prominent">
            <a:extLst>
              <a:ext uri="{FF2B5EF4-FFF2-40B4-BE49-F238E27FC236}">
                <a16:creationId xmlns:a16="http://schemas.microsoft.com/office/drawing/2014/main" id="{8F3771DE-4319-3F28-2405-1091A591CAD9}"/>
              </a:ext>
            </a:extLst>
          </p:cNvPr>
          <p:cNvPicPr>
            <a:picLocks noChangeAspect="1"/>
          </p:cNvPicPr>
          <p:nvPr/>
        </p:nvPicPr>
        <p:blipFill rotWithShape="1">
          <a:blip r:embed="rId4"/>
          <a:srcRect l="16552" t="20230" r="27414" b="15402"/>
          <a:stretch/>
        </p:blipFill>
        <p:spPr>
          <a:xfrm>
            <a:off x="905254" y="2701924"/>
            <a:ext cx="5044965" cy="3259823"/>
          </a:xfrm>
          <a:prstGeom prst="rect">
            <a:avLst/>
          </a:prstGeom>
          <a:ln w="19050">
            <a:solidFill>
              <a:schemeClr val="accent1"/>
            </a:solidFill>
          </a:ln>
          <a:effectLst>
            <a:softEdge rad="0"/>
          </a:effectLst>
        </p:spPr>
      </p:pic>
      <p:pic>
        <p:nvPicPr>
          <p:cNvPr id="14" name="Picture 13" descr="Back side of the promotional business card for the accessibility toolkit, with the words 'use our free toolkit with top tips, action checklists, real case studies and technical guidance' next to a QR code">
            <a:extLst>
              <a:ext uri="{FF2B5EF4-FFF2-40B4-BE49-F238E27FC236}">
                <a16:creationId xmlns:a16="http://schemas.microsoft.com/office/drawing/2014/main" id="{39AD542D-1082-6C34-E917-632794393541}"/>
              </a:ext>
            </a:extLst>
          </p:cNvPr>
          <p:cNvPicPr>
            <a:picLocks noChangeAspect="1"/>
          </p:cNvPicPr>
          <p:nvPr/>
        </p:nvPicPr>
        <p:blipFill rotWithShape="1">
          <a:blip r:embed="rId5"/>
          <a:srcRect l="16465" t="20383" r="27328" b="15555"/>
          <a:stretch/>
        </p:blipFill>
        <p:spPr>
          <a:xfrm>
            <a:off x="6397437" y="2701924"/>
            <a:ext cx="5044965" cy="3234349"/>
          </a:xfrm>
          <a:prstGeom prst="rect">
            <a:avLst/>
          </a:prstGeom>
          <a:ln w="19050">
            <a:solidFill>
              <a:schemeClr val="tx1"/>
            </a:solidFill>
          </a:ln>
        </p:spPr>
      </p:pic>
    </p:spTree>
    <p:extLst>
      <p:ext uri="{BB962C8B-B14F-4D97-AF65-F5344CB8AC3E}">
        <p14:creationId xmlns:p14="http://schemas.microsoft.com/office/powerpoint/2010/main" val="377884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305A-7ADF-5687-9CA7-AF334063D17A}"/>
              </a:ext>
            </a:extLst>
          </p:cNvPr>
          <p:cNvSpPr>
            <a:spLocks noGrp="1"/>
          </p:cNvSpPr>
          <p:nvPr>
            <p:ph type="title"/>
          </p:nvPr>
        </p:nvSpPr>
        <p:spPr/>
        <p:txBody>
          <a:bodyPr/>
          <a:lstStyle/>
          <a:p>
            <a:r>
              <a:rPr lang="en-GB" dirty="0"/>
              <a:t>Visitengland.org/access</a:t>
            </a:r>
          </a:p>
        </p:txBody>
      </p:sp>
      <p:sp>
        <p:nvSpPr>
          <p:cNvPr id="3" name="Text Placeholder 2">
            <a:extLst>
              <a:ext uri="{FF2B5EF4-FFF2-40B4-BE49-F238E27FC236}">
                <a16:creationId xmlns:a16="http://schemas.microsoft.com/office/drawing/2014/main" id="{5005F8C5-B940-F5A8-27C9-DAA3ECD7D9C7}"/>
              </a:ext>
            </a:extLst>
          </p:cNvPr>
          <p:cNvSpPr>
            <a:spLocks noGrp="1"/>
          </p:cNvSpPr>
          <p:nvPr>
            <p:ph type="body" sz="quarter" idx="13"/>
          </p:nvPr>
        </p:nvSpPr>
        <p:spPr/>
        <p:txBody>
          <a:bodyPr/>
          <a:lstStyle/>
          <a:p>
            <a:r>
              <a:rPr lang="en-GB" dirty="0"/>
              <a:t>@VisitEnglandBiz</a:t>
            </a:r>
          </a:p>
        </p:txBody>
      </p:sp>
      <p:sp>
        <p:nvSpPr>
          <p:cNvPr id="4" name="Text Placeholder 3">
            <a:extLst>
              <a:ext uri="{FF2B5EF4-FFF2-40B4-BE49-F238E27FC236}">
                <a16:creationId xmlns:a16="http://schemas.microsoft.com/office/drawing/2014/main" id="{F9D7DD8F-3E35-A7E6-F343-B1A552C1FEFB}"/>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70187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Welcome</a:t>
            </a:r>
          </a:p>
        </p:txBody>
      </p:sp>
      <p:sp>
        <p:nvSpPr>
          <p:cNvPr id="3" name="Content Placeholder 2"/>
          <p:cNvSpPr>
            <a:spLocks noGrp="1"/>
          </p:cNvSpPr>
          <p:nvPr>
            <p:ph sz="quarter" idx="15"/>
          </p:nvPr>
        </p:nvSpPr>
        <p:spPr>
          <a:xfrm>
            <a:off x="325439" y="1149351"/>
            <a:ext cx="5696989" cy="658428"/>
          </a:xfrm>
        </p:spPr>
        <p:txBody>
          <a:bodyPr/>
          <a:lstStyle/>
          <a:p>
            <a:r>
              <a:rPr lang="en-GB" sz="1800" dirty="0"/>
              <a:t>Thank you for supporting VisitEngland in promoting the Accessible and Inclusive Tourism Toolkit for Businesses. </a:t>
            </a:r>
          </a:p>
        </p:txBody>
      </p:sp>
      <p:sp>
        <p:nvSpPr>
          <p:cNvPr id="4" name="Content Placeholder 3"/>
          <p:cNvSpPr>
            <a:spLocks noGrp="1"/>
          </p:cNvSpPr>
          <p:nvPr>
            <p:ph sz="quarter" idx="10"/>
          </p:nvPr>
        </p:nvSpPr>
        <p:spPr>
          <a:xfrm>
            <a:off x="325439" y="1999852"/>
            <a:ext cx="6380161" cy="4463577"/>
          </a:xfrm>
        </p:spPr>
        <p:txBody>
          <a:bodyPr/>
          <a:lstStyle/>
          <a:p>
            <a:pPr>
              <a:lnSpc>
                <a:spcPct val="115000"/>
              </a:lnSpc>
              <a:buClr>
                <a:schemeClr val="dk1"/>
              </a:buClr>
              <a:buSzPct val="25000"/>
            </a:pPr>
            <a:endParaRPr lang="en-GB" dirty="0">
              <a:ea typeface="Roboto"/>
              <a:cs typeface="Roboto"/>
              <a:sym typeface="Roboto"/>
            </a:endParaRPr>
          </a:p>
          <a:p>
            <a:pPr>
              <a:lnSpc>
                <a:spcPct val="115000"/>
              </a:lnSpc>
              <a:buClr>
                <a:schemeClr val="dk1"/>
              </a:buClr>
              <a:buSzPct val="25000"/>
            </a:pPr>
            <a:r>
              <a:rPr lang="en-GB" sz="1800" dirty="0">
                <a:ea typeface="Roboto"/>
                <a:cs typeface="Roboto"/>
                <a:sym typeface="Roboto"/>
              </a:rPr>
              <a:t>In this toolkit you will find a selection of communication pieces that can be copied, cut and pasted, or used as inspiration for your own promotional channels.</a:t>
            </a:r>
          </a:p>
          <a:p>
            <a:pPr>
              <a:lnSpc>
                <a:spcPct val="115000"/>
              </a:lnSpc>
              <a:buClr>
                <a:schemeClr val="dk1"/>
              </a:buClr>
              <a:buSzPct val="25000"/>
            </a:pPr>
            <a:endParaRPr lang="en-GB" sz="1800" dirty="0">
              <a:ea typeface="Roboto"/>
              <a:cs typeface="Roboto"/>
              <a:sym typeface="Roboto"/>
            </a:endParaRPr>
          </a:p>
          <a:p>
            <a:pPr>
              <a:lnSpc>
                <a:spcPct val="115000"/>
              </a:lnSpc>
              <a:buClr>
                <a:schemeClr val="dk1"/>
              </a:buClr>
              <a:buSzPct val="25000"/>
            </a:pPr>
            <a:r>
              <a:rPr lang="en-GB" sz="1800" dirty="0">
                <a:ea typeface="Roboto"/>
                <a:cs typeface="Roboto"/>
                <a:sym typeface="Roboto"/>
              </a:rPr>
              <a:t>If you need any further materials for your communications or have questions or suggestions about how to communicate this initiative, please contact Hannah Lowe (</a:t>
            </a:r>
            <a:r>
              <a:rPr lang="en-GB" sz="1800" dirty="0">
                <a:ea typeface="Roboto"/>
                <a:cs typeface="Roboto"/>
                <a:sym typeface="Roboto"/>
                <a:hlinkClick r:id="rId2">
                  <a:extLst>
                    <a:ext uri="{A12FA001-AC4F-418D-AE19-62706E023703}">
                      <ahyp:hlinkClr xmlns:ahyp="http://schemas.microsoft.com/office/drawing/2018/hyperlinkcolor" val="tx"/>
                    </a:ext>
                  </a:extLst>
                </a:hlinkClick>
              </a:rPr>
              <a:t>hannah.lowe@visitengland.org</a:t>
            </a:r>
            <a:r>
              <a:rPr lang="en-GB" sz="1800" dirty="0">
                <a:ea typeface="Roboto"/>
                <a:cs typeface="Roboto"/>
                <a:sym typeface="Roboto"/>
              </a:rPr>
              <a:t>).</a:t>
            </a:r>
          </a:p>
          <a:p>
            <a:pPr>
              <a:lnSpc>
                <a:spcPct val="115000"/>
              </a:lnSpc>
              <a:buClr>
                <a:schemeClr val="dk1"/>
              </a:buClr>
              <a:buSzPct val="25000"/>
            </a:pPr>
            <a:endParaRPr lang="en-GB" dirty="0">
              <a:ea typeface="Roboto"/>
              <a:cs typeface="Roboto"/>
              <a:sym typeface="Roboto"/>
            </a:endParaRPr>
          </a:p>
          <a:p>
            <a:pPr>
              <a:lnSpc>
                <a:spcPct val="115000"/>
              </a:lnSpc>
              <a:buClr>
                <a:schemeClr val="dk1"/>
              </a:buClr>
              <a:buSzPct val="25000"/>
            </a:pPr>
            <a:endParaRPr lang="en-GB" dirty="0">
              <a:ea typeface="Roboto"/>
              <a:cs typeface="Roboto"/>
              <a:sym typeface="Roboto"/>
            </a:endParaRPr>
          </a:p>
          <a:p>
            <a:pPr>
              <a:lnSpc>
                <a:spcPct val="115000"/>
              </a:lnSpc>
              <a:buClr>
                <a:schemeClr val="dk1"/>
              </a:buClr>
              <a:buSzPct val="25000"/>
            </a:pPr>
            <a:endParaRPr lang="en-GB" dirty="0">
              <a:ea typeface="Roboto"/>
              <a:cs typeface="Roboto"/>
              <a:sym typeface="Roboto"/>
            </a:endParaRPr>
          </a:p>
          <a:p>
            <a:pPr>
              <a:lnSpc>
                <a:spcPct val="115000"/>
              </a:lnSpc>
              <a:buClr>
                <a:schemeClr val="dk1"/>
              </a:buClr>
              <a:buSzPct val="25000"/>
            </a:pPr>
            <a:r>
              <a:rPr lang="en-GB" dirty="0">
                <a:ea typeface="Roboto"/>
                <a:cs typeface="Roboto"/>
                <a:sym typeface="Roboto"/>
              </a:rPr>
              <a:t> </a:t>
            </a:r>
          </a:p>
          <a:p>
            <a:endParaRPr lang="en-GB" dirty="0"/>
          </a:p>
        </p:txBody>
      </p:sp>
      <p:pic>
        <p:nvPicPr>
          <p:cNvPr id="7" name="Picture 6" descr="Screenshot of the access toolkit landing page on VisitEngland's website, showing a a list of toolkit sections with teaser images.">
            <a:extLst>
              <a:ext uri="{FF2B5EF4-FFF2-40B4-BE49-F238E27FC236}">
                <a16:creationId xmlns:a16="http://schemas.microsoft.com/office/drawing/2014/main" id="{E833B27B-DEEC-C5D6-DEFC-A0336D8228FA}"/>
              </a:ext>
            </a:extLst>
          </p:cNvPr>
          <p:cNvPicPr>
            <a:picLocks noChangeAspect="1"/>
          </p:cNvPicPr>
          <p:nvPr/>
        </p:nvPicPr>
        <p:blipFill rotWithShape="1">
          <a:blip r:embed="rId3"/>
          <a:srcRect l="37241" t="19617" r="38793" b="13283"/>
          <a:stretch/>
        </p:blipFill>
        <p:spPr>
          <a:xfrm>
            <a:off x="7178567" y="914400"/>
            <a:ext cx="3468414" cy="5462536"/>
          </a:xfrm>
          <a:prstGeom prst="rect">
            <a:avLst/>
          </a:prstGeom>
        </p:spPr>
      </p:pic>
    </p:spTree>
    <p:extLst>
      <p:ext uri="{BB962C8B-B14F-4D97-AF65-F5344CB8AC3E}">
        <p14:creationId xmlns:p14="http://schemas.microsoft.com/office/powerpoint/2010/main" val="169420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775" y="427380"/>
            <a:ext cx="10981946" cy="519829"/>
          </a:xfrm>
        </p:spPr>
        <p:txBody>
          <a:bodyPr>
            <a:normAutofit fontScale="90000"/>
          </a:bodyPr>
          <a:lstStyle/>
          <a:p>
            <a:r>
              <a:rPr lang="en-GB" dirty="0"/>
              <a:t>Key messages for your audience</a:t>
            </a:r>
          </a:p>
        </p:txBody>
      </p:sp>
      <p:sp>
        <p:nvSpPr>
          <p:cNvPr id="7" name="Content Placeholder 3">
            <a:extLst>
              <a:ext uri="{FF2B5EF4-FFF2-40B4-BE49-F238E27FC236}">
                <a16:creationId xmlns:a16="http://schemas.microsoft.com/office/drawing/2014/main" id="{AB440624-E496-90E0-B66F-4A8226B2DC25}"/>
              </a:ext>
            </a:extLst>
          </p:cNvPr>
          <p:cNvSpPr txBox="1">
            <a:spLocks/>
          </p:cNvSpPr>
          <p:nvPr/>
        </p:nvSpPr>
        <p:spPr>
          <a:xfrm>
            <a:off x="433780" y="1114097"/>
            <a:ext cx="6489533"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GB" sz="1800" dirty="0">
                <a:ea typeface="Roboto"/>
                <a:cs typeface="Roboto"/>
                <a:sym typeface="Roboto"/>
              </a:rPr>
              <a:t>VisitEngland provides a </a:t>
            </a:r>
            <a:r>
              <a:rPr lang="en-GB" sz="1800" b="1" dirty="0">
                <a:ea typeface="Roboto"/>
                <a:cs typeface="Roboto"/>
                <a:sym typeface="Roboto"/>
              </a:rPr>
              <a:t>comprehensive accessibility toolkit for tourism businesses</a:t>
            </a:r>
          </a:p>
          <a:p>
            <a:pPr marL="285750" indent="-285750">
              <a:buFont typeface="Wingdings" panose="05000000000000000000" pitchFamily="2" charset="2"/>
              <a:buChar char="§"/>
            </a:pPr>
            <a:endParaRPr lang="en-GB" sz="1800" dirty="0">
              <a:ea typeface="Roboto"/>
              <a:cs typeface="Roboto"/>
              <a:sym typeface="Roboto"/>
            </a:endParaRPr>
          </a:p>
          <a:p>
            <a:pPr marL="285750" indent="-285750">
              <a:buFont typeface="Wingdings" panose="05000000000000000000" pitchFamily="2" charset="2"/>
              <a:buChar char="§"/>
            </a:pPr>
            <a:r>
              <a:rPr lang="en-GB" sz="1800" dirty="0">
                <a:ea typeface="Roboto"/>
                <a:cs typeface="Roboto"/>
                <a:sym typeface="Roboto"/>
              </a:rPr>
              <a:t>The Accessible and Inclusive Tourism Toolkit is a </a:t>
            </a:r>
            <a:r>
              <a:rPr lang="en-GB" sz="1800" b="1" dirty="0">
                <a:ea typeface="Roboto"/>
                <a:cs typeface="Roboto"/>
                <a:sym typeface="Roboto"/>
              </a:rPr>
              <a:t>best-in-class resource </a:t>
            </a:r>
            <a:r>
              <a:rPr lang="en-GB" sz="1800" dirty="0">
                <a:ea typeface="Roboto"/>
                <a:cs typeface="Roboto"/>
                <a:sym typeface="Roboto"/>
              </a:rPr>
              <a:t>to help tourism businesses from all sectors </a:t>
            </a:r>
            <a:r>
              <a:rPr lang="en-GB" sz="1800" b="1" dirty="0">
                <a:ea typeface="Roboto"/>
                <a:cs typeface="Roboto"/>
                <a:sym typeface="Roboto"/>
              </a:rPr>
              <a:t>improve their welcome for customers with accessibility requirements</a:t>
            </a:r>
          </a:p>
          <a:p>
            <a:pPr marL="285750" indent="-285750">
              <a:buFont typeface="Wingdings" panose="05000000000000000000" pitchFamily="2" charset="2"/>
              <a:buChar char="§"/>
            </a:pPr>
            <a:endParaRPr lang="en-GB" sz="1800" dirty="0">
              <a:ea typeface="Roboto"/>
              <a:cs typeface="Roboto"/>
              <a:sym typeface="Roboto"/>
            </a:endParaRPr>
          </a:p>
          <a:p>
            <a:pPr marL="285750" indent="-285750">
              <a:buFont typeface="Wingdings" panose="05000000000000000000" pitchFamily="2" charset="2"/>
              <a:buChar char="§"/>
            </a:pPr>
            <a:r>
              <a:rPr lang="en-GB" sz="1800" dirty="0">
                <a:ea typeface="Roboto"/>
                <a:cs typeface="Roboto"/>
                <a:sym typeface="Roboto"/>
              </a:rPr>
              <a:t>It includes </a:t>
            </a:r>
            <a:r>
              <a:rPr lang="en-GB" sz="1800" b="1" dirty="0">
                <a:ea typeface="Roboto"/>
                <a:cs typeface="Roboto"/>
                <a:sym typeface="Roboto"/>
              </a:rPr>
              <a:t>top 20 tips, practical action checklists </a:t>
            </a:r>
            <a:r>
              <a:rPr lang="en-GB" sz="1800" dirty="0">
                <a:ea typeface="Roboto"/>
                <a:cs typeface="Roboto"/>
                <a:sym typeface="Roboto"/>
              </a:rPr>
              <a:t>by business type, </a:t>
            </a:r>
            <a:r>
              <a:rPr lang="en-GB" sz="1800" b="1" dirty="0">
                <a:ea typeface="Roboto"/>
                <a:cs typeface="Roboto"/>
                <a:sym typeface="Roboto"/>
              </a:rPr>
              <a:t>accessibility personas</a:t>
            </a:r>
            <a:r>
              <a:rPr lang="en-GB" sz="1800" dirty="0">
                <a:ea typeface="Roboto"/>
                <a:cs typeface="Roboto"/>
                <a:sym typeface="Roboto"/>
              </a:rPr>
              <a:t>, </a:t>
            </a:r>
            <a:r>
              <a:rPr lang="en-GB" sz="1800" b="1" dirty="0">
                <a:ea typeface="Roboto"/>
                <a:cs typeface="Roboto"/>
                <a:sym typeface="Roboto"/>
              </a:rPr>
              <a:t>technical guidance for the built environment </a:t>
            </a:r>
            <a:r>
              <a:rPr lang="en-GB" sz="1800" dirty="0">
                <a:ea typeface="Roboto"/>
                <a:cs typeface="Roboto"/>
                <a:sym typeface="Roboto"/>
              </a:rPr>
              <a:t>and more</a:t>
            </a:r>
          </a:p>
          <a:p>
            <a:pPr marL="285750" indent="-285750">
              <a:buFont typeface="Wingdings" panose="05000000000000000000" pitchFamily="2" charset="2"/>
              <a:buChar char="§"/>
            </a:pPr>
            <a:endParaRPr lang="en-GB" sz="1800" dirty="0">
              <a:ea typeface="Roboto"/>
              <a:cs typeface="Roboto"/>
              <a:sym typeface="Roboto"/>
            </a:endParaRPr>
          </a:p>
          <a:p>
            <a:pPr marL="285750" indent="-285750">
              <a:buFont typeface="Wingdings" panose="05000000000000000000" pitchFamily="2" charset="2"/>
              <a:buChar char="§"/>
            </a:pPr>
            <a:r>
              <a:rPr lang="en-GB" sz="1800" dirty="0">
                <a:ea typeface="Roboto"/>
                <a:cs typeface="Roboto"/>
                <a:sym typeface="Roboto"/>
              </a:rPr>
              <a:t>The toolkit is </a:t>
            </a:r>
            <a:r>
              <a:rPr lang="en-GB" sz="1800" b="1" dirty="0">
                <a:ea typeface="Roboto"/>
                <a:cs typeface="Roboto"/>
                <a:sym typeface="Roboto"/>
              </a:rPr>
              <a:t>freely available </a:t>
            </a:r>
            <a:r>
              <a:rPr lang="en-GB" sz="1800" dirty="0">
                <a:ea typeface="Roboto"/>
                <a:cs typeface="Roboto"/>
                <a:sym typeface="Roboto"/>
              </a:rPr>
              <a:t>on </a:t>
            </a:r>
            <a:r>
              <a:rPr lang="en-GB" sz="1800" b="1" dirty="0">
                <a:ea typeface="Roboto"/>
                <a:cs typeface="Roboto"/>
                <a:sym typeface="Roboto"/>
              </a:rPr>
              <a:t>VisitEngland’s Business Advice Hub</a:t>
            </a:r>
          </a:p>
          <a:p>
            <a:pPr marL="285750" indent="-285750">
              <a:buFont typeface="Wingdings" panose="05000000000000000000" pitchFamily="2" charset="2"/>
              <a:buChar char="§"/>
            </a:pPr>
            <a:endParaRPr lang="en-GB" sz="1800" b="1" dirty="0">
              <a:ea typeface="Roboto"/>
              <a:cs typeface="Roboto"/>
              <a:sym typeface="Roboto"/>
            </a:endParaRPr>
          </a:p>
          <a:p>
            <a:pPr marL="285750" indent="-285750">
              <a:buFont typeface="Wingdings" panose="05000000000000000000" pitchFamily="2" charset="2"/>
              <a:buChar char="§"/>
            </a:pPr>
            <a:r>
              <a:rPr lang="en-GB" sz="1800" dirty="0">
                <a:ea typeface="Roboto"/>
                <a:cs typeface="Roboto"/>
                <a:sym typeface="Roboto"/>
              </a:rPr>
              <a:t>A </a:t>
            </a:r>
            <a:r>
              <a:rPr lang="en-GB" sz="1800" b="1" dirty="0">
                <a:ea typeface="Roboto"/>
                <a:cs typeface="Roboto"/>
                <a:sym typeface="Roboto"/>
              </a:rPr>
              <a:t>course is now available </a:t>
            </a:r>
            <a:r>
              <a:rPr lang="en-GB" sz="1800" dirty="0">
                <a:ea typeface="Roboto"/>
                <a:cs typeface="Roboto"/>
                <a:sym typeface="Roboto"/>
              </a:rPr>
              <a:t>on the </a:t>
            </a:r>
            <a:r>
              <a:rPr lang="en-GB" sz="1800" b="1" dirty="0">
                <a:ea typeface="Roboto"/>
                <a:cs typeface="Roboto"/>
                <a:sym typeface="Roboto"/>
              </a:rPr>
              <a:t>VisitEngland Academy </a:t>
            </a:r>
            <a:r>
              <a:rPr lang="en-GB" sz="1800" dirty="0">
                <a:ea typeface="Roboto"/>
                <a:cs typeface="Roboto"/>
                <a:sym typeface="Roboto"/>
              </a:rPr>
              <a:t>Learning Platform to </a:t>
            </a:r>
            <a:r>
              <a:rPr lang="en-GB" sz="1800" b="1" dirty="0">
                <a:ea typeface="Roboto"/>
                <a:cs typeface="Roboto"/>
                <a:sym typeface="Roboto"/>
              </a:rPr>
              <a:t>take businesses through the structure &amp; tools in the toolkit</a:t>
            </a:r>
            <a:r>
              <a:rPr lang="en-GB" sz="1800" dirty="0">
                <a:ea typeface="Roboto"/>
                <a:cs typeface="Roboto"/>
                <a:sym typeface="Roboto"/>
              </a:rPr>
              <a:t> (summer 2025)</a:t>
            </a:r>
            <a:endParaRPr lang="en-GB" dirty="0">
              <a:ea typeface="Roboto"/>
              <a:cs typeface="Roboto"/>
              <a:sym typeface="Roboto"/>
            </a:endParaRPr>
          </a:p>
          <a:p>
            <a:pPr marL="285750" indent="-285750">
              <a:buFont typeface="Wingdings" panose="05000000000000000000" pitchFamily="2" charset="2"/>
              <a:buChar char="§"/>
            </a:pPr>
            <a:endParaRPr lang="en-GB" b="1" dirty="0">
              <a:solidFill>
                <a:srgbClr val="002060"/>
              </a:solidFill>
              <a:ea typeface="Roboto"/>
              <a:cs typeface="Roboto"/>
              <a:sym typeface="Roboto"/>
            </a:endParaRPr>
          </a:p>
          <a:p>
            <a:pPr marL="285750" indent="-285750">
              <a:buFont typeface="Wingdings" panose="05000000000000000000" pitchFamily="2" charset="2"/>
              <a:buChar char="§"/>
            </a:pPr>
            <a:endParaRPr lang="en-GB" dirty="0"/>
          </a:p>
        </p:txBody>
      </p:sp>
      <p:pic>
        <p:nvPicPr>
          <p:cNvPr id="5" name="Picture 4" descr="Front cover of the action checklist for visitor attractions, showing a montage of people enjoying their experience at attractions.">
            <a:extLst>
              <a:ext uri="{FF2B5EF4-FFF2-40B4-BE49-F238E27FC236}">
                <a16:creationId xmlns:a16="http://schemas.microsoft.com/office/drawing/2014/main" id="{E4E0D536-4E85-CABF-C20C-4E6B6C7BDCDB}"/>
              </a:ext>
            </a:extLst>
          </p:cNvPr>
          <p:cNvPicPr>
            <a:picLocks noChangeAspect="1"/>
          </p:cNvPicPr>
          <p:nvPr/>
        </p:nvPicPr>
        <p:blipFill rotWithShape="1">
          <a:blip r:embed="rId2"/>
          <a:srcRect l="50762" t="24828" r="28707" b="23678"/>
          <a:stretch/>
        </p:blipFill>
        <p:spPr>
          <a:xfrm>
            <a:off x="7325710" y="1114097"/>
            <a:ext cx="3584027" cy="5056608"/>
          </a:xfrm>
          <a:prstGeom prst="rect">
            <a:avLst/>
          </a:prstGeom>
          <a:ln w="12700">
            <a:solidFill>
              <a:schemeClr val="tx1"/>
            </a:solidFill>
          </a:ln>
        </p:spPr>
      </p:pic>
    </p:spTree>
    <p:extLst>
      <p:ext uri="{BB962C8B-B14F-4D97-AF65-F5344CB8AC3E}">
        <p14:creationId xmlns:p14="http://schemas.microsoft.com/office/powerpoint/2010/main" val="211085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8689-D31B-8D0B-C5E3-745CF834878C}"/>
              </a:ext>
            </a:extLst>
          </p:cNvPr>
          <p:cNvSpPr>
            <a:spLocks noGrp="1"/>
          </p:cNvSpPr>
          <p:nvPr>
            <p:ph type="title"/>
          </p:nvPr>
        </p:nvSpPr>
        <p:spPr>
          <a:xfrm>
            <a:off x="1001486" y="2155372"/>
            <a:ext cx="10189028" cy="2103659"/>
          </a:xfrm>
        </p:spPr>
        <p:txBody>
          <a:bodyPr>
            <a:normAutofit fontScale="90000"/>
          </a:bodyPr>
          <a:lstStyle/>
          <a:p>
            <a:r>
              <a:rPr lang="en-GB" b="1" i="0" dirty="0">
                <a:effectLst/>
                <a:latin typeface="Arial Black" panose="020B0A04020102020204" pitchFamily="34" charset="0"/>
              </a:rPr>
              <a:t>NEW summer 2025 </a:t>
            </a:r>
            <a:br>
              <a:rPr lang="en-GB" b="1" i="0" dirty="0">
                <a:effectLst/>
                <a:latin typeface="Arial Black" panose="020B0A04020102020204" pitchFamily="34" charset="0"/>
              </a:rPr>
            </a:br>
            <a:br>
              <a:rPr lang="en-GB" b="1" i="0" dirty="0">
                <a:effectLst/>
                <a:latin typeface="Arial Black" panose="020B0A04020102020204" pitchFamily="34" charset="0"/>
              </a:rPr>
            </a:br>
            <a:r>
              <a:rPr lang="en-GB" b="1" i="0" dirty="0">
                <a:effectLst/>
                <a:latin typeface="Arial Black" panose="020B0A04020102020204" pitchFamily="34" charset="0"/>
              </a:rPr>
              <a:t>VisitEngland Academy Course: </a:t>
            </a:r>
            <a:br>
              <a:rPr lang="en-GB" b="1" i="0" dirty="0">
                <a:effectLst/>
                <a:latin typeface="Arial Black" panose="020B0A04020102020204" pitchFamily="34" charset="0"/>
              </a:rPr>
            </a:br>
            <a:r>
              <a:rPr lang="en-GB" b="1" i="0" dirty="0">
                <a:effectLst/>
                <a:latin typeface="Arial Black" panose="020B0A04020102020204" pitchFamily="34" charset="0"/>
              </a:rPr>
              <a:t>Exploring VisitEngland’s Accessible and Inclusive Tourism Toolkit for Businesses</a:t>
            </a:r>
            <a:endParaRPr lang="en-GB" dirty="0"/>
          </a:p>
        </p:txBody>
      </p:sp>
    </p:spTree>
    <p:extLst>
      <p:ext uri="{BB962C8B-B14F-4D97-AF65-F5344CB8AC3E}">
        <p14:creationId xmlns:p14="http://schemas.microsoft.com/office/powerpoint/2010/main" val="239272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56E30-A3BA-105A-9499-4CAC0B380374}"/>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E8FB07AC-A200-BC1D-E30B-1D5551EC6EAD}"/>
              </a:ext>
            </a:extLst>
          </p:cNvPr>
          <p:cNvSpPr>
            <a:spLocks noGrp="1"/>
          </p:cNvSpPr>
          <p:nvPr>
            <p:ph type="title"/>
          </p:nvPr>
        </p:nvSpPr>
        <p:spPr/>
        <p:txBody>
          <a:bodyPr>
            <a:normAutofit fontScale="90000"/>
          </a:bodyPr>
          <a:lstStyle/>
          <a:p>
            <a:r>
              <a:rPr lang="en-GB" b="1" i="0" dirty="0">
                <a:solidFill>
                  <a:srgbClr val="002060"/>
                </a:solidFill>
                <a:effectLst/>
                <a:latin typeface="Arial Black" panose="020B0A04020102020204" pitchFamily="34" charset="0"/>
              </a:rPr>
              <a:t>Course: Exploring VisitEngland’s Accessible and Inclusive Tourism Toolkit for Businesses</a:t>
            </a:r>
            <a:br>
              <a:rPr lang="en-GB" b="1" i="0" dirty="0">
                <a:solidFill>
                  <a:schemeClr val="tx1"/>
                </a:solidFill>
                <a:effectLst/>
                <a:latin typeface="Inter"/>
              </a:rPr>
            </a:br>
            <a:endParaRPr lang="en-GB" dirty="0">
              <a:solidFill>
                <a:schemeClr val="tx1"/>
              </a:solidFill>
            </a:endParaRPr>
          </a:p>
        </p:txBody>
      </p:sp>
      <p:sp>
        <p:nvSpPr>
          <p:cNvPr id="8" name="Content Placeholder 7">
            <a:extLst>
              <a:ext uri="{FF2B5EF4-FFF2-40B4-BE49-F238E27FC236}">
                <a16:creationId xmlns:a16="http://schemas.microsoft.com/office/drawing/2014/main" id="{5BC4F2D1-A589-9804-8978-9BA1C402D61F}"/>
              </a:ext>
            </a:extLst>
          </p:cNvPr>
          <p:cNvSpPr>
            <a:spLocks noGrp="1"/>
          </p:cNvSpPr>
          <p:nvPr>
            <p:ph sz="quarter" idx="18"/>
          </p:nvPr>
        </p:nvSpPr>
        <p:spPr>
          <a:xfrm>
            <a:off x="325439" y="1371303"/>
            <a:ext cx="11561761" cy="1578726"/>
          </a:xfrm>
        </p:spPr>
        <p:txBody>
          <a:bodyPr/>
          <a:lstStyle/>
          <a:p>
            <a:pPr marL="342900" indent="-342900">
              <a:buFont typeface="Arial" panose="020B0604020202020204" pitchFamily="34" charset="0"/>
              <a:buChar char="•"/>
            </a:pPr>
            <a:r>
              <a:rPr lang="en-GB" sz="1800" dirty="0">
                <a:solidFill>
                  <a:srgbClr val="002060"/>
                </a:solidFill>
              </a:rPr>
              <a:t>Free e-learning course on the VisitEngland Academy, launched summer 2025</a:t>
            </a:r>
          </a:p>
          <a:p>
            <a:pPr marL="342900" indent="-342900">
              <a:buFont typeface="Arial" panose="020B0604020202020204" pitchFamily="34" charset="0"/>
              <a:buChar char="•"/>
            </a:pPr>
            <a:r>
              <a:rPr lang="en-GB" sz="1800" b="0" i="0" dirty="0">
                <a:solidFill>
                  <a:srgbClr val="002060"/>
                </a:solidFill>
                <a:effectLst/>
              </a:rPr>
              <a:t>Top-level introduction designed to take businesses through the structure and practical tools of the toolkit</a:t>
            </a:r>
          </a:p>
          <a:p>
            <a:pPr marL="342900" indent="-342900">
              <a:buFont typeface="Arial" panose="020B0604020202020204" pitchFamily="34" charset="0"/>
              <a:buChar char="•"/>
            </a:pPr>
            <a:r>
              <a:rPr lang="en-GB" sz="1800" dirty="0">
                <a:solidFill>
                  <a:srgbClr val="002060"/>
                </a:solidFill>
              </a:rPr>
              <a:t>3 videos covering different sections of the toolkit</a:t>
            </a:r>
          </a:p>
          <a:p>
            <a:pPr marL="342900" indent="-342900">
              <a:buFont typeface="Arial" panose="020B0604020202020204" pitchFamily="34" charset="0"/>
              <a:buChar char="•"/>
            </a:pPr>
            <a:r>
              <a:rPr lang="en-GB" sz="1800" dirty="0">
                <a:hlinkClick r:id="rId3"/>
              </a:rPr>
              <a:t>View the course: Exploring VisitEngland’s Accessible and Inclusive Tourism Toolkit for Businesses | VisitEngland Academy</a:t>
            </a:r>
            <a:endParaRPr lang="en-GB" sz="1800" dirty="0">
              <a:solidFill>
                <a:srgbClr val="002060"/>
              </a:solidFill>
            </a:endParaRPr>
          </a:p>
          <a:p>
            <a:pPr marL="342900" indent="-342900">
              <a:buFont typeface="Arial" panose="020B0604020202020204" pitchFamily="34" charset="0"/>
              <a:buChar char="•"/>
            </a:pPr>
            <a:endParaRPr lang="en-GB" sz="1800" dirty="0"/>
          </a:p>
          <a:p>
            <a:endParaRPr lang="en-GB" dirty="0"/>
          </a:p>
        </p:txBody>
      </p:sp>
      <p:pic>
        <p:nvPicPr>
          <p:cNvPr id="3" name="Picture 2" descr="Screenshot of the course listing tile for the Exploring VisitEngland's Accessible and Inclusive Tourism Toolkit for Businesses course on the VisitEngland Academy">
            <a:extLst>
              <a:ext uri="{FF2B5EF4-FFF2-40B4-BE49-F238E27FC236}">
                <a16:creationId xmlns:a16="http://schemas.microsoft.com/office/drawing/2014/main" id="{22BC6572-9801-07D3-D66E-25C8FE53EDB7}"/>
              </a:ext>
            </a:extLst>
          </p:cNvPr>
          <p:cNvPicPr>
            <a:picLocks noChangeAspect="1"/>
          </p:cNvPicPr>
          <p:nvPr/>
        </p:nvPicPr>
        <p:blipFill>
          <a:blip r:embed="rId4"/>
          <a:stretch>
            <a:fillRect/>
          </a:stretch>
        </p:blipFill>
        <p:spPr>
          <a:xfrm>
            <a:off x="458388" y="3406932"/>
            <a:ext cx="9502677" cy="2847682"/>
          </a:xfrm>
          <a:prstGeom prst="rect">
            <a:avLst/>
          </a:prstGeom>
        </p:spPr>
      </p:pic>
    </p:spTree>
    <p:extLst>
      <p:ext uri="{BB962C8B-B14F-4D97-AF65-F5344CB8AC3E}">
        <p14:creationId xmlns:p14="http://schemas.microsoft.com/office/powerpoint/2010/main" val="264856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FEB2A-B00D-A0CA-0571-F0895B7EA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E48E7-3B10-AE9A-E73B-744459D18402}"/>
              </a:ext>
            </a:extLst>
          </p:cNvPr>
          <p:cNvSpPr>
            <a:spLocks noGrp="1"/>
          </p:cNvSpPr>
          <p:nvPr>
            <p:ph type="title"/>
          </p:nvPr>
        </p:nvSpPr>
        <p:spPr>
          <a:xfrm>
            <a:off x="905254" y="244942"/>
            <a:ext cx="10981946" cy="519829"/>
          </a:xfrm>
        </p:spPr>
        <p:txBody>
          <a:bodyPr>
            <a:normAutofit fontScale="90000"/>
          </a:bodyPr>
          <a:lstStyle/>
          <a:p>
            <a:r>
              <a:rPr lang="en-GB" dirty="0"/>
              <a:t>Article for </a:t>
            </a:r>
            <a:r>
              <a:rPr lang="en-GB" dirty="0" err="1"/>
              <a:t>enewsletters</a:t>
            </a:r>
            <a:endParaRPr lang="en-GB" dirty="0"/>
          </a:p>
        </p:txBody>
      </p:sp>
      <p:sp>
        <p:nvSpPr>
          <p:cNvPr id="3" name="Content Placeholder 3">
            <a:extLst>
              <a:ext uri="{FF2B5EF4-FFF2-40B4-BE49-F238E27FC236}">
                <a16:creationId xmlns:a16="http://schemas.microsoft.com/office/drawing/2014/main" id="{5FEE95C0-4C3F-4E1E-DEBB-C30299176DBE}"/>
              </a:ext>
            </a:extLst>
          </p:cNvPr>
          <p:cNvSpPr txBox="1">
            <a:spLocks/>
          </p:cNvSpPr>
          <p:nvPr/>
        </p:nvSpPr>
        <p:spPr>
          <a:xfrm>
            <a:off x="202277" y="1054336"/>
            <a:ext cx="11232978"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None/>
            </a:pPr>
            <a:r>
              <a:rPr lang="en-GB" sz="1800" b="1" dirty="0">
                <a:solidFill>
                  <a:srgbClr val="C00000"/>
                </a:solidFill>
              </a:rPr>
              <a:t>Title: </a:t>
            </a:r>
            <a:r>
              <a:rPr lang="en-GB" sz="1800" b="1" kern="100" dirty="0">
                <a:effectLst/>
                <a:ea typeface="Aptos" panose="020B0004020202020204" pitchFamily="34" charset="0"/>
                <a:cs typeface="Times New Roman" panose="02020603050405020304" pitchFamily="18" charset="0"/>
              </a:rPr>
              <a:t>: </a:t>
            </a:r>
            <a:r>
              <a:rPr lang="en-GB" sz="1800" kern="100" dirty="0">
                <a:effectLst/>
                <a:ea typeface="Aptos" panose="020B0004020202020204" pitchFamily="34" charset="0"/>
                <a:cs typeface="Times New Roman" panose="02020603050405020304" pitchFamily="18" charset="0"/>
              </a:rPr>
              <a:t>Exploring VisitEngland’s</a:t>
            </a:r>
            <a:r>
              <a:rPr lang="en-GB" sz="1800" b="1" kern="100" dirty="0">
                <a:effectLst/>
                <a:ea typeface="Aptos" panose="020B0004020202020204" pitchFamily="34" charset="0"/>
                <a:cs typeface="Times New Roman" panose="02020603050405020304" pitchFamily="18" charset="0"/>
              </a:rPr>
              <a:t> </a:t>
            </a:r>
            <a:r>
              <a:rPr lang="en-GB" sz="1800" kern="100" dirty="0">
                <a:effectLst/>
                <a:ea typeface="Aptos" panose="020B0004020202020204" pitchFamily="34" charset="0"/>
                <a:cs typeface="Times New Roman" panose="02020603050405020304" pitchFamily="18" charset="0"/>
              </a:rPr>
              <a:t>Accessibility Toolkit for Tourism Businesses</a:t>
            </a:r>
          </a:p>
          <a:p>
            <a:endParaRPr lang="en-GB" sz="1800" dirty="0">
              <a:solidFill>
                <a:srgbClr val="C00000"/>
              </a:solidFill>
            </a:endParaRPr>
          </a:p>
          <a:p>
            <a:r>
              <a:rPr lang="en-GB" sz="1800" b="1" dirty="0">
                <a:solidFill>
                  <a:srgbClr val="C00000"/>
                </a:solidFill>
              </a:rPr>
              <a:t>Body:</a:t>
            </a:r>
          </a:p>
          <a:p>
            <a:pPr>
              <a:lnSpc>
                <a:spcPct val="115000"/>
              </a:lnSpc>
              <a:spcAft>
                <a:spcPts val="800"/>
              </a:spcAft>
              <a:buNone/>
            </a:pPr>
            <a:r>
              <a:rPr lang="en-GB" sz="1800" kern="100" dirty="0">
                <a:effectLst/>
                <a:ea typeface="Aptos" panose="020B0004020202020204" pitchFamily="34" charset="0"/>
                <a:cs typeface="Times New Roman" panose="02020603050405020304" pitchFamily="18" charset="0"/>
              </a:rPr>
              <a:t>New introductory videos to </a:t>
            </a:r>
            <a:r>
              <a:rPr lang="en-GB" sz="1800" kern="100" dirty="0">
                <a:ea typeface="Aptos" panose="020B0004020202020204" pitchFamily="34" charset="0"/>
                <a:cs typeface="Times New Roman" panose="02020603050405020304" pitchFamily="18" charset="0"/>
              </a:rPr>
              <a:t>VisitEngland’s </a:t>
            </a:r>
            <a:r>
              <a:rPr lang="en-GB" sz="1800" kern="100" dirty="0">
                <a:effectLst/>
                <a:ea typeface="Aptos" panose="020B0004020202020204" pitchFamily="34" charset="0"/>
                <a:cs typeface="Times New Roman" panose="02020603050405020304" pitchFamily="18" charset="0"/>
              </a:rPr>
              <a:t>popular Accessible and Inclusive Tourism Toolkit for Businesses are available on the VisitEngland Academy Learning Platform. </a:t>
            </a:r>
          </a:p>
          <a:p>
            <a:pPr>
              <a:lnSpc>
                <a:spcPct val="115000"/>
              </a:lnSpc>
              <a:spcAft>
                <a:spcPts val="800"/>
              </a:spcAft>
              <a:buNone/>
            </a:pPr>
            <a:r>
              <a:rPr lang="en-GB" sz="1800" kern="100" dirty="0">
                <a:effectLst/>
                <a:ea typeface="Aptos" panose="020B0004020202020204" pitchFamily="34" charset="0"/>
                <a:cs typeface="Times New Roman" panose="02020603050405020304" pitchFamily="18" charset="0"/>
              </a:rPr>
              <a:t>Recorded by toolkit author Emily Yates, the short videos take you through the structure and practical tools within the toolkit, to help you focus on the sections most relevant to you, no matter where you are on your accessibility journey.</a:t>
            </a:r>
            <a:br>
              <a:rPr lang="en-GB" sz="1800" kern="100" dirty="0">
                <a:effectLst/>
                <a:ea typeface="Aptos" panose="020B0004020202020204" pitchFamily="34" charset="0"/>
                <a:cs typeface="Times New Roman" panose="02020603050405020304" pitchFamily="18" charset="0"/>
              </a:rPr>
            </a:br>
            <a:endParaRPr lang="en-GB" sz="1800" kern="100" dirty="0">
              <a:effectLst/>
              <a:ea typeface="Aptos" panose="020B0004020202020204" pitchFamily="34" charset="0"/>
              <a:cs typeface="Times New Roman" panose="02020603050405020304" pitchFamily="18" charset="0"/>
            </a:endParaRPr>
          </a:p>
          <a:p>
            <a:pPr>
              <a:lnSpc>
                <a:spcPct val="115000"/>
              </a:lnSpc>
              <a:spcAft>
                <a:spcPts val="800"/>
              </a:spcAft>
              <a:buNone/>
            </a:pPr>
            <a:r>
              <a:rPr lang="en-GB" sz="1800" kern="100" dirty="0">
                <a:effectLst/>
                <a:ea typeface="Aptos" panose="020B0004020202020204" pitchFamily="34" charset="0"/>
                <a:cs typeface="Times New Roman" panose="02020603050405020304" pitchFamily="18" charset="0"/>
              </a:rPr>
              <a:t>The toolkit can help you understand and address the barriers faced by customers with different impairments, effectively promote your accessibility information, become an inclusive employer and more.</a:t>
            </a:r>
          </a:p>
          <a:p>
            <a:endParaRPr lang="en-GB" sz="1800" b="1" dirty="0">
              <a:solidFill>
                <a:srgbClr val="C00000"/>
              </a:solidFill>
            </a:endParaRPr>
          </a:p>
          <a:p>
            <a:pPr>
              <a:lnSpc>
                <a:spcPct val="115000"/>
              </a:lnSpc>
              <a:spcAft>
                <a:spcPts val="800"/>
              </a:spcAft>
            </a:pPr>
            <a:r>
              <a:rPr lang="en-GB" sz="1800" b="1" dirty="0">
                <a:solidFill>
                  <a:srgbClr val="C00000"/>
                </a:solidFill>
              </a:rPr>
              <a:t>Call to Action: </a:t>
            </a:r>
            <a:r>
              <a:rPr lang="en-GB" sz="1800" kern="100" dirty="0">
                <a:effectLst/>
                <a:ea typeface="Aptos" panose="020B0004020202020204" pitchFamily="34" charset="0"/>
                <a:cs typeface="Times New Roman" panose="02020603050405020304" pitchFamily="18" charset="0"/>
              </a:rPr>
              <a:t>Watch the videos now – </a:t>
            </a:r>
            <a:r>
              <a:rPr lang="en-GB" sz="1800" u="sng" kern="100" dirty="0">
                <a:solidFill>
                  <a:srgbClr val="467886"/>
                </a:solidFill>
                <a:effectLst/>
                <a:ea typeface="Aptos" panose="020B0004020202020204" pitchFamily="34" charset="0"/>
                <a:cs typeface="Times New Roman" panose="02020603050405020304" pitchFamily="18" charset="0"/>
                <a:hlinkClick r:id="rId2"/>
              </a:rPr>
              <a:t>Course: An introduction to VisitEngland’s Accessible and Inclusive Tourism Toolkit for Businesses | VisitEngland Academy</a:t>
            </a:r>
            <a:endParaRPr lang="en-GB" sz="1800" kern="100" dirty="0">
              <a:effectLst/>
              <a:ea typeface="Aptos" panose="020B0004020202020204" pitchFamily="34" charset="0"/>
              <a:cs typeface="Times New Roman" panose="02020603050405020304" pitchFamily="18" charset="0"/>
            </a:endParaRPr>
          </a:p>
          <a:p>
            <a:endParaRPr lang="en-GB" b="1" dirty="0">
              <a:solidFill>
                <a:srgbClr val="C00000"/>
              </a:solidFill>
            </a:endParaRPr>
          </a:p>
        </p:txBody>
      </p:sp>
    </p:spTree>
    <p:extLst>
      <p:ext uri="{BB962C8B-B14F-4D97-AF65-F5344CB8AC3E}">
        <p14:creationId xmlns:p14="http://schemas.microsoft.com/office/powerpoint/2010/main" val="1439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95C3C-242F-6ED2-9333-F3720B144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B4F38-4327-B03A-58E9-D3A92016EE34}"/>
              </a:ext>
            </a:extLst>
          </p:cNvPr>
          <p:cNvSpPr>
            <a:spLocks noGrp="1"/>
          </p:cNvSpPr>
          <p:nvPr>
            <p:ph type="title"/>
          </p:nvPr>
        </p:nvSpPr>
        <p:spPr>
          <a:xfrm>
            <a:off x="905254" y="319756"/>
            <a:ext cx="10981946" cy="519829"/>
          </a:xfrm>
        </p:spPr>
        <p:txBody>
          <a:bodyPr>
            <a:normAutofit fontScale="90000"/>
          </a:bodyPr>
          <a:lstStyle/>
          <a:p>
            <a:r>
              <a:rPr lang="en-GB" dirty="0"/>
              <a:t>Sample B2B social media posts </a:t>
            </a:r>
            <a:endParaRPr lang="en-GB" dirty="0">
              <a:highlight>
                <a:srgbClr val="FFFF00"/>
              </a:highlight>
            </a:endParaRPr>
          </a:p>
        </p:txBody>
      </p:sp>
      <p:sp>
        <p:nvSpPr>
          <p:cNvPr id="5" name="Content Placeholder 3">
            <a:extLst>
              <a:ext uri="{FF2B5EF4-FFF2-40B4-BE49-F238E27FC236}">
                <a16:creationId xmlns:a16="http://schemas.microsoft.com/office/drawing/2014/main" id="{951A4C50-0BF0-E9C2-17D4-4AA82556AFB1}"/>
              </a:ext>
            </a:extLst>
          </p:cNvPr>
          <p:cNvSpPr txBox="1">
            <a:spLocks/>
          </p:cNvSpPr>
          <p:nvPr/>
        </p:nvSpPr>
        <p:spPr>
          <a:xfrm>
            <a:off x="376700" y="1197211"/>
            <a:ext cx="11561761" cy="4463577"/>
          </a:xfrm>
          <a:prstGeom prst="rect">
            <a:avLst/>
          </a:prstGeom>
        </p:spPr>
        <p:txBody>
          <a:bodyPr lIns="91440" tIns="0" rIns="91440" bIns="0" anchor="t"/>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solidFill>
                  <a:schemeClr val="tx1"/>
                </a:solidFill>
                <a:ea typeface="Calibri"/>
                <a:cs typeface="Times New Roman"/>
                <a:hlinkClick r:id="rId2"/>
              </a:rPr>
              <a:t>.@VisitEnglandBiz</a:t>
            </a:r>
            <a:r>
              <a:rPr lang="en-GB" sz="1800" dirty="0">
                <a:solidFill>
                  <a:schemeClr val="tx1"/>
                </a:solidFill>
                <a:ea typeface="Calibri"/>
                <a:cs typeface="Times New Roman"/>
              </a:rPr>
              <a:t> have just launched new videos on the VisitEngland Academy Learning Platform to help tourism businesses easily navigate the popular Accessibility Toolkit and make the most of its practical tools </a:t>
            </a:r>
            <a:r>
              <a:rPr lang="en-GB" sz="1800" dirty="0">
                <a:solidFill>
                  <a:schemeClr val="tx1"/>
                </a:solidFill>
                <a:ea typeface="Calibri"/>
                <a:cs typeface="Times New Roman"/>
                <a:hlinkClick r:id="rId3"/>
              </a:rPr>
              <a:t>http://tiny.cc/w6in001</a:t>
            </a:r>
          </a:p>
          <a:p>
            <a:pPr marL="285750" indent="-285750">
              <a:buFont typeface="Arial" panose="020B0604020202020204" pitchFamily="34" charset="0"/>
              <a:buChar char="•"/>
            </a:pPr>
            <a:endParaRPr lang="en-GB" sz="1800"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1"/>
                </a:solidFill>
                <a:ea typeface="Calibri" panose="020F0502020204030204" pitchFamily="34" charset="0"/>
                <a:cs typeface="Times New Roman" panose="02020603050405020304" pitchFamily="18" charset="0"/>
              </a:rPr>
              <a:t>Not sure where to start in making your tourism business more accessible? Check out these videos from @VisitEnglandBiz to learn about their free Accessibility Toolkit #AccessforAll </a:t>
            </a:r>
            <a:r>
              <a:rPr lang="en-GB" sz="1800" dirty="0">
                <a:solidFill>
                  <a:schemeClr val="tx1"/>
                </a:solidFill>
                <a:ea typeface="Calibri" panose="020F0502020204030204" pitchFamily="34" charset="0"/>
                <a:cs typeface="Times New Roman" panose="02020603050405020304" pitchFamily="18" charset="0"/>
                <a:hlinkClick r:id="rId3"/>
              </a:rPr>
              <a:t>http://tiny.cc/w6in001</a:t>
            </a:r>
            <a:endParaRPr lang="en-GB" sz="1800"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b="0" i="0" u="sng" dirty="0">
              <a:solidFill>
                <a:srgbClr val="0353A8"/>
              </a:solidFill>
              <a:effectLst/>
            </a:endParaRPr>
          </a:p>
          <a:p>
            <a:pPr marL="285750" indent="-285750">
              <a:buFont typeface="Arial" panose="020B0604020202020204" pitchFamily="34" charset="0"/>
              <a:buChar char="•"/>
            </a:pPr>
            <a:r>
              <a:rPr lang="en-GB" sz="1800" dirty="0">
                <a:solidFill>
                  <a:schemeClr val="tx1"/>
                </a:solidFill>
                <a:ea typeface="Calibri"/>
                <a:cs typeface="Times New Roman"/>
              </a:rPr>
              <a:t>Calling all tourism businesses! Find out how the @VisitEnglandBiz Accessibility Toolkit can help you improve your welcome for disabled customers with this free course on the </a:t>
            </a:r>
            <a:r>
              <a:rPr lang="en-GB" sz="1800" dirty="0" err="1">
                <a:solidFill>
                  <a:schemeClr val="tx1"/>
                </a:solidFill>
                <a:ea typeface="Calibri"/>
                <a:cs typeface="Times New Roman"/>
              </a:rPr>
              <a:t>VisitEngland</a:t>
            </a:r>
            <a:r>
              <a:rPr lang="en-GB" sz="1800" dirty="0">
                <a:solidFill>
                  <a:schemeClr val="tx1"/>
                </a:solidFill>
                <a:ea typeface="Calibri"/>
                <a:cs typeface="Times New Roman"/>
              </a:rPr>
              <a:t> Academy Learning Platform </a:t>
            </a:r>
            <a:r>
              <a:rPr lang="en-GB" sz="1800" dirty="0">
                <a:solidFill>
                  <a:schemeClr val="tx1"/>
                </a:solidFill>
                <a:ea typeface="Calibri"/>
                <a:cs typeface="Times New Roman"/>
                <a:hlinkClick r:id="rId3">
                  <a:extLst>
                    <a:ext uri="{A12FA001-AC4F-418D-AE19-62706E023703}">
                      <ahyp:hlinkClr xmlns:ahyp="http://schemas.microsoft.com/office/drawing/2018/hyperlinkcolor" val="tx"/>
                    </a:ext>
                  </a:extLst>
                </a:hlinkClick>
              </a:rPr>
              <a:t>http://tiny.cc/w6in001</a:t>
            </a:r>
            <a:endParaRPr lang="en-GB" sz="1800" dirty="0">
              <a:solidFill>
                <a:schemeClr val="tx1"/>
              </a:solidFill>
              <a:ea typeface="Calibri"/>
              <a:cs typeface="Times New Roman"/>
            </a:endParaRPr>
          </a:p>
          <a:p>
            <a:endParaRPr lang="en-GB" sz="1800"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dirty="0">
              <a:solidFill>
                <a:schemeClr val="tx1"/>
              </a:solidFill>
              <a:ea typeface="Calibri" panose="020F0502020204030204" pitchFamily="34" charset="0"/>
              <a:cs typeface="Times New Roman" panose="02020603050405020304" pitchFamily="18" charset="0"/>
            </a:endParaRPr>
          </a:p>
          <a:p>
            <a:endParaRPr lang="en-GB" sz="1800" kern="0"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kern="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74366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6E1C-616F-B277-F9CF-FEEEBDE65E2D}"/>
              </a:ext>
            </a:extLst>
          </p:cNvPr>
          <p:cNvSpPr>
            <a:spLocks noGrp="1"/>
          </p:cNvSpPr>
          <p:nvPr>
            <p:ph type="title"/>
          </p:nvPr>
        </p:nvSpPr>
        <p:spPr/>
        <p:txBody>
          <a:bodyPr/>
          <a:lstStyle/>
          <a:p>
            <a:r>
              <a:rPr lang="en-GB" dirty="0"/>
              <a:t>Ongoing Toolkit promotion</a:t>
            </a:r>
          </a:p>
        </p:txBody>
      </p:sp>
      <p:sp>
        <p:nvSpPr>
          <p:cNvPr id="3" name="Text Placeholder 2">
            <a:extLst>
              <a:ext uri="{FF2B5EF4-FFF2-40B4-BE49-F238E27FC236}">
                <a16:creationId xmlns:a16="http://schemas.microsoft.com/office/drawing/2014/main" id="{B638A336-2420-10E1-E7E4-C171CC46BE9B}"/>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AFE2F928-1D5C-B513-57E6-0AC9247495E7}"/>
              </a:ext>
            </a:extLst>
          </p:cNvPr>
          <p:cNvSpPr>
            <a:spLocks noGrp="1"/>
          </p:cNvSpPr>
          <p:nvPr>
            <p:ph type="body" sz="quarter" idx="15"/>
          </p:nvPr>
        </p:nvSpPr>
        <p:spPr/>
        <p:txBody>
          <a:bodyPr/>
          <a:lstStyle/>
          <a:p>
            <a:endParaRPr lang="en-GB"/>
          </a:p>
        </p:txBody>
      </p:sp>
      <p:sp>
        <p:nvSpPr>
          <p:cNvPr id="5" name="Picture Placeholder 4">
            <a:extLst>
              <a:ext uri="{FF2B5EF4-FFF2-40B4-BE49-F238E27FC236}">
                <a16:creationId xmlns:a16="http://schemas.microsoft.com/office/drawing/2014/main" id="{CADD0873-8C2C-2337-B945-C3F78C12A111}"/>
              </a:ext>
            </a:extLst>
          </p:cNvPr>
          <p:cNvSpPr>
            <a:spLocks noGrp="1"/>
          </p:cNvSpPr>
          <p:nvPr>
            <p:ph type="pic" sz="quarter" idx="14"/>
          </p:nvPr>
        </p:nvSpPr>
        <p:spPr/>
        <p:txBody>
          <a:bodyPr/>
          <a:lstStyle/>
          <a:p>
            <a:endParaRPr lang="en-GB"/>
          </a:p>
        </p:txBody>
      </p:sp>
    </p:spTree>
    <p:extLst>
      <p:ext uri="{BB962C8B-B14F-4D97-AF65-F5344CB8AC3E}">
        <p14:creationId xmlns:p14="http://schemas.microsoft.com/office/powerpoint/2010/main" val="406730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4" y="244942"/>
            <a:ext cx="10981946" cy="519829"/>
          </a:xfrm>
        </p:spPr>
        <p:txBody>
          <a:bodyPr>
            <a:normAutofit fontScale="90000"/>
          </a:bodyPr>
          <a:lstStyle/>
          <a:p>
            <a:r>
              <a:rPr lang="en-GB" dirty="0"/>
              <a:t>Short article for </a:t>
            </a:r>
            <a:r>
              <a:rPr lang="en-GB" dirty="0" err="1"/>
              <a:t>enewsletters</a:t>
            </a:r>
            <a:r>
              <a:rPr lang="en-GB" dirty="0"/>
              <a:t> (c. 60 words)</a:t>
            </a:r>
          </a:p>
        </p:txBody>
      </p:sp>
      <p:sp>
        <p:nvSpPr>
          <p:cNvPr id="3" name="Content Placeholder 3">
            <a:extLst>
              <a:ext uri="{FF2B5EF4-FFF2-40B4-BE49-F238E27FC236}">
                <a16:creationId xmlns:a16="http://schemas.microsoft.com/office/drawing/2014/main" id="{601F34A0-38B8-663C-9101-E256F19997AB}"/>
              </a:ext>
            </a:extLst>
          </p:cNvPr>
          <p:cNvSpPr txBox="1">
            <a:spLocks/>
          </p:cNvSpPr>
          <p:nvPr/>
        </p:nvSpPr>
        <p:spPr>
          <a:xfrm>
            <a:off x="202277" y="1054336"/>
            <a:ext cx="11232978" cy="4463577"/>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C00000"/>
                </a:solidFill>
              </a:rPr>
              <a:t>Title: </a:t>
            </a:r>
            <a:r>
              <a:rPr lang="en-GB" b="1" dirty="0">
                <a:solidFill>
                  <a:schemeClr val="tx1"/>
                </a:solidFill>
              </a:rPr>
              <a:t>Improve your welcome for disabled customers for free</a:t>
            </a:r>
          </a:p>
          <a:p>
            <a:endParaRPr lang="en-GB" dirty="0">
              <a:solidFill>
                <a:srgbClr val="C00000"/>
              </a:solidFill>
            </a:endParaRPr>
          </a:p>
          <a:p>
            <a:r>
              <a:rPr lang="en-GB" b="1" dirty="0">
                <a:solidFill>
                  <a:srgbClr val="C00000"/>
                </a:solidFill>
              </a:rPr>
              <a:t>Body:</a:t>
            </a:r>
          </a:p>
          <a:p>
            <a:r>
              <a:rPr lang="en-GB" dirty="0">
                <a:solidFill>
                  <a:schemeClr val="tx1"/>
                </a:solidFill>
              </a:rPr>
              <a:t>Learn how to be more inclusive with VisitEngland’s popular Accessible and Inclusive Tourism Toolkit for Businesses. </a:t>
            </a:r>
          </a:p>
          <a:p>
            <a:endParaRPr lang="en-GB" dirty="0">
              <a:solidFill>
                <a:schemeClr val="tx1"/>
              </a:solidFill>
            </a:endParaRPr>
          </a:p>
          <a:p>
            <a:r>
              <a:rPr lang="en-GB" dirty="0">
                <a:solidFill>
                  <a:schemeClr val="tx1"/>
                </a:solidFill>
              </a:rPr>
              <a:t>This free and comprehensive resource can help businesses understand and address the barriers faced by customers with different impairments, effectively promote their accessibility information, become an inclusive employer and more.</a:t>
            </a:r>
          </a:p>
          <a:p>
            <a:endParaRPr lang="en-GB" dirty="0">
              <a:solidFill>
                <a:schemeClr val="tx1"/>
              </a:solidFill>
            </a:endParaRPr>
          </a:p>
          <a:p>
            <a:r>
              <a:rPr lang="en-GB" dirty="0">
                <a:solidFill>
                  <a:schemeClr val="tx1"/>
                </a:solidFill>
              </a:rPr>
              <a:t>Content includes top 20 tips, downloadable business-specific action checklists and technical guidance for the built environment.</a:t>
            </a:r>
          </a:p>
          <a:p>
            <a:endParaRPr lang="en-GB" b="1" dirty="0">
              <a:solidFill>
                <a:srgbClr val="C00000"/>
              </a:solidFill>
            </a:endParaRPr>
          </a:p>
          <a:p>
            <a:r>
              <a:rPr lang="en-GB" b="1" dirty="0">
                <a:solidFill>
                  <a:srgbClr val="C00000"/>
                </a:solidFill>
              </a:rPr>
              <a:t>Call to Action: </a:t>
            </a:r>
            <a:r>
              <a:rPr lang="en-GB" dirty="0">
                <a:solidFill>
                  <a:schemeClr val="tx1"/>
                </a:solidFill>
              </a:rPr>
              <a:t>Explore the toolkit now - https://www.visitbritain.org/business-advice/make-your-business-accessible-and-inclusive/visitengland-accessible-and-inclusive </a:t>
            </a:r>
          </a:p>
          <a:p>
            <a:endParaRPr lang="en-GB" b="1" dirty="0">
              <a:solidFill>
                <a:srgbClr val="C00000"/>
              </a:solidFill>
            </a:endParaRPr>
          </a:p>
        </p:txBody>
      </p:sp>
    </p:spTree>
    <p:extLst>
      <p:ext uri="{BB962C8B-B14F-4D97-AF65-F5344CB8AC3E}">
        <p14:creationId xmlns:p14="http://schemas.microsoft.com/office/powerpoint/2010/main" val="1895808172"/>
      </p:ext>
    </p:extLst>
  </p:cSld>
  <p:clrMapOvr>
    <a:masterClrMapping/>
  </p:clrMapOvr>
</p:sld>
</file>

<file path=ppt/theme/theme1.xml><?xml version="1.0" encoding="utf-8"?>
<a:theme xmlns:a="http://schemas.openxmlformats.org/drawingml/2006/main" name="Custom Design">
  <a:themeElements>
    <a:clrScheme name="VB Colors">
      <a:dk1>
        <a:srgbClr val="000000"/>
      </a:dk1>
      <a:lt1>
        <a:srgbClr val="FFFFFF"/>
      </a:lt1>
      <a:dk2>
        <a:srgbClr val="44546A"/>
      </a:dk2>
      <a:lt2>
        <a:srgbClr val="E7E6E6"/>
      </a:lt2>
      <a:accent1>
        <a:srgbClr val="1E1541"/>
      </a:accent1>
      <a:accent2>
        <a:srgbClr val="E41F18"/>
      </a:accent2>
      <a:accent3>
        <a:srgbClr val="528A46"/>
      </a:accent3>
      <a:accent4>
        <a:srgbClr val="F9B236"/>
      </a:accent4>
      <a:accent5>
        <a:srgbClr val="117EAC"/>
      </a:accent5>
      <a:accent6>
        <a:srgbClr val="B5DDF7"/>
      </a:accent6>
      <a:hlink>
        <a:srgbClr val="EA592E"/>
      </a:hlink>
      <a:folHlink>
        <a:srgbClr val="5032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epartment Document" ma:contentTypeID="0x01010065F2B32527EE624785C5D8CA2406D5EF00BDE3CC90C4A6494F84540D348B17BBCF" ma:contentTypeVersion="17" ma:contentTypeDescription="Create a new document." ma:contentTypeScope="" ma:versionID="436a6af088d51db4aa3cac50ec73c025">
  <xsd:schema xmlns:xsd="http://www.w3.org/2001/XMLSchema" xmlns:xs="http://www.w3.org/2001/XMLSchema" xmlns:p="http://schemas.microsoft.com/office/2006/metadata/properties" xmlns:ns2="fa2293c0-36c5-4b66-9e44-33018cec65dd" xmlns:ns3="0b9dd597-3a13-49a0-8cb5-48429b297a9e" xmlns:ns4="fa6c5d0c-3f19-4097-92fe-e2481b8af85d" targetNamespace="http://schemas.microsoft.com/office/2006/metadata/properties" ma:root="true" ma:fieldsID="26e6733e5549b2527ed727a557adae40" ns2:_="" ns3:_="" ns4:_="">
    <xsd:import namespace="fa2293c0-36c5-4b66-9e44-33018cec65dd"/>
    <xsd:import namespace="0b9dd597-3a13-49a0-8cb5-48429b297a9e"/>
    <xsd:import namespace="fa6c5d0c-3f19-4097-92fe-e2481b8af85d"/>
    <xsd:element name="properties">
      <xsd:complexType>
        <xsd:sequence>
          <xsd:element name="documentManagement">
            <xsd:complexType>
              <xsd:all>
                <xsd:element ref="ns2:VB_DMS_KeyDocument" minOccurs="0"/>
                <xsd:element ref="ns3:TaxCatchAllLabel" minOccurs="0"/>
                <xsd:element ref="ns2:lc877df38adc420d8d41ede6b2d4a626" minOccurs="0"/>
                <xsd:element ref="ns3:TaxCatchAll" minOccurs="0"/>
                <xsd:element ref="ns4:MediaServiceMetadata" minOccurs="0"/>
                <xsd:element ref="ns4:MediaServiceFastMetadata" minOccurs="0"/>
                <xsd:element ref="ns4:MediaServiceSearchProperties" minOccurs="0"/>
                <xsd:element ref="ns4:MediaServiceObjectDetectorVersions" minOccurs="0"/>
                <xsd:element ref="ns4:MediaServiceDateTaken" minOccurs="0"/>
                <xsd:element ref="ns4:MediaServiceGenerationTime" minOccurs="0"/>
                <xsd:element ref="ns4:MediaServiceEventHashCode" minOccurs="0"/>
                <xsd:element ref="ns4:MediaLengthInSeconds" minOccurs="0"/>
                <xsd:element ref="ns4:lcf76f155ced4ddcb4097134ff3c332f" minOccurs="0"/>
                <xsd:element ref="ns4:MediaServiceLocation" minOccurs="0"/>
                <xsd:element ref="ns4:MediaServiceOCR"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293c0-36c5-4b66-9e44-33018cec65dd" elementFormDefault="qualified">
    <xsd:import namespace="http://schemas.microsoft.com/office/2006/documentManagement/types"/>
    <xsd:import namespace="http://schemas.microsoft.com/office/infopath/2007/PartnerControls"/>
    <xsd:element name="VB_DMS_KeyDocument" ma:index="9" nillable="true" ma:displayName="Key Documents" ma:default="0" ma:internalName="VB_DMS_KeyDocument">
      <xsd:simpleType>
        <xsd:restriction base="dms:Boolean"/>
      </xsd:simpleType>
    </xsd:element>
    <xsd:element name="lc877df38adc420d8d41ede6b2d4a626" ma:index="11" nillable="true" ma:taxonomy="true" ma:internalName="lc877df38adc420d8d41ede6b2d4a626" ma:taxonomyFieldName="VB_DMS_Department" ma:displayName="VB Department" ma:default="" ma:fieldId="{42bec7a4-dd04-4598-be82-7864e28f3b6b}" ma:sspId="cb1166c7-9448-4ad5-adad-2f3aea8e4fee" ma:termSetId="d7dad031-8386-49c3-8f06-602a67af4db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b9dd597-3a13-49a0-8cb5-48429b297a9e" elementFormDefault="qualified">
    <xsd:import namespace="http://schemas.microsoft.com/office/2006/documentManagement/types"/>
    <xsd:import namespace="http://schemas.microsoft.com/office/infopath/2007/PartnerControls"/>
    <xsd:element name="TaxCatchAllLabel" ma:index="10" nillable="true" ma:displayName="Taxonomy Catch All Column1" ma:hidden="true" ma:list="{7033ae80-a2d7-4f60-a94a-2277887c8863}" ma:internalName="TaxCatchAllLabel" ma:readOnly="true" ma:showField="CatchAllDataLabel" ma:web="0b9dd597-3a13-49a0-8cb5-48429b297a9e">
      <xsd:complexType>
        <xsd:complexContent>
          <xsd:extension base="dms:MultiChoiceLookup">
            <xsd:sequence>
              <xsd:element name="Value" type="dms:Lookup" maxOccurs="unbounded" minOccurs="0" nillable="true"/>
            </xsd:sequence>
          </xsd:extension>
        </xsd:complexContent>
      </xsd:complexType>
    </xsd:element>
    <xsd:element name="TaxCatchAll" ma:index="12" nillable="true" ma:displayName="Taxonomy Catch All Column" ma:hidden="true" ma:list="{7033ae80-a2d7-4f60-a94a-2277887c8863}" ma:internalName="TaxCatchAll" ma:showField="CatchAllData" ma:web="0b9dd597-3a13-49a0-8cb5-48429b297a9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6c5d0c-3f19-4097-92fe-e2481b8af85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1166c7-9448-4ad5-adad-2f3aea8e4fe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B_DMS_KeyDocument xmlns="fa2293c0-36c5-4b66-9e44-33018cec65dd">false</VB_DMS_KeyDocument>
    <lc877df38adc420d8d41ede6b2d4a626 xmlns="fa2293c0-36c5-4b66-9e44-33018cec65dd">
      <Terms xmlns="http://schemas.microsoft.com/office/infopath/2007/PartnerControls"/>
    </lc877df38adc420d8d41ede6b2d4a626>
    <TaxCatchAll xmlns="0b9dd597-3a13-49a0-8cb5-48429b297a9e" xsi:nil="true"/>
    <lcf76f155ced4ddcb4097134ff3c332f xmlns="fa6c5d0c-3f19-4097-92fe-e2481b8af8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14803B-FA11-4799-AACF-854824C32B6D}">
  <ds:schemaRefs>
    <ds:schemaRef ds:uri="http://schemas.microsoft.com/sharepoint/v3/contenttype/forms"/>
  </ds:schemaRefs>
</ds:datastoreItem>
</file>

<file path=customXml/itemProps2.xml><?xml version="1.0" encoding="utf-8"?>
<ds:datastoreItem xmlns:ds="http://schemas.openxmlformats.org/officeDocument/2006/customXml" ds:itemID="{236B5AC1-CA56-45A3-875C-11B15B3E6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293c0-36c5-4b66-9e44-33018cec65dd"/>
    <ds:schemaRef ds:uri="0b9dd597-3a13-49a0-8cb5-48429b297a9e"/>
    <ds:schemaRef ds:uri="fa6c5d0c-3f19-4097-92fe-e2481b8af8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1C3FA0-29A3-4840-8B6A-968DE7A0B5D1}">
  <ds:schemaRefs>
    <ds:schemaRef ds:uri="http://schemas.microsoft.com/office/2006/metadata/properties"/>
    <ds:schemaRef ds:uri="http://schemas.microsoft.com/office/infopath/2007/PartnerControls"/>
    <ds:schemaRef ds:uri="fa2293c0-36c5-4b66-9e44-33018cec65dd"/>
    <ds:schemaRef ds:uri="0b9dd597-3a13-49a0-8cb5-48429b297a9e"/>
    <ds:schemaRef ds:uri="fa6c5d0c-3f19-4097-92fe-e2481b8af85d"/>
  </ds:schemaRefs>
</ds:datastoreItem>
</file>

<file path=docMetadata/LabelInfo.xml><?xml version="1.0" encoding="utf-8"?>
<clbl:labelList xmlns:clbl="http://schemas.microsoft.com/office/2020/mipLabelMetadata">
  <clbl:label id="{2561ed5d-d38c-48ee-bff8-0e61efa3d024}" enabled="0" method="" siteId="{2561ed5d-d38c-48ee-bff8-0e61efa3d024}" removed="1"/>
</clbl:labelList>
</file>

<file path=docProps/app.xml><?xml version="1.0" encoding="utf-8"?>
<Properties xmlns="http://schemas.openxmlformats.org/officeDocument/2006/extended-properties" xmlns:vt="http://schemas.openxmlformats.org/officeDocument/2006/docPropsVTypes">
  <TotalTime>1918</TotalTime>
  <Words>1226</Words>
  <Application>Microsoft Office PowerPoint</Application>
  <PresentationFormat>Widescreen</PresentationFormat>
  <Paragraphs>138</Paragraphs>
  <Slides>15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Arial</vt:lpstr>
      <vt:lpstr>Arial Black</vt:lpstr>
      <vt:lpstr>Calibri</vt:lpstr>
      <vt:lpstr>EuclidFlex-300.woff2</vt:lpstr>
      <vt:lpstr>EuclidFlex-600.woff2</vt:lpstr>
      <vt:lpstr>Inter</vt:lpstr>
      <vt:lpstr>Roboto</vt:lpstr>
      <vt:lpstr>Wingdings</vt:lpstr>
      <vt:lpstr>Custom Design</vt:lpstr>
      <vt:lpstr>Communication toolkit: Accessible and Inclusive Tourism Toolkit for Businesses Updated summer 2025</vt:lpstr>
      <vt:lpstr>Welcome</vt:lpstr>
      <vt:lpstr>Key messages for your audience</vt:lpstr>
      <vt:lpstr>NEW summer 2025   VisitEngland Academy Course:  Exploring VisitEngland’s Accessible and Inclusive Tourism Toolkit for Businesses</vt:lpstr>
      <vt:lpstr>Course: Exploring VisitEngland’s Accessible and Inclusive Tourism Toolkit for Businesses </vt:lpstr>
      <vt:lpstr>Article for enewsletters</vt:lpstr>
      <vt:lpstr>Sample B2B social media posts </vt:lpstr>
      <vt:lpstr>Ongoing Toolkit promotion</vt:lpstr>
      <vt:lpstr>Short article for enewsletters (c. 60 words)</vt:lpstr>
      <vt:lpstr>Long article for enewsletters (c. 100 words)</vt:lpstr>
      <vt:lpstr>Sample toolkit B2B social media posts </vt:lpstr>
      <vt:lpstr>Sample post for LinkedIn</vt:lpstr>
      <vt:lpstr>Imagery</vt:lpstr>
      <vt:lpstr>Printed promotional material</vt:lpstr>
      <vt:lpstr>Visitengland.org/access</vt:lpstr>
    </vt:vector>
  </TitlesOfParts>
  <Company>VistBritain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Upcoming changes to the Regulatory Reform (Fire Safety) Order 2005</dc:title>
  <dc:creator>Katie Toussaint-Jackson</dc:creator>
  <cp:lastModifiedBy>Hannah Lowe</cp:lastModifiedBy>
  <cp:revision>77</cp:revision>
  <dcterms:created xsi:type="dcterms:W3CDTF">2023-08-16T10:46:42Z</dcterms:created>
  <dcterms:modified xsi:type="dcterms:W3CDTF">2025-07-04T11:28:36Z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0x01010065F2B32527EE624785C5D8CA2406D5EF00BDE3CC90C4A6494F84540D348B17BBCF</vt:lpwstr>
  </property>
  <property fmtid="{D5CDD505-2E9C-101B-9397-08002B2CF9AE}" pid="3" name="Order">
    <vt:r8>100</vt:r8>
  </property>
  <property fmtid="{D5CDD505-2E9C-101B-9397-08002B2CF9AE}" pid="4" name="MediaServiceImageTags">
    <vt:lpwstr/>
  </property>
  <property fmtid="{D5CDD505-2E9C-101B-9397-08002B2CF9AE}" pid="5" name="VB_DMS_Department">
    <vt:lpwstr/>
  </property>
</Properties>
</file>