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12.xml" ContentType="application/vnd.openxmlformats-officedocument.presentationml.tags+xml"/>
  <Override PartName="/ppt/tags/tag13.xml" ContentType="application/vnd.openxmlformats-officedocument.presentationml.tag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chart11.xml" ContentType="application/vnd.openxmlformats-officedocument.drawingml.chart+xml"/>
  <Override PartName="/ppt/notesSlides/notesSlide2.xml" ContentType="application/vnd.openxmlformats-officedocument.presentationml.notesSlide+xml"/>
  <Override PartName="/ppt/charts/chart12.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1.xml" ContentType="application/vnd.openxmlformats-officedocument.drawingml.chartshapes+xml"/>
  <Override PartName="/ppt/charts/chart13.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2.xml" ContentType="application/vnd.openxmlformats-officedocument.drawingml.chartshapes+xml"/>
  <Override PartName="/ppt/charts/chart14.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5.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6.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7.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8.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9.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20.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21.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2.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3.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4.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5.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6.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7.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8.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9.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30.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31.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2.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3.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4.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5.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36.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7.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8.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39.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40.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41.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42.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43.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44.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45.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46.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47.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48.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49.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50.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51.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52.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53.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54.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55.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56.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57.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58.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59.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60.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61.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62.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63.xml" ContentType="application/vnd.openxmlformats-officedocument.drawingml.chart+xml"/>
  <Override PartName="/ppt/charts/style61.xml" ContentType="application/vnd.ms-office.chartstyle+xml"/>
  <Override PartName="/ppt/charts/colors61.xml" ContentType="application/vnd.ms-office.chartcolorstyle+xml"/>
  <Override PartName="/ppt/charts/chart64.xml" ContentType="application/vnd.openxmlformats-officedocument.drawingml.chart+xml"/>
  <Override PartName="/ppt/charts/style62.xml" ContentType="application/vnd.ms-office.chartstyle+xml"/>
  <Override PartName="/ppt/charts/colors62.xml" ContentType="application/vnd.ms-office.chartcolorstyle+xml"/>
  <Override PartName="/ppt/charts/chart65.xml" ContentType="application/vnd.openxmlformats-officedocument.drawingml.chart+xml"/>
  <Override PartName="/ppt/charts/style63.xml" ContentType="application/vnd.ms-office.chartstyle+xml"/>
  <Override PartName="/ppt/charts/colors63.xml" ContentType="application/vnd.ms-office.chartcolorstyle+xml"/>
  <Override PartName="/ppt/charts/chart66.xml" ContentType="application/vnd.openxmlformats-officedocument.drawingml.chart+xml"/>
  <Override PartName="/ppt/charts/style64.xml" ContentType="application/vnd.ms-office.chartstyle+xml"/>
  <Override PartName="/ppt/charts/colors64.xml" ContentType="application/vnd.ms-office.chartcolorstyle+xml"/>
  <Override PartName="/ppt/charts/chart67.xml" ContentType="application/vnd.openxmlformats-officedocument.drawingml.chart+xml"/>
  <Override PartName="/ppt/charts/style65.xml" ContentType="application/vnd.ms-office.chartstyle+xml"/>
  <Override PartName="/ppt/charts/colors65.xml" ContentType="application/vnd.ms-office.chartcolorstyle+xml"/>
  <Override PartName="/ppt/charts/chart68.xml" ContentType="application/vnd.openxmlformats-officedocument.drawingml.chart+xml"/>
  <Override PartName="/ppt/charts/style66.xml" ContentType="application/vnd.ms-office.chartstyle+xml"/>
  <Override PartName="/ppt/charts/colors66.xml" ContentType="application/vnd.ms-office.chartcolorstyle+xml"/>
  <Override PartName="/ppt/charts/chart69.xml" ContentType="application/vnd.openxmlformats-officedocument.drawingml.chart+xml"/>
  <Override PartName="/ppt/charts/style67.xml" ContentType="application/vnd.ms-office.chartstyle+xml"/>
  <Override PartName="/ppt/charts/colors67.xml" ContentType="application/vnd.ms-office.chartcolorstyle+xml"/>
  <Override PartName="/ppt/charts/chart70.xml" ContentType="application/vnd.openxmlformats-officedocument.drawingml.chart+xml"/>
  <Override PartName="/ppt/charts/style68.xml" ContentType="application/vnd.ms-office.chartstyle+xml"/>
  <Override PartName="/ppt/charts/colors68.xml" ContentType="application/vnd.ms-office.chartcolorstyle+xml"/>
  <Override PartName="/ppt/charts/chart71.xml" ContentType="application/vnd.openxmlformats-officedocument.drawingml.chart+xml"/>
  <Override PartName="/ppt/charts/style69.xml" ContentType="application/vnd.ms-office.chartstyle+xml"/>
  <Override PartName="/ppt/charts/colors69.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0" r:id="rId4"/>
  </p:sldMasterIdLst>
  <p:notesMasterIdLst>
    <p:notesMasterId r:id="rId69"/>
  </p:notesMasterIdLst>
  <p:handoutMasterIdLst>
    <p:handoutMasterId r:id="rId70"/>
  </p:handoutMasterIdLst>
  <p:sldIdLst>
    <p:sldId id="476" r:id="rId5"/>
    <p:sldId id="1166" r:id="rId6"/>
    <p:sldId id="1062" r:id="rId7"/>
    <p:sldId id="1249" r:id="rId8"/>
    <p:sldId id="1247" r:id="rId9"/>
    <p:sldId id="1248" r:id="rId10"/>
    <p:sldId id="1174" r:id="rId11"/>
    <p:sldId id="1078" r:id="rId12"/>
    <p:sldId id="1100" r:id="rId13"/>
    <p:sldId id="1239" r:id="rId14"/>
    <p:sldId id="1173" r:id="rId15"/>
    <p:sldId id="1224" r:id="rId16"/>
    <p:sldId id="1198" r:id="rId17"/>
    <p:sldId id="1255" r:id="rId18"/>
    <p:sldId id="1291" r:id="rId19"/>
    <p:sldId id="1177" r:id="rId20"/>
    <p:sldId id="1227" r:id="rId21"/>
    <p:sldId id="1230" r:id="rId22"/>
    <p:sldId id="1284" r:id="rId23"/>
    <p:sldId id="1243" r:id="rId24"/>
    <p:sldId id="1158" r:id="rId25"/>
    <p:sldId id="1246" r:id="rId26"/>
    <p:sldId id="1235" r:id="rId27"/>
    <p:sldId id="1292" r:id="rId28"/>
    <p:sldId id="1179" r:id="rId29"/>
    <p:sldId id="1257" r:id="rId30"/>
    <p:sldId id="1260" r:id="rId31"/>
    <p:sldId id="1268" r:id="rId32"/>
    <p:sldId id="1202" r:id="rId33"/>
    <p:sldId id="1262" r:id="rId34"/>
    <p:sldId id="1201" r:id="rId35"/>
    <p:sldId id="1290" r:id="rId36"/>
    <p:sldId id="1263" r:id="rId37"/>
    <p:sldId id="1264" r:id="rId38"/>
    <p:sldId id="1265" r:id="rId39"/>
    <p:sldId id="1266" r:id="rId40"/>
    <p:sldId id="1286" r:id="rId41"/>
    <p:sldId id="1287" r:id="rId42"/>
    <p:sldId id="1269" r:id="rId43"/>
    <p:sldId id="1270" r:id="rId44"/>
    <p:sldId id="1205" r:id="rId45"/>
    <p:sldId id="1272" r:id="rId46"/>
    <p:sldId id="1273" r:id="rId47"/>
    <p:sldId id="1288" r:id="rId48"/>
    <p:sldId id="1274" r:id="rId49"/>
    <p:sldId id="1275" r:id="rId50"/>
    <p:sldId id="1208" r:id="rId51"/>
    <p:sldId id="1277" r:id="rId52"/>
    <p:sldId id="1278" r:id="rId53"/>
    <p:sldId id="1289" r:id="rId54"/>
    <p:sldId id="1279" r:id="rId55"/>
    <p:sldId id="1280" r:id="rId56"/>
    <p:sldId id="1281" r:id="rId57"/>
    <p:sldId id="1282" r:id="rId58"/>
    <p:sldId id="1283" r:id="rId59"/>
    <p:sldId id="1294" r:id="rId60"/>
    <p:sldId id="1293" r:id="rId61"/>
    <p:sldId id="1196" r:id="rId62"/>
    <p:sldId id="1241" r:id="rId63"/>
    <p:sldId id="1085" r:id="rId64"/>
    <p:sldId id="1213" r:id="rId65"/>
    <p:sldId id="1214" r:id="rId66"/>
    <p:sldId id="1215" r:id="rId67"/>
    <p:sldId id="1194" r:id="rId68"/>
  </p:sldIdLst>
  <p:sldSz cx="9906000" cy="6858000" type="A4"/>
  <p:notesSz cx="6888163" cy="100187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len Roberts" initials="HR" lastIdx="0" clrIdx="0">
    <p:extLst>
      <p:ext uri="{19B8F6BF-5375-455C-9EA6-DF929625EA0E}">
        <p15:presenceInfo xmlns:p15="http://schemas.microsoft.com/office/powerpoint/2012/main" userId="Helen Roberts" providerId="None"/>
      </p:ext>
    </p:extLst>
  </p:cmAuthor>
  <p:cmAuthor id="2" name="Andy Scott" initials="AS" lastIdx="5" clrIdx="1">
    <p:extLst>
      <p:ext uri="{19B8F6BF-5375-455C-9EA6-DF929625EA0E}">
        <p15:presenceInfo xmlns:p15="http://schemas.microsoft.com/office/powerpoint/2012/main" userId="Andy Scott" providerId="None"/>
      </p:ext>
    </p:extLst>
  </p:cmAuthor>
  <p:cmAuthor id="3" name="Helen Roberts" initials="HR [2]" lastIdx="1" clrIdx="2">
    <p:extLst>
      <p:ext uri="{19B8F6BF-5375-455C-9EA6-DF929625EA0E}">
        <p15:presenceInfo xmlns:p15="http://schemas.microsoft.com/office/powerpoint/2012/main" userId="52851d733f94198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33"/>
    <a:srgbClr val="FF7C80"/>
    <a:srgbClr val="FF0000"/>
    <a:srgbClr val="C00000"/>
    <a:srgbClr val="FF9900"/>
    <a:srgbClr val="CCFFFF"/>
    <a:srgbClr val="009928"/>
    <a:srgbClr val="E8CDE7"/>
    <a:srgbClr val="FFFF99"/>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97" autoAdjust="0"/>
    <p:restoredTop sz="93817" autoAdjust="0"/>
  </p:normalViewPr>
  <p:slideViewPr>
    <p:cSldViewPr snapToGrid="0">
      <p:cViewPr varScale="1">
        <p:scale>
          <a:sx n="131" d="100"/>
          <a:sy n="131" d="100"/>
        </p:scale>
        <p:origin x="714" y="13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25" d="100"/>
        <a:sy n="125" d="100"/>
      </p:scale>
      <p:origin x="0" y="-36006"/>
    </p:cViewPr>
  </p:sorterViewPr>
  <p:notesViewPr>
    <p:cSldViewPr snapToGrid="0">
      <p:cViewPr varScale="1">
        <p:scale>
          <a:sx n="70" d="100"/>
          <a:sy n="70" d="100"/>
        </p:scale>
        <p:origin x="2772" y="6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handoutMaster" Target="handoutMasters/handoutMaster1.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1.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2.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2.xml"/><Relationship Id="rId1" Type="http://schemas.microsoft.com/office/2011/relationships/chartStyle" Target="style12.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3.xml"/><Relationship Id="rId1" Type="http://schemas.microsoft.com/office/2011/relationships/chartStyle" Target="style13.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4.xml"/><Relationship Id="rId1" Type="http://schemas.microsoft.com/office/2011/relationships/chartStyle" Target="style14.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5.xml"/><Relationship Id="rId1" Type="http://schemas.microsoft.com/office/2011/relationships/chartStyle" Target="style15.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6.xml"/><Relationship Id="rId1" Type="http://schemas.microsoft.com/office/2011/relationships/chartStyle" Target="style16.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7.xml"/><Relationship Id="rId1" Type="http://schemas.microsoft.com/office/2011/relationships/chartStyle" Target="style17.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18.xml"/><Relationship Id="rId1" Type="http://schemas.microsoft.com/office/2011/relationships/chartStyle" Target="style18.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19.xml"/><Relationship Id="rId1" Type="http://schemas.microsoft.com/office/2011/relationships/chartStyle" Target="style19.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0.xml"/><Relationship Id="rId1" Type="http://schemas.microsoft.com/office/2011/relationships/chartStyle" Target="style20.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1.xml"/><Relationship Id="rId1" Type="http://schemas.microsoft.com/office/2011/relationships/chartStyle" Target="style21.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2.xml"/><Relationship Id="rId1" Type="http://schemas.microsoft.com/office/2011/relationships/chartStyle" Target="style22.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3.xml"/><Relationship Id="rId1" Type="http://schemas.microsoft.com/office/2011/relationships/chartStyle" Target="style23.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4.xml"/><Relationship Id="rId1" Type="http://schemas.microsoft.com/office/2011/relationships/chartStyle" Target="style24.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5.xml"/><Relationship Id="rId1" Type="http://schemas.microsoft.com/office/2011/relationships/chartStyle" Target="style25.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6.xml"/><Relationship Id="rId1" Type="http://schemas.microsoft.com/office/2011/relationships/chartStyle" Target="style26.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7.xml"/><Relationship Id="rId1" Type="http://schemas.microsoft.com/office/2011/relationships/chartStyle" Target="style27.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28.xml"/><Relationship Id="rId1" Type="http://schemas.microsoft.com/office/2011/relationships/chartStyle" Target="style28.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29.xml"/><Relationship Id="rId1" Type="http://schemas.microsoft.com/office/2011/relationships/chartStyle" Target="style29.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0.xml"/><Relationship Id="rId1" Type="http://schemas.microsoft.com/office/2011/relationships/chartStyle" Target="style30.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1.xml"/><Relationship Id="rId1" Type="http://schemas.microsoft.com/office/2011/relationships/chartStyle" Target="style31.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2.xml"/><Relationship Id="rId1" Type="http://schemas.microsoft.com/office/2011/relationships/chartStyle" Target="style32.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3.xml"/><Relationship Id="rId1" Type="http://schemas.microsoft.com/office/2011/relationships/chartStyle" Target="style33.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4.xml"/><Relationship Id="rId1" Type="http://schemas.microsoft.com/office/2011/relationships/chartStyle" Target="style34.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5.xml"/><Relationship Id="rId1" Type="http://schemas.microsoft.com/office/2011/relationships/chartStyle" Target="style35.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6.xml"/><Relationship Id="rId1" Type="http://schemas.microsoft.com/office/2011/relationships/chartStyle" Target="style36.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37.xml"/><Relationship Id="rId1" Type="http://schemas.microsoft.com/office/2011/relationships/chartStyle" Target="style37.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38.xml"/><Relationship Id="rId1" Type="http://schemas.microsoft.com/office/2011/relationships/chartStyle" Target="style38.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39.xml"/><Relationship Id="rId1" Type="http://schemas.microsoft.com/office/2011/relationships/chartStyle" Target="style39.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40.xml"/><Relationship Id="rId1" Type="http://schemas.microsoft.com/office/2011/relationships/chartStyle" Target="style40.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41.xml"/><Relationship Id="rId1" Type="http://schemas.microsoft.com/office/2011/relationships/chartStyle" Target="style41.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42.xml"/><Relationship Id="rId1" Type="http://schemas.microsoft.com/office/2011/relationships/chartStyle" Target="style42.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43.xml"/><Relationship Id="rId1" Type="http://schemas.microsoft.com/office/2011/relationships/chartStyle" Target="style43.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44.xml"/><Relationship Id="rId1" Type="http://schemas.microsoft.com/office/2011/relationships/chartStyle" Target="style44.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45.xml"/><Relationship Id="rId1" Type="http://schemas.microsoft.com/office/2011/relationships/chartStyle" Target="style45.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46.xml"/><Relationship Id="rId1" Type="http://schemas.microsoft.com/office/2011/relationships/chartStyle" Target="style46.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47.xml"/><Relationship Id="rId1" Type="http://schemas.microsoft.com/office/2011/relationships/chartStyle" Target="style47.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48.xml"/><Relationship Id="rId1" Type="http://schemas.microsoft.com/office/2011/relationships/chartStyle" Target="style48.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49.xml"/><Relationship Id="rId1" Type="http://schemas.microsoft.com/office/2011/relationships/chartStyle" Target="style49.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50.xml"/><Relationship Id="rId1" Type="http://schemas.microsoft.com/office/2011/relationships/chartStyle" Target="style50.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51.xml"/><Relationship Id="rId1" Type="http://schemas.microsoft.com/office/2011/relationships/chartStyle" Target="style51.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52.xml"/><Relationship Id="rId1" Type="http://schemas.microsoft.com/office/2011/relationships/chartStyle" Target="style52.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53.xml"/><Relationship Id="rId1" Type="http://schemas.microsoft.com/office/2011/relationships/chartStyle" Target="style53.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54.xml"/><Relationship Id="rId1" Type="http://schemas.microsoft.com/office/2011/relationships/chartStyle" Target="style54.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55.xml"/><Relationship Id="rId1" Type="http://schemas.microsoft.com/office/2011/relationships/chartStyle" Target="style55.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56.xml"/><Relationship Id="rId1" Type="http://schemas.microsoft.com/office/2011/relationships/chartStyle" Target="style56.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57.xml"/><Relationship Id="rId1" Type="http://schemas.microsoft.com/office/2011/relationships/chartStyle" Target="style57.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58.xml"/><Relationship Id="rId1" Type="http://schemas.microsoft.com/office/2011/relationships/chartStyle" Target="style58.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59.xml"/><Relationship Id="rId1" Type="http://schemas.microsoft.com/office/2011/relationships/chartStyle" Target="style59.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60.xml"/><Relationship Id="rId1" Type="http://schemas.microsoft.com/office/2011/relationships/chartStyle" Target="style60.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61.xml"/><Relationship Id="rId1" Type="http://schemas.microsoft.com/office/2011/relationships/chartStyle" Target="style61.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62.xml"/><Relationship Id="rId1" Type="http://schemas.microsoft.com/office/2011/relationships/chartStyle" Target="style62.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63.xml"/><Relationship Id="rId1" Type="http://schemas.microsoft.com/office/2011/relationships/chartStyle" Target="style63.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64.xml"/><Relationship Id="rId1" Type="http://schemas.microsoft.com/office/2011/relationships/chartStyle" Target="style64.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65.xml"/><Relationship Id="rId1" Type="http://schemas.microsoft.com/office/2011/relationships/chartStyle" Target="style65.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66.xml"/><Relationship Id="rId1" Type="http://schemas.microsoft.com/office/2011/relationships/chartStyle" Target="style66.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67.xml"/><Relationship Id="rId1" Type="http://schemas.microsoft.com/office/2011/relationships/chartStyle" Target="style67.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68.xml"/><Relationship Id="rId1" Type="http://schemas.microsoft.com/office/2011/relationships/chartStyle" Target="style68.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69.xml"/><Relationship Id="rId1" Type="http://schemas.microsoft.com/office/2011/relationships/chartStyle" Target="style69.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1902801215100771"/>
          <c:y val="2.642643142539669E-2"/>
          <c:w val="0.47550669712378157"/>
          <c:h val="0.88357009927787933"/>
        </c:manualLayout>
      </c:layout>
      <c:barChart>
        <c:barDir val="bar"/>
        <c:grouping val="stacked"/>
        <c:varyColors val="0"/>
        <c:ser>
          <c:idx val="0"/>
          <c:order val="0"/>
          <c:tx>
            <c:strRef>
              <c:f>Sheet1!$B$1</c:f>
              <c:strCache>
                <c:ptCount val="1"/>
                <c:pt idx="0">
                  <c:v>Done</c:v>
                </c:pt>
              </c:strCache>
            </c:strRef>
          </c:tx>
          <c:spPr>
            <a:solidFill>
              <a:schemeClr val="accent4"/>
            </a:solidFill>
            <a:ln>
              <a:noFill/>
            </a:ln>
            <a:effectLst/>
          </c:spPr>
          <c:invertIfNegative val="0"/>
          <c:dPt>
            <c:idx val="2"/>
            <c:invertIfNegative val="0"/>
            <c:bubble3D val="0"/>
            <c:spPr>
              <a:solidFill>
                <a:schemeClr val="accent4"/>
              </a:solidFill>
              <a:ln>
                <a:noFill/>
              </a:ln>
              <a:effectLst/>
            </c:spPr>
            <c:extLst>
              <c:ext xmlns:c16="http://schemas.microsoft.com/office/drawing/2014/chart" uri="{C3380CC4-5D6E-409C-BE32-E72D297353CC}">
                <c16:uniqueId val="{00000010-BDC9-4612-9DCD-B841B7D9071E}"/>
              </c:ext>
            </c:extLst>
          </c:dPt>
          <c:dPt>
            <c:idx val="3"/>
            <c:invertIfNegative val="0"/>
            <c:bubble3D val="0"/>
            <c:spPr>
              <a:solidFill>
                <a:schemeClr val="accent4"/>
              </a:solidFill>
              <a:ln>
                <a:noFill/>
              </a:ln>
              <a:effectLst/>
            </c:spPr>
            <c:extLst>
              <c:ext xmlns:c16="http://schemas.microsoft.com/office/drawing/2014/chart" uri="{C3380CC4-5D6E-409C-BE32-E72D297353CC}">
                <c16:uniqueId val="{00000027-BDC9-4612-9DCD-B841B7D9071E}"/>
              </c:ext>
            </c:extLst>
          </c:dPt>
          <c:dPt>
            <c:idx val="4"/>
            <c:invertIfNegative val="0"/>
            <c:bubble3D val="0"/>
            <c:spPr>
              <a:solidFill>
                <a:schemeClr val="accent4"/>
              </a:solidFill>
              <a:ln>
                <a:noFill/>
              </a:ln>
              <a:effectLst/>
            </c:spPr>
            <c:extLst>
              <c:ext xmlns:c16="http://schemas.microsoft.com/office/drawing/2014/chart" uri="{C3380CC4-5D6E-409C-BE32-E72D297353CC}">
                <c16:uniqueId val="{00000028-BDC9-4612-9DCD-B841B7D9071E}"/>
              </c:ext>
            </c:extLst>
          </c:dPt>
          <c:dPt>
            <c:idx val="8"/>
            <c:invertIfNegative val="0"/>
            <c:bubble3D val="0"/>
            <c:spPr>
              <a:solidFill>
                <a:schemeClr val="accent4"/>
              </a:solidFill>
              <a:ln>
                <a:noFill/>
              </a:ln>
              <a:effectLst/>
            </c:spPr>
            <c:extLst>
              <c:ext xmlns:c16="http://schemas.microsoft.com/office/drawing/2014/chart" uri="{C3380CC4-5D6E-409C-BE32-E72D297353CC}">
                <c16:uniqueId val="{00000011-BDC9-4612-9DCD-B841B7D9071E}"/>
              </c:ext>
            </c:extLst>
          </c:dPt>
          <c:dPt>
            <c:idx val="9"/>
            <c:invertIfNegative val="0"/>
            <c:bubble3D val="0"/>
            <c:spPr>
              <a:solidFill>
                <a:schemeClr val="accent4"/>
              </a:solidFill>
              <a:ln>
                <a:noFill/>
              </a:ln>
              <a:effectLst/>
            </c:spPr>
            <c:extLst>
              <c:ext xmlns:c16="http://schemas.microsoft.com/office/drawing/2014/chart" uri="{C3380CC4-5D6E-409C-BE32-E72D297353CC}">
                <c16:uniqueId val="{00000029-BDC9-4612-9DCD-B841B7D9071E}"/>
              </c:ext>
            </c:extLst>
          </c:dPt>
          <c:dPt>
            <c:idx val="12"/>
            <c:invertIfNegative val="0"/>
            <c:bubble3D val="0"/>
            <c:spPr>
              <a:solidFill>
                <a:schemeClr val="accent4"/>
              </a:solidFill>
              <a:ln>
                <a:noFill/>
              </a:ln>
              <a:effectLst/>
            </c:spPr>
            <c:extLst>
              <c:ext xmlns:c16="http://schemas.microsoft.com/office/drawing/2014/chart" uri="{C3380CC4-5D6E-409C-BE32-E72D297353CC}">
                <c16:uniqueId val="{0000002A-BDC9-4612-9DCD-B841B7D9071E}"/>
              </c:ext>
            </c:extLst>
          </c:dPt>
          <c:dPt>
            <c:idx val="13"/>
            <c:invertIfNegative val="0"/>
            <c:bubble3D val="0"/>
            <c:spPr>
              <a:solidFill>
                <a:schemeClr val="accent4"/>
              </a:solidFill>
              <a:ln>
                <a:noFill/>
              </a:ln>
              <a:effectLst/>
            </c:spPr>
            <c:extLst>
              <c:ext xmlns:c16="http://schemas.microsoft.com/office/drawing/2014/chart" uri="{C3380CC4-5D6E-409C-BE32-E72D297353CC}">
                <c16:uniqueId val="{0000002B-BDC9-4612-9DCD-B841B7D9071E}"/>
              </c:ext>
            </c:extLst>
          </c:dPt>
          <c:dPt>
            <c:idx val="14"/>
            <c:invertIfNegative val="0"/>
            <c:bubble3D val="0"/>
            <c:spPr>
              <a:solidFill>
                <a:schemeClr val="accent4"/>
              </a:solidFill>
              <a:ln>
                <a:noFill/>
              </a:ln>
              <a:effectLst/>
            </c:spPr>
            <c:extLst>
              <c:ext xmlns:c16="http://schemas.microsoft.com/office/drawing/2014/chart" uri="{C3380CC4-5D6E-409C-BE32-E72D297353CC}">
                <c16:uniqueId val="{00000017-BDC9-4612-9DCD-B841B7D9071E}"/>
              </c:ext>
            </c:extLst>
          </c:dPt>
          <c:dPt>
            <c:idx val="16"/>
            <c:invertIfNegative val="0"/>
            <c:bubble3D val="0"/>
            <c:spPr>
              <a:solidFill>
                <a:schemeClr val="accent4"/>
              </a:solidFill>
              <a:ln>
                <a:noFill/>
              </a:ln>
              <a:effectLst/>
            </c:spPr>
            <c:extLst>
              <c:ext xmlns:c16="http://schemas.microsoft.com/office/drawing/2014/chart" uri="{C3380CC4-5D6E-409C-BE32-E72D297353CC}">
                <c16:uniqueId val="{0000002C-BDC9-4612-9DCD-B841B7D9071E}"/>
              </c:ext>
            </c:extLst>
          </c:dPt>
          <c:dPt>
            <c:idx val="17"/>
            <c:invertIfNegative val="0"/>
            <c:bubble3D val="0"/>
            <c:spPr>
              <a:solidFill>
                <a:schemeClr val="accent4"/>
              </a:solidFill>
              <a:ln>
                <a:noFill/>
              </a:ln>
              <a:effectLst/>
            </c:spPr>
            <c:extLst>
              <c:ext xmlns:c16="http://schemas.microsoft.com/office/drawing/2014/chart" uri="{C3380CC4-5D6E-409C-BE32-E72D297353CC}">
                <c16:uniqueId val="{0000002D-BDC9-4612-9DCD-B841B7D9071E}"/>
              </c:ext>
            </c:extLst>
          </c:dPt>
          <c:dPt>
            <c:idx val="18"/>
            <c:invertIfNegative val="0"/>
            <c:bubble3D val="0"/>
            <c:spPr>
              <a:solidFill>
                <a:schemeClr val="accent4"/>
              </a:solidFill>
              <a:ln>
                <a:noFill/>
              </a:ln>
              <a:effectLst/>
            </c:spPr>
            <c:extLst>
              <c:ext xmlns:c16="http://schemas.microsoft.com/office/drawing/2014/chart" uri="{C3380CC4-5D6E-409C-BE32-E72D297353CC}">
                <c16:uniqueId val="{0000002E-BDC9-4612-9DCD-B841B7D9071E}"/>
              </c:ext>
            </c:extLst>
          </c:dPt>
          <c:dPt>
            <c:idx val="19"/>
            <c:invertIfNegative val="0"/>
            <c:bubble3D val="0"/>
            <c:spPr>
              <a:solidFill>
                <a:schemeClr val="accent4"/>
              </a:solidFill>
              <a:ln>
                <a:noFill/>
              </a:ln>
              <a:effectLst/>
            </c:spPr>
            <c:extLst>
              <c:ext xmlns:c16="http://schemas.microsoft.com/office/drawing/2014/chart" uri="{C3380CC4-5D6E-409C-BE32-E72D297353CC}">
                <c16:uniqueId val="{0000002F-BDC9-4612-9DCD-B841B7D9071E}"/>
              </c:ext>
            </c:extLst>
          </c:dPt>
          <c:dPt>
            <c:idx val="20"/>
            <c:invertIfNegative val="0"/>
            <c:bubble3D val="0"/>
            <c:spPr>
              <a:solidFill>
                <a:schemeClr val="accent4"/>
              </a:solidFill>
              <a:ln>
                <a:noFill/>
              </a:ln>
              <a:effectLst/>
            </c:spPr>
            <c:extLst>
              <c:ext xmlns:c16="http://schemas.microsoft.com/office/drawing/2014/chart" uri="{C3380CC4-5D6E-409C-BE32-E72D297353CC}">
                <c16:uniqueId val="{00000013-BDC9-4612-9DCD-B841B7D9071E}"/>
              </c:ext>
            </c:extLst>
          </c:dPt>
          <c:dPt>
            <c:idx val="21"/>
            <c:invertIfNegative val="0"/>
            <c:bubble3D val="0"/>
            <c:spPr>
              <a:solidFill>
                <a:schemeClr val="accent4"/>
              </a:solidFill>
              <a:ln>
                <a:noFill/>
              </a:ln>
              <a:effectLst/>
            </c:spPr>
            <c:extLst>
              <c:ext xmlns:c16="http://schemas.microsoft.com/office/drawing/2014/chart" uri="{C3380CC4-5D6E-409C-BE32-E72D297353CC}">
                <c16:uniqueId val="{00000014-BDC9-4612-9DCD-B841B7D9071E}"/>
              </c:ext>
            </c:extLst>
          </c:dPt>
          <c:dPt>
            <c:idx val="22"/>
            <c:invertIfNegative val="0"/>
            <c:bubble3D val="0"/>
            <c:spPr>
              <a:solidFill>
                <a:schemeClr val="accent4"/>
              </a:solidFill>
              <a:ln>
                <a:noFill/>
              </a:ln>
              <a:effectLst/>
            </c:spPr>
            <c:extLst>
              <c:ext xmlns:c16="http://schemas.microsoft.com/office/drawing/2014/chart" uri="{C3380CC4-5D6E-409C-BE32-E72D297353CC}">
                <c16:uniqueId val="{00000015-BDC9-4612-9DCD-B841B7D9071E}"/>
              </c:ext>
            </c:extLst>
          </c:dPt>
          <c:dPt>
            <c:idx val="23"/>
            <c:invertIfNegative val="0"/>
            <c:bubble3D val="0"/>
            <c:spPr>
              <a:solidFill>
                <a:schemeClr val="accent4"/>
              </a:solidFill>
              <a:ln>
                <a:noFill/>
              </a:ln>
              <a:effectLst/>
            </c:spPr>
            <c:extLst>
              <c:ext xmlns:c16="http://schemas.microsoft.com/office/drawing/2014/chart" uri="{C3380CC4-5D6E-409C-BE32-E72D297353CC}">
                <c16:uniqueId val="{00000016-BDC9-4612-9DCD-B841B7D9071E}"/>
              </c:ext>
            </c:extLst>
          </c:dPt>
          <c:cat>
            <c:strRef>
              <c:f>Sheet1!$A$2:$A$25</c:f>
              <c:strCache>
                <c:ptCount val="24"/>
                <c:pt idx="0">
                  <c:v>Street food tour and tasting</c:v>
                </c:pt>
                <c:pt idx="1">
                  <c:v>Vineyard tour and tasting</c:v>
                </c:pt>
                <c:pt idx="2">
                  <c:v>A spa experience</c:v>
                </c:pt>
                <c:pt idx="3">
                  <c:v>Guided nature experience</c:v>
                </c:pt>
                <c:pt idx="4">
                  <c:v>Experience life 'behind the scenes'</c:v>
                </c:pt>
                <c:pt idx="5">
                  <c:v>Distillery or brewery experience</c:v>
                </c:pt>
                <c:pt idx="6">
                  <c:v>Cookery class</c:v>
                </c:pt>
                <c:pt idx="7">
                  <c:v>Chocolate making class</c:v>
                </c:pt>
                <c:pt idx="8">
                  <c:v>A remote wellness retreat</c:v>
                </c:pt>
                <c:pt idx="9">
                  <c:v>Photography class</c:v>
                </c:pt>
                <c:pt idx="10">
                  <c:v>Baking school</c:v>
                </c:pt>
                <c:pt idx="11">
                  <c:v>Cheese making class</c:v>
                </c:pt>
                <c:pt idx="12">
                  <c:v>Shadowing experience</c:v>
                </c:pt>
                <c:pt idx="13">
                  <c:v>Authentic craft workshop</c:v>
                </c:pt>
                <c:pt idx="14">
                  <c:v>Mindfulness or meditation class</c:v>
                </c:pt>
                <c:pt idx="15">
                  <c:v>Foraging experience</c:v>
                </c:pt>
                <c:pt idx="16">
                  <c:v>Fossil hunting</c:v>
                </c:pt>
                <c:pt idx="17">
                  <c:v>Volunteering or working holiday</c:v>
                </c:pt>
                <c:pt idx="18">
                  <c:v>Street art</c:v>
                </c:pt>
                <c:pt idx="19">
                  <c:v>Guided fishing experience</c:v>
                </c:pt>
                <c:pt idx="20">
                  <c:v>A yoga experience</c:v>
                </c:pt>
                <c:pt idx="21">
                  <c:v>A tai chi experience</c:v>
                </c:pt>
                <c:pt idx="22">
                  <c:v>A homeopathic experience</c:v>
                </c:pt>
                <c:pt idx="23">
                  <c:v>A pilates experience</c:v>
                </c:pt>
              </c:strCache>
            </c:strRef>
          </c:cat>
          <c:val>
            <c:numRef>
              <c:f>Sheet1!$B$2:$B$25</c:f>
              <c:numCache>
                <c:formatCode>0%</c:formatCode>
                <c:ptCount val="24"/>
                <c:pt idx="0">
                  <c:v>0.22673714348640017</c:v>
                </c:pt>
                <c:pt idx="1">
                  <c:v>0.3073450060566017</c:v>
                </c:pt>
                <c:pt idx="2">
                  <c:v>0.3255148111441471</c:v>
                </c:pt>
                <c:pt idx="3">
                  <c:v>0.25448739125646958</c:v>
                </c:pt>
                <c:pt idx="4">
                  <c:v>0.21087985904636053</c:v>
                </c:pt>
                <c:pt idx="5">
                  <c:v>0.27474947692985352</c:v>
                </c:pt>
                <c:pt idx="6">
                  <c:v>0.16022464486290056</c:v>
                </c:pt>
                <c:pt idx="7">
                  <c:v>0.11430459200528577</c:v>
                </c:pt>
                <c:pt idx="8">
                  <c:v>0.18962669309547406</c:v>
                </c:pt>
                <c:pt idx="9">
                  <c:v>0.11970047351613258</c:v>
                </c:pt>
                <c:pt idx="10">
                  <c:v>9.877766765774694E-2</c:v>
                </c:pt>
                <c:pt idx="11">
                  <c:v>0.10560510956943069</c:v>
                </c:pt>
                <c:pt idx="12">
                  <c:v>0.13467679770950336</c:v>
                </c:pt>
                <c:pt idx="13">
                  <c:v>0.13709943838784275</c:v>
                </c:pt>
                <c:pt idx="14">
                  <c:v>0.12157251404030393</c:v>
                </c:pt>
                <c:pt idx="15">
                  <c:v>9.855742759607973E-2</c:v>
                </c:pt>
                <c:pt idx="16">
                  <c:v>9.965862790441582E-2</c:v>
                </c:pt>
                <c:pt idx="17">
                  <c:v>0.10252174870608964</c:v>
                </c:pt>
                <c:pt idx="18">
                  <c:v>0.1225635943178064</c:v>
                </c:pt>
                <c:pt idx="19">
                  <c:v>0.12862019601365487</c:v>
                </c:pt>
                <c:pt idx="20">
                  <c:v>0.12168263407113754</c:v>
                </c:pt>
                <c:pt idx="21">
                  <c:v>9.3712146239400954E-2</c:v>
                </c:pt>
                <c:pt idx="22">
                  <c:v>0.11177183129611276</c:v>
                </c:pt>
                <c:pt idx="23">
                  <c:v>9.8997907719414163E-2</c:v>
                </c:pt>
              </c:numCache>
            </c:numRef>
          </c:val>
          <c:extLst>
            <c:ext xmlns:c16="http://schemas.microsoft.com/office/drawing/2014/chart" uri="{C3380CC4-5D6E-409C-BE32-E72D297353CC}">
              <c16:uniqueId val="{00000000-F161-4BA5-B03E-59E7B3D5CA53}"/>
            </c:ext>
          </c:extLst>
        </c:ser>
        <c:ser>
          <c:idx val="1"/>
          <c:order val="1"/>
          <c:tx>
            <c:strRef>
              <c:f>Sheet1!$C$1</c:f>
              <c:strCache>
                <c:ptCount val="1"/>
                <c:pt idx="0">
                  <c:v>Booked to Do</c:v>
                </c:pt>
              </c:strCache>
            </c:strRef>
          </c:tx>
          <c:spPr>
            <a:solidFill>
              <a:schemeClr val="bg1">
                <a:lumMod val="65000"/>
              </a:schemeClr>
            </a:solidFill>
            <a:ln>
              <a:noFill/>
            </a:ln>
            <a:effectLst/>
          </c:spPr>
          <c:invertIfNegative val="0"/>
          <c:dPt>
            <c:idx val="2"/>
            <c:invertIfNegative val="0"/>
            <c:bubble3D val="0"/>
            <c:spPr>
              <a:solidFill>
                <a:schemeClr val="bg1">
                  <a:lumMod val="65000"/>
                </a:schemeClr>
              </a:solidFill>
              <a:ln>
                <a:noFill/>
              </a:ln>
              <a:effectLst/>
            </c:spPr>
            <c:extLst>
              <c:ext xmlns:c16="http://schemas.microsoft.com/office/drawing/2014/chart" uri="{C3380CC4-5D6E-409C-BE32-E72D297353CC}">
                <c16:uniqueId val="{00000012-BDC9-4612-9DCD-B841B7D9071E}"/>
              </c:ext>
            </c:extLst>
          </c:dPt>
          <c:dPt>
            <c:idx val="3"/>
            <c:invertIfNegative val="0"/>
            <c:bubble3D val="0"/>
            <c:spPr>
              <a:solidFill>
                <a:schemeClr val="bg1">
                  <a:lumMod val="65000"/>
                </a:schemeClr>
              </a:solidFill>
              <a:ln>
                <a:noFill/>
              </a:ln>
              <a:effectLst/>
            </c:spPr>
            <c:extLst>
              <c:ext xmlns:c16="http://schemas.microsoft.com/office/drawing/2014/chart" uri="{C3380CC4-5D6E-409C-BE32-E72D297353CC}">
                <c16:uniqueId val="{00000026-BDC9-4612-9DCD-B841B7D9071E}"/>
              </c:ext>
            </c:extLst>
          </c:dPt>
          <c:dPt>
            <c:idx val="4"/>
            <c:invertIfNegative val="0"/>
            <c:bubble3D val="0"/>
            <c:spPr>
              <a:solidFill>
                <a:schemeClr val="bg1">
                  <a:lumMod val="65000"/>
                </a:schemeClr>
              </a:solidFill>
              <a:ln>
                <a:noFill/>
              </a:ln>
              <a:effectLst/>
            </c:spPr>
            <c:extLst>
              <c:ext xmlns:c16="http://schemas.microsoft.com/office/drawing/2014/chart" uri="{C3380CC4-5D6E-409C-BE32-E72D297353CC}">
                <c16:uniqueId val="{00000025-BDC9-4612-9DCD-B841B7D9071E}"/>
              </c:ext>
            </c:extLst>
          </c:dPt>
          <c:dPt>
            <c:idx val="8"/>
            <c:invertIfNegative val="0"/>
            <c:bubble3D val="0"/>
            <c:spPr>
              <a:solidFill>
                <a:schemeClr val="bg1">
                  <a:lumMod val="65000"/>
                </a:schemeClr>
              </a:solidFill>
              <a:ln>
                <a:noFill/>
              </a:ln>
              <a:effectLst/>
            </c:spPr>
            <c:extLst>
              <c:ext xmlns:c16="http://schemas.microsoft.com/office/drawing/2014/chart" uri="{C3380CC4-5D6E-409C-BE32-E72D297353CC}">
                <c16:uniqueId val="{00000018-BDC9-4612-9DCD-B841B7D9071E}"/>
              </c:ext>
            </c:extLst>
          </c:dPt>
          <c:dPt>
            <c:idx val="9"/>
            <c:invertIfNegative val="0"/>
            <c:bubble3D val="0"/>
            <c:spPr>
              <a:solidFill>
                <a:schemeClr val="bg1">
                  <a:lumMod val="65000"/>
                </a:schemeClr>
              </a:solidFill>
              <a:ln>
                <a:noFill/>
              </a:ln>
              <a:effectLst/>
            </c:spPr>
            <c:extLst>
              <c:ext xmlns:c16="http://schemas.microsoft.com/office/drawing/2014/chart" uri="{C3380CC4-5D6E-409C-BE32-E72D297353CC}">
                <c16:uniqueId val="{00000024-BDC9-4612-9DCD-B841B7D9071E}"/>
              </c:ext>
            </c:extLst>
          </c:dPt>
          <c:dPt>
            <c:idx val="12"/>
            <c:invertIfNegative val="0"/>
            <c:bubble3D val="0"/>
            <c:spPr>
              <a:solidFill>
                <a:schemeClr val="bg1">
                  <a:lumMod val="65000"/>
                </a:schemeClr>
              </a:solidFill>
              <a:ln>
                <a:noFill/>
              </a:ln>
              <a:effectLst/>
            </c:spPr>
            <c:extLst>
              <c:ext xmlns:c16="http://schemas.microsoft.com/office/drawing/2014/chart" uri="{C3380CC4-5D6E-409C-BE32-E72D297353CC}">
                <c16:uniqueId val="{00000023-BDC9-4612-9DCD-B841B7D9071E}"/>
              </c:ext>
            </c:extLst>
          </c:dPt>
          <c:dPt>
            <c:idx val="13"/>
            <c:invertIfNegative val="0"/>
            <c:bubble3D val="0"/>
            <c:spPr>
              <a:solidFill>
                <a:schemeClr val="bg1">
                  <a:lumMod val="65000"/>
                </a:schemeClr>
              </a:solidFill>
              <a:ln>
                <a:noFill/>
              </a:ln>
              <a:effectLst/>
            </c:spPr>
            <c:extLst>
              <c:ext xmlns:c16="http://schemas.microsoft.com/office/drawing/2014/chart" uri="{C3380CC4-5D6E-409C-BE32-E72D297353CC}">
                <c16:uniqueId val="{00000022-BDC9-4612-9DCD-B841B7D9071E}"/>
              </c:ext>
            </c:extLst>
          </c:dPt>
          <c:dPt>
            <c:idx val="14"/>
            <c:invertIfNegative val="0"/>
            <c:bubble3D val="0"/>
            <c:spPr>
              <a:solidFill>
                <a:schemeClr val="bg1">
                  <a:lumMod val="65000"/>
                </a:schemeClr>
              </a:solidFill>
              <a:ln>
                <a:noFill/>
              </a:ln>
              <a:effectLst/>
            </c:spPr>
            <c:extLst>
              <c:ext xmlns:c16="http://schemas.microsoft.com/office/drawing/2014/chart" uri="{C3380CC4-5D6E-409C-BE32-E72D297353CC}">
                <c16:uniqueId val="{00000019-BDC9-4612-9DCD-B841B7D9071E}"/>
              </c:ext>
            </c:extLst>
          </c:dPt>
          <c:dPt>
            <c:idx val="16"/>
            <c:invertIfNegative val="0"/>
            <c:bubble3D val="0"/>
            <c:spPr>
              <a:solidFill>
                <a:schemeClr val="bg1">
                  <a:lumMod val="65000"/>
                </a:schemeClr>
              </a:solidFill>
              <a:ln>
                <a:noFill/>
              </a:ln>
              <a:effectLst/>
            </c:spPr>
            <c:extLst>
              <c:ext xmlns:c16="http://schemas.microsoft.com/office/drawing/2014/chart" uri="{C3380CC4-5D6E-409C-BE32-E72D297353CC}">
                <c16:uniqueId val="{0000001E-BDC9-4612-9DCD-B841B7D9071E}"/>
              </c:ext>
            </c:extLst>
          </c:dPt>
          <c:dPt>
            <c:idx val="17"/>
            <c:invertIfNegative val="0"/>
            <c:bubble3D val="0"/>
            <c:spPr>
              <a:solidFill>
                <a:schemeClr val="bg1">
                  <a:lumMod val="65000"/>
                </a:schemeClr>
              </a:solidFill>
              <a:ln>
                <a:noFill/>
              </a:ln>
              <a:effectLst/>
            </c:spPr>
            <c:extLst>
              <c:ext xmlns:c16="http://schemas.microsoft.com/office/drawing/2014/chart" uri="{C3380CC4-5D6E-409C-BE32-E72D297353CC}">
                <c16:uniqueId val="{0000001F-BDC9-4612-9DCD-B841B7D9071E}"/>
              </c:ext>
            </c:extLst>
          </c:dPt>
          <c:dPt>
            <c:idx val="18"/>
            <c:invertIfNegative val="0"/>
            <c:bubble3D val="0"/>
            <c:spPr>
              <a:solidFill>
                <a:schemeClr val="bg1">
                  <a:lumMod val="65000"/>
                </a:schemeClr>
              </a:solidFill>
              <a:ln>
                <a:noFill/>
              </a:ln>
              <a:effectLst/>
            </c:spPr>
            <c:extLst>
              <c:ext xmlns:c16="http://schemas.microsoft.com/office/drawing/2014/chart" uri="{C3380CC4-5D6E-409C-BE32-E72D297353CC}">
                <c16:uniqueId val="{00000020-BDC9-4612-9DCD-B841B7D9071E}"/>
              </c:ext>
            </c:extLst>
          </c:dPt>
          <c:dPt>
            <c:idx val="20"/>
            <c:invertIfNegative val="0"/>
            <c:bubble3D val="0"/>
            <c:spPr>
              <a:solidFill>
                <a:schemeClr val="bg1">
                  <a:lumMod val="65000"/>
                </a:schemeClr>
              </a:solidFill>
              <a:ln>
                <a:noFill/>
              </a:ln>
              <a:effectLst/>
            </c:spPr>
            <c:extLst>
              <c:ext xmlns:c16="http://schemas.microsoft.com/office/drawing/2014/chart" uri="{C3380CC4-5D6E-409C-BE32-E72D297353CC}">
                <c16:uniqueId val="{0000001A-BDC9-4612-9DCD-B841B7D9071E}"/>
              </c:ext>
            </c:extLst>
          </c:dPt>
          <c:dPt>
            <c:idx val="21"/>
            <c:invertIfNegative val="0"/>
            <c:bubble3D val="0"/>
            <c:spPr>
              <a:solidFill>
                <a:schemeClr val="bg1">
                  <a:lumMod val="65000"/>
                </a:schemeClr>
              </a:solidFill>
              <a:ln>
                <a:noFill/>
              </a:ln>
              <a:effectLst/>
            </c:spPr>
            <c:extLst>
              <c:ext xmlns:c16="http://schemas.microsoft.com/office/drawing/2014/chart" uri="{C3380CC4-5D6E-409C-BE32-E72D297353CC}">
                <c16:uniqueId val="{0000001B-BDC9-4612-9DCD-B841B7D9071E}"/>
              </c:ext>
            </c:extLst>
          </c:dPt>
          <c:dPt>
            <c:idx val="22"/>
            <c:invertIfNegative val="0"/>
            <c:bubble3D val="0"/>
            <c:spPr>
              <a:solidFill>
                <a:schemeClr val="bg1">
                  <a:lumMod val="65000"/>
                </a:schemeClr>
              </a:solidFill>
              <a:ln>
                <a:noFill/>
              </a:ln>
              <a:effectLst/>
            </c:spPr>
            <c:extLst>
              <c:ext xmlns:c16="http://schemas.microsoft.com/office/drawing/2014/chart" uri="{C3380CC4-5D6E-409C-BE32-E72D297353CC}">
                <c16:uniqueId val="{0000001C-BDC9-4612-9DCD-B841B7D9071E}"/>
              </c:ext>
            </c:extLst>
          </c:dPt>
          <c:dPt>
            <c:idx val="23"/>
            <c:invertIfNegative val="0"/>
            <c:bubble3D val="0"/>
            <c:spPr>
              <a:solidFill>
                <a:schemeClr val="bg1">
                  <a:lumMod val="65000"/>
                </a:schemeClr>
              </a:solidFill>
              <a:ln>
                <a:noFill/>
              </a:ln>
              <a:effectLst/>
            </c:spPr>
            <c:extLst>
              <c:ext xmlns:c16="http://schemas.microsoft.com/office/drawing/2014/chart" uri="{C3380CC4-5D6E-409C-BE32-E72D297353CC}">
                <c16:uniqueId val="{0000001D-BDC9-4612-9DCD-B841B7D9071E}"/>
              </c:ext>
            </c:extLst>
          </c:dPt>
          <c:cat>
            <c:strRef>
              <c:f>Sheet1!$A$2:$A$25</c:f>
              <c:strCache>
                <c:ptCount val="24"/>
                <c:pt idx="0">
                  <c:v>Street food tour and tasting</c:v>
                </c:pt>
                <c:pt idx="1">
                  <c:v>Vineyard tour and tasting</c:v>
                </c:pt>
                <c:pt idx="2">
                  <c:v>A spa experience</c:v>
                </c:pt>
                <c:pt idx="3">
                  <c:v>Guided nature experience</c:v>
                </c:pt>
                <c:pt idx="4">
                  <c:v>Experience life 'behind the scenes'</c:v>
                </c:pt>
                <c:pt idx="5">
                  <c:v>Distillery or brewery experience</c:v>
                </c:pt>
                <c:pt idx="6">
                  <c:v>Cookery class</c:v>
                </c:pt>
                <c:pt idx="7">
                  <c:v>Chocolate making class</c:v>
                </c:pt>
                <c:pt idx="8">
                  <c:v>A remote wellness retreat</c:v>
                </c:pt>
                <c:pt idx="9">
                  <c:v>Photography class</c:v>
                </c:pt>
                <c:pt idx="10">
                  <c:v>Baking school</c:v>
                </c:pt>
                <c:pt idx="11">
                  <c:v>Cheese making class</c:v>
                </c:pt>
                <c:pt idx="12">
                  <c:v>Shadowing experience</c:v>
                </c:pt>
                <c:pt idx="13">
                  <c:v>Authentic craft workshop</c:v>
                </c:pt>
                <c:pt idx="14">
                  <c:v>Mindfulness or meditation class</c:v>
                </c:pt>
                <c:pt idx="15">
                  <c:v>Foraging experience</c:v>
                </c:pt>
                <c:pt idx="16">
                  <c:v>Fossil hunting</c:v>
                </c:pt>
                <c:pt idx="17">
                  <c:v>Volunteering or working holiday</c:v>
                </c:pt>
                <c:pt idx="18">
                  <c:v>Street art</c:v>
                </c:pt>
                <c:pt idx="19">
                  <c:v>Guided fishing experience</c:v>
                </c:pt>
                <c:pt idx="20">
                  <c:v>A yoga experience</c:v>
                </c:pt>
                <c:pt idx="21">
                  <c:v>A tai chi experience</c:v>
                </c:pt>
                <c:pt idx="22">
                  <c:v>A homeopathic experience</c:v>
                </c:pt>
                <c:pt idx="23">
                  <c:v>A pilates experience</c:v>
                </c:pt>
              </c:strCache>
            </c:strRef>
          </c:cat>
          <c:val>
            <c:numRef>
              <c:f>Sheet1!$C$2:$C$25</c:f>
              <c:numCache>
                <c:formatCode>0%</c:formatCode>
                <c:ptCount val="24"/>
                <c:pt idx="0">
                  <c:v>8.424182358771061E-2</c:v>
                </c:pt>
                <c:pt idx="1">
                  <c:v>7.8735822046030177E-2</c:v>
                </c:pt>
                <c:pt idx="2">
                  <c:v>7.917630216936461E-2</c:v>
                </c:pt>
                <c:pt idx="3">
                  <c:v>6.7393458870168482E-2</c:v>
                </c:pt>
                <c:pt idx="4">
                  <c:v>5.3738575046801011E-2</c:v>
                </c:pt>
                <c:pt idx="5">
                  <c:v>6.5080938222662699E-2</c:v>
                </c:pt>
                <c:pt idx="6">
                  <c:v>5.913445655764784E-2</c:v>
                </c:pt>
                <c:pt idx="7">
                  <c:v>5.5170135447637922E-2</c:v>
                </c:pt>
                <c:pt idx="8">
                  <c:v>5.1646294460962451E-2</c:v>
                </c:pt>
                <c:pt idx="9">
                  <c:v>5.1976654553463272E-2</c:v>
                </c:pt>
                <c:pt idx="10">
                  <c:v>5.2196894615130489E-2</c:v>
                </c:pt>
                <c:pt idx="11">
                  <c:v>4.2836691994273757E-2</c:v>
                </c:pt>
                <c:pt idx="12">
                  <c:v>4.1405131593436846E-2</c:v>
                </c:pt>
                <c:pt idx="13">
                  <c:v>4.3167052086774585E-2</c:v>
                </c:pt>
                <c:pt idx="14">
                  <c:v>3.6780090298425286E-2</c:v>
                </c:pt>
                <c:pt idx="15">
                  <c:v>5.0434974121792757E-2</c:v>
                </c:pt>
                <c:pt idx="16">
                  <c:v>3.4687809712586719E-2</c:v>
                </c:pt>
                <c:pt idx="17">
                  <c:v>3.799141063759498E-2</c:v>
                </c:pt>
                <c:pt idx="18">
                  <c:v>4.2286091840105712E-2</c:v>
                </c:pt>
                <c:pt idx="19">
                  <c:v>4.834269353595419E-2</c:v>
                </c:pt>
                <c:pt idx="20">
                  <c:v>3.7440810483426935E-2</c:v>
                </c:pt>
                <c:pt idx="21">
                  <c:v>3.1494328818412069E-2</c:v>
                </c:pt>
                <c:pt idx="22">
                  <c:v>3.3586609404250636E-2</c:v>
                </c:pt>
                <c:pt idx="23">
                  <c:v>3.7000330360092502E-2</c:v>
                </c:pt>
              </c:numCache>
            </c:numRef>
          </c:val>
          <c:extLst>
            <c:ext xmlns:c16="http://schemas.microsoft.com/office/drawing/2014/chart" uri="{C3380CC4-5D6E-409C-BE32-E72D297353CC}">
              <c16:uniqueId val="{00000001-F161-4BA5-B03E-59E7B3D5CA53}"/>
            </c:ext>
          </c:extLst>
        </c:ser>
        <c:ser>
          <c:idx val="2"/>
          <c:order val="2"/>
          <c:tx>
            <c:strRef>
              <c:f>Sheet1!$D$1</c:f>
              <c:strCache>
                <c:ptCount val="1"/>
                <c:pt idx="0">
                  <c:v>Interested but not done</c:v>
                </c:pt>
              </c:strCache>
            </c:strRef>
          </c:tx>
          <c:spPr>
            <a:solidFill>
              <a:schemeClr val="accent5"/>
            </a:solidFill>
            <a:ln>
              <a:noFill/>
            </a:ln>
            <a:effectLst/>
          </c:spPr>
          <c:invertIfNegative val="0"/>
          <c:dPt>
            <c:idx val="2"/>
            <c:invertIfNegative val="0"/>
            <c:bubble3D val="0"/>
            <c:spPr>
              <a:solidFill>
                <a:schemeClr val="accent5"/>
              </a:solidFill>
              <a:ln>
                <a:noFill/>
              </a:ln>
              <a:effectLst/>
            </c:spPr>
            <c:extLst>
              <c:ext xmlns:c16="http://schemas.microsoft.com/office/drawing/2014/chart" uri="{C3380CC4-5D6E-409C-BE32-E72D297353CC}">
                <c16:uniqueId val="{00000000-BDC9-4612-9DCD-B841B7D9071E}"/>
              </c:ext>
            </c:extLst>
          </c:dPt>
          <c:dPt>
            <c:idx val="3"/>
            <c:invertIfNegative val="0"/>
            <c:bubble3D val="0"/>
            <c:spPr>
              <a:solidFill>
                <a:schemeClr val="accent5"/>
              </a:solidFill>
              <a:ln>
                <a:noFill/>
              </a:ln>
              <a:effectLst/>
            </c:spPr>
            <c:extLst>
              <c:ext xmlns:c16="http://schemas.microsoft.com/office/drawing/2014/chart" uri="{C3380CC4-5D6E-409C-BE32-E72D297353CC}">
                <c16:uniqueId val="{00000001-BDC9-4612-9DCD-B841B7D9071E}"/>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2-BDC9-4612-9DCD-B841B7D9071E}"/>
              </c:ext>
            </c:extLst>
          </c:dPt>
          <c:dPt>
            <c:idx val="8"/>
            <c:invertIfNegative val="0"/>
            <c:bubble3D val="0"/>
            <c:spPr>
              <a:solidFill>
                <a:schemeClr val="accent5"/>
              </a:solidFill>
              <a:ln>
                <a:noFill/>
              </a:ln>
              <a:effectLst/>
            </c:spPr>
            <c:extLst>
              <c:ext xmlns:c16="http://schemas.microsoft.com/office/drawing/2014/chart" uri="{C3380CC4-5D6E-409C-BE32-E72D297353CC}">
                <c16:uniqueId val="{00000003-BDC9-4612-9DCD-B841B7D9071E}"/>
              </c:ext>
            </c:extLst>
          </c:dPt>
          <c:dPt>
            <c:idx val="9"/>
            <c:invertIfNegative val="0"/>
            <c:bubble3D val="0"/>
            <c:spPr>
              <a:solidFill>
                <a:schemeClr val="accent5"/>
              </a:solidFill>
              <a:ln>
                <a:noFill/>
              </a:ln>
              <a:effectLst/>
            </c:spPr>
            <c:extLst>
              <c:ext xmlns:c16="http://schemas.microsoft.com/office/drawing/2014/chart" uri="{C3380CC4-5D6E-409C-BE32-E72D297353CC}">
                <c16:uniqueId val="{0000000F-BDC9-4612-9DCD-B841B7D9071E}"/>
              </c:ext>
            </c:extLst>
          </c:dPt>
          <c:dPt>
            <c:idx val="12"/>
            <c:invertIfNegative val="0"/>
            <c:bubble3D val="0"/>
            <c:spPr>
              <a:solidFill>
                <a:schemeClr val="accent5"/>
              </a:solidFill>
              <a:ln>
                <a:noFill/>
              </a:ln>
              <a:effectLst/>
            </c:spPr>
            <c:extLst>
              <c:ext xmlns:c16="http://schemas.microsoft.com/office/drawing/2014/chart" uri="{C3380CC4-5D6E-409C-BE32-E72D297353CC}">
                <c16:uniqueId val="{0000000E-BDC9-4612-9DCD-B841B7D9071E}"/>
              </c:ext>
            </c:extLst>
          </c:dPt>
          <c:dPt>
            <c:idx val="13"/>
            <c:invertIfNegative val="0"/>
            <c:bubble3D val="0"/>
            <c:spPr>
              <a:solidFill>
                <a:schemeClr val="accent5"/>
              </a:solidFill>
              <a:ln>
                <a:noFill/>
              </a:ln>
              <a:effectLst/>
            </c:spPr>
            <c:extLst>
              <c:ext xmlns:c16="http://schemas.microsoft.com/office/drawing/2014/chart" uri="{C3380CC4-5D6E-409C-BE32-E72D297353CC}">
                <c16:uniqueId val="{0000000D-BDC9-4612-9DCD-B841B7D9071E}"/>
              </c:ext>
            </c:extLst>
          </c:dPt>
          <c:dPt>
            <c:idx val="14"/>
            <c:invertIfNegative val="0"/>
            <c:bubble3D val="0"/>
            <c:spPr>
              <a:solidFill>
                <a:schemeClr val="accent5"/>
              </a:solidFill>
              <a:ln>
                <a:noFill/>
              </a:ln>
              <a:effectLst/>
            </c:spPr>
            <c:extLst>
              <c:ext xmlns:c16="http://schemas.microsoft.com/office/drawing/2014/chart" uri="{C3380CC4-5D6E-409C-BE32-E72D297353CC}">
                <c16:uniqueId val="{00000004-BDC9-4612-9DCD-B841B7D9071E}"/>
              </c:ext>
            </c:extLst>
          </c:dPt>
          <c:dPt>
            <c:idx val="16"/>
            <c:invertIfNegative val="0"/>
            <c:bubble3D val="0"/>
            <c:spPr>
              <a:solidFill>
                <a:schemeClr val="accent5"/>
              </a:solidFill>
              <a:ln>
                <a:noFill/>
              </a:ln>
              <a:effectLst/>
            </c:spPr>
            <c:extLst>
              <c:ext xmlns:c16="http://schemas.microsoft.com/office/drawing/2014/chart" uri="{C3380CC4-5D6E-409C-BE32-E72D297353CC}">
                <c16:uniqueId val="{0000000C-BDC9-4612-9DCD-B841B7D9071E}"/>
              </c:ext>
            </c:extLst>
          </c:dPt>
          <c:dPt>
            <c:idx val="17"/>
            <c:invertIfNegative val="0"/>
            <c:bubble3D val="0"/>
            <c:spPr>
              <a:solidFill>
                <a:schemeClr val="accent5"/>
              </a:solidFill>
              <a:ln>
                <a:noFill/>
              </a:ln>
              <a:effectLst/>
            </c:spPr>
            <c:extLst>
              <c:ext xmlns:c16="http://schemas.microsoft.com/office/drawing/2014/chart" uri="{C3380CC4-5D6E-409C-BE32-E72D297353CC}">
                <c16:uniqueId val="{0000000B-BDC9-4612-9DCD-B841B7D9071E}"/>
              </c:ext>
            </c:extLst>
          </c:dPt>
          <c:dPt>
            <c:idx val="18"/>
            <c:invertIfNegative val="0"/>
            <c:bubble3D val="0"/>
            <c:spPr>
              <a:solidFill>
                <a:schemeClr val="accent5"/>
              </a:solidFill>
              <a:ln>
                <a:noFill/>
              </a:ln>
              <a:effectLst/>
            </c:spPr>
            <c:extLst>
              <c:ext xmlns:c16="http://schemas.microsoft.com/office/drawing/2014/chart" uri="{C3380CC4-5D6E-409C-BE32-E72D297353CC}">
                <c16:uniqueId val="{0000000A-BDC9-4612-9DCD-B841B7D9071E}"/>
              </c:ext>
            </c:extLst>
          </c:dPt>
          <c:dPt>
            <c:idx val="20"/>
            <c:invertIfNegative val="0"/>
            <c:bubble3D val="0"/>
            <c:spPr>
              <a:solidFill>
                <a:schemeClr val="accent5"/>
              </a:solidFill>
              <a:ln>
                <a:noFill/>
              </a:ln>
              <a:effectLst/>
            </c:spPr>
            <c:extLst>
              <c:ext xmlns:c16="http://schemas.microsoft.com/office/drawing/2014/chart" uri="{C3380CC4-5D6E-409C-BE32-E72D297353CC}">
                <c16:uniqueId val="{00000008-BDC9-4612-9DCD-B841B7D9071E}"/>
              </c:ext>
            </c:extLst>
          </c:dPt>
          <c:dPt>
            <c:idx val="21"/>
            <c:invertIfNegative val="0"/>
            <c:bubble3D val="0"/>
            <c:spPr>
              <a:solidFill>
                <a:schemeClr val="accent5"/>
              </a:solidFill>
              <a:ln>
                <a:noFill/>
              </a:ln>
              <a:effectLst/>
            </c:spPr>
            <c:extLst>
              <c:ext xmlns:c16="http://schemas.microsoft.com/office/drawing/2014/chart" uri="{C3380CC4-5D6E-409C-BE32-E72D297353CC}">
                <c16:uniqueId val="{00000007-BDC9-4612-9DCD-B841B7D9071E}"/>
              </c:ext>
            </c:extLst>
          </c:dPt>
          <c:dPt>
            <c:idx val="22"/>
            <c:invertIfNegative val="0"/>
            <c:bubble3D val="0"/>
            <c:spPr>
              <a:solidFill>
                <a:schemeClr val="accent5"/>
              </a:solidFill>
              <a:ln>
                <a:noFill/>
              </a:ln>
              <a:effectLst/>
            </c:spPr>
            <c:extLst>
              <c:ext xmlns:c16="http://schemas.microsoft.com/office/drawing/2014/chart" uri="{C3380CC4-5D6E-409C-BE32-E72D297353CC}">
                <c16:uniqueId val="{00000006-BDC9-4612-9DCD-B841B7D9071E}"/>
              </c:ext>
            </c:extLst>
          </c:dPt>
          <c:dPt>
            <c:idx val="23"/>
            <c:invertIfNegative val="0"/>
            <c:bubble3D val="0"/>
            <c:spPr>
              <a:solidFill>
                <a:schemeClr val="accent5"/>
              </a:solidFill>
              <a:ln>
                <a:noFill/>
              </a:ln>
              <a:effectLst/>
            </c:spPr>
            <c:extLst>
              <c:ext xmlns:c16="http://schemas.microsoft.com/office/drawing/2014/chart" uri="{C3380CC4-5D6E-409C-BE32-E72D297353CC}">
                <c16:uniqueId val="{00000005-BDC9-4612-9DCD-B841B7D9071E}"/>
              </c:ext>
            </c:extLst>
          </c:dPt>
          <c:cat>
            <c:strRef>
              <c:f>Sheet1!$A$2:$A$25</c:f>
              <c:strCache>
                <c:ptCount val="24"/>
                <c:pt idx="0">
                  <c:v>Street food tour and tasting</c:v>
                </c:pt>
                <c:pt idx="1">
                  <c:v>Vineyard tour and tasting</c:v>
                </c:pt>
                <c:pt idx="2">
                  <c:v>A spa experience</c:v>
                </c:pt>
                <c:pt idx="3">
                  <c:v>Guided nature experience</c:v>
                </c:pt>
                <c:pt idx="4">
                  <c:v>Experience life 'behind the scenes'</c:v>
                </c:pt>
                <c:pt idx="5">
                  <c:v>Distillery or brewery experience</c:v>
                </c:pt>
                <c:pt idx="6">
                  <c:v>Cookery class</c:v>
                </c:pt>
                <c:pt idx="7">
                  <c:v>Chocolate making class</c:v>
                </c:pt>
                <c:pt idx="8">
                  <c:v>A remote wellness retreat</c:v>
                </c:pt>
                <c:pt idx="9">
                  <c:v>Photography class</c:v>
                </c:pt>
                <c:pt idx="10">
                  <c:v>Baking school</c:v>
                </c:pt>
                <c:pt idx="11">
                  <c:v>Cheese making class</c:v>
                </c:pt>
                <c:pt idx="12">
                  <c:v>Shadowing experience</c:v>
                </c:pt>
                <c:pt idx="13">
                  <c:v>Authentic craft workshop</c:v>
                </c:pt>
                <c:pt idx="14">
                  <c:v>Mindfulness or meditation class</c:v>
                </c:pt>
                <c:pt idx="15">
                  <c:v>Foraging experience</c:v>
                </c:pt>
                <c:pt idx="16">
                  <c:v>Fossil hunting</c:v>
                </c:pt>
                <c:pt idx="17">
                  <c:v>Volunteering or working holiday</c:v>
                </c:pt>
                <c:pt idx="18">
                  <c:v>Street art</c:v>
                </c:pt>
                <c:pt idx="19">
                  <c:v>Guided fishing experience</c:v>
                </c:pt>
                <c:pt idx="20">
                  <c:v>A yoga experience</c:v>
                </c:pt>
                <c:pt idx="21">
                  <c:v>A tai chi experience</c:v>
                </c:pt>
                <c:pt idx="22">
                  <c:v>A homeopathic experience</c:v>
                </c:pt>
                <c:pt idx="23">
                  <c:v>A pilates experience</c:v>
                </c:pt>
              </c:strCache>
            </c:strRef>
          </c:cat>
          <c:val>
            <c:numRef>
              <c:f>Sheet1!$D$2:$D$25</c:f>
              <c:numCache>
                <c:formatCode>0%</c:formatCode>
                <c:ptCount val="24"/>
                <c:pt idx="0">
                  <c:v>0.53474286972800356</c:v>
                </c:pt>
                <c:pt idx="1">
                  <c:v>0.44543552472194692</c:v>
                </c:pt>
                <c:pt idx="2">
                  <c:v>0.40303931285100758</c:v>
                </c:pt>
                <c:pt idx="3">
                  <c:v>0.47781081378702783</c:v>
                </c:pt>
                <c:pt idx="4">
                  <c:v>0.5292368681863231</c:v>
                </c:pt>
                <c:pt idx="5">
                  <c:v>0.44532540469111331</c:v>
                </c:pt>
                <c:pt idx="6">
                  <c:v>0.52615350732298205</c:v>
                </c:pt>
                <c:pt idx="7">
                  <c:v>0.56194251734390488</c:v>
                </c:pt>
                <c:pt idx="8">
                  <c:v>0.48706089637705097</c:v>
                </c:pt>
                <c:pt idx="9">
                  <c:v>0.49179605770289614</c:v>
                </c:pt>
                <c:pt idx="10">
                  <c:v>0.50611166171126531</c:v>
                </c:pt>
                <c:pt idx="11">
                  <c:v>0.49829313952207904</c:v>
                </c:pt>
                <c:pt idx="12">
                  <c:v>0.464266049994494</c:v>
                </c:pt>
                <c:pt idx="13">
                  <c:v>0.43618544213192378</c:v>
                </c:pt>
                <c:pt idx="14">
                  <c:v>0.4301288404360753</c:v>
                </c:pt>
                <c:pt idx="15">
                  <c:v>0.43772712256359431</c:v>
                </c:pt>
                <c:pt idx="16">
                  <c:v>0.44598612487611494</c:v>
                </c:pt>
                <c:pt idx="17">
                  <c:v>0.41482215615020374</c:v>
                </c:pt>
                <c:pt idx="18">
                  <c:v>0.37870278603678009</c:v>
                </c:pt>
                <c:pt idx="19">
                  <c:v>0.36207466138090516</c:v>
                </c:pt>
                <c:pt idx="20">
                  <c:v>0.3779319458209448</c:v>
                </c:pt>
                <c:pt idx="21">
                  <c:v>0.40358991300517566</c:v>
                </c:pt>
                <c:pt idx="22">
                  <c:v>0.37738134566677678</c:v>
                </c:pt>
                <c:pt idx="23">
                  <c:v>0.36890210329258893</c:v>
                </c:pt>
              </c:numCache>
            </c:numRef>
          </c:val>
          <c:extLst>
            <c:ext xmlns:c16="http://schemas.microsoft.com/office/drawing/2014/chart" uri="{C3380CC4-5D6E-409C-BE32-E72D297353CC}">
              <c16:uniqueId val="{00000002-F161-4BA5-B03E-59E7B3D5CA53}"/>
            </c:ext>
          </c:extLst>
        </c:ser>
        <c:dLbls>
          <c:showLegendKey val="0"/>
          <c:showVal val="0"/>
          <c:showCatName val="0"/>
          <c:showSerName val="0"/>
          <c:showPercent val="0"/>
          <c:showBubbleSize val="0"/>
        </c:dLbls>
        <c:gapWidth val="55"/>
        <c:overlap val="100"/>
        <c:axId val="490114528"/>
        <c:axId val="490118136"/>
      </c:barChart>
      <c:catAx>
        <c:axId val="4901145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90118136"/>
        <c:crosses val="autoZero"/>
        <c:auto val="1"/>
        <c:lblAlgn val="ctr"/>
        <c:lblOffset val="100"/>
        <c:noMultiLvlLbl val="0"/>
      </c:catAx>
      <c:valAx>
        <c:axId val="490118136"/>
        <c:scaling>
          <c:orientation val="minMax"/>
        </c:scaling>
        <c:delete val="1"/>
        <c:axPos val="t"/>
        <c:numFmt formatCode="0%" sourceLinked="1"/>
        <c:majorTickMark val="none"/>
        <c:minorTickMark val="none"/>
        <c:tickLblPos val="nextTo"/>
        <c:crossAx val="49011452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All experiences</c:v>
                </c:pt>
              </c:strCache>
            </c:strRef>
          </c:tx>
          <c:dPt>
            <c:idx val="0"/>
            <c:bubble3D val="0"/>
            <c:spPr>
              <a:solidFill>
                <a:schemeClr val="accent5">
                  <a:lumMod val="75000"/>
                </a:schemeClr>
              </a:solidFill>
              <a:ln w="19050">
                <a:solidFill>
                  <a:schemeClr val="lt1"/>
                </a:solidFill>
              </a:ln>
              <a:effectLst/>
            </c:spPr>
            <c:extLst>
              <c:ext xmlns:c16="http://schemas.microsoft.com/office/drawing/2014/chart" uri="{C3380CC4-5D6E-409C-BE32-E72D297353CC}">
                <c16:uniqueId val="{00000001-6453-4D3D-8A4A-D07579C450BC}"/>
              </c:ext>
            </c:extLst>
          </c:dPt>
          <c:dPt>
            <c:idx val="1"/>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3-6453-4D3D-8A4A-D07579C450BC}"/>
              </c:ext>
            </c:extLst>
          </c:dPt>
          <c:dPt>
            <c:idx val="2"/>
            <c:bubble3D val="0"/>
            <c:spPr>
              <a:solidFill>
                <a:schemeClr val="accent2">
                  <a:lumMod val="50000"/>
                </a:schemeClr>
              </a:solidFill>
              <a:ln w="19050">
                <a:solidFill>
                  <a:schemeClr val="lt1"/>
                </a:solidFill>
              </a:ln>
              <a:effectLst/>
            </c:spPr>
            <c:extLst>
              <c:ext xmlns:c16="http://schemas.microsoft.com/office/drawing/2014/chart" uri="{C3380CC4-5D6E-409C-BE32-E72D297353CC}">
                <c16:uniqueId val="{00000005-6453-4D3D-8A4A-D07579C450B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453-4D3D-8A4A-D07579C450BC}"/>
              </c:ext>
            </c:extLst>
          </c:dPt>
          <c:dPt>
            <c:idx val="4"/>
            <c:bubble3D val="0"/>
            <c:spPr>
              <a:solidFill>
                <a:schemeClr val="accent3">
                  <a:lumMod val="50000"/>
                </a:schemeClr>
              </a:solidFill>
              <a:ln w="19050">
                <a:solidFill>
                  <a:schemeClr val="lt1"/>
                </a:solidFill>
              </a:ln>
              <a:effectLst/>
            </c:spPr>
            <c:extLst>
              <c:ext xmlns:c16="http://schemas.microsoft.com/office/drawing/2014/chart" uri="{C3380CC4-5D6E-409C-BE32-E72D297353CC}">
                <c16:uniqueId val="{00000009-6453-4D3D-8A4A-D07579C450BC}"/>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6453-4D3D-8A4A-D07579C450BC}"/>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6453-4D3D-8A4A-D07579C450BC}"/>
              </c:ext>
            </c:extLst>
          </c:dPt>
          <c:dLbls>
            <c:dLbl>
              <c:idx val="0"/>
              <c:layout>
                <c:manualLayout>
                  <c:x val="7.6923076923076216E-3"/>
                  <c:y val="-1.7307690997297773E-2"/>
                </c:manualLayout>
              </c:layout>
              <c:spPr>
                <a:noFill/>
                <a:ln>
                  <a:noFill/>
                </a:ln>
                <a:effectLst/>
              </c:spPr>
              <c:txPr>
                <a:bodyPr rot="0" spcFirstLastPara="1" vertOverflow="ellipsis" vert="horz" wrap="square" lIns="38100" tIns="19050" rIns="38100" bIns="19050" anchor="ctr" anchorCtr="1">
                  <a:no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12398076923076923"/>
                      <c:h val="0.17371152530954534"/>
                    </c:manualLayout>
                  </c15:layout>
                </c:ext>
                <c:ext xmlns:c16="http://schemas.microsoft.com/office/drawing/2014/chart" uri="{C3380CC4-5D6E-409C-BE32-E72D297353CC}">
                  <c16:uniqueId val="{00000001-6453-4D3D-8A4A-D07579C450BC}"/>
                </c:ext>
              </c:extLst>
            </c:dLbl>
            <c:dLbl>
              <c:idx val="1"/>
              <c:layout>
                <c:manualLayout>
                  <c:x val="1.4423228346456622E-2"/>
                  <c:y val="-2.6442000230073001E-17"/>
                </c:manualLayout>
              </c:layout>
              <c:spPr>
                <a:noFill/>
                <a:ln>
                  <a:noFill/>
                </a:ln>
                <a:effectLst/>
              </c:spPr>
              <c:txPr>
                <a:bodyPr rot="0" spcFirstLastPara="1" vertOverflow="ellipsis" vert="horz" wrap="square" lIns="38100" tIns="19050" rIns="38100" bIns="19050" anchor="ctr" anchorCtr="1">
                  <a:no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15472122955784373"/>
                      <c:h val="0.20544229213792459"/>
                    </c:manualLayout>
                  </c15:layout>
                </c:ext>
                <c:ext xmlns:c16="http://schemas.microsoft.com/office/drawing/2014/chart" uri="{C3380CC4-5D6E-409C-BE32-E72D297353CC}">
                  <c16:uniqueId val="{00000003-6453-4D3D-8A4A-D07579C450BC}"/>
                </c:ext>
              </c:extLst>
            </c:dLbl>
            <c:dLbl>
              <c:idx val="2"/>
              <c:layout>
                <c:manualLayout>
                  <c:x val="8.746048472075869E-3"/>
                  <c:y val="-1.8909354645718517E-3"/>
                </c:manualLayout>
              </c:layout>
              <c:spPr>
                <a:noFill/>
                <a:ln>
                  <a:noFill/>
                </a:ln>
                <a:effectLst/>
              </c:spPr>
              <c:txPr>
                <a:bodyPr rot="0" spcFirstLastPara="1" vertOverflow="ellipsis" vert="horz" wrap="square" lIns="38100" tIns="19050" rIns="38100" bIns="19050" anchor="ctr" anchorCtr="1">
                  <a:no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13332874223177318"/>
                      <c:h val="0.18653244983176745"/>
                    </c:manualLayout>
                  </c15:layout>
                </c:ext>
                <c:ext xmlns:c16="http://schemas.microsoft.com/office/drawing/2014/chart" uri="{C3380CC4-5D6E-409C-BE32-E72D297353CC}">
                  <c16:uniqueId val="{00000005-6453-4D3D-8A4A-D07579C450BC}"/>
                </c:ext>
              </c:extLst>
            </c:dLbl>
            <c:dLbl>
              <c:idx val="3"/>
              <c:layout>
                <c:manualLayout>
                  <c:x val="9.6153846153846159E-3"/>
                  <c:y val="-1.7307690997297773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453-4D3D-8A4A-D07579C450BC}"/>
                </c:ext>
              </c:extLst>
            </c:dLbl>
            <c:dLbl>
              <c:idx val="4"/>
              <c:spPr>
                <a:noFill/>
                <a:ln>
                  <a:noFill/>
                </a:ln>
                <a:effectLst/>
              </c:spPr>
              <c:txPr>
                <a:bodyPr rot="0" spcFirstLastPara="1" vertOverflow="ellipsis" vert="horz" wrap="square" lIns="38100" tIns="19050" rIns="38100" bIns="19050" anchor="ctr" anchorCtr="1">
                  <a:no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6453-4D3D-8A4A-D07579C450BC}"/>
                </c:ext>
              </c:extLst>
            </c:dLbl>
            <c:dLbl>
              <c:idx val="5"/>
              <c:layout>
                <c:manualLayout>
                  <c:x val="-0.10961538461538466"/>
                  <c:y val="-0.11538460664865184"/>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lumMod val="50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6453-4D3D-8A4A-D07579C450BC}"/>
                </c:ext>
              </c:extLst>
            </c:dLbl>
            <c:dLbl>
              <c:idx val="6"/>
              <c:layout>
                <c:manualLayout>
                  <c:x val="-7.289247695460617E-2"/>
                  <c:y val="-0.17277271259245336"/>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lumMod val="50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D-6453-4D3D-8A4A-D07579C450BC}"/>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Sheet1!$A$2:$A$8</c:f>
              <c:strCache>
                <c:ptCount val="7"/>
                <c:pt idx="0">
                  <c:v>In the capital city</c:v>
                </c:pt>
                <c:pt idx="1">
                  <c:v>In another large town/ city</c:v>
                </c:pt>
                <c:pt idx="2">
                  <c:v>In a smaller town</c:v>
                </c:pt>
                <c:pt idx="3">
                  <c:v>In a rural area/ countryside</c:v>
                </c:pt>
                <c:pt idx="4">
                  <c:v>On the coast</c:v>
                </c:pt>
                <c:pt idx="5">
                  <c:v>Other</c:v>
                </c:pt>
                <c:pt idx="6">
                  <c:v>No preference</c:v>
                </c:pt>
              </c:strCache>
            </c:strRef>
          </c:cat>
          <c:val>
            <c:numRef>
              <c:f>Sheet1!$B$2:$B$8</c:f>
              <c:numCache>
                <c:formatCode>0%</c:formatCode>
                <c:ptCount val="7"/>
                <c:pt idx="0">
                  <c:v>0.33</c:v>
                </c:pt>
                <c:pt idx="1">
                  <c:v>0.2</c:v>
                </c:pt>
                <c:pt idx="2">
                  <c:v>0.23</c:v>
                </c:pt>
                <c:pt idx="3">
                  <c:v>0.28999999999999998</c:v>
                </c:pt>
                <c:pt idx="4">
                  <c:v>0.19</c:v>
                </c:pt>
                <c:pt idx="5">
                  <c:v>0.05</c:v>
                </c:pt>
                <c:pt idx="6">
                  <c:v>0.09</c:v>
                </c:pt>
              </c:numCache>
            </c:numRef>
          </c:val>
          <c:extLst>
            <c:ext xmlns:c16="http://schemas.microsoft.com/office/drawing/2014/chart" uri="{C3380CC4-5D6E-409C-BE32-E72D297353CC}">
              <c16:uniqueId val="{0000000E-6453-4D3D-8A4A-D07579C450BC}"/>
            </c:ext>
          </c:extLst>
        </c:ser>
        <c:dLbls>
          <c:showLegendKey val="0"/>
          <c:showVal val="0"/>
          <c:showCatName val="0"/>
          <c:showSerName val="0"/>
          <c:showPercent val="0"/>
          <c:showBubbleSize val="0"/>
          <c:showLeaderLines val="1"/>
        </c:dLbls>
        <c:firstSliceAng val="0"/>
        <c:holeSize val="32"/>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5">
                  <a:lumMod val="75000"/>
                </a:schemeClr>
              </a:solidFill>
              <a:ln w="19050">
                <a:solidFill>
                  <a:schemeClr val="lt1"/>
                </a:solidFill>
              </a:ln>
              <a:effectLst/>
            </c:spPr>
            <c:extLst>
              <c:ext xmlns:c16="http://schemas.microsoft.com/office/drawing/2014/chart" uri="{C3380CC4-5D6E-409C-BE32-E72D297353CC}">
                <c16:uniqueId val="{00000001-7992-4B10-B8EB-685037EE39DE}"/>
              </c:ext>
            </c:extLst>
          </c:dPt>
          <c:dPt>
            <c:idx val="1"/>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3-7992-4B10-B8EB-685037EE39DE}"/>
              </c:ext>
            </c:extLst>
          </c:dPt>
          <c:dPt>
            <c:idx val="2"/>
            <c:bubble3D val="0"/>
            <c:spPr>
              <a:solidFill>
                <a:schemeClr val="accent2">
                  <a:lumMod val="50000"/>
                </a:schemeClr>
              </a:solidFill>
              <a:ln w="19050">
                <a:solidFill>
                  <a:schemeClr val="lt1"/>
                </a:solidFill>
              </a:ln>
              <a:effectLst/>
            </c:spPr>
            <c:extLst>
              <c:ext xmlns:c16="http://schemas.microsoft.com/office/drawing/2014/chart" uri="{C3380CC4-5D6E-409C-BE32-E72D297353CC}">
                <c16:uniqueId val="{00000005-7992-4B10-B8EB-685037EE39D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992-4B10-B8EB-685037EE39DE}"/>
              </c:ext>
            </c:extLst>
          </c:dPt>
          <c:dPt>
            <c:idx val="4"/>
            <c:bubble3D val="0"/>
            <c:spPr>
              <a:solidFill>
                <a:schemeClr val="accent3">
                  <a:lumMod val="50000"/>
                </a:schemeClr>
              </a:solidFill>
              <a:ln w="19050">
                <a:solidFill>
                  <a:schemeClr val="lt1"/>
                </a:solidFill>
              </a:ln>
              <a:effectLst/>
            </c:spPr>
            <c:extLst>
              <c:ext xmlns:c16="http://schemas.microsoft.com/office/drawing/2014/chart" uri="{C3380CC4-5D6E-409C-BE32-E72D297353CC}">
                <c16:uniqueId val="{00000009-7992-4B10-B8EB-685037EE39DE}"/>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7992-4B10-B8EB-685037EE39DE}"/>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7992-4B10-B8EB-685037EE39DE}"/>
              </c:ext>
            </c:extLst>
          </c:dPt>
          <c:dLbls>
            <c:dLbl>
              <c:idx val="0"/>
              <c:layout>
                <c:manualLayout>
                  <c:x val="7.6923076923076216E-3"/>
                  <c:y val="-1.7307690997297773E-2"/>
                </c:manualLayout>
              </c:layout>
              <c:spPr>
                <a:noFill/>
                <a:ln>
                  <a:noFill/>
                </a:ln>
                <a:effectLst/>
              </c:spPr>
              <c:txPr>
                <a:bodyPr rot="0" spcFirstLastPara="1" vertOverflow="ellipsis" vert="horz" wrap="square" lIns="38100" tIns="19050" rIns="38100" bIns="19050" anchor="ctr" anchorCtr="1">
                  <a:no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12398076923076923"/>
                      <c:h val="0.17371152530954534"/>
                    </c:manualLayout>
                  </c15:layout>
                </c:ext>
                <c:ext xmlns:c16="http://schemas.microsoft.com/office/drawing/2014/chart" uri="{C3380CC4-5D6E-409C-BE32-E72D297353CC}">
                  <c16:uniqueId val="{00000001-7992-4B10-B8EB-685037EE39DE}"/>
                </c:ext>
              </c:extLst>
            </c:dLbl>
            <c:dLbl>
              <c:idx val="1"/>
              <c:layout>
                <c:manualLayout>
                  <c:x val="1.4423228346456622E-2"/>
                  <c:y val="-2.6442000230073001E-17"/>
                </c:manualLayout>
              </c:layout>
              <c:spPr>
                <a:noFill/>
                <a:ln>
                  <a:noFill/>
                </a:ln>
                <a:effectLst/>
              </c:spPr>
              <c:txPr>
                <a:bodyPr rot="0" spcFirstLastPara="1" vertOverflow="ellipsis" vert="horz" wrap="square" lIns="38100" tIns="19050" rIns="38100" bIns="19050" anchor="ctr" anchorCtr="1">
                  <a:no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15472122955784373"/>
                      <c:h val="0.20544229213792459"/>
                    </c:manualLayout>
                  </c15:layout>
                </c:ext>
                <c:ext xmlns:c16="http://schemas.microsoft.com/office/drawing/2014/chart" uri="{C3380CC4-5D6E-409C-BE32-E72D297353CC}">
                  <c16:uniqueId val="{00000003-7992-4B10-B8EB-685037EE39DE}"/>
                </c:ext>
              </c:extLst>
            </c:dLbl>
            <c:dLbl>
              <c:idx val="2"/>
              <c:layout>
                <c:manualLayout>
                  <c:x val="8.746048472075869E-3"/>
                  <c:y val="-1.8909354645718517E-3"/>
                </c:manualLayout>
              </c:layout>
              <c:spPr>
                <a:noFill/>
                <a:ln>
                  <a:noFill/>
                </a:ln>
                <a:effectLst/>
              </c:spPr>
              <c:txPr>
                <a:bodyPr rot="0" spcFirstLastPara="1" vertOverflow="ellipsis" vert="horz" wrap="square" lIns="38100" tIns="19050" rIns="38100" bIns="19050" anchor="ctr" anchorCtr="1">
                  <a:no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13332874223177318"/>
                      <c:h val="0.18653244983176745"/>
                    </c:manualLayout>
                  </c15:layout>
                </c:ext>
                <c:ext xmlns:c16="http://schemas.microsoft.com/office/drawing/2014/chart" uri="{C3380CC4-5D6E-409C-BE32-E72D297353CC}">
                  <c16:uniqueId val="{00000005-7992-4B10-B8EB-685037EE39DE}"/>
                </c:ext>
              </c:extLst>
            </c:dLbl>
            <c:dLbl>
              <c:idx val="3"/>
              <c:layout>
                <c:manualLayout>
                  <c:x val="9.6153846153846159E-3"/>
                  <c:y val="-1.7307690997297773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992-4B10-B8EB-685037EE39DE}"/>
                </c:ext>
              </c:extLst>
            </c:dLbl>
            <c:dLbl>
              <c:idx val="4"/>
              <c:spPr>
                <a:noFill/>
                <a:ln>
                  <a:noFill/>
                </a:ln>
                <a:effectLst/>
              </c:spPr>
              <c:txPr>
                <a:bodyPr rot="0" spcFirstLastPara="1" vertOverflow="ellipsis" vert="horz" wrap="square" lIns="38100" tIns="19050" rIns="38100" bIns="19050" anchor="ctr" anchorCtr="1">
                  <a:no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7992-4B10-B8EB-685037EE39DE}"/>
                </c:ext>
              </c:extLst>
            </c:dLbl>
            <c:dLbl>
              <c:idx val="5"/>
              <c:layout>
                <c:manualLayout>
                  <c:x val="-0.10961538461538466"/>
                  <c:y val="-0.11538460664865184"/>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lumMod val="50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992-4B10-B8EB-685037EE39DE}"/>
                </c:ext>
              </c:extLst>
            </c:dLbl>
            <c:dLbl>
              <c:idx val="6"/>
              <c:layout>
                <c:manualLayout>
                  <c:x val="-6.8677513835533471E-2"/>
                  <c:y val="-0.18629841262064964"/>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lumMod val="50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992-4B10-B8EB-685037EE39DE}"/>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Sheet1!$A$2:$A$8</c:f>
              <c:strCache>
                <c:ptCount val="7"/>
                <c:pt idx="0">
                  <c:v>In the capital city</c:v>
                </c:pt>
                <c:pt idx="1">
                  <c:v>In another large town/ city</c:v>
                </c:pt>
                <c:pt idx="2">
                  <c:v>In a smaller town</c:v>
                </c:pt>
                <c:pt idx="3">
                  <c:v>In a rural area/ countryside</c:v>
                </c:pt>
                <c:pt idx="4">
                  <c:v>On the coast</c:v>
                </c:pt>
                <c:pt idx="5">
                  <c:v>Other</c:v>
                </c:pt>
                <c:pt idx="6">
                  <c:v>No preference</c:v>
                </c:pt>
              </c:strCache>
            </c:strRef>
          </c:cat>
          <c:val>
            <c:numRef>
              <c:f>Sheet1!$B$2:$B$8</c:f>
              <c:numCache>
                <c:formatCode>0%</c:formatCode>
                <c:ptCount val="7"/>
                <c:pt idx="0">
                  <c:v>0.16</c:v>
                </c:pt>
                <c:pt idx="1">
                  <c:v>0.16</c:v>
                </c:pt>
                <c:pt idx="2">
                  <c:v>0.2</c:v>
                </c:pt>
                <c:pt idx="3">
                  <c:v>0.38</c:v>
                </c:pt>
                <c:pt idx="4">
                  <c:v>0.26</c:v>
                </c:pt>
                <c:pt idx="5">
                  <c:v>0.04</c:v>
                </c:pt>
                <c:pt idx="6">
                  <c:v>0.11</c:v>
                </c:pt>
              </c:numCache>
            </c:numRef>
          </c:val>
          <c:extLst>
            <c:ext xmlns:c16="http://schemas.microsoft.com/office/drawing/2014/chart" uri="{C3380CC4-5D6E-409C-BE32-E72D297353CC}">
              <c16:uniqueId val="{0000000E-7992-4B10-B8EB-685037EE39DE}"/>
            </c:ext>
          </c:extLst>
        </c:ser>
        <c:dLbls>
          <c:showLegendKey val="0"/>
          <c:showVal val="0"/>
          <c:showCatName val="0"/>
          <c:showSerName val="0"/>
          <c:showPercent val="0"/>
          <c:showBubbleSize val="0"/>
          <c:showLeaderLines val="1"/>
        </c:dLbls>
        <c:firstSliceAng val="0"/>
        <c:holeSize val="32"/>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5.267636005735598E-2"/>
          <c:w val="0.95769230769230773"/>
          <c:h val="0.72312641496756291"/>
        </c:manualLayout>
      </c:layout>
      <c:areaChart>
        <c:grouping val="standard"/>
        <c:varyColors val="0"/>
        <c:ser>
          <c:idx val="0"/>
          <c:order val="0"/>
          <c:tx>
            <c:strRef>
              <c:f>Sheet1!$B$1</c:f>
              <c:strCache>
                <c:ptCount val="1"/>
                <c:pt idx="0">
                  <c:v>Expected</c:v>
                </c:pt>
              </c:strCache>
            </c:strRef>
          </c:tx>
          <c:spPr>
            <a:solidFill>
              <a:schemeClr val="accent4">
                <a:lumMod val="20000"/>
                <a:lumOff val="80000"/>
              </a:schemeClr>
            </a:solidFill>
            <a:ln>
              <a:solidFill>
                <a:schemeClr val="accent4">
                  <a:lumMod val="75000"/>
                </a:schemeClr>
              </a:solidFill>
            </a:ln>
            <a:effectLst/>
          </c:spPr>
          <c:cat>
            <c:strRef>
              <c:f>Sheet1!$A$2:$A$13</c:f>
              <c:strCache>
                <c:ptCount val="12"/>
                <c:pt idx="0">
                  <c:v>No travel time</c:v>
                </c:pt>
                <c:pt idx="1">
                  <c:v>30 mins</c:v>
                </c:pt>
                <c:pt idx="2">
                  <c:v>1 hr</c:v>
                </c:pt>
                <c:pt idx="3">
                  <c:v>1.5 hrs</c:v>
                </c:pt>
                <c:pt idx="4">
                  <c:v>2 hrs</c:v>
                </c:pt>
                <c:pt idx="5">
                  <c:v>2.5 hrs</c:v>
                </c:pt>
                <c:pt idx="6">
                  <c:v>3 hrs</c:v>
                </c:pt>
                <c:pt idx="7">
                  <c:v>3.5 hrs</c:v>
                </c:pt>
                <c:pt idx="8">
                  <c:v>4 hrs</c:v>
                </c:pt>
                <c:pt idx="9">
                  <c:v>4.5 hrs</c:v>
                </c:pt>
                <c:pt idx="10">
                  <c:v>5 hrs</c:v>
                </c:pt>
                <c:pt idx="11">
                  <c:v>5 hrs +</c:v>
                </c:pt>
              </c:strCache>
            </c:strRef>
          </c:cat>
          <c:val>
            <c:numRef>
              <c:f>Sheet1!$B$2:$B$13</c:f>
              <c:numCache>
                <c:formatCode>0%</c:formatCode>
                <c:ptCount val="12"/>
                <c:pt idx="0">
                  <c:v>1</c:v>
                </c:pt>
                <c:pt idx="1">
                  <c:v>0.86201108471892318</c:v>
                </c:pt>
                <c:pt idx="2">
                  <c:v>0.63895486935866985</c:v>
                </c:pt>
                <c:pt idx="3">
                  <c:v>0.3932858273950911</c:v>
                </c:pt>
                <c:pt idx="4">
                  <c:v>0.29206650831353925</c:v>
                </c:pt>
                <c:pt idx="5">
                  <c:v>0.1811559778305622</c:v>
                </c:pt>
                <c:pt idx="6">
                  <c:v>0.14083927157561366</c:v>
                </c:pt>
                <c:pt idx="7">
                  <c:v>9.4695170229612075E-2</c:v>
                </c:pt>
                <c:pt idx="8">
                  <c:v>7.4647664291369792E-2</c:v>
                </c:pt>
                <c:pt idx="9">
                  <c:v>5.1306413301662745E-2</c:v>
                </c:pt>
                <c:pt idx="10">
                  <c:v>4.1203483768804471E-2</c:v>
                </c:pt>
                <c:pt idx="11">
                  <c:v>3.0498812351543982E-2</c:v>
                </c:pt>
              </c:numCache>
            </c:numRef>
          </c:val>
          <c:extLst>
            <c:ext xmlns:c16="http://schemas.microsoft.com/office/drawing/2014/chart" uri="{C3380CC4-5D6E-409C-BE32-E72D297353CC}">
              <c16:uniqueId val="{00000000-CF44-4B4C-9456-221C40D76030}"/>
            </c:ext>
          </c:extLst>
        </c:ser>
        <c:ser>
          <c:idx val="1"/>
          <c:order val="1"/>
          <c:tx>
            <c:strRef>
              <c:f>Sheet1!$C$1</c:f>
              <c:strCache>
                <c:ptCount val="1"/>
                <c:pt idx="0">
                  <c:v>Maximum</c:v>
                </c:pt>
              </c:strCache>
            </c:strRef>
          </c:tx>
          <c:spPr>
            <a:solidFill>
              <a:schemeClr val="accent5">
                <a:lumMod val="40000"/>
                <a:lumOff val="60000"/>
                <a:alpha val="41961"/>
              </a:schemeClr>
            </a:solidFill>
            <a:ln>
              <a:solidFill>
                <a:schemeClr val="accent5"/>
              </a:solidFill>
            </a:ln>
            <a:effectLst/>
          </c:spPr>
          <c:cat>
            <c:strRef>
              <c:f>Sheet1!$A$2:$A$13</c:f>
              <c:strCache>
                <c:ptCount val="12"/>
                <c:pt idx="0">
                  <c:v>No travel time</c:v>
                </c:pt>
                <c:pt idx="1">
                  <c:v>30 mins</c:v>
                </c:pt>
                <c:pt idx="2">
                  <c:v>1 hr</c:v>
                </c:pt>
                <c:pt idx="3">
                  <c:v>1.5 hrs</c:v>
                </c:pt>
                <c:pt idx="4">
                  <c:v>2 hrs</c:v>
                </c:pt>
                <c:pt idx="5">
                  <c:v>2.5 hrs</c:v>
                </c:pt>
                <c:pt idx="6">
                  <c:v>3 hrs</c:v>
                </c:pt>
                <c:pt idx="7">
                  <c:v>3.5 hrs</c:v>
                </c:pt>
                <c:pt idx="8">
                  <c:v>4 hrs</c:v>
                </c:pt>
                <c:pt idx="9">
                  <c:v>4.5 hrs</c:v>
                </c:pt>
                <c:pt idx="10">
                  <c:v>5 hrs</c:v>
                </c:pt>
                <c:pt idx="11">
                  <c:v>5 hrs +</c:v>
                </c:pt>
              </c:strCache>
            </c:strRef>
          </c:cat>
          <c:val>
            <c:numRef>
              <c:f>Sheet1!$C$2:$C$13</c:f>
              <c:numCache>
                <c:formatCode>0%</c:formatCode>
                <c:ptCount val="12"/>
                <c:pt idx="0">
                  <c:v>1</c:v>
                </c:pt>
                <c:pt idx="1">
                  <c:v>0.86203293223559219</c:v>
                </c:pt>
                <c:pt idx="2">
                  <c:v>0.77371754274857507</c:v>
                </c:pt>
                <c:pt idx="3">
                  <c:v>0.59398353388220393</c:v>
                </c:pt>
                <c:pt idx="4">
                  <c:v>0.46868271057631417</c:v>
                </c:pt>
                <c:pt idx="5">
                  <c:v>0.32735908803039904</c:v>
                </c:pt>
                <c:pt idx="6">
                  <c:v>0.26485117162761246</c:v>
                </c:pt>
                <c:pt idx="7">
                  <c:v>0.18860037998733381</c:v>
                </c:pt>
                <c:pt idx="8">
                  <c:v>0.1509499683343889</c:v>
                </c:pt>
                <c:pt idx="9">
                  <c:v>0.1054781507283091</c:v>
                </c:pt>
                <c:pt idx="10">
                  <c:v>7.6029132362254642E-2</c:v>
                </c:pt>
                <c:pt idx="11">
                  <c:v>4.7055098163394607E-2</c:v>
                </c:pt>
              </c:numCache>
            </c:numRef>
          </c:val>
          <c:extLst>
            <c:ext xmlns:c16="http://schemas.microsoft.com/office/drawing/2014/chart" uri="{C3380CC4-5D6E-409C-BE32-E72D297353CC}">
              <c16:uniqueId val="{00000001-CF44-4B4C-9456-221C40D76030}"/>
            </c:ext>
          </c:extLst>
        </c:ser>
        <c:dLbls>
          <c:showLegendKey val="0"/>
          <c:showVal val="0"/>
          <c:showCatName val="0"/>
          <c:showSerName val="0"/>
          <c:showPercent val="0"/>
          <c:showBubbleSize val="0"/>
        </c:dLbls>
        <c:axId val="507376368"/>
        <c:axId val="507381616"/>
      </c:areaChart>
      <c:catAx>
        <c:axId val="50737636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07381616"/>
        <c:crosses val="autoZero"/>
        <c:auto val="1"/>
        <c:lblAlgn val="ctr"/>
        <c:lblOffset val="100"/>
        <c:noMultiLvlLbl val="0"/>
      </c:catAx>
      <c:valAx>
        <c:axId val="50738161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507376368"/>
        <c:crosses val="autoZero"/>
        <c:crossBetween val="midCat"/>
        <c:majorUnit val="0.25"/>
      </c:valAx>
      <c:spPr>
        <a:noFill/>
        <a:ln>
          <a:noFill/>
        </a:ln>
        <a:effectLst/>
      </c:spPr>
    </c:plotArea>
    <c:legend>
      <c:legendPos val="t"/>
      <c:layout>
        <c:manualLayout>
          <c:xMode val="edge"/>
          <c:yMode val="edge"/>
          <c:x val="0.67966323801604656"/>
          <c:y val="0.28713882760124348"/>
          <c:w val="0.22027319935877704"/>
          <c:h val="9.7959978443813378E-2"/>
        </c:manualLayout>
      </c:layout>
      <c:overlay val="0"/>
      <c:spPr>
        <a:solidFill>
          <a:schemeClr val="bg1"/>
        </a:solid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sz="1050"/>
      </a:pPr>
      <a:endParaRPr lang="en-US"/>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5.267636005735598E-2"/>
          <c:w val="0.95769230769230773"/>
          <c:h val="0.72312641496756291"/>
        </c:manualLayout>
      </c:layout>
      <c:areaChart>
        <c:grouping val="standard"/>
        <c:varyColors val="0"/>
        <c:ser>
          <c:idx val="0"/>
          <c:order val="0"/>
          <c:tx>
            <c:strRef>
              <c:f>Sheet1!$B$1</c:f>
              <c:strCache>
                <c:ptCount val="1"/>
                <c:pt idx="0">
                  <c:v>Expected</c:v>
                </c:pt>
              </c:strCache>
            </c:strRef>
          </c:tx>
          <c:spPr>
            <a:solidFill>
              <a:schemeClr val="accent4">
                <a:lumMod val="20000"/>
                <a:lumOff val="80000"/>
              </a:schemeClr>
            </a:solidFill>
            <a:ln>
              <a:solidFill>
                <a:schemeClr val="accent4">
                  <a:lumMod val="75000"/>
                </a:schemeClr>
              </a:solidFill>
            </a:ln>
            <a:effectLst/>
          </c:spPr>
          <c:cat>
            <c:strRef>
              <c:f>Sheet1!$A$2:$A$13</c:f>
              <c:strCache>
                <c:ptCount val="12"/>
                <c:pt idx="0">
                  <c:v>No travel time</c:v>
                </c:pt>
                <c:pt idx="1">
                  <c:v>30 mins</c:v>
                </c:pt>
                <c:pt idx="2">
                  <c:v>1 hr</c:v>
                </c:pt>
                <c:pt idx="3">
                  <c:v>1.5 hrs</c:v>
                </c:pt>
                <c:pt idx="4">
                  <c:v>2 hrs</c:v>
                </c:pt>
                <c:pt idx="5">
                  <c:v>2.5 hrs</c:v>
                </c:pt>
                <c:pt idx="6">
                  <c:v>3 hrs</c:v>
                </c:pt>
                <c:pt idx="7">
                  <c:v>3.5 hrs</c:v>
                </c:pt>
                <c:pt idx="8">
                  <c:v>4 hrs</c:v>
                </c:pt>
                <c:pt idx="9">
                  <c:v>4.5 hrs</c:v>
                </c:pt>
                <c:pt idx="10">
                  <c:v>5 hrs</c:v>
                </c:pt>
                <c:pt idx="11">
                  <c:v>5 hrs +</c:v>
                </c:pt>
              </c:strCache>
            </c:strRef>
          </c:cat>
          <c:val>
            <c:numRef>
              <c:f>Sheet1!$B$2:$B$13</c:f>
              <c:numCache>
                <c:formatCode>0%</c:formatCode>
                <c:ptCount val="12"/>
                <c:pt idx="0">
                  <c:v>1</c:v>
                </c:pt>
                <c:pt idx="1">
                  <c:v>0.87146827234830937</c:v>
                </c:pt>
                <c:pt idx="2">
                  <c:v>0.63571097730430748</c:v>
                </c:pt>
                <c:pt idx="3">
                  <c:v>0.43816581750810557</c:v>
                </c:pt>
                <c:pt idx="4">
                  <c:v>0.35132005558128759</c:v>
                </c:pt>
                <c:pt idx="5">
                  <c:v>0.25173691523853631</c:v>
                </c:pt>
                <c:pt idx="6">
                  <c:v>0.20541917554423339</c:v>
                </c:pt>
                <c:pt idx="7">
                  <c:v>0.12876331635016205</c:v>
                </c:pt>
                <c:pt idx="8">
                  <c:v>0.10398332561370999</c:v>
                </c:pt>
                <c:pt idx="9">
                  <c:v>6.2065771190365847E-2</c:v>
                </c:pt>
                <c:pt idx="10">
                  <c:v>5.3496989346919807E-2</c:v>
                </c:pt>
                <c:pt idx="11">
                  <c:v>3.242241778601198E-2</c:v>
                </c:pt>
              </c:numCache>
            </c:numRef>
          </c:val>
          <c:extLst>
            <c:ext xmlns:c16="http://schemas.microsoft.com/office/drawing/2014/chart" uri="{C3380CC4-5D6E-409C-BE32-E72D297353CC}">
              <c16:uniqueId val="{00000000-184B-4D76-A919-0B0D960D2504}"/>
            </c:ext>
          </c:extLst>
        </c:ser>
        <c:ser>
          <c:idx val="1"/>
          <c:order val="1"/>
          <c:tx>
            <c:strRef>
              <c:f>Sheet1!$C$1</c:f>
              <c:strCache>
                <c:ptCount val="1"/>
                <c:pt idx="0">
                  <c:v>Maximum</c:v>
                </c:pt>
              </c:strCache>
            </c:strRef>
          </c:tx>
          <c:spPr>
            <a:solidFill>
              <a:schemeClr val="accent5">
                <a:lumMod val="40000"/>
                <a:lumOff val="60000"/>
                <a:alpha val="41961"/>
              </a:schemeClr>
            </a:solidFill>
            <a:ln>
              <a:solidFill>
                <a:schemeClr val="accent5"/>
              </a:solidFill>
            </a:ln>
            <a:effectLst/>
          </c:spPr>
          <c:cat>
            <c:strRef>
              <c:f>Sheet1!$A$2:$A$13</c:f>
              <c:strCache>
                <c:ptCount val="12"/>
                <c:pt idx="0">
                  <c:v>No travel time</c:v>
                </c:pt>
                <c:pt idx="1">
                  <c:v>30 mins</c:v>
                </c:pt>
                <c:pt idx="2">
                  <c:v>1 hr</c:v>
                </c:pt>
                <c:pt idx="3">
                  <c:v>1.5 hrs</c:v>
                </c:pt>
                <c:pt idx="4">
                  <c:v>2 hrs</c:v>
                </c:pt>
                <c:pt idx="5">
                  <c:v>2.5 hrs</c:v>
                </c:pt>
                <c:pt idx="6">
                  <c:v>3 hrs</c:v>
                </c:pt>
                <c:pt idx="7">
                  <c:v>3.5 hrs</c:v>
                </c:pt>
                <c:pt idx="8">
                  <c:v>4 hrs</c:v>
                </c:pt>
                <c:pt idx="9">
                  <c:v>4.5 hrs</c:v>
                </c:pt>
                <c:pt idx="10">
                  <c:v>5 hrs</c:v>
                </c:pt>
                <c:pt idx="11">
                  <c:v>5 hrs +</c:v>
                </c:pt>
              </c:strCache>
            </c:strRef>
          </c:cat>
          <c:val>
            <c:numRef>
              <c:f>Sheet1!$C$2:$C$13</c:f>
              <c:numCache>
                <c:formatCode>0%</c:formatCode>
                <c:ptCount val="12"/>
                <c:pt idx="0">
                  <c:v>1</c:v>
                </c:pt>
                <c:pt idx="1">
                  <c:v>0.86568247821878019</c:v>
                </c:pt>
                <c:pt idx="2">
                  <c:v>0.78557599225556629</c:v>
                </c:pt>
                <c:pt idx="3">
                  <c:v>0.59123910939012581</c:v>
                </c:pt>
                <c:pt idx="4">
                  <c:v>0.48063891577928358</c:v>
                </c:pt>
                <c:pt idx="5">
                  <c:v>0.36253630203291376</c:v>
                </c:pt>
                <c:pt idx="6">
                  <c:v>0.31171345595353334</c:v>
                </c:pt>
                <c:pt idx="7">
                  <c:v>0.22604065827686343</c:v>
                </c:pt>
                <c:pt idx="8">
                  <c:v>0.17739593417231359</c:v>
                </c:pt>
                <c:pt idx="9">
                  <c:v>0.11544046466602123</c:v>
                </c:pt>
                <c:pt idx="10">
                  <c:v>8.760890609874146E-2</c:v>
                </c:pt>
                <c:pt idx="11">
                  <c:v>4.9128751210067691E-2</c:v>
                </c:pt>
              </c:numCache>
            </c:numRef>
          </c:val>
          <c:extLst>
            <c:ext xmlns:c16="http://schemas.microsoft.com/office/drawing/2014/chart" uri="{C3380CC4-5D6E-409C-BE32-E72D297353CC}">
              <c16:uniqueId val="{00000001-184B-4D76-A919-0B0D960D2504}"/>
            </c:ext>
          </c:extLst>
        </c:ser>
        <c:dLbls>
          <c:showLegendKey val="0"/>
          <c:showVal val="0"/>
          <c:showCatName val="0"/>
          <c:showSerName val="0"/>
          <c:showPercent val="0"/>
          <c:showBubbleSize val="0"/>
        </c:dLbls>
        <c:axId val="507376368"/>
        <c:axId val="507381616"/>
      </c:areaChart>
      <c:catAx>
        <c:axId val="50737636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07381616"/>
        <c:crosses val="autoZero"/>
        <c:auto val="1"/>
        <c:lblAlgn val="ctr"/>
        <c:lblOffset val="100"/>
        <c:noMultiLvlLbl val="0"/>
      </c:catAx>
      <c:valAx>
        <c:axId val="50738161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507376368"/>
        <c:crosses val="autoZero"/>
        <c:crossBetween val="midCat"/>
        <c:majorUnit val="0.25"/>
      </c:valAx>
      <c:spPr>
        <a:noFill/>
        <a:ln>
          <a:noFill/>
        </a:ln>
        <a:effectLst/>
      </c:spPr>
    </c:plotArea>
    <c:legend>
      <c:legendPos val="t"/>
      <c:layout>
        <c:manualLayout>
          <c:xMode val="edge"/>
          <c:yMode val="edge"/>
          <c:x val="0.67966323801604656"/>
          <c:y val="0.28713882760124348"/>
          <c:w val="0.22027319935877704"/>
          <c:h val="9.7959978443813378E-2"/>
        </c:manualLayout>
      </c:layout>
      <c:overlay val="0"/>
      <c:spPr>
        <a:solidFill>
          <a:schemeClr val="bg1"/>
        </a:solid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sz="1050"/>
      </a:pPr>
      <a:endParaRPr lang="en-US"/>
    </a:p>
  </c:txPr>
  <c:externalData r:id="rId3">
    <c:autoUpdate val="0"/>
  </c:externalData>
  <c:userShapes r:id="rId4"/>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911714772726491"/>
          <c:y val="7.281097522040926E-2"/>
          <c:w val="0.67088285227273503"/>
          <c:h val="0.71840981387591563"/>
        </c:manualLayout>
      </c:layout>
      <c:barChart>
        <c:barDir val="col"/>
        <c:grouping val="percentStacked"/>
        <c:varyColors val="0"/>
        <c:ser>
          <c:idx val="5"/>
          <c:order val="0"/>
          <c:tx>
            <c:strRef>
              <c:f>Sheet1!$B$1</c:f>
              <c:strCache>
                <c:ptCount val="1"/>
                <c:pt idx="0">
                  <c:v>Booked in destination</c:v>
                </c:pt>
              </c:strCache>
            </c:strRef>
          </c:tx>
          <c:spPr>
            <a:solidFill>
              <a:schemeClr val="accent4"/>
            </a:solidFill>
            <a:ln>
              <a:noFill/>
            </a:ln>
            <a:effectLst/>
          </c:spPr>
          <c:invertIfNegative val="0"/>
          <c:dPt>
            <c:idx val="0"/>
            <c:invertIfNegative val="0"/>
            <c:bubble3D val="0"/>
            <c:spPr>
              <a:solidFill>
                <a:schemeClr val="accent4"/>
              </a:solidFill>
              <a:ln>
                <a:noFill/>
              </a:ln>
              <a:effectLst/>
            </c:spPr>
            <c:extLst>
              <c:ext xmlns:c16="http://schemas.microsoft.com/office/drawing/2014/chart" uri="{C3380CC4-5D6E-409C-BE32-E72D297353CC}">
                <c16:uniqueId val="{00000003-D7FF-4162-8751-6F0C25C5F35B}"/>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Inbound Markets</c:v>
                </c:pt>
                <c:pt idx="1">
                  <c:v>Domestic</c:v>
                </c:pt>
              </c:strCache>
            </c:strRef>
          </c:cat>
          <c:val>
            <c:numRef>
              <c:f>Sheet1!$B$2:$B$3</c:f>
              <c:numCache>
                <c:formatCode>0%</c:formatCode>
                <c:ptCount val="2"/>
                <c:pt idx="0">
                  <c:v>0.3</c:v>
                </c:pt>
                <c:pt idx="1">
                  <c:v>0.23</c:v>
                </c:pt>
              </c:numCache>
            </c:numRef>
          </c:val>
          <c:extLst>
            <c:ext xmlns:c16="http://schemas.microsoft.com/office/drawing/2014/chart" uri="{C3380CC4-5D6E-409C-BE32-E72D297353CC}">
              <c16:uniqueId val="{00000000-4D1C-4CF8-B8E5-25406E6960F7}"/>
            </c:ext>
          </c:extLst>
        </c:ser>
        <c:ser>
          <c:idx val="2"/>
          <c:order val="1"/>
          <c:tx>
            <c:strRef>
              <c:f>Sheet1!$C$1</c:f>
              <c:strCache>
                <c:ptCount val="1"/>
                <c:pt idx="0">
                  <c:v>Booked before I left home</c:v>
                </c:pt>
              </c:strCache>
            </c:strRef>
          </c:tx>
          <c:spPr>
            <a:solidFill>
              <a:schemeClr val="accent5"/>
            </a:solidFill>
            <a:ln>
              <a:noFill/>
            </a:ln>
            <a:effectLst/>
          </c:spPr>
          <c:invertIfNegative val="0"/>
          <c:dPt>
            <c:idx val="0"/>
            <c:invertIfNegative val="0"/>
            <c:bubble3D val="0"/>
            <c:spPr>
              <a:solidFill>
                <a:schemeClr val="accent5"/>
              </a:solidFill>
              <a:ln>
                <a:noFill/>
              </a:ln>
              <a:effectLst/>
            </c:spPr>
            <c:extLst>
              <c:ext xmlns:c16="http://schemas.microsoft.com/office/drawing/2014/chart" uri="{C3380CC4-5D6E-409C-BE32-E72D297353CC}">
                <c16:uniqueId val="{00000001-D7FF-4162-8751-6F0C25C5F35B}"/>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Inbound Markets</c:v>
                </c:pt>
                <c:pt idx="1">
                  <c:v>Domestic</c:v>
                </c:pt>
              </c:strCache>
            </c:strRef>
          </c:cat>
          <c:val>
            <c:numRef>
              <c:f>Sheet1!$C$2:$C$3</c:f>
              <c:numCache>
                <c:formatCode>0%</c:formatCode>
                <c:ptCount val="2"/>
                <c:pt idx="0">
                  <c:v>0.56000000000000005</c:v>
                </c:pt>
                <c:pt idx="1">
                  <c:v>0.65</c:v>
                </c:pt>
              </c:numCache>
            </c:numRef>
          </c:val>
          <c:extLst>
            <c:ext xmlns:c16="http://schemas.microsoft.com/office/drawing/2014/chart" uri="{C3380CC4-5D6E-409C-BE32-E72D297353CC}">
              <c16:uniqueId val="{00000001-4D1C-4CF8-B8E5-25406E6960F7}"/>
            </c:ext>
          </c:extLst>
        </c:ser>
        <c:ser>
          <c:idx val="4"/>
          <c:order val="2"/>
          <c:tx>
            <c:strRef>
              <c:f>Sheet1!$D$1</c:f>
              <c:strCache>
                <c:ptCount val="1"/>
                <c:pt idx="0">
                  <c:v>Don't Know</c:v>
                </c:pt>
              </c:strCache>
            </c:strRef>
          </c:tx>
          <c:spPr>
            <a:solidFill>
              <a:schemeClr val="bg1">
                <a:lumMod val="75000"/>
              </a:schemeClr>
            </a:solidFill>
            <a:ln>
              <a:noFill/>
            </a:ln>
            <a:effectLst/>
          </c:spPr>
          <c:invertIfNegative val="0"/>
          <c:dPt>
            <c:idx val="0"/>
            <c:invertIfNegative val="0"/>
            <c:bubble3D val="0"/>
            <c:spPr>
              <a:solidFill>
                <a:schemeClr val="bg1">
                  <a:lumMod val="75000"/>
                </a:schemeClr>
              </a:solidFill>
              <a:ln>
                <a:noFill/>
              </a:ln>
              <a:effectLst/>
            </c:spPr>
            <c:extLst>
              <c:ext xmlns:c16="http://schemas.microsoft.com/office/drawing/2014/chart" uri="{C3380CC4-5D6E-409C-BE32-E72D297353CC}">
                <c16:uniqueId val="{00000002-D7FF-4162-8751-6F0C25C5F35B}"/>
              </c:ext>
            </c:extLst>
          </c:dPt>
          <c:dPt>
            <c:idx val="1"/>
            <c:invertIfNegative val="0"/>
            <c:bubble3D val="0"/>
            <c:spPr>
              <a:solidFill>
                <a:schemeClr val="bg1">
                  <a:lumMod val="75000"/>
                </a:schemeClr>
              </a:solidFill>
              <a:ln>
                <a:noFill/>
              </a:ln>
              <a:effectLst/>
            </c:spPr>
            <c:extLst>
              <c:ext xmlns:c16="http://schemas.microsoft.com/office/drawing/2014/chart" uri="{C3380CC4-5D6E-409C-BE32-E72D297353CC}">
                <c16:uniqueId val="{00000004-D7FF-4162-8751-6F0C25C5F35B}"/>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Inbound Markets</c:v>
                </c:pt>
                <c:pt idx="1">
                  <c:v>Domestic</c:v>
                </c:pt>
              </c:strCache>
            </c:strRef>
          </c:cat>
          <c:val>
            <c:numRef>
              <c:f>Sheet1!$D$2:$D$3</c:f>
              <c:numCache>
                <c:formatCode>0%</c:formatCode>
                <c:ptCount val="2"/>
                <c:pt idx="0">
                  <c:v>0.13</c:v>
                </c:pt>
                <c:pt idx="1">
                  <c:v>0.13</c:v>
                </c:pt>
              </c:numCache>
            </c:numRef>
          </c:val>
          <c:extLst>
            <c:ext xmlns:c16="http://schemas.microsoft.com/office/drawing/2014/chart" uri="{C3380CC4-5D6E-409C-BE32-E72D297353CC}">
              <c16:uniqueId val="{00000002-4D1C-4CF8-B8E5-25406E6960F7}"/>
            </c:ext>
          </c:extLst>
        </c:ser>
        <c:dLbls>
          <c:showLegendKey val="0"/>
          <c:showVal val="0"/>
          <c:showCatName val="0"/>
          <c:showSerName val="0"/>
          <c:showPercent val="0"/>
          <c:showBubbleSize val="0"/>
        </c:dLbls>
        <c:gapWidth val="20"/>
        <c:overlap val="100"/>
        <c:axId val="1224925192"/>
        <c:axId val="1224925848"/>
      </c:barChart>
      <c:catAx>
        <c:axId val="122492519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224925848"/>
        <c:crosses val="autoZero"/>
        <c:auto val="1"/>
        <c:lblAlgn val="ctr"/>
        <c:lblOffset val="100"/>
        <c:noMultiLvlLbl val="0"/>
      </c:catAx>
      <c:valAx>
        <c:axId val="1224925848"/>
        <c:scaling>
          <c:orientation val="minMax"/>
          <c:max val="1"/>
          <c:min val="0"/>
        </c:scaling>
        <c:delete val="1"/>
        <c:axPos val="l"/>
        <c:numFmt formatCode="0%" sourceLinked="1"/>
        <c:majorTickMark val="out"/>
        <c:minorTickMark val="none"/>
        <c:tickLblPos val="nextTo"/>
        <c:crossAx val="1224925192"/>
        <c:crosses val="autoZero"/>
        <c:crossBetween val="between"/>
      </c:valAx>
      <c:spPr>
        <a:noFill/>
        <a:ln>
          <a:noFill/>
        </a:ln>
        <a:effectLst/>
      </c:spPr>
    </c:plotArea>
    <c:legend>
      <c:legendPos val="l"/>
      <c:layout>
        <c:manualLayout>
          <c:xMode val="edge"/>
          <c:yMode val="edge"/>
          <c:x val="8.3572122577272138E-3"/>
          <c:y val="0.17635895188413336"/>
          <c:w val="0.33668444383904012"/>
          <c:h val="0.23425621189107265"/>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225014571439217E-3"/>
          <c:y val="7.2810926558249903E-2"/>
          <c:w val="0.99910016916323052"/>
          <c:h val="0.37633517301611513"/>
        </c:manualLayout>
      </c:layout>
      <c:barChart>
        <c:barDir val="col"/>
        <c:grouping val="clustered"/>
        <c:varyColors val="0"/>
        <c:ser>
          <c:idx val="5"/>
          <c:order val="0"/>
          <c:tx>
            <c:strRef>
              <c:f>Sheet1!$B$1</c:f>
              <c:strCache>
                <c:ptCount val="1"/>
                <c:pt idx="0">
                  <c:v>Inbound</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I wanted to have flexibility of choosing the day / time when I arrived</c:v>
                </c:pt>
                <c:pt idx="1">
                  <c:v>I wanted to see what it was like before I booked it</c:v>
                </c:pt>
                <c:pt idx="2">
                  <c:v>I wanted to get local recommendations of where / how to do this activity</c:v>
                </c:pt>
                <c:pt idx="3">
                  <c:v>I wasn't aware of the activity until I got to my destination</c:v>
                </c:pt>
                <c:pt idx="4">
                  <c:v>I wanted to avoid fees paying online in a foreign currency</c:v>
                </c:pt>
                <c:pt idx="5">
                  <c:v>I was not able to book it before I travelled </c:v>
                </c:pt>
              </c:strCache>
            </c:strRef>
          </c:cat>
          <c:val>
            <c:numRef>
              <c:f>Sheet1!$B$2:$B$7</c:f>
              <c:numCache>
                <c:formatCode>0%</c:formatCode>
                <c:ptCount val="6"/>
                <c:pt idx="0">
                  <c:v>0.56999999999999995</c:v>
                </c:pt>
                <c:pt idx="1">
                  <c:v>0.3661097852029</c:v>
                </c:pt>
                <c:pt idx="2">
                  <c:v>0.36754176610979999</c:v>
                </c:pt>
                <c:pt idx="3">
                  <c:v>0.30572792362770002</c:v>
                </c:pt>
                <c:pt idx="4">
                  <c:v>0.13102625298330001</c:v>
                </c:pt>
                <c:pt idx="5">
                  <c:v>0.10429594272080001</c:v>
                </c:pt>
              </c:numCache>
            </c:numRef>
          </c:val>
          <c:extLst>
            <c:ext xmlns:c16="http://schemas.microsoft.com/office/drawing/2014/chart" uri="{C3380CC4-5D6E-409C-BE32-E72D297353CC}">
              <c16:uniqueId val="{00000000-F6E7-46CC-87BB-60E01D92BF52}"/>
            </c:ext>
          </c:extLst>
        </c:ser>
        <c:ser>
          <c:idx val="0"/>
          <c:order val="1"/>
          <c:tx>
            <c:strRef>
              <c:f>Sheet1!$C$1</c:f>
              <c:strCache>
                <c:ptCount val="1"/>
                <c:pt idx="0">
                  <c:v>Domestic</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I wanted to have flexibility of choosing the day / time when I arrived</c:v>
                </c:pt>
                <c:pt idx="1">
                  <c:v>I wanted to see what it was like before I booked it</c:v>
                </c:pt>
                <c:pt idx="2">
                  <c:v>I wanted to get local recommendations of where / how to do this activity</c:v>
                </c:pt>
                <c:pt idx="3">
                  <c:v>I wasn't aware of the activity until I got to my destination</c:v>
                </c:pt>
                <c:pt idx="4">
                  <c:v>I wanted to avoid fees paying online in a foreign currency</c:v>
                </c:pt>
                <c:pt idx="5">
                  <c:v>I was not able to book it before I travelled </c:v>
                </c:pt>
              </c:strCache>
            </c:strRef>
          </c:cat>
          <c:val>
            <c:numRef>
              <c:f>Sheet1!$C$2:$C$7</c:f>
              <c:numCache>
                <c:formatCode>0%</c:formatCode>
                <c:ptCount val="6"/>
                <c:pt idx="0">
                  <c:v>0.54</c:v>
                </c:pt>
                <c:pt idx="1">
                  <c:v>0.32</c:v>
                </c:pt>
                <c:pt idx="2">
                  <c:v>0.28999999999999998</c:v>
                </c:pt>
                <c:pt idx="3">
                  <c:v>0.33</c:v>
                </c:pt>
                <c:pt idx="5">
                  <c:v>0.12</c:v>
                </c:pt>
              </c:numCache>
            </c:numRef>
          </c:val>
          <c:extLst>
            <c:ext xmlns:c16="http://schemas.microsoft.com/office/drawing/2014/chart" uri="{C3380CC4-5D6E-409C-BE32-E72D297353CC}">
              <c16:uniqueId val="{00000000-9251-4D97-A263-4B79047BA56D}"/>
            </c:ext>
          </c:extLst>
        </c:ser>
        <c:dLbls>
          <c:showLegendKey val="0"/>
          <c:showVal val="0"/>
          <c:showCatName val="0"/>
          <c:showSerName val="0"/>
          <c:showPercent val="0"/>
          <c:showBubbleSize val="0"/>
        </c:dLbls>
        <c:gapWidth val="91"/>
        <c:overlap val="-11"/>
        <c:axId val="1224925192"/>
        <c:axId val="1224925848"/>
        <c:extLst/>
      </c:barChart>
      <c:catAx>
        <c:axId val="122492519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224925848"/>
        <c:crosses val="autoZero"/>
        <c:auto val="1"/>
        <c:lblAlgn val="ctr"/>
        <c:lblOffset val="100"/>
        <c:noMultiLvlLbl val="0"/>
      </c:catAx>
      <c:valAx>
        <c:axId val="1224925848"/>
        <c:scaling>
          <c:orientation val="minMax"/>
          <c:max val="0.70000000000000007"/>
          <c:min val="0"/>
        </c:scaling>
        <c:delete val="1"/>
        <c:axPos val="l"/>
        <c:numFmt formatCode="0%" sourceLinked="1"/>
        <c:majorTickMark val="out"/>
        <c:minorTickMark val="none"/>
        <c:tickLblPos val="nextTo"/>
        <c:crossAx val="1224925192"/>
        <c:crosses val="autoZero"/>
        <c:crossBetween val="between"/>
      </c:valAx>
      <c:spPr>
        <a:noFill/>
        <a:ln>
          <a:noFill/>
        </a:ln>
        <a:effectLst/>
      </c:spPr>
    </c:plotArea>
    <c:legend>
      <c:legendPos val="t"/>
      <c:layout>
        <c:manualLayout>
          <c:xMode val="edge"/>
          <c:yMode val="edge"/>
          <c:x val="0.76332474141984974"/>
          <c:y val="0.18374905955205742"/>
          <c:w val="0.21249601612840452"/>
          <c:h val="7.83904792470103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53411629460266"/>
          <c:y val="8.3648687488024523E-2"/>
          <c:w val="0.54421076343314245"/>
          <c:h val="0.83270262502395098"/>
        </c:manualLayout>
      </c:layout>
      <c:barChart>
        <c:barDir val="bar"/>
        <c:grouping val="clustered"/>
        <c:varyColors val="0"/>
        <c:ser>
          <c:idx val="0"/>
          <c:order val="0"/>
          <c:tx>
            <c:strRef>
              <c:f>Sheet1!$B$1</c:f>
              <c:strCache>
                <c:ptCount val="1"/>
                <c:pt idx="0">
                  <c:v>% </c:v>
                </c:pt>
              </c:strCache>
            </c:strRef>
          </c:tx>
          <c:spPr>
            <a:solidFill>
              <a:schemeClr val="accent1"/>
            </a:solidFill>
            <a:ln>
              <a:noFill/>
            </a:ln>
            <a:effectLst/>
          </c:spPr>
          <c:invertIfNegative val="0"/>
          <c:dPt>
            <c:idx val="1"/>
            <c:invertIfNegative val="0"/>
            <c:bubble3D val="0"/>
            <c:spPr>
              <a:solidFill>
                <a:schemeClr val="bg1">
                  <a:lumMod val="50000"/>
                </a:schemeClr>
              </a:solidFill>
              <a:ln>
                <a:noFill/>
              </a:ln>
              <a:effectLst/>
            </c:spPr>
            <c:extLst>
              <c:ext xmlns:c16="http://schemas.microsoft.com/office/drawing/2014/chart" uri="{C3380CC4-5D6E-409C-BE32-E72D297353CC}">
                <c16:uniqueId val="{00000001-4E47-4401-9FAF-1A63FEBC9421}"/>
              </c:ext>
            </c:extLst>
          </c:dPt>
          <c:dPt>
            <c:idx val="2"/>
            <c:invertIfNegative val="0"/>
            <c:bubble3D val="0"/>
            <c:spPr>
              <a:solidFill>
                <a:schemeClr val="accent5"/>
              </a:solidFill>
              <a:ln>
                <a:noFill/>
              </a:ln>
              <a:effectLst/>
            </c:spPr>
            <c:extLst>
              <c:ext xmlns:c16="http://schemas.microsoft.com/office/drawing/2014/chart" uri="{C3380CC4-5D6E-409C-BE32-E72D297353CC}">
                <c16:uniqueId val="{00000005-4E47-4401-9FAF-1A63FEBC9421}"/>
              </c:ext>
            </c:extLst>
          </c:dPt>
          <c:dPt>
            <c:idx val="3"/>
            <c:invertIfNegative val="0"/>
            <c:bubble3D val="0"/>
            <c:spPr>
              <a:solidFill>
                <a:schemeClr val="tx2"/>
              </a:solidFill>
              <a:ln>
                <a:noFill/>
              </a:ln>
              <a:effectLst/>
            </c:spPr>
            <c:extLst>
              <c:ext xmlns:c16="http://schemas.microsoft.com/office/drawing/2014/chart" uri="{C3380CC4-5D6E-409C-BE32-E72D297353CC}">
                <c16:uniqueId val="{00000003-4E47-4401-9FAF-1A63FEBC9421}"/>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4"/>
                <c:pt idx="0">
                  <c:v>Italy</c:v>
                </c:pt>
                <c:pt idx="1">
                  <c:v>France</c:v>
                </c:pt>
                <c:pt idx="2">
                  <c:v>UK</c:v>
                </c:pt>
                <c:pt idx="3">
                  <c:v>Germany</c:v>
                </c:pt>
              </c:strCache>
            </c:strRef>
          </c:cat>
          <c:val>
            <c:numRef>
              <c:f>Sheet1!$B$2:$B$6</c:f>
              <c:numCache>
                <c:formatCode>0%</c:formatCode>
                <c:ptCount val="5"/>
                <c:pt idx="0">
                  <c:v>0.2</c:v>
                </c:pt>
                <c:pt idx="1">
                  <c:v>0.19</c:v>
                </c:pt>
                <c:pt idx="2">
                  <c:v>0.19</c:v>
                </c:pt>
                <c:pt idx="3">
                  <c:v>0.16</c:v>
                </c:pt>
              </c:numCache>
            </c:numRef>
          </c:val>
          <c:extLst>
            <c:ext xmlns:c16="http://schemas.microsoft.com/office/drawing/2014/chart" uri="{C3380CC4-5D6E-409C-BE32-E72D297353CC}">
              <c16:uniqueId val="{00000004-4E47-4401-9FAF-1A63FEBC9421}"/>
            </c:ext>
          </c:extLst>
        </c:ser>
        <c:dLbls>
          <c:showLegendKey val="0"/>
          <c:showVal val="0"/>
          <c:showCatName val="0"/>
          <c:showSerName val="0"/>
          <c:showPercent val="0"/>
          <c:showBubbleSize val="0"/>
        </c:dLbls>
        <c:gapWidth val="31"/>
        <c:axId val="739524616"/>
        <c:axId val="739520352"/>
      </c:barChart>
      <c:catAx>
        <c:axId val="73952461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739520352"/>
        <c:crosses val="autoZero"/>
        <c:auto val="1"/>
        <c:lblAlgn val="ctr"/>
        <c:lblOffset val="100"/>
        <c:noMultiLvlLbl val="0"/>
      </c:catAx>
      <c:valAx>
        <c:axId val="739520352"/>
        <c:scaling>
          <c:orientation val="minMax"/>
        </c:scaling>
        <c:delete val="1"/>
        <c:axPos val="t"/>
        <c:numFmt formatCode="0%" sourceLinked="1"/>
        <c:majorTickMark val="none"/>
        <c:minorTickMark val="none"/>
        <c:tickLblPos val="nextTo"/>
        <c:crossAx val="7395246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89797929579956"/>
          <c:y val="8.3648687488024523E-2"/>
          <c:w val="0.53860830047249897"/>
          <c:h val="0.83270262502395098"/>
        </c:manualLayout>
      </c:layout>
      <c:barChart>
        <c:barDir val="bar"/>
        <c:grouping val="clustered"/>
        <c:varyColors val="0"/>
        <c:ser>
          <c:idx val="0"/>
          <c:order val="0"/>
          <c:tx>
            <c:strRef>
              <c:f>Sheet1!$B$1</c:f>
              <c:strCache>
                <c:ptCount val="1"/>
                <c:pt idx="0">
                  <c:v>% </c:v>
                </c:pt>
              </c:strCache>
            </c:strRef>
          </c:tx>
          <c:spPr>
            <a:solidFill>
              <a:schemeClr val="accent1"/>
            </a:solidFill>
            <a:ln>
              <a:noFill/>
            </a:ln>
            <a:effectLst/>
          </c:spPr>
          <c:invertIfNegative val="0"/>
          <c:dPt>
            <c:idx val="1"/>
            <c:invertIfNegative val="0"/>
            <c:bubble3D val="0"/>
            <c:spPr>
              <a:solidFill>
                <a:schemeClr val="accent5"/>
              </a:solidFill>
              <a:ln>
                <a:noFill/>
              </a:ln>
              <a:effectLst/>
            </c:spPr>
            <c:extLst>
              <c:ext xmlns:c16="http://schemas.microsoft.com/office/drawing/2014/chart" uri="{C3380CC4-5D6E-409C-BE32-E72D297353CC}">
                <c16:uniqueId val="{00000001-0F24-47C1-AD99-B52366B653FC}"/>
              </c:ext>
            </c:extLst>
          </c:dPt>
          <c:dPt>
            <c:idx val="3"/>
            <c:invertIfNegative val="0"/>
            <c:bubble3D val="0"/>
            <c:spPr>
              <a:solidFill>
                <a:schemeClr val="tx2"/>
              </a:solidFill>
              <a:ln>
                <a:noFill/>
              </a:ln>
              <a:effectLst/>
            </c:spPr>
            <c:extLst>
              <c:ext xmlns:c16="http://schemas.microsoft.com/office/drawing/2014/chart" uri="{C3380CC4-5D6E-409C-BE32-E72D297353CC}">
                <c16:uniqueId val="{00000003-0F24-47C1-AD99-B52366B653FC}"/>
              </c:ext>
            </c:extLst>
          </c:dPt>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4"/>
                <c:pt idx="0">
                  <c:v>Germany</c:v>
                </c:pt>
                <c:pt idx="1">
                  <c:v>UK</c:v>
                </c:pt>
                <c:pt idx="2">
                  <c:v>France</c:v>
                </c:pt>
                <c:pt idx="3">
                  <c:v>Netherlands</c:v>
                </c:pt>
              </c:strCache>
            </c:strRef>
          </c:cat>
          <c:val>
            <c:numRef>
              <c:f>Sheet1!$B$2:$B$6</c:f>
              <c:numCache>
                <c:formatCode>0%</c:formatCode>
                <c:ptCount val="5"/>
                <c:pt idx="0">
                  <c:v>0.28999999999999998</c:v>
                </c:pt>
                <c:pt idx="1">
                  <c:v>0.28999999999999998</c:v>
                </c:pt>
                <c:pt idx="2">
                  <c:v>0.16</c:v>
                </c:pt>
                <c:pt idx="3">
                  <c:v>0.12</c:v>
                </c:pt>
              </c:numCache>
            </c:numRef>
          </c:val>
          <c:extLst>
            <c:ext xmlns:c16="http://schemas.microsoft.com/office/drawing/2014/chart" uri="{C3380CC4-5D6E-409C-BE32-E72D297353CC}">
              <c16:uniqueId val="{00000004-0F24-47C1-AD99-B52366B653FC}"/>
            </c:ext>
          </c:extLst>
        </c:ser>
        <c:dLbls>
          <c:showLegendKey val="0"/>
          <c:showVal val="0"/>
          <c:showCatName val="0"/>
          <c:showSerName val="0"/>
          <c:showPercent val="0"/>
          <c:showBubbleSize val="0"/>
        </c:dLbls>
        <c:gapWidth val="31"/>
        <c:axId val="739524616"/>
        <c:axId val="739520352"/>
      </c:barChart>
      <c:catAx>
        <c:axId val="73952461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739520352"/>
        <c:crosses val="autoZero"/>
        <c:auto val="1"/>
        <c:lblAlgn val="ctr"/>
        <c:lblOffset val="100"/>
        <c:noMultiLvlLbl val="0"/>
      </c:catAx>
      <c:valAx>
        <c:axId val="739520352"/>
        <c:scaling>
          <c:orientation val="minMax"/>
        </c:scaling>
        <c:delete val="1"/>
        <c:axPos val="t"/>
        <c:numFmt formatCode="0%" sourceLinked="1"/>
        <c:majorTickMark val="none"/>
        <c:minorTickMark val="none"/>
        <c:tickLblPos val="nextTo"/>
        <c:crossAx val="7395246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53411629460266"/>
          <c:y val="5.737968460905131E-2"/>
          <c:w val="0.54421076343314245"/>
          <c:h val="0.88524063078189741"/>
        </c:manualLayout>
      </c:layout>
      <c:barChart>
        <c:barDir val="bar"/>
        <c:grouping val="clustered"/>
        <c:varyColors val="0"/>
        <c:ser>
          <c:idx val="0"/>
          <c:order val="0"/>
          <c:tx>
            <c:strRef>
              <c:f>Sheet1!$B$1</c:f>
              <c:strCache>
                <c:ptCount val="1"/>
                <c:pt idx="0">
                  <c:v>% </c:v>
                </c:pt>
              </c:strCache>
            </c:strRef>
          </c:tx>
          <c:spPr>
            <a:solidFill>
              <a:schemeClr val="bg1">
                <a:lumMod val="50000"/>
              </a:schemeClr>
            </a:solidFill>
            <a:ln>
              <a:noFill/>
            </a:ln>
            <a:effectLst/>
          </c:spPr>
          <c:invertIfNegative val="0"/>
          <c:dPt>
            <c:idx val="1"/>
            <c:invertIfNegative val="0"/>
            <c:bubble3D val="0"/>
            <c:spPr>
              <a:solidFill>
                <a:schemeClr val="bg1">
                  <a:lumMod val="50000"/>
                </a:schemeClr>
              </a:solidFill>
              <a:ln>
                <a:noFill/>
              </a:ln>
              <a:effectLst/>
            </c:spPr>
            <c:extLst>
              <c:ext xmlns:c16="http://schemas.microsoft.com/office/drawing/2014/chart" uri="{C3380CC4-5D6E-409C-BE32-E72D297353CC}">
                <c16:uniqueId val="{00000001-3E0D-4FDB-9637-2BBB1C367E48}"/>
              </c:ext>
            </c:extLst>
          </c:dPt>
          <c:dPt>
            <c:idx val="2"/>
            <c:invertIfNegative val="0"/>
            <c:bubble3D val="0"/>
            <c:spPr>
              <a:solidFill>
                <a:schemeClr val="accent5"/>
              </a:solidFill>
              <a:ln>
                <a:noFill/>
              </a:ln>
              <a:effectLst/>
            </c:spPr>
            <c:extLst>
              <c:ext xmlns:c16="http://schemas.microsoft.com/office/drawing/2014/chart" uri="{C3380CC4-5D6E-409C-BE32-E72D297353CC}">
                <c16:uniqueId val="{00000005-3E0D-4FDB-9637-2BBB1C367E48}"/>
              </c:ext>
            </c:extLst>
          </c:dPt>
          <c:dPt>
            <c:idx val="3"/>
            <c:invertIfNegative val="0"/>
            <c:bubble3D val="0"/>
            <c:spPr>
              <a:solidFill>
                <a:schemeClr val="bg1">
                  <a:lumMod val="50000"/>
                </a:schemeClr>
              </a:solidFill>
              <a:ln>
                <a:noFill/>
              </a:ln>
              <a:effectLst/>
            </c:spPr>
            <c:extLst>
              <c:ext xmlns:c16="http://schemas.microsoft.com/office/drawing/2014/chart" uri="{C3380CC4-5D6E-409C-BE32-E72D297353CC}">
                <c16:uniqueId val="{00000003-3E0D-4FDB-9637-2BBB1C367E48}"/>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4"/>
                <c:pt idx="0">
                  <c:v>France</c:v>
                </c:pt>
                <c:pt idx="1">
                  <c:v>Italy</c:v>
                </c:pt>
                <c:pt idx="2">
                  <c:v>UK</c:v>
                </c:pt>
                <c:pt idx="3">
                  <c:v>Spain</c:v>
                </c:pt>
              </c:strCache>
            </c:strRef>
          </c:cat>
          <c:val>
            <c:numRef>
              <c:f>Sheet1!$B$2:$B$6</c:f>
              <c:numCache>
                <c:formatCode>0%</c:formatCode>
                <c:ptCount val="5"/>
                <c:pt idx="0">
                  <c:v>0.25</c:v>
                </c:pt>
                <c:pt idx="1">
                  <c:v>0.22</c:v>
                </c:pt>
                <c:pt idx="2">
                  <c:v>0.2</c:v>
                </c:pt>
                <c:pt idx="3">
                  <c:v>0.19</c:v>
                </c:pt>
              </c:numCache>
            </c:numRef>
          </c:val>
          <c:extLst>
            <c:ext xmlns:c16="http://schemas.microsoft.com/office/drawing/2014/chart" uri="{C3380CC4-5D6E-409C-BE32-E72D297353CC}">
              <c16:uniqueId val="{00000004-3E0D-4FDB-9637-2BBB1C367E48}"/>
            </c:ext>
          </c:extLst>
        </c:ser>
        <c:dLbls>
          <c:showLegendKey val="0"/>
          <c:showVal val="0"/>
          <c:showCatName val="0"/>
          <c:showSerName val="0"/>
          <c:showPercent val="0"/>
          <c:showBubbleSize val="0"/>
        </c:dLbls>
        <c:gapWidth val="31"/>
        <c:axId val="739524616"/>
        <c:axId val="739520352"/>
      </c:barChart>
      <c:catAx>
        <c:axId val="73952461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739520352"/>
        <c:crosses val="autoZero"/>
        <c:auto val="1"/>
        <c:lblAlgn val="ctr"/>
        <c:lblOffset val="100"/>
        <c:noMultiLvlLbl val="0"/>
      </c:catAx>
      <c:valAx>
        <c:axId val="739520352"/>
        <c:scaling>
          <c:orientation val="minMax"/>
        </c:scaling>
        <c:delete val="1"/>
        <c:axPos val="t"/>
        <c:numFmt formatCode="0%" sourceLinked="1"/>
        <c:majorTickMark val="none"/>
        <c:minorTickMark val="none"/>
        <c:tickLblPos val="nextTo"/>
        <c:crossAx val="7395246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24645027232944"/>
          <c:y val="8.3648687488024523E-2"/>
          <c:w val="0.37428060951421471"/>
          <c:h val="0.83270262502395098"/>
        </c:manualLayout>
      </c:layout>
      <c:barChart>
        <c:barDir val="bar"/>
        <c:grouping val="clustered"/>
        <c:varyColors val="0"/>
        <c:ser>
          <c:idx val="0"/>
          <c:order val="0"/>
          <c:tx>
            <c:strRef>
              <c:f>Sheet1!$B$1</c:f>
              <c:strCache>
                <c:ptCount val="1"/>
                <c:pt idx="0">
                  <c:v>% </c:v>
                </c:pt>
              </c:strCache>
            </c:strRef>
          </c:tx>
          <c:spPr>
            <a:solidFill>
              <a:schemeClr val="bg1">
                <a:lumMod val="50000"/>
              </a:schemeClr>
            </a:solidFill>
            <a:ln>
              <a:noFill/>
            </a:ln>
            <a:effectLst/>
          </c:spPr>
          <c:invertIfNegative val="0"/>
          <c:dPt>
            <c:idx val="1"/>
            <c:invertIfNegative val="0"/>
            <c:bubble3D val="0"/>
            <c:spPr>
              <a:solidFill>
                <a:schemeClr val="bg1">
                  <a:lumMod val="50000"/>
                </a:schemeClr>
              </a:solidFill>
              <a:ln>
                <a:noFill/>
              </a:ln>
              <a:effectLst/>
            </c:spPr>
            <c:extLst>
              <c:ext xmlns:c16="http://schemas.microsoft.com/office/drawing/2014/chart" uri="{C3380CC4-5D6E-409C-BE32-E72D297353CC}">
                <c16:uniqueId val="{00000001-34B0-4ADC-815A-F401FCD6B036}"/>
              </c:ext>
            </c:extLst>
          </c:dPt>
          <c:dPt>
            <c:idx val="3"/>
            <c:invertIfNegative val="0"/>
            <c:bubble3D val="0"/>
            <c:spPr>
              <a:solidFill>
                <a:schemeClr val="bg1">
                  <a:lumMod val="50000"/>
                </a:schemeClr>
              </a:solidFill>
              <a:ln>
                <a:noFill/>
              </a:ln>
              <a:effectLst/>
            </c:spPr>
            <c:extLst>
              <c:ext xmlns:c16="http://schemas.microsoft.com/office/drawing/2014/chart" uri="{C3380CC4-5D6E-409C-BE32-E72D297353CC}">
                <c16:uniqueId val="{00000003-34B0-4ADC-815A-F401FCD6B036}"/>
              </c:ext>
            </c:extLst>
          </c:dPt>
          <c:dPt>
            <c:idx val="5"/>
            <c:invertIfNegative val="0"/>
            <c:bubble3D val="0"/>
            <c:spPr>
              <a:solidFill>
                <a:schemeClr val="accent5"/>
              </a:solidFill>
              <a:ln>
                <a:noFill/>
              </a:ln>
              <a:effectLst/>
            </c:spPr>
            <c:extLst>
              <c:ext xmlns:c16="http://schemas.microsoft.com/office/drawing/2014/chart" uri="{C3380CC4-5D6E-409C-BE32-E72D297353CC}">
                <c16:uniqueId val="{00000005-34B0-4ADC-815A-F401FCD6B036}"/>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France </c:v>
                </c:pt>
                <c:pt idx="1">
                  <c:v>Germany</c:v>
                </c:pt>
                <c:pt idx="2">
                  <c:v>US</c:v>
                </c:pt>
                <c:pt idx="3">
                  <c:v>Canada</c:v>
                </c:pt>
                <c:pt idx="5">
                  <c:v>UK - 6</c:v>
                </c:pt>
              </c:strCache>
            </c:strRef>
          </c:cat>
          <c:val>
            <c:numRef>
              <c:f>Sheet1!$B$2:$B$7</c:f>
              <c:numCache>
                <c:formatCode>0%</c:formatCode>
                <c:ptCount val="6"/>
                <c:pt idx="0">
                  <c:v>0.16</c:v>
                </c:pt>
                <c:pt idx="1">
                  <c:v>0.15</c:v>
                </c:pt>
                <c:pt idx="2">
                  <c:v>0.15</c:v>
                </c:pt>
                <c:pt idx="3">
                  <c:v>0.15</c:v>
                </c:pt>
                <c:pt idx="5">
                  <c:v>0.14000000000000001</c:v>
                </c:pt>
              </c:numCache>
            </c:numRef>
          </c:val>
          <c:extLst>
            <c:ext xmlns:c16="http://schemas.microsoft.com/office/drawing/2014/chart" uri="{C3380CC4-5D6E-409C-BE32-E72D297353CC}">
              <c16:uniqueId val="{00000006-34B0-4ADC-815A-F401FCD6B036}"/>
            </c:ext>
          </c:extLst>
        </c:ser>
        <c:dLbls>
          <c:showLegendKey val="0"/>
          <c:showVal val="0"/>
          <c:showCatName val="0"/>
          <c:showSerName val="0"/>
          <c:showPercent val="0"/>
          <c:showBubbleSize val="0"/>
        </c:dLbls>
        <c:gapWidth val="31"/>
        <c:axId val="739524616"/>
        <c:axId val="739520352"/>
      </c:barChart>
      <c:catAx>
        <c:axId val="73952461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739520352"/>
        <c:crosses val="autoZero"/>
        <c:auto val="1"/>
        <c:lblAlgn val="ctr"/>
        <c:lblOffset val="100"/>
        <c:noMultiLvlLbl val="0"/>
      </c:catAx>
      <c:valAx>
        <c:axId val="739520352"/>
        <c:scaling>
          <c:orientation val="minMax"/>
        </c:scaling>
        <c:delete val="1"/>
        <c:axPos val="t"/>
        <c:numFmt formatCode="0%" sourceLinked="1"/>
        <c:majorTickMark val="none"/>
        <c:minorTickMark val="none"/>
        <c:tickLblPos val="nextTo"/>
        <c:crossAx val="7395246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5575802543912782"/>
          <c:y val="2.642643142539669E-2"/>
          <c:w val="0.33791311748773328"/>
          <c:h val="0.88357009927787933"/>
        </c:manualLayout>
      </c:layout>
      <c:barChart>
        <c:barDir val="bar"/>
        <c:grouping val="stacked"/>
        <c:varyColors val="0"/>
        <c:ser>
          <c:idx val="0"/>
          <c:order val="0"/>
          <c:tx>
            <c:strRef>
              <c:f>Sheet1!$B$1</c:f>
              <c:strCache>
                <c:ptCount val="1"/>
                <c:pt idx="0">
                  <c:v>Done in England</c:v>
                </c:pt>
              </c:strCache>
            </c:strRef>
          </c:tx>
          <c:spPr>
            <a:solidFill>
              <a:schemeClr val="accent4"/>
            </a:solidFill>
            <a:ln>
              <a:noFill/>
            </a:ln>
            <a:effectLst/>
          </c:spPr>
          <c:invertIfNegative val="0"/>
          <c:dPt>
            <c:idx val="0"/>
            <c:invertIfNegative val="0"/>
            <c:bubble3D val="0"/>
            <c:spPr>
              <a:solidFill>
                <a:schemeClr val="accent4"/>
              </a:solidFill>
              <a:ln>
                <a:noFill/>
              </a:ln>
              <a:effectLst/>
            </c:spPr>
            <c:extLst>
              <c:ext xmlns:c16="http://schemas.microsoft.com/office/drawing/2014/chart" uri="{C3380CC4-5D6E-409C-BE32-E72D297353CC}">
                <c16:uniqueId val="{0000000D-7FA2-4811-AFF3-26038242A94F}"/>
              </c:ext>
            </c:extLst>
          </c:dPt>
          <c:dPt>
            <c:idx val="3"/>
            <c:invertIfNegative val="0"/>
            <c:bubble3D val="0"/>
            <c:spPr>
              <a:solidFill>
                <a:schemeClr val="accent4"/>
              </a:solidFill>
              <a:ln>
                <a:noFill/>
              </a:ln>
              <a:effectLst/>
            </c:spPr>
            <c:extLst>
              <c:ext xmlns:c16="http://schemas.microsoft.com/office/drawing/2014/chart" uri="{C3380CC4-5D6E-409C-BE32-E72D297353CC}">
                <c16:uniqueId val="{00000027-BDC9-4612-9DCD-B841B7D9071E}"/>
              </c:ext>
            </c:extLst>
          </c:dPt>
          <c:dPt>
            <c:idx val="4"/>
            <c:invertIfNegative val="0"/>
            <c:bubble3D val="0"/>
            <c:spPr>
              <a:solidFill>
                <a:schemeClr val="accent4"/>
              </a:solidFill>
              <a:ln>
                <a:noFill/>
              </a:ln>
              <a:effectLst/>
            </c:spPr>
            <c:extLst>
              <c:ext xmlns:c16="http://schemas.microsoft.com/office/drawing/2014/chart" uri="{C3380CC4-5D6E-409C-BE32-E72D297353CC}">
                <c16:uniqueId val="{00000028-BDC9-4612-9DCD-B841B7D9071E}"/>
              </c:ext>
            </c:extLst>
          </c:dPt>
          <c:dPt>
            <c:idx val="6"/>
            <c:invertIfNegative val="0"/>
            <c:bubble3D val="0"/>
            <c:spPr>
              <a:solidFill>
                <a:schemeClr val="accent4"/>
              </a:solidFill>
              <a:ln>
                <a:noFill/>
              </a:ln>
              <a:effectLst/>
            </c:spPr>
            <c:extLst>
              <c:ext xmlns:c16="http://schemas.microsoft.com/office/drawing/2014/chart" uri="{C3380CC4-5D6E-409C-BE32-E72D297353CC}">
                <c16:uniqueId val="{00000006-7FA2-4811-AFF3-26038242A94F}"/>
              </c:ext>
            </c:extLst>
          </c:dPt>
          <c:dPt>
            <c:idx val="8"/>
            <c:invertIfNegative val="0"/>
            <c:bubble3D val="0"/>
            <c:spPr>
              <a:solidFill>
                <a:schemeClr val="accent4"/>
              </a:solidFill>
              <a:ln>
                <a:noFill/>
              </a:ln>
              <a:effectLst/>
            </c:spPr>
            <c:extLst>
              <c:ext xmlns:c16="http://schemas.microsoft.com/office/drawing/2014/chart" uri="{C3380CC4-5D6E-409C-BE32-E72D297353CC}">
                <c16:uniqueId val="{00000011-BDC9-4612-9DCD-B841B7D9071E}"/>
              </c:ext>
            </c:extLst>
          </c:dPt>
          <c:dPt>
            <c:idx val="10"/>
            <c:invertIfNegative val="0"/>
            <c:bubble3D val="0"/>
            <c:spPr>
              <a:solidFill>
                <a:schemeClr val="accent4"/>
              </a:solidFill>
              <a:ln>
                <a:noFill/>
              </a:ln>
              <a:effectLst/>
            </c:spPr>
            <c:extLst>
              <c:ext xmlns:c16="http://schemas.microsoft.com/office/drawing/2014/chart" uri="{C3380CC4-5D6E-409C-BE32-E72D297353CC}">
                <c16:uniqueId val="{0000000C-7FA2-4811-AFF3-26038242A94F}"/>
              </c:ext>
            </c:extLst>
          </c:dPt>
          <c:dPt>
            <c:idx val="12"/>
            <c:invertIfNegative val="0"/>
            <c:bubble3D val="0"/>
            <c:spPr>
              <a:solidFill>
                <a:schemeClr val="accent4"/>
              </a:solidFill>
              <a:ln>
                <a:noFill/>
              </a:ln>
              <a:effectLst/>
            </c:spPr>
            <c:extLst>
              <c:ext xmlns:c16="http://schemas.microsoft.com/office/drawing/2014/chart" uri="{C3380CC4-5D6E-409C-BE32-E72D297353CC}">
                <c16:uniqueId val="{0000002A-BDC9-4612-9DCD-B841B7D9071E}"/>
              </c:ext>
            </c:extLst>
          </c:dPt>
          <c:dPt>
            <c:idx val="14"/>
            <c:invertIfNegative val="0"/>
            <c:bubble3D val="0"/>
            <c:spPr>
              <a:solidFill>
                <a:schemeClr val="accent4"/>
              </a:solidFill>
              <a:ln>
                <a:noFill/>
              </a:ln>
              <a:effectLst/>
            </c:spPr>
            <c:extLst>
              <c:ext xmlns:c16="http://schemas.microsoft.com/office/drawing/2014/chart" uri="{C3380CC4-5D6E-409C-BE32-E72D297353CC}">
                <c16:uniqueId val="{00000017-BDC9-4612-9DCD-B841B7D9071E}"/>
              </c:ext>
            </c:extLst>
          </c:dPt>
          <c:dPt>
            <c:idx val="15"/>
            <c:invertIfNegative val="0"/>
            <c:bubble3D val="0"/>
            <c:spPr>
              <a:solidFill>
                <a:schemeClr val="accent4"/>
              </a:solidFill>
              <a:ln>
                <a:noFill/>
              </a:ln>
              <a:effectLst/>
            </c:spPr>
            <c:extLst>
              <c:ext xmlns:c16="http://schemas.microsoft.com/office/drawing/2014/chart" uri="{C3380CC4-5D6E-409C-BE32-E72D297353CC}">
                <c16:uniqueId val="{00000009-7FA2-4811-AFF3-26038242A94F}"/>
              </c:ext>
            </c:extLst>
          </c:dPt>
          <c:dPt>
            <c:idx val="17"/>
            <c:invertIfNegative val="0"/>
            <c:bubble3D val="0"/>
            <c:spPr>
              <a:solidFill>
                <a:schemeClr val="accent4"/>
              </a:solidFill>
              <a:ln>
                <a:noFill/>
              </a:ln>
              <a:effectLst/>
            </c:spPr>
            <c:extLst>
              <c:ext xmlns:c16="http://schemas.microsoft.com/office/drawing/2014/chart" uri="{C3380CC4-5D6E-409C-BE32-E72D297353CC}">
                <c16:uniqueId val="{0000002D-BDC9-4612-9DCD-B841B7D9071E}"/>
              </c:ext>
            </c:extLst>
          </c:dPt>
          <c:dPt>
            <c:idx val="18"/>
            <c:invertIfNegative val="0"/>
            <c:bubble3D val="0"/>
            <c:spPr>
              <a:solidFill>
                <a:schemeClr val="accent4"/>
              </a:solidFill>
              <a:ln>
                <a:noFill/>
              </a:ln>
              <a:effectLst/>
            </c:spPr>
            <c:extLst>
              <c:ext xmlns:c16="http://schemas.microsoft.com/office/drawing/2014/chart" uri="{C3380CC4-5D6E-409C-BE32-E72D297353CC}">
                <c16:uniqueId val="{0000002E-BDC9-4612-9DCD-B841B7D9071E}"/>
              </c:ext>
            </c:extLst>
          </c:dPt>
          <c:dPt>
            <c:idx val="19"/>
            <c:invertIfNegative val="0"/>
            <c:bubble3D val="0"/>
            <c:spPr>
              <a:solidFill>
                <a:schemeClr val="accent4"/>
              </a:solidFill>
              <a:ln>
                <a:noFill/>
              </a:ln>
              <a:effectLst/>
            </c:spPr>
            <c:extLst>
              <c:ext xmlns:c16="http://schemas.microsoft.com/office/drawing/2014/chart" uri="{C3380CC4-5D6E-409C-BE32-E72D297353CC}">
                <c16:uniqueId val="{0000002F-BDC9-4612-9DCD-B841B7D9071E}"/>
              </c:ext>
            </c:extLst>
          </c:dPt>
          <c:dPt>
            <c:idx val="21"/>
            <c:invertIfNegative val="0"/>
            <c:bubble3D val="0"/>
            <c:spPr>
              <a:solidFill>
                <a:schemeClr val="accent4"/>
              </a:solidFill>
              <a:ln>
                <a:noFill/>
              </a:ln>
              <a:effectLst/>
            </c:spPr>
            <c:extLst>
              <c:ext xmlns:c16="http://schemas.microsoft.com/office/drawing/2014/chart" uri="{C3380CC4-5D6E-409C-BE32-E72D297353CC}">
                <c16:uniqueId val="{00000014-BDC9-4612-9DCD-B841B7D9071E}"/>
              </c:ext>
            </c:extLst>
          </c:dPt>
          <c:dPt>
            <c:idx val="22"/>
            <c:invertIfNegative val="0"/>
            <c:bubble3D val="0"/>
            <c:spPr>
              <a:solidFill>
                <a:schemeClr val="accent4"/>
              </a:solidFill>
              <a:ln>
                <a:noFill/>
              </a:ln>
              <a:effectLst/>
            </c:spPr>
            <c:extLst>
              <c:ext xmlns:c16="http://schemas.microsoft.com/office/drawing/2014/chart" uri="{C3380CC4-5D6E-409C-BE32-E72D297353CC}">
                <c16:uniqueId val="{00000015-BDC9-4612-9DCD-B841B7D9071E}"/>
              </c:ext>
            </c:extLst>
          </c:dPt>
          <c:dPt>
            <c:idx val="23"/>
            <c:invertIfNegative val="0"/>
            <c:bubble3D val="0"/>
            <c:spPr>
              <a:solidFill>
                <a:schemeClr val="accent4"/>
              </a:solidFill>
              <a:ln>
                <a:noFill/>
              </a:ln>
              <a:effectLst/>
            </c:spPr>
            <c:extLst>
              <c:ext xmlns:c16="http://schemas.microsoft.com/office/drawing/2014/chart" uri="{C3380CC4-5D6E-409C-BE32-E72D297353CC}">
                <c16:uniqueId val="{00000016-BDC9-4612-9DCD-B841B7D9071E}"/>
              </c:ext>
            </c:extLst>
          </c:dPt>
          <c:cat>
            <c:strRef>
              <c:f>Sheet1!$A$2:$A$25</c:f>
              <c:strCache>
                <c:ptCount val="24"/>
                <c:pt idx="0">
                  <c:v>Experience life 'behind the scenes'</c:v>
                </c:pt>
                <c:pt idx="1">
                  <c:v>Distillery or brewery experience</c:v>
                </c:pt>
                <c:pt idx="2">
                  <c:v>Street food tour and tasting</c:v>
                </c:pt>
                <c:pt idx="3">
                  <c:v>Guided nature experience</c:v>
                </c:pt>
                <c:pt idx="4">
                  <c:v>A spa experience</c:v>
                </c:pt>
                <c:pt idx="5">
                  <c:v>Vineyard tour and tasting</c:v>
                </c:pt>
                <c:pt idx="6">
                  <c:v>A remote wellness retreat</c:v>
                </c:pt>
                <c:pt idx="7">
                  <c:v>Cookery class</c:v>
                </c:pt>
                <c:pt idx="8">
                  <c:v>Photography class</c:v>
                </c:pt>
                <c:pt idx="9">
                  <c:v>Chocolate making class</c:v>
                </c:pt>
                <c:pt idx="10">
                  <c:v>Shadowing experience</c:v>
                </c:pt>
                <c:pt idx="11">
                  <c:v>Baking school</c:v>
                </c:pt>
                <c:pt idx="12">
                  <c:v>Authentic craft workshop</c:v>
                </c:pt>
                <c:pt idx="13">
                  <c:v>Cheese making class</c:v>
                </c:pt>
                <c:pt idx="14">
                  <c:v>Street art</c:v>
                </c:pt>
                <c:pt idx="15">
                  <c:v>Fossil hunting</c:v>
                </c:pt>
                <c:pt idx="16">
                  <c:v>Foraging experience</c:v>
                </c:pt>
                <c:pt idx="17">
                  <c:v>Mindfulness or meditation class</c:v>
                </c:pt>
                <c:pt idx="18">
                  <c:v>Volunteering or working holiday</c:v>
                </c:pt>
                <c:pt idx="19">
                  <c:v>Guided fishing experience</c:v>
                </c:pt>
                <c:pt idx="20">
                  <c:v>A yoga experience</c:v>
                </c:pt>
                <c:pt idx="21">
                  <c:v>A pilates experience</c:v>
                </c:pt>
                <c:pt idx="22">
                  <c:v>A homeopathic experience</c:v>
                </c:pt>
                <c:pt idx="23">
                  <c:v>A tai chi experience</c:v>
                </c:pt>
              </c:strCache>
            </c:strRef>
          </c:cat>
          <c:val>
            <c:numRef>
              <c:f>Sheet1!$B$2:$B$25</c:f>
              <c:numCache>
                <c:formatCode>0%</c:formatCode>
                <c:ptCount val="24"/>
                <c:pt idx="0">
                  <c:v>7.0000000000000007E-2</c:v>
                </c:pt>
                <c:pt idx="1">
                  <c:v>0.09</c:v>
                </c:pt>
                <c:pt idx="2">
                  <c:v>0.06</c:v>
                </c:pt>
                <c:pt idx="3">
                  <c:v>0.06</c:v>
                </c:pt>
                <c:pt idx="4">
                  <c:v>0.06</c:v>
                </c:pt>
                <c:pt idx="5">
                  <c:v>0.05</c:v>
                </c:pt>
                <c:pt idx="6">
                  <c:v>0.04</c:v>
                </c:pt>
                <c:pt idx="7">
                  <c:v>0.04</c:v>
                </c:pt>
                <c:pt idx="8">
                  <c:v>0.03</c:v>
                </c:pt>
                <c:pt idx="9">
                  <c:v>0.02</c:v>
                </c:pt>
                <c:pt idx="10">
                  <c:v>0.04</c:v>
                </c:pt>
                <c:pt idx="11">
                  <c:v>0.02</c:v>
                </c:pt>
                <c:pt idx="12">
                  <c:v>0.03</c:v>
                </c:pt>
                <c:pt idx="13">
                  <c:v>0.02</c:v>
                </c:pt>
                <c:pt idx="14">
                  <c:v>0.04</c:v>
                </c:pt>
                <c:pt idx="15">
                  <c:v>0.03</c:v>
                </c:pt>
                <c:pt idx="16">
                  <c:v>0.03</c:v>
                </c:pt>
                <c:pt idx="17">
                  <c:v>0.03</c:v>
                </c:pt>
                <c:pt idx="18">
                  <c:v>0.03</c:v>
                </c:pt>
                <c:pt idx="19">
                  <c:v>0.03</c:v>
                </c:pt>
                <c:pt idx="20">
                  <c:v>0.03</c:v>
                </c:pt>
                <c:pt idx="21">
                  <c:v>0.03</c:v>
                </c:pt>
                <c:pt idx="22">
                  <c:v>0.03</c:v>
                </c:pt>
                <c:pt idx="23">
                  <c:v>0.03</c:v>
                </c:pt>
              </c:numCache>
            </c:numRef>
          </c:val>
          <c:extLst>
            <c:ext xmlns:c16="http://schemas.microsoft.com/office/drawing/2014/chart" uri="{C3380CC4-5D6E-409C-BE32-E72D297353CC}">
              <c16:uniqueId val="{00000000-F161-4BA5-B03E-59E7B3D5CA53}"/>
            </c:ext>
          </c:extLst>
        </c:ser>
        <c:ser>
          <c:idx val="1"/>
          <c:order val="1"/>
          <c:tx>
            <c:strRef>
              <c:f>Sheet1!$C$1</c:f>
              <c:strCache>
                <c:ptCount val="1"/>
                <c:pt idx="0">
                  <c:v>Booked to Do</c:v>
                </c:pt>
              </c:strCache>
            </c:strRef>
          </c:tx>
          <c:spPr>
            <a:solidFill>
              <a:schemeClr val="bg1">
                <a:lumMod val="65000"/>
              </a:schemeClr>
            </a:solidFill>
            <a:ln>
              <a:noFill/>
            </a:ln>
            <a:effectLst/>
          </c:spPr>
          <c:invertIfNegative val="0"/>
          <c:dPt>
            <c:idx val="0"/>
            <c:invertIfNegative val="0"/>
            <c:bubble3D val="0"/>
            <c:spPr>
              <a:solidFill>
                <a:schemeClr val="bg1">
                  <a:lumMod val="65000"/>
                </a:schemeClr>
              </a:solidFill>
              <a:ln>
                <a:noFill/>
              </a:ln>
              <a:effectLst/>
            </c:spPr>
            <c:extLst>
              <c:ext xmlns:c16="http://schemas.microsoft.com/office/drawing/2014/chart" uri="{C3380CC4-5D6E-409C-BE32-E72D297353CC}">
                <c16:uniqueId val="{0000000E-7FA2-4811-AFF3-26038242A94F}"/>
              </c:ext>
            </c:extLst>
          </c:dPt>
          <c:dPt>
            <c:idx val="3"/>
            <c:invertIfNegative val="0"/>
            <c:bubble3D val="0"/>
            <c:spPr>
              <a:solidFill>
                <a:schemeClr val="bg1">
                  <a:lumMod val="65000"/>
                </a:schemeClr>
              </a:solidFill>
              <a:ln>
                <a:noFill/>
              </a:ln>
              <a:effectLst/>
            </c:spPr>
            <c:extLst>
              <c:ext xmlns:c16="http://schemas.microsoft.com/office/drawing/2014/chart" uri="{C3380CC4-5D6E-409C-BE32-E72D297353CC}">
                <c16:uniqueId val="{00000026-BDC9-4612-9DCD-B841B7D9071E}"/>
              </c:ext>
            </c:extLst>
          </c:dPt>
          <c:dPt>
            <c:idx val="4"/>
            <c:invertIfNegative val="0"/>
            <c:bubble3D val="0"/>
            <c:spPr>
              <a:solidFill>
                <a:schemeClr val="bg1">
                  <a:lumMod val="65000"/>
                </a:schemeClr>
              </a:solidFill>
              <a:ln>
                <a:noFill/>
              </a:ln>
              <a:effectLst/>
            </c:spPr>
            <c:extLst>
              <c:ext xmlns:c16="http://schemas.microsoft.com/office/drawing/2014/chart" uri="{C3380CC4-5D6E-409C-BE32-E72D297353CC}">
                <c16:uniqueId val="{00000025-BDC9-4612-9DCD-B841B7D9071E}"/>
              </c:ext>
            </c:extLst>
          </c:dPt>
          <c:dPt>
            <c:idx val="6"/>
            <c:invertIfNegative val="0"/>
            <c:bubble3D val="0"/>
            <c:spPr>
              <a:solidFill>
                <a:schemeClr val="bg1">
                  <a:lumMod val="65000"/>
                </a:schemeClr>
              </a:solidFill>
              <a:ln>
                <a:noFill/>
              </a:ln>
              <a:effectLst/>
            </c:spPr>
            <c:extLst>
              <c:ext xmlns:c16="http://schemas.microsoft.com/office/drawing/2014/chart" uri="{C3380CC4-5D6E-409C-BE32-E72D297353CC}">
                <c16:uniqueId val="{00000005-7FA2-4811-AFF3-26038242A94F}"/>
              </c:ext>
            </c:extLst>
          </c:dPt>
          <c:dPt>
            <c:idx val="8"/>
            <c:invertIfNegative val="0"/>
            <c:bubble3D val="0"/>
            <c:spPr>
              <a:solidFill>
                <a:schemeClr val="bg1">
                  <a:lumMod val="65000"/>
                </a:schemeClr>
              </a:solidFill>
              <a:ln>
                <a:noFill/>
              </a:ln>
              <a:effectLst/>
            </c:spPr>
            <c:extLst>
              <c:ext xmlns:c16="http://schemas.microsoft.com/office/drawing/2014/chart" uri="{C3380CC4-5D6E-409C-BE32-E72D297353CC}">
                <c16:uniqueId val="{00000018-BDC9-4612-9DCD-B841B7D9071E}"/>
              </c:ext>
            </c:extLst>
          </c:dPt>
          <c:dPt>
            <c:idx val="10"/>
            <c:invertIfNegative val="0"/>
            <c:bubble3D val="0"/>
            <c:spPr>
              <a:solidFill>
                <a:schemeClr val="bg1">
                  <a:lumMod val="65000"/>
                </a:schemeClr>
              </a:solidFill>
              <a:ln>
                <a:noFill/>
              </a:ln>
              <a:effectLst/>
            </c:spPr>
            <c:extLst>
              <c:ext xmlns:c16="http://schemas.microsoft.com/office/drawing/2014/chart" uri="{C3380CC4-5D6E-409C-BE32-E72D297353CC}">
                <c16:uniqueId val="{0000000B-7FA2-4811-AFF3-26038242A94F}"/>
              </c:ext>
            </c:extLst>
          </c:dPt>
          <c:dPt>
            <c:idx val="12"/>
            <c:invertIfNegative val="0"/>
            <c:bubble3D val="0"/>
            <c:spPr>
              <a:solidFill>
                <a:schemeClr val="bg1">
                  <a:lumMod val="65000"/>
                </a:schemeClr>
              </a:solidFill>
              <a:ln>
                <a:noFill/>
              </a:ln>
              <a:effectLst/>
            </c:spPr>
            <c:extLst>
              <c:ext xmlns:c16="http://schemas.microsoft.com/office/drawing/2014/chart" uri="{C3380CC4-5D6E-409C-BE32-E72D297353CC}">
                <c16:uniqueId val="{00000023-BDC9-4612-9DCD-B841B7D9071E}"/>
              </c:ext>
            </c:extLst>
          </c:dPt>
          <c:dPt>
            <c:idx val="14"/>
            <c:invertIfNegative val="0"/>
            <c:bubble3D val="0"/>
            <c:spPr>
              <a:solidFill>
                <a:schemeClr val="bg1">
                  <a:lumMod val="65000"/>
                </a:schemeClr>
              </a:solidFill>
              <a:ln>
                <a:noFill/>
              </a:ln>
              <a:effectLst/>
            </c:spPr>
            <c:extLst>
              <c:ext xmlns:c16="http://schemas.microsoft.com/office/drawing/2014/chart" uri="{C3380CC4-5D6E-409C-BE32-E72D297353CC}">
                <c16:uniqueId val="{00000019-BDC9-4612-9DCD-B841B7D9071E}"/>
              </c:ext>
            </c:extLst>
          </c:dPt>
          <c:dPt>
            <c:idx val="15"/>
            <c:invertIfNegative val="0"/>
            <c:bubble3D val="0"/>
            <c:spPr>
              <a:solidFill>
                <a:schemeClr val="bg1">
                  <a:lumMod val="65000"/>
                </a:schemeClr>
              </a:solidFill>
              <a:ln>
                <a:noFill/>
              </a:ln>
              <a:effectLst/>
            </c:spPr>
            <c:extLst>
              <c:ext xmlns:c16="http://schemas.microsoft.com/office/drawing/2014/chart" uri="{C3380CC4-5D6E-409C-BE32-E72D297353CC}">
                <c16:uniqueId val="{00000008-7FA2-4811-AFF3-26038242A94F}"/>
              </c:ext>
            </c:extLst>
          </c:dPt>
          <c:dPt>
            <c:idx val="17"/>
            <c:invertIfNegative val="0"/>
            <c:bubble3D val="0"/>
            <c:spPr>
              <a:solidFill>
                <a:schemeClr val="bg1">
                  <a:lumMod val="65000"/>
                </a:schemeClr>
              </a:solidFill>
              <a:ln>
                <a:noFill/>
              </a:ln>
              <a:effectLst/>
            </c:spPr>
            <c:extLst>
              <c:ext xmlns:c16="http://schemas.microsoft.com/office/drawing/2014/chart" uri="{C3380CC4-5D6E-409C-BE32-E72D297353CC}">
                <c16:uniqueId val="{0000001F-BDC9-4612-9DCD-B841B7D9071E}"/>
              </c:ext>
            </c:extLst>
          </c:dPt>
          <c:dPt>
            <c:idx val="18"/>
            <c:invertIfNegative val="0"/>
            <c:bubble3D val="0"/>
            <c:spPr>
              <a:solidFill>
                <a:schemeClr val="bg1">
                  <a:lumMod val="65000"/>
                </a:schemeClr>
              </a:solidFill>
              <a:ln>
                <a:noFill/>
              </a:ln>
              <a:effectLst/>
            </c:spPr>
            <c:extLst>
              <c:ext xmlns:c16="http://schemas.microsoft.com/office/drawing/2014/chart" uri="{C3380CC4-5D6E-409C-BE32-E72D297353CC}">
                <c16:uniqueId val="{00000020-BDC9-4612-9DCD-B841B7D9071E}"/>
              </c:ext>
            </c:extLst>
          </c:dPt>
          <c:dPt>
            <c:idx val="19"/>
            <c:invertIfNegative val="0"/>
            <c:bubble3D val="0"/>
            <c:spPr>
              <a:solidFill>
                <a:schemeClr val="bg1">
                  <a:lumMod val="65000"/>
                </a:schemeClr>
              </a:solidFill>
              <a:ln>
                <a:noFill/>
              </a:ln>
              <a:effectLst/>
            </c:spPr>
            <c:extLst>
              <c:ext xmlns:c16="http://schemas.microsoft.com/office/drawing/2014/chart" uri="{C3380CC4-5D6E-409C-BE32-E72D297353CC}">
                <c16:uniqueId val="{00000007-7FA2-4811-AFF3-26038242A94F}"/>
              </c:ext>
            </c:extLst>
          </c:dPt>
          <c:dPt>
            <c:idx val="21"/>
            <c:invertIfNegative val="0"/>
            <c:bubble3D val="0"/>
            <c:spPr>
              <a:solidFill>
                <a:schemeClr val="bg1">
                  <a:lumMod val="65000"/>
                </a:schemeClr>
              </a:solidFill>
              <a:ln>
                <a:noFill/>
              </a:ln>
              <a:effectLst/>
            </c:spPr>
            <c:extLst>
              <c:ext xmlns:c16="http://schemas.microsoft.com/office/drawing/2014/chart" uri="{C3380CC4-5D6E-409C-BE32-E72D297353CC}">
                <c16:uniqueId val="{0000001B-BDC9-4612-9DCD-B841B7D9071E}"/>
              </c:ext>
            </c:extLst>
          </c:dPt>
          <c:dPt>
            <c:idx val="22"/>
            <c:invertIfNegative val="0"/>
            <c:bubble3D val="0"/>
            <c:spPr>
              <a:solidFill>
                <a:schemeClr val="bg1">
                  <a:lumMod val="65000"/>
                </a:schemeClr>
              </a:solidFill>
              <a:ln>
                <a:noFill/>
              </a:ln>
              <a:effectLst/>
            </c:spPr>
            <c:extLst>
              <c:ext xmlns:c16="http://schemas.microsoft.com/office/drawing/2014/chart" uri="{C3380CC4-5D6E-409C-BE32-E72D297353CC}">
                <c16:uniqueId val="{0000001C-BDC9-4612-9DCD-B841B7D9071E}"/>
              </c:ext>
            </c:extLst>
          </c:dPt>
          <c:dPt>
            <c:idx val="23"/>
            <c:invertIfNegative val="0"/>
            <c:bubble3D val="0"/>
            <c:spPr>
              <a:solidFill>
                <a:schemeClr val="bg1">
                  <a:lumMod val="65000"/>
                </a:schemeClr>
              </a:solidFill>
              <a:ln>
                <a:noFill/>
              </a:ln>
              <a:effectLst/>
            </c:spPr>
            <c:extLst>
              <c:ext xmlns:c16="http://schemas.microsoft.com/office/drawing/2014/chart" uri="{C3380CC4-5D6E-409C-BE32-E72D297353CC}">
                <c16:uniqueId val="{0000001D-BDC9-4612-9DCD-B841B7D9071E}"/>
              </c:ext>
            </c:extLst>
          </c:dPt>
          <c:cat>
            <c:strRef>
              <c:f>Sheet1!$A$2:$A$25</c:f>
              <c:strCache>
                <c:ptCount val="24"/>
                <c:pt idx="0">
                  <c:v>Experience life 'behind the scenes'</c:v>
                </c:pt>
                <c:pt idx="1">
                  <c:v>Distillery or brewery experience</c:v>
                </c:pt>
                <c:pt idx="2">
                  <c:v>Street food tour and tasting</c:v>
                </c:pt>
                <c:pt idx="3">
                  <c:v>Guided nature experience</c:v>
                </c:pt>
                <c:pt idx="4">
                  <c:v>A spa experience</c:v>
                </c:pt>
                <c:pt idx="5">
                  <c:v>Vineyard tour and tasting</c:v>
                </c:pt>
                <c:pt idx="6">
                  <c:v>A remote wellness retreat</c:v>
                </c:pt>
                <c:pt idx="7">
                  <c:v>Cookery class</c:v>
                </c:pt>
                <c:pt idx="8">
                  <c:v>Photography class</c:v>
                </c:pt>
                <c:pt idx="9">
                  <c:v>Chocolate making class</c:v>
                </c:pt>
                <c:pt idx="10">
                  <c:v>Shadowing experience</c:v>
                </c:pt>
                <c:pt idx="11">
                  <c:v>Baking school</c:v>
                </c:pt>
                <c:pt idx="12">
                  <c:v>Authentic craft workshop</c:v>
                </c:pt>
                <c:pt idx="13">
                  <c:v>Cheese making class</c:v>
                </c:pt>
                <c:pt idx="14">
                  <c:v>Street art</c:v>
                </c:pt>
                <c:pt idx="15">
                  <c:v>Fossil hunting</c:v>
                </c:pt>
                <c:pt idx="16">
                  <c:v>Foraging experience</c:v>
                </c:pt>
                <c:pt idx="17">
                  <c:v>Mindfulness or meditation class</c:v>
                </c:pt>
                <c:pt idx="18">
                  <c:v>Volunteering or working holiday</c:v>
                </c:pt>
                <c:pt idx="19">
                  <c:v>Guided fishing experience</c:v>
                </c:pt>
                <c:pt idx="20">
                  <c:v>A yoga experience</c:v>
                </c:pt>
                <c:pt idx="21">
                  <c:v>A pilates experience</c:v>
                </c:pt>
                <c:pt idx="22">
                  <c:v>A homeopathic experience</c:v>
                </c:pt>
                <c:pt idx="23">
                  <c:v>A tai chi experience</c:v>
                </c:pt>
              </c:strCache>
            </c:strRef>
          </c:cat>
          <c:val>
            <c:numRef>
              <c:f>Sheet1!$C$2:$C$25</c:f>
              <c:numCache>
                <c:formatCode>0%</c:formatCode>
                <c:ptCount val="24"/>
                <c:pt idx="0">
                  <c:v>0.02</c:v>
                </c:pt>
                <c:pt idx="1">
                  <c:v>0.02</c:v>
                </c:pt>
                <c:pt idx="2">
                  <c:v>0.02</c:v>
                </c:pt>
                <c:pt idx="3">
                  <c:v>0.02</c:v>
                </c:pt>
                <c:pt idx="4">
                  <c:v>0.02</c:v>
                </c:pt>
                <c:pt idx="5">
                  <c:v>0.02</c:v>
                </c:pt>
                <c:pt idx="6">
                  <c:v>0.01</c:v>
                </c:pt>
                <c:pt idx="7">
                  <c:v>0.02</c:v>
                </c:pt>
                <c:pt idx="8">
                  <c:v>0.02</c:v>
                </c:pt>
                <c:pt idx="9">
                  <c:v>0.02</c:v>
                </c:pt>
                <c:pt idx="10">
                  <c:v>0.01</c:v>
                </c:pt>
                <c:pt idx="11">
                  <c:v>0.02</c:v>
                </c:pt>
                <c:pt idx="12">
                  <c:v>0.01</c:v>
                </c:pt>
                <c:pt idx="13">
                  <c:v>0.01</c:v>
                </c:pt>
                <c:pt idx="14">
                  <c:v>0.01</c:v>
                </c:pt>
                <c:pt idx="15">
                  <c:v>0.01</c:v>
                </c:pt>
                <c:pt idx="16">
                  <c:v>0.01</c:v>
                </c:pt>
                <c:pt idx="17">
                  <c:v>0.01</c:v>
                </c:pt>
                <c:pt idx="18">
                  <c:v>0.01</c:v>
                </c:pt>
                <c:pt idx="19">
                  <c:v>0.01</c:v>
                </c:pt>
                <c:pt idx="20">
                  <c:v>0.01</c:v>
                </c:pt>
                <c:pt idx="21">
                  <c:v>0.01</c:v>
                </c:pt>
                <c:pt idx="22">
                  <c:v>0.01</c:v>
                </c:pt>
                <c:pt idx="23">
                  <c:v>0.01</c:v>
                </c:pt>
              </c:numCache>
            </c:numRef>
          </c:val>
          <c:extLst>
            <c:ext xmlns:c16="http://schemas.microsoft.com/office/drawing/2014/chart" uri="{C3380CC4-5D6E-409C-BE32-E72D297353CC}">
              <c16:uniqueId val="{00000001-F161-4BA5-B03E-59E7B3D5CA53}"/>
            </c:ext>
          </c:extLst>
        </c:ser>
        <c:ser>
          <c:idx val="2"/>
          <c:order val="2"/>
          <c:tx>
            <c:strRef>
              <c:f>Sheet1!$D$1</c:f>
              <c:strCache>
                <c:ptCount val="1"/>
                <c:pt idx="0">
                  <c:v>Interested but not done</c:v>
                </c:pt>
              </c:strCache>
            </c:strRef>
          </c:tx>
          <c:spPr>
            <a:solidFill>
              <a:schemeClr val="accent5"/>
            </a:solidFill>
            <a:ln>
              <a:noFill/>
            </a:ln>
            <a:effectLst/>
          </c:spPr>
          <c:invertIfNegative val="0"/>
          <c:dPt>
            <c:idx val="0"/>
            <c:invertIfNegative val="0"/>
            <c:bubble3D val="0"/>
            <c:spPr>
              <a:solidFill>
                <a:schemeClr val="accent5"/>
              </a:solidFill>
              <a:ln>
                <a:noFill/>
              </a:ln>
              <a:effectLst/>
            </c:spPr>
            <c:extLst>
              <c:ext xmlns:c16="http://schemas.microsoft.com/office/drawing/2014/chart" uri="{C3380CC4-5D6E-409C-BE32-E72D297353CC}">
                <c16:uniqueId val="{00000000-7FA2-4811-AFF3-26038242A94F}"/>
              </c:ext>
            </c:extLst>
          </c:dPt>
          <c:dPt>
            <c:idx val="3"/>
            <c:invertIfNegative val="0"/>
            <c:bubble3D val="0"/>
            <c:spPr>
              <a:solidFill>
                <a:schemeClr val="accent5"/>
              </a:solidFill>
              <a:ln>
                <a:noFill/>
              </a:ln>
              <a:effectLst/>
            </c:spPr>
            <c:extLst>
              <c:ext xmlns:c16="http://schemas.microsoft.com/office/drawing/2014/chart" uri="{C3380CC4-5D6E-409C-BE32-E72D297353CC}">
                <c16:uniqueId val="{00000001-BDC9-4612-9DCD-B841B7D9071E}"/>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2-BDC9-4612-9DCD-B841B7D9071E}"/>
              </c:ext>
            </c:extLst>
          </c:dPt>
          <c:dPt>
            <c:idx val="6"/>
            <c:invertIfNegative val="0"/>
            <c:bubble3D val="0"/>
            <c:spPr>
              <a:solidFill>
                <a:schemeClr val="accent5"/>
              </a:solidFill>
              <a:ln>
                <a:noFill/>
              </a:ln>
              <a:effectLst/>
            </c:spPr>
            <c:extLst>
              <c:ext xmlns:c16="http://schemas.microsoft.com/office/drawing/2014/chart" uri="{C3380CC4-5D6E-409C-BE32-E72D297353CC}">
                <c16:uniqueId val="{00000003-7FA2-4811-AFF3-26038242A94F}"/>
              </c:ext>
            </c:extLst>
          </c:dPt>
          <c:dPt>
            <c:idx val="8"/>
            <c:invertIfNegative val="0"/>
            <c:bubble3D val="0"/>
            <c:spPr>
              <a:solidFill>
                <a:schemeClr val="accent5"/>
              </a:solidFill>
              <a:ln>
                <a:noFill/>
              </a:ln>
              <a:effectLst/>
            </c:spPr>
            <c:extLst>
              <c:ext xmlns:c16="http://schemas.microsoft.com/office/drawing/2014/chart" uri="{C3380CC4-5D6E-409C-BE32-E72D297353CC}">
                <c16:uniqueId val="{00000003-BDC9-4612-9DCD-B841B7D9071E}"/>
              </c:ext>
            </c:extLst>
          </c:dPt>
          <c:dPt>
            <c:idx val="10"/>
            <c:invertIfNegative val="0"/>
            <c:bubble3D val="0"/>
            <c:spPr>
              <a:solidFill>
                <a:schemeClr val="accent5"/>
              </a:solidFill>
              <a:ln>
                <a:noFill/>
              </a:ln>
              <a:effectLst/>
            </c:spPr>
            <c:extLst>
              <c:ext xmlns:c16="http://schemas.microsoft.com/office/drawing/2014/chart" uri="{C3380CC4-5D6E-409C-BE32-E72D297353CC}">
                <c16:uniqueId val="{00000001-7FA2-4811-AFF3-26038242A94F}"/>
              </c:ext>
            </c:extLst>
          </c:dPt>
          <c:dPt>
            <c:idx val="12"/>
            <c:invertIfNegative val="0"/>
            <c:bubble3D val="0"/>
            <c:spPr>
              <a:solidFill>
                <a:schemeClr val="accent5"/>
              </a:solidFill>
              <a:ln>
                <a:noFill/>
              </a:ln>
              <a:effectLst/>
            </c:spPr>
            <c:extLst>
              <c:ext xmlns:c16="http://schemas.microsoft.com/office/drawing/2014/chart" uri="{C3380CC4-5D6E-409C-BE32-E72D297353CC}">
                <c16:uniqueId val="{0000000E-BDC9-4612-9DCD-B841B7D9071E}"/>
              </c:ext>
            </c:extLst>
          </c:dPt>
          <c:dPt>
            <c:idx val="14"/>
            <c:invertIfNegative val="0"/>
            <c:bubble3D val="0"/>
            <c:spPr>
              <a:solidFill>
                <a:schemeClr val="accent5"/>
              </a:solidFill>
              <a:ln>
                <a:noFill/>
              </a:ln>
              <a:effectLst/>
            </c:spPr>
            <c:extLst>
              <c:ext xmlns:c16="http://schemas.microsoft.com/office/drawing/2014/chart" uri="{C3380CC4-5D6E-409C-BE32-E72D297353CC}">
                <c16:uniqueId val="{00000004-BDC9-4612-9DCD-B841B7D9071E}"/>
              </c:ext>
            </c:extLst>
          </c:dPt>
          <c:dPt>
            <c:idx val="15"/>
            <c:invertIfNegative val="0"/>
            <c:bubble3D val="0"/>
            <c:spPr>
              <a:solidFill>
                <a:schemeClr val="accent5"/>
              </a:solidFill>
              <a:ln>
                <a:noFill/>
              </a:ln>
              <a:effectLst/>
            </c:spPr>
            <c:extLst>
              <c:ext xmlns:c16="http://schemas.microsoft.com/office/drawing/2014/chart" uri="{C3380CC4-5D6E-409C-BE32-E72D297353CC}">
                <c16:uniqueId val="{00000002-7FA2-4811-AFF3-26038242A94F}"/>
              </c:ext>
            </c:extLst>
          </c:dPt>
          <c:dPt>
            <c:idx val="17"/>
            <c:invertIfNegative val="0"/>
            <c:bubble3D val="0"/>
            <c:spPr>
              <a:solidFill>
                <a:schemeClr val="accent5"/>
              </a:solidFill>
              <a:ln>
                <a:noFill/>
              </a:ln>
              <a:effectLst/>
            </c:spPr>
            <c:extLst>
              <c:ext xmlns:c16="http://schemas.microsoft.com/office/drawing/2014/chart" uri="{C3380CC4-5D6E-409C-BE32-E72D297353CC}">
                <c16:uniqueId val="{0000000B-BDC9-4612-9DCD-B841B7D9071E}"/>
              </c:ext>
            </c:extLst>
          </c:dPt>
          <c:dPt>
            <c:idx val="18"/>
            <c:invertIfNegative val="0"/>
            <c:bubble3D val="0"/>
            <c:spPr>
              <a:solidFill>
                <a:schemeClr val="accent5"/>
              </a:solidFill>
              <a:ln>
                <a:noFill/>
              </a:ln>
              <a:effectLst/>
            </c:spPr>
            <c:extLst>
              <c:ext xmlns:c16="http://schemas.microsoft.com/office/drawing/2014/chart" uri="{C3380CC4-5D6E-409C-BE32-E72D297353CC}">
                <c16:uniqueId val="{0000000A-BDC9-4612-9DCD-B841B7D9071E}"/>
              </c:ext>
            </c:extLst>
          </c:dPt>
          <c:dPt>
            <c:idx val="19"/>
            <c:invertIfNegative val="0"/>
            <c:bubble3D val="0"/>
            <c:spPr>
              <a:solidFill>
                <a:schemeClr val="accent5"/>
              </a:solidFill>
              <a:ln>
                <a:noFill/>
              </a:ln>
              <a:effectLst/>
            </c:spPr>
            <c:extLst>
              <c:ext xmlns:c16="http://schemas.microsoft.com/office/drawing/2014/chart" uri="{C3380CC4-5D6E-409C-BE32-E72D297353CC}">
                <c16:uniqueId val="{00000009-BDC9-4612-9DCD-B841B7D9071E}"/>
              </c:ext>
            </c:extLst>
          </c:dPt>
          <c:dPt>
            <c:idx val="21"/>
            <c:invertIfNegative val="0"/>
            <c:bubble3D val="0"/>
            <c:spPr>
              <a:solidFill>
                <a:schemeClr val="accent5"/>
              </a:solidFill>
              <a:ln>
                <a:noFill/>
              </a:ln>
              <a:effectLst/>
            </c:spPr>
            <c:extLst>
              <c:ext xmlns:c16="http://schemas.microsoft.com/office/drawing/2014/chart" uri="{C3380CC4-5D6E-409C-BE32-E72D297353CC}">
                <c16:uniqueId val="{00000007-BDC9-4612-9DCD-B841B7D9071E}"/>
              </c:ext>
            </c:extLst>
          </c:dPt>
          <c:dPt>
            <c:idx val="22"/>
            <c:invertIfNegative val="0"/>
            <c:bubble3D val="0"/>
            <c:spPr>
              <a:solidFill>
                <a:schemeClr val="accent5"/>
              </a:solidFill>
              <a:ln>
                <a:noFill/>
              </a:ln>
              <a:effectLst/>
            </c:spPr>
            <c:extLst>
              <c:ext xmlns:c16="http://schemas.microsoft.com/office/drawing/2014/chart" uri="{C3380CC4-5D6E-409C-BE32-E72D297353CC}">
                <c16:uniqueId val="{00000006-BDC9-4612-9DCD-B841B7D9071E}"/>
              </c:ext>
            </c:extLst>
          </c:dPt>
          <c:dPt>
            <c:idx val="23"/>
            <c:invertIfNegative val="0"/>
            <c:bubble3D val="0"/>
            <c:spPr>
              <a:solidFill>
                <a:schemeClr val="accent5"/>
              </a:solidFill>
              <a:ln>
                <a:noFill/>
              </a:ln>
              <a:effectLst/>
            </c:spPr>
            <c:extLst>
              <c:ext xmlns:c16="http://schemas.microsoft.com/office/drawing/2014/chart" uri="{C3380CC4-5D6E-409C-BE32-E72D297353CC}">
                <c16:uniqueId val="{00000005-BDC9-4612-9DCD-B841B7D9071E}"/>
              </c:ext>
            </c:extLst>
          </c:dPt>
          <c:cat>
            <c:strRef>
              <c:f>Sheet1!$A$2:$A$25</c:f>
              <c:strCache>
                <c:ptCount val="24"/>
                <c:pt idx="0">
                  <c:v>Experience life 'behind the scenes'</c:v>
                </c:pt>
                <c:pt idx="1">
                  <c:v>Distillery or brewery experience</c:v>
                </c:pt>
                <c:pt idx="2">
                  <c:v>Street food tour and tasting</c:v>
                </c:pt>
                <c:pt idx="3">
                  <c:v>Guided nature experience</c:v>
                </c:pt>
                <c:pt idx="4">
                  <c:v>A spa experience</c:v>
                </c:pt>
                <c:pt idx="5">
                  <c:v>Vineyard tour and tasting</c:v>
                </c:pt>
                <c:pt idx="6">
                  <c:v>A remote wellness retreat</c:v>
                </c:pt>
                <c:pt idx="7">
                  <c:v>Cookery class</c:v>
                </c:pt>
                <c:pt idx="8">
                  <c:v>Photography class</c:v>
                </c:pt>
                <c:pt idx="9">
                  <c:v>Chocolate making class</c:v>
                </c:pt>
                <c:pt idx="10">
                  <c:v>Shadowing experience</c:v>
                </c:pt>
                <c:pt idx="11">
                  <c:v>Baking school</c:v>
                </c:pt>
                <c:pt idx="12">
                  <c:v>Authentic craft workshop</c:v>
                </c:pt>
                <c:pt idx="13">
                  <c:v>Cheese making class</c:v>
                </c:pt>
                <c:pt idx="14">
                  <c:v>Street art</c:v>
                </c:pt>
                <c:pt idx="15">
                  <c:v>Fossil hunting</c:v>
                </c:pt>
                <c:pt idx="16">
                  <c:v>Foraging experience</c:v>
                </c:pt>
                <c:pt idx="17">
                  <c:v>Mindfulness or meditation class</c:v>
                </c:pt>
                <c:pt idx="18">
                  <c:v>Volunteering or working holiday</c:v>
                </c:pt>
                <c:pt idx="19">
                  <c:v>Guided fishing experience</c:v>
                </c:pt>
                <c:pt idx="20">
                  <c:v>A yoga experience</c:v>
                </c:pt>
                <c:pt idx="21">
                  <c:v>A pilates experience</c:v>
                </c:pt>
                <c:pt idx="22">
                  <c:v>A homeopathic experience</c:v>
                </c:pt>
                <c:pt idx="23">
                  <c:v>A tai chi experience</c:v>
                </c:pt>
              </c:strCache>
            </c:strRef>
          </c:cat>
          <c:val>
            <c:numRef>
              <c:f>Sheet1!$D$2:$D$25</c:f>
              <c:numCache>
                <c:formatCode>0%</c:formatCode>
                <c:ptCount val="24"/>
                <c:pt idx="0">
                  <c:v>0.59</c:v>
                </c:pt>
                <c:pt idx="1">
                  <c:v>0.56000000000000005</c:v>
                </c:pt>
                <c:pt idx="2">
                  <c:v>0.57999999999999996</c:v>
                </c:pt>
                <c:pt idx="3">
                  <c:v>0.55000000000000004</c:v>
                </c:pt>
                <c:pt idx="4">
                  <c:v>0.52</c:v>
                </c:pt>
                <c:pt idx="5">
                  <c:v>0.47</c:v>
                </c:pt>
                <c:pt idx="6">
                  <c:v>0.48</c:v>
                </c:pt>
                <c:pt idx="7">
                  <c:v>0.47</c:v>
                </c:pt>
                <c:pt idx="8">
                  <c:v>0.47</c:v>
                </c:pt>
                <c:pt idx="9">
                  <c:v>0.47</c:v>
                </c:pt>
                <c:pt idx="10">
                  <c:v>0.44</c:v>
                </c:pt>
                <c:pt idx="11">
                  <c:v>0.44</c:v>
                </c:pt>
                <c:pt idx="12">
                  <c:v>0.42</c:v>
                </c:pt>
                <c:pt idx="13">
                  <c:v>0.41</c:v>
                </c:pt>
                <c:pt idx="14">
                  <c:v>0.39</c:v>
                </c:pt>
                <c:pt idx="15">
                  <c:v>0.39</c:v>
                </c:pt>
                <c:pt idx="16">
                  <c:v>0.38</c:v>
                </c:pt>
                <c:pt idx="17">
                  <c:v>0.37</c:v>
                </c:pt>
                <c:pt idx="18">
                  <c:v>0.36</c:v>
                </c:pt>
                <c:pt idx="19">
                  <c:v>0.35</c:v>
                </c:pt>
                <c:pt idx="20">
                  <c:v>0.34</c:v>
                </c:pt>
                <c:pt idx="21">
                  <c:v>0.33</c:v>
                </c:pt>
                <c:pt idx="22">
                  <c:v>0.33</c:v>
                </c:pt>
                <c:pt idx="23">
                  <c:v>0.32</c:v>
                </c:pt>
              </c:numCache>
            </c:numRef>
          </c:val>
          <c:extLst>
            <c:ext xmlns:c16="http://schemas.microsoft.com/office/drawing/2014/chart" uri="{C3380CC4-5D6E-409C-BE32-E72D297353CC}">
              <c16:uniqueId val="{00000002-F161-4BA5-B03E-59E7B3D5CA53}"/>
            </c:ext>
          </c:extLst>
        </c:ser>
        <c:dLbls>
          <c:showLegendKey val="0"/>
          <c:showVal val="0"/>
          <c:showCatName val="0"/>
          <c:showSerName val="0"/>
          <c:showPercent val="0"/>
          <c:showBubbleSize val="0"/>
        </c:dLbls>
        <c:gapWidth val="55"/>
        <c:overlap val="100"/>
        <c:axId val="490114528"/>
        <c:axId val="490118136"/>
      </c:barChart>
      <c:catAx>
        <c:axId val="4901145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490118136"/>
        <c:crosses val="autoZero"/>
        <c:auto val="1"/>
        <c:lblAlgn val="ctr"/>
        <c:lblOffset val="100"/>
        <c:noMultiLvlLbl val="0"/>
      </c:catAx>
      <c:valAx>
        <c:axId val="490118136"/>
        <c:scaling>
          <c:orientation val="minMax"/>
        </c:scaling>
        <c:delete val="1"/>
        <c:axPos val="t"/>
        <c:numFmt formatCode="0%" sourceLinked="1"/>
        <c:majorTickMark val="none"/>
        <c:minorTickMark val="none"/>
        <c:tickLblPos val="nextTo"/>
        <c:crossAx val="49011452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lvl="0" algn="ctr" defTabSz="742950" rtl="0" eaLnBrk="1" latinLnBrk="0" hangingPunct="1">
              <a:defRPr lang="en-GB" sz="1050" b="1" i="0" u="none" strike="noStrike" kern="1200" spc="0" baseline="0" dirty="0" smtClean="0">
                <a:solidFill>
                  <a:schemeClr val="tx1"/>
                </a:solidFill>
                <a:latin typeface="+mn-lt"/>
                <a:ea typeface="+mn-ea"/>
                <a:cs typeface="+mn-cs"/>
              </a:defRPr>
            </a:pPr>
            <a:r>
              <a:rPr lang="en-GB" sz="1050" b="1" kern="1200" dirty="0">
                <a:solidFill>
                  <a:schemeClr val="tx1"/>
                </a:solidFill>
                <a:latin typeface="+mn-lt"/>
                <a:ea typeface="+mn-ea"/>
                <a:cs typeface="+mn-cs"/>
              </a:rPr>
              <a:t>Influence of experience on holiday destination</a:t>
            </a:r>
          </a:p>
        </c:rich>
      </c:tx>
      <c:layout>
        <c:manualLayout>
          <c:xMode val="edge"/>
          <c:yMode val="edge"/>
          <c:x val="0.32850045045952775"/>
          <c:y val="1.9768106450449648E-3"/>
        </c:manualLayout>
      </c:layout>
      <c:overlay val="0"/>
      <c:spPr>
        <a:noFill/>
        <a:ln>
          <a:noFill/>
        </a:ln>
        <a:effectLst/>
      </c:spPr>
      <c:txPr>
        <a:bodyPr rot="0" spcFirstLastPara="1" vertOverflow="ellipsis" vert="horz" wrap="square" anchor="ctr" anchorCtr="1"/>
        <a:lstStyle/>
        <a:p>
          <a:pPr marL="0" lvl="0" algn="ctr" defTabSz="742950" rtl="0" eaLnBrk="1" latinLnBrk="0" hangingPunct="1">
            <a:defRPr lang="en-GB" sz="1050" b="1" i="0" u="none" strike="noStrike" kern="1200" spc="0" baseline="0" dirty="0" smtClean="0">
              <a:solidFill>
                <a:schemeClr val="tx1"/>
              </a:solidFill>
              <a:latin typeface="+mn-lt"/>
              <a:ea typeface="+mn-ea"/>
              <a:cs typeface="+mn-cs"/>
            </a:defRPr>
          </a:pPr>
          <a:endParaRPr lang="en-US"/>
        </a:p>
      </c:txPr>
    </c:title>
    <c:autoTitleDeleted val="0"/>
    <c:plotArea>
      <c:layout>
        <c:manualLayout>
          <c:layoutTarget val="inner"/>
          <c:xMode val="edge"/>
          <c:yMode val="edge"/>
          <c:x val="1.218159622217262E-2"/>
          <c:y val="0.12544069996661414"/>
          <c:w val="0.91245862337668682"/>
          <c:h val="0.65703893970913618"/>
        </c:manualLayout>
      </c:layout>
      <c:barChart>
        <c:barDir val="col"/>
        <c:grouping val="percentStacked"/>
        <c:varyColors val="0"/>
        <c:ser>
          <c:idx val="0"/>
          <c:order val="0"/>
          <c:tx>
            <c:strRef>
              <c:f>Sheet1!$B$1</c:f>
              <c:strCache>
                <c:ptCount val="1"/>
                <c:pt idx="0">
                  <c:v>Chose the activity first and then found a destination</c:v>
                </c:pt>
              </c:strCache>
            </c:strRef>
          </c:tx>
          <c:spPr>
            <a:solidFill>
              <a:schemeClr val="accent5">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Life 'behind the scenes'</c:v>
                </c:pt>
                <c:pt idx="1">
                  <c:v>Distillery / brewery experience</c:v>
                </c:pt>
                <c:pt idx="2">
                  <c:v>Street Food Tour &amp; Tasting</c:v>
                </c:pt>
                <c:pt idx="3">
                  <c:v>Guided Nature Experience</c:v>
                </c:pt>
              </c:strCache>
            </c:strRef>
          </c:cat>
          <c:val>
            <c:numRef>
              <c:f>Sheet1!$B$2:$B$5</c:f>
              <c:numCache>
                <c:formatCode>0%</c:formatCode>
                <c:ptCount val="4"/>
                <c:pt idx="0">
                  <c:v>0.15</c:v>
                </c:pt>
                <c:pt idx="1">
                  <c:v>0.13</c:v>
                </c:pt>
                <c:pt idx="2">
                  <c:v>0.15</c:v>
                </c:pt>
                <c:pt idx="3">
                  <c:v>0.14000000000000001</c:v>
                </c:pt>
              </c:numCache>
            </c:numRef>
          </c:val>
          <c:extLst>
            <c:ext xmlns:c16="http://schemas.microsoft.com/office/drawing/2014/chart" uri="{C3380CC4-5D6E-409C-BE32-E72D297353CC}">
              <c16:uniqueId val="{00000000-FEC3-493F-9EB0-A2891CA086B0}"/>
            </c:ext>
          </c:extLst>
        </c:ser>
        <c:ser>
          <c:idx val="1"/>
          <c:order val="1"/>
          <c:tx>
            <c:strRef>
              <c:f>Sheet1!$C$1</c:f>
              <c:strCache>
                <c:ptCount val="1"/>
                <c:pt idx="0">
                  <c:v>Chose the desintation because could do the activity there</c:v>
                </c:pt>
              </c:strCache>
            </c:strRef>
          </c:tx>
          <c:spPr>
            <a:solidFill>
              <a:schemeClr val="accent5">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Life 'behind the scenes'</c:v>
                </c:pt>
                <c:pt idx="1">
                  <c:v>Distillery / brewery experience</c:v>
                </c:pt>
                <c:pt idx="2">
                  <c:v>Street Food Tour &amp; Tasting</c:v>
                </c:pt>
                <c:pt idx="3">
                  <c:v>Guided Nature Experience</c:v>
                </c:pt>
              </c:strCache>
            </c:strRef>
          </c:cat>
          <c:val>
            <c:numRef>
              <c:f>Sheet1!$C$2:$C$5</c:f>
              <c:numCache>
                <c:formatCode>0%</c:formatCode>
                <c:ptCount val="4"/>
                <c:pt idx="0">
                  <c:v>0.3</c:v>
                </c:pt>
                <c:pt idx="1">
                  <c:v>0.28000000000000003</c:v>
                </c:pt>
                <c:pt idx="2">
                  <c:v>0.3</c:v>
                </c:pt>
                <c:pt idx="3">
                  <c:v>0.35</c:v>
                </c:pt>
              </c:numCache>
            </c:numRef>
          </c:val>
          <c:extLst>
            <c:ext xmlns:c16="http://schemas.microsoft.com/office/drawing/2014/chart" uri="{C3380CC4-5D6E-409C-BE32-E72D297353CC}">
              <c16:uniqueId val="{00000001-FEC3-493F-9EB0-A2891CA086B0}"/>
            </c:ext>
          </c:extLst>
        </c:ser>
        <c:ser>
          <c:idx val="2"/>
          <c:order val="2"/>
          <c:tx>
            <c:strRef>
              <c:f>Sheet1!$D$1</c:f>
              <c:strCache>
                <c:ptCount val="1"/>
                <c:pt idx="0">
                  <c:v>Chose destination first, and then found could do the activity there</c:v>
                </c:pt>
              </c:strCache>
            </c:strRef>
          </c:tx>
          <c:spPr>
            <a:solidFill>
              <a:schemeClr val="accent3">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Life 'behind the scenes'</c:v>
                </c:pt>
                <c:pt idx="1">
                  <c:v>Distillery / brewery experience</c:v>
                </c:pt>
                <c:pt idx="2">
                  <c:v>Street Food Tour &amp; Tasting</c:v>
                </c:pt>
                <c:pt idx="3">
                  <c:v>Guided Nature Experience</c:v>
                </c:pt>
              </c:strCache>
            </c:strRef>
          </c:cat>
          <c:val>
            <c:numRef>
              <c:f>Sheet1!$D$2:$D$5</c:f>
              <c:numCache>
                <c:formatCode>0%</c:formatCode>
                <c:ptCount val="4"/>
                <c:pt idx="0">
                  <c:v>0.54</c:v>
                </c:pt>
                <c:pt idx="1">
                  <c:v>0.59</c:v>
                </c:pt>
                <c:pt idx="2">
                  <c:v>0.55000000000000004</c:v>
                </c:pt>
                <c:pt idx="3">
                  <c:v>0.5</c:v>
                </c:pt>
              </c:numCache>
            </c:numRef>
          </c:val>
          <c:extLst>
            <c:ext xmlns:c16="http://schemas.microsoft.com/office/drawing/2014/chart" uri="{C3380CC4-5D6E-409C-BE32-E72D297353CC}">
              <c16:uniqueId val="{00000002-FEC3-493F-9EB0-A2891CA086B0}"/>
            </c:ext>
          </c:extLst>
        </c:ser>
        <c:dLbls>
          <c:showLegendKey val="0"/>
          <c:showVal val="0"/>
          <c:showCatName val="0"/>
          <c:showSerName val="0"/>
          <c:showPercent val="0"/>
          <c:showBubbleSize val="0"/>
        </c:dLbls>
        <c:gapWidth val="150"/>
        <c:overlap val="100"/>
        <c:axId val="1092873368"/>
        <c:axId val="1092880584"/>
      </c:barChart>
      <c:catAx>
        <c:axId val="1092873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1092880584"/>
        <c:crosses val="autoZero"/>
        <c:auto val="1"/>
        <c:lblAlgn val="ctr"/>
        <c:lblOffset val="100"/>
        <c:noMultiLvlLbl val="0"/>
      </c:catAx>
      <c:valAx>
        <c:axId val="1092880584"/>
        <c:scaling>
          <c:orientation val="minMax"/>
        </c:scaling>
        <c:delete val="1"/>
        <c:axPos val="l"/>
        <c:numFmt formatCode="0%" sourceLinked="1"/>
        <c:majorTickMark val="none"/>
        <c:minorTickMark val="none"/>
        <c:tickLblPos val="nextTo"/>
        <c:crossAx val="109287336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60962773960286"/>
          <c:y val="1.2430101072055437E-2"/>
          <c:w val="0.87155795750066234"/>
          <c:h val="0.86079497197214205"/>
        </c:manualLayout>
      </c:layout>
      <c:scatterChart>
        <c:scatterStyle val="lineMarker"/>
        <c:varyColors val="0"/>
        <c:ser>
          <c:idx val="0"/>
          <c:order val="0"/>
          <c:tx>
            <c:strRef>
              <c:f>Sheet1!$B$1</c:f>
              <c:strCache>
                <c:ptCount val="1"/>
                <c:pt idx="0">
                  <c:v>Must do experience in England</c:v>
                </c:pt>
              </c:strCache>
            </c:strRef>
          </c:tx>
          <c:spPr>
            <a:ln w="19050" cap="rnd">
              <a:noFill/>
              <a:round/>
            </a:ln>
            <a:effectLst/>
          </c:spPr>
          <c:marker>
            <c:symbol val="circle"/>
            <c:size val="5"/>
            <c:spPr>
              <a:solidFill>
                <a:schemeClr val="bg1">
                  <a:lumMod val="50000"/>
                </a:schemeClr>
              </a:solidFill>
              <a:ln w="38100">
                <a:solidFill>
                  <a:schemeClr val="bg1">
                    <a:lumMod val="50000"/>
                  </a:schemeClr>
                </a:solidFill>
              </a:ln>
              <a:effectLst/>
            </c:spPr>
          </c:marker>
          <c:dPt>
            <c:idx val="6"/>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6-D5EA-483D-A70D-E7B4E0DD7CB7}"/>
              </c:ext>
            </c:extLst>
          </c:dPt>
          <c:dPt>
            <c:idx val="8"/>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8-D5EA-483D-A70D-E7B4E0DD7CB7}"/>
              </c:ext>
            </c:extLst>
          </c:dPt>
          <c:dPt>
            <c:idx val="10"/>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A-D5EA-483D-A70D-E7B4E0DD7CB7}"/>
              </c:ext>
            </c:extLst>
          </c:dPt>
          <c:dPt>
            <c:idx val="13"/>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D-D5EA-483D-A70D-E7B4E0DD7CB7}"/>
              </c:ext>
            </c:extLst>
          </c:dPt>
          <c:xVal>
            <c:numRef>
              <c:f>Sheet1!$A$2:$A$25</c:f>
              <c:numCache>
                <c:formatCode>0%</c:formatCode>
                <c:ptCount val="24"/>
                <c:pt idx="0">
                  <c:v>0.2504393673111</c:v>
                </c:pt>
                <c:pt idx="1">
                  <c:v>0.19319081551860001</c:v>
                </c:pt>
                <c:pt idx="2">
                  <c:v>0.24087591240879999</c:v>
                </c:pt>
                <c:pt idx="3">
                  <c:v>0.27385570209459997</c:v>
                </c:pt>
                <c:pt idx="4">
                  <c:v>0.1824512534819</c:v>
                </c:pt>
                <c:pt idx="5">
                  <c:v>0.2295492487479</c:v>
                </c:pt>
                <c:pt idx="6">
                  <c:v>0.2714285714286</c:v>
                </c:pt>
                <c:pt idx="7">
                  <c:v>0.19755708975040001</c:v>
                </c:pt>
                <c:pt idx="8">
                  <c:v>0.32981455064190002</c:v>
                </c:pt>
                <c:pt idx="9">
                  <c:v>0.1619523017194</c:v>
                </c:pt>
                <c:pt idx="10">
                  <c:v>0.33884297520660001</c:v>
                </c:pt>
                <c:pt idx="11">
                  <c:v>0.23431498079390001</c:v>
                </c:pt>
                <c:pt idx="12">
                  <c:v>0.22258064516129999</c:v>
                </c:pt>
                <c:pt idx="13">
                  <c:v>0.26177825008860001</c:v>
                </c:pt>
                <c:pt idx="14">
                  <c:v>0.2289272030651</c:v>
                </c:pt>
                <c:pt idx="15">
                  <c:v>0.2321204516939</c:v>
                </c:pt>
                <c:pt idx="16">
                  <c:v>0.27765237020319999</c:v>
                </c:pt>
                <c:pt idx="17">
                  <c:v>0.20242424242420001</c:v>
                </c:pt>
                <c:pt idx="18">
                  <c:v>0.22494172494170001</c:v>
                </c:pt>
                <c:pt idx="19">
                  <c:v>0.20939734422879999</c:v>
                </c:pt>
                <c:pt idx="20">
                  <c:v>0.1896075179657</c:v>
                </c:pt>
                <c:pt idx="21">
                  <c:v>0.11273486430059999</c:v>
                </c:pt>
                <c:pt idx="22">
                  <c:v>0.18634686346859999</c:v>
                </c:pt>
                <c:pt idx="23">
                  <c:v>0.20218579234969999</c:v>
                </c:pt>
              </c:numCache>
            </c:numRef>
          </c:xVal>
          <c:yVal>
            <c:numRef>
              <c:f>Sheet1!$B$2:$B$25</c:f>
              <c:numCache>
                <c:formatCode>0.00%</c:formatCode>
                <c:ptCount val="24"/>
                <c:pt idx="0">
                  <c:v>0.1274165202109</c:v>
                </c:pt>
                <c:pt idx="1">
                  <c:v>0.1092636579572</c:v>
                </c:pt>
                <c:pt idx="2">
                  <c:v>8.6927670869279994E-2</c:v>
                </c:pt>
                <c:pt idx="3">
                  <c:v>8.6113266097749996E-2</c:v>
                </c:pt>
                <c:pt idx="4">
                  <c:v>8.2869080779939999E-2</c:v>
                </c:pt>
                <c:pt idx="5">
                  <c:v>0.1035058430718</c:v>
                </c:pt>
                <c:pt idx="6">
                  <c:v>0.14053156146179999</c:v>
                </c:pt>
                <c:pt idx="7">
                  <c:v>8.8688263409450005E-2</c:v>
                </c:pt>
                <c:pt idx="8">
                  <c:v>0.19657631954349999</c:v>
                </c:pt>
                <c:pt idx="9">
                  <c:v>8.0976150859680004E-2</c:v>
                </c:pt>
                <c:pt idx="10">
                  <c:v>0.16632231404959999</c:v>
                </c:pt>
                <c:pt idx="11">
                  <c:v>0.1248399487836</c:v>
                </c:pt>
                <c:pt idx="12">
                  <c:v>0.1177419354839</c:v>
                </c:pt>
                <c:pt idx="13">
                  <c:v>0.13567127169679999</c:v>
                </c:pt>
                <c:pt idx="14">
                  <c:v>0.1015325670498</c:v>
                </c:pt>
                <c:pt idx="15">
                  <c:v>0.1524466750314</c:v>
                </c:pt>
                <c:pt idx="16">
                  <c:v>9.1798344620019998E-2</c:v>
                </c:pt>
                <c:pt idx="17">
                  <c:v>0.1139393939394</c:v>
                </c:pt>
                <c:pt idx="18">
                  <c:v>0.1142191142191</c:v>
                </c:pt>
                <c:pt idx="19">
                  <c:v>9.1930541368740001E-2</c:v>
                </c:pt>
                <c:pt idx="20">
                  <c:v>9.9502487562190003E-2</c:v>
                </c:pt>
                <c:pt idx="21">
                  <c:v>6.4718162839249999E-2</c:v>
                </c:pt>
                <c:pt idx="22">
                  <c:v>0.1014760147601</c:v>
                </c:pt>
                <c:pt idx="23">
                  <c:v>0.12677595628419999</c:v>
                </c:pt>
              </c:numCache>
            </c:numRef>
          </c:yVal>
          <c:smooth val="0"/>
          <c:extLst>
            <c:ext xmlns:c16="http://schemas.microsoft.com/office/drawing/2014/chart" uri="{C3380CC4-5D6E-409C-BE32-E72D297353CC}">
              <c16:uniqueId val="{00000018-D5EA-483D-A70D-E7B4E0DD7CB7}"/>
            </c:ext>
          </c:extLst>
        </c:ser>
        <c:dLbls>
          <c:showLegendKey val="0"/>
          <c:showVal val="0"/>
          <c:showCatName val="0"/>
          <c:showSerName val="0"/>
          <c:showPercent val="0"/>
          <c:showBubbleSize val="0"/>
        </c:dLbls>
        <c:axId val="724997208"/>
        <c:axId val="725002784"/>
      </c:scatterChart>
      <c:valAx>
        <c:axId val="724997208"/>
        <c:scaling>
          <c:orientation val="minMax"/>
          <c:max val="0.35000000000000003"/>
          <c:min val="0.1"/>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one"/>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25002784"/>
        <c:crosses val="autoZero"/>
        <c:crossBetween val="midCat"/>
        <c:minorUnit val="0.8"/>
      </c:valAx>
      <c:valAx>
        <c:axId val="725002784"/>
        <c:scaling>
          <c:orientation val="minMax"/>
          <c:max val="0.2"/>
          <c:min val="5.000000000000001E-2"/>
        </c:scaling>
        <c:delete val="1"/>
        <c:axPos val="l"/>
        <c:numFmt formatCode="0.00%" sourceLinked="1"/>
        <c:majorTickMark val="out"/>
        <c:minorTickMark val="none"/>
        <c:tickLblPos val="nextTo"/>
        <c:crossAx val="724997208"/>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60962773960286"/>
          <c:y val="1.2430101072055437E-2"/>
          <c:w val="0.87155795750066234"/>
          <c:h val="0.86079497197214205"/>
        </c:manualLayout>
      </c:layout>
      <c:scatterChart>
        <c:scatterStyle val="lineMarker"/>
        <c:varyColors val="0"/>
        <c:ser>
          <c:idx val="0"/>
          <c:order val="0"/>
          <c:tx>
            <c:strRef>
              <c:f>Sheet1!$B$1</c:f>
              <c:strCache>
                <c:ptCount val="1"/>
                <c:pt idx="0">
                  <c:v>Create memories</c:v>
                </c:pt>
              </c:strCache>
            </c:strRef>
          </c:tx>
          <c:spPr>
            <a:ln w="19050" cap="rnd">
              <a:noFill/>
              <a:round/>
            </a:ln>
            <a:effectLst/>
          </c:spPr>
          <c:marker>
            <c:symbol val="circle"/>
            <c:size val="5"/>
            <c:spPr>
              <a:solidFill>
                <a:schemeClr val="bg1">
                  <a:lumMod val="50000"/>
                </a:schemeClr>
              </a:solidFill>
              <a:ln w="38100">
                <a:solidFill>
                  <a:schemeClr val="bg1">
                    <a:lumMod val="50000"/>
                  </a:schemeClr>
                </a:solidFill>
              </a:ln>
              <a:effectLst/>
            </c:spPr>
          </c:marker>
          <c:dPt>
            <c:idx val="6"/>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0-70AF-46AE-AF9B-19E88993C957}"/>
              </c:ext>
            </c:extLst>
          </c:dPt>
          <c:dPt>
            <c:idx val="8"/>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1-70AF-46AE-AF9B-19E88993C957}"/>
              </c:ext>
            </c:extLst>
          </c:dPt>
          <c:dPt>
            <c:idx val="10"/>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2-70AF-46AE-AF9B-19E88993C957}"/>
              </c:ext>
            </c:extLst>
          </c:dPt>
          <c:dPt>
            <c:idx val="13"/>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3-70AF-46AE-AF9B-19E88993C957}"/>
              </c:ext>
            </c:extLst>
          </c:dPt>
          <c:xVal>
            <c:numRef>
              <c:f>Sheet1!$A$2:$A$25</c:f>
              <c:numCache>
                <c:formatCode>0.00%</c:formatCode>
                <c:ptCount val="24"/>
                <c:pt idx="0">
                  <c:v>0.16871704745169999</c:v>
                </c:pt>
                <c:pt idx="1">
                  <c:v>0.1013460015835</c:v>
                </c:pt>
                <c:pt idx="2">
                  <c:v>0.1692103516921</c:v>
                </c:pt>
                <c:pt idx="3">
                  <c:v>0.13343677269199999</c:v>
                </c:pt>
                <c:pt idx="4">
                  <c:v>0.1114206128134</c:v>
                </c:pt>
                <c:pt idx="5">
                  <c:v>0.1602671118531</c:v>
                </c:pt>
                <c:pt idx="6">
                  <c:v>0.20797342192689999</c:v>
                </c:pt>
                <c:pt idx="7">
                  <c:v>0.16887944768989999</c:v>
                </c:pt>
                <c:pt idx="8">
                  <c:v>0.18944365192580001</c:v>
                </c:pt>
                <c:pt idx="9">
                  <c:v>0.1946755407654</c:v>
                </c:pt>
                <c:pt idx="10">
                  <c:v>0.44800275482090002</c:v>
                </c:pt>
                <c:pt idx="11">
                  <c:v>0.235595390525</c:v>
                </c:pt>
                <c:pt idx="12">
                  <c:v>0.26854838709680001</c:v>
                </c:pt>
                <c:pt idx="13">
                  <c:v>0.2302515054906</c:v>
                </c:pt>
                <c:pt idx="14">
                  <c:v>0.2365900383142</c:v>
                </c:pt>
                <c:pt idx="15">
                  <c:v>0.2390213299875</c:v>
                </c:pt>
                <c:pt idx="16">
                  <c:v>0.27163280662150002</c:v>
                </c:pt>
                <c:pt idx="17">
                  <c:v>0.1381818181818</c:v>
                </c:pt>
                <c:pt idx="18">
                  <c:v>0.1153846153846</c:v>
                </c:pt>
                <c:pt idx="19">
                  <c:v>0.1031664964249</c:v>
                </c:pt>
                <c:pt idx="20">
                  <c:v>0.11553344389170001</c:v>
                </c:pt>
                <c:pt idx="21">
                  <c:v>6.3465553235909994E-2</c:v>
                </c:pt>
                <c:pt idx="22">
                  <c:v>0.10608856088559999</c:v>
                </c:pt>
                <c:pt idx="23">
                  <c:v>0.12786885245900001</c:v>
                </c:pt>
              </c:numCache>
            </c:numRef>
          </c:xVal>
          <c:yVal>
            <c:numRef>
              <c:f>Sheet1!$B$2:$B$25</c:f>
              <c:numCache>
                <c:formatCode>0.00%</c:formatCode>
                <c:ptCount val="24"/>
                <c:pt idx="0">
                  <c:v>0.25483304042179999</c:v>
                </c:pt>
                <c:pt idx="1">
                  <c:v>0.2763262074426</c:v>
                </c:pt>
                <c:pt idx="2">
                  <c:v>0.2448573324486</c:v>
                </c:pt>
                <c:pt idx="3">
                  <c:v>0.2304111714507</c:v>
                </c:pt>
                <c:pt idx="4">
                  <c:v>0.22214484679669999</c:v>
                </c:pt>
                <c:pt idx="5">
                  <c:v>0.2278797996661</c:v>
                </c:pt>
                <c:pt idx="6">
                  <c:v>0.28471760797340001</c:v>
                </c:pt>
                <c:pt idx="7">
                  <c:v>0.23420074349440001</c:v>
                </c:pt>
                <c:pt idx="8">
                  <c:v>0.26676176890160003</c:v>
                </c:pt>
                <c:pt idx="9">
                  <c:v>0.29062673322240001</c:v>
                </c:pt>
                <c:pt idx="10">
                  <c:v>0.32300275482090002</c:v>
                </c:pt>
                <c:pt idx="11">
                  <c:v>0.26120358514719999</c:v>
                </c:pt>
                <c:pt idx="12">
                  <c:v>0.27903225806449999</c:v>
                </c:pt>
                <c:pt idx="13">
                  <c:v>0.33333333333330001</c:v>
                </c:pt>
                <c:pt idx="14">
                  <c:v>0.24616858237549999</c:v>
                </c:pt>
                <c:pt idx="15">
                  <c:v>0.27038895859470002</c:v>
                </c:pt>
                <c:pt idx="16">
                  <c:v>0.26937547027839998</c:v>
                </c:pt>
                <c:pt idx="17">
                  <c:v>0.16969696969699999</c:v>
                </c:pt>
                <c:pt idx="18">
                  <c:v>0.1655011655012</c:v>
                </c:pt>
                <c:pt idx="19">
                  <c:v>0.1756894790603</c:v>
                </c:pt>
                <c:pt idx="20">
                  <c:v>0.2520729684909</c:v>
                </c:pt>
                <c:pt idx="21">
                  <c:v>0.2045929018789</c:v>
                </c:pt>
                <c:pt idx="22">
                  <c:v>0.20110701107010001</c:v>
                </c:pt>
                <c:pt idx="23">
                  <c:v>0.18360655737699999</c:v>
                </c:pt>
              </c:numCache>
            </c:numRef>
          </c:yVal>
          <c:smooth val="0"/>
          <c:extLst>
            <c:ext xmlns:c16="http://schemas.microsoft.com/office/drawing/2014/chart" uri="{C3380CC4-5D6E-409C-BE32-E72D297353CC}">
              <c16:uniqueId val="{00000004-70AF-46AE-AF9B-19E88993C957}"/>
            </c:ext>
          </c:extLst>
        </c:ser>
        <c:dLbls>
          <c:showLegendKey val="0"/>
          <c:showVal val="0"/>
          <c:showCatName val="0"/>
          <c:showSerName val="0"/>
          <c:showPercent val="0"/>
          <c:showBubbleSize val="0"/>
        </c:dLbls>
        <c:axId val="724997208"/>
        <c:axId val="725002784"/>
      </c:scatterChart>
      <c:valAx>
        <c:axId val="724997208"/>
        <c:scaling>
          <c:orientation val="minMax"/>
          <c:max val="0.45"/>
          <c:min val="0"/>
        </c:scaling>
        <c:delete val="0"/>
        <c:axPos val="b"/>
        <c:majorGridlines>
          <c:spPr>
            <a:ln w="9525" cap="flat" cmpd="sng" algn="ctr">
              <a:solidFill>
                <a:schemeClr val="tx1">
                  <a:lumMod val="15000"/>
                  <a:lumOff val="85000"/>
                </a:schemeClr>
              </a:solidFill>
              <a:round/>
            </a:ln>
            <a:effectLst/>
          </c:spPr>
        </c:majorGridlines>
        <c:numFmt formatCode="0.00%" sourceLinked="1"/>
        <c:majorTickMark val="out"/>
        <c:minorTickMark val="none"/>
        <c:tickLblPos val="none"/>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25002784"/>
        <c:crosses val="autoZero"/>
        <c:crossBetween val="midCat"/>
        <c:minorUnit val="0.8"/>
      </c:valAx>
      <c:valAx>
        <c:axId val="725002784"/>
        <c:scaling>
          <c:orientation val="minMax"/>
          <c:max val="0.35000000000000003"/>
          <c:min val="0.14000000000000001"/>
        </c:scaling>
        <c:delete val="0"/>
        <c:axPos val="l"/>
        <c:numFmt formatCode="0.00%" sourceLinked="1"/>
        <c:majorTickMark val="out"/>
        <c:minorTickMark val="none"/>
        <c:tickLblPos val="none"/>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24997208"/>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8707421657748427E-2"/>
          <c:y val="3.9466064920541284E-2"/>
          <c:w val="0.76090119454022498"/>
          <c:h val="0.70501813911548217"/>
        </c:manualLayout>
      </c:layout>
      <c:barChart>
        <c:barDir val="col"/>
        <c:grouping val="clustered"/>
        <c:varyColors val="0"/>
        <c:ser>
          <c:idx val="2"/>
          <c:order val="0"/>
          <c:tx>
            <c:strRef>
              <c:f>Sheet1!$B$1</c:f>
              <c:strCache>
                <c:ptCount val="1"/>
                <c:pt idx="0">
                  <c:v>In the capital city</c:v>
                </c:pt>
              </c:strCache>
            </c:strRef>
          </c:tx>
          <c:spPr>
            <a:solidFill>
              <a:schemeClr val="accent4">
                <a:lumMod val="50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4"/>
                <c:pt idx="0">
                  <c:v>Experience life 'behind the scenes'</c:v>
                </c:pt>
                <c:pt idx="1">
                  <c:v>Distillery / brewery experience</c:v>
                </c:pt>
                <c:pt idx="2">
                  <c:v>Street food tour &amp; tasting</c:v>
                </c:pt>
                <c:pt idx="3">
                  <c:v>Guided nature experience</c:v>
                </c:pt>
              </c:strCache>
            </c:strRef>
          </c:cat>
          <c:val>
            <c:numRef>
              <c:f>Sheet1!$B$2:$B$25</c:f>
              <c:numCache>
                <c:formatCode>0%</c:formatCode>
                <c:ptCount val="4"/>
                <c:pt idx="0">
                  <c:v>0.51411845730030004</c:v>
                </c:pt>
                <c:pt idx="1">
                  <c:v>0.2339514978602</c:v>
                </c:pt>
                <c:pt idx="2">
                  <c:v>0.58837209302329996</c:v>
                </c:pt>
                <c:pt idx="3">
                  <c:v>6.5533120793480004E-2</c:v>
                </c:pt>
              </c:numCache>
            </c:numRef>
          </c:val>
          <c:extLst>
            <c:ext xmlns:c16="http://schemas.microsoft.com/office/drawing/2014/chart" uri="{C3380CC4-5D6E-409C-BE32-E72D297353CC}">
              <c16:uniqueId val="{00000000-D23A-4B4E-BBCE-68B070BCEDD9}"/>
            </c:ext>
          </c:extLst>
        </c:ser>
        <c:ser>
          <c:idx val="0"/>
          <c:order val="1"/>
          <c:tx>
            <c:strRef>
              <c:f>Sheet1!$C$1</c:f>
              <c:strCache>
                <c:ptCount val="1"/>
                <c:pt idx="0">
                  <c:v>In another large town/city</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4"/>
                <c:pt idx="0">
                  <c:v>Experience life 'behind the scenes'</c:v>
                </c:pt>
                <c:pt idx="1">
                  <c:v>Distillery / brewery experience</c:v>
                </c:pt>
                <c:pt idx="2">
                  <c:v>Street food tour &amp; tasting</c:v>
                </c:pt>
                <c:pt idx="3">
                  <c:v>Guided nature experience</c:v>
                </c:pt>
              </c:strCache>
            </c:strRef>
          </c:cat>
          <c:val>
            <c:numRef>
              <c:f>Sheet1!$C$2:$C$25</c:f>
              <c:numCache>
                <c:formatCode>0%</c:formatCode>
                <c:ptCount val="4"/>
                <c:pt idx="0">
                  <c:v>0.32196969696970001</c:v>
                </c:pt>
                <c:pt idx="1">
                  <c:v>0.2405135520685</c:v>
                </c:pt>
                <c:pt idx="2">
                  <c:v>0.3501661129568</c:v>
                </c:pt>
                <c:pt idx="3">
                  <c:v>6.5887353878850002E-2</c:v>
                </c:pt>
              </c:numCache>
            </c:numRef>
          </c:val>
          <c:extLst>
            <c:ext xmlns:c16="http://schemas.microsoft.com/office/drawing/2014/chart" uri="{C3380CC4-5D6E-409C-BE32-E72D297353CC}">
              <c16:uniqueId val="{00000001-D23A-4B4E-BBCE-68B070BCEDD9}"/>
            </c:ext>
          </c:extLst>
        </c:ser>
        <c:ser>
          <c:idx val="1"/>
          <c:order val="2"/>
          <c:tx>
            <c:strRef>
              <c:f>Sheet1!$D$1</c:f>
              <c:strCache>
                <c:ptCount val="1"/>
                <c:pt idx="0">
                  <c:v>In a smaller town</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4"/>
                <c:pt idx="0">
                  <c:v>Experience life 'behind the scenes'</c:v>
                </c:pt>
                <c:pt idx="1">
                  <c:v>Distillery / brewery experience</c:v>
                </c:pt>
                <c:pt idx="2">
                  <c:v>Street food tour &amp; tasting</c:v>
                </c:pt>
                <c:pt idx="3">
                  <c:v>Guided nature experience</c:v>
                </c:pt>
              </c:strCache>
            </c:strRef>
          </c:cat>
          <c:val>
            <c:numRef>
              <c:f>Sheet1!$D$2:$D$25</c:f>
              <c:numCache>
                <c:formatCode>0%</c:formatCode>
                <c:ptCount val="4"/>
                <c:pt idx="0">
                  <c:v>0.2073002754821</c:v>
                </c:pt>
                <c:pt idx="1">
                  <c:v>0.29158345221109999</c:v>
                </c:pt>
                <c:pt idx="2">
                  <c:v>0.18272425249169999</c:v>
                </c:pt>
                <c:pt idx="3">
                  <c:v>0.2107686857953</c:v>
                </c:pt>
              </c:numCache>
            </c:numRef>
          </c:val>
          <c:extLst>
            <c:ext xmlns:c16="http://schemas.microsoft.com/office/drawing/2014/chart" uri="{C3380CC4-5D6E-409C-BE32-E72D297353CC}">
              <c16:uniqueId val="{00000002-D23A-4B4E-BBCE-68B070BCEDD9}"/>
            </c:ext>
          </c:extLst>
        </c:ser>
        <c:ser>
          <c:idx val="3"/>
          <c:order val="3"/>
          <c:tx>
            <c:strRef>
              <c:f>Sheet1!$E$1</c:f>
              <c:strCache>
                <c:ptCount val="1"/>
                <c:pt idx="0">
                  <c:v>In a rural area/countryside</c:v>
                </c:pt>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4"/>
                <c:pt idx="0">
                  <c:v>Experience life 'behind the scenes'</c:v>
                </c:pt>
                <c:pt idx="1">
                  <c:v>Distillery / brewery experience</c:v>
                </c:pt>
                <c:pt idx="2">
                  <c:v>Street food tour &amp; tasting</c:v>
                </c:pt>
                <c:pt idx="3">
                  <c:v>Guided nature experience</c:v>
                </c:pt>
              </c:strCache>
            </c:strRef>
          </c:cat>
          <c:val>
            <c:numRef>
              <c:f>Sheet1!$E$2:$E$25</c:f>
              <c:numCache>
                <c:formatCode>0%</c:formatCode>
                <c:ptCount val="4"/>
                <c:pt idx="0">
                  <c:v>0.19008264462810001</c:v>
                </c:pt>
                <c:pt idx="1">
                  <c:v>0.28587731811700001</c:v>
                </c:pt>
                <c:pt idx="2">
                  <c:v>0.124584717608</c:v>
                </c:pt>
                <c:pt idx="3">
                  <c:v>0.61459440311729996</c:v>
                </c:pt>
              </c:numCache>
            </c:numRef>
          </c:val>
          <c:extLst>
            <c:ext xmlns:c16="http://schemas.microsoft.com/office/drawing/2014/chart" uri="{C3380CC4-5D6E-409C-BE32-E72D297353CC}">
              <c16:uniqueId val="{00000003-D23A-4B4E-BBCE-68B070BCEDD9}"/>
            </c:ext>
          </c:extLst>
        </c:ser>
        <c:ser>
          <c:idx val="4"/>
          <c:order val="4"/>
          <c:tx>
            <c:strRef>
              <c:f>Sheet1!$F$1</c:f>
              <c:strCache>
                <c:ptCount val="1"/>
                <c:pt idx="0">
                  <c:v>On the coast</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4"/>
                <c:pt idx="0">
                  <c:v>Experience life 'behind the scenes'</c:v>
                </c:pt>
                <c:pt idx="1">
                  <c:v>Distillery / brewery experience</c:v>
                </c:pt>
                <c:pt idx="2">
                  <c:v>Street food tour &amp; tasting</c:v>
                </c:pt>
                <c:pt idx="3">
                  <c:v>Guided nature experience</c:v>
                </c:pt>
              </c:strCache>
            </c:strRef>
          </c:cat>
          <c:val>
            <c:numRef>
              <c:f>Sheet1!$F$2:$F$25</c:f>
              <c:numCache>
                <c:formatCode>0%</c:formatCode>
                <c:ptCount val="4"/>
                <c:pt idx="0">
                  <c:v>0.138085399449</c:v>
                </c:pt>
                <c:pt idx="1">
                  <c:v>0.11469329529239999</c:v>
                </c:pt>
                <c:pt idx="2">
                  <c:v>0.1485049833887</c:v>
                </c:pt>
                <c:pt idx="3">
                  <c:v>0.39461565710239999</c:v>
                </c:pt>
              </c:numCache>
            </c:numRef>
          </c:val>
          <c:extLst>
            <c:ext xmlns:c16="http://schemas.microsoft.com/office/drawing/2014/chart" uri="{C3380CC4-5D6E-409C-BE32-E72D297353CC}">
              <c16:uniqueId val="{00000004-D23A-4B4E-BBCE-68B070BCEDD9}"/>
            </c:ext>
          </c:extLst>
        </c:ser>
        <c:dLbls>
          <c:showLegendKey val="0"/>
          <c:showVal val="0"/>
          <c:showCatName val="0"/>
          <c:showSerName val="0"/>
          <c:showPercent val="0"/>
          <c:showBubbleSize val="0"/>
        </c:dLbls>
        <c:gapWidth val="42"/>
        <c:overlap val="11"/>
        <c:axId val="1224925192"/>
        <c:axId val="1224925848"/>
      </c:barChart>
      <c:catAx>
        <c:axId val="1224925192"/>
        <c:scaling>
          <c:orientation val="minMax"/>
        </c:scaling>
        <c:delete val="0"/>
        <c:axPos val="b"/>
        <c:numFmt formatCode="General" sourceLinked="1"/>
        <c:majorTickMark val="out"/>
        <c:minorTickMark val="none"/>
        <c:tickLblPos val="none"/>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224925848"/>
        <c:crosses val="autoZero"/>
        <c:auto val="1"/>
        <c:lblAlgn val="ctr"/>
        <c:lblOffset val="100"/>
        <c:noMultiLvlLbl val="0"/>
      </c:catAx>
      <c:valAx>
        <c:axId val="1224925848"/>
        <c:scaling>
          <c:orientation val="minMax"/>
          <c:max val="0.8"/>
          <c:min val="0"/>
        </c:scaling>
        <c:delete val="1"/>
        <c:axPos val="l"/>
        <c:numFmt formatCode="0%" sourceLinked="1"/>
        <c:majorTickMark val="out"/>
        <c:minorTickMark val="none"/>
        <c:tickLblPos val="nextTo"/>
        <c:crossAx val="1224925192"/>
        <c:crosses val="autoZero"/>
        <c:crossBetween val="between"/>
      </c:valAx>
      <c:spPr>
        <a:noFill/>
        <a:ln>
          <a:noFill/>
        </a:ln>
        <a:effectLst/>
      </c:spPr>
    </c:plotArea>
    <c:legend>
      <c:legendPos val="b"/>
      <c:layout>
        <c:manualLayout>
          <c:xMode val="edge"/>
          <c:yMode val="edge"/>
          <c:x val="0.78258338622704837"/>
          <c:y val="5.7159708096546219E-2"/>
          <c:w val="0.21619954368449043"/>
          <c:h val="0.81799599471554096"/>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875986340176112E-2"/>
          <c:y val="0.25759783900193078"/>
          <c:w val="0.53816358626167871"/>
          <c:h val="0.49247499400198802"/>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446-4B7D-936C-25C260897073}"/>
              </c:ext>
            </c:extLst>
          </c:dPt>
          <c:dPt>
            <c:idx val="1"/>
            <c:bubble3D val="0"/>
            <c:spPr>
              <a:solidFill>
                <a:schemeClr val="accent3">
                  <a:lumMod val="50000"/>
                </a:schemeClr>
              </a:solidFill>
              <a:ln w="19050">
                <a:solidFill>
                  <a:schemeClr val="lt1"/>
                </a:solidFill>
              </a:ln>
              <a:effectLst/>
            </c:spPr>
            <c:extLst>
              <c:ext xmlns:c16="http://schemas.microsoft.com/office/drawing/2014/chart" uri="{C3380CC4-5D6E-409C-BE32-E72D297353CC}">
                <c16:uniqueId val="{00000003-9446-4B7D-936C-25C260897073}"/>
              </c:ext>
            </c:extLst>
          </c:dPt>
          <c:dPt>
            <c:idx val="2"/>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5-9446-4B7D-936C-25C26089707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446-4B7D-936C-25C260897073}"/>
              </c:ext>
            </c:extLst>
          </c:dPt>
          <c:dLbls>
            <c:dLbl>
              <c:idx val="0"/>
              <c:layout>
                <c:manualLayout>
                  <c:x val="-5.5160620870129261E-2"/>
                  <c:y val="7.2628785888105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446-4B7D-936C-25C260897073}"/>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1-2 hrs</c:v>
                </c:pt>
                <c:pt idx="1">
                  <c:v>1/2 day</c:v>
                </c:pt>
                <c:pt idx="2">
                  <c:v>1 day</c:v>
                </c:pt>
                <c:pt idx="3">
                  <c:v>2 days or more</c:v>
                </c:pt>
              </c:strCache>
            </c:strRef>
          </c:cat>
          <c:val>
            <c:numRef>
              <c:f>Sheet1!$B$2:$B$5</c:f>
              <c:numCache>
                <c:formatCode>0%</c:formatCode>
                <c:ptCount val="4"/>
                <c:pt idx="0">
                  <c:v>4.729214340198E-2</c:v>
                </c:pt>
                <c:pt idx="1">
                  <c:v>0.2250190694127</c:v>
                </c:pt>
                <c:pt idx="2">
                  <c:v>0.39321128909230002</c:v>
                </c:pt>
                <c:pt idx="3">
                  <c:v>0.33447749809310001</c:v>
                </c:pt>
              </c:numCache>
            </c:numRef>
          </c:val>
          <c:extLst>
            <c:ext xmlns:c16="http://schemas.microsoft.com/office/drawing/2014/chart" uri="{C3380CC4-5D6E-409C-BE32-E72D297353CC}">
              <c16:uniqueId val="{00000008-9446-4B7D-936C-25C260897073}"/>
            </c:ext>
          </c:extLst>
        </c:ser>
        <c:dLbls>
          <c:showLegendKey val="0"/>
          <c:showVal val="0"/>
          <c:showCatName val="0"/>
          <c:showSerName val="0"/>
          <c:showPercent val="0"/>
          <c:showBubbleSize val="0"/>
          <c:showLeaderLines val="1"/>
        </c:dLbls>
        <c:firstSliceAng val="0"/>
      </c:pieChart>
      <c:spPr>
        <a:noFill/>
        <a:ln>
          <a:noFill/>
        </a:ln>
        <a:effectLst/>
      </c:spPr>
    </c:plotArea>
    <c:legend>
      <c:legendPos val="l"/>
      <c:layout>
        <c:manualLayout>
          <c:xMode val="edge"/>
          <c:yMode val="edge"/>
          <c:x val="0.63621648003988851"/>
          <c:y val="0.28515334917570179"/>
          <c:w val="0.36313041402000751"/>
          <c:h val="0.48410383987021444"/>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875986340176112E-2"/>
          <c:y val="0.25759783900193078"/>
          <c:w val="0.53816358626167871"/>
          <c:h val="0.49247499400198802"/>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B4A-4565-8DB8-9D8908971318}"/>
              </c:ext>
            </c:extLst>
          </c:dPt>
          <c:dPt>
            <c:idx val="1"/>
            <c:bubble3D val="0"/>
            <c:spPr>
              <a:solidFill>
                <a:schemeClr val="accent3">
                  <a:lumMod val="50000"/>
                </a:schemeClr>
              </a:solidFill>
              <a:ln w="19050">
                <a:solidFill>
                  <a:schemeClr val="lt1"/>
                </a:solidFill>
              </a:ln>
              <a:effectLst/>
            </c:spPr>
            <c:extLst>
              <c:ext xmlns:c16="http://schemas.microsoft.com/office/drawing/2014/chart" uri="{C3380CC4-5D6E-409C-BE32-E72D297353CC}">
                <c16:uniqueId val="{00000003-BB4A-4565-8DB8-9D8908971318}"/>
              </c:ext>
            </c:extLst>
          </c:dPt>
          <c:dPt>
            <c:idx val="2"/>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5-BB4A-4565-8DB8-9D890897131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B4A-4565-8DB8-9D8908971318}"/>
              </c:ext>
            </c:extLst>
          </c:dPt>
          <c:dLbls>
            <c:dLbl>
              <c:idx val="0"/>
              <c:layout>
                <c:manualLayout>
                  <c:x val="-0.1135701011457535"/>
                  <c:y val="0.113436689554319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B4A-4565-8DB8-9D8908971318}"/>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1-2 hrs</c:v>
                </c:pt>
                <c:pt idx="1">
                  <c:v>1/2 day</c:v>
                </c:pt>
                <c:pt idx="2">
                  <c:v>1 day</c:v>
                </c:pt>
                <c:pt idx="3">
                  <c:v>2 days or more</c:v>
                </c:pt>
              </c:strCache>
            </c:strRef>
          </c:cat>
          <c:val>
            <c:numRef>
              <c:f>Sheet1!$B$2:$B$5</c:f>
              <c:numCache>
                <c:formatCode>0%</c:formatCode>
                <c:ptCount val="4"/>
                <c:pt idx="0">
                  <c:v>0.21195846759760001</c:v>
                </c:pt>
                <c:pt idx="1">
                  <c:v>0.41066953097030001</c:v>
                </c:pt>
                <c:pt idx="2">
                  <c:v>0.21589688506980001</c:v>
                </c:pt>
                <c:pt idx="3">
                  <c:v>0.1614751163623</c:v>
                </c:pt>
              </c:numCache>
            </c:numRef>
          </c:val>
          <c:extLst>
            <c:ext xmlns:c16="http://schemas.microsoft.com/office/drawing/2014/chart" uri="{C3380CC4-5D6E-409C-BE32-E72D297353CC}">
              <c16:uniqueId val="{00000008-BB4A-4565-8DB8-9D890897131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875986340176112E-2"/>
          <c:y val="0.25759783900193078"/>
          <c:w val="0.53816358626167871"/>
          <c:h val="0.49247499400198802"/>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F54-404E-98B1-F463BEBD86AE}"/>
              </c:ext>
            </c:extLst>
          </c:dPt>
          <c:dPt>
            <c:idx val="1"/>
            <c:bubble3D val="0"/>
            <c:spPr>
              <a:solidFill>
                <a:schemeClr val="accent3">
                  <a:lumMod val="50000"/>
                </a:schemeClr>
              </a:solidFill>
              <a:ln w="19050">
                <a:solidFill>
                  <a:schemeClr val="lt1"/>
                </a:solidFill>
              </a:ln>
              <a:effectLst/>
            </c:spPr>
            <c:extLst>
              <c:ext xmlns:c16="http://schemas.microsoft.com/office/drawing/2014/chart" uri="{C3380CC4-5D6E-409C-BE32-E72D297353CC}">
                <c16:uniqueId val="{00000003-9F54-404E-98B1-F463BEBD86AE}"/>
              </c:ext>
            </c:extLst>
          </c:dPt>
          <c:dPt>
            <c:idx val="2"/>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5-9F54-404E-98B1-F463BEBD86A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F54-404E-98B1-F463BEBD86AE}"/>
              </c:ext>
            </c:extLst>
          </c:dPt>
          <c:dLbls>
            <c:dLbl>
              <c:idx val="0"/>
              <c:layout>
                <c:manualLayout>
                  <c:x val="-0.1260864323298477"/>
                  <c:y val="8.16972089250419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F54-404E-98B1-F463BEBD86AE}"/>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1-2 hrs</c:v>
                </c:pt>
                <c:pt idx="1">
                  <c:v>1/2 day</c:v>
                </c:pt>
                <c:pt idx="2">
                  <c:v>1 day</c:v>
                </c:pt>
                <c:pt idx="3">
                  <c:v>2 days or more</c:v>
                </c:pt>
              </c:strCache>
            </c:strRef>
          </c:cat>
          <c:val>
            <c:numRef>
              <c:f>Sheet1!$B$2:$B$5</c:f>
              <c:numCache>
                <c:formatCode>0%</c:formatCode>
                <c:ptCount val="4"/>
                <c:pt idx="0">
                  <c:v>0.27530487804879999</c:v>
                </c:pt>
                <c:pt idx="1">
                  <c:v>0.46920731707320001</c:v>
                </c:pt>
                <c:pt idx="2">
                  <c:v>0.17134146341459999</c:v>
                </c:pt>
                <c:pt idx="3">
                  <c:v>8.4146341463410004E-2</c:v>
                </c:pt>
              </c:numCache>
            </c:numRef>
          </c:val>
          <c:extLst>
            <c:ext xmlns:c16="http://schemas.microsoft.com/office/drawing/2014/chart" uri="{C3380CC4-5D6E-409C-BE32-E72D297353CC}">
              <c16:uniqueId val="{00000008-9F54-404E-98B1-F463BEBD86A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875986340176112E-2"/>
          <c:y val="0.25759783900193078"/>
          <c:w val="0.53816358626167871"/>
          <c:h val="0.49247499400198802"/>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B28-4317-ABC6-FB36B24A6AAA}"/>
              </c:ext>
            </c:extLst>
          </c:dPt>
          <c:dPt>
            <c:idx val="1"/>
            <c:bubble3D val="0"/>
            <c:spPr>
              <a:solidFill>
                <a:schemeClr val="accent3">
                  <a:lumMod val="50000"/>
                </a:schemeClr>
              </a:solidFill>
              <a:ln w="19050">
                <a:solidFill>
                  <a:schemeClr val="lt1"/>
                </a:solidFill>
              </a:ln>
              <a:effectLst/>
            </c:spPr>
            <c:extLst>
              <c:ext xmlns:c16="http://schemas.microsoft.com/office/drawing/2014/chart" uri="{C3380CC4-5D6E-409C-BE32-E72D297353CC}">
                <c16:uniqueId val="{00000003-BB28-4317-ABC6-FB36B24A6AAA}"/>
              </c:ext>
            </c:extLst>
          </c:dPt>
          <c:dPt>
            <c:idx val="2"/>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5-BB28-4317-ABC6-FB36B24A6AA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B28-4317-ABC6-FB36B24A6AAA}"/>
              </c:ext>
            </c:extLst>
          </c:dPt>
          <c:dLbls>
            <c:dLbl>
              <c:idx val="0"/>
              <c:layout>
                <c:manualLayout>
                  <c:x val="-7.1848997198772885E-2"/>
                  <c:y val="0.108902478035850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B28-4317-ABC6-FB36B24A6AAA}"/>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1-2 hrs</c:v>
                </c:pt>
                <c:pt idx="1">
                  <c:v>1/2 day</c:v>
                </c:pt>
                <c:pt idx="2">
                  <c:v>1 day</c:v>
                </c:pt>
                <c:pt idx="3">
                  <c:v>2 days or more</c:v>
                </c:pt>
              </c:strCache>
            </c:strRef>
          </c:cat>
          <c:val>
            <c:numRef>
              <c:f>Sheet1!$B$2:$B$5</c:f>
              <c:numCache>
                <c:formatCode>0%</c:formatCode>
                <c:ptCount val="4"/>
                <c:pt idx="0">
                  <c:v>0.13165791447860001</c:v>
                </c:pt>
                <c:pt idx="1">
                  <c:v>0.36346586646660001</c:v>
                </c:pt>
                <c:pt idx="2">
                  <c:v>0.28057014253559998</c:v>
                </c:pt>
                <c:pt idx="3">
                  <c:v>0.22430607651910001</c:v>
                </c:pt>
              </c:numCache>
            </c:numRef>
          </c:val>
          <c:extLst>
            <c:ext xmlns:c16="http://schemas.microsoft.com/office/drawing/2014/chart" uri="{C3380CC4-5D6E-409C-BE32-E72D297353CC}">
              <c16:uniqueId val="{00000008-BB28-4317-ABC6-FB36B24A6AA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lvl="0" algn="ctr" defTabSz="742950" rtl="0" eaLnBrk="1" latinLnBrk="0" hangingPunct="1">
              <a:defRPr lang="en-GB" sz="1050" b="1" i="0" u="none" strike="noStrike" kern="1200" spc="0" baseline="0" dirty="0" smtClean="0">
                <a:solidFill>
                  <a:schemeClr val="tx1"/>
                </a:solidFill>
                <a:latin typeface="+mn-lt"/>
                <a:ea typeface="+mn-ea"/>
                <a:cs typeface="+mn-cs"/>
              </a:defRPr>
            </a:pPr>
            <a:r>
              <a:rPr lang="en-GB" sz="1050" b="1" kern="1200" dirty="0">
                <a:solidFill>
                  <a:schemeClr val="tx1"/>
                </a:solidFill>
                <a:latin typeface="+mn-lt"/>
                <a:ea typeface="+mn-ea"/>
                <a:cs typeface="+mn-cs"/>
              </a:rPr>
              <a:t>Influence of experience on holiday destination</a:t>
            </a:r>
          </a:p>
        </c:rich>
      </c:tx>
      <c:layout>
        <c:manualLayout>
          <c:xMode val="edge"/>
          <c:yMode val="edge"/>
          <c:x val="0.32850045045952775"/>
          <c:y val="1.9768106450449648E-3"/>
        </c:manualLayout>
      </c:layout>
      <c:overlay val="0"/>
      <c:spPr>
        <a:noFill/>
        <a:ln>
          <a:noFill/>
        </a:ln>
        <a:effectLst/>
      </c:spPr>
      <c:txPr>
        <a:bodyPr rot="0" spcFirstLastPara="1" vertOverflow="ellipsis" vert="horz" wrap="square" anchor="ctr" anchorCtr="1"/>
        <a:lstStyle/>
        <a:p>
          <a:pPr marL="0" lvl="0" algn="ctr" defTabSz="742950" rtl="0" eaLnBrk="1" latinLnBrk="0" hangingPunct="1">
            <a:defRPr lang="en-GB" sz="1050" b="1" i="0" u="none" strike="noStrike" kern="1200" spc="0" baseline="0" dirty="0" smtClean="0">
              <a:solidFill>
                <a:schemeClr val="tx1"/>
              </a:solidFill>
              <a:latin typeface="+mn-lt"/>
              <a:ea typeface="+mn-ea"/>
              <a:cs typeface="+mn-cs"/>
            </a:defRPr>
          </a:pPr>
          <a:endParaRPr lang="en-US"/>
        </a:p>
      </c:txPr>
    </c:title>
    <c:autoTitleDeleted val="0"/>
    <c:plotArea>
      <c:layout>
        <c:manualLayout>
          <c:layoutTarget val="inner"/>
          <c:xMode val="edge"/>
          <c:yMode val="edge"/>
          <c:x val="1.218159622217262E-2"/>
          <c:y val="0.12544069996661414"/>
          <c:w val="0.91245862337668682"/>
          <c:h val="0.65703893970913618"/>
        </c:manualLayout>
      </c:layout>
      <c:barChart>
        <c:barDir val="col"/>
        <c:grouping val="percentStacked"/>
        <c:varyColors val="0"/>
        <c:ser>
          <c:idx val="0"/>
          <c:order val="0"/>
          <c:tx>
            <c:strRef>
              <c:f>Sheet1!$B$1</c:f>
              <c:strCache>
                <c:ptCount val="1"/>
                <c:pt idx="0">
                  <c:v>Chose the activity first and then found a destination</c:v>
                </c:pt>
              </c:strCache>
            </c:strRef>
          </c:tx>
          <c:spPr>
            <a:solidFill>
              <a:schemeClr val="accent5">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Spa Experience</c:v>
                </c:pt>
                <c:pt idx="1">
                  <c:v>Vineyard Tour &amp; Tasting</c:v>
                </c:pt>
              </c:strCache>
            </c:strRef>
          </c:cat>
          <c:val>
            <c:numRef>
              <c:f>Sheet1!$B$2:$B$3</c:f>
              <c:numCache>
                <c:formatCode>0%</c:formatCode>
                <c:ptCount val="2"/>
                <c:pt idx="0">
                  <c:v>0.14000000000000001</c:v>
                </c:pt>
                <c:pt idx="1">
                  <c:v>0.13</c:v>
                </c:pt>
              </c:numCache>
            </c:numRef>
          </c:val>
          <c:extLst>
            <c:ext xmlns:c16="http://schemas.microsoft.com/office/drawing/2014/chart" uri="{C3380CC4-5D6E-409C-BE32-E72D297353CC}">
              <c16:uniqueId val="{00000000-FEC3-493F-9EB0-A2891CA086B0}"/>
            </c:ext>
          </c:extLst>
        </c:ser>
        <c:ser>
          <c:idx val="1"/>
          <c:order val="1"/>
          <c:tx>
            <c:strRef>
              <c:f>Sheet1!$C$1</c:f>
              <c:strCache>
                <c:ptCount val="1"/>
                <c:pt idx="0">
                  <c:v>Chose the desintation because could do the activity there</c:v>
                </c:pt>
              </c:strCache>
            </c:strRef>
          </c:tx>
          <c:spPr>
            <a:solidFill>
              <a:schemeClr val="accent5">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Spa Experience</c:v>
                </c:pt>
                <c:pt idx="1">
                  <c:v>Vineyard Tour &amp; Tasting</c:v>
                </c:pt>
              </c:strCache>
            </c:strRef>
          </c:cat>
          <c:val>
            <c:numRef>
              <c:f>Sheet1!$C$2:$C$3</c:f>
              <c:numCache>
                <c:formatCode>0%</c:formatCode>
                <c:ptCount val="2"/>
                <c:pt idx="0">
                  <c:v>0.33</c:v>
                </c:pt>
                <c:pt idx="1">
                  <c:v>0.32</c:v>
                </c:pt>
              </c:numCache>
            </c:numRef>
          </c:val>
          <c:extLst>
            <c:ext xmlns:c16="http://schemas.microsoft.com/office/drawing/2014/chart" uri="{C3380CC4-5D6E-409C-BE32-E72D297353CC}">
              <c16:uniqueId val="{00000001-FEC3-493F-9EB0-A2891CA086B0}"/>
            </c:ext>
          </c:extLst>
        </c:ser>
        <c:ser>
          <c:idx val="2"/>
          <c:order val="2"/>
          <c:tx>
            <c:strRef>
              <c:f>Sheet1!$D$1</c:f>
              <c:strCache>
                <c:ptCount val="1"/>
                <c:pt idx="0">
                  <c:v>Chose destination first, and then found could do the activity there</c:v>
                </c:pt>
              </c:strCache>
            </c:strRef>
          </c:tx>
          <c:spPr>
            <a:solidFill>
              <a:schemeClr val="accent3">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Spa Experience</c:v>
                </c:pt>
                <c:pt idx="1">
                  <c:v>Vineyard Tour &amp; Tasting</c:v>
                </c:pt>
              </c:strCache>
            </c:strRef>
          </c:cat>
          <c:val>
            <c:numRef>
              <c:f>Sheet1!$D$2:$D$3</c:f>
              <c:numCache>
                <c:formatCode>0%</c:formatCode>
                <c:ptCount val="2"/>
                <c:pt idx="0">
                  <c:v>0.53</c:v>
                </c:pt>
                <c:pt idx="1">
                  <c:v>0.54</c:v>
                </c:pt>
              </c:numCache>
            </c:numRef>
          </c:val>
          <c:extLst>
            <c:ext xmlns:c16="http://schemas.microsoft.com/office/drawing/2014/chart" uri="{C3380CC4-5D6E-409C-BE32-E72D297353CC}">
              <c16:uniqueId val="{00000002-FEC3-493F-9EB0-A2891CA086B0}"/>
            </c:ext>
          </c:extLst>
        </c:ser>
        <c:dLbls>
          <c:showLegendKey val="0"/>
          <c:showVal val="0"/>
          <c:showCatName val="0"/>
          <c:showSerName val="0"/>
          <c:showPercent val="0"/>
          <c:showBubbleSize val="0"/>
        </c:dLbls>
        <c:gapWidth val="150"/>
        <c:overlap val="100"/>
        <c:axId val="1092873368"/>
        <c:axId val="1092880584"/>
      </c:barChart>
      <c:catAx>
        <c:axId val="1092873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1092880584"/>
        <c:crosses val="autoZero"/>
        <c:auto val="1"/>
        <c:lblAlgn val="ctr"/>
        <c:lblOffset val="100"/>
        <c:noMultiLvlLbl val="0"/>
      </c:catAx>
      <c:valAx>
        <c:axId val="1092880584"/>
        <c:scaling>
          <c:orientation val="minMax"/>
        </c:scaling>
        <c:delete val="1"/>
        <c:axPos val="l"/>
        <c:numFmt formatCode="0%" sourceLinked="1"/>
        <c:majorTickMark val="none"/>
        <c:minorTickMark val="none"/>
        <c:tickLblPos val="nextTo"/>
        <c:crossAx val="109287336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24645027232944"/>
          <c:y val="8.3648687488024523E-2"/>
          <c:w val="0.37428060951421471"/>
          <c:h val="0.83270262502395098"/>
        </c:manualLayout>
      </c:layout>
      <c:barChart>
        <c:barDir val="bar"/>
        <c:grouping val="clustered"/>
        <c:varyColors val="0"/>
        <c:ser>
          <c:idx val="0"/>
          <c:order val="0"/>
          <c:tx>
            <c:strRef>
              <c:f>Sheet1!$B$1</c:f>
              <c:strCache>
                <c:ptCount val="1"/>
                <c:pt idx="0">
                  <c:v>% </c:v>
                </c:pt>
              </c:strCache>
            </c:strRef>
          </c:tx>
          <c:spPr>
            <a:solidFill>
              <a:schemeClr val="bg1">
                <a:lumMod val="50000"/>
              </a:schemeClr>
            </a:solidFill>
            <a:ln>
              <a:noFill/>
            </a:ln>
            <a:effectLst/>
          </c:spPr>
          <c:invertIfNegative val="0"/>
          <c:dPt>
            <c:idx val="1"/>
            <c:invertIfNegative val="0"/>
            <c:bubble3D val="0"/>
            <c:spPr>
              <a:solidFill>
                <a:schemeClr val="bg1">
                  <a:lumMod val="50000"/>
                </a:schemeClr>
              </a:solidFill>
              <a:ln>
                <a:noFill/>
              </a:ln>
              <a:effectLst/>
            </c:spPr>
            <c:extLst>
              <c:ext xmlns:c16="http://schemas.microsoft.com/office/drawing/2014/chart" uri="{C3380CC4-5D6E-409C-BE32-E72D297353CC}">
                <c16:uniqueId val="{00000001-620F-4F0D-A5FA-8FB43D52B34C}"/>
              </c:ext>
            </c:extLst>
          </c:dPt>
          <c:dPt>
            <c:idx val="3"/>
            <c:invertIfNegative val="0"/>
            <c:bubble3D val="0"/>
            <c:spPr>
              <a:solidFill>
                <a:schemeClr val="bg1">
                  <a:lumMod val="50000"/>
                </a:schemeClr>
              </a:solidFill>
              <a:ln>
                <a:noFill/>
              </a:ln>
              <a:effectLst/>
            </c:spPr>
            <c:extLst>
              <c:ext xmlns:c16="http://schemas.microsoft.com/office/drawing/2014/chart" uri="{C3380CC4-5D6E-409C-BE32-E72D297353CC}">
                <c16:uniqueId val="{00000003-620F-4F0D-A5FA-8FB43D52B34C}"/>
              </c:ext>
            </c:extLst>
          </c:dPt>
          <c:dPt>
            <c:idx val="5"/>
            <c:invertIfNegative val="0"/>
            <c:bubble3D val="0"/>
            <c:spPr>
              <a:solidFill>
                <a:schemeClr val="accent5"/>
              </a:solidFill>
              <a:ln>
                <a:noFill/>
              </a:ln>
              <a:effectLst/>
            </c:spPr>
            <c:extLst>
              <c:ext xmlns:c16="http://schemas.microsoft.com/office/drawing/2014/chart" uri="{C3380CC4-5D6E-409C-BE32-E72D297353CC}">
                <c16:uniqueId val="{00000005-620F-4F0D-A5FA-8FB43D52B34C}"/>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France</c:v>
                </c:pt>
                <c:pt idx="1">
                  <c:v>Spain</c:v>
                </c:pt>
                <c:pt idx="2">
                  <c:v>Thailand</c:v>
                </c:pt>
                <c:pt idx="3">
                  <c:v>Italy</c:v>
                </c:pt>
                <c:pt idx="5">
                  <c:v>UK - 7</c:v>
                </c:pt>
              </c:strCache>
            </c:strRef>
          </c:cat>
          <c:val>
            <c:numRef>
              <c:f>Sheet1!$B$2:$B$7</c:f>
              <c:numCache>
                <c:formatCode>0%</c:formatCode>
                <c:ptCount val="6"/>
                <c:pt idx="0">
                  <c:v>0.18</c:v>
                </c:pt>
                <c:pt idx="1">
                  <c:v>0.13</c:v>
                </c:pt>
                <c:pt idx="2">
                  <c:v>0.13</c:v>
                </c:pt>
                <c:pt idx="3">
                  <c:v>0.12</c:v>
                </c:pt>
                <c:pt idx="5">
                  <c:v>0.1</c:v>
                </c:pt>
              </c:numCache>
            </c:numRef>
          </c:val>
          <c:extLst>
            <c:ext xmlns:c16="http://schemas.microsoft.com/office/drawing/2014/chart" uri="{C3380CC4-5D6E-409C-BE32-E72D297353CC}">
              <c16:uniqueId val="{00000006-620F-4F0D-A5FA-8FB43D52B34C}"/>
            </c:ext>
          </c:extLst>
        </c:ser>
        <c:dLbls>
          <c:showLegendKey val="0"/>
          <c:showVal val="0"/>
          <c:showCatName val="0"/>
          <c:showSerName val="0"/>
          <c:showPercent val="0"/>
          <c:showBubbleSize val="0"/>
        </c:dLbls>
        <c:gapWidth val="31"/>
        <c:axId val="739524616"/>
        <c:axId val="739520352"/>
      </c:barChart>
      <c:catAx>
        <c:axId val="73952461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739520352"/>
        <c:crosses val="autoZero"/>
        <c:auto val="1"/>
        <c:lblAlgn val="ctr"/>
        <c:lblOffset val="100"/>
        <c:noMultiLvlLbl val="0"/>
      </c:catAx>
      <c:valAx>
        <c:axId val="739520352"/>
        <c:scaling>
          <c:orientation val="minMax"/>
        </c:scaling>
        <c:delete val="1"/>
        <c:axPos val="t"/>
        <c:numFmt formatCode="0%" sourceLinked="1"/>
        <c:majorTickMark val="none"/>
        <c:minorTickMark val="none"/>
        <c:tickLblPos val="nextTo"/>
        <c:crossAx val="7395246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5575802543912782"/>
          <c:y val="2.642643142539669E-2"/>
          <c:w val="0.46609737236125509"/>
          <c:h val="0.88357009927787933"/>
        </c:manualLayout>
      </c:layout>
      <c:barChart>
        <c:barDir val="bar"/>
        <c:grouping val="stacked"/>
        <c:varyColors val="0"/>
        <c:ser>
          <c:idx val="0"/>
          <c:order val="0"/>
          <c:tx>
            <c:strRef>
              <c:f>Sheet1!$B$1</c:f>
              <c:strCache>
                <c:ptCount val="1"/>
                <c:pt idx="0">
                  <c:v>Done</c:v>
                </c:pt>
              </c:strCache>
            </c:strRef>
          </c:tx>
          <c:spPr>
            <a:solidFill>
              <a:schemeClr val="accent4"/>
            </a:solidFill>
            <a:ln>
              <a:noFill/>
            </a:ln>
            <a:effectLst/>
          </c:spPr>
          <c:invertIfNegative val="0"/>
          <c:dPt>
            <c:idx val="0"/>
            <c:invertIfNegative val="0"/>
            <c:bubble3D val="0"/>
            <c:spPr>
              <a:solidFill>
                <a:schemeClr val="accent4"/>
              </a:solidFill>
              <a:ln>
                <a:noFill/>
              </a:ln>
              <a:effectLst/>
            </c:spPr>
            <c:extLst>
              <c:ext xmlns:c16="http://schemas.microsoft.com/office/drawing/2014/chart" uri="{C3380CC4-5D6E-409C-BE32-E72D297353CC}">
                <c16:uniqueId val="{00000001-F0C9-4F0D-A965-1FDD3064B6C9}"/>
              </c:ext>
            </c:extLst>
          </c:dPt>
          <c:dPt>
            <c:idx val="2"/>
            <c:invertIfNegative val="0"/>
            <c:bubble3D val="0"/>
            <c:spPr>
              <a:solidFill>
                <a:schemeClr val="accent4"/>
              </a:solidFill>
              <a:ln>
                <a:noFill/>
              </a:ln>
              <a:effectLst/>
            </c:spPr>
            <c:extLst>
              <c:ext xmlns:c16="http://schemas.microsoft.com/office/drawing/2014/chart" uri="{C3380CC4-5D6E-409C-BE32-E72D297353CC}">
                <c16:uniqueId val="{00000001-120B-452D-8F2A-C665C57469EB}"/>
              </c:ext>
            </c:extLst>
          </c:dPt>
          <c:dPt>
            <c:idx val="4"/>
            <c:invertIfNegative val="0"/>
            <c:bubble3D val="0"/>
            <c:spPr>
              <a:solidFill>
                <a:schemeClr val="accent4"/>
              </a:solidFill>
              <a:ln>
                <a:noFill/>
              </a:ln>
              <a:effectLst/>
            </c:spPr>
            <c:extLst>
              <c:ext xmlns:c16="http://schemas.microsoft.com/office/drawing/2014/chart" uri="{C3380CC4-5D6E-409C-BE32-E72D297353CC}">
                <c16:uniqueId val="{00000005-120B-452D-8F2A-C665C57469EB}"/>
              </c:ext>
            </c:extLst>
          </c:dPt>
          <c:dPt>
            <c:idx val="7"/>
            <c:invertIfNegative val="0"/>
            <c:bubble3D val="0"/>
            <c:spPr>
              <a:solidFill>
                <a:schemeClr val="accent4"/>
              </a:solidFill>
              <a:ln>
                <a:noFill/>
              </a:ln>
              <a:effectLst/>
            </c:spPr>
            <c:extLst>
              <c:ext xmlns:c16="http://schemas.microsoft.com/office/drawing/2014/chart" uri="{C3380CC4-5D6E-409C-BE32-E72D297353CC}">
                <c16:uniqueId val="{00000007-F0C9-4F0D-A965-1FDD3064B6C9}"/>
              </c:ext>
            </c:extLst>
          </c:dPt>
          <c:dPt>
            <c:idx val="8"/>
            <c:invertIfNegative val="0"/>
            <c:bubble3D val="0"/>
            <c:spPr>
              <a:solidFill>
                <a:schemeClr val="accent4"/>
              </a:solidFill>
              <a:ln>
                <a:noFill/>
              </a:ln>
              <a:effectLst/>
            </c:spPr>
            <c:extLst>
              <c:ext xmlns:c16="http://schemas.microsoft.com/office/drawing/2014/chart" uri="{C3380CC4-5D6E-409C-BE32-E72D297353CC}">
                <c16:uniqueId val="{00000007-120B-452D-8F2A-C665C57469EB}"/>
              </c:ext>
            </c:extLst>
          </c:dPt>
          <c:dPt>
            <c:idx val="10"/>
            <c:invertIfNegative val="0"/>
            <c:bubble3D val="0"/>
            <c:spPr>
              <a:solidFill>
                <a:schemeClr val="accent4"/>
              </a:solidFill>
              <a:ln>
                <a:noFill/>
              </a:ln>
              <a:effectLst/>
            </c:spPr>
            <c:extLst>
              <c:ext xmlns:c16="http://schemas.microsoft.com/office/drawing/2014/chart" uri="{C3380CC4-5D6E-409C-BE32-E72D297353CC}">
                <c16:uniqueId val="{0000000B-F0C9-4F0D-A965-1FDD3064B6C9}"/>
              </c:ext>
            </c:extLst>
          </c:dPt>
          <c:dPt>
            <c:idx val="13"/>
            <c:invertIfNegative val="0"/>
            <c:bubble3D val="0"/>
            <c:spPr>
              <a:solidFill>
                <a:schemeClr val="accent4"/>
              </a:solidFill>
              <a:ln>
                <a:noFill/>
              </a:ln>
              <a:effectLst/>
            </c:spPr>
            <c:extLst>
              <c:ext xmlns:c16="http://schemas.microsoft.com/office/drawing/2014/chart" uri="{C3380CC4-5D6E-409C-BE32-E72D297353CC}">
                <c16:uniqueId val="{0000000D-120B-452D-8F2A-C665C57469EB}"/>
              </c:ext>
            </c:extLst>
          </c:dPt>
          <c:dPt>
            <c:idx val="14"/>
            <c:invertIfNegative val="0"/>
            <c:bubble3D val="0"/>
            <c:spPr>
              <a:solidFill>
                <a:schemeClr val="accent4"/>
              </a:solidFill>
              <a:ln>
                <a:noFill/>
              </a:ln>
              <a:effectLst/>
            </c:spPr>
            <c:extLst>
              <c:ext xmlns:c16="http://schemas.microsoft.com/office/drawing/2014/chart" uri="{C3380CC4-5D6E-409C-BE32-E72D297353CC}">
                <c16:uniqueId val="{0000000F-120B-452D-8F2A-C665C57469EB}"/>
              </c:ext>
            </c:extLst>
          </c:dPt>
          <c:dPt>
            <c:idx val="15"/>
            <c:invertIfNegative val="0"/>
            <c:bubble3D val="0"/>
            <c:spPr>
              <a:solidFill>
                <a:schemeClr val="accent4"/>
              </a:solidFill>
              <a:ln>
                <a:noFill/>
              </a:ln>
              <a:effectLst/>
            </c:spPr>
            <c:extLst>
              <c:ext xmlns:c16="http://schemas.microsoft.com/office/drawing/2014/chart" uri="{C3380CC4-5D6E-409C-BE32-E72D297353CC}">
                <c16:uniqueId val="{00000011-F0C9-4F0D-A965-1FDD3064B6C9}"/>
              </c:ext>
            </c:extLst>
          </c:dPt>
          <c:dPt>
            <c:idx val="16"/>
            <c:invertIfNegative val="0"/>
            <c:bubble3D val="0"/>
            <c:spPr>
              <a:solidFill>
                <a:schemeClr val="accent4"/>
              </a:solidFill>
              <a:ln>
                <a:noFill/>
              </a:ln>
              <a:effectLst/>
            </c:spPr>
            <c:extLst>
              <c:ext xmlns:c16="http://schemas.microsoft.com/office/drawing/2014/chart" uri="{C3380CC4-5D6E-409C-BE32-E72D297353CC}">
                <c16:uniqueId val="{00000011-120B-452D-8F2A-C665C57469EB}"/>
              </c:ext>
            </c:extLst>
          </c:dPt>
          <c:dPt>
            <c:idx val="18"/>
            <c:invertIfNegative val="0"/>
            <c:bubble3D val="0"/>
            <c:spPr>
              <a:solidFill>
                <a:schemeClr val="accent4"/>
              </a:solidFill>
              <a:ln>
                <a:noFill/>
              </a:ln>
              <a:effectLst/>
            </c:spPr>
            <c:extLst>
              <c:ext xmlns:c16="http://schemas.microsoft.com/office/drawing/2014/chart" uri="{C3380CC4-5D6E-409C-BE32-E72D297353CC}">
                <c16:uniqueId val="{00000015-120B-452D-8F2A-C665C57469EB}"/>
              </c:ext>
            </c:extLst>
          </c:dPt>
          <c:dPt>
            <c:idx val="19"/>
            <c:invertIfNegative val="0"/>
            <c:bubble3D val="0"/>
            <c:spPr>
              <a:solidFill>
                <a:schemeClr val="accent4"/>
              </a:solidFill>
              <a:ln>
                <a:noFill/>
              </a:ln>
              <a:effectLst/>
            </c:spPr>
            <c:extLst>
              <c:ext xmlns:c16="http://schemas.microsoft.com/office/drawing/2014/chart" uri="{C3380CC4-5D6E-409C-BE32-E72D297353CC}">
                <c16:uniqueId val="{00000017-120B-452D-8F2A-C665C57469EB}"/>
              </c:ext>
            </c:extLst>
          </c:dPt>
          <c:dPt>
            <c:idx val="20"/>
            <c:invertIfNegative val="0"/>
            <c:bubble3D val="0"/>
            <c:spPr>
              <a:solidFill>
                <a:schemeClr val="accent4"/>
              </a:solidFill>
              <a:ln>
                <a:noFill/>
              </a:ln>
              <a:effectLst/>
            </c:spPr>
            <c:extLst>
              <c:ext xmlns:c16="http://schemas.microsoft.com/office/drawing/2014/chart" uri="{C3380CC4-5D6E-409C-BE32-E72D297353CC}">
                <c16:uniqueId val="{00000019-120B-452D-8F2A-C665C57469EB}"/>
              </c:ext>
            </c:extLst>
          </c:dPt>
          <c:dPt>
            <c:idx val="21"/>
            <c:invertIfNegative val="0"/>
            <c:bubble3D val="0"/>
            <c:spPr>
              <a:solidFill>
                <a:schemeClr val="accent4"/>
              </a:solidFill>
              <a:ln>
                <a:noFill/>
              </a:ln>
              <a:effectLst/>
            </c:spPr>
            <c:extLst>
              <c:ext xmlns:c16="http://schemas.microsoft.com/office/drawing/2014/chart" uri="{C3380CC4-5D6E-409C-BE32-E72D297353CC}">
                <c16:uniqueId val="{0000001B-120B-452D-8F2A-C665C57469EB}"/>
              </c:ext>
            </c:extLst>
          </c:dPt>
          <c:dPt>
            <c:idx val="22"/>
            <c:invertIfNegative val="0"/>
            <c:bubble3D val="0"/>
            <c:spPr>
              <a:solidFill>
                <a:schemeClr val="accent4"/>
              </a:solidFill>
              <a:ln>
                <a:noFill/>
              </a:ln>
              <a:effectLst/>
            </c:spPr>
            <c:extLst>
              <c:ext xmlns:c16="http://schemas.microsoft.com/office/drawing/2014/chart" uri="{C3380CC4-5D6E-409C-BE32-E72D297353CC}">
                <c16:uniqueId val="{0000001D-120B-452D-8F2A-C665C57469EB}"/>
              </c:ext>
            </c:extLst>
          </c:dPt>
          <c:dPt>
            <c:idx val="23"/>
            <c:invertIfNegative val="0"/>
            <c:bubble3D val="0"/>
            <c:spPr>
              <a:solidFill>
                <a:schemeClr val="accent4"/>
              </a:solidFill>
              <a:ln>
                <a:noFill/>
              </a:ln>
              <a:effectLst/>
            </c:spPr>
            <c:extLst>
              <c:ext xmlns:c16="http://schemas.microsoft.com/office/drawing/2014/chart" uri="{C3380CC4-5D6E-409C-BE32-E72D297353CC}">
                <c16:uniqueId val="{0000001F-120B-452D-8F2A-C665C57469EB}"/>
              </c:ext>
            </c:extLst>
          </c:dPt>
          <c:cat>
            <c:strRef>
              <c:f>Sheet1!$A$2:$A$25</c:f>
              <c:strCache>
                <c:ptCount val="24"/>
                <c:pt idx="0">
                  <c:v>Experience life 'behind the scenes'</c:v>
                </c:pt>
                <c:pt idx="1">
                  <c:v>Distillery or brewery experience</c:v>
                </c:pt>
                <c:pt idx="2">
                  <c:v>Street food tour and tasting</c:v>
                </c:pt>
                <c:pt idx="3">
                  <c:v>Guided nature experience</c:v>
                </c:pt>
                <c:pt idx="4">
                  <c:v>A spa experience</c:v>
                </c:pt>
                <c:pt idx="5">
                  <c:v>Vineyard tour and tasting</c:v>
                </c:pt>
                <c:pt idx="6">
                  <c:v>A remote wellness retreat</c:v>
                </c:pt>
                <c:pt idx="7">
                  <c:v>Cookery class</c:v>
                </c:pt>
                <c:pt idx="8">
                  <c:v>Photography class</c:v>
                </c:pt>
                <c:pt idx="9">
                  <c:v>Chocolate making class</c:v>
                </c:pt>
                <c:pt idx="10">
                  <c:v>Shadowing experience</c:v>
                </c:pt>
                <c:pt idx="11">
                  <c:v>Baking school</c:v>
                </c:pt>
                <c:pt idx="12">
                  <c:v>Authentic craft workshop</c:v>
                </c:pt>
                <c:pt idx="13">
                  <c:v>Cheese making class</c:v>
                </c:pt>
                <c:pt idx="14">
                  <c:v>Street art</c:v>
                </c:pt>
                <c:pt idx="15">
                  <c:v>Fossil hunting</c:v>
                </c:pt>
                <c:pt idx="16">
                  <c:v>Foraging experience</c:v>
                </c:pt>
                <c:pt idx="17">
                  <c:v>Mindfulness or meditation class</c:v>
                </c:pt>
                <c:pt idx="18">
                  <c:v>A homeopathic experience</c:v>
                </c:pt>
                <c:pt idx="19">
                  <c:v>Volunteering or working holiday</c:v>
                </c:pt>
                <c:pt idx="20">
                  <c:v>Guided fishing experience</c:v>
                </c:pt>
                <c:pt idx="21">
                  <c:v>A yoga experience</c:v>
                </c:pt>
                <c:pt idx="22">
                  <c:v>A pilates experience</c:v>
                </c:pt>
                <c:pt idx="23">
                  <c:v>A tai chi experience</c:v>
                </c:pt>
              </c:strCache>
            </c:strRef>
          </c:cat>
          <c:val>
            <c:numRef>
              <c:f>Sheet1!$B$2:$B$25</c:f>
              <c:numCache>
                <c:formatCode>0%</c:formatCode>
                <c:ptCount val="24"/>
                <c:pt idx="0">
                  <c:v>0.13</c:v>
                </c:pt>
                <c:pt idx="1">
                  <c:v>0.22</c:v>
                </c:pt>
                <c:pt idx="2">
                  <c:v>0.13</c:v>
                </c:pt>
                <c:pt idx="3">
                  <c:v>0.14000000000000001</c:v>
                </c:pt>
                <c:pt idx="4">
                  <c:v>0.22</c:v>
                </c:pt>
                <c:pt idx="5">
                  <c:v>0.19</c:v>
                </c:pt>
                <c:pt idx="6">
                  <c:v>0.11</c:v>
                </c:pt>
                <c:pt idx="7">
                  <c:v>0.1</c:v>
                </c:pt>
                <c:pt idx="8">
                  <c:v>0.09</c:v>
                </c:pt>
                <c:pt idx="9">
                  <c:v>0.1</c:v>
                </c:pt>
                <c:pt idx="10">
                  <c:v>0.08</c:v>
                </c:pt>
                <c:pt idx="11">
                  <c:v>0.09</c:v>
                </c:pt>
                <c:pt idx="12">
                  <c:v>0.1</c:v>
                </c:pt>
                <c:pt idx="13">
                  <c:v>0.08</c:v>
                </c:pt>
                <c:pt idx="14">
                  <c:v>7.0000000000000007E-2</c:v>
                </c:pt>
                <c:pt idx="15">
                  <c:v>0.1</c:v>
                </c:pt>
                <c:pt idx="16">
                  <c:v>0.09</c:v>
                </c:pt>
                <c:pt idx="17">
                  <c:v>0.09</c:v>
                </c:pt>
                <c:pt idx="18">
                  <c:v>0.1</c:v>
                </c:pt>
                <c:pt idx="19">
                  <c:v>0.08</c:v>
                </c:pt>
                <c:pt idx="20">
                  <c:v>0.08</c:v>
                </c:pt>
                <c:pt idx="21">
                  <c:v>7.0000000000000007E-2</c:v>
                </c:pt>
                <c:pt idx="22">
                  <c:v>7.0000000000000007E-2</c:v>
                </c:pt>
                <c:pt idx="23">
                  <c:v>7.0000000000000007E-2</c:v>
                </c:pt>
              </c:numCache>
            </c:numRef>
          </c:val>
          <c:extLst>
            <c:ext xmlns:c16="http://schemas.microsoft.com/office/drawing/2014/chart" uri="{C3380CC4-5D6E-409C-BE32-E72D297353CC}">
              <c16:uniqueId val="{00000020-120B-452D-8F2A-C665C57469EB}"/>
            </c:ext>
          </c:extLst>
        </c:ser>
        <c:ser>
          <c:idx val="1"/>
          <c:order val="1"/>
          <c:tx>
            <c:strRef>
              <c:f>Sheet1!$C$1</c:f>
              <c:strCache>
                <c:ptCount val="1"/>
                <c:pt idx="0">
                  <c:v>Booked to Do</c:v>
                </c:pt>
              </c:strCache>
            </c:strRef>
          </c:tx>
          <c:spPr>
            <a:solidFill>
              <a:schemeClr val="bg1">
                <a:lumMod val="65000"/>
              </a:schemeClr>
            </a:solidFill>
            <a:ln>
              <a:noFill/>
            </a:ln>
            <a:effectLst/>
          </c:spPr>
          <c:invertIfNegative val="0"/>
          <c:dPt>
            <c:idx val="0"/>
            <c:invertIfNegative val="0"/>
            <c:bubble3D val="0"/>
            <c:spPr>
              <a:solidFill>
                <a:schemeClr val="bg1">
                  <a:lumMod val="65000"/>
                </a:schemeClr>
              </a:solidFill>
              <a:ln>
                <a:noFill/>
              </a:ln>
              <a:effectLst/>
            </c:spPr>
            <c:extLst>
              <c:ext xmlns:c16="http://schemas.microsoft.com/office/drawing/2014/chart" uri="{C3380CC4-5D6E-409C-BE32-E72D297353CC}">
                <c16:uniqueId val="{00000021-F0C9-4F0D-A965-1FDD3064B6C9}"/>
              </c:ext>
            </c:extLst>
          </c:dPt>
          <c:dPt>
            <c:idx val="2"/>
            <c:invertIfNegative val="0"/>
            <c:bubble3D val="0"/>
            <c:spPr>
              <a:solidFill>
                <a:schemeClr val="bg1">
                  <a:lumMod val="65000"/>
                </a:schemeClr>
              </a:solidFill>
              <a:ln>
                <a:noFill/>
              </a:ln>
              <a:effectLst/>
            </c:spPr>
            <c:extLst>
              <c:ext xmlns:c16="http://schemas.microsoft.com/office/drawing/2014/chart" uri="{C3380CC4-5D6E-409C-BE32-E72D297353CC}">
                <c16:uniqueId val="{00000022-120B-452D-8F2A-C665C57469EB}"/>
              </c:ext>
            </c:extLst>
          </c:dPt>
          <c:dPt>
            <c:idx val="4"/>
            <c:invertIfNegative val="0"/>
            <c:bubble3D val="0"/>
            <c:spPr>
              <a:solidFill>
                <a:schemeClr val="bg1">
                  <a:lumMod val="65000"/>
                </a:schemeClr>
              </a:solidFill>
              <a:ln>
                <a:noFill/>
              </a:ln>
              <a:effectLst/>
            </c:spPr>
            <c:extLst>
              <c:ext xmlns:c16="http://schemas.microsoft.com/office/drawing/2014/chart" uri="{C3380CC4-5D6E-409C-BE32-E72D297353CC}">
                <c16:uniqueId val="{00000026-120B-452D-8F2A-C665C57469EB}"/>
              </c:ext>
            </c:extLst>
          </c:dPt>
          <c:dPt>
            <c:idx val="7"/>
            <c:invertIfNegative val="0"/>
            <c:bubble3D val="0"/>
            <c:spPr>
              <a:solidFill>
                <a:schemeClr val="bg1">
                  <a:lumMod val="65000"/>
                </a:schemeClr>
              </a:solidFill>
              <a:ln>
                <a:noFill/>
              </a:ln>
              <a:effectLst/>
            </c:spPr>
            <c:extLst>
              <c:ext xmlns:c16="http://schemas.microsoft.com/office/drawing/2014/chart" uri="{C3380CC4-5D6E-409C-BE32-E72D297353CC}">
                <c16:uniqueId val="{00000027-F0C9-4F0D-A965-1FDD3064B6C9}"/>
              </c:ext>
            </c:extLst>
          </c:dPt>
          <c:dPt>
            <c:idx val="8"/>
            <c:invertIfNegative val="0"/>
            <c:bubble3D val="0"/>
            <c:spPr>
              <a:solidFill>
                <a:schemeClr val="bg1">
                  <a:lumMod val="65000"/>
                </a:schemeClr>
              </a:solidFill>
              <a:ln>
                <a:noFill/>
              </a:ln>
              <a:effectLst/>
            </c:spPr>
            <c:extLst>
              <c:ext xmlns:c16="http://schemas.microsoft.com/office/drawing/2014/chart" uri="{C3380CC4-5D6E-409C-BE32-E72D297353CC}">
                <c16:uniqueId val="{00000028-120B-452D-8F2A-C665C57469EB}"/>
              </c:ext>
            </c:extLst>
          </c:dPt>
          <c:dPt>
            <c:idx val="10"/>
            <c:invertIfNegative val="0"/>
            <c:bubble3D val="0"/>
            <c:spPr>
              <a:solidFill>
                <a:schemeClr val="bg1">
                  <a:lumMod val="65000"/>
                </a:schemeClr>
              </a:solidFill>
              <a:ln>
                <a:noFill/>
              </a:ln>
              <a:effectLst/>
            </c:spPr>
            <c:extLst>
              <c:ext xmlns:c16="http://schemas.microsoft.com/office/drawing/2014/chart" uri="{C3380CC4-5D6E-409C-BE32-E72D297353CC}">
                <c16:uniqueId val="{0000002B-F0C9-4F0D-A965-1FDD3064B6C9}"/>
              </c:ext>
            </c:extLst>
          </c:dPt>
          <c:dPt>
            <c:idx val="13"/>
            <c:invertIfNegative val="0"/>
            <c:bubble3D val="0"/>
            <c:spPr>
              <a:solidFill>
                <a:schemeClr val="bg1">
                  <a:lumMod val="65000"/>
                </a:schemeClr>
              </a:solidFill>
              <a:ln>
                <a:noFill/>
              </a:ln>
              <a:effectLst/>
            </c:spPr>
            <c:extLst>
              <c:ext xmlns:c16="http://schemas.microsoft.com/office/drawing/2014/chart" uri="{C3380CC4-5D6E-409C-BE32-E72D297353CC}">
                <c16:uniqueId val="{0000002E-120B-452D-8F2A-C665C57469EB}"/>
              </c:ext>
            </c:extLst>
          </c:dPt>
          <c:dPt>
            <c:idx val="14"/>
            <c:invertIfNegative val="0"/>
            <c:bubble3D val="0"/>
            <c:spPr>
              <a:solidFill>
                <a:schemeClr val="bg1">
                  <a:lumMod val="65000"/>
                </a:schemeClr>
              </a:solidFill>
              <a:ln>
                <a:noFill/>
              </a:ln>
              <a:effectLst/>
            </c:spPr>
            <c:extLst>
              <c:ext xmlns:c16="http://schemas.microsoft.com/office/drawing/2014/chart" uri="{C3380CC4-5D6E-409C-BE32-E72D297353CC}">
                <c16:uniqueId val="{00000030-120B-452D-8F2A-C665C57469EB}"/>
              </c:ext>
            </c:extLst>
          </c:dPt>
          <c:dPt>
            <c:idx val="15"/>
            <c:invertIfNegative val="0"/>
            <c:bubble3D val="0"/>
            <c:spPr>
              <a:solidFill>
                <a:schemeClr val="bg1">
                  <a:lumMod val="65000"/>
                </a:schemeClr>
              </a:solidFill>
              <a:ln>
                <a:noFill/>
              </a:ln>
              <a:effectLst/>
            </c:spPr>
            <c:extLst>
              <c:ext xmlns:c16="http://schemas.microsoft.com/office/drawing/2014/chart" uri="{C3380CC4-5D6E-409C-BE32-E72D297353CC}">
                <c16:uniqueId val="{00000031-F0C9-4F0D-A965-1FDD3064B6C9}"/>
              </c:ext>
            </c:extLst>
          </c:dPt>
          <c:dPt>
            <c:idx val="16"/>
            <c:invertIfNegative val="0"/>
            <c:bubble3D val="0"/>
            <c:spPr>
              <a:solidFill>
                <a:schemeClr val="bg1">
                  <a:lumMod val="65000"/>
                </a:schemeClr>
              </a:solidFill>
              <a:ln>
                <a:noFill/>
              </a:ln>
              <a:effectLst/>
            </c:spPr>
            <c:extLst>
              <c:ext xmlns:c16="http://schemas.microsoft.com/office/drawing/2014/chart" uri="{C3380CC4-5D6E-409C-BE32-E72D297353CC}">
                <c16:uniqueId val="{00000032-120B-452D-8F2A-C665C57469EB}"/>
              </c:ext>
            </c:extLst>
          </c:dPt>
          <c:dPt>
            <c:idx val="18"/>
            <c:invertIfNegative val="0"/>
            <c:bubble3D val="0"/>
            <c:spPr>
              <a:solidFill>
                <a:schemeClr val="bg1">
                  <a:lumMod val="65000"/>
                </a:schemeClr>
              </a:solidFill>
              <a:ln>
                <a:noFill/>
              </a:ln>
              <a:effectLst/>
            </c:spPr>
            <c:extLst>
              <c:ext xmlns:c16="http://schemas.microsoft.com/office/drawing/2014/chart" uri="{C3380CC4-5D6E-409C-BE32-E72D297353CC}">
                <c16:uniqueId val="{00000036-120B-452D-8F2A-C665C57469EB}"/>
              </c:ext>
            </c:extLst>
          </c:dPt>
          <c:dPt>
            <c:idx val="19"/>
            <c:invertIfNegative val="0"/>
            <c:bubble3D val="0"/>
            <c:spPr>
              <a:solidFill>
                <a:schemeClr val="bg1">
                  <a:lumMod val="65000"/>
                </a:schemeClr>
              </a:solidFill>
              <a:ln>
                <a:noFill/>
              </a:ln>
              <a:effectLst/>
            </c:spPr>
            <c:extLst>
              <c:ext xmlns:c16="http://schemas.microsoft.com/office/drawing/2014/chart" uri="{C3380CC4-5D6E-409C-BE32-E72D297353CC}">
                <c16:uniqueId val="{00000038-120B-452D-8F2A-C665C57469EB}"/>
              </c:ext>
            </c:extLst>
          </c:dPt>
          <c:dPt>
            <c:idx val="20"/>
            <c:invertIfNegative val="0"/>
            <c:bubble3D val="0"/>
            <c:spPr>
              <a:solidFill>
                <a:schemeClr val="bg1">
                  <a:lumMod val="65000"/>
                </a:schemeClr>
              </a:solidFill>
              <a:ln>
                <a:noFill/>
              </a:ln>
              <a:effectLst/>
            </c:spPr>
            <c:extLst>
              <c:ext xmlns:c16="http://schemas.microsoft.com/office/drawing/2014/chart" uri="{C3380CC4-5D6E-409C-BE32-E72D297353CC}">
                <c16:uniqueId val="{0000003A-120B-452D-8F2A-C665C57469EB}"/>
              </c:ext>
            </c:extLst>
          </c:dPt>
          <c:dPt>
            <c:idx val="21"/>
            <c:invertIfNegative val="0"/>
            <c:bubble3D val="0"/>
            <c:spPr>
              <a:solidFill>
                <a:schemeClr val="bg1">
                  <a:lumMod val="65000"/>
                </a:schemeClr>
              </a:solidFill>
              <a:ln>
                <a:noFill/>
              </a:ln>
              <a:effectLst/>
            </c:spPr>
            <c:extLst>
              <c:ext xmlns:c16="http://schemas.microsoft.com/office/drawing/2014/chart" uri="{C3380CC4-5D6E-409C-BE32-E72D297353CC}">
                <c16:uniqueId val="{0000003C-120B-452D-8F2A-C665C57469EB}"/>
              </c:ext>
            </c:extLst>
          </c:dPt>
          <c:dPt>
            <c:idx val="22"/>
            <c:invertIfNegative val="0"/>
            <c:bubble3D val="0"/>
            <c:spPr>
              <a:solidFill>
                <a:schemeClr val="bg1">
                  <a:lumMod val="65000"/>
                </a:schemeClr>
              </a:solidFill>
              <a:ln>
                <a:noFill/>
              </a:ln>
              <a:effectLst/>
            </c:spPr>
            <c:extLst>
              <c:ext xmlns:c16="http://schemas.microsoft.com/office/drawing/2014/chart" uri="{C3380CC4-5D6E-409C-BE32-E72D297353CC}">
                <c16:uniqueId val="{0000003E-120B-452D-8F2A-C665C57469EB}"/>
              </c:ext>
            </c:extLst>
          </c:dPt>
          <c:dPt>
            <c:idx val="23"/>
            <c:invertIfNegative val="0"/>
            <c:bubble3D val="0"/>
            <c:spPr>
              <a:solidFill>
                <a:schemeClr val="bg1">
                  <a:lumMod val="65000"/>
                </a:schemeClr>
              </a:solidFill>
              <a:ln>
                <a:noFill/>
              </a:ln>
              <a:effectLst/>
            </c:spPr>
            <c:extLst>
              <c:ext xmlns:c16="http://schemas.microsoft.com/office/drawing/2014/chart" uri="{C3380CC4-5D6E-409C-BE32-E72D297353CC}">
                <c16:uniqueId val="{00000040-120B-452D-8F2A-C665C57469EB}"/>
              </c:ext>
            </c:extLst>
          </c:dPt>
          <c:cat>
            <c:strRef>
              <c:f>Sheet1!$A$2:$A$25</c:f>
              <c:strCache>
                <c:ptCount val="24"/>
                <c:pt idx="0">
                  <c:v>Experience life 'behind the scenes'</c:v>
                </c:pt>
                <c:pt idx="1">
                  <c:v>Distillery or brewery experience</c:v>
                </c:pt>
                <c:pt idx="2">
                  <c:v>Street food tour and tasting</c:v>
                </c:pt>
                <c:pt idx="3">
                  <c:v>Guided nature experience</c:v>
                </c:pt>
                <c:pt idx="4">
                  <c:v>A spa experience</c:v>
                </c:pt>
                <c:pt idx="5">
                  <c:v>Vineyard tour and tasting</c:v>
                </c:pt>
                <c:pt idx="6">
                  <c:v>A remote wellness retreat</c:v>
                </c:pt>
                <c:pt idx="7">
                  <c:v>Cookery class</c:v>
                </c:pt>
                <c:pt idx="8">
                  <c:v>Photography class</c:v>
                </c:pt>
                <c:pt idx="9">
                  <c:v>Chocolate making class</c:v>
                </c:pt>
                <c:pt idx="10">
                  <c:v>Shadowing experience</c:v>
                </c:pt>
                <c:pt idx="11">
                  <c:v>Baking school</c:v>
                </c:pt>
                <c:pt idx="12">
                  <c:v>Authentic craft workshop</c:v>
                </c:pt>
                <c:pt idx="13">
                  <c:v>Cheese making class</c:v>
                </c:pt>
                <c:pt idx="14">
                  <c:v>Street art</c:v>
                </c:pt>
                <c:pt idx="15">
                  <c:v>Fossil hunting</c:v>
                </c:pt>
                <c:pt idx="16">
                  <c:v>Foraging experience</c:v>
                </c:pt>
                <c:pt idx="17">
                  <c:v>Mindfulness or meditation class</c:v>
                </c:pt>
                <c:pt idx="18">
                  <c:v>A homeopathic experience</c:v>
                </c:pt>
                <c:pt idx="19">
                  <c:v>Volunteering or working holiday</c:v>
                </c:pt>
                <c:pt idx="20">
                  <c:v>Guided fishing experience</c:v>
                </c:pt>
                <c:pt idx="21">
                  <c:v>A yoga experience</c:v>
                </c:pt>
                <c:pt idx="22">
                  <c:v>A pilates experience</c:v>
                </c:pt>
                <c:pt idx="23">
                  <c:v>A tai chi experience</c:v>
                </c:pt>
              </c:strCache>
            </c:strRef>
          </c:cat>
          <c:val>
            <c:numRef>
              <c:f>Sheet1!$C$2:$C$25</c:f>
              <c:numCache>
                <c:formatCode>0%</c:formatCode>
                <c:ptCount val="24"/>
                <c:pt idx="0">
                  <c:v>0.05</c:v>
                </c:pt>
                <c:pt idx="1">
                  <c:v>0.05</c:v>
                </c:pt>
                <c:pt idx="2">
                  <c:v>0.05</c:v>
                </c:pt>
                <c:pt idx="3">
                  <c:v>0.05</c:v>
                </c:pt>
                <c:pt idx="4">
                  <c:v>0.06</c:v>
                </c:pt>
                <c:pt idx="5">
                  <c:v>0.04</c:v>
                </c:pt>
                <c:pt idx="6">
                  <c:v>0.04</c:v>
                </c:pt>
                <c:pt idx="7">
                  <c:v>0.04</c:v>
                </c:pt>
                <c:pt idx="8">
                  <c:v>0.04</c:v>
                </c:pt>
                <c:pt idx="9">
                  <c:v>0.05</c:v>
                </c:pt>
                <c:pt idx="10">
                  <c:v>0.04</c:v>
                </c:pt>
                <c:pt idx="11">
                  <c:v>0.04</c:v>
                </c:pt>
                <c:pt idx="12">
                  <c:v>0.04</c:v>
                </c:pt>
                <c:pt idx="13">
                  <c:v>0.04</c:v>
                </c:pt>
                <c:pt idx="14">
                  <c:v>0.03</c:v>
                </c:pt>
                <c:pt idx="15">
                  <c:v>0.04</c:v>
                </c:pt>
                <c:pt idx="16">
                  <c:v>0.04</c:v>
                </c:pt>
                <c:pt idx="17">
                  <c:v>0.04</c:v>
                </c:pt>
                <c:pt idx="18">
                  <c:v>0.03</c:v>
                </c:pt>
                <c:pt idx="19">
                  <c:v>0.04</c:v>
                </c:pt>
                <c:pt idx="20">
                  <c:v>0.05</c:v>
                </c:pt>
                <c:pt idx="21">
                  <c:v>0.04</c:v>
                </c:pt>
                <c:pt idx="22">
                  <c:v>0.03</c:v>
                </c:pt>
                <c:pt idx="23">
                  <c:v>0.04</c:v>
                </c:pt>
              </c:numCache>
            </c:numRef>
          </c:val>
          <c:extLst>
            <c:ext xmlns:c16="http://schemas.microsoft.com/office/drawing/2014/chart" uri="{C3380CC4-5D6E-409C-BE32-E72D297353CC}">
              <c16:uniqueId val="{00000041-120B-452D-8F2A-C665C57469EB}"/>
            </c:ext>
          </c:extLst>
        </c:ser>
        <c:ser>
          <c:idx val="2"/>
          <c:order val="2"/>
          <c:tx>
            <c:strRef>
              <c:f>Sheet1!$D$1</c:f>
              <c:strCache>
                <c:ptCount val="1"/>
                <c:pt idx="0">
                  <c:v>Interested but not done</c:v>
                </c:pt>
              </c:strCache>
            </c:strRef>
          </c:tx>
          <c:spPr>
            <a:solidFill>
              <a:schemeClr val="accent5"/>
            </a:solidFill>
            <a:ln>
              <a:noFill/>
            </a:ln>
            <a:effectLst/>
          </c:spPr>
          <c:invertIfNegative val="0"/>
          <c:dPt>
            <c:idx val="0"/>
            <c:invertIfNegative val="0"/>
            <c:bubble3D val="0"/>
            <c:spPr>
              <a:solidFill>
                <a:schemeClr val="accent5"/>
              </a:solidFill>
              <a:ln>
                <a:noFill/>
              </a:ln>
              <a:effectLst/>
            </c:spPr>
            <c:extLst>
              <c:ext xmlns:c16="http://schemas.microsoft.com/office/drawing/2014/chart" uri="{C3380CC4-5D6E-409C-BE32-E72D297353CC}">
                <c16:uniqueId val="{00000041-F0C9-4F0D-A965-1FDD3064B6C9}"/>
              </c:ext>
            </c:extLst>
          </c:dPt>
          <c:dPt>
            <c:idx val="2"/>
            <c:invertIfNegative val="0"/>
            <c:bubble3D val="0"/>
            <c:spPr>
              <a:solidFill>
                <a:schemeClr val="accent5"/>
              </a:solidFill>
              <a:ln>
                <a:noFill/>
              </a:ln>
              <a:effectLst/>
            </c:spPr>
            <c:extLst>
              <c:ext xmlns:c16="http://schemas.microsoft.com/office/drawing/2014/chart" uri="{C3380CC4-5D6E-409C-BE32-E72D297353CC}">
                <c16:uniqueId val="{00000043-120B-452D-8F2A-C665C57469EB}"/>
              </c:ext>
            </c:extLst>
          </c:dPt>
          <c:dPt>
            <c:idx val="4"/>
            <c:invertIfNegative val="0"/>
            <c:bubble3D val="0"/>
            <c:spPr>
              <a:solidFill>
                <a:schemeClr val="accent5"/>
              </a:solidFill>
              <a:ln>
                <a:noFill/>
              </a:ln>
              <a:effectLst/>
            </c:spPr>
            <c:extLst>
              <c:ext xmlns:c16="http://schemas.microsoft.com/office/drawing/2014/chart" uri="{C3380CC4-5D6E-409C-BE32-E72D297353CC}">
                <c16:uniqueId val="{00000047-120B-452D-8F2A-C665C57469EB}"/>
              </c:ext>
            </c:extLst>
          </c:dPt>
          <c:dPt>
            <c:idx val="6"/>
            <c:invertIfNegative val="0"/>
            <c:bubble3D val="0"/>
            <c:spPr>
              <a:solidFill>
                <a:schemeClr val="accent5"/>
              </a:solidFill>
              <a:ln>
                <a:noFill/>
              </a:ln>
              <a:effectLst/>
            </c:spPr>
            <c:extLst>
              <c:ext xmlns:c16="http://schemas.microsoft.com/office/drawing/2014/chart" uri="{C3380CC4-5D6E-409C-BE32-E72D297353CC}">
                <c16:uniqueId val="{00000047-F0C9-4F0D-A965-1FDD3064B6C9}"/>
              </c:ext>
            </c:extLst>
          </c:dPt>
          <c:dPt>
            <c:idx val="7"/>
            <c:invertIfNegative val="0"/>
            <c:bubble3D val="0"/>
            <c:spPr>
              <a:solidFill>
                <a:schemeClr val="accent5"/>
              </a:solidFill>
              <a:ln>
                <a:noFill/>
              </a:ln>
              <a:effectLst/>
            </c:spPr>
            <c:extLst>
              <c:ext xmlns:c16="http://schemas.microsoft.com/office/drawing/2014/chart" uri="{C3380CC4-5D6E-409C-BE32-E72D297353CC}">
                <c16:uniqueId val="{00000049-120B-452D-8F2A-C665C57469EB}"/>
              </c:ext>
            </c:extLst>
          </c:dPt>
          <c:dPt>
            <c:idx val="8"/>
            <c:invertIfNegative val="0"/>
            <c:bubble3D val="0"/>
            <c:spPr>
              <a:solidFill>
                <a:schemeClr val="accent5"/>
              </a:solidFill>
              <a:ln>
                <a:noFill/>
              </a:ln>
              <a:effectLst/>
            </c:spPr>
            <c:extLst>
              <c:ext xmlns:c16="http://schemas.microsoft.com/office/drawing/2014/chart" uri="{C3380CC4-5D6E-409C-BE32-E72D297353CC}">
                <c16:uniqueId val="{0000004B-120B-452D-8F2A-C665C57469EB}"/>
              </c:ext>
            </c:extLst>
          </c:dPt>
          <c:dPt>
            <c:idx val="10"/>
            <c:invertIfNegative val="0"/>
            <c:bubble3D val="0"/>
            <c:spPr>
              <a:solidFill>
                <a:schemeClr val="accent5"/>
              </a:solidFill>
              <a:ln>
                <a:noFill/>
              </a:ln>
              <a:effectLst/>
            </c:spPr>
            <c:extLst>
              <c:ext xmlns:c16="http://schemas.microsoft.com/office/drawing/2014/chart" uri="{C3380CC4-5D6E-409C-BE32-E72D297353CC}">
                <c16:uniqueId val="{0000004F-120B-452D-8F2A-C665C57469EB}"/>
              </c:ext>
            </c:extLst>
          </c:dPt>
          <c:dPt>
            <c:idx val="12"/>
            <c:invertIfNegative val="0"/>
            <c:bubble3D val="0"/>
            <c:spPr>
              <a:solidFill>
                <a:schemeClr val="accent5"/>
              </a:solidFill>
              <a:ln>
                <a:noFill/>
              </a:ln>
              <a:effectLst/>
            </c:spPr>
            <c:extLst>
              <c:ext xmlns:c16="http://schemas.microsoft.com/office/drawing/2014/chart" uri="{C3380CC4-5D6E-409C-BE32-E72D297353CC}">
                <c16:uniqueId val="{00000051-120B-452D-8F2A-C665C57469EB}"/>
              </c:ext>
            </c:extLst>
          </c:dPt>
          <c:dPt>
            <c:idx val="13"/>
            <c:invertIfNegative val="0"/>
            <c:bubble3D val="0"/>
            <c:spPr>
              <a:solidFill>
                <a:schemeClr val="accent5"/>
              </a:solidFill>
              <a:ln>
                <a:noFill/>
              </a:ln>
              <a:effectLst/>
            </c:spPr>
            <c:extLst>
              <c:ext xmlns:c16="http://schemas.microsoft.com/office/drawing/2014/chart" uri="{C3380CC4-5D6E-409C-BE32-E72D297353CC}">
                <c16:uniqueId val="{00000053-120B-452D-8F2A-C665C57469EB}"/>
              </c:ext>
            </c:extLst>
          </c:dPt>
          <c:dPt>
            <c:idx val="14"/>
            <c:invertIfNegative val="0"/>
            <c:bubble3D val="0"/>
            <c:spPr>
              <a:solidFill>
                <a:schemeClr val="accent5"/>
              </a:solidFill>
              <a:ln>
                <a:noFill/>
              </a:ln>
              <a:effectLst/>
            </c:spPr>
            <c:extLst>
              <c:ext xmlns:c16="http://schemas.microsoft.com/office/drawing/2014/chart" uri="{C3380CC4-5D6E-409C-BE32-E72D297353CC}">
                <c16:uniqueId val="{00000055-120B-452D-8F2A-C665C57469EB}"/>
              </c:ext>
            </c:extLst>
          </c:dPt>
          <c:dPt>
            <c:idx val="15"/>
            <c:invertIfNegative val="0"/>
            <c:bubble3D val="0"/>
            <c:spPr>
              <a:solidFill>
                <a:schemeClr val="accent5"/>
              </a:solidFill>
              <a:ln>
                <a:noFill/>
              </a:ln>
              <a:effectLst/>
            </c:spPr>
            <c:extLst>
              <c:ext xmlns:c16="http://schemas.microsoft.com/office/drawing/2014/chart" uri="{C3380CC4-5D6E-409C-BE32-E72D297353CC}">
                <c16:uniqueId val="{00000057-120B-452D-8F2A-C665C57469EB}"/>
              </c:ext>
            </c:extLst>
          </c:dPt>
          <c:dPt>
            <c:idx val="16"/>
            <c:invertIfNegative val="0"/>
            <c:bubble3D val="0"/>
            <c:spPr>
              <a:solidFill>
                <a:schemeClr val="accent5"/>
              </a:solidFill>
              <a:ln>
                <a:noFill/>
              </a:ln>
              <a:effectLst/>
            </c:spPr>
            <c:extLst>
              <c:ext xmlns:c16="http://schemas.microsoft.com/office/drawing/2014/chart" uri="{C3380CC4-5D6E-409C-BE32-E72D297353CC}">
                <c16:uniqueId val="{00000059-120B-452D-8F2A-C665C57469EB}"/>
              </c:ext>
            </c:extLst>
          </c:dPt>
          <c:dPt>
            <c:idx val="17"/>
            <c:invertIfNegative val="0"/>
            <c:bubble3D val="0"/>
            <c:spPr>
              <a:solidFill>
                <a:schemeClr val="accent5"/>
              </a:solidFill>
              <a:ln>
                <a:noFill/>
              </a:ln>
              <a:effectLst/>
            </c:spPr>
            <c:extLst>
              <c:ext xmlns:c16="http://schemas.microsoft.com/office/drawing/2014/chart" uri="{C3380CC4-5D6E-409C-BE32-E72D297353CC}">
                <c16:uniqueId val="{0000005B-120B-452D-8F2A-C665C57469EB}"/>
              </c:ext>
            </c:extLst>
          </c:dPt>
          <c:dPt>
            <c:idx val="18"/>
            <c:invertIfNegative val="0"/>
            <c:bubble3D val="0"/>
            <c:spPr>
              <a:solidFill>
                <a:schemeClr val="accent5"/>
              </a:solidFill>
              <a:ln>
                <a:noFill/>
              </a:ln>
              <a:effectLst/>
            </c:spPr>
            <c:extLst>
              <c:ext xmlns:c16="http://schemas.microsoft.com/office/drawing/2014/chart" uri="{C3380CC4-5D6E-409C-BE32-E72D297353CC}">
                <c16:uniqueId val="{0000005D-120B-452D-8F2A-C665C57469EB}"/>
              </c:ext>
            </c:extLst>
          </c:dPt>
          <c:dPt>
            <c:idx val="19"/>
            <c:invertIfNegative val="0"/>
            <c:bubble3D val="0"/>
            <c:spPr>
              <a:solidFill>
                <a:schemeClr val="accent5"/>
              </a:solidFill>
              <a:ln>
                <a:noFill/>
              </a:ln>
              <a:effectLst/>
            </c:spPr>
            <c:extLst>
              <c:ext xmlns:c16="http://schemas.microsoft.com/office/drawing/2014/chart" uri="{C3380CC4-5D6E-409C-BE32-E72D297353CC}">
                <c16:uniqueId val="{0000005F-120B-452D-8F2A-C665C57469EB}"/>
              </c:ext>
            </c:extLst>
          </c:dPt>
          <c:dPt>
            <c:idx val="20"/>
            <c:invertIfNegative val="0"/>
            <c:bubble3D val="0"/>
            <c:spPr>
              <a:solidFill>
                <a:schemeClr val="accent5"/>
              </a:solidFill>
              <a:ln>
                <a:noFill/>
              </a:ln>
              <a:effectLst/>
            </c:spPr>
            <c:extLst>
              <c:ext xmlns:c16="http://schemas.microsoft.com/office/drawing/2014/chart" uri="{C3380CC4-5D6E-409C-BE32-E72D297353CC}">
                <c16:uniqueId val="{00000061-120B-452D-8F2A-C665C57469EB}"/>
              </c:ext>
            </c:extLst>
          </c:dPt>
          <c:dPt>
            <c:idx val="21"/>
            <c:invertIfNegative val="0"/>
            <c:bubble3D val="0"/>
            <c:spPr>
              <a:solidFill>
                <a:schemeClr val="accent5"/>
              </a:solidFill>
              <a:ln>
                <a:noFill/>
              </a:ln>
              <a:effectLst/>
            </c:spPr>
            <c:extLst>
              <c:ext xmlns:c16="http://schemas.microsoft.com/office/drawing/2014/chart" uri="{C3380CC4-5D6E-409C-BE32-E72D297353CC}">
                <c16:uniqueId val="{00000063-120B-452D-8F2A-C665C57469EB}"/>
              </c:ext>
            </c:extLst>
          </c:dPt>
          <c:dPt>
            <c:idx val="22"/>
            <c:invertIfNegative val="0"/>
            <c:bubble3D val="0"/>
            <c:spPr>
              <a:solidFill>
                <a:schemeClr val="accent5"/>
              </a:solidFill>
              <a:ln>
                <a:noFill/>
              </a:ln>
              <a:effectLst/>
            </c:spPr>
            <c:extLst>
              <c:ext xmlns:c16="http://schemas.microsoft.com/office/drawing/2014/chart" uri="{C3380CC4-5D6E-409C-BE32-E72D297353CC}">
                <c16:uniqueId val="{00000065-120B-452D-8F2A-C665C57469EB}"/>
              </c:ext>
            </c:extLst>
          </c:dPt>
          <c:dPt>
            <c:idx val="23"/>
            <c:invertIfNegative val="0"/>
            <c:bubble3D val="0"/>
            <c:spPr>
              <a:solidFill>
                <a:schemeClr val="accent5"/>
              </a:solidFill>
              <a:ln>
                <a:noFill/>
              </a:ln>
              <a:effectLst/>
            </c:spPr>
            <c:extLst>
              <c:ext xmlns:c16="http://schemas.microsoft.com/office/drawing/2014/chart" uri="{C3380CC4-5D6E-409C-BE32-E72D297353CC}">
                <c16:uniqueId val="{00000067-120B-452D-8F2A-C665C57469EB}"/>
              </c:ext>
            </c:extLst>
          </c:dPt>
          <c:cat>
            <c:strRef>
              <c:f>Sheet1!$A$2:$A$25</c:f>
              <c:strCache>
                <c:ptCount val="24"/>
                <c:pt idx="0">
                  <c:v>Experience life 'behind the scenes'</c:v>
                </c:pt>
                <c:pt idx="1">
                  <c:v>Distillery or brewery experience</c:v>
                </c:pt>
                <c:pt idx="2">
                  <c:v>Street food tour and tasting</c:v>
                </c:pt>
                <c:pt idx="3">
                  <c:v>Guided nature experience</c:v>
                </c:pt>
                <c:pt idx="4">
                  <c:v>A spa experience</c:v>
                </c:pt>
                <c:pt idx="5">
                  <c:v>Vineyard tour and tasting</c:v>
                </c:pt>
                <c:pt idx="6">
                  <c:v>A remote wellness retreat</c:v>
                </c:pt>
                <c:pt idx="7">
                  <c:v>Cookery class</c:v>
                </c:pt>
                <c:pt idx="8">
                  <c:v>Photography class</c:v>
                </c:pt>
                <c:pt idx="9">
                  <c:v>Chocolate making class</c:v>
                </c:pt>
                <c:pt idx="10">
                  <c:v>Shadowing experience</c:v>
                </c:pt>
                <c:pt idx="11">
                  <c:v>Baking school</c:v>
                </c:pt>
                <c:pt idx="12">
                  <c:v>Authentic craft workshop</c:v>
                </c:pt>
                <c:pt idx="13">
                  <c:v>Cheese making class</c:v>
                </c:pt>
                <c:pt idx="14">
                  <c:v>Street art</c:v>
                </c:pt>
                <c:pt idx="15">
                  <c:v>Fossil hunting</c:v>
                </c:pt>
                <c:pt idx="16">
                  <c:v>Foraging experience</c:v>
                </c:pt>
                <c:pt idx="17">
                  <c:v>Mindfulness or meditation class</c:v>
                </c:pt>
                <c:pt idx="18">
                  <c:v>A homeopathic experience</c:v>
                </c:pt>
                <c:pt idx="19">
                  <c:v>Volunteering or working holiday</c:v>
                </c:pt>
                <c:pt idx="20">
                  <c:v>Guided fishing experience</c:v>
                </c:pt>
                <c:pt idx="21">
                  <c:v>A yoga experience</c:v>
                </c:pt>
                <c:pt idx="22">
                  <c:v>A pilates experience</c:v>
                </c:pt>
                <c:pt idx="23">
                  <c:v>A tai chi experience</c:v>
                </c:pt>
              </c:strCache>
            </c:strRef>
          </c:cat>
          <c:val>
            <c:numRef>
              <c:f>Sheet1!$D$2:$D$25</c:f>
              <c:numCache>
                <c:formatCode>0%</c:formatCode>
                <c:ptCount val="24"/>
                <c:pt idx="0">
                  <c:v>0.53</c:v>
                </c:pt>
                <c:pt idx="1">
                  <c:v>0.47</c:v>
                </c:pt>
                <c:pt idx="2">
                  <c:v>0.52</c:v>
                </c:pt>
                <c:pt idx="3">
                  <c:v>0.48</c:v>
                </c:pt>
                <c:pt idx="4">
                  <c:v>0.4</c:v>
                </c:pt>
                <c:pt idx="5">
                  <c:v>0.5</c:v>
                </c:pt>
                <c:pt idx="6">
                  <c:v>0.46</c:v>
                </c:pt>
                <c:pt idx="7">
                  <c:v>0.45</c:v>
                </c:pt>
                <c:pt idx="8">
                  <c:v>0.48</c:v>
                </c:pt>
                <c:pt idx="9">
                  <c:v>0.53</c:v>
                </c:pt>
                <c:pt idx="10">
                  <c:v>0.45</c:v>
                </c:pt>
                <c:pt idx="11">
                  <c:v>0.46</c:v>
                </c:pt>
                <c:pt idx="12">
                  <c:v>0.46</c:v>
                </c:pt>
                <c:pt idx="13">
                  <c:v>0.48</c:v>
                </c:pt>
                <c:pt idx="14">
                  <c:v>0.3</c:v>
                </c:pt>
                <c:pt idx="15">
                  <c:v>0.42</c:v>
                </c:pt>
                <c:pt idx="16">
                  <c:v>0.44</c:v>
                </c:pt>
                <c:pt idx="17">
                  <c:v>0.42</c:v>
                </c:pt>
                <c:pt idx="18">
                  <c:v>0.37</c:v>
                </c:pt>
                <c:pt idx="19">
                  <c:v>0.39</c:v>
                </c:pt>
                <c:pt idx="20">
                  <c:v>0.4</c:v>
                </c:pt>
                <c:pt idx="21">
                  <c:v>0.34</c:v>
                </c:pt>
                <c:pt idx="22">
                  <c:v>0.33</c:v>
                </c:pt>
                <c:pt idx="23">
                  <c:v>0.35</c:v>
                </c:pt>
              </c:numCache>
            </c:numRef>
          </c:val>
          <c:extLst>
            <c:ext xmlns:c16="http://schemas.microsoft.com/office/drawing/2014/chart" uri="{C3380CC4-5D6E-409C-BE32-E72D297353CC}">
              <c16:uniqueId val="{00000068-120B-452D-8F2A-C665C57469EB}"/>
            </c:ext>
          </c:extLst>
        </c:ser>
        <c:dLbls>
          <c:showLegendKey val="0"/>
          <c:showVal val="0"/>
          <c:showCatName val="0"/>
          <c:showSerName val="0"/>
          <c:showPercent val="0"/>
          <c:showBubbleSize val="0"/>
        </c:dLbls>
        <c:gapWidth val="55"/>
        <c:overlap val="100"/>
        <c:axId val="490114528"/>
        <c:axId val="490118136"/>
      </c:barChart>
      <c:catAx>
        <c:axId val="490114528"/>
        <c:scaling>
          <c:orientation val="maxMin"/>
        </c:scaling>
        <c:delete val="1"/>
        <c:axPos val="l"/>
        <c:numFmt formatCode="General" sourceLinked="1"/>
        <c:majorTickMark val="none"/>
        <c:minorTickMark val="none"/>
        <c:tickLblPos val="nextTo"/>
        <c:crossAx val="490118136"/>
        <c:crosses val="autoZero"/>
        <c:auto val="1"/>
        <c:lblAlgn val="ctr"/>
        <c:lblOffset val="100"/>
        <c:noMultiLvlLbl val="0"/>
      </c:catAx>
      <c:valAx>
        <c:axId val="490118136"/>
        <c:scaling>
          <c:orientation val="minMax"/>
        </c:scaling>
        <c:delete val="1"/>
        <c:axPos val="t"/>
        <c:numFmt formatCode="0%" sourceLinked="1"/>
        <c:majorTickMark val="none"/>
        <c:minorTickMark val="none"/>
        <c:tickLblPos val="nextTo"/>
        <c:crossAx val="49011452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24645027232944"/>
          <c:y val="8.3648687488024523E-2"/>
          <c:w val="0.37428060951421471"/>
          <c:h val="0.83270262502395098"/>
        </c:manualLayout>
      </c:layout>
      <c:barChart>
        <c:barDir val="bar"/>
        <c:grouping val="clustered"/>
        <c:varyColors val="0"/>
        <c:ser>
          <c:idx val="0"/>
          <c:order val="0"/>
          <c:tx>
            <c:strRef>
              <c:f>Sheet1!$B$1</c:f>
              <c:strCache>
                <c:ptCount val="1"/>
                <c:pt idx="0">
                  <c:v>% </c:v>
                </c:pt>
              </c:strCache>
            </c:strRef>
          </c:tx>
          <c:spPr>
            <a:solidFill>
              <a:schemeClr val="bg1">
                <a:lumMod val="50000"/>
              </a:schemeClr>
            </a:solidFill>
            <a:ln>
              <a:noFill/>
            </a:ln>
            <a:effectLst/>
          </c:spPr>
          <c:invertIfNegative val="0"/>
          <c:dPt>
            <c:idx val="1"/>
            <c:invertIfNegative val="0"/>
            <c:bubble3D val="0"/>
            <c:spPr>
              <a:solidFill>
                <a:schemeClr val="bg1">
                  <a:lumMod val="50000"/>
                </a:schemeClr>
              </a:solidFill>
              <a:ln>
                <a:noFill/>
              </a:ln>
              <a:effectLst/>
            </c:spPr>
            <c:extLst>
              <c:ext xmlns:c16="http://schemas.microsoft.com/office/drawing/2014/chart" uri="{C3380CC4-5D6E-409C-BE32-E72D297353CC}">
                <c16:uniqueId val="{00000001-1AD1-4C35-887D-EA5BBF2A91A8}"/>
              </c:ext>
            </c:extLst>
          </c:dPt>
          <c:dPt>
            <c:idx val="3"/>
            <c:invertIfNegative val="0"/>
            <c:bubble3D val="0"/>
            <c:spPr>
              <a:solidFill>
                <a:schemeClr val="bg1">
                  <a:lumMod val="50000"/>
                </a:schemeClr>
              </a:solidFill>
              <a:ln>
                <a:noFill/>
              </a:ln>
              <a:effectLst/>
            </c:spPr>
            <c:extLst>
              <c:ext xmlns:c16="http://schemas.microsoft.com/office/drawing/2014/chart" uri="{C3380CC4-5D6E-409C-BE32-E72D297353CC}">
                <c16:uniqueId val="{00000003-1AD1-4C35-887D-EA5BBF2A91A8}"/>
              </c:ext>
            </c:extLst>
          </c:dPt>
          <c:dPt>
            <c:idx val="5"/>
            <c:invertIfNegative val="0"/>
            <c:bubble3D val="0"/>
            <c:spPr>
              <a:solidFill>
                <a:schemeClr val="accent5"/>
              </a:solidFill>
              <a:ln>
                <a:noFill/>
              </a:ln>
              <a:effectLst/>
            </c:spPr>
            <c:extLst>
              <c:ext xmlns:c16="http://schemas.microsoft.com/office/drawing/2014/chart" uri="{C3380CC4-5D6E-409C-BE32-E72D297353CC}">
                <c16:uniqueId val="{00000005-1AD1-4C35-887D-EA5BBF2A91A8}"/>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France</c:v>
                </c:pt>
                <c:pt idx="1">
                  <c:v>Italy</c:v>
                </c:pt>
                <c:pt idx="2">
                  <c:v>Spain</c:v>
                </c:pt>
                <c:pt idx="3">
                  <c:v>Germany</c:v>
                </c:pt>
                <c:pt idx="5">
                  <c:v>UK - 9</c:v>
                </c:pt>
              </c:strCache>
            </c:strRef>
          </c:cat>
          <c:val>
            <c:numRef>
              <c:f>Sheet1!$B$2:$B$7</c:f>
              <c:numCache>
                <c:formatCode>0%</c:formatCode>
                <c:ptCount val="6"/>
                <c:pt idx="0">
                  <c:v>0.43</c:v>
                </c:pt>
                <c:pt idx="1">
                  <c:v>0.28000000000000003</c:v>
                </c:pt>
                <c:pt idx="2">
                  <c:v>0.18</c:v>
                </c:pt>
                <c:pt idx="3">
                  <c:v>0.14000000000000001</c:v>
                </c:pt>
                <c:pt idx="5">
                  <c:v>0.08</c:v>
                </c:pt>
              </c:numCache>
            </c:numRef>
          </c:val>
          <c:extLst>
            <c:ext xmlns:c16="http://schemas.microsoft.com/office/drawing/2014/chart" uri="{C3380CC4-5D6E-409C-BE32-E72D297353CC}">
              <c16:uniqueId val="{00000006-1AD1-4C35-887D-EA5BBF2A91A8}"/>
            </c:ext>
          </c:extLst>
        </c:ser>
        <c:dLbls>
          <c:showLegendKey val="0"/>
          <c:showVal val="0"/>
          <c:showCatName val="0"/>
          <c:showSerName val="0"/>
          <c:showPercent val="0"/>
          <c:showBubbleSize val="0"/>
        </c:dLbls>
        <c:gapWidth val="31"/>
        <c:axId val="739524616"/>
        <c:axId val="739520352"/>
      </c:barChart>
      <c:catAx>
        <c:axId val="73952461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739520352"/>
        <c:crosses val="autoZero"/>
        <c:auto val="1"/>
        <c:lblAlgn val="ctr"/>
        <c:lblOffset val="100"/>
        <c:noMultiLvlLbl val="0"/>
      </c:catAx>
      <c:valAx>
        <c:axId val="739520352"/>
        <c:scaling>
          <c:orientation val="minMax"/>
        </c:scaling>
        <c:delete val="1"/>
        <c:axPos val="t"/>
        <c:numFmt formatCode="0%" sourceLinked="1"/>
        <c:majorTickMark val="none"/>
        <c:minorTickMark val="none"/>
        <c:tickLblPos val="nextTo"/>
        <c:crossAx val="7395246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60962773960286"/>
          <c:y val="1.2430101072055437E-2"/>
          <c:w val="0.87155795750066234"/>
          <c:h val="0.86079497197214205"/>
        </c:manualLayout>
      </c:layout>
      <c:scatterChart>
        <c:scatterStyle val="lineMarker"/>
        <c:varyColors val="0"/>
        <c:ser>
          <c:idx val="0"/>
          <c:order val="0"/>
          <c:tx>
            <c:strRef>
              <c:f>Sheet1!$B$1</c:f>
              <c:strCache>
                <c:ptCount val="1"/>
                <c:pt idx="0">
                  <c:v>Must do experience in England</c:v>
                </c:pt>
              </c:strCache>
            </c:strRef>
          </c:tx>
          <c:spPr>
            <a:ln w="19050" cap="rnd">
              <a:noFill/>
              <a:round/>
            </a:ln>
            <a:effectLst/>
          </c:spPr>
          <c:marker>
            <c:symbol val="circle"/>
            <c:size val="5"/>
            <c:spPr>
              <a:solidFill>
                <a:schemeClr val="bg1">
                  <a:lumMod val="50000"/>
                </a:schemeClr>
              </a:solidFill>
              <a:ln w="38100">
                <a:solidFill>
                  <a:schemeClr val="bg1">
                    <a:lumMod val="50000"/>
                  </a:schemeClr>
                </a:solidFill>
              </a:ln>
              <a:effectLst/>
            </c:spPr>
          </c:marker>
          <c:dPt>
            <c:idx val="6"/>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6-D5EA-483D-A70D-E7B4E0DD7CB7}"/>
              </c:ext>
            </c:extLst>
          </c:dPt>
          <c:dPt>
            <c:idx val="7"/>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1-FF89-42DD-9E24-14AD60FFFED4}"/>
              </c:ext>
            </c:extLst>
          </c:dPt>
          <c:dPt>
            <c:idx val="8"/>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8-D5EA-483D-A70D-E7B4E0DD7CB7}"/>
              </c:ext>
            </c:extLst>
          </c:dPt>
          <c:dPt>
            <c:idx val="10"/>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A-D5EA-483D-A70D-E7B4E0DD7CB7}"/>
              </c:ext>
            </c:extLst>
          </c:dPt>
          <c:dPt>
            <c:idx val="13"/>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D-D5EA-483D-A70D-E7B4E0DD7CB7}"/>
              </c:ext>
            </c:extLst>
          </c:dPt>
          <c:dPt>
            <c:idx val="21"/>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0-FF89-42DD-9E24-14AD60FFFED4}"/>
              </c:ext>
            </c:extLst>
          </c:dPt>
          <c:xVal>
            <c:numRef>
              <c:f>Sheet1!$A$2:$A$25</c:f>
              <c:numCache>
                <c:formatCode>0%</c:formatCode>
                <c:ptCount val="24"/>
                <c:pt idx="0">
                  <c:v>0.2504393673111</c:v>
                </c:pt>
                <c:pt idx="1">
                  <c:v>0.19319081551860001</c:v>
                </c:pt>
                <c:pt idx="2">
                  <c:v>0.24087591240879999</c:v>
                </c:pt>
                <c:pt idx="3">
                  <c:v>0.27385570209459997</c:v>
                </c:pt>
                <c:pt idx="4">
                  <c:v>0.1824512534819</c:v>
                </c:pt>
                <c:pt idx="5">
                  <c:v>0.2295492487479</c:v>
                </c:pt>
                <c:pt idx="6">
                  <c:v>0.2714285714286</c:v>
                </c:pt>
                <c:pt idx="7">
                  <c:v>0.19755708975040001</c:v>
                </c:pt>
                <c:pt idx="8">
                  <c:v>0.32981455064190002</c:v>
                </c:pt>
                <c:pt idx="9">
                  <c:v>0.1619523017194</c:v>
                </c:pt>
                <c:pt idx="10">
                  <c:v>0.33884297520660001</c:v>
                </c:pt>
                <c:pt idx="11">
                  <c:v>0.23431498079390001</c:v>
                </c:pt>
                <c:pt idx="12">
                  <c:v>0.22258064516129999</c:v>
                </c:pt>
                <c:pt idx="13">
                  <c:v>0.26177825008860001</c:v>
                </c:pt>
                <c:pt idx="14">
                  <c:v>0.2289272030651</c:v>
                </c:pt>
                <c:pt idx="15">
                  <c:v>0.2321204516939</c:v>
                </c:pt>
                <c:pt idx="16">
                  <c:v>0.27765237020319999</c:v>
                </c:pt>
                <c:pt idx="17">
                  <c:v>0.20242424242420001</c:v>
                </c:pt>
                <c:pt idx="18">
                  <c:v>0.22494172494170001</c:v>
                </c:pt>
                <c:pt idx="19">
                  <c:v>0.20939734422879999</c:v>
                </c:pt>
                <c:pt idx="20">
                  <c:v>0.1896075179657</c:v>
                </c:pt>
                <c:pt idx="21">
                  <c:v>0.11273486430059999</c:v>
                </c:pt>
                <c:pt idx="22">
                  <c:v>0.18634686346859999</c:v>
                </c:pt>
                <c:pt idx="23">
                  <c:v>0.20218579234969999</c:v>
                </c:pt>
              </c:numCache>
            </c:numRef>
          </c:xVal>
          <c:yVal>
            <c:numRef>
              <c:f>Sheet1!$B$2:$B$25</c:f>
              <c:numCache>
                <c:formatCode>0.00%</c:formatCode>
                <c:ptCount val="24"/>
                <c:pt idx="0">
                  <c:v>0.1274165202109</c:v>
                </c:pt>
                <c:pt idx="1">
                  <c:v>0.1092636579572</c:v>
                </c:pt>
                <c:pt idx="2">
                  <c:v>8.6927670869279994E-2</c:v>
                </c:pt>
                <c:pt idx="3">
                  <c:v>8.6113266097749996E-2</c:v>
                </c:pt>
                <c:pt idx="4">
                  <c:v>8.2869080779939999E-2</c:v>
                </c:pt>
                <c:pt idx="5">
                  <c:v>0.1035058430718</c:v>
                </c:pt>
                <c:pt idx="6">
                  <c:v>0.14053156146179999</c:v>
                </c:pt>
                <c:pt idx="7">
                  <c:v>8.8688263409450005E-2</c:v>
                </c:pt>
                <c:pt idx="8">
                  <c:v>0.19657631954349999</c:v>
                </c:pt>
                <c:pt idx="9">
                  <c:v>8.0976150859680004E-2</c:v>
                </c:pt>
                <c:pt idx="10">
                  <c:v>0.16632231404959999</c:v>
                </c:pt>
                <c:pt idx="11">
                  <c:v>0.1248399487836</c:v>
                </c:pt>
                <c:pt idx="12">
                  <c:v>0.1177419354839</c:v>
                </c:pt>
                <c:pt idx="13">
                  <c:v>0.13567127169679999</c:v>
                </c:pt>
                <c:pt idx="14">
                  <c:v>0.1015325670498</c:v>
                </c:pt>
                <c:pt idx="15">
                  <c:v>0.1524466750314</c:v>
                </c:pt>
                <c:pt idx="16">
                  <c:v>9.1798344620019998E-2</c:v>
                </c:pt>
                <c:pt idx="17">
                  <c:v>0.1139393939394</c:v>
                </c:pt>
                <c:pt idx="18">
                  <c:v>0.1142191142191</c:v>
                </c:pt>
                <c:pt idx="19">
                  <c:v>9.1930541368740001E-2</c:v>
                </c:pt>
                <c:pt idx="20">
                  <c:v>9.9502487562190003E-2</c:v>
                </c:pt>
                <c:pt idx="21">
                  <c:v>6.4718162839249999E-2</c:v>
                </c:pt>
                <c:pt idx="22">
                  <c:v>0.1014760147601</c:v>
                </c:pt>
                <c:pt idx="23">
                  <c:v>0.12677595628419999</c:v>
                </c:pt>
              </c:numCache>
            </c:numRef>
          </c:yVal>
          <c:smooth val="0"/>
          <c:extLst>
            <c:ext xmlns:c16="http://schemas.microsoft.com/office/drawing/2014/chart" uri="{C3380CC4-5D6E-409C-BE32-E72D297353CC}">
              <c16:uniqueId val="{00000018-D5EA-483D-A70D-E7B4E0DD7CB7}"/>
            </c:ext>
          </c:extLst>
        </c:ser>
        <c:dLbls>
          <c:showLegendKey val="0"/>
          <c:showVal val="0"/>
          <c:showCatName val="0"/>
          <c:showSerName val="0"/>
          <c:showPercent val="0"/>
          <c:showBubbleSize val="0"/>
        </c:dLbls>
        <c:axId val="724997208"/>
        <c:axId val="725002784"/>
      </c:scatterChart>
      <c:valAx>
        <c:axId val="724997208"/>
        <c:scaling>
          <c:orientation val="minMax"/>
          <c:max val="0.35000000000000003"/>
          <c:min val="0.1"/>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one"/>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25002784"/>
        <c:crosses val="autoZero"/>
        <c:crossBetween val="midCat"/>
        <c:minorUnit val="0.8"/>
      </c:valAx>
      <c:valAx>
        <c:axId val="725002784"/>
        <c:scaling>
          <c:orientation val="minMax"/>
          <c:max val="0.2"/>
          <c:min val="5.000000000000001E-2"/>
        </c:scaling>
        <c:delete val="1"/>
        <c:axPos val="l"/>
        <c:numFmt formatCode="0.00%" sourceLinked="1"/>
        <c:majorTickMark val="out"/>
        <c:minorTickMark val="none"/>
        <c:tickLblPos val="nextTo"/>
        <c:crossAx val="724997208"/>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60962773960286"/>
          <c:y val="1.2430101072055437E-2"/>
          <c:w val="0.87155795750066234"/>
          <c:h val="0.86079497197214205"/>
        </c:manualLayout>
      </c:layout>
      <c:scatterChart>
        <c:scatterStyle val="lineMarker"/>
        <c:varyColors val="0"/>
        <c:ser>
          <c:idx val="0"/>
          <c:order val="0"/>
          <c:tx>
            <c:strRef>
              <c:f>Sheet1!$B$1</c:f>
              <c:strCache>
                <c:ptCount val="1"/>
                <c:pt idx="0">
                  <c:v>Create memories</c:v>
                </c:pt>
              </c:strCache>
            </c:strRef>
          </c:tx>
          <c:spPr>
            <a:ln w="19050" cap="rnd">
              <a:noFill/>
              <a:round/>
            </a:ln>
            <a:effectLst/>
          </c:spPr>
          <c:marker>
            <c:symbol val="circle"/>
            <c:size val="5"/>
            <c:spPr>
              <a:solidFill>
                <a:schemeClr val="bg1">
                  <a:lumMod val="50000"/>
                </a:schemeClr>
              </a:solidFill>
              <a:ln w="38100">
                <a:solidFill>
                  <a:schemeClr val="bg1">
                    <a:lumMod val="50000"/>
                  </a:schemeClr>
                </a:solidFill>
              </a:ln>
              <a:effectLst/>
            </c:spPr>
          </c:marker>
          <c:dPt>
            <c:idx val="6"/>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0-70AF-46AE-AF9B-19E88993C957}"/>
              </c:ext>
            </c:extLst>
          </c:dPt>
          <c:dPt>
            <c:idx val="7"/>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0-71FE-4F3B-86DB-8B5AA7FD8DA1}"/>
              </c:ext>
            </c:extLst>
          </c:dPt>
          <c:dPt>
            <c:idx val="8"/>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1-70AF-46AE-AF9B-19E88993C957}"/>
              </c:ext>
            </c:extLst>
          </c:dPt>
          <c:dPt>
            <c:idx val="10"/>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2-70AF-46AE-AF9B-19E88993C957}"/>
              </c:ext>
            </c:extLst>
          </c:dPt>
          <c:dPt>
            <c:idx val="13"/>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3-70AF-46AE-AF9B-19E88993C957}"/>
              </c:ext>
            </c:extLst>
          </c:dPt>
          <c:dPt>
            <c:idx val="21"/>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1-71FE-4F3B-86DB-8B5AA7FD8DA1}"/>
              </c:ext>
            </c:extLst>
          </c:dPt>
          <c:xVal>
            <c:numRef>
              <c:f>Sheet1!$A$2:$A$25</c:f>
              <c:numCache>
                <c:formatCode>0.00%</c:formatCode>
                <c:ptCount val="24"/>
                <c:pt idx="0">
                  <c:v>0.16871704745169999</c:v>
                </c:pt>
                <c:pt idx="1">
                  <c:v>0.1013460015835</c:v>
                </c:pt>
                <c:pt idx="2">
                  <c:v>0.1692103516921</c:v>
                </c:pt>
                <c:pt idx="3">
                  <c:v>0.13343677269199999</c:v>
                </c:pt>
                <c:pt idx="4">
                  <c:v>0.1114206128134</c:v>
                </c:pt>
                <c:pt idx="5">
                  <c:v>0.1602671118531</c:v>
                </c:pt>
                <c:pt idx="6">
                  <c:v>0.20797342192689999</c:v>
                </c:pt>
                <c:pt idx="7">
                  <c:v>0.16887944768989999</c:v>
                </c:pt>
                <c:pt idx="8">
                  <c:v>0.18944365192580001</c:v>
                </c:pt>
                <c:pt idx="9">
                  <c:v>0.1946755407654</c:v>
                </c:pt>
                <c:pt idx="10">
                  <c:v>0.44800275482090002</c:v>
                </c:pt>
                <c:pt idx="11">
                  <c:v>0.235595390525</c:v>
                </c:pt>
                <c:pt idx="12">
                  <c:v>0.26854838709680001</c:v>
                </c:pt>
                <c:pt idx="13">
                  <c:v>0.2302515054906</c:v>
                </c:pt>
                <c:pt idx="14">
                  <c:v>0.2365900383142</c:v>
                </c:pt>
                <c:pt idx="15">
                  <c:v>0.2390213299875</c:v>
                </c:pt>
                <c:pt idx="16">
                  <c:v>0.27163280662150002</c:v>
                </c:pt>
                <c:pt idx="17">
                  <c:v>0.1381818181818</c:v>
                </c:pt>
                <c:pt idx="18">
                  <c:v>0.1153846153846</c:v>
                </c:pt>
                <c:pt idx="19">
                  <c:v>0.1031664964249</c:v>
                </c:pt>
                <c:pt idx="20">
                  <c:v>0.11553344389170001</c:v>
                </c:pt>
                <c:pt idx="21">
                  <c:v>6.3465553235909994E-2</c:v>
                </c:pt>
                <c:pt idx="22">
                  <c:v>0.10608856088559999</c:v>
                </c:pt>
                <c:pt idx="23">
                  <c:v>0.12786885245900001</c:v>
                </c:pt>
              </c:numCache>
            </c:numRef>
          </c:xVal>
          <c:yVal>
            <c:numRef>
              <c:f>Sheet1!$B$2:$B$25</c:f>
              <c:numCache>
                <c:formatCode>0.00%</c:formatCode>
                <c:ptCount val="24"/>
                <c:pt idx="0">
                  <c:v>0.25483304042179999</c:v>
                </c:pt>
                <c:pt idx="1">
                  <c:v>0.2763262074426</c:v>
                </c:pt>
                <c:pt idx="2">
                  <c:v>0.2448573324486</c:v>
                </c:pt>
                <c:pt idx="3">
                  <c:v>0.2304111714507</c:v>
                </c:pt>
                <c:pt idx="4">
                  <c:v>0.22214484679669999</c:v>
                </c:pt>
                <c:pt idx="5">
                  <c:v>0.2278797996661</c:v>
                </c:pt>
                <c:pt idx="6">
                  <c:v>0.28471760797340001</c:v>
                </c:pt>
                <c:pt idx="7">
                  <c:v>0.23420074349440001</c:v>
                </c:pt>
                <c:pt idx="8">
                  <c:v>0.26676176890160003</c:v>
                </c:pt>
                <c:pt idx="9">
                  <c:v>0.29062673322240001</c:v>
                </c:pt>
                <c:pt idx="10">
                  <c:v>0.32300275482090002</c:v>
                </c:pt>
                <c:pt idx="11">
                  <c:v>0.26120358514719999</c:v>
                </c:pt>
                <c:pt idx="12">
                  <c:v>0.27903225806449999</c:v>
                </c:pt>
                <c:pt idx="13">
                  <c:v>0.33333333333330001</c:v>
                </c:pt>
                <c:pt idx="14">
                  <c:v>0.24616858237549999</c:v>
                </c:pt>
                <c:pt idx="15">
                  <c:v>0.27038895859470002</c:v>
                </c:pt>
                <c:pt idx="16">
                  <c:v>0.26937547027839998</c:v>
                </c:pt>
                <c:pt idx="17">
                  <c:v>0.16969696969699999</c:v>
                </c:pt>
                <c:pt idx="18">
                  <c:v>0.1655011655012</c:v>
                </c:pt>
                <c:pt idx="19">
                  <c:v>0.1756894790603</c:v>
                </c:pt>
                <c:pt idx="20">
                  <c:v>0.2520729684909</c:v>
                </c:pt>
                <c:pt idx="21">
                  <c:v>0.2045929018789</c:v>
                </c:pt>
                <c:pt idx="22">
                  <c:v>0.20110701107010001</c:v>
                </c:pt>
                <c:pt idx="23">
                  <c:v>0.18360655737699999</c:v>
                </c:pt>
              </c:numCache>
            </c:numRef>
          </c:yVal>
          <c:smooth val="0"/>
          <c:extLst>
            <c:ext xmlns:c16="http://schemas.microsoft.com/office/drawing/2014/chart" uri="{C3380CC4-5D6E-409C-BE32-E72D297353CC}">
              <c16:uniqueId val="{00000004-70AF-46AE-AF9B-19E88993C957}"/>
            </c:ext>
          </c:extLst>
        </c:ser>
        <c:dLbls>
          <c:showLegendKey val="0"/>
          <c:showVal val="0"/>
          <c:showCatName val="0"/>
          <c:showSerName val="0"/>
          <c:showPercent val="0"/>
          <c:showBubbleSize val="0"/>
        </c:dLbls>
        <c:axId val="724997208"/>
        <c:axId val="725002784"/>
      </c:scatterChart>
      <c:valAx>
        <c:axId val="724997208"/>
        <c:scaling>
          <c:orientation val="minMax"/>
          <c:max val="0.45"/>
          <c:min val="0"/>
        </c:scaling>
        <c:delete val="0"/>
        <c:axPos val="b"/>
        <c:majorGridlines>
          <c:spPr>
            <a:ln w="9525" cap="flat" cmpd="sng" algn="ctr">
              <a:solidFill>
                <a:schemeClr val="tx1">
                  <a:lumMod val="15000"/>
                  <a:lumOff val="85000"/>
                </a:schemeClr>
              </a:solidFill>
              <a:round/>
            </a:ln>
            <a:effectLst/>
          </c:spPr>
        </c:majorGridlines>
        <c:numFmt formatCode="0.00%" sourceLinked="1"/>
        <c:majorTickMark val="out"/>
        <c:minorTickMark val="none"/>
        <c:tickLblPos val="none"/>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25002784"/>
        <c:crosses val="autoZero"/>
        <c:crossBetween val="midCat"/>
        <c:minorUnit val="0.8"/>
      </c:valAx>
      <c:valAx>
        <c:axId val="725002784"/>
        <c:scaling>
          <c:orientation val="minMax"/>
          <c:max val="0.35000000000000003"/>
          <c:min val="0.14000000000000001"/>
        </c:scaling>
        <c:delete val="0"/>
        <c:axPos val="l"/>
        <c:numFmt formatCode="0.00%" sourceLinked="1"/>
        <c:majorTickMark val="out"/>
        <c:minorTickMark val="none"/>
        <c:tickLblPos val="none"/>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24997208"/>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8707421657748427E-2"/>
          <c:y val="3.9466064920541284E-2"/>
          <c:w val="0.76090119454022498"/>
          <c:h val="0.70501813911548217"/>
        </c:manualLayout>
      </c:layout>
      <c:barChart>
        <c:barDir val="col"/>
        <c:grouping val="clustered"/>
        <c:varyColors val="0"/>
        <c:ser>
          <c:idx val="2"/>
          <c:order val="0"/>
          <c:tx>
            <c:strRef>
              <c:f>Sheet1!$B$1</c:f>
              <c:strCache>
                <c:ptCount val="1"/>
                <c:pt idx="0">
                  <c:v>In the capital city</c:v>
                </c:pt>
              </c:strCache>
            </c:strRef>
          </c:tx>
          <c:spPr>
            <a:solidFill>
              <a:schemeClr val="accent4">
                <a:lumMod val="50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
                <c:pt idx="0">
                  <c:v>A spa experience</c:v>
                </c:pt>
                <c:pt idx="1">
                  <c:v>A remote wellness retreat</c:v>
                </c:pt>
              </c:strCache>
            </c:strRef>
          </c:cat>
          <c:val>
            <c:numRef>
              <c:f>Sheet1!$B$2:$B$25</c:f>
              <c:numCache>
                <c:formatCode>0%</c:formatCode>
                <c:ptCount val="2"/>
                <c:pt idx="0">
                  <c:v>0.2425887265136</c:v>
                </c:pt>
                <c:pt idx="1">
                  <c:v>0.10226644555</c:v>
                </c:pt>
              </c:numCache>
            </c:numRef>
          </c:val>
          <c:extLst>
            <c:ext xmlns:c16="http://schemas.microsoft.com/office/drawing/2014/chart" uri="{C3380CC4-5D6E-409C-BE32-E72D297353CC}">
              <c16:uniqueId val="{00000000-D23A-4B4E-BBCE-68B070BCEDD9}"/>
            </c:ext>
          </c:extLst>
        </c:ser>
        <c:ser>
          <c:idx val="0"/>
          <c:order val="1"/>
          <c:tx>
            <c:strRef>
              <c:f>Sheet1!$C$1</c:f>
              <c:strCache>
                <c:ptCount val="1"/>
                <c:pt idx="0">
                  <c:v>In another large town/city</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
                <c:pt idx="0">
                  <c:v>A spa experience</c:v>
                </c:pt>
                <c:pt idx="1">
                  <c:v>A remote wellness retreat</c:v>
                </c:pt>
              </c:strCache>
            </c:strRef>
          </c:cat>
          <c:val>
            <c:numRef>
              <c:f>Sheet1!$C$2:$C$25</c:f>
              <c:numCache>
                <c:formatCode>0%</c:formatCode>
                <c:ptCount val="2"/>
                <c:pt idx="0">
                  <c:v>0.1749478079332</c:v>
                </c:pt>
                <c:pt idx="1">
                  <c:v>6.9651741293529995E-2</c:v>
                </c:pt>
              </c:numCache>
            </c:numRef>
          </c:val>
          <c:extLst>
            <c:ext xmlns:c16="http://schemas.microsoft.com/office/drawing/2014/chart" uri="{C3380CC4-5D6E-409C-BE32-E72D297353CC}">
              <c16:uniqueId val="{00000001-D23A-4B4E-BBCE-68B070BCEDD9}"/>
            </c:ext>
          </c:extLst>
        </c:ser>
        <c:ser>
          <c:idx val="1"/>
          <c:order val="2"/>
          <c:tx>
            <c:strRef>
              <c:f>Sheet1!$D$1</c:f>
              <c:strCache>
                <c:ptCount val="1"/>
                <c:pt idx="0">
                  <c:v>In a smaller town</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
                <c:pt idx="0">
                  <c:v>A spa experience</c:v>
                </c:pt>
                <c:pt idx="1">
                  <c:v>A remote wellness retreat</c:v>
                </c:pt>
              </c:strCache>
            </c:strRef>
          </c:cat>
          <c:val>
            <c:numRef>
              <c:f>Sheet1!$D$2:$D$25</c:f>
              <c:numCache>
                <c:formatCode>0%</c:formatCode>
                <c:ptCount val="2"/>
                <c:pt idx="0">
                  <c:v>0.2029227557411</c:v>
                </c:pt>
                <c:pt idx="1">
                  <c:v>0.240464344942</c:v>
                </c:pt>
              </c:numCache>
            </c:numRef>
          </c:val>
          <c:extLst>
            <c:ext xmlns:c16="http://schemas.microsoft.com/office/drawing/2014/chart" uri="{C3380CC4-5D6E-409C-BE32-E72D297353CC}">
              <c16:uniqueId val="{00000002-D23A-4B4E-BBCE-68B070BCEDD9}"/>
            </c:ext>
          </c:extLst>
        </c:ser>
        <c:ser>
          <c:idx val="3"/>
          <c:order val="3"/>
          <c:tx>
            <c:strRef>
              <c:f>Sheet1!$E$1</c:f>
              <c:strCache>
                <c:ptCount val="1"/>
                <c:pt idx="0">
                  <c:v>In a rural area/countryside</c:v>
                </c:pt>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
                <c:pt idx="0">
                  <c:v>A spa experience</c:v>
                </c:pt>
                <c:pt idx="1">
                  <c:v>A remote wellness retreat</c:v>
                </c:pt>
              </c:strCache>
            </c:strRef>
          </c:cat>
          <c:val>
            <c:numRef>
              <c:f>Sheet1!$E$2:$E$25</c:f>
              <c:numCache>
                <c:formatCode>0%</c:formatCode>
                <c:ptCount val="2"/>
                <c:pt idx="0">
                  <c:v>0.2484342379958</c:v>
                </c:pt>
                <c:pt idx="1">
                  <c:v>0.46268656716419998</c:v>
                </c:pt>
              </c:numCache>
            </c:numRef>
          </c:val>
          <c:extLst>
            <c:ext xmlns:c16="http://schemas.microsoft.com/office/drawing/2014/chart" uri="{C3380CC4-5D6E-409C-BE32-E72D297353CC}">
              <c16:uniqueId val="{00000003-D23A-4B4E-BBCE-68B070BCEDD9}"/>
            </c:ext>
          </c:extLst>
        </c:ser>
        <c:ser>
          <c:idx val="4"/>
          <c:order val="4"/>
          <c:tx>
            <c:strRef>
              <c:f>Sheet1!$F$1</c:f>
              <c:strCache>
                <c:ptCount val="1"/>
                <c:pt idx="0">
                  <c:v>On the coast</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
                <c:pt idx="0">
                  <c:v>A spa experience</c:v>
                </c:pt>
                <c:pt idx="1">
                  <c:v>A remote wellness retreat</c:v>
                </c:pt>
              </c:strCache>
            </c:strRef>
          </c:cat>
          <c:val>
            <c:numRef>
              <c:f>Sheet1!$F$2:$F$25</c:f>
              <c:numCache>
                <c:formatCode>0%</c:formatCode>
                <c:ptCount val="2"/>
                <c:pt idx="0">
                  <c:v>0.34655532359079999</c:v>
                </c:pt>
                <c:pt idx="1">
                  <c:v>0.3587617468214</c:v>
                </c:pt>
              </c:numCache>
            </c:numRef>
          </c:val>
          <c:extLst>
            <c:ext xmlns:c16="http://schemas.microsoft.com/office/drawing/2014/chart" uri="{C3380CC4-5D6E-409C-BE32-E72D297353CC}">
              <c16:uniqueId val="{00000004-D23A-4B4E-BBCE-68B070BCEDD9}"/>
            </c:ext>
          </c:extLst>
        </c:ser>
        <c:dLbls>
          <c:showLegendKey val="0"/>
          <c:showVal val="0"/>
          <c:showCatName val="0"/>
          <c:showSerName val="0"/>
          <c:showPercent val="0"/>
          <c:showBubbleSize val="0"/>
        </c:dLbls>
        <c:gapWidth val="42"/>
        <c:overlap val="11"/>
        <c:axId val="1224925192"/>
        <c:axId val="1224925848"/>
      </c:barChart>
      <c:catAx>
        <c:axId val="1224925192"/>
        <c:scaling>
          <c:orientation val="minMax"/>
        </c:scaling>
        <c:delete val="0"/>
        <c:axPos val="b"/>
        <c:numFmt formatCode="General" sourceLinked="1"/>
        <c:majorTickMark val="out"/>
        <c:minorTickMark val="none"/>
        <c:tickLblPos val="none"/>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224925848"/>
        <c:crosses val="autoZero"/>
        <c:auto val="1"/>
        <c:lblAlgn val="ctr"/>
        <c:lblOffset val="100"/>
        <c:noMultiLvlLbl val="0"/>
      </c:catAx>
      <c:valAx>
        <c:axId val="1224925848"/>
        <c:scaling>
          <c:orientation val="minMax"/>
          <c:max val="0.8"/>
          <c:min val="0"/>
        </c:scaling>
        <c:delete val="1"/>
        <c:axPos val="l"/>
        <c:numFmt formatCode="0%" sourceLinked="1"/>
        <c:majorTickMark val="out"/>
        <c:minorTickMark val="none"/>
        <c:tickLblPos val="nextTo"/>
        <c:crossAx val="1224925192"/>
        <c:crosses val="autoZero"/>
        <c:crossBetween val="between"/>
      </c:valAx>
      <c:spPr>
        <a:noFill/>
        <a:ln>
          <a:noFill/>
        </a:ln>
        <a:effectLst/>
      </c:spPr>
    </c:plotArea>
    <c:legend>
      <c:legendPos val="b"/>
      <c:layout>
        <c:manualLayout>
          <c:xMode val="edge"/>
          <c:yMode val="edge"/>
          <c:x val="0.78258338622704837"/>
          <c:y val="5.7159708096546219E-2"/>
          <c:w val="0.21619954368449043"/>
          <c:h val="0.81799599471554096"/>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875986340176112E-2"/>
          <c:y val="0.25759783900193078"/>
          <c:w val="0.53816358626167871"/>
          <c:h val="0.49247499400198802"/>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446-4B7D-936C-25C260897073}"/>
              </c:ext>
            </c:extLst>
          </c:dPt>
          <c:dPt>
            <c:idx val="1"/>
            <c:bubble3D val="0"/>
            <c:spPr>
              <a:solidFill>
                <a:schemeClr val="accent3">
                  <a:lumMod val="50000"/>
                </a:schemeClr>
              </a:solidFill>
              <a:ln w="19050">
                <a:solidFill>
                  <a:schemeClr val="lt1"/>
                </a:solidFill>
              </a:ln>
              <a:effectLst/>
            </c:spPr>
            <c:extLst>
              <c:ext xmlns:c16="http://schemas.microsoft.com/office/drawing/2014/chart" uri="{C3380CC4-5D6E-409C-BE32-E72D297353CC}">
                <c16:uniqueId val="{00000003-9446-4B7D-936C-25C260897073}"/>
              </c:ext>
            </c:extLst>
          </c:dPt>
          <c:dPt>
            <c:idx val="2"/>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5-9446-4B7D-936C-25C26089707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446-4B7D-936C-25C260897073}"/>
              </c:ext>
            </c:extLst>
          </c:dPt>
          <c:dLbls>
            <c:dLbl>
              <c:idx val="0"/>
              <c:layout>
                <c:manualLayout>
                  <c:x val="-9.6881659566961223E-2"/>
                  <c:y val="0.1089024780358509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446-4B7D-936C-25C260897073}"/>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1-2 hrs</c:v>
                </c:pt>
                <c:pt idx="1">
                  <c:v>1/2 day</c:v>
                </c:pt>
                <c:pt idx="2">
                  <c:v>1 day</c:v>
                </c:pt>
                <c:pt idx="3">
                  <c:v>2 days or more</c:v>
                </c:pt>
              </c:strCache>
            </c:strRef>
          </c:cat>
          <c:val>
            <c:numRef>
              <c:f>Sheet1!$B$2:$B$5</c:f>
              <c:numCache>
                <c:formatCode>0%</c:formatCode>
                <c:ptCount val="4"/>
                <c:pt idx="0">
                  <c:v>0.1639908256881</c:v>
                </c:pt>
                <c:pt idx="1">
                  <c:v>0.42201834862389997</c:v>
                </c:pt>
                <c:pt idx="2">
                  <c:v>0.27809633027519998</c:v>
                </c:pt>
                <c:pt idx="3">
                  <c:v>0.13589449541279999</c:v>
                </c:pt>
              </c:numCache>
            </c:numRef>
          </c:val>
          <c:extLst>
            <c:ext xmlns:c16="http://schemas.microsoft.com/office/drawing/2014/chart" uri="{C3380CC4-5D6E-409C-BE32-E72D297353CC}">
              <c16:uniqueId val="{00000008-9446-4B7D-936C-25C260897073}"/>
            </c:ext>
          </c:extLst>
        </c:ser>
        <c:dLbls>
          <c:showLegendKey val="0"/>
          <c:showVal val="0"/>
          <c:showCatName val="0"/>
          <c:showSerName val="0"/>
          <c:showPercent val="0"/>
          <c:showBubbleSize val="0"/>
          <c:showLeaderLines val="1"/>
        </c:dLbls>
        <c:firstSliceAng val="0"/>
      </c:pieChart>
      <c:spPr>
        <a:noFill/>
        <a:ln>
          <a:noFill/>
        </a:ln>
        <a:effectLst/>
      </c:spPr>
    </c:plotArea>
    <c:legend>
      <c:legendPos val="l"/>
      <c:layout>
        <c:manualLayout>
          <c:xMode val="edge"/>
          <c:yMode val="edge"/>
          <c:x val="0.63621648003988851"/>
          <c:y val="0.28515334917570179"/>
          <c:w val="0.36313041402000751"/>
          <c:h val="0.48410383987021444"/>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875986340176112E-2"/>
          <c:y val="0.25759783900193078"/>
          <c:w val="0.53816358626167871"/>
          <c:h val="0.49247499400198802"/>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F54-404E-98B1-F463BEBD86AE}"/>
              </c:ext>
            </c:extLst>
          </c:dPt>
          <c:dPt>
            <c:idx val="1"/>
            <c:bubble3D val="0"/>
            <c:spPr>
              <a:solidFill>
                <a:schemeClr val="accent3">
                  <a:lumMod val="50000"/>
                </a:schemeClr>
              </a:solidFill>
              <a:ln w="19050">
                <a:solidFill>
                  <a:schemeClr val="lt1"/>
                </a:solidFill>
              </a:ln>
              <a:effectLst/>
            </c:spPr>
            <c:extLst>
              <c:ext xmlns:c16="http://schemas.microsoft.com/office/drawing/2014/chart" uri="{C3380CC4-5D6E-409C-BE32-E72D297353CC}">
                <c16:uniqueId val="{00000003-9F54-404E-98B1-F463BEBD86AE}"/>
              </c:ext>
            </c:extLst>
          </c:dPt>
          <c:dPt>
            <c:idx val="2"/>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5-9F54-404E-98B1-F463BEBD86A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F54-404E-98B1-F463BEBD86AE}"/>
              </c:ext>
            </c:extLst>
          </c:dPt>
          <c:dLbls>
            <c:dLbl>
              <c:idx val="0"/>
              <c:layout>
                <c:manualLayout>
                  <c:x val="-0.1260864323298477"/>
                  <c:y val="8.16972089250419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F54-404E-98B1-F463BEBD86AE}"/>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1-2 hrs</c:v>
                </c:pt>
                <c:pt idx="1">
                  <c:v>1/2 day</c:v>
                </c:pt>
                <c:pt idx="2">
                  <c:v>1 day</c:v>
                </c:pt>
                <c:pt idx="3">
                  <c:v>2 days or more</c:v>
                </c:pt>
              </c:strCache>
            </c:strRef>
          </c:cat>
          <c:val>
            <c:numRef>
              <c:f>Sheet1!$B$2:$B$5</c:f>
              <c:numCache>
                <c:formatCode>0%</c:formatCode>
                <c:ptCount val="4"/>
                <c:pt idx="0">
                  <c:v>0.2041446208113</c:v>
                </c:pt>
                <c:pt idx="1">
                  <c:v>0.30643738977070001</c:v>
                </c:pt>
                <c:pt idx="2">
                  <c:v>0.26807760141089998</c:v>
                </c:pt>
                <c:pt idx="3">
                  <c:v>0.22134038800709999</c:v>
                </c:pt>
              </c:numCache>
            </c:numRef>
          </c:val>
          <c:extLst>
            <c:ext xmlns:c16="http://schemas.microsoft.com/office/drawing/2014/chart" uri="{C3380CC4-5D6E-409C-BE32-E72D297353CC}">
              <c16:uniqueId val="{00000008-9F54-404E-98B1-F463BEBD86A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lvl="0" algn="ctr" defTabSz="742950" rtl="0" eaLnBrk="1" latinLnBrk="0" hangingPunct="1">
              <a:defRPr lang="en-GB" sz="1050" b="1" i="0" u="none" strike="noStrike" kern="1200" spc="0" baseline="0" dirty="0" smtClean="0">
                <a:solidFill>
                  <a:schemeClr val="tx1"/>
                </a:solidFill>
                <a:latin typeface="+mn-lt"/>
                <a:ea typeface="+mn-ea"/>
                <a:cs typeface="+mn-cs"/>
              </a:defRPr>
            </a:pPr>
            <a:r>
              <a:rPr lang="en-GB" sz="1050" b="1" kern="1200" dirty="0">
                <a:solidFill>
                  <a:schemeClr val="tx1"/>
                </a:solidFill>
                <a:latin typeface="+mn-lt"/>
                <a:ea typeface="+mn-ea"/>
                <a:cs typeface="+mn-cs"/>
              </a:rPr>
              <a:t>Influence of experience on holiday destination</a:t>
            </a:r>
          </a:p>
        </c:rich>
      </c:tx>
      <c:layout>
        <c:manualLayout>
          <c:xMode val="edge"/>
          <c:yMode val="edge"/>
          <c:x val="0.32850045045952775"/>
          <c:y val="1.9768106450449648E-3"/>
        </c:manualLayout>
      </c:layout>
      <c:overlay val="0"/>
      <c:spPr>
        <a:noFill/>
        <a:ln>
          <a:noFill/>
        </a:ln>
        <a:effectLst/>
      </c:spPr>
      <c:txPr>
        <a:bodyPr rot="0" spcFirstLastPara="1" vertOverflow="ellipsis" vert="horz" wrap="square" anchor="ctr" anchorCtr="1"/>
        <a:lstStyle/>
        <a:p>
          <a:pPr marL="0" lvl="0" algn="ctr" defTabSz="742950" rtl="0" eaLnBrk="1" latinLnBrk="0" hangingPunct="1">
            <a:defRPr lang="en-GB" sz="1050" b="1" i="0" u="none" strike="noStrike" kern="1200" spc="0" baseline="0" dirty="0" smtClean="0">
              <a:solidFill>
                <a:schemeClr val="tx1"/>
              </a:solidFill>
              <a:latin typeface="+mn-lt"/>
              <a:ea typeface="+mn-ea"/>
              <a:cs typeface="+mn-cs"/>
            </a:defRPr>
          </a:pPr>
          <a:endParaRPr lang="en-US"/>
        </a:p>
      </c:txPr>
    </c:title>
    <c:autoTitleDeleted val="0"/>
    <c:plotArea>
      <c:layout>
        <c:manualLayout>
          <c:layoutTarget val="inner"/>
          <c:xMode val="edge"/>
          <c:yMode val="edge"/>
          <c:x val="1.218159622217262E-2"/>
          <c:y val="0.12544069996661414"/>
          <c:w val="0.91245862337668682"/>
          <c:h val="0.65703893970913618"/>
        </c:manualLayout>
      </c:layout>
      <c:barChart>
        <c:barDir val="col"/>
        <c:grouping val="percentStacked"/>
        <c:varyColors val="0"/>
        <c:ser>
          <c:idx val="0"/>
          <c:order val="0"/>
          <c:tx>
            <c:strRef>
              <c:f>Sheet1!$B$1</c:f>
              <c:strCache>
                <c:ptCount val="1"/>
                <c:pt idx="0">
                  <c:v>Chose the activity first and then found a destination</c:v>
                </c:pt>
              </c:strCache>
            </c:strRef>
          </c:tx>
          <c:spPr>
            <a:solidFill>
              <a:schemeClr val="accent5">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Photography Class</c:v>
                </c:pt>
                <c:pt idx="1">
                  <c:v>Shadowing Experiences</c:v>
                </c:pt>
                <c:pt idx="2">
                  <c:v>Authentic Craft Workshop</c:v>
                </c:pt>
              </c:strCache>
            </c:strRef>
          </c:cat>
          <c:val>
            <c:numRef>
              <c:f>Sheet1!$B$2:$B$4</c:f>
              <c:numCache>
                <c:formatCode>0%</c:formatCode>
                <c:ptCount val="3"/>
                <c:pt idx="0">
                  <c:v>0.2</c:v>
                </c:pt>
                <c:pt idx="1">
                  <c:v>0.2</c:v>
                </c:pt>
                <c:pt idx="2">
                  <c:v>0.17</c:v>
                </c:pt>
              </c:numCache>
            </c:numRef>
          </c:val>
          <c:extLst>
            <c:ext xmlns:c16="http://schemas.microsoft.com/office/drawing/2014/chart" uri="{C3380CC4-5D6E-409C-BE32-E72D297353CC}">
              <c16:uniqueId val="{00000000-FEC3-493F-9EB0-A2891CA086B0}"/>
            </c:ext>
          </c:extLst>
        </c:ser>
        <c:ser>
          <c:idx val="1"/>
          <c:order val="1"/>
          <c:tx>
            <c:strRef>
              <c:f>Sheet1!$C$1</c:f>
              <c:strCache>
                <c:ptCount val="1"/>
                <c:pt idx="0">
                  <c:v>Chose the desintation because could do the activity there</c:v>
                </c:pt>
              </c:strCache>
            </c:strRef>
          </c:tx>
          <c:spPr>
            <a:solidFill>
              <a:schemeClr val="accent5">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Photography Class</c:v>
                </c:pt>
                <c:pt idx="1">
                  <c:v>Shadowing Experiences</c:v>
                </c:pt>
                <c:pt idx="2">
                  <c:v>Authentic Craft Workshop</c:v>
                </c:pt>
              </c:strCache>
            </c:strRef>
          </c:cat>
          <c:val>
            <c:numRef>
              <c:f>Sheet1!$C$2:$C$4</c:f>
              <c:numCache>
                <c:formatCode>0%</c:formatCode>
                <c:ptCount val="3"/>
                <c:pt idx="0">
                  <c:v>0.35</c:v>
                </c:pt>
                <c:pt idx="1">
                  <c:v>0.33</c:v>
                </c:pt>
                <c:pt idx="2">
                  <c:v>0.33</c:v>
                </c:pt>
              </c:numCache>
            </c:numRef>
          </c:val>
          <c:extLst>
            <c:ext xmlns:c16="http://schemas.microsoft.com/office/drawing/2014/chart" uri="{C3380CC4-5D6E-409C-BE32-E72D297353CC}">
              <c16:uniqueId val="{00000001-FEC3-493F-9EB0-A2891CA086B0}"/>
            </c:ext>
          </c:extLst>
        </c:ser>
        <c:ser>
          <c:idx val="2"/>
          <c:order val="2"/>
          <c:tx>
            <c:strRef>
              <c:f>Sheet1!$D$1</c:f>
              <c:strCache>
                <c:ptCount val="1"/>
                <c:pt idx="0">
                  <c:v>Chose destination first, and then found could do the activity there</c:v>
                </c:pt>
              </c:strCache>
            </c:strRef>
          </c:tx>
          <c:spPr>
            <a:solidFill>
              <a:schemeClr val="accent3">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Photography Class</c:v>
                </c:pt>
                <c:pt idx="1">
                  <c:v>Shadowing Experiences</c:v>
                </c:pt>
                <c:pt idx="2">
                  <c:v>Authentic Craft Workshop</c:v>
                </c:pt>
              </c:strCache>
            </c:strRef>
          </c:cat>
          <c:val>
            <c:numRef>
              <c:f>Sheet1!$D$2:$D$4</c:f>
              <c:numCache>
                <c:formatCode>0%</c:formatCode>
                <c:ptCount val="3"/>
                <c:pt idx="0">
                  <c:v>0.45</c:v>
                </c:pt>
                <c:pt idx="1">
                  <c:v>0.47</c:v>
                </c:pt>
                <c:pt idx="2">
                  <c:v>0.5</c:v>
                </c:pt>
              </c:numCache>
            </c:numRef>
          </c:val>
          <c:extLst>
            <c:ext xmlns:c16="http://schemas.microsoft.com/office/drawing/2014/chart" uri="{C3380CC4-5D6E-409C-BE32-E72D297353CC}">
              <c16:uniqueId val="{00000002-FEC3-493F-9EB0-A2891CA086B0}"/>
            </c:ext>
          </c:extLst>
        </c:ser>
        <c:dLbls>
          <c:showLegendKey val="0"/>
          <c:showVal val="0"/>
          <c:showCatName val="0"/>
          <c:showSerName val="0"/>
          <c:showPercent val="0"/>
          <c:showBubbleSize val="0"/>
        </c:dLbls>
        <c:gapWidth val="150"/>
        <c:overlap val="100"/>
        <c:axId val="1092873368"/>
        <c:axId val="1092880584"/>
      </c:barChart>
      <c:catAx>
        <c:axId val="1092873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1092880584"/>
        <c:crosses val="autoZero"/>
        <c:auto val="1"/>
        <c:lblAlgn val="ctr"/>
        <c:lblOffset val="100"/>
        <c:noMultiLvlLbl val="0"/>
      </c:catAx>
      <c:valAx>
        <c:axId val="1092880584"/>
        <c:scaling>
          <c:orientation val="minMax"/>
        </c:scaling>
        <c:delete val="1"/>
        <c:axPos val="l"/>
        <c:numFmt formatCode="0%" sourceLinked="1"/>
        <c:majorTickMark val="none"/>
        <c:minorTickMark val="none"/>
        <c:tickLblPos val="nextTo"/>
        <c:crossAx val="109287336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53411629460266"/>
          <c:y val="8.3648687488024523E-2"/>
          <c:w val="0.67610750529534758"/>
          <c:h val="0.83270262502395098"/>
        </c:manualLayout>
      </c:layout>
      <c:barChart>
        <c:barDir val="bar"/>
        <c:grouping val="clustered"/>
        <c:varyColors val="0"/>
        <c:ser>
          <c:idx val="0"/>
          <c:order val="0"/>
          <c:tx>
            <c:strRef>
              <c:f>Sheet1!$B$1</c:f>
              <c:strCache>
                <c:ptCount val="1"/>
                <c:pt idx="0">
                  <c:v>% </c:v>
                </c:pt>
              </c:strCache>
            </c:strRef>
          </c:tx>
          <c:spPr>
            <a:solidFill>
              <a:schemeClr val="accent1"/>
            </a:solidFill>
            <a:ln>
              <a:noFill/>
            </a:ln>
            <a:effectLst/>
          </c:spPr>
          <c:invertIfNegative val="0"/>
          <c:dPt>
            <c:idx val="1"/>
            <c:invertIfNegative val="0"/>
            <c:bubble3D val="0"/>
            <c:spPr>
              <a:solidFill>
                <a:schemeClr val="accent5"/>
              </a:solidFill>
              <a:ln>
                <a:noFill/>
              </a:ln>
              <a:effectLst/>
            </c:spPr>
            <c:extLst>
              <c:ext xmlns:c16="http://schemas.microsoft.com/office/drawing/2014/chart" uri="{C3380CC4-5D6E-409C-BE32-E72D297353CC}">
                <c16:uniqueId val="{00000001-BB5D-4165-8E1F-AF30863DE5BB}"/>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3-BB5D-4165-8E1F-AF30863DE5BB}"/>
              </c:ext>
            </c:extLst>
          </c:dPt>
          <c:dPt>
            <c:idx val="3"/>
            <c:invertIfNegative val="0"/>
            <c:bubble3D val="0"/>
            <c:spPr>
              <a:solidFill>
                <a:schemeClr val="tx2"/>
              </a:solidFill>
              <a:ln>
                <a:noFill/>
              </a:ln>
              <a:effectLst/>
            </c:spPr>
            <c:extLst>
              <c:ext xmlns:c16="http://schemas.microsoft.com/office/drawing/2014/chart" uri="{C3380CC4-5D6E-409C-BE32-E72D297353CC}">
                <c16:uniqueId val="{00000005-BB5D-4165-8E1F-AF30863DE5BB}"/>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4"/>
                <c:pt idx="0">
                  <c:v>France</c:v>
                </c:pt>
                <c:pt idx="1">
                  <c:v>UK</c:v>
                </c:pt>
                <c:pt idx="2">
                  <c:v>Italy</c:v>
                </c:pt>
                <c:pt idx="3">
                  <c:v>US</c:v>
                </c:pt>
              </c:strCache>
            </c:strRef>
          </c:cat>
          <c:val>
            <c:numRef>
              <c:f>Sheet1!$B$2:$B$6</c:f>
              <c:numCache>
                <c:formatCode>0%</c:formatCode>
                <c:ptCount val="5"/>
                <c:pt idx="0">
                  <c:v>0.2</c:v>
                </c:pt>
                <c:pt idx="1">
                  <c:v>0.16</c:v>
                </c:pt>
                <c:pt idx="2">
                  <c:v>0.15</c:v>
                </c:pt>
                <c:pt idx="3">
                  <c:v>0.14000000000000001</c:v>
                </c:pt>
              </c:numCache>
            </c:numRef>
          </c:val>
          <c:extLst>
            <c:ext xmlns:c16="http://schemas.microsoft.com/office/drawing/2014/chart" uri="{C3380CC4-5D6E-409C-BE32-E72D297353CC}">
              <c16:uniqueId val="{00000006-BB5D-4165-8E1F-AF30863DE5BB}"/>
            </c:ext>
          </c:extLst>
        </c:ser>
        <c:dLbls>
          <c:showLegendKey val="0"/>
          <c:showVal val="0"/>
          <c:showCatName val="0"/>
          <c:showSerName val="0"/>
          <c:showPercent val="0"/>
          <c:showBubbleSize val="0"/>
        </c:dLbls>
        <c:gapWidth val="31"/>
        <c:axId val="739524616"/>
        <c:axId val="739520352"/>
      </c:barChart>
      <c:catAx>
        <c:axId val="73952461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739520352"/>
        <c:crosses val="autoZero"/>
        <c:auto val="1"/>
        <c:lblAlgn val="ctr"/>
        <c:lblOffset val="100"/>
        <c:noMultiLvlLbl val="0"/>
      </c:catAx>
      <c:valAx>
        <c:axId val="739520352"/>
        <c:scaling>
          <c:orientation val="minMax"/>
        </c:scaling>
        <c:delete val="1"/>
        <c:axPos val="t"/>
        <c:numFmt formatCode="0%" sourceLinked="1"/>
        <c:majorTickMark val="none"/>
        <c:minorTickMark val="none"/>
        <c:tickLblPos val="nextTo"/>
        <c:crossAx val="7395246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1035545257203643"/>
          <c:y val="8.3648687488024523E-2"/>
          <c:w val="0.49298147852549673"/>
          <c:h val="0.83270262502395098"/>
        </c:manualLayout>
      </c:layout>
      <c:barChart>
        <c:barDir val="bar"/>
        <c:grouping val="clustered"/>
        <c:varyColors val="0"/>
        <c:ser>
          <c:idx val="0"/>
          <c:order val="0"/>
          <c:tx>
            <c:strRef>
              <c:f>Sheet1!$B$1</c:f>
              <c:strCache>
                <c:ptCount val="1"/>
                <c:pt idx="0">
                  <c:v>% </c:v>
                </c:pt>
              </c:strCache>
            </c:strRef>
          </c:tx>
          <c:spPr>
            <a:solidFill>
              <a:schemeClr val="accent1"/>
            </a:solidFill>
            <a:ln>
              <a:noFill/>
            </a:ln>
            <a:effectLst/>
          </c:spPr>
          <c:invertIfNegative val="0"/>
          <c:dPt>
            <c:idx val="1"/>
            <c:invertIfNegative val="0"/>
            <c:bubble3D val="0"/>
            <c:spPr>
              <a:solidFill>
                <a:schemeClr val="bg1">
                  <a:lumMod val="50000"/>
                </a:schemeClr>
              </a:solidFill>
              <a:ln>
                <a:noFill/>
              </a:ln>
              <a:effectLst/>
            </c:spPr>
            <c:extLst>
              <c:ext xmlns:c16="http://schemas.microsoft.com/office/drawing/2014/chart" uri="{C3380CC4-5D6E-409C-BE32-E72D297353CC}">
                <c16:uniqueId val="{00000001-E4B6-42FA-BE13-9CD236ECFB5E}"/>
              </c:ext>
            </c:extLst>
          </c:dPt>
          <c:dPt>
            <c:idx val="3"/>
            <c:invertIfNegative val="0"/>
            <c:bubble3D val="0"/>
            <c:spPr>
              <a:solidFill>
                <a:schemeClr val="accent5"/>
              </a:solidFill>
              <a:ln>
                <a:noFill/>
              </a:ln>
              <a:effectLst/>
            </c:spPr>
            <c:extLst>
              <c:ext xmlns:c16="http://schemas.microsoft.com/office/drawing/2014/chart" uri="{C3380CC4-5D6E-409C-BE32-E72D297353CC}">
                <c16:uniqueId val="{00000003-E4B6-42FA-BE13-9CD236ECFB5E}"/>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4"/>
                <c:pt idx="0">
                  <c:v>Germany</c:v>
                </c:pt>
                <c:pt idx="1">
                  <c:v>France</c:v>
                </c:pt>
                <c:pt idx="2">
                  <c:v>Spain</c:v>
                </c:pt>
                <c:pt idx="3">
                  <c:v>UK</c:v>
                </c:pt>
              </c:strCache>
            </c:strRef>
          </c:cat>
          <c:val>
            <c:numRef>
              <c:f>Sheet1!$B$2:$B$6</c:f>
              <c:numCache>
                <c:formatCode>0%</c:formatCode>
                <c:ptCount val="5"/>
                <c:pt idx="0">
                  <c:v>0.17</c:v>
                </c:pt>
                <c:pt idx="1">
                  <c:v>0.16</c:v>
                </c:pt>
                <c:pt idx="2">
                  <c:v>0.16</c:v>
                </c:pt>
                <c:pt idx="3">
                  <c:v>0.15</c:v>
                </c:pt>
              </c:numCache>
            </c:numRef>
          </c:val>
          <c:extLst>
            <c:ext xmlns:c16="http://schemas.microsoft.com/office/drawing/2014/chart" uri="{C3380CC4-5D6E-409C-BE32-E72D297353CC}">
              <c16:uniqueId val="{00000004-E4B6-42FA-BE13-9CD236ECFB5E}"/>
            </c:ext>
          </c:extLst>
        </c:ser>
        <c:dLbls>
          <c:showLegendKey val="0"/>
          <c:showVal val="0"/>
          <c:showCatName val="0"/>
          <c:showSerName val="0"/>
          <c:showPercent val="0"/>
          <c:showBubbleSize val="0"/>
        </c:dLbls>
        <c:gapWidth val="31"/>
        <c:axId val="739524616"/>
        <c:axId val="739520352"/>
      </c:barChart>
      <c:catAx>
        <c:axId val="73952461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739520352"/>
        <c:crosses val="autoZero"/>
        <c:auto val="1"/>
        <c:lblAlgn val="ctr"/>
        <c:lblOffset val="100"/>
        <c:noMultiLvlLbl val="0"/>
      </c:catAx>
      <c:valAx>
        <c:axId val="739520352"/>
        <c:scaling>
          <c:orientation val="minMax"/>
        </c:scaling>
        <c:delete val="1"/>
        <c:axPos val="t"/>
        <c:numFmt formatCode="0%" sourceLinked="1"/>
        <c:majorTickMark val="none"/>
        <c:minorTickMark val="none"/>
        <c:tickLblPos val="nextTo"/>
        <c:crossAx val="7395246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075244781664199"/>
          <c:y val="5.737968460905131E-2"/>
          <c:w val="0.38427651670182289"/>
          <c:h val="0.88524063078189741"/>
        </c:manualLayout>
      </c:layout>
      <c:barChart>
        <c:barDir val="bar"/>
        <c:grouping val="clustered"/>
        <c:varyColors val="0"/>
        <c:ser>
          <c:idx val="0"/>
          <c:order val="0"/>
          <c:tx>
            <c:strRef>
              <c:f>Sheet1!$B$1</c:f>
              <c:strCache>
                <c:ptCount val="1"/>
                <c:pt idx="0">
                  <c:v>% </c:v>
                </c:pt>
              </c:strCache>
            </c:strRef>
          </c:tx>
          <c:spPr>
            <a:solidFill>
              <a:schemeClr val="bg1">
                <a:lumMod val="50000"/>
              </a:schemeClr>
            </a:solidFill>
            <a:ln>
              <a:noFill/>
            </a:ln>
            <a:effectLst/>
          </c:spPr>
          <c:invertIfNegative val="0"/>
          <c:dPt>
            <c:idx val="1"/>
            <c:invertIfNegative val="0"/>
            <c:bubble3D val="0"/>
            <c:spPr>
              <a:solidFill>
                <a:schemeClr val="bg1">
                  <a:lumMod val="50000"/>
                </a:schemeClr>
              </a:solidFill>
              <a:ln>
                <a:noFill/>
              </a:ln>
              <a:effectLst/>
            </c:spPr>
            <c:extLst>
              <c:ext xmlns:c16="http://schemas.microsoft.com/office/drawing/2014/chart" uri="{C3380CC4-5D6E-409C-BE32-E72D297353CC}">
                <c16:uniqueId val="{00000001-E0F8-45BB-A5F5-AFD27EA6C57A}"/>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3-E0F8-45BB-A5F5-AFD27EA6C57A}"/>
              </c:ext>
            </c:extLst>
          </c:dPt>
          <c:dPt>
            <c:idx val="3"/>
            <c:invertIfNegative val="0"/>
            <c:bubble3D val="0"/>
            <c:spPr>
              <a:solidFill>
                <a:schemeClr val="accent5"/>
              </a:solidFill>
              <a:ln>
                <a:noFill/>
              </a:ln>
              <a:effectLst/>
            </c:spPr>
            <c:extLst>
              <c:ext xmlns:c16="http://schemas.microsoft.com/office/drawing/2014/chart" uri="{C3380CC4-5D6E-409C-BE32-E72D297353CC}">
                <c16:uniqueId val="{00000005-E0F8-45BB-A5F5-AFD27EA6C57A}"/>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4"/>
                <c:pt idx="0">
                  <c:v>Italy</c:v>
                </c:pt>
                <c:pt idx="1">
                  <c:v>France</c:v>
                </c:pt>
                <c:pt idx="2">
                  <c:v>Germany</c:v>
                </c:pt>
                <c:pt idx="3">
                  <c:v>UK</c:v>
                </c:pt>
              </c:strCache>
            </c:strRef>
          </c:cat>
          <c:val>
            <c:numRef>
              <c:f>Sheet1!$B$2:$B$6</c:f>
              <c:numCache>
                <c:formatCode>0%</c:formatCode>
                <c:ptCount val="5"/>
                <c:pt idx="0">
                  <c:v>0.17</c:v>
                </c:pt>
                <c:pt idx="1">
                  <c:v>0.16</c:v>
                </c:pt>
                <c:pt idx="2">
                  <c:v>0.16</c:v>
                </c:pt>
                <c:pt idx="3">
                  <c:v>0.13</c:v>
                </c:pt>
              </c:numCache>
            </c:numRef>
          </c:val>
          <c:extLst>
            <c:ext xmlns:c16="http://schemas.microsoft.com/office/drawing/2014/chart" uri="{C3380CC4-5D6E-409C-BE32-E72D297353CC}">
              <c16:uniqueId val="{00000006-E0F8-45BB-A5F5-AFD27EA6C57A}"/>
            </c:ext>
          </c:extLst>
        </c:ser>
        <c:dLbls>
          <c:showLegendKey val="0"/>
          <c:showVal val="0"/>
          <c:showCatName val="0"/>
          <c:showSerName val="0"/>
          <c:showPercent val="0"/>
          <c:showBubbleSize val="0"/>
        </c:dLbls>
        <c:gapWidth val="31"/>
        <c:axId val="739524616"/>
        <c:axId val="739520352"/>
      </c:barChart>
      <c:catAx>
        <c:axId val="73952461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739520352"/>
        <c:crosses val="autoZero"/>
        <c:auto val="1"/>
        <c:lblAlgn val="ctr"/>
        <c:lblOffset val="100"/>
        <c:noMultiLvlLbl val="0"/>
      </c:catAx>
      <c:valAx>
        <c:axId val="739520352"/>
        <c:scaling>
          <c:orientation val="minMax"/>
        </c:scaling>
        <c:delete val="1"/>
        <c:axPos val="t"/>
        <c:numFmt formatCode="0%" sourceLinked="1"/>
        <c:majorTickMark val="none"/>
        <c:minorTickMark val="none"/>
        <c:tickLblPos val="nextTo"/>
        <c:crossAx val="7395246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60962773960286"/>
          <c:y val="1.2430101072055437E-2"/>
          <c:w val="0.89253644128253495"/>
          <c:h val="0.86079497197214205"/>
        </c:manualLayout>
      </c:layout>
      <c:scatterChart>
        <c:scatterStyle val="lineMarker"/>
        <c:varyColors val="0"/>
        <c:ser>
          <c:idx val="0"/>
          <c:order val="0"/>
          <c:tx>
            <c:strRef>
              <c:f>Sheet1!$B$1</c:f>
              <c:strCache>
                <c:ptCount val="1"/>
                <c:pt idx="0">
                  <c:v>Interested but not done</c:v>
                </c:pt>
              </c:strCache>
            </c:strRef>
          </c:tx>
          <c:spPr>
            <a:ln w="19050" cap="rnd">
              <a:noFill/>
              <a:round/>
            </a:ln>
            <a:effectLst/>
          </c:spPr>
          <c:marker>
            <c:symbol val="circle"/>
            <c:size val="5"/>
            <c:spPr>
              <a:solidFill>
                <a:schemeClr val="accent5"/>
              </a:solidFill>
              <a:ln w="38100">
                <a:solidFill>
                  <a:schemeClr val="accent5"/>
                </a:solidFill>
              </a:ln>
              <a:effectLst/>
            </c:spPr>
          </c:marker>
          <c:dPt>
            <c:idx val="6"/>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0-1DA2-4279-9278-3A410E4CC8BB}"/>
              </c:ext>
            </c:extLst>
          </c:dPt>
          <c:dPt>
            <c:idx val="8"/>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1-1DA2-4279-9278-3A410E4CC8BB}"/>
              </c:ext>
            </c:extLst>
          </c:dPt>
          <c:dPt>
            <c:idx val="9"/>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2-1DA2-4279-9278-3A410E4CC8BB}"/>
              </c:ext>
            </c:extLst>
          </c:dPt>
          <c:dPt>
            <c:idx val="10"/>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3-1DA2-4279-9278-3A410E4CC8BB}"/>
              </c:ext>
            </c:extLst>
          </c:dPt>
          <c:dPt>
            <c:idx val="11"/>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4-1DA2-4279-9278-3A410E4CC8BB}"/>
              </c:ext>
            </c:extLst>
          </c:dPt>
          <c:dPt>
            <c:idx val="13"/>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5-1DA2-4279-9278-3A410E4CC8BB}"/>
              </c:ext>
            </c:extLst>
          </c:dPt>
          <c:dPt>
            <c:idx val="16"/>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6-1DA2-4279-9278-3A410E4CC8BB}"/>
              </c:ext>
            </c:extLst>
          </c:dPt>
          <c:dPt>
            <c:idx val="17"/>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9-1DA2-4279-9278-3A410E4CC8BB}"/>
              </c:ext>
            </c:extLst>
          </c:dPt>
          <c:dPt>
            <c:idx val="18"/>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C-1DA2-4279-9278-3A410E4CC8BB}"/>
              </c:ext>
            </c:extLst>
          </c:dPt>
          <c:dPt>
            <c:idx val="19"/>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A-1DA2-4279-9278-3A410E4CC8BB}"/>
              </c:ext>
            </c:extLst>
          </c:dPt>
          <c:dPt>
            <c:idx val="20"/>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D-1DA2-4279-9278-3A410E4CC8BB}"/>
              </c:ext>
            </c:extLst>
          </c:dPt>
          <c:dPt>
            <c:idx val="21"/>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E-1DA2-4279-9278-3A410E4CC8BB}"/>
              </c:ext>
            </c:extLst>
          </c:dPt>
          <c:dPt>
            <c:idx val="22"/>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B-1DA2-4279-9278-3A410E4CC8BB}"/>
              </c:ext>
            </c:extLst>
          </c:dPt>
          <c:dPt>
            <c:idx val="23"/>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8-1DA2-4279-9278-3A410E4CC8BB}"/>
              </c:ext>
            </c:extLst>
          </c:dPt>
          <c:dLbls>
            <c:dLbl>
              <c:idx val="0"/>
              <c:layout>
                <c:manualLayout>
                  <c:x val="-1.5733837972441055E-2"/>
                  <c:y val="1.2934219310382054E-2"/>
                </c:manualLayout>
              </c:layout>
              <c:tx>
                <c:rich>
                  <a:bodyPr/>
                  <a:lstStyle/>
                  <a:p>
                    <a:fld id="{65824F5B-0F50-40B9-89F2-5B0D260FB50D}"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EE8E-4DB9-8440-BBB108A17D4D}"/>
                </c:ext>
              </c:extLst>
            </c:dLbl>
            <c:dLbl>
              <c:idx val="1"/>
              <c:tx>
                <c:rich>
                  <a:bodyPr/>
                  <a:lstStyle/>
                  <a:p>
                    <a:fld id="{C68BF9E9-9915-4792-A930-535AFA26CBAD}"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EE8E-4DB9-8440-BBB108A17D4D}"/>
                </c:ext>
              </c:extLst>
            </c:dLbl>
            <c:dLbl>
              <c:idx val="2"/>
              <c:layout>
                <c:manualLayout>
                  <c:x val="1.5733837972441007E-2"/>
                  <c:y val="3.233554827595454E-3"/>
                </c:manualLayout>
              </c:layout>
              <c:tx>
                <c:rich>
                  <a:bodyPr/>
                  <a:lstStyle/>
                  <a:p>
                    <a:fld id="{BA2D21ED-89FE-4AA4-8CF6-C43850D9DEEC}"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2-EE8E-4DB9-8440-BBB108A17D4D}"/>
                </c:ext>
              </c:extLst>
            </c:dLbl>
            <c:dLbl>
              <c:idx val="3"/>
              <c:tx>
                <c:rich>
                  <a:bodyPr/>
                  <a:lstStyle/>
                  <a:p>
                    <a:fld id="{F6F5568D-D624-4799-8A2E-B106AAAF75EA}"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EE8E-4DB9-8440-BBB108A17D4D}"/>
                </c:ext>
              </c:extLst>
            </c:dLbl>
            <c:dLbl>
              <c:idx val="4"/>
              <c:layout>
                <c:manualLayout>
                  <c:x val="-0.19142836199803226"/>
                  <c:y val="0"/>
                </c:manualLayout>
              </c:layout>
              <c:tx>
                <c:rich>
                  <a:bodyPr/>
                  <a:lstStyle/>
                  <a:p>
                    <a:fld id="{E044565B-F70E-4629-8FC5-8633EFCCDFD6}"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1-EE8E-4DB9-8440-BBB108A17D4D}"/>
                </c:ext>
              </c:extLst>
            </c:dLbl>
            <c:dLbl>
              <c:idx val="5"/>
              <c:layout>
                <c:manualLayout>
                  <c:x val="-0.15209376706692976"/>
                  <c:y val="-3.5569103103550589E-2"/>
                </c:manualLayout>
              </c:layout>
              <c:tx>
                <c:rich>
                  <a:bodyPr/>
                  <a:lstStyle/>
                  <a:p>
                    <a:fld id="{A9B058DE-ECAC-49CA-BB33-A3A9389A31C9}"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EE8E-4DB9-8440-BBB108A17D4D}"/>
                </c:ext>
              </c:extLst>
            </c:dLbl>
            <c:dLbl>
              <c:idx val="6"/>
              <c:layout>
                <c:manualLayout>
                  <c:x val="-0.22289603794291424"/>
                  <c:y val="6.4671096551910268E-3"/>
                </c:manualLayout>
              </c:layout>
              <c:tx>
                <c:rich>
                  <a:bodyPr/>
                  <a:lstStyle/>
                  <a:p>
                    <a:fld id="{7780F855-8F28-4A5E-855C-65BDC2CFECFB}"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1DA2-4279-9278-3A410E4CC8BB}"/>
                </c:ext>
              </c:extLst>
            </c:dLbl>
            <c:dLbl>
              <c:idx val="7"/>
              <c:layout>
                <c:manualLayout>
                  <c:x val="-1.048922531496067E-2"/>
                  <c:y val="-3.880265793114622E-2"/>
                </c:manualLayout>
              </c:layout>
              <c:tx>
                <c:rich>
                  <a:bodyPr/>
                  <a:lstStyle/>
                  <a:p>
                    <a:fld id="{C2D6F05F-38E0-4A67-B111-D22A88B1EC4E}"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EE8E-4DB9-8440-BBB108A17D4D}"/>
                </c:ext>
              </c:extLst>
            </c:dLbl>
            <c:dLbl>
              <c:idx val="8"/>
              <c:layout>
                <c:manualLayout>
                  <c:x val="-1.3111531643700934E-2"/>
                  <c:y val="4.8503322413932667E-2"/>
                </c:manualLayout>
              </c:layout>
              <c:tx>
                <c:rich>
                  <a:bodyPr/>
                  <a:lstStyle/>
                  <a:p>
                    <a:fld id="{A1AA80F4-127D-419D-B2D7-EB91CA306B6F}"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1-1DA2-4279-9278-3A410E4CC8BB}"/>
                </c:ext>
              </c:extLst>
            </c:dLbl>
            <c:dLbl>
              <c:idx val="9"/>
              <c:layout>
                <c:manualLayout>
                  <c:x val="-9.6150121319399851E-17"/>
                  <c:y val="3.8802657931146158E-2"/>
                </c:manualLayout>
              </c:layout>
              <c:tx>
                <c:rich>
                  <a:bodyPr/>
                  <a:lstStyle/>
                  <a:p>
                    <a:fld id="{839269E4-8A92-475B-AC4C-D3AC990D86DC}"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2-1DA2-4279-9278-3A410E4CC8BB}"/>
                </c:ext>
              </c:extLst>
            </c:dLbl>
            <c:dLbl>
              <c:idx val="10"/>
              <c:layout>
                <c:manualLayout>
                  <c:x val="-1.048922531496067E-2"/>
                  <c:y val="9.7006644827865064E-3"/>
                </c:manualLayout>
              </c:layout>
              <c:tx>
                <c:rich>
                  <a:bodyPr/>
                  <a:lstStyle/>
                  <a:p>
                    <a:fld id="{16670630-FC7D-4695-9FFE-E3EF73A1AC99}"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1DA2-4279-9278-3A410E4CC8BB}"/>
                </c:ext>
              </c:extLst>
            </c:dLbl>
            <c:dLbl>
              <c:idx val="11"/>
              <c:tx>
                <c:rich>
                  <a:bodyPr/>
                  <a:lstStyle/>
                  <a:p>
                    <a:fld id="{AF8FF5CD-1700-4A78-BC3C-DB278C61DEF3}"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1DA2-4279-9278-3A410E4CC8BB}"/>
                </c:ext>
              </c:extLst>
            </c:dLbl>
            <c:dLbl>
              <c:idx val="12"/>
              <c:layout>
                <c:manualLayout>
                  <c:x val="-1.5733837972441055E-2"/>
                  <c:y val="-3.2335548275955134E-3"/>
                </c:manualLayout>
              </c:layout>
              <c:tx>
                <c:rich>
                  <a:bodyPr/>
                  <a:lstStyle/>
                  <a:p>
                    <a:fld id="{4171E15D-42B2-452C-A32A-6416307DF312}"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4-EE8E-4DB9-8440-BBB108A17D4D}"/>
                </c:ext>
              </c:extLst>
            </c:dLbl>
            <c:dLbl>
              <c:idx val="13"/>
              <c:layout>
                <c:manualLayout>
                  <c:x val="-3.4089879033215538E-2"/>
                  <c:y val="-3.2334275222873549E-3"/>
                </c:manualLayout>
              </c:layout>
              <c:tx>
                <c:rich>
                  <a:bodyPr/>
                  <a:lstStyle/>
                  <a:p>
                    <a:fld id="{809515A0-764D-4B12-908C-36E1DA00D5AC}"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manualLayout>
                      <c:w val="0.28052111627657272"/>
                      <c:h val="7.2851990265726904E-2"/>
                    </c:manualLayout>
                  </c15:layout>
                  <c15:dlblFieldTable/>
                  <c15:showDataLabelsRange val="1"/>
                </c:ext>
                <c:ext xmlns:c16="http://schemas.microsoft.com/office/drawing/2014/chart" uri="{C3380CC4-5D6E-409C-BE32-E72D297353CC}">
                  <c16:uniqueId val="{00000005-1DA2-4279-9278-3A410E4CC8BB}"/>
                </c:ext>
              </c:extLst>
            </c:dLbl>
            <c:dLbl>
              <c:idx val="14"/>
              <c:layout>
                <c:manualLayout>
                  <c:x val="-0.15209376706692973"/>
                  <c:y val="-4.5269767586337308E-2"/>
                </c:manualLayout>
              </c:layout>
              <c:tx>
                <c:rich>
                  <a:bodyPr/>
                  <a:lstStyle/>
                  <a:p>
                    <a:fld id="{184A677D-C8AD-4716-BC25-7DF71E101B18}"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EE8E-4DB9-8440-BBB108A17D4D}"/>
                </c:ext>
              </c:extLst>
            </c:dLbl>
            <c:dLbl>
              <c:idx val="15"/>
              <c:tx>
                <c:rich>
                  <a:bodyPr/>
                  <a:lstStyle/>
                  <a:p>
                    <a:fld id="{336F0044-A86C-49B9-90E8-CFDB5785E6C8}"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EE8E-4DB9-8440-BBB108A17D4D}"/>
                </c:ext>
              </c:extLst>
            </c:dLbl>
            <c:dLbl>
              <c:idx val="16"/>
              <c:layout>
                <c:manualLayout>
                  <c:x val="-5.244612657480335E-3"/>
                  <c:y val="1.6167774137977566E-2"/>
                </c:manualLayout>
              </c:layout>
              <c:tx>
                <c:rich>
                  <a:bodyPr/>
                  <a:lstStyle/>
                  <a:p>
                    <a:fld id="{F644343B-CD39-458F-9C04-0CE7A71EFD35}"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1DA2-4279-9278-3A410E4CC8BB}"/>
                </c:ext>
              </c:extLst>
            </c:dLbl>
            <c:dLbl>
              <c:idx val="17"/>
              <c:tx>
                <c:rich>
                  <a:bodyPr/>
                  <a:lstStyle/>
                  <a:p>
                    <a:fld id="{41CF4FAC-18A0-4207-9696-859321E52EF7}"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1DA2-4279-9278-3A410E4CC8BB}"/>
                </c:ext>
              </c:extLst>
            </c:dLbl>
            <c:dLbl>
              <c:idx val="18"/>
              <c:tx>
                <c:rich>
                  <a:bodyPr/>
                  <a:lstStyle/>
                  <a:p>
                    <a:fld id="{E8D393D0-D23A-4440-AD05-8B3C6F0D50A7}"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1DA2-4279-9278-3A410E4CC8BB}"/>
                </c:ext>
              </c:extLst>
            </c:dLbl>
            <c:dLbl>
              <c:idx val="19"/>
              <c:layout>
                <c:manualLayout>
                  <c:x val="-7.8669189862205034E-3"/>
                  <c:y val="-9.7006644827865394E-3"/>
                </c:manualLayout>
              </c:layout>
              <c:tx>
                <c:rich>
                  <a:bodyPr/>
                  <a:lstStyle/>
                  <a:p>
                    <a:fld id="{199D05D0-CA79-4B7C-BC29-BF2B0B4D801D}"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A-1DA2-4279-9278-3A410E4CC8BB}"/>
                </c:ext>
              </c:extLst>
            </c:dLbl>
            <c:dLbl>
              <c:idx val="20"/>
              <c:layout>
                <c:manualLayout>
                  <c:x val="-0.16782760503937078"/>
                  <c:y val="-4.5269767586337127E-2"/>
                </c:manualLayout>
              </c:layout>
              <c:tx>
                <c:rich>
                  <a:bodyPr/>
                  <a:lstStyle/>
                  <a:p>
                    <a:fld id="{C26825DA-2DD4-42DD-8E94-BAACAA7713FF}"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D-1DA2-4279-9278-3A410E4CC8BB}"/>
                </c:ext>
              </c:extLst>
            </c:dLbl>
            <c:dLbl>
              <c:idx val="21"/>
              <c:layout>
                <c:manualLayout>
                  <c:x val="-1.57338379724411E-2"/>
                  <c:y val="3.2335548275955134E-3"/>
                </c:manualLayout>
              </c:layout>
              <c:tx>
                <c:rich>
                  <a:bodyPr/>
                  <a:lstStyle/>
                  <a:p>
                    <a:fld id="{FCACFECB-7B61-42A2-BC80-623943C2EFD4}"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E-1DA2-4279-9278-3A410E4CC8BB}"/>
                </c:ext>
              </c:extLst>
            </c:dLbl>
            <c:dLbl>
              <c:idx val="22"/>
              <c:layout>
                <c:manualLayout>
                  <c:x val="0.18093913668307157"/>
                  <c:y val="-4.2036212758741677E-2"/>
                </c:manualLayout>
              </c:layout>
              <c:tx>
                <c:rich>
                  <a:bodyPr/>
                  <a:lstStyle/>
                  <a:p>
                    <a:fld id="{728C4871-BAF4-47FC-99C5-76CF7A5C7A62}"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B-1DA2-4279-9278-3A410E4CC8BB}"/>
                </c:ext>
              </c:extLst>
            </c:dLbl>
            <c:dLbl>
              <c:idx val="23"/>
              <c:layout>
                <c:manualLayout>
                  <c:x val="-1.048922531496067E-2"/>
                  <c:y val="-1.1856230736994344E-16"/>
                </c:manualLayout>
              </c:layout>
              <c:tx>
                <c:rich>
                  <a:bodyPr/>
                  <a:lstStyle/>
                  <a:p>
                    <a:fld id="{188D2CBC-5683-43B3-ABBC-98BDBB2ADDD5}"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8-1DA2-4279-9278-3A410E4CC8BB}"/>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xVal>
            <c:numRef>
              <c:f>Sheet1!$A$2:$A$25</c:f>
              <c:numCache>
                <c:formatCode>0%</c:formatCode>
                <c:ptCount val="24"/>
                <c:pt idx="0">
                  <c:v>0.11</c:v>
                </c:pt>
                <c:pt idx="1">
                  <c:v>0.12</c:v>
                </c:pt>
                <c:pt idx="2">
                  <c:v>0.13</c:v>
                </c:pt>
                <c:pt idx="3">
                  <c:v>0.12</c:v>
                </c:pt>
                <c:pt idx="4">
                  <c:v>0.12</c:v>
                </c:pt>
                <c:pt idx="5">
                  <c:v>0.11</c:v>
                </c:pt>
                <c:pt idx="6">
                  <c:v>0.18</c:v>
                </c:pt>
                <c:pt idx="7">
                  <c:v>0.14000000000000001</c:v>
                </c:pt>
                <c:pt idx="8">
                  <c:v>0.21</c:v>
                </c:pt>
                <c:pt idx="9">
                  <c:v>0.13</c:v>
                </c:pt>
                <c:pt idx="10">
                  <c:v>0.18</c:v>
                </c:pt>
                <c:pt idx="11">
                  <c:v>0.13</c:v>
                </c:pt>
                <c:pt idx="12">
                  <c:v>0.1</c:v>
                </c:pt>
                <c:pt idx="13">
                  <c:v>0.16</c:v>
                </c:pt>
                <c:pt idx="14">
                  <c:v>0.1</c:v>
                </c:pt>
                <c:pt idx="15">
                  <c:v>0.13</c:v>
                </c:pt>
                <c:pt idx="16">
                  <c:v>0.12</c:v>
                </c:pt>
                <c:pt idx="17">
                  <c:v>0.09</c:v>
                </c:pt>
                <c:pt idx="18">
                  <c:v>0.11</c:v>
                </c:pt>
                <c:pt idx="19">
                  <c:v>0.1</c:v>
                </c:pt>
                <c:pt idx="20">
                  <c:v>0.13</c:v>
                </c:pt>
                <c:pt idx="21">
                  <c:v>0.15</c:v>
                </c:pt>
                <c:pt idx="22">
                  <c:v>0.11</c:v>
                </c:pt>
                <c:pt idx="23">
                  <c:v>0.1</c:v>
                </c:pt>
              </c:numCache>
            </c:numRef>
          </c:xVal>
          <c:yVal>
            <c:numRef>
              <c:f>Sheet1!$B$2:$B$25</c:f>
              <c:numCache>
                <c:formatCode>0%</c:formatCode>
                <c:ptCount val="24"/>
                <c:pt idx="0">
                  <c:v>0.26</c:v>
                </c:pt>
                <c:pt idx="1">
                  <c:v>0.24</c:v>
                </c:pt>
                <c:pt idx="2">
                  <c:v>0.34</c:v>
                </c:pt>
                <c:pt idx="3">
                  <c:v>0.32</c:v>
                </c:pt>
                <c:pt idx="4">
                  <c:v>0.34</c:v>
                </c:pt>
                <c:pt idx="5">
                  <c:v>0.3</c:v>
                </c:pt>
                <c:pt idx="6">
                  <c:v>0.42</c:v>
                </c:pt>
                <c:pt idx="7">
                  <c:v>0.35</c:v>
                </c:pt>
                <c:pt idx="8">
                  <c:v>0.4</c:v>
                </c:pt>
                <c:pt idx="9">
                  <c:v>0.34</c:v>
                </c:pt>
                <c:pt idx="10">
                  <c:v>0.43</c:v>
                </c:pt>
                <c:pt idx="11">
                  <c:v>0.31</c:v>
                </c:pt>
                <c:pt idx="12">
                  <c:v>0.28999999999999998</c:v>
                </c:pt>
                <c:pt idx="13">
                  <c:v>0.4</c:v>
                </c:pt>
                <c:pt idx="14">
                  <c:v>0.26</c:v>
                </c:pt>
                <c:pt idx="15">
                  <c:v>0.27</c:v>
                </c:pt>
                <c:pt idx="16">
                  <c:v>0.3</c:v>
                </c:pt>
                <c:pt idx="17">
                  <c:v>0.22</c:v>
                </c:pt>
                <c:pt idx="18">
                  <c:v>0.22</c:v>
                </c:pt>
                <c:pt idx="19">
                  <c:v>0.24</c:v>
                </c:pt>
                <c:pt idx="20">
                  <c:v>0.35</c:v>
                </c:pt>
                <c:pt idx="21">
                  <c:v>0.39</c:v>
                </c:pt>
                <c:pt idx="22">
                  <c:v>0.27</c:v>
                </c:pt>
                <c:pt idx="23">
                  <c:v>0.23</c:v>
                </c:pt>
              </c:numCache>
            </c:numRef>
          </c:yVal>
          <c:smooth val="0"/>
          <c:extLst>
            <c:ext xmlns:c15="http://schemas.microsoft.com/office/drawing/2012/chart" uri="{02D57815-91ED-43cb-92C2-25804820EDAC}">
              <c15:datalabelsRange>
                <c15:f>Sheet1!$C$2:$C$25</c15:f>
                <c15:dlblRangeCache>
                  <c:ptCount val="24"/>
                  <c:pt idx="0">
                    <c:v>Foraging experience</c:v>
                  </c:pt>
                  <c:pt idx="1">
                    <c:v>Guided fishing </c:v>
                  </c:pt>
                  <c:pt idx="2">
                    <c:v>Cookery class</c:v>
                  </c:pt>
                  <c:pt idx="3">
                    <c:v>Baking school</c:v>
                  </c:pt>
                  <c:pt idx="4">
                    <c:v>Chocolate making class</c:v>
                  </c:pt>
                  <c:pt idx="5">
                    <c:v>Cheese making class</c:v>
                  </c:pt>
                  <c:pt idx="6">
                    <c:v>Street food tour and tasting</c:v>
                  </c:pt>
                  <c:pt idx="7">
                    <c:v>Vineyard tour and tasting</c:v>
                  </c:pt>
                  <c:pt idx="8">
                    <c:v>Distillery or brewery experience</c:v>
                  </c:pt>
                  <c:pt idx="9">
                    <c:v>Photography class</c:v>
                  </c:pt>
                  <c:pt idx="10">
                    <c:v>Experience life 'behind the scenes'</c:v>
                  </c:pt>
                  <c:pt idx="11">
                    <c:v>Shadowing experience</c:v>
                  </c:pt>
                  <c:pt idx="12">
                    <c:v>Fossil hunting</c:v>
                  </c:pt>
                  <c:pt idx="13">
                    <c:v>Guided nature experience</c:v>
                  </c:pt>
                  <c:pt idx="14">
                    <c:v>Volunteering or working holiday</c:v>
                  </c:pt>
                  <c:pt idx="15">
                    <c:v>Street art</c:v>
                  </c:pt>
                  <c:pt idx="16">
                    <c:v>Authentic craft workshop</c:v>
                  </c:pt>
                  <c:pt idx="17">
                    <c:v>Tai chi </c:v>
                  </c:pt>
                  <c:pt idx="18">
                    <c:v>Pilates</c:v>
                  </c:pt>
                  <c:pt idx="19">
                    <c:v>Yoga</c:v>
                  </c:pt>
                  <c:pt idx="20">
                    <c:v>A remote wellness retreat</c:v>
                  </c:pt>
                  <c:pt idx="21">
                    <c:v>A spa experience</c:v>
                  </c:pt>
                  <c:pt idx="22">
                    <c:v>Mindfulness or meditation class</c:v>
                  </c:pt>
                  <c:pt idx="23">
                    <c:v>Homeopathy</c:v>
                  </c:pt>
                </c15:dlblRangeCache>
              </c15:datalabelsRange>
            </c:ext>
            <c:ext xmlns:c16="http://schemas.microsoft.com/office/drawing/2014/chart" uri="{C3380CC4-5D6E-409C-BE32-E72D297353CC}">
              <c16:uniqueId val="{00000007-1DA2-4279-9278-3A410E4CC8BB}"/>
            </c:ext>
          </c:extLst>
        </c:ser>
        <c:dLbls>
          <c:showLegendKey val="0"/>
          <c:showVal val="0"/>
          <c:showCatName val="0"/>
          <c:showSerName val="0"/>
          <c:showPercent val="0"/>
          <c:showBubbleSize val="0"/>
        </c:dLbls>
        <c:axId val="724997208"/>
        <c:axId val="725002784"/>
      </c:scatterChart>
      <c:valAx>
        <c:axId val="724997208"/>
        <c:scaling>
          <c:orientation val="minMax"/>
          <c:max val="0.22000000000000003"/>
          <c:min val="8.0000000000000016E-2"/>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one"/>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25002784"/>
        <c:crosses val="autoZero"/>
        <c:crossBetween val="midCat"/>
        <c:minorUnit val="0.8"/>
      </c:valAx>
      <c:valAx>
        <c:axId val="725002784"/>
        <c:scaling>
          <c:orientation val="minMax"/>
          <c:max val="0.44000000000000006"/>
          <c:min val="0.21000000000000002"/>
        </c:scaling>
        <c:delete val="1"/>
        <c:axPos val="l"/>
        <c:numFmt formatCode="0%" sourceLinked="1"/>
        <c:majorTickMark val="out"/>
        <c:minorTickMark val="none"/>
        <c:tickLblPos val="nextTo"/>
        <c:crossAx val="724997208"/>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60962773960286"/>
          <c:y val="1.2430101072055437E-2"/>
          <c:w val="0.87155795750066234"/>
          <c:h val="0.86079497197214205"/>
        </c:manualLayout>
      </c:layout>
      <c:scatterChart>
        <c:scatterStyle val="lineMarker"/>
        <c:varyColors val="0"/>
        <c:ser>
          <c:idx val="0"/>
          <c:order val="0"/>
          <c:tx>
            <c:strRef>
              <c:f>Sheet1!$B$1</c:f>
              <c:strCache>
                <c:ptCount val="1"/>
                <c:pt idx="0">
                  <c:v>Must do experience in England</c:v>
                </c:pt>
              </c:strCache>
            </c:strRef>
          </c:tx>
          <c:spPr>
            <a:ln w="19050" cap="rnd">
              <a:noFill/>
              <a:round/>
            </a:ln>
            <a:effectLst/>
          </c:spPr>
          <c:marker>
            <c:symbol val="circle"/>
            <c:size val="5"/>
            <c:spPr>
              <a:solidFill>
                <a:schemeClr val="bg1">
                  <a:lumMod val="50000"/>
                </a:schemeClr>
              </a:solidFill>
              <a:ln w="38100">
                <a:solidFill>
                  <a:schemeClr val="bg1">
                    <a:lumMod val="50000"/>
                  </a:schemeClr>
                </a:solidFill>
              </a:ln>
              <a:effectLst/>
            </c:spPr>
          </c:marker>
          <c:dPt>
            <c:idx val="6"/>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6-D5EA-483D-A70D-E7B4E0DD7CB7}"/>
              </c:ext>
            </c:extLst>
          </c:dPt>
          <c:dPt>
            <c:idx val="8"/>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8-D5EA-483D-A70D-E7B4E0DD7CB7}"/>
              </c:ext>
            </c:extLst>
          </c:dPt>
          <c:dPt>
            <c:idx val="9"/>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0-B87C-469C-BE6B-D02C26DE48AF}"/>
              </c:ext>
            </c:extLst>
          </c:dPt>
          <c:dPt>
            <c:idx val="10"/>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A-D5EA-483D-A70D-E7B4E0DD7CB7}"/>
              </c:ext>
            </c:extLst>
          </c:dPt>
          <c:dPt>
            <c:idx val="11"/>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1-B87C-469C-BE6B-D02C26DE48AF}"/>
              </c:ext>
            </c:extLst>
          </c:dPt>
          <c:dPt>
            <c:idx val="13"/>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D-D5EA-483D-A70D-E7B4E0DD7CB7}"/>
              </c:ext>
            </c:extLst>
          </c:dPt>
          <c:dPt>
            <c:idx val="16"/>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2-B87C-469C-BE6B-D02C26DE48AF}"/>
              </c:ext>
            </c:extLst>
          </c:dPt>
          <c:xVal>
            <c:numRef>
              <c:f>Sheet1!$A$2:$A$25</c:f>
              <c:numCache>
                <c:formatCode>0%</c:formatCode>
                <c:ptCount val="24"/>
                <c:pt idx="0">
                  <c:v>0.2504393673111</c:v>
                </c:pt>
                <c:pt idx="1">
                  <c:v>0.19319081551860001</c:v>
                </c:pt>
                <c:pt idx="2">
                  <c:v>0.24087591240879999</c:v>
                </c:pt>
                <c:pt idx="3">
                  <c:v>0.27385570209459997</c:v>
                </c:pt>
                <c:pt idx="4">
                  <c:v>0.1824512534819</c:v>
                </c:pt>
                <c:pt idx="5">
                  <c:v>0.2295492487479</c:v>
                </c:pt>
                <c:pt idx="6">
                  <c:v>0.2714285714286</c:v>
                </c:pt>
                <c:pt idx="7">
                  <c:v>0.19755708975040001</c:v>
                </c:pt>
                <c:pt idx="8">
                  <c:v>0.32981455064190002</c:v>
                </c:pt>
                <c:pt idx="9">
                  <c:v>0.1619523017194</c:v>
                </c:pt>
                <c:pt idx="10">
                  <c:v>0.33884297520660001</c:v>
                </c:pt>
                <c:pt idx="11">
                  <c:v>0.23431498079390001</c:v>
                </c:pt>
                <c:pt idx="12">
                  <c:v>0.22258064516129999</c:v>
                </c:pt>
                <c:pt idx="13">
                  <c:v>0.26177825008860001</c:v>
                </c:pt>
                <c:pt idx="14">
                  <c:v>0.2289272030651</c:v>
                </c:pt>
                <c:pt idx="15">
                  <c:v>0.2321204516939</c:v>
                </c:pt>
                <c:pt idx="16">
                  <c:v>0.27765237020319999</c:v>
                </c:pt>
                <c:pt idx="17">
                  <c:v>0.20242424242420001</c:v>
                </c:pt>
                <c:pt idx="18">
                  <c:v>0.22494172494170001</c:v>
                </c:pt>
                <c:pt idx="19">
                  <c:v>0.20939734422879999</c:v>
                </c:pt>
                <c:pt idx="20">
                  <c:v>0.1896075179657</c:v>
                </c:pt>
                <c:pt idx="21">
                  <c:v>0.11273486430059999</c:v>
                </c:pt>
                <c:pt idx="22">
                  <c:v>0.18634686346859999</c:v>
                </c:pt>
                <c:pt idx="23">
                  <c:v>0.20218579234969999</c:v>
                </c:pt>
              </c:numCache>
            </c:numRef>
          </c:xVal>
          <c:yVal>
            <c:numRef>
              <c:f>Sheet1!$B$2:$B$25</c:f>
              <c:numCache>
                <c:formatCode>0.00%</c:formatCode>
                <c:ptCount val="24"/>
                <c:pt idx="0">
                  <c:v>0.1274165202109</c:v>
                </c:pt>
                <c:pt idx="1">
                  <c:v>0.1092636579572</c:v>
                </c:pt>
                <c:pt idx="2">
                  <c:v>8.6927670869279994E-2</c:v>
                </c:pt>
                <c:pt idx="3">
                  <c:v>8.6113266097749996E-2</c:v>
                </c:pt>
                <c:pt idx="4">
                  <c:v>8.2869080779939999E-2</c:v>
                </c:pt>
                <c:pt idx="5">
                  <c:v>0.1035058430718</c:v>
                </c:pt>
                <c:pt idx="6">
                  <c:v>0.14053156146179999</c:v>
                </c:pt>
                <c:pt idx="7">
                  <c:v>8.8688263409450005E-2</c:v>
                </c:pt>
                <c:pt idx="8">
                  <c:v>0.19657631954349999</c:v>
                </c:pt>
                <c:pt idx="9">
                  <c:v>8.0976150859680004E-2</c:v>
                </c:pt>
                <c:pt idx="10">
                  <c:v>0.16632231404959999</c:v>
                </c:pt>
                <c:pt idx="11">
                  <c:v>0.1248399487836</c:v>
                </c:pt>
                <c:pt idx="12">
                  <c:v>0.1177419354839</c:v>
                </c:pt>
                <c:pt idx="13">
                  <c:v>0.13567127169679999</c:v>
                </c:pt>
                <c:pt idx="14">
                  <c:v>0.1015325670498</c:v>
                </c:pt>
                <c:pt idx="15">
                  <c:v>0.1524466750314</c:v>
                </c:pt>
                <c:pt idx="16">
                  <c:v>9.1798344620019998E-2</c:v>
                </c:pt>
                <c:pt idx="17">
                  <c:v>0.1139393939394</c:v>
                </c:pt>
                <c:pt idx="18">
                  <c:v>0.1142191142191</c:v>
                </c:pt>
                <c:pt idx="19">
                  <c:v>9.1930541368740001E-2</c:v>
                </c:pt>
                <c:pt idx="20">
                  <c:v>9.9502487562190003E-2</c:v>
                </c:pt>
                <c:pt idx="21">
                  <c:v>6.4718162839249999E-2</c:v>
                </c:pt>
                <c:pt idx="22">
                  <c:v>0.1014760147601</c:v>
                </c:pt>
                <c:pt idx="23">
                  <c:v>0.12677595628419999</c:v>
                </c:pt>
              </c:numCache>
            </c:numRef>
          </c:yVal>
          <c:smooth val="0"/>
          <c:extLst>
            <c:ext xmlns:c16="http://schemas.microsoft.com/office/drawing/2014/chart" uri="{C3380CC4-5D6E-409C-BE32-E72D297353CC}">
              <c16:uniqueId val="{00000018-D5EA-483D-A70D-E7B4E0DD7CB7}"/>
            </c:ext>
          </c:extLst>
        </c:ser>
        <c:dLbls>
          <c:showLegendKey val="0"/>
          <c:showVal val="0"/>
          <c:showCatName val="0"/>
          <c:showSerName val="0"/>
          <c:showPercent val="0"/>
          <c:showBubbleSize val="0"/>
        </c:dLbls>
        <c:axId val="724997208"/>
        <c:axId val="725002784"/>
      </c:scatterChart>
      <c:valAx>
        <c:axId val="724997208"/>
        <c:scaling>
          <c:orientation val="minMax"/>
          <c:max val="0.35000000000000003"/>
          <c:min val="0.1"/>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one"/>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25002784"/>
        <c:crosses val="autoZero"/>
        <c:crossBetween val="midCat"/>
        <c:minorUnit val="0.8"/>
      </c:valAx>
      <c:valAx>
        <c:axId val="725002784"/>
        <c:scaling>
          <c:orientation val="minMax"/>
          <c:max val="0.2"/>
          <c:min val="5.000000000000001E-2"/>
        </c:scaling>
        <c:delete val="1"/>
        <c:axPos val="l"/>
        <c:numFmt formatCode="0.00%" sourceLinked="1"/>
        <c:majorTickMark val="out"/>
        <c:minorTickMark val="none"/>
        <c:tickLblPos val="nextTo"/>
        <c:crossAx val="724997208"/>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60962773960286"/>
          <c:y val="1.2430101072055437E-2"/>
          <c:w val="0.87155795750066234"/>
          <c:h val="0.86079497197214205"/>
        </c:manualLayout>
      </c:layout>
      <c:scatterChart>
        <c:scatterStyle val="lineMarker"/>
        <c:varyColors val="0"/>
        <c:ser>
          <c:idx val="0"/>
          <c:order val="0"/>
          <c:tx>
            <c:strRef>
              <c:f>Sheet1!$B$1</c:f>
              <c:strCache>
                <c:ptCount val="1"/>
                <c:pt idx="0">
                  <c:v>Create memories</c:v>
                </c:pt>
              </c:strCache>
            </c:strRef>
          </c:tx>
          <c:spPr>
            <a:ln w="19050" cap="rnd">
              <a:noFill/>
              <a:round/>
            </a:ln>
            <a:effectLst/>
          </c:spPr>
          <c:marker>
            <c:symbol val="circle"/>
            <c:size val="5"/>
            <c:spPr>
              <a:solidFill>
                <a:schemeClr val="bg1">
                  <a:lumMod val="50000"/>
                </a:schemeClr>
              </a:solidFill>
              <a:ln w="38100">
                <a:solidFill>
                  <a:schemeClr val="bg1">
                    <a:lumMod val="50000"/>
                  </a:schemeClr>
                </a:solidFill>
              </a:ln>
              <a:effectLst/>
            </c:spPr>
          </c:marker>
          <c:dPt>
            <c:idx val="6"/>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0-56A4-41DA-977F-3EA62446C87B}"/>
              </c:ext>
            </c:extLst>
          </c:dPt>
          <c:dPt>
            <c:idx val="8"/>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1-56A4-41DA-977F-3EA62446C87B}"/>
              </c:ext>
            </c:extLst>
          </c:dPt>
          <c:dPt>
            <c:idx val="9"/>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2-56A4-41DA-977F-3EA62446C87B}"/>
              </c:ext>
            </c:extLst>
          </c:dPt>
          <c:dPt>
            <c:idx val="10"/>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3-56A4-41DA-977F-3EA62446C87B}"/>
              </c:ext>
            </c:extLst>
          </c:dPt>
          <c:dPt>
            <c:idx val="11"/>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4-56A4-41DA-977F-3EA62446C87B}"/>
              </c:ext>
            </c:extLst>
          </c:dPt>
          <c:dPt>
            <c:idx val="13"/>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5-56A4-41DA-977F-3EA62446C87B}"/>
              </c:ext>
            </c:extLst>
          </c:dPt>
          <c:dPt>
            <c:idx val="16"/>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6-56A4-41DA-977F-3EA62446C87B}"/>
              </c:ext>
            </c:extLst>
          </c:dPt>
          <c:xVal>
            <c:numRef>
              <c:f>Sheet1!$A$2:$A$25</c:f>
              <c:numCache>
                <c:formatCode>0.00%</c:formatCode>
                <c:ptCount val="24"/>
                <c:pt idx="0">
                  <c:v>0.16871704745169999</c:v>
                </c:pt>
                <c:pt idx="1">
                  <c:v>0.1013460015835</c:v>
                </c:pt>
                <c:pt idx="2">
                  <c:v>0.1692103516921</c:v>
                </c:pt>
                <c:pt idx="3">
                  <c:v>0.13343677269199999</c:v>
                </c:pt>
                <c:pt idx="4">
                  <c:v>0.1114206128134</c:v>
                </c:pt>
                <c:pt idx="5">
                  <c:v>0.1602671118531</c:v>
                </c:pt>
                <c:pt idx="6">
                  <c:v>0.20797342192689999</c:v>
                </c:pt>
                <c:pt idx="7">
                  <c:v>0.16887944768989999</c:v>
                </c:pt>
                <c:pt idx="8">
                  <c:v>0.18944365192580001</c:v>
                </c:pt>
                <c:pt idx="9">
                  <c:v>0.1946755407654</c:v>
                </c:pt>
                <c:pt idx="10">
                  <c:v>0.44800275482090002</c:v>
                </c:pt>
                <c:pt idx="11">
                  <c:v>0.235595390525</c:v>
                </c:pt>
                <c:pt idx="12">
                  <c:v>0.26854838709680001</c:v>
                </c:pt>
                <c:pt idx="13">
                  <c:v>0.2302515054906</c:v>
                </c:pt>
                <c:pt idx="14">
                  <c:v>0.2365900383142</c:v>
                </c:pt>
                <c:pt idx="15">
                  <c:v>0.2390213299875</c:v>
                </c:pt>
                <c:pt idx="16">
                  <c:v>0.27163280662150002</c:v>
                </c:pt>
                <c:pt idx="17">
                  <c:v>0.1381818181818</c:v>
                </c:pt>
                <c:pt idx="18">
                  <c:v>0.1153846153846</c:v>
                </c:pt>
                <c:pt idx="19">
                  <c:v>0.1031664964249</c:v>
                </c:pt>
                <c:pt idx="20">
                  <c:v>0.11553344389170001</c:v>
                </c:pt>
                <c:pt idx="21">
                  <c:v>6.3465553235909994E-2</c:v>
                </c:pt>
                <c:pt idx="22">
                  <c:v>0.10608856088559999</c:v>
                </c:pt>
                <c:pt idx="23">
                  <c:v>0.12786885245900001</c:v>
                </c:pt>
              </c:numCache>
            </c:numRef>
          </c:xVal>
          <c:yVal>
            <c:numRef>
              <c:f>Sheet1!$B$2:$B$25</c:f>
              <c:numCache>
                <c:formatCode>0.00%</c:formatCode>
                <c:ptCount val="24"/>
                <c:pt idx="0">
                  <c:v>0.25483304042179999</c:v>
                </c:pt>
                <c:pt idx="1">
                  <c:v>0.2763262074426</c:v>
                </c:pt>
                <c:pt idx="2">
                  <c:v>0.2448573324486</c:v>
                </c:pt>
                <c:pt idx="3">
                  <c:v>0.2304111714507</c:v>
                </c:pt>
                <c:pt idx="4">
                  <c:v>0.22214484679669999</c:v>
                </c:pt>
                <c:pt idx="5">
                  <c:v>0.2278797996661</c:v>
                </c:pt>
                <c:pt idx="6">
                  <c:v>0.28471760797340001</c:v>
                </c:pt>
                <c:pt idx="7">
                  <c:v>0.23420074349440001</c:v>
                </c:pt>
                <c:pt idx="8">
                  <c:v>0.26676176890160003</c:v>
                </c:pt>
                <c:pt idx="9">
                  <c:v>0.29062673322240001</c:v>
                </c:pt>
                <c:pt idx="10">
                  <c:v>0.32300275482090002</c:v>
                </c:pt>
                <c:pt idx="11">
                  <c:v>0.26120358514719999</c:v>
                </c:pt>
                <c:pt idx="12">
                  <c:v>0.27903225806449999</c:v>
                </c:pt>
                <c:pt idx="13">
                  <c:v>0.33333333333330001</c:v>
                </c:pt>
                <c:pt idx="14">
                  <c:v>0.24616858237549999</c:v>
                </c:pt>
                <c:pt idx="15">
                  <c:v>0.27038895859470002</c:v>
                </c:pt>
                <c:pt idx="16">
                  <c:v>0.26937547027839998</c:v>
                </c:pt>
                <c:pt idx="17">
                  <c:v>0.16969696969699999</c:v>
                </c:pt>
                <c:pt idx="18">
                  <c:v>0.1655011655012</c:v>
                </c:pt>
                <c:pt idx="19">
                  <c:v>0.1756894790603</c:v>
                </c:pt>
                <c:pt idx="20">
                  <c:v>0.2520729684909</c:v>
                </c:pt>
                <c:pt idx="21">
                  <c:v>0.2045929018789</c:v>
                </c:pt>
                <c:pt idx="22">
                  <c:v>0.20110701107010001</c:v>
                </c:pt>
                <c:pt idx="23">
                  <c:v>0.18360655737699999</c:v>
                </c:pt>
              </c:numCache>
            </c:numRef>
          </c:yVal>
          <c:smooth val="0"/>
          <c:extLst>
            <c:ext xmlns:c16="http://schemas.microsoft.com/office/drawing/2014/chart" uri="{C3380CC4-5D6E-409C-BE32-E72D297353CC}">
              <c16:uniqueId val="{00000007-56A4-41DA-977F-3EA62446C87B}"/>
            </c:ext>
          </c:extLst>
        </c:ser>
        <c:dLbls>
          <c:showLegendKey val="0"/>
          <c:showVal val="0"/>
          <c:showCatName val="0"/>
          <c:showSerName val="0"/>
          <c:showPercent val="0"/>
          <c:showBubbleSize val="0"/>
        </c:dLbls>
        <c:axId val="724997208"/>
        <c:axId val="725002784"/>
      </c:scatterChart>
      <c:valAx>
        <c:axId val="724997208"/>
        <c:scaling>
          <c:orientation val="minMax"/>
          <c:max val="0.45"/>
          <c:min val="0"/>
        </c:scaling>
        <c:delete val="0"/>
        <c:axPos val="b"/>
        <c:majorGridlines>
          <c:spPr>
            <a:ln w="9525" cap="flat" cmpd="sng" algn="ctr">
              <a:solidFill>
                <a:schemeClr val="tx1">
                  <a:lumMod val="15000"/>
                  <a:lumOff val="85000"/>
                </a:schemeClr>
              </a:solidFill>
              <a:round/>
            </a:ln>
            <a:effectLst/>
          </c:spPr>
        </c:majorGridlines>
        <c:numFmt formatCode="0.00%" sourceLinked="1"/>
        <c:majorTickMark val="out"/>
        <c:minorTickMark val="none"/>
        <c:tickLblPos val="none"/>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25002784"/>
        <c:crosses val="autoZero"/>
        <c:crossBetween val="midCat"/>
        <c:minorUnit val="0.8"/>
      </c:valAx>
      <c:valAx>
        <c:axId val="725002784"/>
        <c:scaling>
          <c:orientation val="minMax"/>
          <c:max val="0.35000000000000003"/>
          <c:min val="0.14000000000000001"/>
        </c:scaling>
        <c:delete val="0"/>
        <c:axPos val="l"/>
        <c:numFmt formatCode="0.00%" sourceLinked="1"/>
        <c:majorTickMark val="out"/>
        <c:minorTickMark val="none"/>
        <c:tickLblPos val="none"/>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24997208"/>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4498584533066914E-2"/>
          <c:y val="8.3749874325790549E-2"/>
          <c:w val="0.76090119454022498"/>
          <c:h val="0.70501813911548217"/>
        </c:manualLayout>
      </c:layout>
      <c:barChart>
        <c:barDir val="col"/>
        <c:grouping val="clustered"/>
        <c:varyColors val="0"/>
        <c:ser>
          <c:idx val="2"/>
          <c:order val="0"/>
          <c:tx>
            <c:strRef>
              <c:f>Sheet1!$B$1</c:f>
              <c:strCache>
                <c:ptCount val="1"/>
                <c:pt idx="0">
                  <c:v>In the capital city</c:v>
                </c:pt>
              </c:strCache>
            </c:strRef>
          </c:tx>
          <c:spPr>
            <a:solidFill>
              <a:schemeClr val="accent4">
                <a:lumMod val="50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3"/>
                <c:pt idx="0">
                  <c:v>Photography class</c:v>
                </c:pt>
                <c:pt idx="1">
                  <c:v>Shadowing experience</c:v>
                </c:pt>
                <c:pt idx="2">
                  <c:v>Authentic craft workshop</c:v>
                </c:pt>
              </c:strCache>
            </c:strRef>
          </c:cat>
          <c:val>
            <c:numRef>
              <c:f>Sheet1!$B$2:$B$25</c:f>
              <c:numCache>
                <c:formatCode>0%</c:formatCode>
                <c:ptCount val="3"/>
                <c:pt idx="0">
                  <c:v>0.34886300610089999</c:v>
                </c:pt>
                <c:pt idx="1">
                  <c:v>0.20998719590270001</c:v>
                </c:pt>
                <c:pt idx="2">
                  <c:v>0.1738148984199</c:v>
                </c:pt>
              </c:numCache>
            </c:numRef>
          </c:val>
          <c:extLst>
            <c:ext xmlns:c16="http://schemas.microsoft.com/office/drawing/2014/chart" uri="{C3380CC4-5D6E-409C-BE32-E72D297353CC}">
              <c16:uniqueId val="{00000000-D23A-4B4E-BBCE-68B070BCEDD9}"/>
            </c:ext>
          </c:extLst>
        </c:ser>
        <c:ser>
          <c:idx val="0"/>
          <c:order val="1"/>
          <c:tx>
            <c:strRef>
              <c:f>Sheet1!$C$1</c:f>
              <c:strCache>
                <c:ptCount val="1"/>
                <c:pt idx="0">
                  <c:v>In another large town/city</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3"/>
                <c:pt idx="0">
                  <c:v>Photography class</c:v>
                </c:pt>
                <c:pt idx="1">
                  <c:v>Shadowing experience</c:v>
                </c:pt>
                <c:pt idx="2">
                  <c:v>Authentic craft workshop</c:v>
                </c:pt>
              </c:strCache>
            </c:strRef>
          </c:cat>
          <c:val>
            <c:numRef>
              <c:f>Sheet1!$C$2:$C$25</c:f>
              <c:numCache>
                <c:formatCode>0%</c:formatCode>
                <c:ptCount val="3"/>
                <c:pt idx="0">
                  <c:v>0.22129783693839999</c:v>
                </c:pt>
                <c:pt idx="1">
                  <c:v>0.17669654289369999</c:v>
                </c:pt>
                <c:pt idx="2">
                  <c:v>0.1617757712566</c:v>
                </c:pt>
              </c:numCache>
            </c:numRef>
          </c:val>
          <c:extLst>
            <c:ext xmlns:c16="http://schemas.microsoft.com/office/drawing/2014/chart" uri="{C3380CC4-5D6E-409C-BE32-E72D297353CC}">
              <c16:uniqueId val="{00000001-D23A-4B4E-BBCE-68B070BCEDD9}"/>
            </c:ext>
          </c:extLst>
        </c:ser>
        <c:ser>
          <c:idx val="1"/>
          <c:order val="2"/>
          <c:tx>
            <c:strRef>
              <c:f>Sheet1!$D$1</c:f>
              <c:strCache>
                <c:ptCount val="1"/>
                <c:pt idx="0">
                  <c:v>In a smaller town</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3"/>
                <c:pt idx="0">
                  <c:v>Photography class</c:v>
                </c:pt>
                <c:pt idx="1">
                  <c:v>Shadowing experience</c:v>
                </c:pt>
                <c:pt idx="2">
                  <c:v>Authentic craft workshop</c:v>
                </c:pt>
              </c:strCache>
            </c:strRef>
          </c:cat>
          <c:val>
            <c:numRef>
              <c:f>Sheet1!$D$2:$D$25</c:f>
              <c:numCache>
                <c:formatCode>0%</c:formatCode>
                <c:ptCount val="3"/>
                <c:pt idx="0">
                  <c:v>0.22518025513029999</c:v>
                </c:pt>
                <c:pt idx="1">
                  <c:v>0.19398207426379999</c:v>
                </c:pt>
                <c:pt idx="2">
                  <c:v>0.31151241534989998</c:v>
                </c:pt>
              </c:numCache>
            </c:numRef>
          </c:val>
          <c:extLst>
            <c:ext xmlns:c16="http://schemas.microsoft.com/office/drawing/2014/chart" uri="{C3380CC4-5D6E-409C-BE32-E72D297353CC}">
              <c16:uniqueId val="{00000002-D23A-4B4E-BBCE-68B070BCEDD9}"/>
            </c:ext>
          </c:extLst>
        </c:ser>
        <c:ser>
          <c:idx val="3"/>
          <c:order val="3"/>
          <c:tx>
            <c:strRef>
              <c:f>Sheet1!$E$1</c:f>
              <c:strCache>
                <c:ptCount val="1"/>
                <c:pt idx="0">
                  <c:v>In a rural area/countryside</c:v>
                </c:pt>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3"/>
                <c:pt idx="0">
                  <c:v>Photography class</c:v>
                </c:pt>
                <c:pt idx="1">
                  <c:v>Shadowing experience</c:v>
                </c:pt>
                <c:pt idx="2">
                  <c:v>Authentic craft workshop</c:v>
                </c:pt>
              </c:strCache>
            </c:strRef>
          </c:cat>
          <c:val>
            <c:numRef>
              <c:f>Sheet1!$E$2:$E$25</c:f>
              <c:numCache>
                <c:formatCode>0%</c:formatCode>
                <c:ptCount val="3"/>
                <c:pt idx="0">
                  <c:v>0.36106489184689999</c:v>
                </c:pt>
                <c:pt idx="1">
                  <c:v>0.37580025608189999</c:v>
                </c:pt>
                <c:pt idx="2">
                  <c:v>0.32806621519939999</c:v>
                </c:pt>
              </c:numCache>
            </c:numRef>
          </c:val>
          <c:extLst>
            <c:ext xmlns:c16="http://schemas.microsoft.com/office/drawing/2014/chart" uri="{C3380CC4-5D6E-409C-BE32-E72D297353CC}">
              <c16:uniqueId val="{00000003-D23A-4B4E-BBCE-68B070BCEDD9}"/>
            </c:ext>
          </c:extLst>
        </c:ser>
        <c:ser>
          <c:idx val="4"/>
          <c:order val="4"/>
          <c:tx>
            <c:strRef>
              <c:f>Sheet1!$F$1</c:f>
              <c:strCache>
                <c:ptCount val="1"/>
                <c:pt idx="0">
                  <c:v>On the coast</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3"/>
                <c:pt idx="0">
                  <c:v>Photography class</c:v>
                </c:pt>
                <c:pt idx="1">
                  <c:v>Shadowing experience</c:v>
                </c:pt>
                <c:pt idx="2">
                  <c:v>Authentic craft workshop</c:v>
                </c:pt>
              </c:strCache>
            </c:strRef>
          </c:cat>
          <c:val>
            <c:numRef>
              <c:f>Sheet1!$F$2:$F$25</c:f>
              <c:numCache>
                <c:formatCode>0%</c:formatCode>
                <c:ptCount val="3"/>
                <c:pt idx="0">
                  <c:v>0.38380476982810002</c:v>
                </c:pt>
                <c:pt idx="1">
                  <c:v>0.26696542893730002</c:v>
                </c:pt>
                <c:pt idx="2">
                  <c:v>0.16854778028590001</c:v>
                </c:pt>
              </c:numCache>
            </c:numRef>
          </c:val>
          <c:extLst>
            <c:ext xmlns:c16="http://schemas.microsoft.com/office/drawing/2014/chart" uri="{C3380CC4-5D6E-409C-BE32-E72D297353CC}">
              <c16:uniqueId val="{00000004-D23A-4B4E-BBCE-68B070BCEDD9}"/>
            </c:ext>
          </c:extLst>
        </c:ser>
        <c:dLbls>
          <c:showLegendKey val="0"/>
          <c:showVal val="0"/>
          <c:showCatName val="0"/>
          <c:showSerName val="0"/>
          <c:showPercent val="0"/>
          <c:showBubbleSize val="0"/>
        </c:dLbls>
        <c:gapWidth val="42"/>
        <c:overlap val="11"/>
        <c:axId val="1224925192"/>
        <c:axId val="1224925848"/>
      </c:barChart>
      <c:catAx>
        <c:axId val="1224925192"/>
        <c:scaling>
          <c:orientation val="minMax"/>
        </c:scaling>
        <c:delete val="0"/>
        <c:axPos val="b"/>
        <c:numFmt formatCode="General" sourceLinked="1"/>
        <c:majorTickMark val="out"/>
        <c:minorTickMark val="none"/>
        <c:tickLblPos val="none"/>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224925848"/>
        <c:crosses val="autoZero"/>
        <c:auto val="1"/>
        <c:lblAlgn val="ctr"/>
        <c:lblOffset val="100"/>
        <c:noMultiLvlLbl val="0"/>
      </c:catAx>
      <c:valAx>
        <c:axId val="1224925848"/>
        <c:scaling>
          <c:orientation val="minMax"/>
          <c:max val="0.8"/>
          <c:min val="0"/>
        </c:scaling>
        <c:delete val="1"/>
        <c:axPos val="l"/>
        <c:numFmt formatCode="0%" sourceLinked="1"/>
        <c:majorTickMark val="out"/>
        <c:minorTickMark val="none"/>
        <c:tickLblPos val="nextTo"/>
        <c:crossAx val="1224925192"/>
        <c:crosses val="autoZero"/>
        <c:crossBetween val="between"/>
      </c:valAx>
      <c:spPr>
        <a:noFill/>
        <a:ln>
          <a:noFill/>
        </a:ln>
        <a:effectLst/>
      </c:spPr>
    </c:plotArea>
    <c:legend>
      <c:legendPos val="b"/>
      <c:layout>
        <c:manualLayout>
          <c:xMode val="edge"/>
          <c:yMode val="edge"/>
          <c:x val="0.78258338622704837"/>
          <c:y val="5.7159708096546219E-2"/>
          <c:w val="0.21619954368449043"/>
          <c:h val="0.81799599471554096"/>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875986340176112E-2"/>
          <c:y val="0.25759783900193078"/>
          <c:w val="0.53816358626167871"/>
          <c:h val="0.49247499400198802"/>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446-4B7D-936C-25C260897073}"/>
              </c:ext>
            </c:extLst>
          </c:dPt>
          <c:dPt>
            <c:idx val="1"/>
            <c:bubble3D val="0"/>
            <c:spPr>
              <a:solidFill>
                <a:schemeClr val="accent3">
                  <a:lumMod val="50000"/>
                </a:schemeClr>
              </a:solidFill>
              <a:ln w="19050">
                <a:solidFill>
                  <a:schemeClr val="lt1"/>
                </a:solidFill>
              </a:ln>
              <a:effectLst/>
            </c:spPr>
            <c:extLst>
              <c:ext xmlns:c16="http://schemas.microsoft.com/office/drawing/2014/chart" uri="{C3380CC4-5D6E-409C-BE32-E72D297353CC}">
                <c16:uniqueId val="{00000003-9446-4B7D-936C-25C260897073}"/>
              </c:ext>
            </c:extLst>
          </c:dPt>
          <c:dPt>
            <c:idx val="2"/>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5-9446-4B7D-936C-25C26089707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446-4B7D-936C-25C260897073}"/>
              </c:ext>
            </c:extLst>
          </c:dPt>
          <c:dLbls>
            <c:dLbl>
              <c:idx val="0"/>
              <c:layout>
                <c:manualLayout>
                  <c:x val="-9.270954917226315E-2"/>
                  <c:y val="9.52998434804465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446-4B7D-936C-25C260897073}"/>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1-2 hrs</c:v>
                </c:pt>
                <c:pt idx="1">
                  <c:v>1/2 day</c:v>
                </c:pt>
                <c:pt idx="2">
                  <c:v>1 day</c:v>
                </c:pt>
                <c:pt idx="3">
                  <c:v>2 days or more</c:v>
                </c:pt>
              </c:strCache>
            </c:strRef>
          </c:cat>
          <c:val>
            <c:numRef>
              <c:f>Sheet1!$B$2:$B$5</c:f>
              <c:numCache>
                <c:formatCode>0%</c:formatCode>
                <c:ptCount val="4"/>
                <c:pt idx="0">
                  <c:v>0.18934426229510001</c:v>
                </c:pt>
                <c:pt idx="1">
                  <c:v>0.34918032786890002</c:v>
                </c:pt>
                <c:pt idx="2">
                  <c:v>0.24918032786889999</c:v>
                </c:pt>
                <c:pt idx="3">
                  <c:v>0.21229508196720001</c:v>
                </c:pt>
              </c:numCache>
            </c:numRef>
          </c:val>
          <c:extLst>
            <c:ext xmlns:c16="http://schemas.microsoft.com/office/drawing/2014/chart" uri="{C3380CC4-5D6E-409C-BE32-E72D297353CC}">
              <c16:uniqueId val="{00000008-9446-4B7D-936C-25C260897073}"/>
            </c:ext>
          </c:extLst>
        </c:ser>
        <c:dLbls>
          <c:showLegendKey val="0"/>
          <c:showVal val="0"/>
          <c:showCatName val="0"/>
          <c:showSerName val="0"/>
          <c:showPercent val="0"/>
          <c:showBubbleSize val="0"/>
          <c:showLeaderLines val="1"/>
        </c:dLbls>
        <c:firstSliceAng val="0"/>
      </c:pieChart>
      <c:spPr>
        <a:noFill/>
        <a:ln>
          <a:noFill/>
        </a:ln>
        <a:effectLst/>
      </c:spPr>
    </c:plotArea>
    <c:legend>
      <c:legendPos val="l"/>
      <c:layout>
        <c:manualLayout>
          <c:xMode val="edge"/>
          <c:yMode val="edge"/>
          <c:x val="0.63621648003988851"/>
          <c:y val="0.28515334917570179"/>
          <c:w val="0.36313041402000751"/>
          <c:h val="0.48410383987021444"/>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875986340176112E-2"/>
          <c:y val="0.25759783900193078"/>
          <c:w val="0.53816358626167871"/>
          <c:h val="0.49247499400198802"/>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B4A-4565-8DB8-9D8908971318}"/>
              </c:ext>
            </c:extLst>
          </c:dPt>
          <c:dPt>
            <c:idx val="1"/>
            <c:bubble3D val="0"/>
            <c:spPr>
              <a:solidFill>
                <a:schemeClr val="accent3">
                  <a:lumMod val="50000"/>
                </a:schemeClr>
              </a:solidFill>
              <a:ln w="19050">
                <a:solidFill>
                  <a:schemeClr val="lt1"/>
                </a:solidFill>
              </a:ln>
              <a:effectLst/>
            </c:spPr>
            <c:extLst>
              <c:ext xmlns:c16="http://schemas.microsoft.com/office/drawing/2014/chart" uri="{C3380CC4-5D6E-409C-BE32-E72D297353CC}">
                <c16:uniqueId val="{00000003-BB4A-4565-8DB8-9D8908971318}"/>
              </c:ext>
            </c:extLst>
          </c:dPt>
          <c:dPt>
            <c:idx val="2"/>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5-BB4A-4565-8DB8-9D890897131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B4A-4565-8DB8-9D8908971318}"/>
              </c:ext>
            </c:extLst>
          </c:dPt>
          <c:dLbls>
            <c:dLbl>
              <c:idx val="0"/>
              <c:layout>
                <c:manualLayout>
                  <c:x val="-7.1848997198772843E-2"/>
                  <c:y val="9.98340549989146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B4A-4565-8DB8-9D8908971318}"/>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1-2 hrs</c:v>
                </c:pt>
                <c:pt idx="1">
                  <c:v>1/2 day</c:v>
                </c:pt>
                <c:pt idx="2">
                  <c:v>1 day</c:v>
                </c:pt>
                <c:pt idx="3">
                  <c:v>2 days or more</c:v>
                </c:pt>
              </c:strCache>
            </c:strRef>
          </c:cat>
          <c:val>
            <c:numRef>
              <c:f>Sheet1!$B$2:$B$5</c:f>
              <c:numCache>
                <c:formatCode>0%</c:formatCode>
                <c:ptCount val="4"/>
                <c:pt idx="0">
                  <c:v>9.7818437719920007E-2</c:v>
                </c:pt>
                <c:pt idx="1">
                  <c:v>0.30330752990850002</c:v>
                </c:pt>
                <c:pt idx="2">
                  <c:v>0.31245601688949998</c:v>
                </c:pt>
                <c:pt idx="3">
                  <c:v>0.2864180154821</c:v>
                </c:pt>
              </c:numCache>
            </c:numRef>
          </c:val>
          <c:extLst>
            <c:ext xmlns:c16="http://schemas.microsoft.com/office/drawing/2014/chart" uri="{C3380CC4-5D6E-409C-BE32-E72D297353CC}">
              <c16:uniqueId val="{00000008-BB4A-4565-8DB8-9D890897131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875986340176112E-2"/>
          <c:y val="0.25759783900193078"/>
          <c:w val="0.53816358626167871"/>
          <c:h val="0.49247499400198802"/>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B28-4317-ABC6-FB36B24A6AAA}"/>
              </c:ext>
            </c:extLst>
          </c:dPt>
          <c:dPt>
            <c:idx val="1"/>
            <c:bubble3D val="0"/>
            <c:spPr>
              <a:solidFill>
                <a:schemeClr val="accent3">
                  <a:lumMod val="50000"/>
                </a:schemeClr>
              </a:solidFill>
              <a:ln w="19050">
                <a:solidFill>
                  <a:schemeClr val="lt1"/>
                </a:solidFill>
              </a:ln>
              <a:effectLst/>
            </c:spPr>
            <c:extLst>
              <c:ext xmlns:c16="http://schemas.microsoft.com/office/drawing/2014/chart" uri="{C3380CC4-5D6E-409C-BE32-E72D297353CC}">
                <c16:uniqueId val="{00000003-BB28-4317-ABC6-FB36B24A6AAA}"/>
              </c:ext>
            </c:extLst>
          </c:dPt>
          <c:dPt>
            <c:idx val="2"/>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5-BB28-4317-ABC6-FB36B24A6AA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B28-4317-ABC6-FB36B24A6AAA}"/>
              </c:ext>
            </c:extLst>
          </c:dPt>
          <c:dLbls>
            <c:dLbl>
              <c:idx val="0"/>
              <c:layout>
                <c:manualLayout>
                  <c:x val="-7.1848997198772885E-2"/>
                  <c:y val="0.108902478035850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B28-4317-ABC6-FB36B24A6AAA}"/>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1-2 hrs</c:v>
                </c:pt>
                <c:pt idx="1">
                  <c:v>1/2 day</c:v>
                </c:pt>
                <c:pt idx="2">
                  <c:v>1 day</c:v>
                </c:pt>
                <c:pt idx="3">
                  <c:v>2 days or more</c:v>
                </c:pt>
              </c:strCache>
            </c:strRef>
          </c:cat>
          <c:val>
            <c:numRef>
              <c:f>Sheet1!$B$2:$B$5</c:f>
              <c:numCache>
                <c:formatCode>0%</c:formatCode>
                <c:ptCount val="4"/>
                <c:pt idx="0">
                  <c:v>0.1089168162777</c:v>
                </c:pt>
                <c:pt idx="1">
                  <c:v>0.28845002992219998</c:v>
                </c:pt>
                <c:pt idx="2">
                  <c:v>0.26271693596649998</c:v>
                </c:pt>
                <c:pt idx="3">
                  <c:v>0.33991621783359999</c:v>
                </c:pt>
              </c:numCache>
            </c:numRef>
          </c:val>
          <c:extLst>
            <c:ext xmlns:c16="http://schemas.microsoft.com/office/drawing/2014/chart" uri="{C3380CC4-5D6E-409C-BE32-E72D297353CC}">
              <c16:uniqueId val="{00000008-BB28-4317-ABC6-FB36B24A6AA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lvl="0" algn="ctr" defTabSz="742950" rtl="0" eaLnBrk="1" latinLnBrk="0" hangingPunct="1">
              <a:defRPr lang="en-GB" sz="1050" b="1" i="0" u="none" strike="noStrike" kern="1200" spc="0" baseline="0" dirty="0" smtClean="0">
                <a:solidFill>
                  <a:schemeClr val="tx1"/>
                </a:solidFill>
                <a:latin typeface="+mn-lt"/>
                <a:ea typeface="+mn-ea"/>
                <a:cs typeface="+mn-cs"/>
              </a:defRPr>
            </a:pPr>
            <a:r>
              <a:rPr lang="en-GB" sz="1050" b="1" kern="1200" dirty="0">
                <a:solidFill>
                  <a:schemeClr val="tx1"/>
                </a:solidFill>
                <a:latin typeface="+mn-lt"/>
                <a:ea typeface="+mn-ea"/>
                <a:cs typeface="+mn-cs"/>
              </a:rPr>
              <a:t>Influence of experience on holiday destination</a:t>
            </a:r>
          </a:p>
        </c:rich>
      </c:tx>
      <c:layout>
        <c:manualLayout>
          <c:xMode val="edge"/>
          <c:yMode val="edge"/>
          <c:x val="0.32850045045952775"/>
          <c:y val="1.9768106450449648E-3"/>
        </c:manualLayout>
      </c:layout>
      <c:overlay val="0"/>
      <c:spPr>
        <a:noFill/>
        <a:ln>
          <a:noFill/>
        </a:ln>
        <a:effectLst/>
      </c:spPr>
      <c:txPr>
        <a:bodyPr rot="0" spcFirstLastPara="1" vertOverflow="ellipsis" vert="horz" wrap="square" anchor="ctr" anchorCtr="1"/>
        <a:lstStyle/>
        <a:p>
          <a:pPr marL="0" lvl="0" algn="ctr" defTabSz="742950" rtl="0" eaLnBrk="1" latinLnBrk="0" hangingPunct="1">
            <a:defRPr lang="en-GB" sz="1050" b="1" i="0" u="none" strike="noStrike" kern="1200" spc="0" baseline="0" dirty="0" smtClean="0">
              <a:solidFill>
                <a:schemeClr val="tx1"/>
              </a:solidFill>
              <a:latin typeface="+mn-lt"/>
              <a:ea typeface="+mn-ea"/>
              <a:cs typeface="+mn-cs"/>
            </a:defRPr>
          </a:pPr>
          <a:endParaRPr lang="en-US"/>
        </a:p>
      </c:txPr>
    </c:title>
    <c:autoTitleDeleted val="0"/>
    <c:plotArea>
      <c:layout>
        <c:manualLayout>
          <c:layoutTarget val="inner"/>
          <c:xMode val="edge"/>
          <c:yMode val="edge"/>
          <c:x val="1.218159622217262E-2"/>
          <c:y val="0.12544069996661414"/>
          <c:w val="0.91245862337668682"/>
          <c:h val="0.65703893970913618"/>
        </c:manualLayout>
      </c:layout>
      <c:barChart>
        <c:barDir val="col"/>
        <c:grouping val="percentStacked"/>
        <c:varyColors val="0"/>
        <c:ser>
          <c:idx val="0"/>
          <c:order val="0"/>
          <c:tx>
            <c:strRef>
              <c:f>Sheet1!$B$1</c:f>
              <c:strCache>
                <c:ptCount val="1"/>
                <c:pt idx="0">
                  <c:v>Chose the activity first and then found a destination</c:v>
                </c:pt>
              </c:strCache>
            </c:strRef>
          </c:tx>
          <c:spPr>
            <a:solidFill>
              <a:schemeClr val="accent5">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Cookery Class</c:v>
                </c:pt>
                <c:pt idx="1">
                  <c:v>Chocolate Making Class</c:v>
                </c:pt>
                <c:pt idx="2">
                  <c:v>Baking School</c:v>
                </c:pt>
                <c:pt idx="3">
                  <c:v>Cheese Making Class</c:v>
                </c:pt>
              </c:strCache>
            </c:strRef>
          </c:cat>
          <c:val>
            <c:numRef>
              <c:f>Sheet1!$B$2:$B$5</c:f>
              <c:numCache>
                <c:formatCode>0%</c:formatCode>
                <c:ptCount val="4"/>
                <c:pt idx="0">
                  <c:v>0.16</c:v>
                </c:pt>
                <c:pt idx="1">
                  <c:v>0.19</c:v>
                </c:pt>
                <c:pt idx="2">
                  <c:v>0.19</c:v>
                </c:pt>
                <c:pt idx="3">
                  <c:v>0.2</c:v>
                </c:pt>
              </c:numCache>
            </c:numRef>
          </c:val>
          <c:extLst>
            <c:ext xmlns:c16="http://schemas.microsoft.com/office/drawing/2014/chart" uri="{C3380CC4-5D6E-409C-BE32-E72D297353CC}">
              <c16:uniqueId val="{00000000-FEC3-493F-9EB0-A2891CA086B0}"/>
            </c:ext>
          </c:extLst>
        </c:ser>
        <c:ser>
          <c:idx val="1"/>
          <c:order val="1"/>
          <c:tx>
            <c:strRef>
              <c:f>Sheet1!$C$1</c:f>
              <c:strCache>
                <c:ptCount val="1"/>
                <c:pt idx="0">
                  <c:v>Chose the desintation because could do the activity there</c:v>
                </c:pt>
              </c:strCache>
            </c:strRef>
          </c:tx>
          <c:spPr>
            <a:solidFill>
              <a:schemeClr val="accent5">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Cookery Class</c:v>
                </c:pt>
                <c:pt idx="1">
                  <c:v>Chocolate Making Class</c:v>
                </c:pt>
                <c:pt idx="2">
                  <c:v>Baking School</c:v>
                </c:pt>
                <c:pt idx="3">
                  <c:v>Cheese Making Class</c:v>
                </c:pt>
              </c:strCache>
            </c:strRef>
          </c:cat>
          <c:val>
            <c:numRef>
              <c:f>Sheet1!$C$2:$C$5</c:f>
              <c:numCache>
                <c:formatCode>0%</c:formatCode>
                <c:ptCount val="4"/>
                <c:pt idx="0">
                  <c:v>0.3</c:v>
                </c:pt>
                <c:pt idx="1">
                  <c:v>0.3</c:v>
                </c:pt>
                <c:pt idx="2">
                  <c:v>0.31</c:v>
                </c:pt>
                <c:pt idx="3">
                  <c:v>0.32</c:v>
                </c:pt>
              </c:numCache>
            </c:numRef>
          </c:val>
          <c:extLst>
            <c:ext xmlns:c16="http://schemas.microsoft.com/office/drawing/2014/chart" uri="{C3380CC4-5D6E-409C-BE32-E72D297353CC}">
              <c16:uniqueId val="{00000001-FEC3-493F-9EB0-A2891CA086B0}"/>
            </c:ext>
          </c:extLst>
        </c:ser>
        <c:ser>
          <c:idx val="2"/>
          <c:order val="2"/>
          <c:tx>
            <c:strRef>
              <c:f>Sheet1!$D$1</c:f>
              <c:strCache>
                <c:ptCount val="1"/>
                <c:pt idx="0">
                  <c:v>Chose destination first, and then found could do the activity there</c:v>
                </c:pt>
              </c:strCache>
            </c:strRef>
          </c:tx>
          <c:spPr>
            <a:solidFill>
              <a:schemeClr val="accent3">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Cookery Class</c:v>
                </c:pt>
                <c:pt idx="1">
                  <c:v>Chocolate Making Class</c:v>
                </c:pt>
                <c:pt idx="2">
                  <c:v>Baking School</c:v>
                </c:pt>
                <c:pt idx="3">
                  <c:v>Cheese Making Class</c:v>
                </c:pt>
              </c:strCache>
            </c:strRef>
          </c:cat>
          <c:val>
            <c:numRef>
              <c:f>Sheet1!$D$2:$D$5</c:f>
              <c:numCache>
                <c:formatCode>0%</c:formatCode>
                <c:ptCount val="4"/>
                <c:pt idx="0">
                  <c:v>0.54</c:v>
                </c:pt>
                <c:pt idx="1">
                  <c:v>0.51</c:v>
                </c:pt>
                <c:pt idx="2">
                  <c:v>0.5</c:v>
                </c:pt>
                <c:pt idx="3">
                  <c:v>0.48</c:v>
                </c:pt>
              </c:numCache>
            </c:numRef>
          </c:val>
          <c:extLst>
            <c:ext xmlns:c16="http://schemas.microsoft.com/office/drawing/2014/chart" uri="{C3380CC4-5D6E-409C-BE32-E72D297353CC}">
              <c16:uniqueId val="{00000002-FEC3-493F-9EB0-A2891CA086B0}"/>
            </c:ext>
          </c:extLst>
        </c:ser>
        <c:dLbls>
          <c:showLegendKey val="0"/>
          <c:showVal val="0"/>
          <c:showCatName val="0"/>
          <c:showSerName val="0"/>
          <c:showPercent val="0"/>
          <c:showBubbleSize val="0"/>
        </c:dLbls>
        <c:gapWidth val="150"/>
        <c:overlap val="100"/>
        <c:axId val="1092873368"/>
        <c:axId val="1092880584"/>
      </c:barChart>
      <c:catAx>
        <c:axId val="1092873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1092880584"/>
        <c:crosses val="autoZero"/>
        <c:auto val="1"/>
        <c:lblAlgn val="ctr"/>
        <c:lblOffset val="100"/>
        <c:noMultiLvlLbl val="0"/>
      </c:catAx>
      <c:valAx>
        <c:axId val="1092880584"/>
        <c:scaling>
          <c:orientation val="minMax"/>
        </c:scaling>
        <c:delete val="1"/>
        <c:axPos val="l"/>
        <c:numFmt formatCode="0%" sourceLinked="1"/>
        <c:majorTickMark val="none"/>
        <c:minorTickMark val="none"/>
        <c:tickLblPos val="nextTo"/>
        <c:crossAx val="109287336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53411629460266"/>
          <c:y val="8.3648687488024523E-2"/>
          <c:w val="0.55780478872572492"/>
          <c:h val="0.83270262502395098"/>
        </c:manualLayout>
      </c:layout>
      <c:barChart>
        <c:barDir val="bar"/>
        <c:grouping val="clustered"/>
        <c:varyColors val="0"/>
        <c:ser>
          <c:idx val="0"/>
          <c:order val="0"/>
          <c:tx>
            <c:strRef>
              <c:f>Sheet1!$B$1</c:f>
              <c:strCache>
                <c:ptCount val="1"/>
                <c:pt idx="0">
                  <c:v>% </c:v>
                </c:pt>
              </c:strCache>
            </c:strRef>
          </c:tx>
          <c:spPr>
            <a:solidFill>
              <a:schemeClr val="bg1">
                <a:lumMod val="50000"/>
              </a:schemeClr>
            </a:solidFill>
            <a:ln>
              <a:noFill/>
            </a:ln>
            <a:effectLst/>
          </c:spPr>
          <c:invertIfNegative val="0"/>
          <c:dPt>
            <c:idx val="1"/>
            <c:invertIfNegative val="0"/>
            <c:bubble3D val="0"/>
            <c:spPr>
              <a:solidFill>
                <a:schemeClr val="bg1">
                  <a:lumMod val="50000"/>
                </a:schemeClr>
              </a:solidFill>
              <a:ln>
                <a:noFill/>
              </a:ln>
              <a:effectLst/>
            </c:spPr>
            <c:extLst>
              <c:ext xmlns:c16="http://schemas.microsoft.com/office/drawing/2014/chart" uri="{C3380CC4-5D6E-409C-BE32-E72D297353CC}">
                <c16:uniqueId val="{00000001-4910-42E5-BD7C-03522555B142}"/>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3-4910-42E5-BD7C-03522555B142}"/>
              </c:ext>
            </c:extLst>
          </c:dPt>
          <c:dPt>
            <c:idx val="3"/>
            <c:invertIfNegative val="0"/>
            <c:bubble3D val="0"/>
            <c:spPr>
              <a:solidFill>
                <a:schemeClr val="bg1">
                  <a:lumMod val="50000"/>
                </a:schemeClr>
              </a:solidFill>
              <a:ln>
                <a:noFill/>
              </a:ln>
              <a:effectLst/>
            </c:spPr>
            <c:extLst>
              <c:ext xmlns:c16="http://schemas.microsoft.com/office/drawing/2014/chart" uri="{C3380CC4-5D6E-409C-BE32-E72D297353CC}">
                <c16:uniqueId val="{00000005-4910-42E5-BD7C-03522555B142}"/>
              </c:ext>
            </c:extLst>
          </c:dPt>
          <c:dPt>
            <c:idx val="5"/>
            <c:invertIfNegative val="0"/>
            <c:bubble3D val="0"/>
            <c:spPr>
              <a:solidFill>
                <a:schemeClr val="accent5"/>
              </a:solidFill>
              <a:ln>
                <a:noFill/>
              </a:ln>
              <a:effectLst/>
            </c:spPr>
            <c:extLst>
              <c:ext xmlns:c16="http://schemas.microsoft.com/office/drawing/2014/chart" uri="{C3380CC4-5D6E-409C-BE32-E72D297353CC}">
                <c16:uniqueId val="{00000007-4910-42E5-BD7C-03522555B142}"/>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France</c:v>
                </c:pt>
                <c:pt idx="1">
                  <c:v>Italy</c:v>
                </c:pt>
                <c:pt idx="2">
                  <c:v>Spain</c:v>
                </c:pt>
                <c:pt idx="3">
                  <c:v>Thailand</c:v>
                </c:pt>
                <c:pt idx="5">
                  <c:v>UK - 6</c:v>
                </c:pt>
              </c:strCache>
            </c:strRef>
          </c:cat>
          <c:val>
            <c:numRef>
              <c:f>Sheet1!$B$2:$B$7</c:f>
              <c:numCache>
                <c:formatCode>0%</c:formatCode>
                <c:ptCount val="6"/>
                <c:pt idx="0">
                  <c:v>0.25</c:v>
                </c:pt>
                <c:pt idx="1">
                  <c:v>0.23</c:v>
                </c:pt>
                <c:pt idx="2">
                  <c:v>0.16</c:v>
                </c:pt>
                <c:pt idx="3">
                  <c:v>0.14000000000000001</c:v>
                </c:pt>
                <c:pt idx="5">
                  <c:v>0.12</c:v>
                </c:pt>
              </c:numCache>
            </c:numRef>
          </c:val>
          <c:extLst>
            <c:ext xmlns:c16="http://schemas.microsoft.com/office/drawing/2014/chart" uri="{C3380CC4-5D6E-409C-BE32-E72D297353CC}">
              <c16:uniqueId val="{00000008-4910-42E5-BD7C-03522555B142}"/>
            </c:ext>
          </c:extLst>
        </c:ser>
        <c:dLbls>
          <c:showLegendKey val="0"/>
          <c:showVal val="0"/>
          <c:showCatName val="0"/>
          <c:showSerName val="0"/>
          <c:showPercent val="0"/>
          <c:showBubbleSize val="0"/>
        </c:dLbls>
        <c:gapWidth val="31"/>
        <c:axId val="739524616"/>
        <c:axId val="739520352"/>
      </c:barChart>
      <c:catAx>
        <c:axId val="73952461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739520352"/>
        <c:crosses val="autoZero"/>
        <c:auto val="1"/>
        <c:lblAlgn val="ctr"/>
        <c:lblOffset val="100"/>
        <c:noMultiLvlLbl val="0"/>
      </c:catAx>
      <c:valAx>
        <c:axId val="739520352"/>
        <c:scaling>
          <c:orientation val="minMax"/>
        </c:scaling>
        <c:delete val="1"/>
        <c:axPos val="t"/>
        <c:numFmt formatCode="0%" sourceLinked="1"/>
        <c:majorTickMark val="none"/>
        <c:minorTickMark val="none"/>
        <c:tickLblPos val="nextTo"/>
        <c:crossAx val="7395246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5698444662620072"/>
          <c:y val="8.3648687488024523E-2"/>
          <c:w val="0.44301555337379933"/>
          <c:h val="0.83270262502395098"/>
        </c:manualLayout>
      </c:layout>
      <c:barChart>
        <c:barDir val="bar"/>
        <c:grouping val="clustered"/>
        <c:varyColors val="0"/>
        <c:ser>
          <c:idx val="0"/>
          <c:order val="0"/>
          <c:tx>
            <c:strRef>
              <c:f>Sheet1!$B$1</c:f>
              <c:strCache>
                <c:ptCount val="1"/>
                <c:pt idx="0">
                  <c:v>% </c:v>
                </c:pt>
              </c:strCache>
            </c:strRef>
          </c:tx>
          <c:spPr>
            <a:solidFill>
              <a:schemeClr val="bg1">
                <a:lumMod val="50000"/>
              </a:schemeClr>
            </a:solidFill>
            <a:ln>
              <a:noFill/>
            </a:ln>
            <a:effectLst/>
          </c:spPr>
          <c:invertIfNegative val="0"/>
          <c:dPt>
            <c:idx val="1"/>
            <c:invertIfNegative val="0"/>
            <c:bubble3D val="0"/>
            <c:spPr>
              <a:solidFill>
                <a:schemeClr val="bg1">
                  <a:lumMod val="50000"/>
                </a:schemeClr>
              </a:solidFill>
              <a:ln>
                <a:noFill/>
              </a:ln>
              <a:effectLst/>
            </c:spPr>
            <c:extLst>
              <c:ext xmlns:c16="http://schemas.microsoft.com/office/drawing/2014/chart" uri="{C3380CC4-5D6E-409C-BE32-E72D297353CC}">
                <c16:uniqueId val="{00000001-E5E5-4643-B04B-C09561DAC391}"/>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3-E5E5-4643-B04B-C09561DAC391}"/>
              </c:ext>
            </c:extLst>
          </c:dPt>
          <c:dPt>
            <c:idx val="3"/>
            <c:invertIfNegative val="0"/>
            <c:bubble3D val="0"/>
            <c:spPr>
              <a:solidFill>
                <a:schemeClr val="bg1">
                  <a:lumMod val="50000"/>
                </a:schemeClr>
              </a:solidFill>
              <a:ln>
                <a:noFill/>
              </a:ln>
              <a:effectLst/>
            </c:spPr>
            <c:extLst>
              <c:ext xmlns:c16="http://schemas.microsoft.com/office/drawing/2014/chart" uri="{C3380CC4-5D6E-409C-BE32-E72D297353CC}">
                <c16:uniqueId val="{00000005-E5E5-4643-B04B-C09561DAC391}"/>
              </c:ext>
            </c:extLst>
          </c:dPt>
          <c:dPt>
            <c:idx val="5"/>
            <c:invertIfNegative val="0"/>
            <c:bubble3D val="0"/>
            <c:spPr>
              <a:solidFill>
                <a:schemeClr val="accent5"/>
              </a:solidFill>
              <a:ln>
                <a:noFill/>
              </a:ln>
              <a:effectLst/>
            </c:spPr>
            <c:extLst>
              <c:ext xmlns:c16="http://schemas.microsoft.com/office/drawing/2014/chart" uri="{C3380CC4-5D6E-409C-BE32-E72D297353CC}">
                <c16:uniqueId val="{00000007-E5E5-4643-B04B-C09561DAC391}"/>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France</c:v>
                </c:pt>
                <c:pt idx="1">
                  <c:v>Other Europe</c:v>
                </c:pt>
                <c:pt idx="2">
                  <c:v>Germany</c:v>
                </c:pt>
                <c:pt idx="3">
                  <c:v>Italy</c:v>
                </c:pt>
                <c:pt idx="5">
                  <c:v>UK - 6</c:v>
                </c:pt>
              </c:strCache>
            </c:strRef>
          </c:cat>
          <c:val>
            <c:numRef>
              <c:f>Sheet1!$B$2:$B$7</c:f>
              <c:numCache>
                <c:formatCode>0%</c:formatCode>
                <c:ptCount val="6"/>
                <c:pt idx="0">
                  <c:v>0.24</c:v>
                </c:pt>
                <c:pt idx="1">
                  <c:v>0.18</c:v>
                </c:pt>
                <c:pt idx="2">
                  <c:v>0.14000000000000001</c:v>
                </c:pt>
                <c:pt idx="3">
                  <c:v>0.14000000000000001</c:v>
                </c:pt>
                <c:pt idx="5">
                  <c:v>0.1</c:v>
                </c:pt>
              </c:numCache>
            </c:numRef>
          </c:val>
          <c:extLst>
            <c:ext xmlns:c16="http://schemas.microsoft.com/office/drawing/2014/chart" uri="{C3380CC4-5D6E-409C-BE32-E72D297353CC}">
              <c16:uniqueId val="{00000008-E5E5-4643-B04B-C09561DAC391}"/>
            </c:ext>
          </c:extLst>
        </c:ser>
        <c:dLbls>
          <c:showLegendKey val="0"/>
          <c:showVal val="0"/>
          <c:showCatName val="0"/>
          <c:showSerName val="0"/>
          <c:showPercent val="0"/>
          <c:showBubbleSize val="0"/>
        </c:dLbls>
        <c:gapWidth val="31"/>
        <c:axId val="739524616"/>
        <c:axId val="739520352"/>
      </c:barChart>
      <c:catAx>
        <c:axId val="73952461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739520352"/>
        <c:crosses val="autoZero"/>
        <c:auto val="1"/>
        <c:lblAlgn val="ctr"/>
        <c:lblOffset val="100"/>
        <c:noMultiLvlLbl val="0"/>
      </c:catAx>
      <c:valAx>
        <c:axId val="739520352"/>
        <c:scaling>
          <c:orientation val="minMax"/>
        </c:scaling>
        <c:delete val="1"/>
        <c:axPos val="t"/>
        <c:numFmt formatCode="0%" sourceLinked="1"/>
        <c:majorTickMark val="none"/>
        <c:minorTickMark val="none"/>
        <c:tickLblPos val="nextTo"/>
        <c:crossAx val="7395246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5048566284591074"/>
          <c:y val="8.3648687488024523E-2"/>
          <c:w val="0.54951433715408926"/>
          <c:h val="0.83270262502395098"/>
        </c:manualLayout>
      </c:layout>
      <c:barChart>
        <c:barDir val="bar"/>
        <c:grouping val="clustered"/>
        <c:varyColors val="0"/>
        <c:ser>
          <c:idx val="0"/>
          <c:order val="0"/>
          <c:tx>
            <c:strRef>
              <c:f>Sheet1!$B$1</c:f>
              <c:strCache>
                <c:ptCount val="1"/>
                <c:pt idx="0">
                  <c:v>% </c:v>
                </c:pt>
              </c:strCache>
            </c:strRef>
          </c:tx>
          <c:spPr>
            <a:solidFill>
              <a:schemeClr val="bg1">
                <a:lumMod val="50000"/>
              </a:schemeClr>
            </a:solidFill>
            <a:ln>
              <a:noFill/>
            </a:ln>
            <a:effectLst/>
          </c:spPr>
          <c:invertIfNegative val="0"/>
          <c:dPt>
            <c:idx val="1"/>
            <c:invertIfNegative val="0"/>
            <c:bubble3D val="0"/>
            <c:spPr>
              <a:solidFill>
                <a:schemeClr val="bg1">
                  <a:lumMod val="50000"/>
                </a:schemeClr>
              </a:solidFill>
              <a:ln>
                <a:noFill/>
              </a:ln>
              <a:effectLst/>
            </c:spPr>
            <c:extLst>
              <c:ext xmlns:c16="http://schemas.microsoft.com/office/drawing/2014/chart" uri="{C3380CC4-5D6E-409C-BE32-E72D297353CC}">
                <c16:uniqueId val="{00000001-666D-477A-957C-48AA2BB33ADD}"/>
              </c:ext>
            </c:extLst>
          </c:dPt>
          <c:dPt>
            <c:idx val="2"/>
            <c:invertIfNegative val="0"/>
            <c:bubble3D val="0"/>
            <c:spPr>
              <a:solidFill>
                <a:schemeClr val="accent5"/>
              </a:solidFill>
              <a:ln>
                <a:noFill/>
              </a:ln>
              <a:effectLst/>
            </c:spPr>
            <c:extLst>
              <c:ext xmlns:c16="http://schemas.microsoft.com/office/drawing/2014/chart" uri="{C3380CC4-5D6E-409C-BE32-E72D297353CC}">
                <c16:uniqueId val="{00000003-666D-477A-957C-48AA2BB33ADD}"/>
              </c:ext>
            </c:extLst>
          </c:dPt>
          <c:dPt>
            <c:idx val="3"/>
            <c:invertIfNegative val="0"/>
            <c:bubble3D val="0"/>
            <c:spPr>
              <a:solidFill>
                <a:schemeClr val="bg1">
                  <a:lumMod val="50000"/>
                </a:schemeClr>
              </a:solidFill>
              <a:ln>
                <a:noFill/>
              </a:ln>
              <a:effectLst/>
            </c:spPr>
            <c:extLst>
              <c:ext xmlns:c16="http://schemas.microsoft.com/office/drawing/2014/chart" uri="{C3380CC4-5D6E-409C-BE32-E72D297353CC}">
                <c16:uniqueId val="{00000005-666D-477A-957C-48AA2BB33ADD}"/>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4"/>
                <c:pt idx="0">
                  <c:v>France</c:v>
                </c:pt>
                <c:pt idx="1">
                  <c:v>Italy</c:v>
                </c:pt>
                <c:pt idx="2">
                  <c:v>UK</c:v>
                </c:pt>
                <c:pt idx="3">
                  <c:v>Germany</c:v>
                </c:pt>
              </c:strCache>
            </c:strRef>
          </c:cat>
          <c:val>
            <c:numRef>
              <c:f>Sheet1!$B$2:$B$7</c:f>
              <c:numCache>
                <c:formatCode>0%</c:formatCode>
                <c:ptCount val="6"/>
                <c:pt idx="0">
                  <c:v>0.26</c:v>
                </c:pt>
                <c:pt idx="1">
                  <c:v>0.16</c:v>
                </c:pt>
                <c:pt idx="2">
                  <c:v>0.13</c:v>
                </c:pt>
                <c:pt idx="3">
                  <c:v>0.13</c:v>
                </c:pt>
              </c:numCache>
            </c:numRef>
          </c:val>
          <c:extLst>
            <c:ext xmlns:c16="http://schemas.microsoft.com/office/drawing/2014/chart" uri="{C3380CC4-5D6E-409C-BE32-E72D297353CC}">
              <c16:uniqueId val="{00000006-666D-477A-957C-48AA2BB33ADD}"/>
            </c:ext>
          </c:extLst>
        </c:ser>
        <c:dLbls>
          <c:showLegendKey val="0"/>
          <c:showVal val="0"/>
          <c:showCatName val="0"/>
          <c:showSerName val="0"/>
          <c:showPercent val="0"/>
          <c:showBubbleSize val="0"/>
        </c:dLbls>
        <c:gapWidth val="31"/>
        <c:axId val="739524616"/>
        <c:axId val="739520352"/>
      </c:barChart>
      <c:catAx>
        <c:axId val="73952461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739520352"/>
        <c:crosses val="autoZero"/>
        <c:auto val="1"/>
        <c:lblAlgn val="ctr"/>
        <c:lblOffset val="100"/>
        <c:noMultiLvlLbl val="0"/>
      </c:catAx>
      <c:valAx>
        <c:axId val="739520352"/>
        <c:scaling>
          <c:orientation val="minMax"/>
        </c:scaling>
        <c:delete val="1"/>
        <c:axPos val="t"/>
        <c:numFmt formatCode="0%" sourceLinked="1"/>
        <c:majorTickMark val="none"/>
        <c:minorTickMark val="none"/>
        <c:tickLblPos val="nextTo"/>
        <c:crossAx val="7395246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60962773960286"/>
          <c:y val="1.2430101072055437E-2"/>
          <c:w val="0.89253644128253495"/>
          <c:h val="0.86079497197214205"/>
        </c:manualLayout>
      </c:layout>
      <c:scatterChart>
        <c:scatterStyle val="lineMarker"/>
        <c:varyColors val="0"/>
        <c:ser>
          <c:idx val="0"/>
          <c:order val="0"/>
          <c:tx>
            <c:strRef>
              <c:f>Sheet1!$B$1</c:f>
              <c:strCache>
                <c:ptCount val="1"/>
                <c:pt idx="0">
                  <c:v>Interested but not done</c:v>
                </c:pt>
              </c:strCache>
            </c:strRef>
          </c:tx>
          <c:spPr>
            <a:ln w="19050" cap="rnd">
              <a:noFill/>
              <a:round/>
            </a:ln>
            <a:effectLst/>
          </c:spPr>
          <c:marker>
            <c:symbol val="circle"/>
            <c:size val="5"/>
            <c:spPr>
              <a:solidFill>
                <a:schemeClr val="accent5"/>
              </a:solidFill>
              <a:ln w="38100">
                <a:solidFill>
                  <a:schemeClr val="accent5"/>
                </a:solidFill>
              </a:ln>
              <a:effectLst/>
            </c:spPr>
          </c:marker>
          <c:dPt>
            <c:idx val="6"/>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0-36A2-4FB0-9AA4-CE253E120BB4}"/>
              </c:ext>
            </c:extLst>
          </c:dPt>
          <c:dPt>
            <c:idx val="8"/>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1-36A2-4FB0-9AA4-CE253E120BB4}"/>
              </c:ext>
            </c:extLst>
          </c:dPt>
          <c:dPt>
            <c:idx val="9"/>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2-36A2-4FB0-9AA4-CE253E120BB4}"/>
              </c:ext>
            </c:extLst>
          </c:dPt>
          <c:dPt>
            <c:idx val="10"/>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3-36A2-4FB0-9AA4-CE253E120BB4}"/>
              </c:ext>
            </c:extLst>
          </c:dPt>
          <c:dPt>
            <c:idx val="11"/>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4-36A2-4FB0-9AA4-CE253E120BB4}"/>
              </c:ext>
            </c:extLst>
          </c:dPt>
          <c:dPt>
            <c:idx val="13"/>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5-36A2-4FB0-9AA4-CE253E120BB4}"/>
              </c:ext>
            </c:extLst>
          </c:dPt>
          <c:dPt>
            <c:idx val="16"/>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6-36A2-4FB0-9AA4-CE253E120BB4}"/>
              </c:ext>
            </c:extLst>
          </c:dPt>
          <c:dPt>
            <c:idx val="17"/>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7-36A2-4FB0-9AA4-CE253E120BB4}"/>
              </c:ext>
            </c:extLst>
          </c:dPt>
          <c:dPt>
            <c:idx val="18"/>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8-36A2-4FB0-9AA4-CE253E120BB4}"/>
              </c:ext>
            </c:extLst>
          </c:dPt>
          <c:dPt>
            <c:idx val="19"/>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9-36A2-4FB0-9AA4-CE253E120BB4}"/>
              </c:ext>
            </c:extLst>
          </c:dPt>
          <c:dPt>
            <c:idx val="20"/>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A-36A2-4FB0-9AA4-CE253E120BB4}"/>
              </c:ext>
            </c:extLst>
          </c:dPt>
          <c:dPt>
            <c:idx val="21"/>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B-36A2-4FB0-9AA4-CE253E120BB4}"/>
              </c:ext>
            </c:extLst>
          </c:dPt>
          <c:dPt>
            <c:idx val="22"/>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C-36A2-4FB0-9AA4-CE253E120BB4}"/>
              </c:ext>
            </c:extLst>
          </c:dPt>
          <c:dPt>
            <c:idx val="23"/>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D-36A2-4FB0-9AA4-CE253E120BB4}"/>
              </c:ext>
            </c:extLst>
          </c:dPt>
          <c:dLbls>
            <c:dLbl>
              <c:idx val="0"/>
              <c:layout>
                <c:manualLayout>
                  <c:x val="-1.5733837972441055E-2"/>
                  <c:y val="1.2934219310382054E-2"/>
                </c:manualLayout>
              </c:layout>
              <c:tx>
                <c:rich>
                  <a:bodyPr/>
                  <a:lstStyle/>
                  <a:p>
                    <a:fld id="{9C2A2D46-3F8C-4371-B93C-B382C67E846E}"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E-36A2-4FB0-9AA4-CE253E120BB4}"/>
                </c:ext>
              </c:extLst>
            </c:dLbl>
            <c:dLbl>
              <c:idx val="1"/>
              <c:layout>
                <c:manualLayout>
                  <c:x val="-1.048922531496067E-2"/>
                  <c:y val="6.4671096551910268E-3"/>
                </c:manualLayout>
              </c:layout>
              <c:tx>
                <c:rich>
                  <a:bodyPr/>
                  <a:lstStyle/>
                  <a:p>
                    <a:fld id="{156CCB2C-A7F5-41A5-A547-D82F15C004B6}"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F-36A2-4FB0-9AA4-CE253E120BB4}"/>
                </c:ext>
              </c:extLst>
            </c:dLbl>
            <c:dLbl>
              <c:idx val="2"/>
              <c:layout>
                <c:manualLayout>
                  <c:x val="7.8669189862205034E-3"/>
                  <c:y val="3.2335548275954839E-3"/>
                </c:manualLayout>
              </c:layout>
              <c:tx>
                <c:rich>
                  <a:bodyPr/>
                  <a:lstStyle/>
                  <a:p>
                    <a:fld id="{C8559B1E-CDC5-4C40-8B72-807E06371A38}"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0-36A2-4FB0-9AA4-CE253E120BB4}"/>
                </c:ext>
              </c:extLst>
            </c:dLbl>
            <c:dLbl>
              <c:idx val="3"/>
              <c:layout>
                <c:manualLayout>
                  <c:x val="-5.244612657480335E-3"/>
                  <c:y val="-2.5868438620764166E-2"/>
                </c:manualLayout>
              </c:layout>
              <c:tx>
                <c:rich>
                  <a:bodyPr/>
                  <a:lstStyle/>
                  <a:p>
                    <a:fld id="{2A172BF4-21D6-4F1D-A2B6-D65C70D02CCB}"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1-36A2-4FB0-9AA4-CE253E120BB4}"/>
                </c:ext>
              </c:extLst>
            </c:dLbl>
            <c:dLbl>
              <c:idx val="4"/>
              <c:layout>
                <c:manualLayout>
                  <c:x val="-2.6223063287401675E-3"/>
                  <c:y val="-1.1856230736994344E-16"/>
                </c:manualLayout>
              </c:layout>
              <c:tx>
                <c:rich>
                  <a:bodyPr/>
                  <a:lstStyle/>
                  <a:p>
                    <a:fld id="{B2F0C8A7-968D-4CC5-9799-2D91B829F492}"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2-36A2-4FB0-9AA4-CE253E120BB4}"/>
                </c:ext>
              </c:extLst>
            </c:dLbl>
            <c:dLbl>
              <c:idx val="5"/>
              <c:layout>
                <c:manualLayout>
                  <c:x val="-2.6223063287401675E-3"/>
                  <c:y val="9.7006644827864214E-3"/>
                </c:manualLayout>
              </c:layout>
              <c:tx>
                <c:rich>
                  <a:bodyPr/>
                  <a:lstStyle/>
                  <a:p>
                    <a:fld id="{81707C1D-D8E9-4770-B214-61067F3B48A1}"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3-36A2-4FB0-9AA4-CE253E120BB4}"/>
                </c:ext>
              </c:extLst>
            </c:dLbl>
            <c:dLbl>
              <c:idx val="6"/>
              <c:layout>
                <c:manualLayout>
                  <c:x val="-0.28845369616141842"/>
                  <c:y val="-2.910199344835962E-2"/>
                </c:manualLayout>
              </c:layout>
              <c:tx>
                <c:rich>
                  <a:bodyPr/>
                  <a:lstStyle/>
                  <a:p>
                    <a:fld id="{CA740E99-C22A-450F-8502-481D4AE832CF}"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36A2-4FB0-9AA4-CE253E120BB4}"/>
                </c:ext>
              </c:extLst>
            </c:dLbl>
            <c:dLbl>
              <c:idx val="7"/>
              <c:layout>
                <c:manualLayout>
                  <c:x val="1.5733837972441007E-2"/>
                  <c:y val="-5.8203986896719268E-2"/>
                </c:manualLayout>
              </c:layout>
              <c:tx>
                <c:rich>
                  <a:bodyPr/>
                  <a:lstStyle/>
                  <a:p>
                    <a:fld id="{7804EB22-4724-4E10-ACFE-155C30723C2D}"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4-36A2-4FB0-9AA4-CE253E120BB4}"/>
                </c:ext>
              </c:extLst>
            </c:dLbl>
            <c:dLbl>
              <c:idx val="8"/>
              <c:layout>
                <c:manualLayout>
                  <c:x val="-0.18880605566929207"/>
                  <c:y val="-2.5868438620764135E-2"/>
                </c:manualLayout>
              </c:layout>
              <c:tx>
                <c:rich>
                  <a:bodyPr/>
                  <a:lstStyle/>
                  <a:p>
                    <a:fld id="{12209F89-8E9D-458D-B9D3-39808C2D9CCA}"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1-36A2-4FB0-9AA4-CE253E120BB4}"/>
                </c:ext>
              </c:extLst>
            </c:dLbl>
            <c:dLbl>
              <c:idx val="9"/>
              <c:layout>
                <c:manualLayout>
                  <c:x val="-7.6046883533464907E-2"/>
                  <c:y val="3.5569103103550645E-2"/>
                </c:manualLayout>
              </c:layout>
              <c:tx>
                <c:rich>
                  <a:bodyPr/>
                  <a:lstStyle/>
                  <a:p>
                    <a:fld id="{2F374AD1-A026-4C6A-86C2-C1FBEAD6266E}"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2-36A2-4FB0-9AA4-CE253E120BB4}"/>
                </c:ext>
              </c:extLst>
            </c:dLbl>
            <c:dLbl>
              <c:idx val="10"/>
              <c:layout>
                <c:manualLayout>
                  <c:x val="-5.2446126574802873E-3"/>
                  <c:y val="-3.2335548275955728E-3"/>
                </c:manualLayout>
              </c:layout>
              <c:tx>
                <c:rich>
                  <a:bodyPr/>
                  <a:lstStyle/>
                  <a:p>
                    <a:fld id="{2111B73C-03E5-4613-9D82-76F40B10BB58}"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36A2-4FB0-9AA4-CE253E120BB4}"/>
                </c:ext>
              </c:extLst>
            </c:dLbl>
            <c:dLbl>
              <c:idx val="11"/>
              <c:layout>
                <c:manualLayout>
                  <c:x val="-5.2446126574805275E-3"/>
                  <c:y val="3.5569103103550645E-2"/>
                </c:manualLayout>
              </c:layout>
              <c:tx>
                <c:rich>
                  <a:bodyPr/>
                  <a:lstStyle/>
                  <a:p>
                    <a:fld id="{5C15C85B-1E1B-4861-BBDE-E1124AA69BC8}"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4-36A2-4FB0-9AA4-CE253E120BB4}"/>
                </c:ext>
              </c:extLst>
            </c:dLbl>
            <c:dLbl>
              <c:idx val="12"/>
              <c:layout>
                <c:manualLayout>
                  <c:x val="-5.244612657480335E-3"/>
                  <c:y val="-9.7006644827865446E-3"/>
                </c:manualLayout>
              </c:layout>
              <c:tx>
                <c:rich>
                  <a:bodyPr/>
                  <a:lstStyle/>
                  <a:p>
                    <a:fld id="{C47AEED3-925B-4ED1-9181-E8847EB8FE9C}"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5-36A2-4FB0-9AA4-CE253E120BB4}"/>
                </c:ext>
              </c:extLst>
            </c:dLbl>
            <c:dLbl>
              <c:idx val="13"/>
              <c:layout>
                <c:manualLayout>
                  <c:x val="-0.11275906889542062"/>
                  <c:y val="2.5868565926072281E-2"/>
                </c:manualLayout>
              </c:layout>
              <c:tx>
                <c:rich>
                  <a:bodyPr/>
                  <a:lstStyle/>
                  <a:p>
                    <a:fld id="{3748572A-9C75-439F-9FCF-028EF64E2D3E}"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manualLayout>
                      <c:w val="0.28052111627657272"/>
                      <c:h val="7.2851990265726904E-2"/>
                    </c:manualLayout>
                  </c15:layout>
                  <c15:dlblFieldTable/>
                  <c15:showDataLabelsRange val="1"/>
                </c:ext>
                <c:ext xmlns:c16="http://schemas.microsoft.com/office/drawing/2014/chart" uri="{C3380CC4-5D6E-409C-BE32-E72D297353CC}">
                  <c16:uniqueId val="{00000005-36A2-4FB0-9AA4-CE253E120BB4}"/>
                </c:ext>
              </c:extLst>
            </c:dLbl>
            <c:dLbl>
              <c:idx val="14"/>
              <c:layout>
                <c:manualLayout>
                  <c:x val="-3.4089982273622178E-2"/>
                  <c:y val="2.9101993448359561E-2"/>
                </c:manualLayout>
              </c:layout>
              <c:tx>
                <c:rich>
                  <a:bodyPr/>
                  <a:lstStyle/>
                  <a:p>
                    <a:fld id="{E394BE85-E4A2-4F28-9A6F-EF7065BE1413}"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6-36A2-4FB0-9AA4-CE253E120BB4}"/>
                </c:ext>
              </c:extLst>
            </c:dLbl>
            <c:dLbl>
              <c:idx val="15"/>
              <c:layout>
                <c:manualLayout>
                  <c:x val="-3.8023338526325785E-2"/>
                  <c:y val="-1.6167646832669393E-2"/>
                </c:manualLayout>
              </c:layout>
              <c:tx>
                <c:rich>
                  <a:bodyPr rot="0" spcFirstLastPara="1" vertOverflow="ellipsis" vert="horz" wrap="square" lIns="38100" tIns="19050" rIns="38100" bIns="19050" anchor="ctr" anchorCtr="1">
                    <a:noAutofit/>
                  </a:bodyPr>
                  <a:lstStyle/>
                  <a:p>
                    <a:pPr>
                      <a:defRPr sz="800" b="0" i="0" u="none" strike="noStrike" kern="1200" baseline="0">
                        <a:solidFill>
                          <a:schemeClr val="tx1">
                            <a:lumMod val="75000"/>
                            <a:lumOff val="25000"/>
                          </a:schemeClr>
                        </a:solidFill>
                        <a:latin typeface="+mn-lt"/>
                        <a:ea typeface="+mn-ea"/>
                        <a:cs typeface="+mn-cs"/>
                      </a:defRPr>
                    </a:pPr>
                    <a:fld id="{07B9D20E-E4B3-43FE-B038-BAF0999047CF}" type="CELLRANGE">
                      <a:rPr lang="en-US"/>
                      <a:pPr>
                        <a:defRPr sz="800"/>
                      </a:pPr>
                      <a:t>[CELLRANGE]</a:t>
                    </a:fld>
                    <a:endParaRPr lang="en-GB"/>
                  </a:p>
                </c:rich>
              </c:tx>
              <c:spPr>
                <a:noFill/>
                <a:ln>
                  <a:noFill/>
                </a:ln>
                <a:effectLst/>
              </c:spPr>
              <c:txPr>
                <a:bodyPr rot="0" spcFirstLastPara="1" vertOverflow="ellipsis" vert="horz" wrap="square" lIns="38100" tIns="19050" rIns="38100" bIns="19050" anchor="ctr" anchorCtr="1">
                  <a:noAutofit/>
                </a:bodyPr>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layout>
                    <c:manualLayout>
                      <c:w val="0.20899781440059134"/>
                      <c:h val="6.9618435438131385E-2"/>
                    </c:manualLayout>
                  </c15:layout>
                  <c15:dlblFieldTable/>
                  <c15:showDataLabelsRange val="1"/>
                </c:ext>
                <c:ext xmlns:c16="http://schemas.microsoft.com/office/drawing/2014/chart" uri="{C3380CC4-5D6E-409C-BE32-E72D297353CC}">
                  <c16:uniqueId val="{00000017-36A2-4FB0-9AA4-CE253E120BB4}"/>
                </c:ext>
              </c:extLst>
            </c:dLbl>
            <c:dLbl>
              <c:idx val="16"/>
              <c:layout>
                <c:manualLayout>
                  <c:x val="-5.244612657480335E-3"/>
                  <c:y val="1.6167774137977566E-2"/>
                </c:manualLayout>
              </c:layout>
              <c:tx>
                <c:rich>
                  <a:bodyPr/>
                  <a:lstStyle/>
                  <a:p>
                    <a:fld id="{47DFF53D-3871-41F9-B54E-348086F07F03}"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36A2-4FB0-9AA4-CE253E120BB4}"/>
                </c:ext>
              </c:extLst>
            </c:dLbl>
            <c:dLbl>
              <c:idx val="17"/>
              <c:layout>
                <c:manualLayout>
                  <c:x val="-0.1809391366830716"/>
                  <c:y val="0"/>
                </c:manualLayout>
              </c:layout>
              <c:tx>
                <c:rich>
                  <a:bodyPr/>
                  <a:lstStyle/>
                  <a:p>
                    <a:fld id="{9EEEE5D4-EF5E-47B6-B4E1-DE74364C242E}"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7-36A2-4FB0-9AA4-CE253E120BB4}"/>
                </c:ext>
              </c:extLst>
            </c:dLbl>
            <c:dLbl>
              <c:idx val="18"/>
              <c:layout>
                <c:manualLayout>
                  <c:x val="-0.10226994682086658"/>
                  <c:y val="-4.2036212758741705E-2"/>
                </c:manualLayout>
              </c:layout>
              <c:tx>
                <c:rich>
                  <a:bodyPr/>
                  <a:lstStyle/>
                  <a:p>
                    <a:fld id="{215EF85F-77F6-4392-8D8A-1C94CB5E17AB}"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8-36A2-4FB0-9AA4-CE253E120BB4}"/>
                </c:ext>
              </c:extLst>
            </c:dLbl>
            <c:dLbl>
              <c:idx val="19"/>
              <c:layout>
                <c:manualLayout>
                  <c:x val="-0.13898223542322891"/>
                  <c:y val="-5.9281153684971719E-17"/>
                </c:manualLayout>
              </c:layout>
              <c:tx>
                <c:rich>
                  <a:bodyPr/>
                  <a:lstStyle/>
                  <a:p>
                    <a:fld id="{B6C65CDA-FE00-4B39-BC6D-0FA8392DA6C9}"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9-36A2-4FB0-9AA4-CE253E120BB4}"/>
                </c:ext>
              </c:extLst>
            </c:dLbl>
            <c:dLbl>
              <c:idx val="20"/>
              <c:layout>
                <c:manualLayout>
                  <c:x val="-0.10751455947834687"/>
                  <c:y val="-3.8802657931146158E-2"/>
                </c:manualLayout>
              </c:layout>
              <c:tx>
                <c:rich>
                  <a:bodyPr/>
                  <a:lstStyle/>
                  <a:p>
                    <a:fld id="{904B08C0-7779-41BD-ADE3-A19D9FBBD756}"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A-36A2-4FB0-9AA4-CE253E120BB4}"/>
                </c:ext>
              </c:extLst>
            </c:dLbl>
            <c:dLbl>
              <c:idx val="21"/>
              <c:layout>
                <c:manualLayout>
                  <c:x val="-1.8356144301181269E-2"/>
                  <c:y val="3.8802657931146144E-2"/>
                </c:manualLayout>
              </c:layout>
              <c:tx>
                <c:rich>
                  <a:bodyPr/>
                  <a:lstStyle/>
                  <a:p>
                    <a:fld id="{5C736A6A-315E-49C1-8A0F-F371806208CD}"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B-36A2-4FB0-9AA4-CE253E120BB4}"/>
                </c:ext>
              </c:extLst>
            </c:dLbl>
            <c:dLbl>
              <c:idx val="22"/>
              <c:layout>
                <c:manualLayout>
                  <c:x val="-8.1502106620498522E-3"/>
                  <c:y val="-1.2934219310382068E-2"/>
                </c:manualLayout>
              </c:layout>
              <c:tx>
                <c:rich>
                  <a:bodyPr/>
                  <a:lstStyle/>
                  <a:p>
                    <a:fld id="{CF6B11BC-34DF-4E06-9A5D-2446A8DFCAAB}"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C-36A2-4FB0-9AA4-CE253E120BB4}"/>
                </c:ext>
              </c:extLst>
            </c:dLbl>
            <c:dLbl>
              <c:idx val="23"/>
              <c:layout>
                <c:manualLayout>
                  <c:x val="-0.18356144301181174"/>
                  <c:y val="0"/>
                </c:manualLayout>
              </c:layout>
              <c:tx>
                <c:rich>
                  <a:bodyPr/>
                  <a:lstStyle/>
                  <a:p>
                    <a:fld id="{10DE775A-3535-436C-9C0B-8E5D220FD90B}"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D-36A2-4FB0-9AA4-CE253E120BB4}"/>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xVal>
            <c:numRef>
              <c:f>Sheet1!$A$2:$A$25</c:f>
              <c:numCache>
                <c:formatCode>0%</c:formatCode>
                <c:ptCount val="24"/>
                <c:pt idx="0">
                  <c:v>0.13</c:v>
                </c:pt>
                <c:pt idx="1">
                  <c:v>0.1</c:v>
                </c:pt>
                <c:pt idx="2">
                  <c:v>0.15</c:v>
                </c:pt>
                <c:pt idx="3">
                  <c:v>0.28000000000000003</c:v>
                </c:pt>
                <c:pt idx="4">
                  <c:v>0.11</c:v>
                </c:pt>
                <c:pt idx="5">
                  <c:v>0.11</c:v>
                </c:pt>
                <c:pt idx="6">
                  <c:v>0.14000000000000001</c:v>
                </c:pt>
                <c:pt idx="7">
                  <c:v>0.13</c:v>
                </c:pt>
                <c:pt idx="8">
                  <c:v>0.12</c:v>
                </c:pt>
                <c:pt idx="9">
                  <c:v>0.15</c:v>
                </c:pt>
                <c:pt idx="10">
                  <c:v>0.14000000000000001</c:v>
                </c:pt>
                <c:pt idx="11">
                  <c:v>0.27</c:v>
                </c:pt>
                <c:pt idx="12">
                  <c:v>0.18</c:v>
                </c:pt>
                <c:pt idx="13">
                  <c:v>0.13</c:v>
                </c:pt>
                <c:pt idx="14">
                  <c:v>0.14000000000000001</c:v>
                </c:pt>
                <c:pt idx="15">
                  <c:v>0.13</c:v>
                </c:pt>
                <c:pt idx="16">
                  <c:v>0.19</c:v>
                </c:pt>
                <c:pt idx="17">
                  <c:v>0.13</c:v>
                </c:pt>
                <c:pt idx="18">
                  <c:v>0.13</c:v>
                </c:pt>
                <c:pt idx="19">
                  <c:v>0.12</c:v>
                </c:pt>
                <c:pt idx="20">
                  <c:v>0.1</c:v>
                </c:pt>
                <c:pt idx="21">
                  <c:v>0.18</c:v>
                </c:pt>
                <c:pt idx="22">
                  <c:v>0.23</c:v>
                </c:pt>
                <c:pt idx="23">
                  <c:v>0.12</c:v>
                </c:pt>
              </c:numCache>
            </c:numRef>
          </c:xVal>
          <c:yVal>
            <c:numRef>
              <c:f>Sheet1!$B$2:$B$25</c:f>
              <c:numCache>
                <c:formatCode>0%</c:formatCode>
                <c:ptCount val="24"/>
                <c:pt idx="0">
                  <c:v>0.36</c:v>
                </c:pt>
                <c:pt idx="1">
                  <c:v>0.32</c:v>
                </c:pt>
                <c:pt idx="2">
                  <c:v>0.45</c:v>
                </c:pt>
                <c:pt idx="3">
                  <c:v>0.39</c:v>
                </c:pt>
                <c:pt idx="4">
                  <c:v>0.34</c:v>
                </c:pt>
                <c:pt idx="5">
                  <c:v>0.33</c:v>
                </c:pt>
                <c:pt idx="6">
                  <c:v>0.44</c:v>
                </c:pt>
                <c:pt idx="7">
                  <c:v>0.45</c:v>
                </c:pt>
                <c:pt idx="8">
                  <c:v>0.46</c:v>
                </c:pt>
                <c:pt idx="9">
                  <c:v>0.52</c:v>
                </c:pt>
                <c:pt idx="10">
                  <c:v>0.43</c:v>
                </c:pt>
                <c:pt idx="11">
                  <c:v>0.45</c:v>
                </c:pt>
                <c:pt idx="12">
                  <c:v>0.51</c:v>
                </c:pt>
                <c:pt idx="13">
                  <c:v>0.39</c:v>
                </c:pt>
                <c:pt idx="14">
                  <c:v>0.42</c:v>
                </c:pt>
                <c:pt idx="15">
                  <c:v>0.26</c:v>
                </c:pt>
                <c:pt idx="16">
                  <c:v>0.47</c:v>
                </c:pt>
                <c:pt idx="17">
                  <c:v>0.41</c:v>
                </c:pt>
                <c:pt idx="18">
                  <c:v>0.47</c:v>
                </c:pt>
                <c:pt idx="19">
                  <c:v>0.43</c:v>
                </c:pt>
                <c:pt idx="20">
                  <c:v>0.28999999999999998</c:v>
                </c:pt>
                <c:pt idx="21">
                  <c:v>0.5</c:v>
                </c:pt>
                <c:pt idx="22">
                  <c:v>0.48</c:v>
                </c:pt>
                <c:pt idx="23">
                  <c:v>0.39</c:v>
                </c:pt>
              </c:numCache>
            </c:numRef>
          </c:yVal>
          <c:smooth val="0"/>
          <c:extLst>
            <c:ext xmlns:c15="http://schemas.microsoft.com/office/drawing/2012/chart" uri="{02D57815-91ED-43cb-92C2-25804820EDAC}">
              <c15:datalabelsRange>
                <c15:f>Sheet1!$C$2:$C$25</c15:f>
                <c15:dlblRangeCache>
                  <c:ptCount val="24"/>
                  <c:pt idx="0">
                    <c:v>Homeopathy</c:v>
                  </c:pt>
                  <c:pt idx="1">
                    <c:v>Pilates</c:v>
                  </c:pt>
                  <c:pt idx="2">
                    <c:v>A remote wellness retreat</c:v>
                  </c:pt>
                  <c:pt idx="3">
                    <c:v>A spa experience</c:v>
                  </c:pt>
                  <c:pt idx="4">
                    <c:v>Tai Chi</c:v>
                  </c:pt>
                  <c:pt idx="5">
                    <c:v>Yoga</c:v>
                  </c:pt>
                  <c:pt idx="6">
                    <c:v>Authentic craft workshop</c:v>
                  </c:pt>
                  <c:pt idx="7">
                    <c:v>Baking school</c:v>
                  </c:pt>
                  <c:pt idx="8">
                    <c:v>Cheese making class</c:v>
                  </c:pt>
                  <c:pt idx="9">
                    <c:v>Chocolate making class</c:v>
                  </c:pt>
                  <c:pt idx="10">
                    <c:v>Cookery class</c:v>
                  </c:pt>
                  <c:pt idx="11">
                    <c:v>Distillery or brewery experience</c:v>
                  </c:pt>
                  <c:pt idx="12">
                    <c:v>Experience life 'behind the scenes'</c:v>
                  </c:pt>
                  <c:pt idx="13">
                    <c:v>Foraging </c:v>
                  </c:pt>
                  <c:pt idx="14">
                    <c:v>Fossil hunting</c:v>
                  </c:pt>
                  <c:pt idx="15">
                    <c:v>Guided fishing </c:v>
                  </c:pt>
                  <c:pt idx="16">
                    <c:v>Guided nature experience</c:v>
                  </c:pt>
                  <c:pt idx="17">
                    <c:v>Mindfulness or meditation class</c:v>
                  </c:pt>
                  <c:pt idx="18">
                    <c:v>Photography class</c:v>
                  </c:pt>
                  <c:pt idx="19">
                    <c:v>Shadowing </c:v>
                  </c:pt>
                  <c:pt idx="20">
                    <c:v>Street art</c:v>
                  </c:pt>
                  <c:pt idx="21">
                    <c:v>Street food tour and tasting</c:v>
                  </c:pt>
                  <c:pt idx="22">
                    <c:v>Vineyard tour and tasting</c:v>
                  </c:pt>
                  <c:pt idx="23">
                    <c:v>Volunteering or working holiday</c:v>
                  </c:pt>
                </c15:dlblRangeCache>
              </c15:datalabelsRange>
            </c:ext>
            <c:ext xmlns:c16="http://schemas.microsoft.com/office/drawing/2014/chart" uri="{C3380CC4-5D6E-409C-BE32-E72D297353CC}">
              <c16:uniqueId val="{00000018-36A2-4FB0-9AA4-CE253E120BB4}"/>
            </c:ext>
          </c:extLst>
        </c:ser>
        <c:dLbls>
          <c:showLegendKey val="0"/>
          <c:showVal val="0"/>
          <c:showCatName val="0"/>
          <c:showSerName val="0"/>
          <c:showPercent val="0"/>
          <c:showBubbleSize val="0"/>
        </c:dLbls>
        <c:axId val="724997208"/>
        <c:axId val="725002784"/>
      </c:scatterChart>
      <c:valAx>
        <c:axId val="724997208"/>
        <c:scaling>
          <c:orientation val="minMax"/>
          <c:max val="0.29000000000000004"/>
          <c:min val="7.0000000000000007E-2"/>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one"/>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25002784"/>
        <c:crosses val="autoZero"/>
        <c:crossBetween val="midCat"/>
        <c:minorUnit val="0.8"/>
      </c:valAx>
      <c:valAx>
        <c:axId val="725002784"/>
        <c:scaling>
          <c:orientation val="minMax"/>
          <c:max val="0.53"/>
          <c:min val="0.25"/>
        </c:scaling>
        <c:delete val="0"/>
        <c:axPos val="l"/>
        <c:numFmt formatCode="0%" sourceLinked="1"/>
        <c:majorTickMark val="out"/>
        <c:minorTickMark val="none"/>
        <c:tickLblPos val="none"/>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24997208"/>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1775866895272745"/>
          <c:y val="8.3648687488024523E-2"/>
          <c:w val="0.55214618126196569"/>
          <c:h val="0.83270262502395098"/>
        </c:manualLayout>
      </c:layout>
      <c:barChart>
        <c:barDir val="bar"/>
        <c:grouping val="clustered"/>
        <c:varyColors val="0"/>
        <c:ser>
          <c:idx val="0"/>
          <c:order val="0"/>
          <c:tx>
            <c:strRef>
              <c:f>Sheet1!$B$1</c:f>
              <c:strCache>
                <c:ptCount val="1"/>
                <c:pt idx="0">
                  <c:v>% </c:v>
                </c:pt>
              </c:strCache>
            </c:strRef>
          </c:tx>
          <c:spPr>
            <a:solidFill>
              <a:schemeClr val="bg1">
                <a:lumMod val="50000"/>
              </a:schemeClr>
            </a:solidFill>
            <a:ln>
              <a:noFill/>
            </a:ln>
            <a:effectLst/>
          </c:spPr>
          <c:invertIfNegative val="0"/>
          <c:dPt>
            <c:idx val="1"/>
            <c:invertIfNegative val="0"/>
            <c:bubble3D val="0"/>
            <c:spPr>
              <a:solidFill>
                <a:schemeClr val="bg1">
                  <a:lumMod val="50000"/>
                </a:schemeClr>
              </a:solidFill>
              <a:ln>
                <a:noFill/>
              </a:ln>
              <a:effectLst/>
            </c:spPr>
            <c:extLst>
              <c:ext xmlns:c16="http://schemas.microsoft.com/office/drawing/2014/chart" uri="{C3380CC4-5D6E-409C-BE32-E72D297353CC}">
                <c16:uniqueId val="{00000001-36F8-4C64-9822-C1BA2B1DB6B6}"/>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3-36F8-4C64-9822-C1BA2B1DB6B6}"/>
              </c:ext>
            </c:extLst>
          </c:dPt>
          <c:dPt>
            <c:idx val="3"/>
            <c:invertIfNegative val="0"/>
            <c:bubble3D val="0"/>
            <c:spPr>
              <a:solidFill>
                <a:schemeClr val="bg1">
                  <a:lumMod val="50000"/>
                </a:schemeClr>
              </a:solidFill>
              <a:ln>
                <a:noFill/>
              </a:ln>
              <a:effectLst/>
            </c:spPr>
            <c:extLst>
              <c:ext xmlns:c16="http://schemas.microsoft.com/office/drawing/2014/chart" uri="{C3380CC4-5D6E-409C-BE32-E72D297353CC}">
                <c16:uniqueId val="{00000005-36F8-4C64-9822-C1BA2B1DB6B6}"/>
              </c:ext>
            </c:extLst>
          </c:dPt>
          <c:dPt>
            <c:idx val="5"/>
            <c:invertIfNegative val="0"/>
            <c:bubble3D val="0"/>
            <c:spPr>
              <a:solidFill>
                <a:schemeClr val="accent5"/>
              </a:solidFill>
              <a:ln>
                <a:noFill/>
              </a:ln>
              <a:effectLst/>
            </c:spPr>
            <c:extLst>
              <c:ext xmlns:c16="http://schemas.microsoft.com/office/drawing/2014/chart" uri="{C3380CC4-5D6E-409C-BE32-E72D297353CC}">
                <c16:uniqueId val="{00000007-36F8-4C64-9822-C1BA2B1DB6B6}"/>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France</c:v>
                </c:pt>
                <c:pt idx="1">
                  <c:v>Netherlands</c:v>
                </c:pt>
                <c:pt idx="2">
                  <c:v>Italy</c:v>
                </c:pt>
                <c:pt idx="3">
                  <c:v>Germany</c:v>
                </c:pt>
                <c:pt idx="5">
                  <c:v>UK - 7</c:v>
                </c:pt>
              </c:strCache>
            </c:strRef>
          </c:cat>
          <c:val>
            <c:numRef>
              <c:f>Sheet1!$B$2:$B$7</c:f>
              <c:numCache>
                <c:formatCode>0%</c:formatCode>
                <c:ptCount val="6"/>
                <c:pt idx="0">
                  <c:v>0.28000000000000003</c:v>
                </c:pt>
                <c:pt idx="1">
                  <c:v>0.19</c:v>
                </c:pt>
                <c:pt idx="2">
                  <c:v>0.18</c:v>
                </c:pt>
                <c:pt idx="3">
                  <c:v>0.13</c:v>
                </c:pt>
                <c:pt idx="5">
                  <c:v>0.1</c:v>
                </c:pt>
              </c:numCache>
            </c:numRef>
          </c:val>
          <c:extLst>
            <c:ext xmlns:c16="http://schemas.microsoft.com/office/drawing/2014/chart" uri="{C3380CC4-5D6E-409C-BE32-E72D297353CC}">
              <c16:uniqueId val="{00000008-36F8-4C64-9822-C1BA2B1DB6B6}"/>
            </c:ext>
          </c:extLst>
        </c:ser>
        <c:dLbls>
          <c:showLegendKey val="0"/>
          <c:showVal val="0"/>
          <c:showCatName val="0"/>
          <c:showSerName val="0"/>
          <c:showPercent val="0"/>
          <c:showBubbleSize val="0"/>
        </c:dLbls>
        <c:gapWidth val="31"/>
        <c:axId val="739524616"/>
        <c:axId val="739520352"/>
      </c:barChart>
      <c:catAx>
        <c:axId val="73952461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739520352"/>
        <c:crosses val="autoZero"/>
        <c:auto val="1"/>
        <c:lblAlgn val="ctr"/>
        <c:lblOffset val="100"/>
        <c:noMultiLvlLbl val="0"/>
      </c:catAx>
      <c:valAx>
        <c:axId val="739520352"/>
        <c:scaling>
          <c:orientation val="minMax"/>
        </c:scaling>
        <c:delete val="1"/>
        <c:axPos val="t"/>
        <c:numFmt formatCode="0%" sourceLinked="1"/>
        <c:majorTickMark val="none"/>
        <c:minorTickMark val="none"/>
        <c:tickLblPos val="nextTo"/>
        <c:crossAx val="7395246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60962773960286"/>
          <c:y val="1.2430101072055437E-2"/>
          <c:w val="0.87155795750066234"/>
          <c:h val="0.86079497197214205"/>
        </c:manualLayout>
      </c:layout>
      <c:scatterChart>
        <c:scatterStyle val="lineMarker"/>
        <c:varyColors val="0"/>
        <c:ser>
          <c:idx val="0"/>
          <c:order val="0"/>
          <c:tx>
            <c:strRef>
              <c:f>Sheet1!$B$1</c:f>
              <c:strCache>
                <c:ptCount val="1"/>
                <c:pt idx="0">
                  <c:v>Create memories</c:v>
                </c:pt>
              </c:strCache>
            </c:strRef>
          </c:tx>
          <c:spPr>
            <a:ln w="19050" cap="rnd">
              <a:noFill/>
              <a:round/>
            </a:ln>
            <a:effectLst/>
          </c:spPr>
          <c:marker>
            <c:symbol val="circle"/>
            <c:size val="5"/>
            <c:spPr>
              <a:solidFill>
                <a:schemeClr val="bg1">
                  <a:lumMod val="50000"/>
                </a:schemeClr>
              </a:solidFill>
              <a:ln w="38100">
                <a:solidFill>
                  <a:schemeClr val="bg1">
                    <a:lumMod val="50000"/>
                  </a:schemeClr>
                </a:solidFill>
              </a:ln>
              <a:effectLst/>
            </c:spPr>
          </c:marker>
          <c:dPt>
            <c:idx val="2"/>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0-7FEF-4E76-97B5-9A930FA619FA}"/>
              </c:ext>
            </c:extLst>
          </c:dPt>
          <c:dPt>
            <c:idx val="3"/>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2-7FEF-4E76-97B5-9A930FA619FA}"/>
              </c:ext>
            </c:extLst>
          </c:dPt>
          <c:dPt>
            <c:idx val="4"/>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1-7FEF-4E76-97B5-9A930FA619FA}"/>
              </c:ext>
            </c:extLst>
          </c:dPt>
          <c:dPt>
            <c:idx val="5"/>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3-7FEF-4E76-97B5-9A930FA619FA}"/>
              </c:ext>
            </c:extLst>
          </c:dPt>
          <c:dPt>
            <c:idx val="6"/>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0-84FD-4D63-983E-9375CE57D2B7}"/>
              </c:ext>
            </c:extLst>
          </c:dPt>
          <c:dPt>
            <c:idx val="8"/>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1-84FD-4D63-983E-9375CE57D2B7}"/>
              </c:ext>
            </c:extLst>
          </c:dPt>
          <c:dPt>
            <c:idx val="10"/>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2-84FD-4D63-983E-9375CE57D2B7}"/>
              </c:ext>
            </c:extLst>
          </c:dPt>
          <c:dPt>
            <c:idx val="13"/>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3-84FD-4D63-983E-9375CE57D2B7}"/>
              </c:ext>
            </c:extLst>
          </c:dPt>
          <c:xVal>
            <c:numRef>
              <c:f>Sheet1!$A$2:$A$25</c:f>
              <c:numCache>
                <c:formatCode>0.00%</c:formatCode>
                <c:ptCount val="24"/>
                <c:pt idx="0">
                  <c:v>0.16871704745169999</c:v>
                </c:pt>
                <c:pt idx="1">
                  <c:v>0.1013460015835</c:v>
                </c:pt>
                <c:pt idx="2">
                  <c:v>0.1692103516921</c:v>
                </c:pt>
                <c:pt idx="3">
                  <c:v>0.13343677269199999</c:v>
                </c:pt>
                <c:pt idx="4">
                  <c:v>0.1114206128134</c:v>
                </c:pt>
                <c:pt idx="5">
                  <c:v>0.1602671118531</c:v>
                </c:pt>
                <c:pt idx="6">
                  <c:v>0.20797342192689999</c:v>
                </c:pt>
                <c:pt idx="7">
                  <c:v>0.16887944768989999</c:v>
                </c:pt>
                <c:pt idx="8">
                  <c:v>0.18944365192580001</c:v>
                </c:pt>
                <c:pt idx="9">
                  <c:v>0.1946755407654</c:v>
                </c:pt>
                <c:pt idx="10">
                  <c:v>0.44800275482090002</c:v>
                </c:pt>
                <c:pt idx="11">
                  <c:v>0.235595390525</c:v>
                </c:pt>
                <c:pt idx="12">
                  <c:v>0.26854838709680001</c:v>
                </c:pt>
                <c:pt idx="13">
                  <c:v>0.2302515054906</c:v>
                </c:pt>
                <c:pt idx="14">
                  <c:v>0.2365900383142</c:v>
                </c:pt>
                <c:pt idx="15">
                  <c:v>0.2390213299875</c:v>
                </c:pt>
                <c:pt idx="16">
                  <c:v>0.27163280662150002</c:v>
                </c:pt>
                <c:pt idx="17">
                  <c:v>0.1381818181818</c:v>
                </c:pt>
                <c:pt idx="18">
                  <c:v>0.1153846153846</c:v>
                </c:pt>
                <c:pt idx="19">
                  <c:v>0.1031664964249</c:v>
                </c:pt>
                <c:pt idx="20">
                  <c:v>0.11553344389170001</c:v>
                </c:pt>
                <c:pt idx="21">
                  <c:v>6.3465553235909994E-2</c:v>
                </c:pt>
                <c:pt idx="22">
                  <c:v>0.10608856088559999</c:v>
                </c:pt>
                <c:pt idx="23">
                  <c:v>0.12786885245900001</c:v>
                </c:pt>
              </c:numCache>
            </c:numRef>
          </c:xVal>
          <c:yVal>
            <c:numRef>
              <c:f>Sheet1!$B$2:$B$25</c:f>
              <c:numCache>
                <c:formatCode>0.00%</c:formatCode>
                <c:ptCount val="24"/>
                <c:pt idx="0">
                  <c:v>0.25483304042179999</c:v>
                </c:pt>
                <c:pt idx="1">
                  <c:v>0.2763262074426</c:v>
                </c:pt>
                <c:pt idx="2">
                  <c:v>0.2448573324486</c:v>
                </c:pt>
                <c:pt idx="3">
                  <c:v>0.2304111714507</c:v>
                </c:pt>
                <c:pt idx="4">
                  <c:v>0.22214484679669999</c:v>
                </c:pt>
                <c:pt idx="5">
                  <c:v>0.2278797996661</c:v>
                </c:pt>
                <c:pt idx="6">
                  <c:v>0.28471760797340001</c:v>
                </c:pt>
                <c:pt idx="7">
                  <c:v>0.23420074349440001</c:v>
                </c:pt>
                <c:pt idx="8">
                  <c:v>0.26676176890160003</c:v>
                </c:pt>
                <c:pt idx="9">
                  <c:v>0.29062673322240001</c:v>
                </c:pt>
                <c:pt idx="10">
                  <c:v>0.32300275482090002</c:v>
                </c:pt>
                <c:pt idx="11">
                  <c:v>0.26120358514719999</c:v>
                </c:pt>
                <c:pt idx="12">
                  <c:v>0.27903225806449999</c:v>
                </c:pt>
                <c:pt idx="13">
                  <c:v>0.33333333333330001</c:v>
                </c:pt>
                <c:pt idx="14">
                  <c:v>0.24616858237549999</c:v>
                </c:pt>
                <c:pt idx="15">
                  <c:v>0.27038895859470002</c:v>
                </c:pt>
                <c:pt idx="16">
                  <c:v>0.26937547027839998</c:v>
                </c:pt>
                <c:pt idx="17">
                  <c:v>0.16969696969699999</c:v>
                </c:pt>
                <c:pt idx="18">
                  <c:v>0.1655011655012</c:v>
                </c:pt>
                <c:pt idx="19">
                  <c:v>0.1756894790603</c:v>
                </c:pt>
                <c:pt idx="20">
                  <c:v>0.2520729684909</c:v>
                </c:pt>
                <c:pt idx="21">
                  <c:v>0.2045929018789</c:v>
                </c:pt>
                <c:pt idx="22">
                  <c:v>0.20110701107010001</c:v>
                </c:pt>
                <c:pt idx="23">
                  <c:v>0.18360655737699999</c:v>
                </c:pt>
              </c:numCache>
            </c:numRef>
          </c:yVal>
          <c:smooth val="0"/>
          <c:extLst>
            <c:ext xmlns:c16="http://schemas.microsoft.com/office/drawing/2014/chart" uri="{C3380CC4-5D6E-409C-BE32-E72D297353CC}">
              <c16:uniqueId val="{00000004-84FD-4D63-983E-9375CE57D2B7}"/>
            </c:ext>
          </c:extLst>
        </c:ser>
        <c:dLbls>
          <c:showLegendKey val="0"/>
          <c:showVal val="0"/>
          <c:showCatName val="0"/>
          <c:showSerName val="0"/>
          <c:showPercent val="0"/>
          <c:showBubbleSize val="0"/>
        </c:dLbls>
        <c:axId val="724997208"/>
        <c:axId val="725002784"/>
      </c:scatterChart>
      <c:valAx>
        <c:axId val="724997208"/>
        <c:scaling>
          <c:orientation val="minMax"/>
          <c:max val="0.45"/>
          <c:min val="0"/>
        </c:scaling>
        <c:delete val="0"/>
        <c:axPos val="b"/>
        <c:majorGridlines>
          <c:spPr>
            <a:ln w="9525" cap="flat" cmpd="sng" algn="ctr">
              <a:solidFill>
                <a:schemeClr val="tx1">
                  <a:lumMod val="15000"/>
                  <a:lumOff val="85000"/>
                </a:schemeClr>
              </a:solidFill>
              <a:round/>
            </a:ln>
            <a:effectLst/>
          </c:spPr>
        </c:majorGridlines>
        <c:numFmt formatCode="0.00%" sourceLinked="1"/>
        <c:majorTickMark val="out"/>
        <c:minorTickMark val="none"/>
        <c:tickLblPos val="none"/>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25002784"/>
        <c:crosses val="autoZero"/>
        <c:crossBetween val="midCat"/>
        <c:minorUnit val="0.8"/>
      </c:valAx>
      <c:valAx>
        <c:axId val="725002784"/>
        <c:scaling>
          <c:orientation val="minMax"/>
          <c:max val="0.35000000000000003"/>
          <c:min val="0.14000000000000001"/>
        </c:scaling>
        <c:delete val="0"/>
        <c:axPos val="l"/>
        <c:numFmt formatCode="0.00%" sourceLinked="1"/>
        <c:majorTickMark val="out"/>
        <c:minorTickMark val="none"/>
        <c:tickLblPos val="none"/>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24997208"/>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60962773960286"/>
          <c:y val="1.2430101072055437E-2"/>
          <c:w val="0.87155795750066234"/>
          <c:h val="0.86079497197214205"/>
        </c:manualLayout>
      </c:layout>
      <c:scatterChart>
        <c:scatterStyle val="lineMarker"/>
        <c:varyColors val="0"/>
        <c:ser>
          <c:idx val="0"/>
          <c:order val="0"/>
          <c:tx>
            <c:strRef>
              <c:f>Sheet1!$B$1</c:f>
              <c:strCache>
                <c:ptCount val="1"/>
                <c:pt idx="0">
                  <c:v>Must do experience in England</c:v>
                </c:pt>
              </c:strCache>
            </c:strRef>
          </c:tx>
          <c:spPr>
            <a:ln w="19050" cap="rnd">
              <a:noFill/>
              <a:round/>
            </a:ln>
            <a:effectLst/>
          </c:spPr>
          <c:marker>
            <c:symbol val="circle"/>
            <c:size val="5"/>
            <c:spPr>
              <a:solidFill>
                <a:schemeClr val="bg1">
                  <a:lumMod val="50000"/>
                </a:schemeClr>
              </a:solidFill>
              <a:ln w="38100">
                <a:solidFill>
                  <a:schemeClr val="bg1">
                    <a:lumMod val="50000"/>
                  </a:schemeClr>
                </a:solidFill>
              </a:ln>
              <a:effectLst/>
            </c:spPr>
          </c:marker>
          <c:dPt>
            <c:idx val="2"/>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0-01E4-4AF6-9F90-A15E8640C387}"/>
              </c:ext>
            </c:extLst>
          </c:dPt>
          <c:dPt>
            <c:idx val="3"/>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1-01E4-4AF6-9F90-A15E8640C387}"/>
              </c:ext>
            </c:extLst>
          </c:dPt>
          <c:dPt>
            <c:idx val="4"/>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2-01E4-4AF6-9F90-A15E8640C387}"/>
              </c:ext>
            </c:extLst>
          </c:dPt>
          <c:dPt>
            <c:idx val="5"/>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3-01E4-4AF6-9F90-A15E8640C387}"/>
              </c:ext>
            </c:extLst>
          </c:dPt>
          <c:dPt>
            <c:idx val="6"/>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4-01E4-4AF6-9F90-A15E8640C387}"/>
              </c:ext>
            </c:extLst>
          </c:dPt>
          <c:dPt>
            <c:idx val="8"/>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5-01E4-4AF6-9F90-A15E8640C387}"/>
              </c:ext>
            </c:extLst>
          </c:dPt>
          <c:dPt>
            <c:idx val="10"/>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6-01E4-4AF6-9F90-A15E8640C387}"/>
              </c:ext>
            </c:extLst>
          </c:dPt>
          <c:dPt>
            <c:idx val="13"/>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7-01E4-4AF6-9F90-A15E8640C387}"/>
              </c:ext>
            </c:extLst>
          </c:dPt>
          <c:xVal>
            <c:numRef>
              <c:f>Sheet1!$A$2:$A$25</c:f>
              <c:numCache>
                <c:formatCode>0%</c:formatCode>
                <c:ptCount val="24"/>
                <c:pt idx="0">
                  <c:v>0.2504393673111</c:v>
                </c:pt>
                <c:pt idx="1">
                  <c:v>0.19319081551860001</c:v>
                </c:pt>
                <c:pt idx="2">
                  <c:v>0.24087591240879999</c:v>
                </c:pt>
                <c:pt idx="3">
                  <c:v>0.27385570209459997</c:v>
                </c:pt>
                <c:pt idx="4">
                  <c:v>0.1824512534819</c:v>
                </c:pt>
                <c:pt idx="5">
                  <c:v>0.2295492487479</c:v>
                </c:pt>
                <c:pt idx="6">
                  <c:v>0.2714285714286</c:v>
                </c:pt>
                <c:pt idx="7">
                  <c:v>0.19755708975040001</c:v>
                </c:pt>
                <c:pt idx="8">
                  <c:v>0.32981455064190002</c:v>
                </c:pt>
                <c:pt idx="9">
                  <c:v>0.1619523017194</c:v>
                </c:pt>
                <c:pt idx="10">
                  <c:v>0.33884297520660001</c:v>
                </c:pt>
                <c:pt idx="11">
                  <c:v>0.23431498079390001</c:v>
                </c:pt>
                <c:pt idx="12">
                  <c:v>0.22258064516129999</c:v>
                </c:pt>
                <c:pt idx="13">
                  <c:v>0.26177825008860001</c:v>
                </c:pt>
                <c:pt idx="14">
                  <c:v>0.2289272030651</c:v>
                </c:pt>
                <c:pt idx="15">
                  <c:v>0.2321204516939</c:v>
                </c:pt>
                <c:pt idx="16">
                  <c:v>0.27765237020319999</c:v>
                </c:pt>
                <c:pt idx="17">
                  <c:v>0.20242424242420001</c:v>
                </c:pt>
                <c:pt idx="18">
                  <c:v>0.22494172494170001</c:v>
                </c:pt>
                <c:pt idx="19">
                  <c:v>0.20939734422879999</c:v>
                </c:pt>
                <c:pt idx="20">
                  <c:v>0.1896075179657</c:v>
                </c:pt>
                <c:pt idx="21">
                  <c:v>0.11273486430059999</c:v>
                </c:pt>
                <c:pt idx="22">
                  <c:v>0.18634686346859999</c:v>
                </c:pt>
                <c:pt idx="23">
                  <c:v>0.20218579234969999</c:v>
                </c:pt>
              </c:numCache>
            </c:numRef>
          </c:xVal>
          <c:yVal>
            <c:numRef>
              <c:f>Sheet1!$B$2:$B$25</c:f>
              <c:numCache>
                <c:formatCode>0.00%</c:formatCode>
                <c:ptCount val="24"/>
                <c:pt idx="0">
                  <c:v>0.1274165202109</c:v>
                </c:pt>
                <c:pt idx="1">
                  <c:v>0.1092636579572</c:v>
                </c:pt>
                <c:pt idx="2">
                  <c:v>8.6927670869279994E-2</c:v>
                </c:pt>
                <c:pt idx="3">
                  <c:v>8.6113266097749996E-2</c:v>
                </c:pt>
                <c:pt idx="4">
                  <c:v>8.2869080779939999E-2</c:v>
                </c:pt>
                <c:pt idx="5">
                  <c:v>0.1035058430718</c:v>
                </c:pt>
                <c:pt idx="6">
                  <c:v>0.14053156146179999</c:v>
                </c:pt>
                <c:pt idx="7">
                  <c:v>8.8688263409450005E-2</c:v>
                </c:pt>
                <c:pt idx="8">
                  <c:v>0.19657631954349999</c:v>
                </c:pt>
                <c:pt idx="9">
                  <c:v>8.0976150859680004E-2</c:v>
                </c:pt>
                <c:pt idx="10">
                  <c:v>0.16632231404959999</c:v>
                </c:pt>
                <c:pt idx="11">
                  <c:v>0.1248399487836</c:v>
                </c:pt>
                <c:pt idx="12">
                  <c:v>0.1177419354839</c:v>
                </c:pt>
                <c:pt idx="13">
                  <c:v>0.13567127169679999</c:v>
                </c:pt>
                <c:pt idx="14">
                  <c:v>0.1015325670498</c:v>
                </c:pt>
                <c:pt idx="15">
                  <c:v>0.1524466750314</c:v>
                </c:pt>
                <c:pt idx="16">
                  <c:v>9.1798344620019998E-2</c:v>
                </c:pt>
                <c:pt idx="17">
                  <c:v>0.1139393939394</c:v>
                </c:pt>
                <c:pt idx="18">
                  <c:v>0.1142191142191</c:v>
                </c:pt>
                <c:pt idx="19">
                  <c:v>9.1930541368740001E-2</c:v>
                </c:pt>
                <c:pt idx="20">
                  <c:v>9.9502487562190003E-2</c:v>
                </c:pt>
                <c:pt idx="21">
                  <c:v>6.4718162839249999E-2</c:v>
                </c:pt>
                <c:pt idx="22">
                  <c:v>0.1014760147601</c:v>
                </c:pt>
                <c:pt idx="23">
                  <c:v>0.12677595628419999</c:v>
                </c:pt>
              </c:numCache>
            </c:numRef>
          </c:yVal>
          <c:smooth val="0"/>
          <c:extLst>
            <c:ext xmlns:c16="http://schemas.microsoft.com/office/drawing/2014/chart" uri="{C3380CC4-5D6E-409C-BE32-E72D297353CC}">
              <c16:uniqueId val="{00000008-01E4-4AF6-9F90-A15E8640C387}"/>
            </c:ext>
          </c:extLst>
        </c:ser>
        <c:dLbls>
          <c:showLegendKey val="0"/>
          <c:showVal val="0"/>
          <c:showCatName val="0"/>
          <c:showSerName val="0"/>
          <c:showPercent val="0"/>
          <c:showBubbleSize val="0"/>
        </c:dLbls>
        <c:axId val="724997208"/>
        <c:axId val="725002784"/>
      </c:scatterChart>
      <c:valAx>
        <c:axId val="724997208"/>
        <c:scaling>
          <c:orientation val="minMax"/>
          <c:max val="0.35000000000000003"/>
          <c:min val="0.1"/>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one"/>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25002784"/>
        <c:crosses val="autoZero"/>
        <c:crossBetween val="midCat"/>
        <c:minorUnit val="0.8"/>
      </c:valAx>
      <c:valAx>
        <c:axId val="725002784"/>
        <c:scaling>
          <c:orientation val="minMax"/>
          <c:max val="0.2"/>
          <c:min val="5.000000000000001E-2"/>
        </c:scaling>
        <c:delete val="1"/>
        <c:axPos val="l"/>
        <c:numFmt formatCode="0.00%" sourceLinked="1"/>
        <c:majorTickMark val="out"/>
        <c:minorTickMark val="none"/>
        <c:tickLblPos val="nextTo"/>
        <c:crossAx val="724997208"/>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8707421657748427E-2"/>
          <c:y val="3.9466064920541284E-2"/>
          <c:w val="0.76090119454022498"/>
          <c:h val="0.70501813911548217"/>
        </c:manualLayout>
      </c:layout>
      <c:barChart>
        <c:barDir val="col"/>
        <c:grouping val="clustered"/>
        <c:varyColors val="0"/>
        <c:ser>
          <c:idx val="2"/>
          <c:order val="0"/>
          <c:tx>
            <c:strRef>
              <c:f>Sheet1!$B$1</c:f>
              <c:strCache>
                <c:ptCount val="1"/>
                <c:pt idx="0">
                  <c:v>In the capital city</c:v>
                </c:pt>
              </c:strCache>
            </c:strRef>
          </c:tx>
          <c:spPr>
            <a:solidFill>
              <a:schemeClr val="accent4">
                <a:lumMod val="50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Sheet1!$A$2:$A$25</c:f>
              <c:strCache>
                <c:ptCount val="4"/>
                <c:pt idx="0">
                  <c:v>Cookery class</c:v>
                </c:pt>
                <c:pt idx="1">
                  <c:v>Baking school</c:v>
                </c:pt>
                <c:pt idx="2">
                  <c:v>Chocolate making class</c:v>
                </c:pt>
                <c:pt idx="3">
                  <c:v>Cheese making class</c:v>
                </c:pt>
              </c:strCache>
            </c:strRef>
          </c:cat>
          <c:val>
            <c:numRef>
              <c:f>Sheet1!$B$2:$B$25</c:f>
              <c:numCache>
                <c:formatCode>0%</c:formatCode>
                <c:ptCount val="4"/>
                <c:pt idx="0">
                  <c:v>0.32514930325149999</c:v>
                </c:pt>
                <c:pt idx="1">
                  <c:v>0.29325058184640002</c:v>
                </c:pt>
                <c:pt idx="2">
                  <c:v>0.28760445682449998</c:v>
                </c:pt>
                <c:pt idx="3">
                  <c:v>0.14106844741239999</c:v>
                </c:pt>
              </c:numCache>
            </c:numRef>
          </c:val>
          <c:extLst>
            <c:ext xmlns:c16="http://schemas.microsoft.com/office/drawing/2014/chart" uri="{C3380CC4-5D6E-409C-BE32-E72D297353CC}">
              <c16:uniqueId val="{00000000-D23A-4B4E-BBCE-68B070BCEDD9}"/>
            </c:ext>
          </c:extLst>
        </c:ser>
        <c:ser>
          <c:idx val="0"/>
          <c:order val="1"/>
          <c:tx>
            <c:strRef>
              <c:f>Sheet1!$C$1</c:f>
              <c:strCache>
                <c:ptCount val="1"/>
                <c:pt idx="0">
                  <c:v>In another large town/city</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Sheet1!$A$2:$A$25</c:f>
              <c:strCache>
                <c:ptCount val="4"/>
                <c:pt idx="0">
                  <c:v>Cookery class</c:v>
                </c:pt>
                <c:pt idx="1">
                  <c:v>Baking school</c:v>
                </c:pt>
                <c:pt idx="2">
                  <c:v>Chocolate making class</c:v>
                </c:pt>
                <c:pt idx="3">
                  <c:v>Cheese making class</c:v>
                </c:pt>
              </c:strCache>
            </c:strRef>
          </c:cat>
          <c:val>
            <c:numRef>
              <c:f>Sheet1!$C$2:$C$25</c:f>
              <c:numCache>
                <c:formatCode>0%</c:formatCode>
                <c:ptCount val="4"/>
                <c:pt idx="0">
                  <c:v>0.2136695421367</c:v>
                </c:pt>
                <c:pt idx="1">
                  <c:v>0.20170674941819999</c:v>
                </c:pt>
                <c:pt idx="2">
                  <c:v>0.19080779944289999</c:v>
                </c:pt>
                <c:pt idx="3">
                  <c:v>0.12604340567610001</c:v>
                </c:pt>
              </c:numCache>
            </c:numRef>
          </c:val>
          <c:extLst>
            <c:ext xmlns:c16="http://schemas.microsoft.com/office/drawing/2014/chart" uri="{C3380CC4-5D6E-409C-BE32-E72D297353CC}">
              <c16:uniqueId val="{00000001-D23A-4B4E-BBCE-68B070BCEDD9}"/>
            </c:ext>
          </c:extLst>
        </c:ser>
        <c:ser>
          <c:idx val="1"/>
          <c:order val="2"/>
          <c:tx>
            <c:strRef>
              <c:f>Sheet1!$D$1</c:f>
              <c:strCache>
                <c:ptCount val="1"/>
                <c:pt idx="0">
                  <c:v>In a smaller town</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Sheet1!$A$2:$A$25</c:f>
              <c:strCache>
                <c:ptCount val="4"/>
                <c:pt idx="0">
                  <c:v>Cookery class</c:v>
                </c:pt>
                <c:pt idx="1">
                  <c:v>Baking school</c:v>
                </c:pt>
                <c:pt idx="2">
                  <c:v>Chocolate making class</c:v>
                </c:pt>
                <c:pt idx="3">
                  <c:v>Cheese making class</c:v>
                </c:pt>
              </c:strCache>
            </c:strRef>
          </c:cat>
          <c:val>
            <c:numRef>
              <c:f>Sheet1!$D$2:$D$25</c:f>
              <c:numCache>
                <c:formatCode>0%</c:formatCode>
                <c:ptCount val="4"/>
                <c:pt idx="0">
                  <c:v>0.21632382216320001</c:v>
                </c:pt>
                <c:pt idx="1">
                  <c:v>0.22420480993020001</c:v>
                </c:pt>
                <c:pt idx="2">
                  <c:v>0.1984679665738</c:v>
                </c:pt>
                <c:pt idx="3">
                  <c:v>0.2829716193656</c:v>
                </c:pt>
              </c:numCache>
            </c:numRef>
          </c:val>
          <c:extLst>
            <c:ext xmlns:c16="http://schemas.microsoft.com/office/drawing/2014/chart" uri="{C3380CC4-5D6E-409C-BE32-E72D297353CC}">
              <c16:uniqueId val="{00000002-D23A-4B4E-BBCE-68B070BCEDD9}"/>
            </c:ext>
          </c:extLst>
        </c:ser>
        <c:ser>
          <c:idx val="3"/>
          <c:order val="3"/>
          <c:tx>
            <c:strRef>
              <c:f>Sheet1!$E$1</c:f>
              <c:strCache>
                <c:ptCount val="1"/>
                <c:pt idx="0">
                  <c:v>In a rural area/countryside</c:v>
                </c:pt>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Sheet1!$A$2:$A$25</c:f>
              <c:strCache>
                <c:ptCount val="4"/>
                <c:pt idx="0">
                  <c:v>Cookery class</c:v>
                </c:pt>
                <c:pt idx="1">
                  <c:v>Baking school</c:v>
                </c:pt>
                <c:pt idx="2">
                  <c:v>Chocolate making class</c:v>
                </c:pt>
                <c:pt idx="3">
                  <c:v>Cheese making class</c:v>
                </c:pt>
              </c:strCache>
            </c:strRef>
          </c:cat>
          <c:val>
            <c:numRef>
              <c:f>Sheet1!$E$2:$E$25</c:f>
              <c:numCache>
                <c:formatCode>0%</c:formatCode>
                <c:ptCount val="4"/>
                <c:pt idx="0">
                  <c:v>0.23755806237560001</c:v>
                </c:pt>
                <c:pt idx="1">
                  <c:v>0.20791311093869999</c:v>
                </c:pt>
                <c:pt idx="2">
                  <c:v>0.15320334261839999</c:v>
                </c:pt>
                <c:pt idx="3">
                  <c:v>0.35225375626040001</c:v>
                </c:pt>
              </c:numCache>
            </c:numRef>
          </c:val>
          <c:extLst>
            <c:ext xmlns:c16="http://schemas.microsoft.com/office/drawing/2014/chart" uri="{C3380CC4-5D6E-409C-BE32-E72D297353CC}">
              <c16:uniqueId val="{00000003-D23A-4B4E-BBCE-68B070BCEDD9}"/>
            </c:ext>
          </c:extLst>
        </c:ser>
        <c:ser>
          <c:idx val="4"/>
          <c:order val="4"/>
          <c:tx>
            <c:strRef>
              <c:f>Sheet1!$F$1</c:f>
              <c:strCache>
                <c:ptCount val="1"/>
                <c:pt idx="0">
                  <c:v>On the coast</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Sheet1!$A$2:$A$25</c:f>
              <c:strCache>
                <c:ptCount val="4"/>
                <c:pt idx="0">
                  <c:v>Cookery class</c:v>
                </c:pt>
                <c:pt idx="1">
                  <c:v>Baking school</c:v>
                </c:pt>
                <c:pt idx="2">
                  <c:v>Chocolate making class</c:v>
                </c:pt>
                <c:pt idx="3">
                  <c:v>Cheese making class</c:v>
                </c:pt>
              </c:strCache>
            </c:strRef>
          </c:cat>
          <c:val>
            <c:numRef>
              <c:f>Sheet1!$F$2:$F$25</c:f>
              <c:numCache>
                <c:formatCode>0%</c:formatCode>
                <c:ptCount val="4"/>
                <c:pt idx="0">
                  <c:v>0.16323822163240001</c:v>
                </c:pt>
                <c:pt idx="1">
                  <c:v>0.14274631497279999</c:v>
                </c:pt>
                <c:pt idx="2">
                  <c:v>0.108635097493</c:v>
                </c:pt>
                <c:pt idx="3">
                  <c:v>0.12687813021700001</c:v>
                </c:pt>
              </c:numCache>
            </c:numRef>
          </c:val>
          <c:extLst>
            <c:ext xmlns:c16="http://schemas.microsoft.com/office/drawing/2014/chart" uri="{C3380CC4-5D6E-409C-BE32-E72D297353CC}">
              <c16:uniqueId val="{00000004-D23A-4B4E-BBCE-68B070BCEDD9}"/>
            </c:ext>
          </c:extLst>
        </c:ser>
        <c:dLbls>
          <c:showLegendKey val="0"/>
          <c:showVal val="0"/>
          <c:showCatName val="0"/>
          <c:showSerName val="0"/>
          <c:showPercent val="0"/>
          <c:showBubbleSize val="0"/>
        </c:dLbls>
        <c:gapWidth val="42"/>
        <c:overlap val="11"/>
        <c:axId val="1224925192"/>
        <c:axId val="1224925848"/>
      </c:barChart>
      <c:catAx>
        <c:axId val="1224925192"/>
        <c:scaling>
          <c:orientation val="minMax"/>
        </c:scaling>
        <c:delete val="0"/>
        <c:axPos val="b"/>
        <c:numFmt formatCode="General" sourceLinked="1"/>
        <c:majorTickMark val="out"/>
        <c:minorTickMark val="none"/>
        <c:tickLblPos val="none"/>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224925848"/>
        <c:crosses val="autoZero"/>
        <c:auto val="1"/>
        <c:lblAlgn val="ctr"/>
        <c:lblOffset val="100"/>
        <c:noMultiLvlLbl val="0"/>
      </c:catAx>
      <c:valAx>
        <c:axId val="1224925848"/>
        <c:scaling>
          <c:orientation val="minMax"/>
          <c:max val="0.8"/>
          <c:min val="0"/>
        </c:scaling>
        <c:delete val="1"/>
        <c:axPos val="l"/>
        <c:numFmt formatCode="0%" sourceLinked="1"/>
        <c:majorTickMark val="out"/>
        <c:minorTickMark val="none"/>
        <c:tickLblPos val="nextTo"/>
        <c:crossAx val="1224925192"/>
        <c:crosses val="autoZero"/>
        <c:crossBetween val="between"/>
      </c:valAx>
      <c:spPr>
        <a:noFill/>
        <a:ln>
          <a:noFill/>
        </a:ln>
        <a:effectLst/>
      </c:spPr>
    </c:plotArea>
    <c:legend>
      <c:legendPos val="b"/>
      <c:layout>
        <c:manualLayout>
          <c:xMode val="edge"/>
          <c:yMode val="edge"/>
          <c:x val="0.78258338622704837"/>
          <c:y val="5.7159708096546219E-2"/>
          <c:w val="0.21619954368449043"/>
          <c:h val="0.81799599471554096"/>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875986340176112E-2"/>
          <c:y val="0.25759783900193078"/>
          <c:w val="0.53816358626167871"/>
          <c:h val="0.49247499400198802"/>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446-4B7D-936C-25C260897073}"/>
              </c:ext>
            </c:extLst>
          </c:dPt>
          <c:dPt>
            <c:idx val="1"/>
            <c:bubble3D val="0"/>
            <c:spPr>
              <a:solidFill>
                <a:schemeClr val="accent3">
                  <a:lumMod val="50000"/>
                </a:schemeClr>
              </a:solidFill>
              <a:ln w="19050">
                <a:solidFill>
                  <a:schemeClr val="lt1"/>
                </a:solidFill>
              </a:ln>
              <a:effectLst/>
            </c:spPr>
            <c:extLst>
              <c:ext xmlns:c16="http://schemas.microsoft.com/office/drawing/2014/chart" uri="{C3380CC4-5D6E-409C-BE32-E72D297353CC}">
                <c16:uniqueId val="{00000003-9446-4B7D-936C-25C260897073}"/>
              </c:ext>
            </c:extLst>
          </c:dPt>
          <c:dPt>
            <c:idx val="2"/>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5-9446-4B7D-936C-25C26089707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446-4B7D-936C-25C260897073}"/>
              </c:ext>
            </c:extLst>
          </c:dPt>
          <c:dLbls>
            <c:dLbl>
              <c:idx val="0"/>
              <c:layout>
                <c:manualLayout>
                  <c:x val="-0.10939799075105543"/>
                  <c:y val="9.52998434804464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9446-4B7D-936C-25C260897073}"/>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Sheet1!$A$2:$A$5</c:f>
              <c:strCache>
                <c:ptCount val="4"/>
                <c:pt idx="0">
                  <c:v>1-2 hrs</c:v>
                </c:pt>
                <c:pt idx="1">
                  <c:v>1/2 day</c:v>
                </c:pt>
                <c:pt idx="2">
                  <c:v>1 day</c:v>
                </c:pt>
                <c:pt idx="3">
                  <c:v>2 days or more</c:v>
                </c:pt>
              </c:strCache>
            </c:strRef>
          </c:cat>
          <c:val>
            <c:numRef>
              <c:f>Sheet1!$B$2:$B$5</c:f>
              <c:numCache>
                <c:formatCode>0%</c:formatCode>
                <c:ptCount val="4"/>
                <c:pt idx="0">
                  <c:v>0.23230490018149999</c:v>
                </c:pt>
                <c:pt idx="1">
                  <c:v>0.39836660617059999</c:v>
                </c:pt>
                <c:pt idx="2">
                  <c:v>0.2214156079855</c:v>
                </c:pt>
                <c:pt idx="3">
                  <c:v>0.14791288566239999</c:v>
                </c:pt>
              </c:numCache>
            </c:numRef>
          </c:val>
          <c:extLst>
            <c:ext xmlns:c16="http://schemas.microsoft.com/office/drawing/2014/chart" uri="{C3380CC4-5D6E-409C-BE32-E72D297353CC}">
              <c16:uniqueId val="{00000008-9446-4B7D-936C-25C260897073}"/>
            </c:ext>
          </c:extLst>
        </c:ser>
        <c:dLbls>
          <c:showLegendKey val="0"/>
          <c:showVal val="0"/>
          <c:showCatName val="0"/>
          <c:showSerName val="0"/>
          <c:showPercent val="0"/>
          <c:showBubbleSize val="0"/>
          <c:showLeaderLines val="1"/>
        </c:dLbls>
        <c:firstSliceAng val="0"/>
      </c:pieChart>
      <c:spPr>
        <a:noFill/>
        <a:ln>
          <a:noFill/>
        </a:ln>
        <a:effectLst/>
      </c:spPr>
    </c:plotArea>
    <c:legend>
      <c:legendPos val="l"/>
      <c:layout>
        <c:manualLayout>
          <c:xMode val="edge"/>
          <c:yMode val="edge"/>
          <c:x val="0.63621648003988851"/>
          <c:y val="0.28515334917570179"/>
          <c:w val="0.36313041402000751"/>
          <c:h val="0.48410383987021444"/>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875986340176112E-2"/>
          <c:y val="0.25759783900193078"/>
          <c:w val="0.53816358626167871"/>
          <c:h val="0.49247499400198802"/>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B4A-4565-8DB8-9D8908971318}"/>
              </c:ext>
            </c:extLst>
          </c:dPt>
          <c:dPt>
            <c:idx val="1"/>
            <c:bubble3D val="0"/>
            <c:spPr>
              <a:solidFill>
                <a:schemeClr val="accent3">
                  <a:lumMod val="50000"/>
                </a:schemeClr>
              </a:solidFill>
              <a:ln w="19050">
                <a:solidFill>
                  <a:schemeClr val="lt1"/>
                </a:solidFill>
              </a:ln>
              <a:effectLst/>
            </c:spPr>
            <c:extLst>
              <c:ext xmlns:c16="http://schemas.microsoft.com/office/drawing/2014/chart" uri="{C3380CC4-5D6E-409C-BE32-E72D297353CC}">
                <c16:uniqueId val="{00000003-BB4A-4565-8DB8-9D8908971318}"/>
              </c:ext>
            </c:extLst>
          </c:dPt>
          <c:dPt>
            <c:idx val="2"/>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5-BB4A-4565-8DB8-9D890897131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B4A-4565-8DB8-9D8908971318}"/>
              </c:ext>
            </c:extLst>
          </c:dPt>
          <c:dLbls>
            <c:dLbl>
              <c:idx val="0"/>
              <c:layout>
                <c:manualLayout>
                  <c:x val="-0.1135701011457535"/>
                  <c:y val="0.1134366895543191"/>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BB4A-4565-8DB8-9D8908971318}"/>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Sheet1!$A$2:$A$5</c:f>
              <c:strCache>
                <c:ptCount val="4"/>
                <c:pt idx="0">
                  <c:v>1-2 hrs</c:v>
                </c:pt>
                <c:pt idx="1">
                  <c:v>1/2 day</c:v>
                </c:pt>
                <c:pt idx="2">
                  <c:v>1 day</c:v>
                </c:pt>
                <c:pt idx="3">
                  <c:v>2 days or more</c:v>
                </c:pt>
              </c:strCache>
            </c:strRef>
          </c:cat>
          <c:val>
            <c:numRef>
              <c:f>Sheet1!$B$2:$B$5</c:f>
              <c:numCache>
                <c:formatCode>0%</c:formatCode>
                <c:ptCount val="4"/>
                <c:pt idx="0">
                  <c:v>0.19139966273190001</c:v>
                </c:pt>
                <c:pt idx="1">
                  <c:v>0.35581787521079999</c:v>
                </c:pt>
                <c:pt idx="2">
                  <c:v>0.21163575042159999</c:v>
                </c:pt>
                <c:pt idx="3">
                  <c:v>0.24114671163580001</c:v>
                </c:pt>
              </c:numCache>
            </c:numRef>
          </c:val>
          <c:extLst>
            <c:ext xmlns:c16="http://schemas.microsoft.com/office/drawing/2014/chart" uri="{C3380CC4-5D6E-409C-BE32-E72D297353CC}">
              <c16:uniqueId val="{00000008-BB4A-4565-8DB8-9D890897131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875986340176112E-2"/>
          <c:y val="0.25759783900193078"/>
          <c:w val="0.53816358626167871"/>
          <c:h val="0.49247499400198802"/>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F54-404E-98B1-F463BEBD86AE}"/>
              </c:ext>
            </c:extLst>
          </c:dPt>
          <c:dPt>
            <c:idx val="1"/>
            <c:bubble3D val="0"/>
            <c:spPr>
              <a:solidFill>
                <a:schemeClr val="accent3">
                  <a:lumMod val="50000"/>
                </a:schemeClr>
              </a:solidFill>
              <a:ln w="19050">
                <a:solidFill>
                  <a:schemeClr val="lt1"/>
                </a:solidFill>
              </a:ln>
              <a:effectLst/>
            </c:spPr>
            <c:extLst>
              <c:ext xmlns:c16="http://schemas.microsoft.com/office/drawing/2014/chart" uri="{C3380CC4-5D6E-409C-BE32-E72D297353CC}">
                <c16:uniqueId val="{00000003-9F54-404E-98B1-F463BEBD86AE}"/>
              </c:ext>
            </c:extLst>
          </c:dPt>
          <c:dPt>
            <c:idx val="2"/>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5-9F54-404E-98B1-F463BEBD86A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F54-404E-98B1-F463BEBD86AE}"/>
              </c:ext>
            </c:extLst>
          </c:dPt>
          <c:dLbls>
            <c:dLbl>
              <c:idx val="0"/>
              <c:layout>
                <c:manualLayout>
                  <c:x val="-0.1260864323298477"/>
                  <c:y val="8.1697208925041939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9F54-404E-98B1-F463BEBD86AE}"/>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Sheet1!$A$2:$A$5</c:f>
              <c:strCache>
                <c:ptCount val="4"/>
                <c:pt idx="0">
                  <c:v>1-2 hrs</c:v>
                </c:pt>
                <c:pt idx="1">
                  <c:v>1/2 day</c:v>
                </c:pt>
                <c:pt idx="2">
                  <c:v>1 day</c:v>
                </c:pt>
                <c:pt idx="3">
                  <c:v>2 days or more</c:v>
                </c:pt>
              </c:strCache>
            </c:strRef>
          </c:cat>
          <c:val>
            <c:numRef>
              <c:f>Sheet1!$B$2:$B$5</c:f>
              <c:numCache>
                <c:formatCode>0%</c:formatCode>
                <c:ptCount val="4"/>
                <c:pt idx="0">
                  <c:v>0.290053151101</c:v>
                </c:pt>
                <c:pt idx="1">
                  <c:v>0.40470766894459997</c:v>
                </c:pt>
                <c:pt idx="2">
                  <c:v>0.15641609719060001</c:v>
                </c:pt>
                <c:pt idx="3">
                  <c:v>0.14882308276389999</c:v>
                </c:pt>
              </c:numCache>
            </c:numRef>
          </c:val>
          <c:extLst>
            <c:ext xmlns:c16="http://schemas.microsoft.com/office/drawing/2014/chart" uri="{C3380CC4-5D6E-409C-BE32-E72D297353CC}">
              <c16:uniqueId val="{00000008-9F54-404E-98B1-F463BEBD86A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875986340176112E-2"/>
          <c:y val="0.25759783900193078"/>
          <c:w val="0.53816358626167871"/>
          <c:h val="0.49247499400198802"/>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B28-4317-ABC6-FB36B24A6AAA}"/>
              </c:ext>
            </c:extLst>
          </c:dPt>
          <c:dPt>
            <c:idx val="1"/>
            <c:bubble3D val="0"/>
            <c:spPr>
              <a:solidFill>
                <a:schemeClr val="accent3">
                  <a:lumMod val="50000"/>
                </a:schemeClr>
              </a:solidFill>
              <a:ln w="19050">
                <a:solidFill>
                  <a:schemeClr val="lt1"/>
                </a:solidFill>
              </a:ln>
              <a:effectLst/>
            </c:spPr>
            <c:extLst>
              <c:ext xmlns:c16="http://schemas.microsoft.com/office/drawing/2014/chart" uri="{C3380CC4-5D6E-409C-BE32-E72D297353CC}">
                <c16:uniqueId val="{00000003-BB28-4317-ABC6-FB36B24A6AAA}"/>
              </c:ext>
            </c:extLst>
          </c:dPt>
          <c:dPt>
            <c:idx val="2"/>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5-BB28-4317-ABC6-FB36B24A6AA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B28-4317-ABC6-FB36B24A6AAA}"/>
              </c:ext>
            </c:extLst>
          </c:dPt>
          <c:dLbls>
            <c:dLbl>
              <c:idx val="0"/>
              <c:layout>
                <c:manualLayout>
                  <c:x val="-7.1848997198772885E-2"/>
                  <c:y val="0.10890247803585097"/>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BB28-4317-ABC6-FB36B24A6AAA}"/>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Sheet1!$A$2:$A$5</c:f>
              <c:strCache>
                <c:ptCount val="4"/>
                <c:pt idx="0">
                  <c:v>1-2 hrs</c:v>
                </c:pt>
                <c:pt idx="1">
                  <c:v>1/2 day</c:v>
                </c:pt>
                <c:pt idx="2">
                  <c:v>1 day</c:v>
                </c:pt>
                <c:pt idx="3">
                  <c:v>2 days or more</c:v>
                </c:pt>
              </c:strCache>
            </c:strRef>
          </c:cat>
          <c:val>
            <c:numRef>
              <c:f>Sheet1!$B$2:$B$5</c:f>
              <c:numCache>
                <c:formatCode>0%</c:formatCode>
                <c:ptCount val="4"/>
                <c:pt idx="0">
                  <c:v>0.2011535688536</c:v>
                </c:pt>
                <c:pt idx="1">
                  <c:v>0.36481614996400002</c:v>
                </c:pt>
                <c:pt idx="2">
                  <c:v>0.2213410237924</c:v>
                </c:pt>
                <c:pt idx="3">
                  <c:v>0.2126892573901</c:v>
                </c:pt>
              </c:numCache>
            </c:numRef>
          </c:val>
          <c:extLst>
            <c:ext xmlns:c16="http://schemas.microsoft.com/office/drawing/2014/chart" uri="{C3380CC4-5D6E-409C-BE32-E72D297353CC}">
              <c16:uniqueId val="{00000008-BB28-4317-ABC6-FB36B24A6AA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lvl="0" algn="ctr" defTabSz="742950" rtl="0" eaLnBrk="1" latinLnBrk="0" hangingPunct="1">
              <a:defRPr lang="en-GB" sz="1050" b="1" i="0" u="none" strike="noStrike" kern="1200" spc="0" baseline="0" dirty="0" smtClean="0">
                <a:solidFill>
                  <a:schemeClr val="tx1"/>
                </a:solidFill>
                <a:latin typeface="+mn-lt"/>
                <a:ea typeface="+mn-ea"/>
                <a:cs typeface="+mn-cs"/>
              </a:defRPr>
            </a:pPr>
            <a:r>
              <a:rPr lang="en-GB" sz="1050" b="1" kern="1200" dirty="0">
                <a:solidFill>
                  <a:schemeClr val="tx1"/>
                </a:solidFill>
                <a:latin typeface="+mn-lt"/>
                <a:ea typeface="+mn-ea"/>
                <a:cs typeface="+mn-cs"/>
              </a:rPr>
              <a:t>Influence of experience on holiday destination</a:t>
            </a:r>
          </a:p>
        </c:rich>
      </c:tx>
      <c:layout>
        <c:manualLayout>
          <c:xMode val="edge"/>
          <c:yMode val="edge"/>
          <c:x val="0.32850045045952775"/>
          <c:y val="1.9768106450449648E-3"/>
        </c:manualLayout>
      </c:layout>
      <c:overlay val="0"/>
      <c:spPr>
        <a:noFill/>
        <a:ln>
          <a:noFill/>
        </a:ln>
        <a:effectLst/>
      </c:spPr>
      <c:txPr>
        <a:bodyPr rot="0" spcFirstLastPara="1" vertOverflow="ellipsis" vert="horz" wrap="square" anchor="ctr" anchorCtr="1"/>
        <a:lstStyle/>
        <a:p>
          <a:pPr marL="0" lvl="0" algn="ctr" defTabSz="742950" rtl="0" eaLnBrk="1" latinLnBrk="0" hangingPunct="1">
            <a:defRPr lang="en-GB" sz="1050" b="1" i="0" u="none" strike="noStrike" kern="1200" spc="0" baseline="0" dirty="0" smtClean="0">
              <a:solidFill>
                <a:schemeClr val="tx1"/>
              </a:solidFill>
              <a:latin typeface="+mn-lt"/>
              <a:ea typeface="+mn-ea"/>
              <a:cs typeface="+mn-cs"/>
            </a:defRPr>
          </a:pPr>
          <a:endParaRPr lang="en-US"/>
        </a:p>
      </c:txPr>
    </c:title>
    <c:autoTitleDeleted val="0"/>
    <c:plotArea>
      <c:layout>
        <c:manualLayout>
          <c:layoutTarget val="inner"/>
          <c:xMode val="edge"/>
          <c:yMode val="edge"/>
          <c:x val="3.8263196461835826E-2"/>
          <c:y val="0.12544069996661414"/>
          <c:w val="0.8863770231370236"/>
          <c:h val="0.5804977785992167"/>
        </c:manualLayout>
      </c:layout>
      <c:barChart>
        <c:barDir val="col"/>
        <c:grouping val="percentStacked"/>
        <c:varyColors val="0"/>
        <c:ser>
          <c:idx val="0"/>
          <c:order val="0"/>
          <c:tx>
            <c:strRef>
              <c:f>Sheet1!$B$1</c:f>
              <c:strCache>
                <c:ptCount val="1"/>
                <c:pt idx="0">
                  <c:v>Chose the activity first and then found a destination</c:v>
                </c:pt>
              </c:strCache>
            </c:strRef>
          </c:tx>
          <c:spPr>
            <a:solidFill>
              <a:schemeClr val="accent5">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Mindfulness / Meditation</c:v>
                </c:pt>
                <c:pt idx="1">
                  <c:v>Homeophathy</c:v>
                </c:pt>
                <c:pt idx="2">
                  <c:v>Yoga</c:v>
                </c:pt>
                <c:pt idx="3">
                  <c:v>Pilates</c:v>
                </c:pt>
                <c:pt idx="4">
                  <c:v>Tai Chi</c:v>
                </c:pt>
              </c:strCache>
            </c:strRef>
          </c:cat>
          <c:val>
            <c:numRef>
              <c:f>Sheet1!$B$2:$B$6</c:f>
              <c:numCache>
                <c:formatCode>0%</c:formatCode>
                <c:ptCount val="5"/>
                <c:pt idx="0">
                  <c:v>0.21</c:v>
                </c:pt>
                <c:pt idx="1">
                  <c:v>0.2</c:v>
                </c:pt>
                <c:pt idx="2">
                  <c:v>0.18</c:v>
                </c:pt>
                <c:pt idx="3">
                  <c:v>0.2</c:v>
                </c:pt>
                <c:pt idx="4">
                  <c:v>0.2</c:v>
                </c:pt>
              </c:numCache>
            </c:numRef>
          </c:val>
          <c:extLst>
            <c:ext xmlns:c16="http://schemas.microsoft.com/office/drawing/2014/chart" uri="{C3380CC4-5D6E-409C-BE32-E72D297353CC}">
              <c16:uniqueId val="{00000000-FEC3-493F-9EB0-A2891CA086B0}"/>
            </c:ext>
          </c:extLst>
        </c:ser>
        <c:ser>
          <c:idx val="1"/>
          <c:order val="1"/>
          <c:tx>
            <c:strRef>
              <c:f>Sheet1!$C$1</c:f>
              <c:strCache>
                <c:ptCount val="1"/>
                <c:pt idx="0">
                  <c:v>Chose the desintation because could do the activity there</c:v>
                </c:pt>
              </c:strCache>
            </c:strRef>
          </c:tx>
          <c:spPr>
            <a:solidFill>
              <a:schemeClr val="accent5">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Mindfulness / Meditation</c:v>
                </c:pt>
                <c:pt idx="1">
                  <c:v>Homeophathy</c:v>
                </c:pt>
                <c:pt idx="2">
                  <c:v>Yoga</c:v>
                </c:pt>
                <c:pt idx="3">
                  <c:v>Pilates</c:v>
                </c:pt>
                <c:pt idx="4">
                  <c:v>Tai Chi</c:v>
                </c:pt>
              </c:strCache>
            </c:strRef>
          </c:cat>
          <c:val>
            <c:numRef>
              <c:f>Sheet1!$C$2:$C$6</c:f>
              <c:numCache>
                <c:formatCode>0%</c:formatCode>
                <c:ptCount val="5"/>
                <c:pt idx="0">
                  <c:v>0.35</c:v>
                </c:pt>
                <c:pt idx="1">
                  <c:v>0.35</c:v>
                </c:pt>
                <c:pt idx="2">
                  <c:v>0.35</c:v>
                </c:pt>
                <c:pt idx="3">
                  <c:v>0.32</c:v>
                </c:pt>
                <c:pt idx="4">
                  <c:v>0.36</c:v>
                </c:pt>
              </c:numCache>
            </c:numRef>
          </c:val>
          <c:extLst>
            <c:ext xmlns:c16="http://schemas.microsoft.com/office/drawing/2014/chart" uri="{C3380CC4-5D6E-409C-BE32-E72D297353CC}">
              <c16:uniqueId val="{00000001-FEC3-493F-9EB0-A2891CA086B0}"/>
            </c:ext>
          </c:extLst>
        </c:ser>
        <c:ser>
          <c:idx val="2"/>
          <c:order val="2"/>
          <c:tx>
            <c:strRef>
              <c:f>Sheet1!$D$1</c:f>
              <c:strCache>
                <c:ptCount val="1"/>
                <c:pt idx="0">
                  <c:v>Chose destination first, and then found could do the activity there</c:v>
                </c:pt>
              </c:strCache>
            </c:strRef>
          </c:tx>
          <c:spPr>
            <a:solidFill>
              <a:schemeClr val="accent3">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Mindfulness / Meditation</c:v>
                </c:pt>
                <c:pt idx="1">
                  <c:v>Homeophathy</c:v>
                </c:pt>
                <c:pt idx="2">
                  <c:v>Yoga</c:v>
                </c:pt>
                <c:pt idx="3">
                  <c:v>Pilates</c:v>
                </c:pt>
                <c:pt idx="4">
                  <c:v>Tai Chi</c:v>
                </c:pt>
              </c:strCache>
            </c:strRef>
          </c:cat>
          <c:val>
            <c:numRef>
              <c:f>Sheet1!$D$2:$D$6</c:f>
              <c:numCache>
                <c:formatCode>0%</c:formatCode>
                <c:ptCount val="5"/>
                <c:pt idx="0">
                  <c:v>0.44</c:v>
                </c:pt>
                <c:pt idx="1">
                  <c:v>0.45</c:v>
                </c:pt>
                <c:pt idx="2">
                  <c:v>0.48</c:v>
                </c:pt>
                <c:pt idx="3">
                  <c:v>0.47</c:v>
                </c:pt>
                <c:pt idx="4">
                  <c:v>0.43</c:v>
                </c:pt>
              </c:numCache>
            </c:numRef>
          </c:val>
          <c:extLst>
            <c:ext xmlns:c16="http://schemas.microsoft.com/office/drawing/2014/chart" uri="{C3380CC4-5D6E-409C-BE32-E72D297353CC}">
              <c16:uniqueId val="{00000002-FEC3-493F-9EB0-A2891CA086B0}"/>
            </c:ext>
          </c:extLst>
        </c:ser>
        <c:dLbls>
          <c:showLegendKey val="0"/>
          <c:showVal val="0"/>
          <c:showCatName val="0"/>
          <c:showSerName val="0"/>
          <c:showPercent val="0"/>
          <c:showBubbleSize val="0"/>
        </c:dLbls>
        <c:gapWidth val="150"/>
        <c:overlap val="100"/>
        <c:axId val="1092873368"/>
        <c:axId val="1092880584"/>
      </c:barChart>
      <c:catAx>
        <c:axId val="1092873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1092880584"/>
        <c:crosses val="autoZero"/>
        <c:auto val="1"/>
        <c:lblAlgn val="ctr"/>
        <c:lblOffset val="100"/>
        <c:noMultiLvlLbl val="0"/>
      </c:catAx>
      <c:valAx>
        <c:axId val="1092880584"/>
        <c:scaling>
          <c:orientation val="minMax"/>
        </c:scaling>
        <c:delete val="1"/>
        <c:axPos val="l"/>
        <c:numFmt formatCode="0%" sourceLinked="1"/>
        <c:majorTickMark val="none"/>
        <c:minorTickMark val="none"/>
        <c:tickLblPos val="nextTo"/>
        <c:crossAx val="109287336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24645027232944"/>
          <c:y val="8.3648687488024523E-2"/>
          <c:w val="0.37428060951421471"/>
          <c:h val="0.83270262502395098"/>
        </c:manualLayout>
      </c:layout>
      <c:barChart>
        <c:barDir val="bar"/>
        <c:grouping val="clustered"/>
        <c:varyColors val="0"/>
        <c:ser>
          <c:idx val="0"/>
          <c:order val="0"/>
          <c:tx>
            <c:strRef>
              <c:f>Sheet1!$B$1</c:f>
              <c:strCache>
                <c:ptCount val="1"/>
                <c:pt idx="0">
                  <c:v>% </c:v>
                </c:pt>
              </c:strCache>
            </c:strRef>
          </c:tx>
          <c:spPr>
            <a:solidFill>
              <a:schemeClr val="bg1">
                <a:lumMod val="50000"/>
              </a:schemeClr>
            </a:solidFill>
            <a:ln>
              <a:noFill/>
            </a:ln>
            <a:effectLst/>
          </c:spPr>
          <c:invertIfNegative val="0"/>
          <c:dPt>
            <c:idx val="1"/>
            <c:invertIfNegative val="0"/>
            <c:bubble3D val="0"/>
            <c:spPr>
              <a:solidFill>
                <a:schemeClr val="bg1">
                  <a:lumMod val="50000"/>
                </a:schemeClr>
              </a:solidFill>
              <a:ln>
                <a:noFill/>
              </a:ln>
              <a:effectLst/>
            </c:spPr>
            <c:extLst>
              <c:ext xmlns:c16="http://schemas.microsoft.com/office/drawing/2014/chart" uri="{C3380CC4-5D6E-409C-BE32-E72D297353CC}">
                <c16:uniqueId val="{00000001-DFB0-4616-82B2-CFE56E849A52}"/>
              </c:ext>
            </c:extLst>
          </c:dPt>
          <c:dPt>
            <c:idx val="3"/>
            <c:invertIfNegative val="0"/>
            <c:bubble3D val="0"/>
            <c:spPr>
              <a:solidFill>
                <a:schemeClr val="accent5"/>
              </a:solidFill>
              <a:ln>
                <a:noFill/>
              </a:ln>
              <a:effectLst/>
            </c:spPr>
            <c:extLst>
              <c:ext xmlns:c16="http://schemas.microsoft.com/office/drawing/2014/chart" uri="{C3380CC4-5D6E-409C-BE32-E72D297353CC}">
                <c16:uniqueId val="{00000003-DFB0-4616-82B2-CFE56E849A52}"/>
              </c:ext>
            </c:extLst>
          </c:dPt>
          <c:dPt>
            <c:idx val="5"/>
            <c:invertIfNegative val="0"/>
            <c:bubble3D val="0"/>
            <c:spPr>
              <a:solidFill>
                <a:schemeClr val="accent5"/>
              </a:solidFill>
              <a:ln>
                <a:noFill/>
              </a:ln>
              <a:effectLst/>
            </c:spPr>
            <c:extLst>
              <c:ext xmlns:c16="http://schemas.microsoft.com/office/drawing/2014/chart" uri="{C3380CC4-5D6E-409C-BE32-E72D297353CC}">
                <c16:uniqueId val="{00000005-DFB0-4616-82B2-CFE56E849A52}"/>
              </c:ext>
            </c:extLst>
          </c:dPt>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4"/>
                <c:pt idx="0">
                  <c:v>France </c:v>
                </c:pt>
                <c:pt idx="1">
                  <c:v>Spain</c:v>
                </c:pt>
                <c:pt idx="2">
                  <c:v>India</c:v>
                </c:pt>
                <c:pt idx="3">
                  <c:v>UK </c:v>
                </c:pt>
              </c:strCache>
            </c:strRef>
          </c:cat>
          <c:val>
            <c:numRef>
              <c:f>Sheet1!$B$2:$B$7</c:f>
              <c:numCache>
                <c:formatCode>0%</c:formatCode>
                <c:ptCount val="6"/>
                <c:pt idx="0">
                  <c:v>0.16</c:v>
                </c:pt>
                <c:pt idx="1">
                  <c:v>0.14000000000000001</c:v>
                </c:pt>
                <c:pt idx="2">
                  <c:v>0.14000000000000001</c:v>
                </c:pt>
                <c:pt idx="3">
                  <c:v>0.12</c:v>
                </c:pt>
              </c:numCache>
            </c:numRef>
          </c:val>
          <c:extLst>
            <c:ext xmlns:c16="http://schemas.microsoft.com/office/drawing/2014/chart" uri="{C3380CC4-5D6E-409C-BE32-E72D297353CC}">
              <c16:uniqueId val="{00000006-DFB0-4616-82B2-CFE56E849A52}"/>
            </c:ext>
          </c:extLst>
        </c:ser>
        <c:dLbls>
          <c:showLegendKey val="0"/>
          <c:showVal val="0"/>
          <c:showCatName val="0"/>
          <c:showSerName val="0"/>
          <c:showPercent val="0"/>
          <c:showBubbleSize val="0"/>
        </c:dLbls>
        <c:gapWidth val="31"/>
        <c:axId val="739524616"/>
        <c:axId val="739520352"/>
      </c:barChart>
      <c:catAx>
        <c:axId val="73952461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739520352"/>
        <c:crosses val="autoZero"/>
        <c:auto val="1"/>
        <c:lblAlgn val="ctr"/>
        <c:lblOffset val="100"/>
        <c:noMultiLvlLbl val="0"/>
      </c:catAx>
      <c:valAx>
        <c:axId val="739520352"/>
        <c:scaling>
          <c:orientation val="minMax"/>
        </c:scaling>
        <c:delete val="1"/>
        <c:axPos val="t"/>
        <c:numFmt formatCode="0%" sourceLinked="1"/>
        <c:majorTickMark val="none"/>
        <c:minorTickMark val="none"/>
        <c:tickLblPos val="nextTo"/>
        <c:crossAx val="7395246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lvl="0" algn="ctr" defTabSz="742950" rtl="0" eaLnBrk="1" latinLnBrk="0" hangingPunct="1">
              <a:defRPr lang="en-GB" sz="1050" b="1" i="0" u="none" strike="noStrike" kern="1200" spc="0" baseline="0" dirty="0" smtClean="0">
                <a:solidFill>
                  <a:schemeClr val="tx1"/>
                </a:solidFill>
                <a:latin typeface="+mn-lt"/>
                <a:ea typeface="+mn-ea"/>
                <a:cs typeface="+mn-cs"/>
              </a:defRPr>
            </a:pPr>
            <a:r>
              <a:rPr lang="en-GB" sz="1050" b="1" kern="1200" dirty="0">
                <a:solidFill>
                  <a:schemeClr val="tx1"/>
                </a:solidFill>
                <a:latin typeface="+mn-lt"/>
                <a:ea typeface="+mn-ea"/>
                <a:cs typeface="+mn-cs"/>
              </a:rPr>
              <a:t>Influence of experience on holiday destination</a:t>
            </a:r>
          </a:p>
        </c:rich>
      </c:tx>
      <c:layout>
        <c:manualLayout>
          <c:xMode val="edge"/>
          <c:yMode val="edge"/>
          <c:x val="0.16060010650119777"/>
          <c:y val="2.1112039265068303E-2"/>
        </c:manualLayout>
      </c:layout>
      <c:overlay val="0"/>
      <c:spPr>
        <a:noFill/>
        <a:ln>
          <a:noFill/>
        </a:ln>
        <a:effectLst/>
      </c:spPr>
      <c:txPr>
        <a:bodyPr rot="0" spcFirstLastPara="1" vertOverflow="ellipsis" vert="horz" wrap="square" anchor="ctr" anchorCtr="1"/>
        <a:lstStyle/>
        <a:p>
          <a:pPr marL="0" lvl="0" algn="ctr" defTabSz="742950" rtl="0" eaLnBrk="1" latinLnBrk="0" hangingPunct="1">
            <a:defRPr lang="en-GB" sz="1050" b="1" i="0" u="none" strike="noStrike" kern="1200" spc="0" baseline="0" dirty="0" smtClean="0">
              <a:solidFill>
                <a:schemeClr val="tx1"/>
              </a:solidFill>
              <a:latin typeface="+mn-lt"/>
              <a:ea typeface="+mn-ea"/>
              <a:cs typeface="+mn-cs"/>
            </a:defRPr>
          </a:pPr>
          <a:endParaRPr lang="en-US"/>
        </a:p>
      </c:txPr>
    </c:title>
    <c:autoTitleDeleted val="0"/>
    <c:plotArea>
      <c:layout>
        <c:manualLayout>
          <c:layoutTarget val="inner"/>
          <c:xMode val="edge"/>
          <c:yMode val="edge"/>
          <c:x val="8.3906030531224279E-2"/>
          <c:y val="0.12544069996661414"/>
          <c:w val="0.75107877609070128"/>
          <c:h val="0.77706822485707117"/>
        </c:manualLayout>
      </c:layout>
      <c:barChart>
        <c:barDir val="col"/>
        <c:grouping val="percentStacked"/>
        <c:varyColors val="0"/>
        <c:ser>
          <c:idx val="0"/>
          <c:order val="0"/>
          <c:tx>
            <c:strRef>
              <c:f>Sheet1!$B$1</c:f>
              <c:strCache>
                <c:ptCount val="1"/>
                <c:pt idx="0">
                  <c:v>Chose the activity first and then found a destination</c:v>
                </c:pt>
              </c:strCache>
            </c:strRef>
          </c:tx>
          <c:spPr>
            <a:solidFill>
              <a:schemeClr val="accent5">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Inbound Markets</c:v>
                </c:pt>
                <c:pt idx="1">
                  <c:v>Domestic Market</c:v>
                </c:pt>
              </c:strCache>
            </c:strRef>
          </c:cat>
          <c:val>
            <c:numRef>
              <c:f>Sheet1!$B$2:$B$3</c:f>
              <c:numCache>
                <c:formatCode>0%</c:formatCode>
                <c:ptCount val="2"/>
                <c:pt idx="0">
                  <c:v>0.17</c:v>
                </c:pt>
                <c:pt idx="1">
                  <c:v>0.22</c:v>
                </c:pt>
              </c:numCache>
            </c:numRef>
          </c:val>
          <c:extLst>
            <c:ext xmlns:c16="http://schemas.microsoft.com/office/drawing/2014/chart" uri="{C3380CC4-5D6E-409C-BE32-E72D297353CC}">
              <c16:uniqueId val="{00000000-32B3-4883-9C0E-57498D64C145}"/>
            </c:ext>
          </c:extLst>
        </c:ser>
        <c:ser>
          <c:idx val="1"/>
          <c:order val="1"/>
          <c:tx>
            <c:strRef>
              <c:f>Sheet1!$C$1</c:f>
              <c:strCache>
                <c:ptCount val="1"/>
                <c:pt idx="0">
                  <c:v>Chose the desintation because could do the activity there</c:v>
                </c:pt>
              </c:strCache>
            </c:strRef>
          </c:tx>
          <c:spPr>
            <a:solidFill>
              <a:schemeClr val="accent5">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Inbound Markets</c:v>
                </c:pt>
                <c:pt idx="1">
                  <c:v>Domestic Market</c:v>
                </c:pt>
              </c:strCache>
            </c:strRef>
          </c:cat>
          <c:val>
            <c:numRef>
              <c:f>Sheet1!$C$2:$C$3</c:f>
              <c:numCache>
                <c:formatCode>0%</c:formatCode>
                <c:ptCount val="2"/>
                <c:pt idx="0">
                  <c:v>0.33</c:v>
                </c:pt>
                <c:pt idx="1">
                  <c:v>0.37</c:v>
                </c:pt>
              </c:numCache>
            </c:numRef>
          </c:val>
          <c:extLst>
            <c:ext xmlns:c16="http://schemas.microsoft.com/office/drawing/2014/chart" uri="{C3380CC4-5D6E-409C-BE32-E72D297353CC}">
              <c16:uniqueId val="{00000001-32B3-4883-9C0E-57498D64C145}"/>
            </c:ext>
          </c:extLst>
        </c:ser>
        <c:ser>
          <c:idx val="2"/>
          <c:order val="2"/>
          <c:tx>
            <c:strRef>
              <c:f>Sheet1!$D$1</c:f>
              <c:strCache>
                <c:ptCount val="1"/>
                <c:pt idx="0">
                  <c:v>Chose destination first, and then found could do the activity there</c:v>
                </c:pt>
              </c:strCache>
            </c:strRef>
          </c:tx>
          <c:spPr>
            <a:solidFill>
              <a:schemeClr val="accent3">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Inbound Markets</c:v>
                </c:pt>
                <c:pt idx="1">
                  <c:v>Domestic Market</c:v>
                </c:pt>
              </c:strCache>
            </c:strRef>
          </c:cat>
          <c:val>
            <c:numRef>
              <c:f>Sheet1!$D$2:$D$3</c:f>
              <c:numCache>
                <c:formatCode>0%</c:formatCode>
                <c:ptCount val="2"/>
                <c:pt idx="0">
                  <c:v>0.5</c:v>
                </c:pt>
                <c:pt idx="1">
                  <c:v>0.41</c:v>
                </c:pt>
              </c:numCache>
            </c:numRef>
          </c:val>
          <c:extLst>
            <c:ext xmlns:c16="http://schemas.microsoft.com/office/drawing/2014/chart" uri="{C3380CC4-5D6E-409C-BE32-E72D297353CC}">
              <c16:uniqueId val="{00000002-32B3-4883-9C0E-57498D64C145}"/>
            </c:ext>
          </c:extLst>
        </c:ser>
        <c:dLbls>
          <c:showLegendKey val="0"/>
          <c:showVal val="0"/>
          <c:showCatName val="0"/>
          <c:showSerName val="0"/>
          <c:showPercent val="0"/>
          <c:showBubbleSize val="0"/>
        </c:dLbls>
        <c:gapWidth val="150"/>
        <c:overlap val="100"/>
        <c:axId val="1092873368"/>
        <c:axId val="1092880584"/>
      </c:barChart>
      <c:catAx>
        <c:axId val="1092873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92880584"/>
        <c:crosses val="autoZero"/>
        <c:auto val="1"/>
        <c:lblAlgn val="ctr"/>
        <c:lblOffset val="100"/>
        <c:noMultiLvlLbl val="0"/>
      </c:catAx>
      <c:valAx>
        <c:axId val="1092880584"/>
        <c:scaling>
          <c:orientation val="minMax"/>
        </c:scaling>
        <c:delete val="1"/>
        <c:axPos val="l"/>
        <c:numFmt formatCode="0%" sourceLinked="1"/>
        <c:majorTickMark val="none"/>
        <c:minorTickMark val="none"/>
        <c:tickLblPos val="nextTo"/>
        <c:crossAx val="109287336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24645027232944"/>
          <c:y val="8.3648687488024523E-2"/>
          <c:w val="0.37428060951421471"/>
          <c:h val="0.83270262502395098"/>
        </c:manualLayout>
      </c:layout>
      <c:barChart>
        <c:barDir val="bar"/>
        <c:grouping val="clustered"/>
        <c:varyColors val="0"/>
        <c:ser>
          <c:idx val="0"/>
          <c:order val="0"/>
          <c:tx>
            <c:strRef>
              <c:f>Sheet1!$B$1</c:f>
              <c:strCache>
                <c:ptCount val="1"/>
                <c:pt idx="0">
                  <c:v>% </c:v>
                </c:pt>
              </c:strCache>
            </c:strRef>
          </c:tx>
          <c:spPr>
            <a:solidFill>
              <a:schemeClr val="bg1">
                <a:lumMod val="50000"/>
              </a:schemeClr>
            </a:solidFill>
            <a:ln>
              <a:noFill/>
            </a:ln>
            <a:effectLst/>
          </c:spPr>
          <c:invertIfNegative val="0"/>
          <c:dPt>
            <c:idx val="1"/>
            <c:invertIfNegative val="0"/>
            <c:bubble3D val="0"/>
            <c:spPr>
              <a:solidFill>
                <a:schemeClr val="bg1">
                  <a:lumMod val="50000"/>
                </a:schemeClr>
              </a:solidFill>
              <a:ln>
                <a:noFill/>
              </a:ln>
              <a:effectLst/>
            </c:spPr>
            <c:extLst>
              <c:ext xmlns:c16="http://schemas.microsoft.com/office/drawing/2014/chart" uri="{C3380CC4-5D6E-409C-BE32-E72D297353CC}">
                <c16:uniqueId val="{00000001-122F-4031-B424-998EFCB3F564}"/>
              </c:ext>
            </c:extLst>
          </c:dPt>
          <c:dPt>
            <c:idx val="3"/>
            <c:invertIfNegative val="0"/>
            <c:bubble3D val="0"/>
            <c:spPr>
              <a:solidFill>
                <a:schemeClr val="bg1">
                  <a:lumMod val="50000"/>
                </a:schemeClr>
              </a:solidFill>
              <a:ln>
                <a:noFill/>
              </a:ln>
              <a:effectLst/>
            </c:spPr>
            <c:extLst>
              <c:ext xmlns:c16="http://schemas.microsoft.com/office/drawing/2014/chart" uri="{C3380CC4-5D6E-409C-BE32-E72D297353CC}">
                <c16:uniqueId val="{00000003-122F-4031-B424-998EFCB3F564}"/>
              </c:ext>
            </c:extLst>
          </c:dPt>
          <c:dPt>
            <c:idx val="5"/>
            <c:invertIfNegative val="0"/>
            <c:bubble3D val="0"/>
            <c:spPr>
              <a:solidFill>
                <a:schemeClr val="accent5"/>
              </a:solidFill>
              <a:ln>
                <a:noFill/>
              </a:ln>
              <a:effectLst/>
            </c:spPr>
            <c:extLst>
              <c:ext xmlns:c16="http://schemas.microsoft.com/office/drawing/2014/chart" uri="{C3380CC4-5D6E-409C-BE32-E72D297353CC}">
                <c16:uniqueId val="{00000005-122F-4031-B424-998EFCB3F564}"/>
              </c:ext>
            </c:extLst>
          </c:dPt>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France </c:v>
                </c:pt>
                <c:pt idx="1">
                  <c:v>Japan</c:v>
                </c:pt>
                <c:pt idx="2">
                  <c:v>Italy</c:v>
                </c:pt>
                <c:pt idx="3">
                  <c:v>Thailand</c:v>
                </c:pt>
                <c:pt idx="5">
                  <c:v>UK - 6</c:v>
                </c:pt>
              </c:strCache>
            </c:strRef>
          </c:cat>
          <c:val>
            <c:numRef>
              <c:f>Sheet1!$B$2:$B$7</c:f>
              <c:numCache>
                <c:formatCode>0%</c:formatCode>
                <c:ptCount val="6"/>
                <c:pt idx="0">
                  <c:v>0.16</c:v>
                </c:pt>
                <c:pt idx="1">
                  <c:v>0.13</c:v>
                </c:pt>
                <c:pt idx="2">
                  <c:v>0.13</c:v>
                </c:pt>
                <c:pt idx="3">
                  <c:v>0.13</c:v>
                </c:pt>
                <c:pt idx="5">
                  <c:v>0.12</c:v>
                </c:pt>
              </c:numCache>
            </c:numRef>
          </c:val>
          <c:extLst>
            <c:ext xmlns:c16="http://schemas.microsoft.com/office/drawing/2014/chart" uri="{C3380CC4-5D6E-409C-BE32-E72D297353CC}">
              <c16:uniqueId val="{00000006-122F-4031-B424-998EFCB3F564}"/>
            </c:ext>
          </c:extLst>
        </c:ser>
        <c:dLbls>
          <c:showLegendKey val="0"/>
          <c:showVal val="0"/>
          <c:showCatName val="0"/>
          <c:showSerName val="0"/>
          <c:showPercent val="0"/>
          <c:showBubbleSize val="0"/>
        </c:dLbls>
        <c:gapWidth val="31"/>
        <c:axId val="739524616"/>
        <c:axId val="739520352"/>
      </c:barChart>
      <c:catAx>
        <c:axId val="73952461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739520352"/>
        <c:crosses val="autoZero"/>
        <c:auto val="1"/>
        <c:lblAlgn val="ctr"/>
        <c:lblOffset val="100"/>
        <c:noMultiLvlLbl val="0"/>
      </c:catAx>
      <c:valAx>
        <c:axId val="739520352"/>
        <c:scaling>
          <c:orientation val="minMax"/>
        </c:scaling>
        <c:delete val="1"/>
        <c:axPos val="t"/>
        <c:numFmt formatCode="0%" sourceLinked="1"/>
        <c:majorTickMark val="none"/>
        <c:minorTickMark val="none"/>
        <c:tickLblPos val="nextTo"/>
        <c:crossAx val="7395246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24645027232944"/>
          <c:y val="8.3648687488024523E-2"/>
          <c:w val="0.37428060951421471"/>
          <c:h val="0.83270262502395098"/>
        </c:manualLayout>
      </c:layout>
      <c:barChart>
        <c:barDir val="bar"/>
        <c:grouping val="clustered"/>
        <c:varyColors val="0"/>
        <c:ser>
          <c:idx val="0"/>
          <c:order val="0"/>
          <c:tx>
            <c:strRef>
              <c:f>Sheet1!$B$1</c:f>
              <c:strCache>
                <c:ptCount val="1"/>
                <c:pt idx="0">
                  <c:v>% </c:v>
                </c:pt>
              </c:strCache>
            </c:strRef>
          </c:tx>
          <c:spPr>
            <a:solidFill>
              <a:schemeClr val="bg1">
                <a:lumMod val="50000"/>
              </a:schemeClr>
            </a:solidFill>
            <a:ln>
              <a:noFill/>
            </a:ln>
            <a:effectLst/>
          </c:spPr>
          <c:invertIfNegative val="0"/>
          <c:dPt>
            <c:idx val="1"/>
            <c:invertIfNegative val="0"/>
            <c:bubble3D val="0"/>
            <c:spPr>
              <a:solidFill>
                <a:schemeClr val="bg1">
                  <a:lumMod val="50000"/>
                </a:schemeClr>
              </a:solidFill>
              <a:ln>
                <a:noFill/>
              </a:ln>
              <a:effectLst/>
            </c:spPr>
            <c:extLst>
              <c:ext xmlns:c16="http://schemas.microsoft.com/office/drawing/2014/chart" uri="{C3380CC4-5D6E-409C-BE32-E72D297353CC}">
                <c16:uniqueId val="{00000001-CBF8-4AC7-B0A5-F2E160A0EB06}"/>
              </c:ext>
            </c:extLst>
          </c:dPt>
          <c:dPt>
            <c:idx val="3"/>
            <c:invertIfNegative val="0"/>
            <c:bubble3D val="0"/>
            <c:spPr>
              <a:solidFill>
                <a:schemeClr val="bg1">
                  <a:lumMod val="50000"/>
                </a:schemeClr>
              </a:solidFill>
              <a:ln>
                <a:noFill/>
              </a:ln>
              <a:effectLst/>
            </c:spPr>
            <c:extLst>
              <c:ext xmlns:c16="http://schemas.microsoft.com/office/drawing/2014/chart" uri="{C3380CC4-5D6E-409C-BE32-E72D297353CC}">
                <c16:uniqueId val="{00000003-CBF8-4AC7-B0A5-F2E160A0EB06}"/>
              </c:ext>
            </c:extLst>
          </c:dPt>
          <c:dPt>
            <c:idx val="5"/>
            <c:invertIfNegative val="0"/>
            <c:bubble3D val="0"/>
            <c:spPr>
              <a:solidFill>
                <a:schemeClr val="accent5"/>
              </a:solidFill>
              <a:ln>
                <a:noFill/>
              </a:ln>
              <a:effectLst/>
            </c:spPr>
            <c:extLst>
              <c:ext xmlns:c16="http://schemas.microsoft.com/office/drawing/2014/chart" uri="{C3380CC4-5D6E-409C-BE32-E72D297353CC}">
                <c16:uniqueId val="{00000005-CBF8-4AC7-B0A5-F2E160A0EB06}"/>
              </c:ext>
            </c:extLst>
          </c:dPt>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France </c:v>
                </c:pt>
                <c:pt idx="1">
                  <c:v>Germany</c:v>
                </c:pt>
                <c:pt idx="2">
                  <c:v>Italy</c:v>
                </c:pt>
                <c:pt idx="3">
                  <c:v>Thailand</c:v>
                </c:pt>
                <c:pt idx="5">
                  <c:v>UK - 8</c:v>
                </c:pt>
              </c:strCache>
            </c:strRef>
          </c:cat>
          <c:val>
            <c:numRef>
              <c:f>Sheet1!$B$2:$B$7</c:f>
              <c:numCache>
                <c:formatCode>0%</c:formatCode>
                <c:ptCount val="6"/>
                <c:pt idx="0">
                  <c:v>0.15</c:v>
                </c:pt>
                <c:pt idx="1">
                  <c:v>0.14000000000000001</c:v>
                </c:pt>
                <c:pt idx="2">
                  <c:v>0.14000000000000001</c:v>
                </c:pt>
                <c:pt idx="3">
                  <c:v>0.13</c:v>
                </c:pt>
                <c:pt idx="5">
                  <c:v>0.12</c:v>
                </c:pt>
              </c:numCache>
            </c:numRef>
          </c:val>
          <c:extLst>
            <c:ext xmlns:c16="http://schemas.microsoft.com/office/drawing/2014/chart" uri="{C3380CC4-5D6E-409C-BE32-E72D297353CC}">
              <c16:uniqueId val="{00000006-CBF8-4AC7-B0A5-F2E160A0EB06}"/>
            </c:ext>
          </c:extLst>
        </c:ser>
        <c:dLbls>
          <c:showLegendKey val="0"/>
          <c:showVal val="0"/>
          <c:showCatName val="0"/>
          <c:showSerName val="0"/>
          <c:showPercent val="0"/>
          <c:showBubbleSize val="0"/>
        </c:dLbls>
        <c:gapWidth val="31"/>
        <c:axId val="739524616"/>
        <c:axId val="739520352"/>
      </c:barChart>
      <c:catAx>
        <c:axId val="73952461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739520352"/>
        <c:crosses val="autoZero"/>
        <c:auto val="1"/>
        <c:lblAlgn val="ctr"/>
        <c:lblOffset val="100"/>
        <c:noMultiLvlLbl val="0"/>
      </c:catAx>
      <c:valAx>
        <c:axId val="739520352"/>
        <c:scaling>
          <c:orientation val="minMax"/>
        </c:scaling>
        <c:delete val="1"/>
        <c:axPos val="t"/>
        <c:numFmt formatCode="0%" sourceLinked="1"/>
        <c:majorTickMark val="none"/>
        <c:minorTickMark val="none"/>
        <c:tickLblPos val="nextTo"/>
        <c:crossAx val="7395246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24645027232944"/>
          <c:y val="8.3648687488024523E-2"/>
          <c:w val="0.37428060951421471"/>
          <c:h val="0.83270262502395098"/>
        </c:manualLayout>
      </c:layout>
      <c:barChart>
        <c:barDir val="bar"/>
        <c:grouping val="clustered"/>
        <c:varyColors val="0"/>
        <c:ser>
          <c:idx val="0"/>
          <c:order val="0"/>
          <c:tx>
            <c:strRef>
              <c:f>Sheet1!$B$1</c:f>
              <c:strCache>
                <c:ptCount val="1"/>
                <c:pt idx="0">
                  <c:v>% </c:v>
                </c:pt>
              </c:strCache>
            </c:strRef>
          </c:tx>
          <c:spPr>
            <a:solidFill>
              <a:schemeClr val="bg1">
                <a:lumMod val="50000"/>
              </a:schemeClr>
            </a:solidFill>
            <a:ln>
              <a:noFill/>
            </a:ln>
            <a:effectLst/>
          </c:spPr>
          <c:invertIfNegative val="0"/>
          <c:dPt>
            <c:idx val="1"/>
            <c:invertIfNegative val="0"/>
            <c:bubble3D val="0"/>
            <c:spPr>
              <a:solidFill>
                <a:schemeClr val="bg1">
                  <a:lumMod val="50000"/>
                </a:schemeClr>
              </a:solidFill>
              <a:ln>
                <a:noFill/>
              </a:ln>
              <a:effectLst/>
            </c:spPr>
            <c:extLst>
              <c:ext xmlns:c16="http://schemas.microsoft.com/office/drawing/2014/chart" uri="{C3380CC4-5D6E-409C-BE32-E72D297353CC}">
                <c16:uniqueId val="{00000001-1298-4374-BC70-C3AC9605E00E}"/>
              </c:ext>
            </c:extLst>
          </c:dPt>
          <c:dPt>
            <c:idx val="3"/>
            <c:invertIfNegative val="0"/>
            <c:bubble3D val="0"/>
            <c:spPr>
              <a:solidFill>
                <a:schemeClr val="accent5"/>
              </a:solidFill>
              <a:ln>
                <a:noFill/>
              </a:ln>
              <a:effectLst/>
            </c:spPr>
            <c:extLst>
              <c:ext xmlns:c16="http://schemas.microsoft.com/office/drawing/2014/chart" uri="{C3380CC4-5D6E-409C-BE32-E72D297353CC}">
                <c16:uniqueId val="{00000003-1298-4374-BC70-C3AC9605E00E}"/>
              </c:ext>
            </c:extLst>
          </c:dPt>
          <c:dPt>
            <c:idx val="5"/>
            <c:invertIfNegative val="0"/>
            <c:bubble3D val="0"/>
            <c:spPr>
              <a:solidFill>
                <a:schemeClr val="accent5"/>
              </a:solidFill>
              <a:ln>
                <a:noFill/>
              </a:ln>
              <a:effectLst/>
            </c:spPr>
            <c:extLst>
              <c:ext xmlns:c16="http://schemas.microsoft.com/office/drawing/2014/chart" uri="{C3380CC4-5D6E-409C-BE32-E72D297353CC}">
                <c16:uniqueId val="{00000005-1298-4374-BC70-C3AC9605E00E}"/>
              </c:ext>
            </c:extLst>
          </c:dPt>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4"/>
                <c:pt idx="0">
                  <c:v>France </c:v>
                </c:pt>
                <c:pt idx="1">
                  <c:v>Germany</c:v>
                </c:pt>
                <c:pt idx="2">
                  <c:v>Spain</c:v>
                </c:pt>
                <c:pt idx="3">
                  <c:v>UK </c:v>
                </c:pt>
              </c:strCache>
            </c:strRef>
          </c:cat>
          <c:val>
            <c:numRef>
              <c:f>Sheet1!$B$2:$B$7</c:f>
              <c:numCache>
                <c:formatCode>0%</c:formatCode>
                <c:ptCount val="6"/>
                <c:pt idx="0">
                  <c:v>0.18</c:v>
                </c:pt>
                <c:pt idx="1">
                  <c:v>0.15</c:v>
                </c:pt>
                <c:pt idx="2">
                  <c:v>0.14000000000000001</c:v>
                </c:pt>
                <c:pt idx="3">
                  <c:v>0.14000000000000001</c:v>
                </c:pt>
              </c:numCache>
            </c:numRef>
          </c:val>
          <c:extLst>
            <c:ext xmlns:c16="http://schemas.microsoft.com/office/drawing/2014/chart" uri="{C3380CC4-5D6E-409C-BE32-E72D297353CC}">
              <c16:uniqueId val="{00000006-1298-4374-BC70-C3AC9605E00E}"/>
            </c:ext>
          </c:extLst>
        </c:ser>
        <c:dLbls>
          <c:showLegendKey val="0"/>
          <c:showVal val="0"/>
          <c:showCatName val="0"/>
          <c:showSerName val="0"/>
          <c:showPercent val="0"/>
          <c:showBubbleSize val="0"/>
        </c:dLbls>
        <c:gapWidth val="31"/>
        <c:axId val="739524616"/>
        <c:axId val="739520352"/>
      </c:barChart>
      <c:catAx>
        <c:axId val="73952461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739520352"/>
        <c:crosses val="autoZero"/>
        <c:auto val="1"/>
        <c:lblAlgn val="ctr"/>
        <c:lblOffset val="100"/>
        <c:noMultiLvlLbl val="0"/>
      </c:catAx>
      <c:valAx>
        <c:axId val="739520352"/>
        <c:scaling>
          <c:orientation val="minMax"/>
        </c:scaling>
        <c:delete val="1"/>
        <c:axPos val="t"/>
        <c:numFmt formatCode="0%" sourceLinked="1"/>
        <c:majorTickMark val="none"/>
        <c:minorTickMark val="none"/>
        <c:tickLblPos val="nextTo"/>
        <c:crossAx val="7395246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24645027232944"/>
          <c:y val="8.3648687488024523E-2"/>
          <c:w val="0.37428060951421471"/>
          <c:h val="0.83270262502395098"/>
        </c:manualLayout>
      </c:layout>
      <c:barChart>
        <c:barDir val="bar"/>
        <c:grouping val="clustered"/>
        <c:varyColors val="0"/>
        <c:ser>
          <c:idx val="0"/>
          <c:order val="0"/>
          <c:tx>
            <c:strRef>
              <c:f>Sheet1!$B$1</c:f>
              <c:strCache>
                <c:ptCount val="1"/>
                <c:pt idx="0">
                  <c:v>% </c:v>
                </c:pt>
              </c:strCache>
            </c:strRef>
          </c:tx>
          <c:spPr>
            <a:solidFill>
              <a:schemeClr val="bg1">
                <a:lumMod val="50000"/>
              </a:schemeClr>
            </a:solidFill>
            <a:ln>
              <a:noFill/>
            </a:ln>
            <a:effectLst/>
          </c:spPr>
          <c:invertIfNegative val="0"/>
          <c:dPt>
            <c:idx val="1"/>
            <c:invertIfNegative val="0"/>
            <c:bubble3D val="0"/>
            <c:spPr>
              <a:solidFill>
                <a:schemeClr val="bg1">
                  <a:lumMod val="50000"/>
                </a:schemeClr>
              </a:solidFill>
              <a:ln>
                <a:noFill/>
              </a:ln>
              <a:effectLst/>
            </c:spPr>
            <c:extLst>
              <c:ext xmlns:c16="http://schemas.microsoft.com/office/drawing/2014/chart" uri="{C3380CC4-5D6E-409C-BE32-E72D297353CC}">
                <c16:uniqueId val="{00000001-27BD-410B-AABC-C0A568EDC848}"/>
              </c:ext>
            </c:extLst>
          </c:dPt>
          <c:dPt>
            <c:idx val="3"/>
            <c:invertIfNegative val="0"/>
            <c:bubble3D val="0"/>
            <c:spPr>
              <a:solidFill>
                <a:schemeClr val="bg1">
                  <a:lumMod val="50000"/>
                </a:schemeClr>
              </a:solidFill>
              <a:ln>
                <a:noFill/>
              </a:ln>
              <a:effectLst/>
            </c:spPr>
            <c:extLst>
              <c:ext xmlns:c16="http://schemas.microsoft.com/office/drawing/2014/chart" uri="{C3380CC4-5D6E-409C-BE32-E72D297353CC}">
                <c16:uniqueId val="{00000003-27BD-410B-AABC-C0A568EDC848}"/>
              </c:ext>
            </c:extLst>
          </c:dPt>
          <c:dPt>
            <c:idx val="5"/>
            <c:invertIfNegative val="0"/>
            <c:bubble3D val="0"/>
            <c:spPr>
              <a:solidFill>
                <a:schemeClr val="accent5"/>
              </a:solidFill>
              <a:ln>
                <a:noFill/>
              </a:ln>
              <a:effectLst/>
            </c:spPr>
            <c:extLst>
              <c:ext xmlns:c16="http://schemas.microsoft.com/office/drawing/2014/chart" uri="{C3380CC4-5D6E-409C-BE32-E72D297353CC}">
                <c16:uniqueId val="{00000005-27BD-410B-AABC-C0A568EDC848}"/>
              </c:ext>
            </c:extLst>
          </c:dPt>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Japan</c:v>
                </c:pt>
                <c:pt idx="1">
                  <c:v>China</c:v>
                </c:pt>
                <c:pt idx="2">
                  <c:v>Thailand</c:v>
                </c:pt>
                <c:pt idx="3">
                  <c:v>France</c:v>
                </c:pt>
                <c:pt idx="5">
                  <c:v>UK - 7</c:v>
                </c:pt>
              </c:strCache>
            </c:strRef>
          </c:cat>
          <c:val>
            <c:numRef>
              <c:f>Sheet1!$B$2:$B$7</c:f>
              <c:numCache>
                <c:formatCode>0%</c:formatCode>
                <c:ptCount val="6"/>
                <c:pt idx="0">
                  <c:v>0.15</c:v>
                </c:pt>
                <c:pt idx="1">
                  <c:v>0.14000000000000001</c:v>
                </c:pt>
                <c:pt idx="2">
                  <c:v>0.13</c:v>
                </c:pt>
                <c:pt idx="3">
                  <c:v>0.13</c:v>
                </c:pt>
                <c:pt idx="5">
                  <c:v>0.1</c:v>
                </c:pt>
              </c:numCache>
            </c:numRef>
          </c:val>
          <c:extLst>
            <c:ext xmlns:c16="http://schemas.microsoft.com/office/drawing/2014/chart" uri="{C3380CC4-5D6E-409C-BE32-E72D297353CC}">
              <c16:uniqueId val="{00000006-27BD-410B-AABC-C0A568EDC848}"/>
            </c:ext>
          </c:extLst>
        </c:ser>
        <c:dLbls>
          <c:showLegendKey val="0"/>
          <c:showVal val="0"/>
          <c:showCatName val="0"/>
          <c:showSerName val="0"/>
          <c:showPercent val="0"/>
          <c:showBubbleSize val="0"/>
        </c:dLbls>
        <c:gapWidth val="31"/>
        <c:axId val="739524616"/>
        <c:axId val="739520352"/>
      </c:barChart>
      <c:catAx>
        <c:axId val="73952461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739520352"/>
        <c:crosses val="autoZero"/>
        <c:auto val="1"/>
        <c:lblAlgn val="ctr"/>
        <c:lblOffset val="100"/>
        <c:noMultiLvlLbl val="0"/>
      </c:catAx>
      <c:valAx>
        <c:axId val="739520352"/>
        <c:scaling>
          <c:orientation val="minMax"/>
        </c:scaling>
        <c:delete val="1"/>
        <c:axPos val="t"/>
        <c:numFmt formatCode="0%" sourceLinked="1"/>
        <c:majorTickMark val="none"/>
        <c:minorTickMark val="none"/>
        <c:tickLblPos val="nextTo"/>
        <c:crossAx val="7395246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60962773960286"/>
          <c:y val="1.2430101072055437E-2"/>
          <c:w val="0.87155795750066234"/>
          <c:h val="0.86079497197214205"/>
        </c:manualLayout>
      </c:layout>
      <c:scatterChart>
        <c:scatterStyle val="lineMarker"/>
        <c:varyColors val="0"/>
        <c:ser>
          <c:idx val="0"/>
          <c:order val="0"/>
          <c:tx>
            <c:strRef>
              <c:f>Sheet1!$B$1</c:f>
              <c:strCache>
                <c:ptCount val="1"/>
                <c:pt idx="0">
                  <c:v>Must do experience in England</c:v>
                </c:pt>
              </c:strCache>
            </c:strRef>
          </c:tx>
          <c:spPr>
            <a:ln w="19050" cap="rnd">
              <a:noFill/>
              <a:round/>
            </a:ln>
            <a:effectLst/>
          </c:spPr>
          <c:marker>
            <c:symbol val="circle"/>
            <c:size val="5"/>
            <c:spPr>
              <a:solidFill>
                <a:schemeClr val="bg1">
                  <a:lumMod val="50000"/>
                </a:schemeClr>
              </a:solidFill>
              <a:ln w="38100">
                <a:solidFill>
                  <a:schemeClr val="bg1">
                    <a:lumMod val="50000"/>
                  </a:schemeClr>
                </a:solidFill>
              </a:ln>
              <a:effectLst/>
            </c:spPr>
          </c:marker>
          <c:dPt>
            <c:idx val="2"/>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0-01E4-4AF6-9F90-A15E8640C387}"/>
              </c:ext>
            </c:extLst>
          </c:dPt>
          <c:dPt>
            <c:idx val="3"/>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1-01E4-4AF6-9F90-A15E8640C387}"/>
              </c:ext>
            </c:extLst>
          </c:dPt>
          <c:dPt>
            <c:idx val="4"/>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2-01E4-4AF6-9F90-A15E8640C387}"/>
              </c:ext>
            </c:extLst>
          </c:dPt>
          <c:dPt>
            <c:idx val="5"/>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3-01E4-4AF6-9F90-A15E8640C387}"/>
              </c:ext>
            </c:extLst>
          </c:dPt>
          <c:dPt>
            <c:idx val="6"/>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4-01E4-4AF6-9F90-A15E8640C387}"/>
              </c:ext>
            </c:extLst>
          </c:dPt>
          <c:dPt>
            <c:idx val="8"/>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5-01E4-4AF6-9F90-A15E8640C387}"/>
              </c:ext>
            </c:extLst>
          </c:dPt>
          <c:dPt>
            <c:idx val="10"/>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6-01E4-4AF6-9F90-A15E8640C387}"/>
              </c:ext>
            </c:extLst>
          </c:dPt>
          <c:dPt>
            <c:idx val="13"/>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7-01E4-4AF6-9F90-A15E8640C387}"/>
              </c:ext>
            </c:extLst>
          </c:dPt>
          <c:dPt>
            <c:idx val="17"/>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C-D4AF-4A5A-B4D6-C54B5023391D}"/>
              </c:ext>
            </c:extLst>
          </c:dPt>
          <c:dPt>
            <c:idx val="18"/>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B-D4AF-4A5A-B4D6-C54B5023391D}"/>
              </c:ext>
            </c:extLst>
          </c:dPt>
          <c:dPt>
            <c:idx val="19"/>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A-D4AF-4A5A-B4D6-C54B5023391D}"/>
              </c:ext>
            </c:extLst>
          </c:dPt>
          <c:dPt>
            <c:idx val="22"/>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9-D4AF-4A5A-B4D6-C54B5023391D}"/>
              </c:ext>
            </c:extLst>
          </c:dPt>
          <c:dPt>
            <c:idx val="23"/>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8-D4AF-4A5A-B4D6-C54B5023391D}"/>
              </c:ext>
            </c:extLst>
          </c:dPt>
          <c:xVal>
            <c:numRef>
              <c:f>Sheet1!$A$2:$A$25</c:f>
              <c:numCache>
                <c:formatCode>0%</c:formatCode>
                <c:ptCount val="24"/>
                <c:pt idx="0">
                  <c:v>0.2504393673111</c:v>
                </c:pt>
                <c:pt idx="1">
                  <c:v>0.19319081551860001</c:v>
                </c:pt>
                <c:pt idx="2">
                  <c:v>0.24087591240879999</c:v>
                </c:pt>
                <c:pt idx="3">
                  <c:v>0.27385570209459997</c:v>
                </c:pt>
                <c:pt idx="4">
                  <c:v>0.1824512534819</c:v>
                </c:pt>
                <c:pt idx="5">
                  <c:v>0.2295492487479</c:v>
                </c:pt>
                <c:pt idx="6">
                  <c:v>0.2714285714286</c:v>
                </c:pt>
                <c:pt idx="7">
                  <c:v>0.19755708975040001</c:v>
                </c:pt>
                <c:pt idx="8">
                  <c:v>0.32981455064190002</c:v>
                </c:pt>
                <c:pt idx="9">
                  <c:v>0.1619523017194</c:v>
                </c:pt>
                <c:pt idx="10">
                  <c:v>0.33884297520660001</c:v>
                </c:pt>
                <c:pt idx="11">
                  <c:v>0.23431498079390001</c:v>
                </c:pt>
                <c:pt idx="12">
                  <c:v>0.22258064516129999</c:v>
                </c:pt>
                <c:pt idx="13">
                  <c:v>0.26177825008860001</c:v>
                </c:pt>
                <c:pt idx="14">
                  <c:v>0.2289272030651</c:v>
                </c:pt>
                <c:pt idx="15">
                  <c:v>0.2321204516939</c:v>
                </c:pt>
                <c:pt idx="16">
                  <c:v>0.27765237020319999</c:v>
                </c:pt>
                <c:pt idx="17">
                  <c:v>0.20242424242420001</c:v>
                </c:pt>
                <c:pt idx="18">
                  <c:v>0.22494172494170001</c:v>
                </c:pt>
                <c:pt idx="19">
                  <c:v>0.20939734422879999</c:v>
                </c:pt>
                <c:pt idx="20">
                  <c:v>0.1896075179657</c:v>
                </c:pt>
                <c:pt idx="21">
                  <c:v>0.11273486430059999</c:v>
                </c:pt>
                <c:pt idx="22">
                  <c:v>0.18634686346859999</c:v>
                </c:pt>
                <c:pt idx="23">
                  <c:v>0.20218579234969999</c:v>
                </c:pt>
              </c:numCache>
            </c:numRef>
          </c:xVal>
          <c:yVal>
            <c:numRef>
              <c:f>Sheet1!$B$2:$B$25</c:f>
              <c:numCache>
                <c:formatCode>0.00%</c:formatCode>
                <c:ptCount val="24"/>
                <c:pt idx="0">
                  <c:v>0.1274165202109</c:v>
                </c:pt>
                <c:pt idx="1">
                  <c:v>0.1092636579572</c:v>
                </c:pt>
                <c:pt idx="2">
                  <c:v>8.6927670869279994E-2</c:v>
                </c:pt>
                <c:pt idx="3">
                  <c:v>8.6113266097749996E-2</c:v>
                </c:pt>
                <c:pt idx="4">
                  <c:v>8.2869080779939999E-2</c:v>
                </c:pt>
                <c:pt idx="5">
                  <c:v>0.1035058430718</c:v>
                </c:pt>
                <c:pt idx="6">
                  <c:v>0.14053156146179999</c:v>
                </c:pt>
                <c:pt idx="7">
                  <c:v>8.8688263409450005E-2</c:v>
                </c:pt>
                <c:pt idx="8">
                  <c:v>0.19657631954349999</c:v>
                </c:pt>
                <c:pt idx="9">
                  <c:v>8.0976150859680004E-2</c:v>
                </c:pt>
                <c:pt idx="10">
                  <c:v>0.16632231404959999</c:v>
                </c:pt>
                <c:pt idx="11">
                  <c:v>0.1248399487836</c:v>
                </c:pt>
                <c:pt idx="12">
                  <c:v>0.1177419354839</c:v>
                </c:pt>
                <c:pt idx="13">
                  <c:v>0.13567127169679999</c:v>
                </c:pt>
                <c:pt idx="14">
                  <c:v>0.1015325670498</c:v>
                </c:pt>
                <c:pt idx="15">
                  <c:v>0.1524466750314</c:v>
                </c:pt>
                <c:pt idx="16">
                  <c:v>9.1798344620019998E-2</c:v>
                </c:pt>
                <c:pt idx="17">
                  <c:v>0.1139393939394</c:v>
                </c:pt>
                <c:pt idx="18">
                  <c:v>0.1142191142191</c:v>
                </c:pt>
                <c:pt idx="19">
                  <c:v>9.1930541368740001E-2</c:v>
                </c:pt>
                <c:pt idx="20">
                  <c:v>9.9502487562190003E-2</c:v>
                </c:pt>
                <c:pt idx="21">
                  <c:v>6.4718162839249999E-2</c:v>
                </c:pt>
                <c:pt idx="22">
                  <c:v>0.1014760147601</c:v>
                </c:pt>
                <c:pt idx="23">
                  <c:v>0.12677595628419999</c:v>
                </c:pt>
              </c:numCache>
            </c:numRef>
          </c:yVal>
          <c:smooth val="0"/>
          <c:extLst>
            <c:ext xmlns:c16="http://schemas.microsoft.com/office/drawing/2014/chart" uri="{C3380CC4-5D6E-409C-BE32-E72D297353CC}">
              <c16:uniqueId val="{00000008-01E4-4AF6-9F90-A15E8640C387}"/>
            </c:ext>
          </c:extLst>
        </c:ser>
        <c:dLbls>
          <c:showLegendKey val="0"/>
          <c:showVal val="0"/>
          <c:showCatName val="0"/>
          <c:showSerName val="0"/>
          <c:showPercent val="0"/>
          <c:showBubbleSize val="0"/>
        </c:dLbls>
        <c:axId val="724997208"/>
        <c:axId val="725002784"/>
      </c:scatterChart>
      <c:valAx>
        <c:axId val="724997208"/>
        <c:scaling>
          <c:orientation val="minMax"/>
          <c:max val="0.35000000000000003"/>
          <c:min val="0.1"/>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one"/>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25002784"/>
        <c:crosses val="autoZero"/>
        <c:crossBetween val="midCat"/>
        <c:minorUnit val="0.8"/>
      </c:valAx>
      <c:valAx>
        <c:axId val="725002784"/>
        <c:scaling>
          <c:orientation val="minMax"/>
          <c:max val="0.2"/>
          <c:min val="5.000000000000001E-2"/>
        </c:scaling>
        <c:delete val="1"/>
        <c:axPos val="l"/>
        <c:numFmt formatCode="0.00%" sourceLinked="1"/>
        <c:majorTickMark val="out"/>
        <c:minorTickMark val="none"/>
        <c:tickLblPos val="nextTo"/>
        <c:crossAx val="724997208"/>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60962773960286"/>
          <c:y val="1.2430101072055437E-2"/>
          <c:w val="0.87155795750066234"/>
          <c:h val="0.86079497197214205"/>
        </c:manualLayout>
      </c:layout>
      <c:scatterChart>
        <c:scatterStyle val="lineMarker"/>
        <c:varyColors val="0"/>
        <c:ser>
          <c:idx val="0"/>
          <c:order val="0"/>
          <c:tx>
            <c:strRef>
              <c:f>Sheet1!$B$1</c:f>
              <c:strCache>
                <c:ptCount val="1"/>
                <c:pt idx="0">
                  <c:v>Create memories</c:v>
                </c:pt>
              </c:strCache>
            </c:strRef>
          </c:tx>
          <c:spPr>
            <a:ln w="19050" cap="rnd">
              <a:noFill/>
              <a:round/>
            </a:ln>
            <a:effectLst/>
          </c:spPr>
          <c:marker>
            <c:symbol val="circle"/>
            <c:size val="5"/>
            <c:spPr>
              <a:solidFill>
                <a:schemeClr val="bg1">
                  <a:lumMod val="50000"/>
                </a:schemeClr>
              </a:solidFill>
              <a:ln w="38100">
                <a:solidFill>
                  <a:schemeClr val="bg1">
                    <a:lumMod val="50000"/>
                  </a:schemeClr>
                </a:solidFill>
              </a:ln>
              <a:effectLst/>
            </c:spPr>
          </c:marker>
          <c:dPt>
            <c:idx val="6"/>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0-A47D-40BC-A4A6-0194DC83F100}"/>
              </c:ext>
            </c:extLst>
          </c:dPt>
          <c:dPt>
            <c:idx val="8"/>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1-A47D-40BC-A4A6-0194DC83F100}"/>
              </c:ext>
            </c:extLst>
          </c:dPt>
          <c:dPt>
            <c:idx val="9"/>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2-A47D-40BC-A4A6-0194DC83F100}"/>
              </c:ext>
            </c:extLst>
          </c:dPt>
          <c:dPt>
            <c:idx val="10"/>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3-A47D-40BC-A4A6-0194DC83F100}"/>
              </c:ext>
            </c:extLst>
          </c:dPt>
          <c:dPt>
            <c:idx val="11"/>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4-A47D-40BC-A4A6-0194DC83F100}"/>
              </c:ext>
            </c:extLst>
          </c:dPt>
          <c:dPt>
            <c:idx val="13"/>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5-A47D-40BC-A4A6-0194DC83F100}"/>
              </c:ext>
            </c:extLst>
          </c:dPt>
          <c:dPt>
            <c:idx val="16"/>
            <c:marker>
              <c:symbol val="circle"/>
              <c:size val="5"/>
              <c:spPr>
                <a:solidFill>
                  <a:schemeClr val="bg1">
                    <a:lumMod val="50000"/>
                  </a:schemeClr>
                </a:solidFill>
                <a:ln w="38100">
                  <a:solidFill>
                    <a:schemeClr val="bg1">
                      <a:lumMod val="50000"/>
                    </a:schemeClr>
                  </a:solidFill>
                </a:ln>
                <a:effectLst/>
              </c:spPr>
            </c:marker>
            <c:bubble3D val="0"/>
            <c:extLst>
              <c:ext xmlns:c16="http://schemas.microsoft.com/office/drawing/2014/chart" uri="{C3380CC4-5D6E-409C-BE32-E72D297353CC}">
                <c16:uniqueId val="{00000006-A47D-40BC-A4A6-0194DC83F100}"/>
              </c:ext>
            </c:extLst>
          </c:dPt>
          <c:dPt>
            <c:idx val="17"/>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7-A47D-40BC-A4A6-0194DC83F100}"/>
              </c:ext>
            </c:extLst>
          </c:dPt>
          <c:dPt>
            <c:idx val="18"/>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8-A47D-40BC-A4A6-0194DC83F100}"/>
              </c:ext>
            </c:extLst>
          </c:dPt>
          <c:dPt>
            <c:idx val="19"/>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9-A47D-40BC-A4A6-0194DC83F100}"/>
              </c:ext>
            </c:extLst>
          </c:dPt>
          <c:dPt>
            <c:idx val="22"/>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A-A47D-40BC-A4A6-0194DC83F100}"/>
              </c:ext>
            </c:extLst>
          </c:dPt>
          <c:dPt>
            <c:idx val="23"/>
            <c:marker>
              <c:symbol val="circle"/>
              <c:size val="5"/>
              <c:spPr>
                <a:solidFill>
                  <a:schemeClr val="accent5"/>
                </a:solidFill>
                <a:ln w="38100">
                  <a:solidFill>
                    <a:schemeClr val="accent5"/>
                  </a:solidFill>
                </a:ln>
                <a:effectLst/>
              </c:spPr>
            </c:marker>
            <c:bubble3D val="0"/>
            <c:extLst>
              <c:ext xmlns:c16="http://schemas.microsoft.com/office/drawing/2014/chart" uri="{C3380CC4-5D6E-409C-BE32-E72D297353CC}">
                <c16:uniqueId val="{0000000B-A47D-40BC-A4A6-0194DC83F100}"/>
              </c:ext>
            </c:extLst>
          </c:dPt>
          <c:xVal>
            <c:numRef>
              <c:f>Sheet1!$A$2:$A$25</c:f>
              <c:numCache>
                <c:formatCode>0.00%</c:formatCode>
                <c:ptCount val="24"/>
                <c:pt idx="0">
                  <c:v>0.16871704745169999</c:v>
                </c:pt>
                <c:pt idx="1">
                  <c:v>0.1013460015835</c:v>
                </c:pt>
                <c:pt idx="2">
                  <c:v>0.1692103516921</c:v>
                </c:pt>
                <c:pt idx="3">
                  <c:v>0.13343677269199999</c:v>
                </c:pt>
                <c:pt idx="4">
                  <c:v>0.1114206128134</c:v>
                </c:pt>
                <c:pt idx="5">
                  <c:v>0.1602671118531</c:v>
                </c:pt>
                <c:pt idx="6">
                  <c:v>0.20797342192689999</c:v>
                </c:pt>
                <c:pt idx="7">
                  <c:v>0.16887944768989999</c:v>
                </c:pt>
                <c:pt idx="8">
                  <c:v>0.18944365192580001</c:v>
                </c:pt>
                <c:pt idx="9">
                  <c:v>0.1946755407654</c:v>
                </c:pt>
                <c:pt idx="10">
                  <c:v>0.44800275482090002</c:v>
                </c:pt>
                <c:pt idx="11">
                  <c:v>0.235595390525</c:v>
                </c:pt>
                <c:pt idx="12">
                  <c:v>0.26854838709680001</c:v>
                </c:pt>
                <c:pt idx="13">
                  <c:v>0.2302515054906</c:v>
                </c:pt>
                <c:pt idx="14">
                  <c:v>0.2365900383142</c:v>
                </c:pt>
                <c:pt idx="15">
                  <c:v>0.2390213299875</c:v>
                </c:pt>
                <c:pt idx="16">
                  <c:v>0.27163280662150002</c:v>
                </c:pt>
                <c:pt idx="17">
                  <c:v>0.1381818181818</c:v>
                </c:pt>
                <c:pt idx="18">
                  <c:v>0.1153846153846</c:v>
                </c:pt>
                <c:pt idx="19">
                  <c:v>0.1031664964249</c:v>
                </c:pt>
                <c:pt idx="20">
                  <c:v>0.11553344389170001</c:v>
                </c:pt>
                <c:pt idx="21">
                  <c:v>6.3465553235909994E-2</c:v>
                </c:pt>
                <c:pt idx="22">
                  <c:v>0.10608856088559999</c:v>
                </c:pt>
                <c:pt idx="23">
                  <c:v>0.12786885245900001</c:v>
                </c:pt>
              </c:numCache>
            </c:numRef>
          </c:xVal>
          <c:yVal>
            <c:numRef>
              <c:f>Sheet1!$B$2:$B$25</c:f>
              <c:numCache>
                <c:formatCode>0.00%</c:formatCode>
                <c:ptCount val="24"/>
                <c:pt idx="0">
                  <c:v>0.25483304042179999</c:v>
                </c:pt>
                <c:pt idx="1">
                  <c:v>0.2763262074426</c:v>
                </c:pt>
                <c:pt idx="2">
                  <c:v>0.2448573324486</c:v>
                </c:pt>
                <c:pt idx="3">
                  <c:v>0.2304111714507</c:v>
                </c:pt>
                <c:pt idx="4">
                  <c:v>0.22214484679669999</c:v>
                </c:pt>
                <c:pt idx="5">
                  <c:v>0.2278797996661</c:v>
                </c:pt>
                <c:pt idx="6">
                  <c:v>0.28471760797340001</c:v>
                </c:pt>
                <c:pt idx="7">
                  <c:v>0.23420074349440001</c:v>
                </c:pt>
                <c:pt idx="8">
                  <c:v>0.26676176890160003</c:v>
                </c:pt>
                <c:pt idx="9">
                  <c:v>0.29062673322240001</c:v>
                </c:pt>
                <c:pt idx="10">
                  <c:v>0.32300275482090002</c:v>
                </c:pt>
                <c:pt idx="11">
                  <c:v>0.26120358514719999</c:v>
                </c:pt>
                <c:pt idx="12">
                  <c:v>0.27903225806449999</c:v>
                </c:pt>
                <c:pt idx="13">
                  <c:v>0.33333333333330001</c:v>
                </c:pt>
                <c:pt idx="14">
                  <c:v>0.24616858237549999</c:v>
                </c:pt>
                <c:pt idx="15">
                  <c:v>0.27038895859470002</c:v>
                </c:pt>
                <c:pt idx="16">
                  <c:v>0.26937547027839998</c:v>
                </c:pt>
                <c:pt idx="17">
                  <c:v>0.16969696969699999</c:v>
                </c:pt>
                <c:pt idx="18">
                  <c:v>0.1655011655012</c:v>
                </c:pt>
                <c:pt idx="19">
                  <c:v>0.1756894790603</c:v>
                </c:pt>
                <c:pt idx="20">
                  <c:v>0.2520729684909</c:v>
                </c:pt>
                <c:pt idx="21">
                  <c:v>0.2045929018789</c:v>
                </c:pt>
                <c:pt idx="22">
                  <c:v>0.20110701107010001</c:v>
                </c:pt>
                <c:pt idx="23">
                  <c:v>0.18360655737699999</c:v>
                </c:pt>
              </c:numCache>
            </c:numRef>
          </c:yVal>
          <c:smooth val="0"/>
          <c:extLst>
            <c:ext xmlns:c16="http://schemas.microsoft.com/office/drawing/2014/chart" uri="{C3380CC4-5D6E-409C-BE32-E72D297353CC}">
              <c16:uniqueId val="{0000000C-A47D-40BC-A4A6-0194DC83F100}"/>
            </c:ext>
          </c:extLst>
        </c:ser>
        <c:dLbls>
          <c:showLegendKey val="0"/>
          <c:showVal val="0"/>
          <c:showCatName val="0"/>
          <c:showSerName val="0"/>
          <c:showPercent val="0"/>
          <c:showBubbleSize val="0"/>
        </c:dLbls>
        <c:axId val="724997208"/>
        <c:axId val="725002784"/>
      </c:scatterChart>
      <c:valAx>
        <c:axId val="724997208"/>
        <c:scaling>
          <c:orientation val="minMax"/>
          <c:max val="0.45"/>
          <c:min val="0"/>
        </c:scaling>
        <c:delete val="0"/>
        <c:axPos val="b"/>
        <c:majorGridlines>
          <c:spPr>
            <a:ln w="9525" cap="flat" cmpd="sng" algn="ctr">
              <a:solidFill>
                <a:schemeClr val="tx1">
                  <a:lumMod val="15000"/>
                  <a:lumOff val="85000"/>
                </a:schemeClr>
              </a:solidFill>
              <a:round/>
            </a:ln>
            <a:effectLst/>
          </c:spPr>
        </c:majorGridlines>
        <c:numFmt formatCode="0.00%" sourceLinked="1"/>
        <c:majorTickMark val="out"/>
        <c:minorTickMark val="none"/>
        <c:tickLblPos val="none"/>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25002784"/>
        <c:crosses val="autoZero"/>
        <c:crossBetween val="midCat"/>
        <c:minorUnit val="0.8"/>
      </c:valAx>
      <c:valAx>
        <c:axId val="725002784"/>
        <c:scaling>
          <c:orientation val="minMax"/>
          <c:max val="0.35000000000000003"/>
          <c:min val="0.14000000000000001"/>
        </c:scaling>
        <c:delete val="0"/>
        <c:axPos val="l"/>
        <c:numFmt formatCode="0.00%" sourceLinked="1"/>
        <c:majorTickMark val="out"/>
        <c:minorTickMark val="none"/>
        <c:tickLblPos val="none"/>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24997208"/>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8707421657748427E-2"/>
          <c:y val="3.9466064920541284E-2"/>
          <c:w val="0.76090119454022498"/>
          <c:h val="0.70501813911548217"/>
        </c:manualLayout>
      </c:layout>
      <c:barChart>
        <c:barDir val="col"/>
        <c:grouping val="clustered"/>
        <c:varyColors val="0"/>
        <c:ser>
          <c:idx val="2"/>
          <c:order val="0"/>
          <c:tx>
            <c:strRef>
              <c:f>Sheet1!$B$1</c:f>
              <c:strCache>
                <c:ptCount val="1"/>
                <c:pt idx="0">
                  <c:v>In the capital city</c:v>
                </c:pt>
              </c:strCache>
            </c:strRef>
          </c:tx>
          <c:spPr>
            <a:solidFill>
              <a:schemeClr val="accent4">
                <a:lumMod val="50000"/>
              </a:schemeClr>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Sheet1!$A$2:$A$25</c:f>
              <c:strCache>
                <c:ptCount val="5"/>
                <c:pt idx="0">
                  <c:v>Mindfulness or meditation class</c:v>
                </c:pt>
                <c:pt idx="1">
                  <c:v>A homeopathic experience</c:v>
                </c:pt>
                <c:pt idx="2">
                  <c:v>A yoga experience</c:v>
                </c:pt>
                <c:pt idx="3">
                  <c:v>A pilates experience</c:v>
                </c:pt>
                <c:pt idx="4">
                  <c:v>A tai chi experience</c:v>
                </c:pt>
              </c:strCache>
            </c:strRef>
          </c:cat>
          <c:val>
            <c:numRef>
              <c:f>Sheet1!$B$2:$B$25</c:f>
              <c:numCache>
                <c:formatCode>0%</c:formatCode>
                <c:ptCount val="5"/>
                <c:pt idx="0">
                  <c:v>0.1946494464945</c:v>
                </c:pt>
                <c:pt idx="1">
                  <c:v>0.2087431693989</c:v>
                </c:pt>
                <c:pt idx="2">
                  <c:v>0.21756894790600001</c:v>
                </c:pt>
                <c:pt idx="3">
                  <c:v>0.2552447552448</c:v>
                </c:pt>
                <c:pt idx="4">
                  <c:v>0.21333333333330001</c:v>
                </c:pt>
              </c:numCache>
            </c:numRef>
          </c:val>
          <c:extLst>
            <c:ext xmlns:c16="http://schemas.microsoft.com/office/drawing/2014/chart" uri="{C3380CC4-5D6E-409C-BE32-E72D297353CC}">
              <c16:uniqueId val="{00000000-D23A-4B4E-BBCE-68B070BCEDD9}"/>
            </c:ext>
          </c:extLst>
        </c:ser>
        <c:ser>
          <c:idx val="0"/>
          <c:order val="1"/>
          <c:tx>
            <c:strRef>
              <c:f>Sheet1!$C$1</c:f>
              <c:strCache>
                <c:ptCount val="1"/>
                <c:pt idx="0">
                  <c:v>In another large town/city</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Sheet1!$A$2:$A$25</c:f>
              <c:strCache>
                <c:ptCount val="5"/>
                <c:pt idx="0">
                  <c:v>Mindfulness or meditation class</c:v>
                </c:pt>
                <c:pt idx="1">
                  <c:v>A homeopathic experience</c:v>
                </c:pt>
                <c:pt idx="2">
                  <c:v>A yoga experience</c:v>
                </c:pt>
                <c:pt idx="3">
                  <c:v>A pilates experience</c:v>
                </c:pt>
                <c:pt idx="4">
                  <c:v>A tai chi experience</c:v>
                </c:pt>
              </c:strCache>
            </c:strRef>
          </c:cat>
          <c:val>
            <c:numRef>
              <c:f>Sheet1!$C$2:$C$25</c:f>
              <c:numCache>
                <c:formatCode>0%</c:formatCode>
                <c:ptCount val="5"/>
                <c:pt idx="0">
                  <c:v>0.15129151291510001</c:v>
                </c:pt>
                <c:pt idx="1">
                  <c:v>0.17704918032790001</c:v>
                </c:pt>
                <c:pt idx="2">
                  <c:v>0.15832482124620001</c:v>
                </c:pt>
                <c:pt idx="3">
                  <c:v>0.1899766899767</c:v>
                </c:pt>
                <c:pt idx="4">
                  <c:v>0.1878787878788</c:v>
                </c:pt>
              </c:numCache>
            </c:numRef>
          </c:val>
          <c:extLst>
            <c:ext xmlns:c16="http://schemas.microsoft.com/office/drawing/2014/chart" uri="{C3380CC4-5D6E-409C-BE32-E72D297353CC}">
              <c16:uniqueId val="{00000001-D23A-4B4E-BBCE-68B070BCEDD9}"/>
            </c:ext>
          </c:extLst>
        </c:ser>
        <c:ser>
          <c:idx val="1"/>
          <c:order val="2"/>
          <c:tx>
            <c:strRef>
              <c:f>Sheet1!$D$1</c:f>
              <c:strCache>
                <c:ptCount val="1"/>
                <c:pt idx="0">
                  <c:v>In a smaller town</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Sheet1!$A$2:$A$25</c:f>
              <c:strCache>
                <c:ptCount val="5"/>
                <c:pt idx="0">
                  <c:v>Mindfulness or meditation class</c:v>
                </c:pt>
                <c:pt idx="1">
                  <c:v>A homeopathic experience</c:v>
                </c:pt>
                <c:pt idx="2">
                  <c:v>A yoga experience</c:v>
                </c:pt>
                <c:pt idx="3">
                  <c:v>A pilates experience</c:v>
                </c:pt>
                <c:pt idx="4">
                  <c:v>A tai chi experience</c:v>
                </c:pt>
              </c:strCache>
            </c:strRef>
          </c:cat>
          <c:val>
            <c:numRef>
              <c:f>Sheet1!$D$2:$D$25</c:f>
              <c:numCache>
                <c:formatCode>0%</c:formatCode>
                <c:ptCount val="5"/>
                <c:pt idx="0">
                  <c:v>0.1918819188192</c:v>
                </c:pt>
                <c:pt idx="1">
                  <c:v>0.18469945355190001</c:v>
                </c:pt>
                <c:pt idx="2">
                  <c:v>0.18998978549539999</c:v>
                </c:pt>
                <c:pt idx="3">
                  <c:v>0.1655011655012</c:v>
                </c:pt>
                <c:pt idx="4">
                  <c:v>0.22181818181820001</c:v>
                </c:pt>
              </c:numCache>
            </c:numRef>
          </c:val>
          <c:extLst>
            <c:ext xmlns:c16="http://schemas.microsoft.com/office/drawing/2014/chart" uri="{C3380CC4-5D6E-409C-BE32-E72D297353CC}">
              <c16:uniqueId val="{00000002-D23A-4B4E-BBCE-68B070BCEDD9}"/>
            </c:ext>
          </c:extLst>
        </c:ser>
        <c:ser>
          <c:idx val="3"/>
          <c:order val="3"/>
          <c:tx>
            <c:strRef>
              <c:f>Sheet1!$E$1</c:f>
              <c:strCache>
                <c:ptCount val="1"/>
                <c:pt idx="0">
                  <c:v>In a rural area/countryside</c:v>
                </c:pt>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Sheet1!$A$2:$A$25</c:f>
              <c:strCache>
                <c:ptCount val="5"/>
                <c:pt idx="0">
                  <c:v>Mindfulness or meditation class</c:v>
                </c:pt>
                <c:pt idx="1">
                  <c:v>A homeopathic experience</c:v>
                </c:pt>
                <c:pt idx="2">
                  <c:v>A yoga experience</c:v>
                </c:pt>
                <c:pt idx="3">
                  <c:v>A pilates experience</c:v>
                </c:pt>
                <c:pt idx="4">
                  <c:v>A tai chi experience</c:v>
                </c:pt>
              </c:strCache>
            </c:strRef>
          </c:cat>
          <c:val>
            <c:numRef>
              <c:f>Sheet1!$E$2:$E$25</c:f>
              <c:numCache>
                <c:formatCode>0%</c:formatCode>
                <c:ptCount val="5"/>
                <c:pt idx="0">
                  <c:v>0.3154981549816</c:v>
                </c:pt>
                <c:pt idx="1">
                  <c:v>0.2349726775956</c:v>
                </c:pt>
                <c:pt idx="2">
                  <c:v>0.24719101123600001</c:v>
                </c:pt>
                <c:pt idx="3">
                  <c:v>0.21561771561769999</c:v>
                </c:pt>
                <c:pt idx="4">
                  <c:v>0.25454545454549998</c:v>
                </c:pt>
              </c:numCache>
            </c:numRef>
          </c:val>
          <c:extLst>
            <c:ext xmlns:c16="http://schemas.microsoft.com/office/drawing/2014/chart" uri="{C3380CC4-5D6E-409C-BE32-E72D297353CC}">
              <c16:uniqueId val="{00000003-D23A-4B4E-BBCE-68B070BCEDD9}"/>
            </c:ext>
          </c:extLst>
        </c:ser>
        <c:ser>
          <c:idx val="4"/>
          <c:order val="4"/>
          <c:tx>
            <c:strRef>
              <c:f>Sheet1!$F$1</c:f>
              <c:strCache>
                <c:ptCount val="1"/>
                <c:pt idx="0">
                  <c:v>On the coast</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Sheet1!$A$2:$A$25</c:f>
              <c:strCache>
                <c:ptCount val="5"/>
                <c:pt idx="0">
                  <c:v>Mindfulness or meditation class</c:v>
                </c:pt>
                <c:pt idx="1">
                  <c:v>A homeopathic experience</c:v>
                </c:pt>
                <c:pt idx="2">
                  <c:v>A yoga experience</c:v>
                </c:pt>
                <c:pt idx="3">
                  <c:v>A pilates experience</c:v>
                </c:pt>
                <c:pt idx="4">
                  <c:v>A tai chi experience</c:v>
                </c:pt>
              </c:strCache>
            </c:strRef>
          </c:cat>
          <c:val>
            <c:numRef>
              <c:f>Sheet1!$F$2:$F$25</c:f>
              <c:numCache>
                <c:formatCode>0%</c:formatCode>
                <c:ptCount val="5"/>
                <c:pt idx="0">
                  <c:v>0.28136531365310002</c:v>
                </c:pt>
                <c:pt idx="1">
                  <c:v>0.22295081967210001</c:v>
                </c:pt>
                <c:pt idx="2">
                  <c:v>0.27374872318690002</c:v>
                </c:pt>
                <c:pt idx="3">
                  <c:v>0.22960372960370001</c:v>
                </c:pt>
                <c:pt idx="4">
                  <c:v>0.2254545454545</c:v>
                </c:pt>
              </c:numCache>
            </c:numRef>
          </c:val>
          <c:extLst>
            <c:ext xmlns:c16="http://schemas.microsoft.com/office/drawing/2014/chart" uri="{C3380CC4-5D6E-409C-BE32-E72D297353CC}">
              <c16:uniqueId val="{00000004-D23A-4B4E-BBCE-68B070BCEDD9}"/>
            </c:ext>
          </c:extLst>
        </c:ser>
        <c:dLbls>
          <c:showLegendKey val="0"/>
          <c:showVal val="0"/>
          <c:showCatName val="0"/>
          <c:showSerName val="0"/>
          <c:showPercent val="0"/>
          <c:showBubbleSize val="0"/>
        </c:dLbls>
        <c:gapWidth val="42"/>
        <c:overlap val="11"/>
        <c:axId val="1224925192"/>
        <c:axId val="1224925848"/>
      </c:barChart>
      <c:catAx>
        <c:axId val="1224925192"/>
        <c:scaling>
          <c:orientation val="minMax"/>
        </c:scaling>
        <c:delete val="0"/>
        <c:axPos val="b"/>
        <c:numFmt formatCode="General" sourceLinked="1"/>
        <c:majorTickMark val="out"/>
        <c:minorTickMark val="none"/>
        <c:tickLblPos val="none"/>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224925848"/>
        <c:crosses val="autoZero"/>
        <c:auto val="1"/>
        <c:lblAlgn val="ctr"/>
        <c:lblOffset val="100"/>
        <c:noMultiLvlLbl val="0"/>
      </c:catAx>
      <c:valAx>
        <c:axId val="1224925848"/>
        <c:scaling>
          <c:orientation val="minMax"/>
          <c:max val="0.8"/>
          <c:min val="0"/>
        </c:scaling>
        <c:delete val="1"/>
        <c:axPos val="l"/>
        <c:numFmt formatCode="0%" sourceLinked="1"/>
        <c:majorTickMark val="out"/>
        <c:minorTickMark val="none"/>
        <c:tickLblPos val="nextTo"/>
        <c:crossAx val="1224925192"/>
        <c:crosses val="autoZero"/>
        <c:crossBetween val="between"/>
      </c:valAx>
      <c:spPr>
        <a:noFill/>
        <a:ln>
          <a:noFill/>
        </a:ln>
        <a:effectLst/>
      </c:spPr>
    </c:plotArea>
    <c:legend>
      <c:legendPos val="b"/>
      <c:layout>
        <c:manualLayout>
          <c:xMode val="edge"/>
          <c:yMode val="edge"/>
          <c:x val="0.78258338622704837"/>
          <c:y val="5.7159708096546219E-2"/>
          <c:w val="0.21619954368449043"/>
          <c:h val="0.81799599471554096"/>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875986340176112E-2"/>
          <c:y val="0.25759783900193078"/>
          <c:w val="0.53816358626167871"/>
          <c:h val="0.49247499400198802"/>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446-4B7D-936C-25C260897073}"/>
              </c:ext>
            </c:extLst>
          </c:dPt>
          <c:dPt>
            <c:idx val="1"/>
            <c:bubble3D val="0"/>
            <c:spPr>
              <a:solidFill>
                <a:schemeClr val="accent3">
                  <a:lumMod val="50000"/>
                </a:schemeClr>
              </a:solidFill>
              <a:ln w="19050">
                <a:solidFill>
                  <a:schemeClr val="lt1"/>
                </a:solidFill>
              </a:ln>
              <a:effectLst/>
            </c:spPr>
            <c:extLst>
              <c:ext xmlns:c16="http://schemas.microsoft.com/office/drawing/2014/chart" uri="{C3380CC4-5D6E-409C-BE32-E72D297353CC}">
                <c16:uniqueId val="{00000003-9446-4B7D-936C-25C260897073}"/>
              </c:ext>
            </c:extLst>
          </c:dPt>
          <c:dPt>
            <c:idx val="2"/>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5-9446-4B7D-936C-25C26089707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446-4B7D-936C-25C260897073}"/>
              </c:ext>
            </c:extLst>
          </c:dPt>
          <c:dLbls>
            <c:dLbl>
              <c:idx val="0"/>
              <c:layout>
                <c:manualLayout>
                  <c:x val="-0.15813942362659064"/>
                  <c:y val="9.3852279231440905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9446-4B7D-936C-25C260897073}"/>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Sheet1!$A$2:$A$5</c:f>
              <c:strCache>
                <c:ptCount val="4"/>
                <c:pt idx="0">
                  <c:v>1-2 hrs</c:v>
                </c:pt>
                <c:pt idx="1">
                  <c:v>1/2 day</c:v>
                </c:pt>
                <c:pt idx="2">
                  <c:v>1 day</c:v>
                </c:pt>
                <c:pt idx="3">
                  <c:v>2 days or more</c:v>
                </c:pt>
              </c:strCache>
            </c:strRef>
          </c:cat>
          <c:val>
            <c:numRef>
              <c:f>Sheet1!$B$2:$B$5</c:f>
              <c:numCache>
                <c:formatCode>0%</c:formatCode>
                <c:ptCount val="4"/>
                <c:pt idx="0">
                  <c:v>0.29512516469040001</c:v>
                </c:pt>
                <c:pt idx="1">
                  <c:v>0.25296442687749998</c:v>
                </c:pt>
                <c:pt idx="2">
                  <c:v>0.20553359683790001</c:v>
                </c:pt>
                <c:pt idx="3">
                  <c:v>0.2463768115942</c:v>
                </c:pt>
              </c:numCache>
            </c:numRef>
          </c:val>
          <c:extLst>
            <c:ext xmlns:c16="http://schemas.microsoft.com/office/drawing/2014/chart" uri="{C3380CC4-5D6E-409C-BE32-E72D297353CC}">
              <c16:uniqueId val="{00000008-9446-4B7D-936C-25C260897073}"/>
            </c:ext>
          </c:extLst>
        </c:ser>
        <c:dLbls>
          <c:showLegendKey val="0"/>
          <c:showVal val="0"/>
          <c:showCatName val="0"/>
          <c:showSerName val="0"/>
          <c:showPercent val="0"/>
          <c:showBubbleSize val="0"/>
          <c:showLeaderLines val="1"/>
        </c:dLbls>
        <c:firstSliceAng val="0"/>
      </c:pieChart>
      <c:spPr>
        <a:noFill/>
        <a:ln>
          <a:noFill/>
        </a:ln>
        <a:effectLst/>
      </c:spPr>
    </c:plotArea>
    <c:legend>
      <c:legendPos val="l"/>
      <c:layout>
        <c:manualLayout>
          <c:xMode val="edge"/>
          <c:yMode val="edge"/>
          <c:x val="0.63621648003988851"/>
          <c:y val="0.28515334917570179"/>
          <c:w val="0.36313041402000751"/>
          <c:h val="0.48410383987021444"/>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875986340176112E-2"/>
          <c:y val="0.25759783900193078"/>
          <c:w val="0.53816358626167871"/>
          <c:h val="0.49247499400198802"/>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B4A-4565-8DB8-9D8908971318}"/>
              </c:ext>
            </c:extLst>
          </c:dPt>
          <c:dPt>
            <c:idx val="1"/>
            <c:bubble3D val="0"/>
            <c:spPr>
              <a:solidFill>
                <a:schemeClr val="accent3">
                  <a:lumMod val="50000"/>
                </a:schemeClr>
              </a:solidFill>
              <a:ln w="19050">
                <a:solidFill>
                  <a:schemeClr val="lt1"/>
                </a:solidFill>
              </a:ln>
              <a:effectLst/>
            </c:spPr>
            <c:extLst>
              <c:ext xmlns:c16="http://schemas.microsoft.com/office/drawing/2014/chart" uri="{C3380CC4-5D6E-409C-BE32-E72D297353CC}">
                <c16:uniqueId val="{00000003-BB4A-4565-8DB8-9D8908971318}"/>
              </c:ext>
            </c:extLst>
          </c:dPt>
          <c:dPt>
            <c:idx val="2"/>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5-BB4A-4565-8DB8-9D890897131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B4A-4565-8DB8-9D8908971318}"/>
              </c:ext>
            </c:extLst>
          </c:dPt>
          <c:dLbls>
            <c:dLbl>
              <c:idx val="0"/>
              <c:layout>
                <c:manualLayout>
                  <c:x val="-0.15476179857824324"/>
                  <c:y val="8.6907422803594578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BB4A-4565-8DB8-9D8908971318}"/>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Sheet1!$A$2:$A$5</c:f>
              <c:strCache>
                <c:ptCount val="4"/>
                <c:pt idx="0">
                  <c:v>1-2 hrs</c:v>
                </c:pt>
                <c:pt idx="1">
                  <c:v>1/2 day</c:v>
                </c:pt>
                <c:pt idx="2">
                  <c:v>1 day</c:v>
                </c:pt>
                <c:pt idx="3">
                  <c:v>2 days or more</c:v>
                </c:pt>
              </c:strCache>
            </c:strRef>
          </c:cat>
          <c:val>
            <c:numRef>
              <c:f>Sheet1!$B$2:$B$5</c:f>
              <c:numCache>
                <c:formatCode>0%</c:formatCode>
                <c:ptCount val="4"/>
                <c:pt idx="0">
                  <c:v>0.32747804266000002</c:v>
                </c:pt>
                <c:pt idx="1">
                  <c:v>0.28356336260979997</c:v>
                </c:pt>
                <c:pt idx="2">
                  <c:v>0.1618569636136</c:v>
                </c:pt>
                <c:pt idx="3">
                  <c:v>0.22710163111670001</c:v>
                </c:pt>
              </c:numCache>
            </c:numRef>
          </c:val>
          <c:extLst>
            <c:ext xmlns:c16="http://schemas.microsoft.com/office/drawing/2014/chart" uri="{C3380CC4-5D6E-409C-BE32-E72D297353CC}">
              <c16:uniqueId val="{00000008-BB4A-4565-8DB8-9D890897131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875986340176112E-2"/>
          <c:y val="0.25759783900193078"/>
          <c:w val="0.53816358626167871"/>
          <c:h val="0.49247499400198802"/>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F54-404E-98B1-F463BEBD86AE}"/>
              </c:ext>
            </c:extLst>
          </c:dPt>
          <c:dPt>
            <c:idx val="1"/>
            <c:bubble3D val="0"/>
            <c:spPr>
              <a:solidFill>
                <a:schemeClr val="accent3">
                  <a:lumMod val="50000"/>
                </a:schemeClr>
              </a:solidFill>
              <a:ln w="19050">
                <a:solidFill>
                  <a:schemeClr val="lt1"/>
                </a:solidFill>
              </a:ln>
              <a:effectLst/>
            </c:spPr>
            <c:extLst>
              <c:ext xmlns:c16="http://schemas.microsoft.com/office/drawing/2014/chart" uri="{C3380CC4-5D6E-409C-BE32-E72D297353CC}">
                <c16:uniqueId val="{00000003-9F54-404E-98B1-F463BEBD86AE}"/>
              </c:ext>
            </c:extLst>
          </c:dPt>
          <c:dPt>
            <c:idx val="2"/>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5-9F54-404E-98B1-F463BEBD86A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F54-404E-98B1-F463BEBD86AE}"/>
              </c:ext>
            </c:extLst>
          </c:dPt>
          <c:dLbls>
            <c:dLbl>
              <c:idx val="0"/>
              <c:layout>
                <c:manualLayout>
                  <c:x val="-0.1260864323298477"/>
                  <c:y val="8.1697208925041939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9F54-404E-98B1-F463BEBD86AE}"/>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Sheet1!$A$2:$A$5</c:f>
              <c:strCache>
                <c:ptCount val="4"/>
                <c:pt idx="0">
                  <c:v>1-2 hrs</c:v>
                </c:pt>
                <c:pt idx="1">
                  <c:v>1/2 day</c:v>
                </c:pt>
                <c:pt idx="2">
                  <c:v>1 day</c:v>
                </c:pt>
                <c:pt idx="3">
                  <c:v>2 days or more</c:v>
                </c:pt>
              </c:strCache>
            </c:strRef>
          </c:cat>
          <c:val>
            <c:numRef>
              <c:f>Sheet1!$B$2:$B$5</c:f>
              <c:numCache>
                <c:formatCode>0%</c:formatCode>
                <c:ptCount val="4"/>
                <c:pt idx="0">
                  <c:v>0.3479692645445</c:v>
                </c:pt>
                <c:pt idx="1">
                  <c:v>0.23710208562019999</c:v>
                </c:pt>
                <c:pt idx="2">
                  <c:v>0.15257958287599999</c:v>
                </c:pt>
                <c:pt idx="3">
                  <c:v>0.26234906695940002</c:v>
                </c:pt>
              </c:numCache>
            </c:numRef>
          </c:val>
          <c:extLst>
            <c:ext xmlns:c16="http://schemas.microsoft.com/office/drawing/2014/chart" uri="{C3380CC4-5D6E-409C-BE32-E72D297353CC}">
              <c16:uniqueId val="{00000008-9F54-404E-98B1-F463BEBD86A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268859964298915"/>
          <c:y val="5.979585432736069E-2"/>
          <c:w val="0.50581552959731324"/>
          <c:h val="0.91900539601928055"/>
        </c:manualLayout>
      </c:layout>
      <c:barChart>
        <c:barDir val="bar"/>
        <c:grouping val="clustered"/>
        <c:varyColors val="0"/>
        <c:ser>
          <c:idx val="5"/>
          <c:order val="0"/>
          <c:tx>
            <c:strRef>
              <c:f>Sheet1!$B$1</c:f>
              <c:strCache>
                <c:ptCount val="1"/>
                <c:pt idx="0">
                  <c:v>All Inbound</c:v>
                </c:pt>
              </c:strCache>
            </c:strRef>
          </c:tx>
          <c:spPr>
            <a:solidFill>
              <a:srgbClr val="009928">
                <a:alpha val="58039"/>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Something to remember the holiday by</c:v>
                </c:pt>
                <c:pt idx="1">
                  <c:v>Chance to find out more about the history or culture of the place</c:v>
                </c:pt>
                <c:pt idx="2">
                  <c:v>Chance to do something I can't do at home</c:v>
                </c:pt>
                <c:pt idx="3">
                  <c:v>Experience being authentic to England</c:v>
                </c:pt>
                <c:pt idx="4">
                  <c:v>Something the whole holiday group could take part in</c:v>
                </c:pt>
                <c:pt idx="5">
                  <c:v>Recommended to me</c:v>
                </c:pt>
                <c:pt idx="6">
                  <c:v>Experience being unique to a specific area I am visiting</c:v>
                </c:pt>
                <c:pt idx="7">
                  <c:v>It would a special luxury experience</c:v>
                </c:pt>
                <c:pt idx="8">
                  <c:v>Experience being unique to England</c:v>
                </c:pt>
                <c:pt idx="9">
                  <c:v>Must do experience in England</c:v>
                </c:pt>
                <c:pt idx="10">
                  <c:v>Something I do at home and want to try in England</c:v>
                </c:pt>
              </c:strCache>
            </c:strRef>
          </c:cat>
          <c:val>
            <c:numRef>
              <c:f>Sheet1!$B$2:$B$12</c:f>
              <c:numCache>
                <c:formatCode>0%</c:formatCode>
                <c:ptCount val="11"/>
                <c:pt idx="0">
                  <c:v>0.26</c:v>
                </c:pt>
                <c:pt idx="1">
                  <c:v>0.2</c:v>
                </c:pt>
                <c:pt idx="2">
                  <c:v>0.18</c:v>
                </c:pt>
                <c:pt idx="3">
                  <c:v>0.16</c:v>
                </c:pt>
                <c:pt idx="4">
                  <c:v>0.15</c:v>
                </c:pt>
                <c:pt idx="5">
                  <c:v>0.15</c:v>
                </c:pt>
                <c:pt idx="6">
                  <c:v>0.14000000000000001</c:v>
                </c:pt>
                <c:pt idx="7">
                  <c:v>0.14000000000000001</c:v>
                </c:pt>
                <c:pt idx="8">
                  <c:v>0.12</c:v>
                </c:pt>
                <c:pt idx="9">
                  <c:v>0.12</c:v>
                </c:pt>
                <c:pt idx="10">
                  <c:v>0.11</c:v>
                </c:pt>
              </c:numCache>
            </c:numRef>
          </c:val>
          <c:extLst>
            <c:ext xmlns:c16="http://schemas.microsoft.com/office/drawing/2014/chart" uri="{C3380CC4-5D6E-409C-BE32-E72D297353CC}">
              <c16:uniqueId val="{00000000-9B23-45C7-B8BA-EC5AFDB8532A}"/>
            </c:ext>
          </c:extLst>
        </c:ser>
        <c:ser>
          <c:idx val="0"/>
          <c:order val="1"/>
          <c:tx>
            <c:strRef>
              <c:f>Sheet1!$C$1</c:f>
              <c:strCache>
                <c:ptCount val="1"/>
                <c:pt idx="0">
                  <c:v>Domestic</c:v>
                </c:pt>
              </c:strCache>
            </c:strRef>
          </c:tx>
          <c:spPr>
            <a:solidFill>
              <a:schemeClr val="accent2">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2"/>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Something to remember the holiday by</c:v>
                </c:pt>
                <c:pt idx="1">
                  <c:v>Chance to find out more about the history or culture of the place</c:v>
                </c:pt>
                <c:pt idx="2">
                  <c:v>Chance to do something I can't do at home</c:v>
                </c:pt>
                <c:pt idx="3">
                  <c:v>Experience being authentic to England</c:v>
                </c:pt>
                <c:pt idx="4">
                  <c:v>Something the whole holiday group could take part in</c:v>
                </c:pt>
                <c:pt idx="5">
                  <c:v>Recommended to me</c:v>
                </c:pt>
                <c:pt idx="6">
                  <c:v>Experience being unique to a specific area I am visiting</c:v>
                </c:pt>
                <c:pt idx="7">
                  <c:v>It would a special luxury experience</c:v>
                </c:pt>
                <c:pt idx="8">
                  <c:v>Experience being unique to England</c:v>
                </c:pt>
                <c:pt idx="9">
                  <c:v>Must do experience in England</c:v>
                </c:pt>
                <c:pt idx="10">
                  <c:v>Something I do at home and want to try in England</c:v>
                </c:pt>
              </c:strCache>
            </c:strRef>
          </c:cat>
          <c:val>
            <c:numRef>
              <c:f>Sheet1!$C$2:$C$12</c:f>
              <c:numCache>
                <c:formatCode>0%</c:formatCode>
                <c:ptCount val="11"/>
                <c:pt idx="0">
                  <c:v>0.25</c:v>
                </c:pt>
                <c:pt idx="1">
                  <c:v>0.15</c:v>
                </c:pt>
                <c:pt idx="2">
                  <c:v>0.25</c:v>
                </c:pt>
                <c:pt idx="3">
                  <c:v>0.15</c:v>
                </c:pt>
                <c:pt idx="4">
                  <c:v>0.15</c:v>
                </c:pt>
                <c:pt idx="5">
                  <c:v>0.14000000000000001</c:v>
                </c:pt>
                <c:pt idx="6">
                  <c:v>0.17</c:v>
                </c:pt>
                <c:pt idx="7">
                  <c:v>0.17</c:v>
                </c:pt>
                <c:pt idx="8">
                  <c:v>0.1</c:v>
                </c:pt>
                <c:pt idx="9">
                  <c:v>0.1</c:v>
                </c:pt>
                <c:pt idx="10">
                  <c:v>0.1</c:v>
                </c:pt>
              </c:numCache>
            </c:numRef>
          </c:val>
          <c:extLst>
            <c:ext xmlns:c16="http://schemas.microsoft.com/office/drawing/2014/chart" uri="{C3380CC4-5D6E-409C-BE32-E72D297353CC}">
              <c16:uniqueId val="{00000001-9B23-45C7-B8BA-EC5AFDB8532A}"/>
            </c:ext>
          </c:extLst>
        </c:ser>
        <c:dLbls>
          <c:showLegendKey val="0"/>
          <c:showVal val="0"/>
          <c:showCatName val="0"/>
          <c:showSerName val="0"/>
          <c:showPercent val="0"/>
          <c:showBubbleSize val="0"/>
        </c:dLbls>
        <c:gapWidth val="40"/>
        <c:axId val="1224925192"/>
        <c:axId val="1224925848"/>
        <c:extLst/>
      </c:barChart>
      <c:catAx>
        <c:axId val="1224925192"/>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224925848"/>
        <c:crosses val="autoZero"/>
        <c:auto val="1"/>
        <c:lblAlgn val="ctr"/>
        <c:lblOffset val="100"/>
        <c:noMultiLvlLbl val="0"/>
      </c:catAx>
      <c:valAx>
        <c:axId val="1224925848"/>
        <c:scaling>
          <c:orientation val="minMax"/>
          <c:max val="0.70000000000000007"/>
          <c:min val="0"/>
        </c:scaling>
        <c:delete val="1"/>
        <c:axPos val="t"/>
        <c:numFmt formatCode="0%" sourceLinked="1"/>
        <c:majorTickMark val="out"/>
        <c:minorTickMark val="none"/>
        <c:tickLblPos val="nextTo"/>
        <c:crossAx val="1224925192"/>
        <c:crosses val="autoZero"/>
        <c:crossBetween val="between"/>
      </c:valAx>
      <c:spPr>
        <a:noFill/>
        <a:ln>
          <a:noFill/>
        </a:ln>
        <a:effectLst/>
      </c:spPr>
    </c:plotArea>
    <c:legend>
      <c:legendPos val="r"/>
      <c:layout>
        <c:manualLayout>
          <c:xMode val="edge"/>
          <c:yMode val="edge"/>
          <c:x val="0.61019845523598371"/>
          <c:y val="0.83576238651970725"/>
          <c:w val="0.21761816263505057"/>
          <c:h val="0.1456883599448340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875986340176112E-2"/>
          <c:y val="0.25759783900193078"/>
          <c:w val="0.53816358626167871"/>
          <c:h val="0.49247499400198802"/>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B28-4317-ABC6-FB36B24A6AAA}"/>
              </c:ext>
            </c:extLst>
          </c:dPt>
          <c:dPt>
            <c:idx val="1"/>
            <c:bubble3D val="0"/>
            <c:spPr>
              <a:solidFill>
                <a:schemeClr val="accent3">
                  <a:lumMod val="50000"/>
                </a:schemeClr>
              </a:solidFill>
              <a:ln w="19050">
                <a:solidFill>
                  <a:schemeClr val="lt1"/>
                </a:solidFill>
              </a:ln>
              <a:effectLst/>
            </c:spPr>
            <c:extLst>
              <c:ext xmlns:c16="http://schemas.microsoft.com/office/drawing/2014/chart" uri="{C3380CC4-5D6E-409C-BE32-E72D297353CC}">
                <c16:uniqueId val="{00000003-BB28-4317-ABC6-FB36B24A6AAA}"/>
              </c:ext>
            </c:extLst>
          </c:dPt>
          <c:dPt>
            <c:idx val="2"/>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5-BB28-4317-ABC6-FB36B24A6AA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B28-4317-ABC6-FB36B24A6AAA}"/>
              </c:ext>
            </c:extLst>
          </c:dPt>
          <c:dLbls>
            <c:dLbl>
              <c:idx val="0"/>
              <c:layout>
                <c:manualLayout>
                  <c:x val="-0.13363613438496091"/>
                  <c:y val="0.11420848356221038"/>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BB28-4317-ABC6-FB36B24A6AAA}"/>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Sheet1!$A$2:$A$5</c:f>
              <c:strCache>
                <c:ptCount val="4"/>
                <c:pt idx="0">
                  <c:v>1-2 hrs</c:v>
                </c:pt>
                <c:pt idx="1">
                  <c:v>1/2 day</c:v>
                </c:pt>
                <c:pt idx="2">
                  <c:v>1 day</c:v>
                </c:pt>
                <c:pt idx="3">
                  <c:v>2 days or more</c:v>
                </c:pt>
              </c:strCache>
            </c:strRef>
          </c:cat>
          <c:val>
            <c:numRef>
              <c:f>Sheet1!$B$2:$B$5</c:f>
              <c:numCache>
                <c:formatCode>0%</c:formatCode>
                <c:ptCount val="4"/>
                <c:pt idx="0">
                  <c:v>0.24800796812750001</c:v>
                </c:pt>
                <c:pt idx="1">
                  <c:v>0.2908366533865</c:v>
                </c:pt>
                <c:pt idx="2">
                  <c:v>0.17330677290839999</c:v>
                </c:pt>
                <c:pt idx="3">
                  <c:v>0.28784860557769998</c:v>
                </c:pt>
              </c:numCache>
            </c:numRef>
          </c:val>
          <c:extLst>
            <c:ext xmlns:c16="http://schemas.microsoft.com/office/drawing/2014/chart" uri="{C3380CC4-5D6E-409C-BE32-E72D297353CC}">
              <c16:uniqueId val="{00000008-BB28-4317-ABC6-FB36B24A6AA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875986340176112E-2"/>
          <c:y val="0.25759783900193078"/>
          <c:w val="0.53816358626167871"/>
          <c:h val="0.49247499400198802"/>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037-48E6-A81E-F286D7955EC1}"/>
              </c:ext>
            </c:extLst>
          </c:dPt>
          <c:dPt>
            <c:idx val="1"/>
            <c:bubble3D val="0"/>
            <c:spPr>
              <a:solidFill>
                <a:schemeClr val="accent3">
                  <a:lumMod val="50000"/>
                </a:schemeClr>
              </a:solidFill>
              <a:ln w="19050">
                <a:solidFill>
                  <a:schemeClr val="lt1"/>
                </a:solidFill>
              </a:ln>
              <a:effectLst/>
            </c:spPr>
            <c:extLst>
              <c:ext xmlns:c16="http://schemas.microsoft.com/office/drawing/2014/chart" uri="{C3380CC4-5D6E-409C-BE32-E72D297353CC}">
                <c16:uniqueId val="{00000003-D037-48E6-A81E-F286D7955EC1}"/>
              </c:ext>
            </c:extLst>
          </c:dPt>
          <c:dPt>
            <c:idx val="2"/>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5-D037-48E6-A81E-F286D7955EC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037-48E6-A81E-F286D7955EC1}"/>
              </c:ext>
            </c:extLst>
          </c:dPt>
          <c:dLbls>
            <c:dLbl>
              <c:idx val="0"/>
              <c:layout>
                <c:manualLayout>
                  <c:x val="-0.13878507666247999"/>
                  <c:y val="0.10890260155332825"/>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D037-48E6-A81E-F286D7955EC1}"/>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Sheet1!$A$2:$A$5</c:f>
              <c:strCache>
                <c:ptCount val="4"/>
                <c:pt idx="0">
                  <c:v>1-2 hrs</c:v>
                </c:pt>
                <c:pt idx="1">
                  <c:v>1/2 day</c:v>
                </c:pt>
                <c:pt idx="2">
                  <c:v>1 day</c:v>
                </c:pt>
                <c:pt idx="3">
                  <c:v>2 days or more</c:v>
                </c:pt>
              </c:strCache>
            </c:strRef>
          </c:cat>
          <c:val>
            <c:numRef>
              <c:f>Sheet1!$B$2:$B$5</c:f>
              <c:numCache>
                <c:formatCode>0%</c:formatCode>
                <c:ptCount val="4"/>
                <c:pt idx="0">
                  <c:v>0.25476190476190003</c:v>
                </c:pt>
                <c:pt idx="1">
                  <c:v>0.27976190476189999</c:v>
                </c:pt>
                <c:pt idx="2">
                  <c:v>0.19761904761900001</c:v>
                </c:pt>
                <c:pt idx="3">
                  <c:v>0.26785714285709999</c:v>
                </c:pt>
              </c:numCache>
            </c:numRef>
          </c:val>
          <c:extLst>
            <c:ext xmlns:c16="http://schemas.microsoft.com/office/drawing/2014/chart" uri="{C3380CC4-5D6E-409C-BE32-E72D297353CC}">
              <c16:uniqueId val="{00000008-D037-48E6-A81E-F286D7955EC1}"/>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268859964298915"/>
          <c:y val="5.979585432736069E-2"/>
          <c:w val="0.50581552959731324"/>
          <c:h val="0.91900539601928055"/>
        </c:manualLayout>
      </c:layout>
      <c:barChart>
        <c:barDir val="bar"/>
        <c:grouping val="clustered"/>
        <c:varyColors val="0"/>
        <c:ser>
          <c:idx val="5"/>
          <c:order val="0"/>
          <c:tx>
            <c:strRef>
              <c:f>Sheet1!$B$1</c:f>
              <c:strCache>
                <c:ptCount val="1"/>
                <c:pt idx="0">
                  <c:v>All Inbound</c:v>
                </c:pt>
              </c:strCache>
            </c:strRef>
          </c:tx>
          <c:spPr>
            <a:solidFill>
              <a:srgbClr val="C00000">
                <a:alpha val="58039"/>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1"/>
                <c:pt idx="0">
                  <c:v>It would be expensive to do in England</c:v>
                </c:pt>
                <c:pt idx="1">
                  <c:v>I'm more likely to book this type of experience in another country</c:v>
                </c:pt>
                <c:pt idx="2">
                  <c:v>Not suitable for everyone in the holiday group</c:v>
                </c:pt>
                <c:pt idx="3">
                  <c:v>The weather in England isn't good enough</c:v>
                </c:pt>
                <c:pt idx="4">
                  <c:v>It's not something I would associate with England</c:v>
                </c:pt>
                <c:pt idx="5">
                  <c:v>Other countries have better experiences on offer</c:v>
                </c:pt>
                <c:pt idx="6">
                  <c:v>I would rather focus on other activities on a trip to England</c:v>
                </c:pt>
                <c:pt idx="7">
                  <c:v>It is difficult to get to / a long journey</c:v>
                </c:pt>
                <c:pt idx="8">
                  <c:v>I would be worried about the quality</c:v>
                </c:pt>
                <c:pt idx="9">
                  <c:v>It might be too strenous / difficult for me</c:v>
                </c:pt>
                <c:pt idx="10">
                  <c:v>I do it at home, so have no interest in doing it on holiday</c:v>
                </c:pt>
              </c:strCache>
            </c:strRef>
          </c:cat>
          <c:val>
            <c:numRef>
              <c:f>Sheet1!$B$2:$B$15</c:f>
              <c:numCache>
                <c:formatCode>0%</c:formatCode>
                <c:ptCount val="11"/>
                <c:pt idx="0">
                  <c:v>0.23</c:v>
                </c:pt>
                <c:pt idx="1">
                  <c:v>0.2</c:v>
                </c:pt>
                <c:pt idx="2">
                  <c:v>0.17</c:v>
                </c:pt>
                <c:pt idx="3">
                  <c:v>0.17</c:v>
                </c:pt>
                <c:pt idx="4">
                  <c:v>0.16</c:v>
                </c:pt>
                <c:pt idx="5">
                  <c:v>0.16</c:v>
                </c:pt>
                <c:pt idx="6">
                  <c:v>0.15</c:v>
                </c:pt>
                <c:pt idx="7">
                  <c:v>0.14000000000000001</c:v>
                </c:pt>
                <c:pt idx="8">
                  <c:v>0.12</c:v>
                </c:pt>
                <c:pt idx="9">
                  <c:v>0.09</c:v>
                </c:pt>
                <c:pt idx="10">
                  <c:v>7.0000000000000007E-2</c:v>
                </c:pt>
              </c:numCache>
            </c:numRef>
          </c:val>
          <c:extLst>
            <c:ext xmlns:c16="http://schemas.microsoft.com/office/drawing/2014/chart" uri="{C3380CC4-5D6E-409C-BE32-E72D297353CC}">
              <c16:uniqueId val="{00000000-9B23-45C7-B8BA-EC5AFDB8532A}"/>
            </c:ext>
          </c:extLst>
        </c:ser>
        <c:ser>
          <c:idx val="0"/>
          <c:order val="1"/>
          <c:tx>
            <c:strRef>
              <c:f>Sheet1!$C$1</c:f>
              <c:strCache>
                <c:ptCount val="1"/>
                <c:pt idx="0">
                  <c:v>Domestic</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2"/>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1"/>
                <c:pt idx="0">
                  <c:v>It would be expensive to do in England</c:v>
                </c:pt>
                <c:pt idx="1">
                  <c:v>I'm more likely to book this type of experience in another country</c:v>
                </c:pt>
                <c:pt idx="2">
                  <c:v>Not suitable for everyone in the holiday group</c:v>
                </c:pt>
                <c:pt idx="3">
                  <c:v>The weather in England isn't good enough</c:v>
                </c:pt>
                <c:pt idx="4">
                  <c:v>It's not something I would associate with England</c:v>
                </c:pt>
                <c:pt idx="5">
                  <c:v>Other countries have better experiences on offer</c:v>
                </c:pt>
                <c:pt idx="6">
                  <c:v>I would rather focus on other activities on a trip to England</c:v>
                </c:pt>
                <c:pt idx="7">
                  <c:v>It is difficult to get to / a long journey</c:v>
                </c:pt>
                <c:pt idx="8">
                  <c:v>I would be worried about the quality</c:v>
                </c:pt>
                <c:pt idx="9">
                  <c:v>It might be too strenous / difficult for me</c:v>
                </c:pt>
                <c:pt idx="10">
                  <c:v>I do it at home, so have no interest in doing it on holiday</c:v>
                </c:pt>
              </c:strCache>
            </c:strRef>
          </c:cat>
          <c:val>
            <c:numRef>
              <c:f>Sheet1!$C$2:$C$15</c:f>
              <c:numCache>
                <c:formatCode>0%</c:formatCode>
                <c:ptCount val="11"/>
                <c:pt idx="0">
                  <c:v>0.28000000000000003</c:v>
                </c:pt>
                <c:pt idx="1">
                  <c:v>0.12</c:v>
                </c:pt>
                <c:pt idx="2">
                  <c:v>0.18</c:v>
                </c:pt>
                <c:pt idx="3">
                  <c:v>0.17</c:v>
                </c:pt>
                <c:pt idx="4">
                  <c:v>0.06</c:v>
                </c:pt>
                <c:pt idx="5">
                  <c:v>0.11</c:v>
                </c:pt>
                <c:pt idx="6">
                  <c:v>0.09</c:v>
                </c:pt>
                <c:pt idx="7">
                  <c:v>0.2</c:v>
                </c:pt>
                <c:pt idx="8">
                  <c:v>0.11</c:v>
                </c:pt>
                <c:pt idx="9">
                  <c:v>7.0000000000000007E-2</c:v>
                </c:pt>
                <c:pt idx="10">
                  <c:v>0.05</c:v>
                </c:pt>
              </c:numCache>
            </c:numRef>
          </c:val>
          <c:extLst>
            <c:ext xmlns:c16="http://schemas.microsoft.com/office/drawing/2014/chart" uri="{C3380CC4-5D6E-409C-BE32-E72D297353CC}">
              <c16:uniqueId val="{00000001-9B23-45C7-B8BA-EC5AFDB8532A}"/>
            </c:ext>
          </c:extLst>
        </c:ser>
        <c:dLbls>
          <c:showLegendKey val="0"/>
          <c:showVal val="0"/>
          <c:showCatName val="0"/>
          <c:showSerName val="0"/>
          <c:showPercent val="0"/>
          <c:showBubbleSize val="0"/>
        </c:dLbls>
        <c:gapWidth val="40"/>
        <c:axId val="1224925192"/>
        <c:axId val="1224925848"/>
        <c:extLst/>
      </c:barChart>
      <c:catAx>
        <c:axId val="1224925192"/>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224925848"/>
        <c:crosses val="autoZero"/>
        <c:auto val="1"/>
        <c:lblAlgn val="ctr"/>
        <c:lblOffset val="100"/>
        <c:noMultiLvlLbl val="0"/>
      </c:catAx>
      <c:valAx>
        <c:axId val="1224925848"/>
        <c:scaling>
          <c:orientation val="minMax"/>
          <c:max val="0.70000000000000007"/>
          <c:min val="0"/>
        </c:scaling>
        <c:delete val="1"/>
        <c:axPos val="t"/>
        <c:numFmt formatCode="0%" sourceLinked="1"/>
        <c:majorTickMark val="out"/>
        <c:minorTickMark val="none"/>
        <c:tickLblPos val="nextTo"/>
        <c:crossAx val="1224925192"/>
        <c:crosses val="autoZero"/>
        <c:crossBetween val="between"/>
      </c:valAx>
      <c:spPr>
        <a:noFill/>
        <a:ln>
          <a:noFill/>
        </a:ln>
        <a:effectLst/>
      </c:spPr>
    </c:plotArea>
    <c:legend>
      <c:legendPos val="r"/>
      <c:layout>
        <c:manualLayout>
          <c:xMode val="edge"/>
          <c:yMode val="edge"/>
          <c:x val="0.59472768172873125"/>
          <c:y val="0.79956044806808746"/>
          <c:w val="0.18102925436184691"/>
          <c:h val="0.18939203652465175"/>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445159983667511"/>
          <c:y val="5.979585432736069E-2"/>
          <c:w val="0.53554840016332494"/>
          <c:h val="0.79887698205073876"/>
        </c:manualLayout>
      </c:layout>
      <c:barChart>
        <c:barDir val="bar"/>
        <c:grouping val="clustered"/>
        <c:varyColors val="0"/>
        <c:ser>
          <c:idx val="5"/>
          <c:order val="0"/>
          <c:tx>
            <c:strRef>
              <c:f>Sheet1!$B$1</c:f>
              <c:strCache>
                <c:ptCount val="1"/>
                <c:pt idx="0">
                  <c:v>All Inbound</c:v>
                </c:pt>
              </c:strCache>
            </c:strRef>
          </c:tx>
          <c:spPr>
            <a:solidFill>
              <a:srgbClr val="C00000">
                <a:alpha val="58039"/>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I've got a good idea of where I would go in England to do this experience</c:v>
                </c:pt>
                <c:pt idx="1">
                  <c:v>It would be easy to plan / book this type of holiday in England</c:v>
                </c:pt>
                <c:pt idx="2">
                  <c:v>It would be easy to get to places in England to do these experiences</c:v>
                </c:pt>
              </c:strCache>
            </c:strRef>
          </c:cat>
          <c:val>
            <c:numRef>
              <c:f>Sheet1!$B$2:$B$4</c:f>
              <c:numCache>
                <c:formatCode>0%</c:formatCode>
                <c:ptCount val="3"/>
                <c:pt idx="0">
                  <c:v>0.2</c:v>
                </c:pt>
                <c:pt idx="1">
                  <c:v>0.28000000000000003</c:v>
                </c:pt>
                <c:pt idx="2">
                  <c:v>0.27</c:v>
                </c:pt>
              </c:numCache>
            </c:numRef>
          </c:val>
          <c:extLst>
            <c:ext xmlns:c16="http://schemas.microsoft.com/office/drawing/2014/chart" uri="{C3380CC4-5D6E-409C-BE32-E72D297353CC}">
              <c16:uniqueId val="{00000000-9B23-45C7-B8BA-EC5AFDB8532A}"/>
            </c:ext>
          </c:extLst>
        </c:ser>
        <c:ser>
          <c:idx val="0"/>
          <c:order val="1"/>
          <c:tx>
            <c:strRef>
              <c:f>Sheet1!$C$1</c:f>
              <c:strCache>
                <c:ptCount val="1"/>
                <c:pt idx="0">
                  <c:v>Domestic</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2"/>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I've got a good idea of where I would go in England to do this experience</c:v>
                </c:pt>
                <c:pt idx="1">
                  <c:v>It would be easy to plan / book this type of holiday in England</c:v>
                </c:pt>
                <c:pt idx="2">
                  <c:v>It would be easy to get to places in England to do these experiences</c:v>
                </c:pt>
              </c:strCache>
            </c:strRef>
          </c:cat>
          <c:val>
            <c:numRef>
              <c:f>Sheet1!$C$2:$C$4</c:f>
              <c:numCache>
                <c:formatCode>0%</c:formatCode>
                <c:ptCount val="3"/>
                <c:pt idx="0">
                  <c:v>0.26</c:v>
                </c:pt>
                <c:pt idx="1">
                  <c:v>0.4</c:v>
                </c:pt>
                <c:pt idx="2">
                  <c:v>0.36</c:v>
                </c:pt>
              </c:numCache>
            </c:numRef>
          </c:val>
          <c:extLst>
            <c:ext xmlns:c16="http://schemas.microsoft.com/office/drawing/2014/chart" uri="{C3380CC4-5D6E-409C-BE32-E72D297353CC}">
              <c16:uniqueId val="{00000001-9B23-45C7-B8BA-EC5AFDB8532A}"/>
            </c:ext>
          </c:extLst>
        </c:ser>
        <c:dLbls>
          <c:showLegendKey val="0"/>
          <c:showVal val="0"/>
          <c:showCatName val="0"/>
          <c:showSerName val="0"/>
          <c:showPercent val="0"/>
          <c:showBubbleSize val="0"/>
        </c:dLbls>
        <c:gapWidth val="40"/>
        <c:axId val="1224925192"/>
        <c:axId val="1224925848"/>
        <c:extLst/>
      </c:barChart>
      <c:catAx>
        <c:axId val="1224925192"/>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224925848"/>
        <c:crosses val="autoZero"/>
        <c:auto val="1"/>
        <c:lblAlgn val="ctr"/>
        <c:lblOffset val="100"/>
        <c:noMultiLvlLbl val="0"/>
      </c:catAx>
      <c:valAx>
        <c:axId val="1224925848"/>
        <c:scaling>
          <c:orientation val="minMax"/>
          <c:max val="0.70000000000000007"/>
          <c:min val="0"/>
        </c:scaling>
        <c:delete val="1"/>
        <c:axPos val="t"/>
        <c:numFmt formatCode="0%" sourceLinked="1"/>
        <c:majorTickMark val="out"/>
        <c:minorTickMark val="none"/>
        <c:tickLblPos val="nextTo"/>
        <c:crossAx val="12249251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6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6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0.42037</cdr:x>
      <cdr:y>0.85853</cdr:y>
    </cdr:from>
    <cdr:to>
      <cdr:x>0.56659</cdr:x>
      <cdr:y>1</cdr:y>
    </cdr:to>
    <cdr:sp macro="" textlink="">
      <cdr:nvSpPr>
        <cdr:cNvPr id="2" name="TextBox 1">
          <a:extLst xmlns:a="http://schemas.openxmlformats.org/drawingml/2006/main">
            <a:ext uri="{FF2B5EF4-FFF2-40B4-BE49-F238E27FC236}">
              <a16:creationId xmlns:a16="http://schemas.microsoft.com/office/drawing/2014/main" id="{188756B4-9130-4922-85CA-C708FB319FD3}"/>
            </a:ext>
          </a:extLst>
        </cdr:cNvPr>
        <cdr:cNvSpPr txBox="1"/>
      </cdr:nvSpPr>
      <cdr:spPr>
        <a:xfrm xmlns:a="http://schemas.openxmlformats.org/drawingml/2006/main">
          <a:off x="2628858" y="1878274"/>
          <a:ext cx="914400" cy="30949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1100" dirty="0">
              <a:solidFill>
                <a:schemeClr val="tx2">
                  <a:lumMod val="50000"/>
                </a:schemeClr>
              </a:solidFill>
            </a:rPr>
            <a:t>Travel Time</a:t>
          </a:r>
        </a:p>
      </cdr:txBody>
    </cdr:sp>
  </cdr:relSizeAnchor>
</c:userShapes>
</file>

<file path=ppt/drawings/drawing2.xml><?xml version="1.0" encoding="utf-8"?>
<c:userShapes xmlns:c="http://schemas.openxmlformats.org/drawingml/2006/chart">
  <cdr:relSizeAnchor xmlns:cdr="http://schemas.openxmlformats.org/drawingml/2006/chartDrawing">
    <cdr:from>
      <cdr:x>0.42037</cdr:x>
      <cdr:y>0.85853</cdr:y>
    </cdr:from>
    <cdr:to>
      <cdr:x>0.56659</cdr:x>
      <cdr:y>1</cdr:y>
    </cdr:to>
    <cdr:sp macro="" textlink="">
      <cdr:nvSpPr>
        <cdr:cNvPr id="2" name="TextBox 1">
          <a:extLst xmlns:a="http://schemas.openxmlformats.org/drawingml/2006/main">
            <a:ext uri="{FF2B5EF4-FFF2-40B4-BE49-F238E27FC236}">
              <a16:creationId xmlns:a16="http://schemas.microsoft.com/office/drawing/2014/main" id="{188756B4-9130-4922-85CA-C708FB319FD3}"/>
            </a:ext>
          </a:extLst>
        </cdr:cNvPr>
        <cdr:cNvSpPr txBox="1"/>
      </cdr:nvSpPr>
      <cdr:spPr>
        <a:xfrm xmlns:a="http://schemas.openxmlformats.org/drawingml/2006/main">
          <a:off x="2628858" y="1878274"/>
          <a:ext cx="914400" cy="30949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1100" dirty="0">
              <a:solidFill>
                <a:schemeClr val="tx2">
                  <a:lumMod val="50000"/>
                </a:schemeClr>
              </a:solidFill>
            </a:rPr>
            <a:t>Travel Time</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8042281-4D29-4C7D-91B4-FC28AFF79C76}"/>
              </a:ext>
            </a:extLst>
          </p:cNvPr>
          <p:cNvSpPr>
            <a:spLocks noGrp="1"/>
          </p:cNvSpPr>
          <p:nvPr>
            <p:ph type="hdr" sz="quarter"/>
          </p:nvPr>
        </p:nvSpPr>
        <p:spPr>
          <a:xfrm>
            <a:off x="1" y="0"/>
            <a:ext cx="2984500" cy="501650"/>
          </a:xfrm>
          <a:prstGeom prst="rect">
            <a:avLst/>
          </a:prstGeom>
        </p:spPr>
        <p:txBody>
          <a:bodyPr vert="horz" lIns="91427" tIns="45714" rIns="91427" bIns="45714" rtlCol="0"/>
          <a:lstStyle>
            <a:lvl1pPr algn="l">
              <a:defRPr sz="1200"/>
            </a:lvl1pPr>
          </a:lstStyle>
          <a:p>
            <a:endParaRPr lang="en-GB"/>
          </a:p>
        </p:txBody>
      </p:sp>
      <p:sp>
        <p:nvSpPr>
          <p:cNvPr id="3" name="Date Placeholder 2">
            <a:extLst>
              <a:ext uri="{FF2B5EF4-FFF2-40B4-BE49-F238E27FC236}">
                <a16:creationId xmlns:a16="http://schemas.microsoft.com/office/drawing/2014/main" id="{E461E016-4D5F-4ECA-8003-5D4F0F7E9BD2}"/>
              </a:ext>
            </a:extLst>
          </p:cNvPr>
          <p:cNvSpPr>
            <a:spLocks noGrp="1"/>
          </p:cNvSpPr>
          <p:nvPr>
            <p:ph type="dt" sz="quarter" idx="1"/>
          </p:nvPr>
        </p:nvSpPr>
        <p:spPr>
          <a:xfrm>
            <a:off x="3902076" y="0"/>
            <a:ext cx="2984500" cy="501650"/>
          </a:xfrm>
          <a:prstGeom prst="rect">
            <a:avLst/>
          </a:prstGeom>
        </p:spPr>
        <p:txBody>
          <a:bodyPr vert="horz" lIns="91427" tIns="45714" rIns="91427" bIns="45714" rtlCol="0"/>
          <a:lstStyle>
            <a:lvl1pPr algn="r">
              <a:defRPr sz="1200"/>
            </a:lvl1pPr>
          </a:lstStyle>
          <a:p>
            <a:fld id="{97650E04-A0E9-45BE-8078-3BC2820C7930}" type="datetimeFigureOut">
              <a:rPr lang="en-GB" smtClean="0"/>
              <a:t>25/06/2019</a:t>
            </a:fld>
            <a:endParaRPr lang="en-GB"/>
          </a:p>
        </p:txBody>
      </p:sp>
      <p:sp>
        <p:nvSpPr>
          <p:cNvPr id="4" name="Footer Placeholder 3">
            <a:extLst>
              <a:ext uri="{FF2B5EF4-FFF2-40B4-BE49-F238E27FC236}">
                <a16:creationId xmlns:a16="http://schemas.microsoft.com/office/drawing/2014/main" id="{0C0657BD-6565-4098-9AF1-0ACFC94F2639}"/>
              </a:ext>
            </a:extLst>
          </p:cNvPr>
          <p:cNvSpPr>
            <a:spLocks noGrp="1"/>
          </p:cNvSpPr>
          <p:nvPr>
            <p:ph type="ftr" sz="quarter" idx="2"/>
          </p:nvPr>
        </p:nvSpPr>
        <p:spPr>
          <a:xfrm>
            <a:off x="1" y="9517063"/>
            <a:ext cx="2984500" cy="501650"/>
          </a:xfrm>
          <a:prstGeom prst="rect">
            <a:avLst/>
          </a:prstGeom>
        </p:spPr>
        <p:txBody>
          <a:bodyPr vert="horz" lIns="91427" tIns="45714" rIns="91427" bIns="45714"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EE572D89-36CF-4B91-924D-6EDBA620EC2A}"/>
              </a:ext>
            </a:extLst>
          </p:cNvPr>
          <p:cNvSpPr>
            <a:spLocks noGrp="1"/>
          </p:cNvSpPr>
          <p:nvPr>
            <p:ph type="sldNum" sz="quarter" idx="3"/>
          </p:nvPr>
        </p:nvSpPr>
        <p:spPr>
          <a:xfrm>
            <a:off x="3902076" y="9517063"/>
            <a:ext cx="2984500" cy="501650"/>
          </a:xfrm>
          <a:prstGeom prst="rect">
            <a:avLst/>
          </a:prstGeom>
        </p:spPr>
        <p:txBody>
          <a:bodyPr vert="horz" lIns="91427" tIns="45714" rIns="91427" bIns="45714" rtlCol="0" anchor="b"/>
          <a:lstStyle>
            <a:lvl1pPr algn="r">
              <a:defRPr sz="1200"/>
            </a:lvl1pPr>
          </a:lstStyle>
          <a:p>
            <a:fld id="{1AD87D44-61C1-4C42-B2EC-DA95FF6D0D76}" type="slidenum">
              <a:rPr lang="en-GB" smtClean="0"/>
              <a:t>‹#›</a:t>
            </a:fld>
            <a:endParaRPr lang="en-GB"/>
          </a:p>
        </p:txBody>
      </p:sp>
    </p:spTree>
    <p:extLst>
      <p:ext uri="{BB962C8B-B14F-4D97-AF65-F5344CB8AC3E}">
        <p14:creationId xmlns:p14="http://schemas.microsoft.com/office/powerpoint/2010/main" val="41352235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84871" cy="502676"/>
          </a:xfrm>
          <a:prstGeom prst="rect">
            <a:avLst/>
          </a:prstGeom>
        </p:spPr>
        <p:txBody>
          <a:bodyPr vert="horz" lIns="96593" tIns="48297" rIns="96593" bIns="48297" rtlCol="0"/>
          <a:lstStyle>
            <a:lvl1pPr algn="l">
              <a:defRPr sz="1300"/>
            </a:lvl1pPr>
          </a:lstStyle>
          <a:p>
            <a:endParaRPr lang="en-GB"/>
          </a:p>
        </p:txBody>
      </p:sp>
      <p:sp>
        <p:nvSpPr>
          <p:cNvPr id="3" name="Date Placeholder 2"/>
          <p:cNvSpPr>
            <a:spLocks noGrp="1"/>
          </p:cNvSpPr>
          <p:nvPr>
            <p:ph type="dt" idx="1"/>
          </p:nvPr>
        </p:nvSpPr>
        <p:spPr>
          <a:xfrm>
            <a:off x="3901698" y="0"/>
            <a:ext cx="2984871" cy="502676"/>
          </a:xfrm>
          <a:prstGeom prst="rect">
            <a:avLst/>
          </a:prstGeom>
        </p:spPr>
        <p:txBody>
          <a:bodyPr vert="horz" lIns="96593" tIns="48297" rIns="96593" bIns="48297" rtlCol="0"/>
          <a:lstStyle>
            <a:lvl1pPr algn="r">
              <a:defRPr sz="1300"/>
            </a:lvl1pPr>
          </a:lstStyle>
          <a:p>
            <a:fld id="{4C8B6557-C61C-4F7C-9819-83DD0AEB5615}" type="datetimeFigureOut">
              <a:rPr lang="en-GB" smtClean="0"/>
              <a:t>25/06/2019</a:t>
            </a:fld>
            <a:endParaRPr lang="en-GB"/>
          </a:p>
        </p:txBody>
      </p:sp>
      <p:sp>
        <p:nvSpPr>
          <p:cNvPr id="4" name="Slide Image Placeholder 3"/>
          <p:cNvSpPr>
            <a:spLocks noGrp="1" noRot="1" noChangeAspect="1"/>
          </p:cNvSpPr>
          <p:nvPr>
            <p:ph type="sldImg" idx="2"/>
          </p:nvPr>
        </p:nvSpPr>
        <p:spPr>
          <a:xfrm>
            <a:off x="1003300" y="1252538"/>
            <a:ext cx="4881563" cy="3381375"/>
          </a:xfrm>
          <a:prstGeom prst="rect">
            <a:avLst/>
          </a:prstGeom>
          <a:noFill/>
          <a:ln w="12700">
            <a:solidFill>
              <a:prstClr val="black"/>
            </a:solidFill>
          </a:ln>
        </p:spPr>
        <p:txBody>
          <a:bodyPr vert="horz" lIns="96593" tIns="48297" rIns="96593" bIns="48297" rtlCol="0" anchor="ctr"/>
          <a:lstStyle/>
          <a:p>
            <a:endParaRPr lang="en-GB"/>
          </a:p>
        </p:txBody>
      </p:sp>
      <p:sp>
        <p:nvSpPr>
          <p:cNvPr id="5" name="Notes Placeholder 4"/>
          <p:cNvSpPr>
            <a:spLocks noGrp="1"/>
          </p:cNvSpPr>
          <p:nvPr>
            <p:ph type="body" sz="quarter" idx="3"/>
          </p:nvPr>
        </p:nvSpPr>
        <p:spPr>
          <a:xfrm>
            <a:off x="688817" y="4821506"/>
            <a:ext cx="5510530" cy="3944868"/>
          </a:xfrm>
          <a:prstGeom prst="rect">
            <a:avLst/>
          </a:prstGeom>
        </p:spPr>
        <p:txBody>
          <a:bodyPr vert="horz" lIns="96593" tIns="48297" rIns="96593" bIns="48297"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516039"/>
            <a:ext cx="2984871" cy="502674"/>
          </a:xfrm>
          <a:prstGeom prst="rect">
            <a:avLst/>
          </a:prstGeom>
        </p:spPr>
        <p:txBody>
          <a:bodyPr vert="horz" lIns="96593" tIns="48297" rIns="96593" bIns="48297" rtlCol="0" anchor="b"/>
          <a:lstStyle>
            <a:lvl1pPr algn="l">
              <a:defRPr sz="1300"/>
            </a:lvl1pPr>
          </a:lstStyle>
          <a:p>
            <a:endParaRPr lang="en-GB"/>
          </a:p>
        </p:txBody>
      </p:sp>
      <p:sp>
        <p:nvSpPr>
          <p:cNvPr id="7" name="Slide Number Placeholder 6"/>
          <p:cNvSpPr>
            <a:spLocks noGrp="1"/>
          </p:cNvSpPr>
          <p:nvPr>
            <p:ph type="sldNum" sz="quarter" idx="5"/>
          </p:nvPr>
        </p:nvSpPr>
        <p:spPr>
          <a:xfrm>
            <a:off x="3901698" y="9516039"/>
            <a:ext cx="2984871" cy="502674"/>
          </a:xfrm>
          <a:prstGeom prst="rect">
            <a:avLst/>
          </a:prstGeom>
        </p:spPr>
        <p:txBody>
          <a:bodyPr vert="horz" lIns="96593" tIns="48297" rIns="96593" bIns="48297" rtlCol="0" anchor="b"/>
          <a:lstStyle>
            <a:lvl1pPr algn="r">
              <a:defRPr sz="1300"/>
            </a:lvl1pPr>
          </a:lstStyle>
          <a:p>
            <a:fld id="{A2B707E0-CCF4-47D4-ADE6-40E86D7533B2}" type="slidenum">
              <a:rPr lang="en-GB" smtClean="0"/>
              <a:t>‹#›</a:t>
            </a:fld>
            <a:endParaRPr lang="en-GB"/>
          </a:p>
        </p:txBody>
      </p:sp>
    </p:spTree>
    <p:extLst>
      <p:ext uri="{BB962C8B-B14F-4D97-AF65-F5344CB8AC3E}">
        <p14:creationId xmlns:p14="http://schemas.microsoft.com/office/powerpoint/2010/main" val="67090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2B707E0-CCF4-47D4-ADE6-40E86D7533B2}" type="slidenum">
              <a:rPr lang="en-GB" smtClean="0"/>
              <a:t>4</a:t>
            </a:fld>
            <a:endParaRPr lang="en-GB"/>
          </a:p>
        </p:txBody>
      </p:sp>
    </p:spTree>
    <p:extLst>
      <p:ext uri="{BB962C8B-B14F-4D97-AF65-F5344CB8AC3E}">
        <p14:creationId xmlns:p14="http://schemas.microsoft.com/office/powerpoint/2010/main" val="2264608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2B707E0-CCF4-47D4-ADE6-40E86D7533B2}" type="slidenum">
              <a:rPr lang="en-GB" smtClean="0"/>
              <a:t>21</a:t>
            </a:fld>
            <a:endParaRPr lang="en-GB"/>
          </a:p>
        </p:txBody>
      </p:sp>
    </p:spTree>
    <p:extLst>
      <p:ext uri="{BB962C8B-B14F-4D97-AF65-F5344CB8AC3E}">
        <p14:creationId xmlns:p14="http://schemas.microsoft.com/office/powerpoint/2010/main" val="29560298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38250" y="1122363"/>
            <a:ext cx="7429500" cy="2387600"/>
          </a:xfrm>
        </p:spPr>
        <p:txBody>
          <a:bodyPr anchor="b"/>
          <a:lstStyle>
            <a:lvl1pPr algn="ctr">
              <a:defRPr sz="4875"/>
            </a:lvl1pPr>
          </a:lstStyle>
          <a:p>
            <a:r>
              <a:rPr lang="en-US"/>
              <a:t>Click to edit Master title style</a:t>
            </a:r>
            <a:endParaRPr lang="en-GB"/>
          </a:p>
        </p:txBody>
      </p:sp>
      <p:sp>
        <p:nvSpPr>
          <p:cNvPr id="3" name="Subtitle 2"/>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US"/>
              <a:t>Click to edit Master subtitle style</a:t>
            </a:r>
            <a:endParaRPr lang="en-GB"/>
          </a:p>
        </p:txBody>
      </p:sp>
      <p:sp>
        <p:nvSpPr>
          <p:cNvPr id="4" name="Date Placeholder 3"/>
          <p:cNvSpPr>
            <a:spLocks noGrp="1"/>
          </p:cNvSpPr>
          <p:nvPr>
            <p:ph type="dt" sz="half" idx="10"/>
          </p:nvPr>
        </p:nvSpPr>
        <p:spPr>
          <a:xfrm>
            <a:off x="681038" y="6356351"/>
            <a:ext cx="2228850" cy="365125"/>
          </a:xfrm>
          <a:prstGeom prst="rect">
            <a:avLst/>
          </a:prstGeom>
        </p:spPr>
        <p:txBody>
          <a:bodyPr/>
          <a:lstStyle/>
          <a:p>
            <a:endParaRPr lang="en-GB" dirty="0"/>
          </a:p>
        </p:txBody>
      </p:sp>
      <p:sp>
        <p:nvSpPr>
          <p:cNvPr id="5" name="Footer Placeholder 4"/>
          <p:cNvSpPr>
            <a:spLocks noGrp="1"/>
          </p:cNvSpPr>
          <p:nvPr>
            <p:ph type="ftr" sz="quarter" idx="11"/>
          </p:nvPr>
        </p:nvSpPr>
        <p:spPr>
          <a:xfrm>
            <a:off x="3281363" y="6356351"/>
            <a:ext cx="3343275" cy="365125"/>
          </a:xfrm>
          <a:prstGeom prst="rect">
            <a:avLst/>
          </a:prstGeom>
        </p:spPr>
        <p:txBody>
          <a:bodyPr/>
          <a:lstStyle/>
          <a:p>
            <a:endParaRPr lang="en-GB"/>
          </a:p>
        </p:txBody>
      </p:sp>
    </p:spTree>
    <p:extLst>
      <p:ext uri="{BB962C8B-B14F-4D97-AF65-F5344CB8AC3E}">
        <p14:creationId xmlns:p14="http://schemas.microsoft.com/office/powerpoint/2010/main" val="18586864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81038" y="6356351"/>
            <a:ext cx="2228850" cy="365125"/>
          </a:xfrm>
          <a:prstGeom prst="rect">
            <a:avLst/>
          </a:prstGeom>
        </p:spPr>
        <p:txBody>
          <a:bodyPr/>
          <a:lstStyle/>
          <a:p>
            <a:endParaRPr lang="en-GB"/>
          </a:p>
        </p:txBody>
      </p:sp>
      <p:sp>
        <p:nvSpPr>
          <p:cNvPr id="5" name="Footer Placeholder 4"/>
          <p:cNvSpPr>
            <a:spLocks noGrp="1"/>
          </p:cNvSpPr>
          <p:nvPr>
            <p:ph type="ftr" sz="quarter" idx="11"/>
          </p:nvPr>
        </p:nvSpPr>
        <p:spPr>
          <a:xfrm>
            <a:off x="3281363" y="6356351"/>
            <a:ext cx="3343275"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7677150" y="6538913"/>
            <a:ext cx="2228850" cy="365125"/>
          </a:xfrm>
          <a:prstGeom prst="rect">
            <a:avLst/>
          </a:prstGeom>
        </p:spPr>
        <p:txBody>
          <a:bodyPr/>
          <a:lstStyle/>
          <a:p>
            <a:fld id="{65C4E51C-5B21-47ED-87F9-7CEAAA8B3069}" type="slidenum">
              <a:rPr lang="en-GB" smtClean="0"/>
              <a:t>‹#›</a:t>
            </a:fld>
            <a:endParaRPr lang="en-GB"/>
          </a:p>
        </p:txBody>
      </p:sp>
    </p:spTree>
    <p:extLst>
      <p:ext uri="{BB962C8B-B14F-4D97-AF65-F5344CB8AC3E}">
        <p14:creationId xmlns:p14="http://schemas.microsoft.com/office/powerpoint/2010/main" val="3895163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1" y="365125"/>
            <a:ext cx="2135981"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81037" y="365125"/>
            <a:ext cx="6284119"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81038" y="6356351"/>
            <a:ext cx="2228850" cy="365125"/>
          </a:xfrm>
          <a:prstGeom prst="rect">
            <a:avLst/>
          </a:prstGeom>
        </p:spPr>
        <p:txBody>
          <a:bodyPr/>
          <a:lstStyle/>
          <a:p>
            <a:endParaRPr lang="en-GB"/>
          </a:p>
        </p:txBody>
      </p:sp>
      <p:sp>
        <p:nvSpPr>
          <p:cNvPr id="5" name="Footer Placeholder 4"/>
          <p:cNvSpPr>
            <a:spLocks noGrp="1"/>
          </p:cNvSpPr>
          <p:nvPr>
            <p:ph type="ftr" sz="quarter" idx="11"/>
          </p:nvPr>
        </p:nvSpPr>
        <p:spPr>
          <a:xfrm>
            <a:off x="3281363" y="6356351"/>
            <a:ext cx="3343275"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7677150" y="6538913"/>
            <a:ext cx="2228850" cy="365125"/>
          </a:xfrm>
          <a:prstGeom prst="rect">
            <a:avLst/>
          </a:prstGeom>
        </p:spPr>
        <p:txBody>
          <a:bodyPr/>
          <a:lstStyle/>
          <a:p>
            <a:fld id="{65C4E51C-5B21-47ED-87F9-7CEAAA8B3069}" type="slidenum">
              <a:rPr lang="en-GB" smtClean="0"/>
              <a:t>‹#›</a:t>
            </a:fld>
            <a:endParaRPr lang="en-GB"/>
          </a:p>
        </p:txBody>
      </p:sp>
    </p:spTree>
    <p:extLst>
      <p:ext uri="{BB962C8B-B14F-4D97-AF65-F5344CB8AC3E}">
        <p14:creationId xmlns:p14="http://schemas.microsoft.com/office/powerpoint/2010/main" val="4209777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ivider Slide for presentation">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bwMode="gray">
          <a:xfrm>
            <a:off x="350362" y="2401165"/>
            <a:ext cx="9205278" cy="1919747"/>
          </a:xfrm>
          <a:gradFill>
            <a:gsLst>
              <a:gs pos="2000">
                <a:schemeClr val="accent6"/>
              </a:gs>
              <a:gs pos="100000">
                <a:srgbClr val="F9B200"/>
              </a:gs>
            </a:gsLst>
            <a:lin ang="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24000" tIns="0" rIns="324000" bIns="0" numCol="1" spcCol="0" rtlCol="0" fromWordArt="0" anchor="ctr" anchorCtr="0" forceAA="0" compatLnSpc="1">
            <a:prstTxWarp prst="textNoShape">
              <a:avLst/>
            </a:prstTxWarp>
            <a:noAutofit/>
          </a:bodyPr>
          <a:lstStyle>
            <a:lvl1pPr>
              <a:defRPr lang="de-DE" sz="3250" kern="1200" dirty="0">
                <a:solidFill>
                  <a:schemeClr val="bg1"/>
                </a:solidFill>
                <a:latin typeface="Arial" pitchFamily="34" charset="0"/>
                <a:ea typeface="+mn-ea"/>
                <a:cs typeface="+mn-cs"/>
              </a:defRPr>
            </a:lvl1pPr>
          </a:lstStyle>
          <a:p>
            <a:pPr lvl="0"/>
            <a:r>
              <a:rPr lang="en-US" dirty="0"/>
              <a:t>Click to add text for divider slide</a:t>
            </a:r>
          </a:p>
        </p:txBody>
      </p:sp>
      <p:sp>
        <p:nvSpPr>
          <p:cNvPr id="3" name="Rechteck 2"/>
          <p:cNvSpPr/>
          <p:nvPr userDrawn="1"/>
        </p:nvSpPr>
        <p:spPr bwMode="gray">
          <a:xfrm>
            <a:off x="0" y="2"/>
            <a:ext cx="9906000" cy="2180167"/>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marL="0" indent="0" algn="ctr">
              <a:buFont typeface="Courier New" pitchFamily="49" charset="0"/>
              <a:buNone/>
            </a:pPr>
            <a:endParaRPr lang="en-US" sz="1733">
              <a:solidFill>
                <a:schemeClr val="tx1"/>
              </a:solidFill>
              <a:latin typeface="Arial" pitchFamily="34" charset="0"/>
            </a:endParaRPr>
          </a:p>
        </p:txBody>
      </p:sp>
    </p:spTree>
    <p:extLst>
      <p:ext uri="{BB962C8B-B14F-4D97-AF65-F5344CB8AC3E}">
        <p14:creationId xmlns:p14="http://schemas.microsoft.com/office/powerpoint/2010/main" val="78178973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3281363" y="6356351"/>
            <a:ext cx="3343275"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7677150" y="6586048"/>
            <a:ext cx="2228850" cy="365125"/>
          </a:xfrm>
          <a:prstGeom prst="rect">
            <a:avLst/>
          </a:prstGeom>
        </p:spPr>
        <p:txBody>
          <a:bodyPr/>
          <a:lstStyle>
            <a:lvl1pPr algn="r">
              <a:defRPr sz="1138">
                <a:solidFill>
                  <a:schemeClr val="bg1"/>
                </a:solidFill>
              </a:defRPr>
            </a:lvl1pPr>
          </a:lstStyle>
          <a:p>
            <a:fld id="{65C4E51C-5B21-47ED-87F9-7CEAAA8B3069}" type="slidenum">
              <a:rPr lang="en-GB" smtClean="0"/>
              <a:pPr/>
              <a:t>‹#›</a:t>
            </a:fld>
            <a:endParaRPr lang="en-GB"/>
          </a:p>
        </p:txBody>
      </p:sp>
    </p:spTree>
    <p:extLst>
      <p:ext uri="{BB962C8B-B14F-4D97-AF65-F5344CB8AC3E}">
        <p14:creationId xmlns:p14="http://schemas.microsoft.com/office/powerpoint/2010/main" val="289440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8" y="1709739"/>
            <a:ext cx="8543925" cy="2852737"/>
          </a:xfrm>
        </p:spPr>
        <p:txBody>
          <a:bodyPr anchor="b"/>
          <a:lstStyle>
            <a:lvl1pPr>
              <a:defRPr sz="4875"/>
            </a:lvl1pPr>
          </a:lstStyle>
          <a:p>
            <a:r>
              <a:rPr lang="en-US"/>
              <a:t>Click to edit Master title style</a:t>
            </a:r>
            <a:endParaRPr lang="en-GB"/>
          </a:p>
        </p:txBody>
      </p:sp>
      <p:sp>
        <p:nvSpPr>
          <p:cNvPr id="3" name="Text Placeholder 2"/>
          <p:cNvSpPr>
            <a:spLocks noGrp="1"/>
          </p:cNvSpPr>
          <p:nvPr>
            <p:ph type="body" idx="1"/>
          </p:nvPr>
        </p:nvSpPr>
        <p:spPr>
          <a:xfrm>
            <a:off x="675878" y="4589464"/>
            <a:ext cx="8543925" cy="150018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681038" y="6356351"/>
            <a:ext cx="2228850" cy="365125"/>
          </a:xfrm>
          <a:prstGeom prst="rect">
            <a:avLst/>
          </a:prstGeom>
        </p:spPr>
        <p:txBody>
          <a:bodyPr/>
          <a:lstStyle/>
          <a:p>
            <a:endParaRPr lang="en-GB"/>
          </a:p>
        </p:txBody>
      </p:sp>
      <p:sp>
        <p:nvSpPr>
          <p:cNvPr id="5" name="Footer Placeholder 4"/>
          <p:cNvSpPr>
            <a:spLocks noGrp="1"/>
          </p:cNvSpPr>
          <p:nvPr>
            <p:ph type="ftr" sz="quarter" idx="11"/>
          </p:nvPr>
        </p:nvSpPr>
        <p:spPr>
          <a:xfrm>
            <a:off x="3281363" y="6356351"/>
            <a:ext cx="3343275"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7677150" y="6538913"/>
            <a:ext cx="2228850" cy="365125"/>
          </a:xfrm>
          <a:prstGeom prst="rect">
            <a:avLst/>
          </a:prstGeom>
        </p:spPr>
        <p:txBody>
          <a:bodyPr/>
          <a:lstStyle/>
          <a:p>
            <a:fld id="{65C4E51C-5B21-47ED-87F9-7CEAAA8B3069}" type="slidenum">
              <a:rPr lang="en-GB" smtClean="0"/>
              <a:t>‹#›</a:t>
            </a:fld>
            <a:endParaRPr lang="en-GB"/>
          </a:p>
        </p:txBody>
      </p:sp>
    </p:spTree>
    <p:extLst>
      <p:ext uri="{BB962C8B-B14F-4D97-AF65-F5344CB8AC3E}">
        <p14:creationId xmlns:p14="http://schemas.microsoft.com/office/powerpoint/2010/main" val="4136094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81038"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014913"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681038" y="6356351"/>
            <a:ext cx="2228850" cy="365125"/>
          </a:xfrm>
          <a:prstGeom prst="rect">
            <a:avLst/>
          </a:prstGeom>
        </p:spPr>
        <p:txBody>
          <a:bodyPr/>
          <a:lstStyle/>
          <a:p>
            <a:endParaRPr lang="en-GB"/>
          </a:p>
        </p:txBody>
      </p:sp>
      <p:sp>
        <p:nvSpPr>
          <p:cNvPr id="6" name="Footer Placeholder 5"/>
          <p:cNvSpPr>
            <a:spLocks noGrp="1"/>
          </p:cNvSpPr>
          <p:nvPr>
            <p:ph type="ftr" sz="quarter" idx="11"/>
          </p:nvPr>
        </p:nvSpPr>
        <p:spPr>
          <a:xfrm>
            <a:off x="3281363" y="6356351"/>
            <a:ext cx="3343275"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7677150" y="6538913"/>
            <a:ext cx="2228850" cy="365125"/>
          </a:xfrm>
          <a:prstGeom prst="rect">
            <a:avLst/>
          </a:prstGeom>
        </p:spPr>
        <p:txBody>
          <a:bodyPr/>
          <a:lstStyle/>
          <a:p>
            <a:fld id="{65C4E51C-5B21-47ED-87F9-7CEAAA8B3069}" type="slidenum">
              <a:rPr lang="en-GB" smtClean="0"/>
              <a:t>‹#›</a:t>
            </a:fld>
            <a:endParaRPr lang="en-GB"/>
          </a:p>
        </p:txBody>
      </p:sp>
    </p:spTree>
    <p:extLst>
      <p:ext uri="{BB962C8B-B14F-4D97-AF65-F5344CB8AC3E}">
        <p14:creationId xmlns:p14="http://schemas.microsoft.com/office/powerpoint/2010/main" val="1976689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6"/>
            <a:ext cx="8543925"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Edit Master text styles</a:t>
            </a:r>
          </a:p>
        </p:txBody>
      </p:sp>
      <p:sp>
        <p:nvSpPr>
          <p:cNvPr id="4" name="Content Placeholder 3"/>
          <p:cNvSpPr>
            <a:spLocks noGrp="1"/>
          </p:cNvSpPr>
          <p:nvPr>
            <p:ph sz="half" idx="2"/>
          </p:nvPr>
        </p:nvSpPr>
        <p:spPr>
          <a:xfrm>
            <a:off x="682328" y="2505075"/>
            <a:ext cx="4190702"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681038" y="6356351"/>
            <a:ext cx="2228850" cy="365125"/>
          </a:xfrm>
          <a:prstGeom prst="rect">
            <a:avLst/>
          </a:prstGeom>
        </p:spPr>
        <p:txBody>
          <a:bodyPr/>
          <a:lstStyle/>
          <a:p>
            <a:endParaRPr lang="en-GB"/>
          </a:p>
        </p:txBody>
      </p:sp>
      <p:sp>
        <p:nvSpPr>
          <p:cNvPr id="8" name="Footer Placeholder 7"/>
          <p:cNvSpPr>
            <a:spLocks noGrp="1"/>
          </p:cNvSpPr>
          <p:nvPr>
            <p:ph type="ftr" sz="quarter" idx="11"/>
          </p:nvPr>
        </p:nvSpPr>
        <p:spPr>
          <a:xfrm>
            <a:off x="3281363" y="6356351"/>
            <a:ext cx="3343275"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7677150" y="6538913"/>
            <a:ext cx="2228850" cy="365125"/>
          </a:xfrm>
          <a:prstGeom prst="rect">
            <a:avLst/>
          </a:prstGeom>
        </p:spPr>
        <p:txBody>
          <a:bodyPr/>
          <a:lstStyle/>
          <a:p>
            <a:fld id="{65C4E51C-5B21-47ED-87F9-7CEAAA8B3069}" type="slidenum">
              <a:rPr lang="en-GB" smtClean="0"/>
              <a:t>‹#›</a:t>
            </a:fld>
            <a:endParaRPr lang="en-GB"/>
          </a:p>
        </p:txBody>
      </p:sp>
    </p:spTree>
    <p:extLst>
      <p:ext uri="{BB962C8B-B14F-4D97-AF65-F5344CB8AC3E}">
        <p14:creationId xmlns:p14="http://schemas.microsoft.com/office/powerpoint/2010/main" val="1713714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a:xfrm>
            <a:off x="681038" y="6356351"/>
            <a:ext cx="2228850" cy="365125"/>
          </a:xfrm>
          <a:prstGeom prst="rect">
            <a:avLst/>
          </a:prstGeom>
        </p:spPr>
        <p:txBody>
          <a:bodyPr/>
          <a:lstStyle/>
          <a:p>
            <a:endParaRPr lang="en-GB"/>
          </a:p>
        </p:txBody>
      </p:sp>
      <p:sp>
        <p:nvSpPr>
          <p:cNvPr id="4" name="Footer Placeholder 3"/>
          <p:cNvSpPr>
            <a:spLocks noGrp="1"/>
          </p:cNvSpPr>
          <p:nvPr>
            <p:ph type="ftr" sz="quarter" idx="11"/>
          </p:nvPr>
        </p:nvSpPr>
        <p:spPr>
          <a:xfrm>
            <a:off x="3281363" y="6356351"/>
            <a:ext cx="3343275"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7677150" y="6596938"/>
            <a:ext cx="2228850" cy="365125"/>
          </a:xfrm>
          <a:prstGeom prst="rect">
            <a:avLst/>
          </a:prstGeom>
        </p:spPr>
        <p:txBody>
          <a:bodyPr/>
          <a:lstStyle>
            <a:lvl1pPr algn="r">
              <a:defRPr sz="1138">
                <a:solidFill>
                  <a:schemeClr val="bg1"/>
                </a:solidFill>
              </a:defRPr>
            </a:lvl1pPr>
          </a:lstStyle>
          <a:p>
            <a:fld id="{65C4E51C-5B21-47ED-87F9-7CEAAA8B3069}" type="slidenum">
              <a:rPr lang="en-GB" smtClean="0"/>
              <a:pPr/>
              <a:t>‹#›</a:t>
            </a:fld>
            <a:endParaRPr lang="en-GB"/>
          </a:p>
        </p:txBody>
      </p:sp>
    </p:spTree>
    <p:extLst>
      <p:ext uri="{BB962C8B-B14F-4D97-AF65-F5344CB8AC3E}">
        <p14:creationId xmlns:p14="http://schemas.microsoft.com/office/powerpoint/2010/main" val="2116237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81038" y="6356351"/>
            <a:ext cx="2228850" cy="365125"/>
          </a:xfrm>
          <a:prstGeom prst="rect">
            <a:avLst/>
          </a:prstGeom>
        </p:spPr>
        <p:txBody>
          <a:bodyPr/>
          <a:lstStyle/>
          <a:p>
            <a:endParaRPr lang="en-GB"/>
          </a:p>
        </p:txBody>
      </p:sp>
      <p:sp>
        <p:nvSpPr>
          <p:cNvPr id="3" name="Footer Placeholder 2"/>
          <p:cNvSpPr>
            <a:spLocks noGrp="1"/>
          </p:cNvSpPr>
          <p:nvPr>
            <p:ph type="ftr" sz="quarter" idx="11"/>
          </p:nvPr>
        </p:nvSpPr>
        <p:spPr>
          <a:xfrm>
            <a:off x="3281363" y="6356351"/>
            <a:ext cx="3343275"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7677150" y="6538913"/>
            <a:ext cx="2228850" cy="365125"/>
          </a:xfrm>
          <a:prstGeom prst="rect">
            <a:avLst/>
          </a:prstGeom>
        </p:spPr>
        <p:txBody>
          <a:bodyPr/>
          <a:lstStyle/>
          <a:p>
            <a:fld id="{65C4E51C-5B21-47ED-87F9-7CEAAA8B3069}" type="slidenum">
              <a:rPr lang="en-GB" smtClean="0"/>
              <a:t>‹#›</a:t>
            </a:fld>
            <a:endParaRPr lang="en-GB"/>
          </a:p>
        </p:txBody>
      </p:sp>
    </p:spTree>
    <p:extLst>
      <p:ext uri="{BB962C8B-B14F-4D97-AF65-F5344CB8AC3E}">
        <p14:creationId xmlns:p14="http://schemas.microsoft.com/office/powerpoint/2010/main" val="1400740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2600"/>
            </a:lvl1pPr>
          </a:lstStyle>
          <a:p>
            <a:r>
              <a:rPr lang="en-US"/>
              <a:t>Click to edit Master title style</a:t>
            </a:r>
            <a:endParaRPr lang="en-GB"/>
          </a:p>
        </p:txBody>
      </p:sp>
      <p:sp>
        <p:nvSpPr>
          <p:cNvPr id="3" name="Content Placeholder 2"/>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Edit Master text styles</a:t>
            </a:r>
          </a:p>
        </p:txBody>
      </p:sp>
      <p:sp>
        <p:nvSpPr>
          <p:cNvPr id="5" name="Date Placeholder 4"/>
          <p:cNvSpPr>
            <a:spLocks noGrp="1"/>
          </p:cNvSpPr>
          <p:nvPr>
            <p:ph type="dt" sz="half" idx="10"/>
          </p:nvPr>
        </p:nvSpPr>
        <p:spPr>
          <a:xfrm>
            <a:off x="681038" y="6356351"/>
            <a:ext cx="2228850" cy="365125"/>
          </a:xfrm>
          <a:prstGeom prst="rect">
            <a:avLst/>
          </a:prstGeom>
        </p:spPr>
        <p:txBody>
          <a:bodyPr/>
          <a:lstStyle/>
          <a:p>
            <a:endParaRPr lang="en-GB"/>
          </a:p>
        </p:txBody>
      </p:sp>
      <p:sp>
        <p:nvSpPr>
          <p:cNvPr id="6" name="Footer Placeholder 5"/>
          <p:cNvSpPr>
            <a:spLocks noGrp="1"/>
          </p:cNvSpPr>
          <p:nvPr>
            <p:ph type="ftr" sz="quarter" idx="11"/>
          </p:nvPr>
        </p:nvSpPr>
        <p:spPr>
          <a:xfrm>
            <a:off x="3281363" y="6356351"/>
            <a:ext cx="3343275"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7677150" y="6538913"/>
            <a:ext cx="2228850" cy="365125"/>
          </a:xfrm>
          <a:prstGeom prst="rect">
            <a:avLst/>
          </a:prstGeom>
        </p:spPr>
        <p:txBody>
          <a:bodyPr/>
          <a:lstStyle/>
          <a:p>
            <a:fld id="{65C4E51C-5B21-47ED-87F9-7CEAAA8B3069}" type="slidenum">
              <a:rPr lang="en-GB" smtClean="0"/>
              <a:t>‹#›</a:t>
            </a:fld>
            <a:endParaRPr lang="en-GB"/>
          </a:p>
        </p:txBody>
      </p:sp>
    </p:spTree>
    <p:extLst>
      <p:ext uri="{BB962C8B-B14F-4D97-AF65-F5344CB8AC3E}">
        <p14:creationId xmlns:p14="http://schemas.microsoft.com/office/powerpoint/2010/main" val="1523432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2600"/>
            </a:lvl1pPr>
          </a:lstStyle>
          <a:p>
            <a:r>
              <a:rPr lang="en-US"/>
              <a:t>Click to edit Master title style</a:t>
            </a:r>
            <a:endParaRPr lang="en-GB"/>
          </a:p>
        </p:txBody>
      </p:sp>
      <p:sp>
        <p:nvSpPr>
          <p:cNvPr id="3" name="Picture Placeholder 2"/>
          <p:cNvSpPr>
            <a:spLocks noGrp="1"/>
          </p:cNvSpPr>
          <p:nvPr>
            <p:ph type="pic" idx="1"/>
          </p:nvPr>
        </p:nvSpPr>
        <p:spPr>
          <a:xfrm>
            <a:off x="4211340" y="987426"/>
            <a:ext cx="5014913"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r>
              <a:rPr lang="en-US"/>
              <a:t>Click icon to add picture</a:t>
            </a:r>
            <a:endParaRPr lang="en-GB"/>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Edit Master text styles</a:t>
            </a:r>
          </a:p>
        </p:txBody>
      </p:sp>
      <p:sp>
        <p:nvSpPr>
          <p:cNvPr id="5" name="Date Placeholder 4"/>
          <p:cNvSpPr>
            <a:spLocks noGrp="1"/>
          </p:cNvSpPr>
          <p:nvPr>
            <p:ph type="dt" sz="half" idx="10"/>
          </p:nvPr>
        </p:nvSpPr>
        <p:spPr>
          <a:xfrm>
            <a:off x="681038" y="6356351"/>
            <a:ext cx="2228850" cy="365125"/>
          </a:xfrm>
          <a:prstGeom prst="rect">
            <a:avLst/>
          </a:prstGeom>
        </p:spPr>
        <p:txBody>
          <a:bodyPr/>
          <a:lstStyle/>
          <a:p>
            <a:endParaRPr lang="en-GB"/>
          </a:p>
        </p:txBody>
      </p:sp>
      <p:sp>
        <p:nvSpPr>
          <p:cNvPr id="6" name="Footer Placeholder 5"/>
          <p:cNvSpPr>
            <a:spLocks noGrp="1"/>
          </p:cNvSpPr>
          <p:nvPr>
            <p:ph type="ftr" sz="quarter" idx="11"/>
          </p:nvPr>
        </p:nvSpPr>
        <p:spPr>
          <a:xfrm>
            <a:off x="3281363" y="6356351"/>
            <a:ext cx="3343275"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7677150" y="6538913"/>
            <a:ext cx="2228850" cy="365125"/>
          </a:xfrm>
          <a:prstGeom prst="rect">
            <a:avLst/>
          </a:prstGeom>
        </p:spPr>
        <p:txBody>
          <a:bodyPr/>
          <a:lstStyle/>
          <a:p>
            <a:fld id="{65C4E51C-5B21-47ED-87F9-7CEAAA8B3069}" type="slidenum">
              <a:rPr lang="en-GB" smtClean="0"/>
              <a:t>‹#›</a:t>
            </a:fld>
            <a:endParaRPr lang="en-GB"/>
          </a:p>
        </p:txBody>
      </p:sp>
    </p:spTree>
    <p:extLst>
      <p:ext uri="{BB962C8B-B14F-4D97-AF65-F5344CB8AC3E}">
        <p14:creationId xmlns:p14="http://schemas.microsoft.com/office/powerpoint/2010/main" val="1639994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615" y="78500"/>
            <a:ext cx="8234362" cy="90400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a:extLst>
              <a:ext uri="{FF2B5EF4-FFF2-40B4-BE49-F238E27FC236}">
                <a16:creationId xmlns:a16="http://schemas.microsoft.com/office/drawing/2014/main" id="{A0E4BE6B-8E50-4486-9A94-C5A4D99A5868}"/>
              </a:ext>
            </a:extLst>
          </p:cNvPr>
          <p:cNvPicPr/>
          <p:nvPr userDrawn="1"/>
        </p:nvPicPr>
        <p:blipFill>
          <a:blip r:embed="rId14" cstate="email">
            <a:extLst>
              <a:ext uri="{28A0092B-C50C-407E-A947-70E740481C1C}">
                <a14:useLocalDpi xmlns:a14="http://schemas.microsoft.com/office/drawing/2010/main"/>
              </a:ext>
            </a:extLst>
          </a:blip>
          <a:srcRect/>
          <a:stretch>
            <a:fillRect/>
          </a:stretch>
        </p:blipFill>
        <p:spPr bwMode="auto">
          <a:xfrm>
            <a:off x="8806189" y="6359525"/>
            <a:ext cx="983179" cy="365125"/>
          </a:xfrm>
          <a:prstGeom prst="rect">
            <a:avLst/>
          </a:prstGeom>
          <a:noFill/>
          <a:ln>
            <a:noFill/>
          </a:ln>
        </p:spPr>
      </p:pic>
      <p:pic>
        <p:nvPicPr>
          <p:cNvPr id="11" name="Picture 10" descr="A close up of a logo&#10;&#10;Description generated with very high confidence">
            <a:extLst>
              <a:ext uri="{FF2B5EF4-FFF2-40B4-BE49-F238E27FC236}">
                <a16:creationId xmlns:a16="http://schemas.microsoft.com/office/drawing/2014/main" id="{75FDE175-B62B-420B-91F1-9EF6C2F0888C}"/>
              </a:ext>
            </a:extLst>
          </p:cNvPr>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7444274" y="6286177"/>
            <a:ext cx="1221327" cy="522443"/>
          </a:xfrm>
          <a:prstGeom prst="rect">
            <a:avLst/>
          </a:prstGeom>
        </p:spPr>
      </p:pic>
      <p:pic>
        <p:nvPicPr>
          <p:cNvPr id="12" name="Picture 11">
            <a:extLst>
              <a:ext uri="{FF2B5EF4-FFF2-40B4-BE49-F238E27FC236}">
                <a16:creationId xmlns:a16="http://schemas.microsoft.com/office/drawing/2014/main" id="{3438CAC0-1594-47A7-84FB-77F7CF076493}"/>
              </a:ext>
            </a:extLst>
          </p:cNvPr>
          <p:cNvPicPr>
            <a:picLocks noChangeAspect="1"/>
          </p:cNvPicPr>
          <p:nvPr userDrawn="1"/>
        </p:nvPicPr>
        <p:blipFill>
          <a:blip r:embed="rId16"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37290" y="5923785"/>
            <a:ext cx="949950" cy="865133"/>
          </a:xfrm>
          <a:prstGeom prst="rect">
            <a:avLst/>
          </a:prstGeom>
        </p:spPr>
      </p:pic>
      <p:sp>
        <p:nvSpPr>
          <p:cNvPr id="13" name="Footer Placeholder 4">
            <a:extLst>
              <a:ext uri="{FF2B5EF4-FFF2-40B4-BE49-F238E27FC236}">
                <a16:creationId xmlns:a16="http://schemas.microsoft.com/office/drawing/2014/main" id="{C1D09D59-E396-469E-B374-CBDE0444130C}"/>
              </a:ext>
            </a:extLst>
          </p:cNvPr>
          <p:cNvSpPr txBox="1">
            <a:spLocks/>
          </p:cNvSpPr>
          <p:nvPr userDrawn="1"/>
        </p:nvSpPr>
        <p:spPr>
          <a:xfrm>
            <a:off x="986533" y="6506265"/>
            <a:ext cx="3491795"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050" dirty="0"/>
              <a:t>Source: Experiences Research 2019</a:t>
            </a:r>
          </a:p>
        </p:txBody>
      </p:sp>
      <p:sp>
        <p:nvSpPr>
          <p:cNvPr id="14" name="Slide Number Placeholder 5">
            <a:extLst>
              <a:ext uri="{FF2B5EF4-FFF2-40B4-BE49-F238E27FC236}">
                <a16:creationId xmlns:a16="http://schemas.microsoft.com/office/drawing/2014/main" id="{573757EC-BB26-41AA-989E-3C8E200718A5}"/>
              </a:ext>
            </a:extLst>
          </p:cNvPr>
          <p:cNvSpPr>
            <a:spLocks noGrp="1"/>
          </p:cNvSpPr>
          <p:nvPr>
            <p:ph type="sldNum" sz="quarter" idx="4"/>
          </p:nvPr>
        </p:nvSpPr>
        <p:spPr>
          <a:xfrm>
            <a:off x="714822" y="6211467"/>
            <a:ext cx="368330" cy="365125"/>
          </a:xfrm>
          <a:prstGeom prst="rect">
            <a:avLst/>
          </a:prstGeom>
        </p:spPr>
        <p:txBody>
          <a:bodyPr/>
          <a:lstStyle>
            <a:lvl1pPr algn="r">
              <a:defRPr sz="1000">
                <a:solidFill>
                  <a:schemeClr val="tx1"/>
                </a:solidFill>
              </a:defRPr>
            </a:lvl1pPr>
          </a:lstStyle>
          <a:p>
            <a:fld id="{65C4E51C-5B21-47ED-87F9-7CEAAA8B3069}" type="slidenum">
              <a:rPr lang="en-GB" smtClean="0"/>
              <a:pPr/>
              <a:t>‹#›</a:t>
            </a:fld>
            <a:endParaRPr lang="en-GB"/>
          </a:p>
        </p:txBody>
      </p:sp>
    </p:spTree>
    <p:extLst>
      <p:ext uri="{BB962C8B-B14F-4D97-AF65-F5344CB8AC3E}">
        <p14:creationId xmlns:p14="http://schemas.microsoft.com/office/powerpoint/2010/main" val="1448198663"/>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hf hdr="0" ftr="0" dt="0"/>
  <p:txStyles>
    <p:titleStyle>
      <a:lvl1pPr algn="l" defTabSz="742950" rtl="0" eaLnBrk="1" latinLnBrk="0" hangingPunct="1">
        <a:lnSpc>
          <a:spcPct val="90000"/>
        </a:lnSpc>
        <a:spcBef>
          <a:spcPct val="0"/>
        </a:spcBef>
        <a:buNone/>
        <a:defRPr sz="1950" kern="1200">
          <a:solidFill>
            <a:schemeClr val="accent5"/>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image" Target="../media/image13.png"/><Relationship Id="rId4" Type="http://schemas.openxmlformats.org/officeDocument/2006/relationships/image" Target="../media/image27.emf"/></Relationships>
</file>

<file path=ppt/slides/_rels/slide1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2.xml"/><Relationship Id="rId5" Type="http://schemas.openxmlformats.org/officeDocument/2006/relationships/image" Target="../media/image11.jpeg"/><Relationship Id="rId4" Type="http://schemas.openxmlformats.org/officeDocument/2006/relationships/image" Target="../media/image10.jpe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chart" Target="../charts/chart7.xml"/><Relationship Id="rId1" Type="http://schemas.openxmlformats.org/officeDocument/2006/relationships/slideLayout" Target="../slideLayouts/slideLayout6.xml"/><Relationship Id="rId4" Type="http://schemas.openxmlformats.org/officeDocument/2006/relationships/image" Target="../media/image32.sv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chart" Target="../charts/chart8.xml"/><Relationship Id="rId1" Type="http://schemas.openxmlformats.org/officeDocument/2006/relationships/slideLayout" Target="../slideLayouts/slideLayout6.xml"/><Relationship Id="rId4" Type="http://schemas.openxmlformats.org/officeDocument/2006/relationships/image" Target="../media/image34.svg"/></Relationships>
</file>

<file path=ppt/slides/_rels/slide19.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20.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chart" Target="../charts/chart13.xml"/></Relationships>
</file>

<file path=ppt/slides/_rels/slide22.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15.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2.xml"/><Relationship Id="rId5" Type="http://schemas.openxmlformats.org/officeDocument/2006/relationships/image" Target="../media/image11.jpeg"/><Relationship Id="rId4" Type="http://schemas.openxmlformats.org/officeDocument/2006/relationships/image" Target="../media/image10.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6.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29.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chart" Target="../charts/chart2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2.xml"/><Relationship Id="rId5" Type="http://schemas.openxmlformats.org/officeDocument/2006/relationships/image" Target="../media/image11.jpeg"/><Relationship Id="rId4" Type="http://schemas.openxmlformats.org/officeDocument/2006/relationships/image" Target="../media/image12.jpeg"/></Relationships>
</file>

<file path=ppt/slides/_rels/slide30.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chart" Target="../charts/chart23.xml"/><Relationship Id="rId1" Type="http://schemas.openxmlformats.org/officeDocument/2006/relationships/slideLayout" Target="../slideLayouts/slideLayout6.xml"/><Relationship Id="rId6" Type="http://schemas.openxmlformats.org/officeDocument/2006/relationships/chart" Target="../charts/chart27.xml"/><Relationship Id="rId5" Type="http://schemas.openxmlformats.org/officeDocument/2006/relationships/chart" Target="../charts/chart26.xml"/><Relationship Id="rId4" Type="http://schemas.openxmlformats.org/officeDocument/2006/relationships/chart" Target="../charts/chart25.xml"/></Relationships>
</file>

<file path=ppt/slides/_rels/slide31.xml.rels><?xml version="1.0" encoding="UTF-8" standalone="yes"?>
<Relationships xmlns="http://schemas.openxmlformats.org/package/2006/relationships"><Relationship Id="rId3" Type="http://schemas.openxmlformats.org/officeDocument/2006/relationships/image" Target="../media/image36.svg"/><Relationship Id="rId7" Type="http://schemas.openxmlformats.org/officeDocument/2006/relationships/image" Target="../media/image40.svg"/><Relationship Id="rId2" Type="http://schemas.openxmlformats.org/officeDocument/2006/relationships/image" Target="../media/image30.png"/><Relationship Id="rId1" Type="http://schemas.openxmlformats.org/officeDocument/2006/relationships/slideLayout" Target="../slideLayouts/slideLayout6.xml"/><Relationship Id="rId6" Type="http://schemas.openxmlformats.org/officeDocument/2006/relationships/image" Target="../media/image32.png"/><Relationship Id="rId5" Type="http://schemas.openxmlformats.org/officeDocument/2006/relationships/image" Target="../media/image38.svg"/><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chart" Target="../charts/chart28.xml"/><Relationship Id="rId1" Type="http://schemas.openxmlformats.org/officeDocument/2006/relationships/slideLayout" Target="../slideLayouts/slideLayout6.xml"/><Relationship Id="rId4" Type="http://schemas.openxmlformats.org/officeDocument/2006/relationships/chart" Target="../charts/chart30.xml"/></Relationships>
</file>

<file path=ppt/slides/_rels/slide35.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chart" Target="../charts/chart31.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chart" Target="../charts/chart33.xml"/><Relationship Id="rId1" Type="http://schemas.openxmlformats.org/officeDocument/2006/relationships/slideLayout" Target="../slideLayouts/slideLayout6.xml"/><Relationship Id="rId4" Type="http://schemas.openxmlformats.org/officeDocument/2006/relationships/chart" Target="../charts/chart35.xml"/></Relationships>
</file>

<file path=ppt/slides/_rels/slide37.xml.rels><?xml version="1.0" encoding="UTF-8" standalone="yes"?>
<Relationships xmlns="http://schemas.openxmlformats.org/package/2006/relationships"><Relationship Id="rId3" Type="http://schemas.openxmlformats.org/officeDocument/2006/relationships/image" Target="../media/image36.svg"/><Relationship Id="rId7" Type="http://schemas.openxmlformats.org/officeDocument/2006/relationships/image" Target="../media/image40.svg"/><Relationship Id="rId2" Type="http://schemas.openxmlformats.org/officeDocument/2006/relationships/image" Target="../media/image30.png"/><Relationship Id="rId1" Type="http://schemas.openxmlformats.org/officeDocument/2006/relationships/slideLayout" Target="../slideLayouts/slideLayout6.xml"/><Relationship Id="rId6" Type="http://schemas.openxmlformats.org/officeDocument/2006/relationships/image" Target="../media/image32.png"/><Relationship Id="rId5" Type="http://schemas.openxmlformats.org/officeDocument/2006/relationships/image" Target="../media/image38.svg"/><Relationship Id="rId4" Type="http://schemas.openxmlformats.org/officeDocument/2006/relationships/image" Target="../media/image3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chart" Target="../charts/chart36.xml"/><Relationship Id="rId1" Type="http://schemas.openxmlformats.org/officeDocument/2006/relationships/slideLayout" Target="../slideLayouts/slideLayout6.xml"/><Relationship Id="rId5" Type="http://schemas.openxmlformats.org/officeDocument/2006/relationships/chart" Target="../charts/chart39.xml"/><Relationship Id="rId4" Type="http://schemas.openxmlformats.org/officeDocument/2006/relationships/chart" Target="../charts/chart38.xml"/></Relationships>
</file>

<file path=ppt/slides/_rels/slide41.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chart" Target="../charts/chart40.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chart" Target="../charts/chart42.xml"/><Relationship Id="rId1" Type="http://schemas.openxmlformats.org/officeDocument/2006/relationships/slideLayout" Target="../slideLayouts/slideLayout6.xml"/><Relationship Id="rId5" Type="http://schemas.openxmlformats.org/officeDocument/2006/relationships/chart" Target="../charts/chart45.xml"/><Relationship Id="rId4" Type="http://schemas.openxmlformats.org/officeDocument/2006/relationships/chart" Target="../charts/chart44.xml"/></Relationships>
</file>

<file path=ppt/slides/_rels/slide43.xml.rels><?xml version="1.0" encoding="UTF-8" standalone="yes"?>
<Relationships xmlns="http://schemas.openxmlformats.org/package/2006/relationships"><Relationship Id="rId3" Type="http://schemas.openxmlformats.org/officeDocument/2006/relationships/image" Target="../media/image36.svg"/><Relationship Id="rId7" Type="http://schemas.openxmlformats.org/officeDocument/2006/relationships/image" Target="../media/image40.svg"/><Relationship Id="rId2" Type="http://schemas.openxmlformats.org/officeDocument/2006/relationships/image" Target="../media/image30.png"/><Relationship Id="rId1" Type="http://schemas.openxmlformats.org/officeDocument/2006/relationships/slideLayout" Target="../slideLayouts/slideLayout6.xml"/><Relationship Id="rId6" Type="http://schemas.openxmlformats.org/officeDocument/2006/relationships/image" Target="../media/image32.png"/><Relationship Id="rId5" Type="http://schemas.openxmlformats.org/officeDocument/2006/relationships/image" Target="../media/image38.svg"/><Relationship Id="rId4" Type="http://schemas.openxmlformats.org/officeDocument/2006/relationships/image" Target="../media/image3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chart" Target="../charts/chart47.xml"/><Relationship Id="rId2" Type="http://schemas.openxmlformats.org/officeDocument/2006/relationships/chart" Target="../charts/chart46.xml"/><Relationship Id="rId1" Type="http://schemas.openxmlformats.org/officeDocument/2006/relationships/slideLayout" Target="../slideLayouts/slideLayout6.xml"/><Relationship Id="rId6" Type="http://schemas.openxmlformats.org/officeDocument/2006/relationships/chart" Target="../charts/chart50.xml"/><Relationship Id="rId5" Type="http://schemas.openxmlformats.org/officeDocument/2006/relationships/chart" Target="../charts/chart49.xml"/><Relationship Id="rId4" Type="http://schemas.openxmlformats.org/officeDocument/2006/relationships/chart" Target="../charts/chart48.xml"/></Relationships>
</file>

<file path=ppt/slides/_rels/slide47.xml.rels><?xml version="1.0" encoding="UTF-8" standalone="yes"?>
<Relationships xmlns="http://schemas.openxmlformats.org/package/2006/relationships"><Relationship Id="rId3" Type="http://schemas.openxmlformats.org/officeDocument/2006/relationships/chart" Target="../charts/chart52.xml"/><Relationship Id="rId2" Type="http://schemas.openxmlformats.org/officeDocument/2006/relationships/chart" Target="../charts/chart51.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chart" Target="../charts/chart54.xml"/><Relationship Id="rId2" Type="http://schemas.openxmlformats.org/officeDocument/2006/relationships/chart" Target="../charts/chart53.xml"/><Relationship Id="rId1" Type="http://schemas.openxmlformats.org/officeDocument/2006/relationships/slideLayout" Target="../slideLayouts/slideLayout6.xml"/><Relationship Id="rId6" Type="http://schemas.openxmlformats.org/officeDocument/2006/relationships/chart" Target="../charts/chart57.xml"/><Relationship Id="rId5" Type="http://schemas.openxmlformats.org/officeDocument/2006/relationships/chart" Target="../charts/chart56.xml"/><Relationship Id="rId4" Type="http://schemas.openxmlformats.org/officeDocument/2006/relationships/chart" Target="../charts/chart55.xml"/></Relationships>
</file>

<file path=ppt/slides/_rels/slide49.xml.rels><?xml version="1.0" encoding="UTF-8" standalone="yes"?>
<Relationships xmlns="http://schemas.openxmlformats.org/package/2006/relationships"><Relationship Id="rId3" Type="http://schemas.openxmlformats.org/officeDocument/2006/relationships/image" Target="../media/image36.svg"/><Relationship Id="rId7" Type="http://schemas.openxmlformats.org/officeDocument/2006/relationships/image" Target="../media/image40.svg"/><Relationship Id="rId2" Type="http://schemas.openxmlformats.org/officeDocument/2006/relationships/image" Target="../media/image30.png"/><Relationship Id="rId1" Type="http://schemas.openxmlformats.org/officeDocument/2006/relationships/slideLayout" Target="../slideLayouts/slideLayout6.xml"/><Relationship Id="rId6" Type="http://schemas.openxmlformats.org/officeDocument/2006/relationships/image" Target="../media/image32.png"/><Relationship Id="rId5" Type="http://schemas.openxmlformats.org/officeDocument/2006/relationships/image" Target="../media/image38.svg"/><Relationship Id="rId4" Type="http://schemas.openxmlformats.org/officeDocument/2006/relationships/image" Target="../media/image31.png"/></Relationships>
</file>

<file path=ppt/slides/_rels/slide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6.xml"/><Relationship Id="rId6" Type="http://schemas.openxmlformats.org/officeDocument/2006/relationships/image" Target="../media/image17.svg"/><Relationship Id="rId5" Type="http://schemas.openxmlformats.org/officeDocument/2006/relationships/image" Target="../media/image15.png"/><Relationship Id="rId4" Type="http://schemas.openxmlformats.org/officeDocument/2006/relationships/image" Target="../media/image15.sv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chart" Target="../charts/chart59.xml"/><Relationship Id="rId7" Type="http://schemas.openxmlformats.org/officeDocument/2006/relationships/chart" Target="../charts/chart63.xml"/><Relationship Id="rId2" Type="http://schemas.openxmlformats.org/officeDocument/2006/relationships/chart" Target="../charts/chart58.xml"/><Relationship Id="rId1" Type="http://schemas.openxmlformats.org/officeDocument/2006/relationships/slideLayout" Target="../slideLayouts/slideLayout6.xml"/><Relationship Id="rId6" Type="http://schemas.openxmlformats.org/officeDocument/2006/relationships/chart" Target="../charts/chart62.xml"/><Relationship Id="rId5" Type="http://schemas.openxmlformats.org/officeDocument/2006/relationships/chart" Target="../charts/chart61.xml"/><Relationship Id="rId4" Type="http://schemas.openxmlformats.org/officeDocument/2006/relationships/chart" Target="../charts/chart60.xml"/></Relationships>
</file>

<file path=ppt/slides/_rels/slide53.xml.rels><?xml version="1.0" encoding="UTF-8" standalone="yes"?>
<Relationships xmlns="http://schemas.openxmlformats.org/package/2006/relationships"><Relationship Id="rId3" Type="http://schemas.openxmlformats.org/officeDocument/2006/relationships/chart" Target="../charts/chart65.xml"/><Relationship Id="rId2" Type="http://schemas.openxmlformats.org/officeDocument/2006/relationships/chart" Target="../charts/chart64.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chart" Target="../charts/chart67.xml"/><Relationship Id="rId7" Type="http://schemas.openxmlformats.org/officeDocument/2006/relationships/chart" Target="../charts/chart71.xml"/><Relationship Id="rId2" Type="http://schemas.openxmlformats.org/officeDocument/2006/relationships/chart" Target="../charts/chart66.xml"/><Relationship Id="rId1" Type="http://schemas.openxmlformats.org/officeDocument/2006/relationships/slideLayout" Target="../slideLayouts/slideLayout6.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5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6.svg"/><Relationship Id="rId7" Type="http://schemas.openxmlformats.org/officeDocument/2006/relationships/image" Target="../media/image40.svg"/><Relationship Id="rId2" Type="http://schemas.openxmlformats.org/officeDocument/2006/relationships/image" Target="../media/image30.png"/><Relationship Id="rId1" Type="http://schemas.openxmlformats.org/officeDocument/2006/relationships/slideLayout" Target="../slideLayouts/slideLayout6.xml"/><Relationship Id="rId6" Type="http://schemas.openxmlformats.org/officeDocument/2006/relationships/image" Target="../media/image32.png"/><Relationship Id="rId5" Type="http://schemas.openxmlformats.org/officeDocument/2006/relationships/image" Target="../media/image38.svg"/><Relationship Id="rId4" Type="http://schemas.openxmlformats.org/officeDocument/2006/relationships/image" Target="../media/image31.png"/></Relationships>
</file>

<file path=ppt/slides/_rels/slide5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2.xml"/><Relationship Id="rId5" Type="http://schemas.openxmlformats.org/officeDocument/2006/relationships/image" Target="../media/image11.jpeg"/><Relationship Id="rId4" Type="http://schemas.openxmlformats.org/officeDocument/2006/relationships/image" Target="../media/image10.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2.xml"/><Relationship Id="rId5" Type="http://schemas.openxmlformats.org/officeDocument/2006/relationships/image" Target="../media/image11.jpeg"/><Relationship Id="rId4" Type="http://schemas.openxmlformats.org/officeDocument/2006/relationships/image" Target="../media/image10.jpeg"/></Relationships>
</file>

<file path=ppt/slides/_rels/slide5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2.xml"/><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image" Target="../media/image17.emf"/><Relationship Id="rId18" Type="http://schemas.openxmlformats.org/officeDocument/2006/relationships/image" Target="../media/image22.emf"/><Relationship Id="rId3" Type="http://schemas.openxmlformats.org/officeDocument/2006/relationships/tags" Target="../tags/tag3.xml"/><Relationship Id="rId21" Type="http://schemas.openxmlformats.org/officeDocument/2006/relationships/image" Target="../media/image25.emf"/><Relationship Id="rId7" Type="http://schemas.openxmlformats.org/officeDocument/2006/relationships/tags" Target="../tags/tag7.xml"/><Relationship Id="rId12" Type="http://schemas.openxmlformats.org/officeDocument/2006/relationships/slideLayout" Target="../slideLayouts/slideLayout6.xml"/><Relationship Id="rId17" Type="http://schemas.openxmlformats.org/officeDocument/2006/relationships/image" Target="../media/image21.emf"/><Relationship Id="rId2" Type="http://schemas.openxmlformats.org/officeDocument/2006/relationships/tags" Target="../tags/tag2.xml"/><Relationship Id="rId16" Type="http://schemas.openxmlformats.org/officeDocument/2006/relationships/image" Target="../media/image20.emf"/><Relationship Id="rId20" Type="http://schemas.openxmlformats.org/officeDocument/2006/relationships/image" Target="../media/image24.emf"/><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5" Type="http://schemas.openxmlformats.org/officeDocument/2006/relationships/image" Target="../media/image19.emf"/><Relationship Id="rId23" Type="http://schemas.openxmlformats.org/officeDocument/2006/relationships/image" Target="../media/image27.emf"/><Relationship Id="rId10" Type="http://schemas.openxmlformats.org/officeDocument/2006/relationships/tags" Target="../tags/tag10.xml"/><Relationship Id="rId19" Type="http://schemas.openxmlformats.org/officeDocument/2006/relationships/image" Target="../media/image23.emf"/><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image" Target="../media/image18.emf"/><Relationship Id="rId22" Type="http://schemas.openxmlformats.org/officeDocument/2006/relationships/image" Target="../media/image26.emf"/></Relationships>
</file>

<file path=ppt/slides/_rels/slide60.xml.rels><?xml version="1.0" encoding="UTF-8" standalone="yes"?>
<Relationships xmlns="http://schemas.openxmlformats.org/package/2006/relationships"><Relationship Id="rId3" Type="http://schemas.openxmlformats.org/officeDocument/2006/relationships/image" Target="../media/image44.svg"/><Relationship Id="rId7" Type="http://schemas.openxmlformats.org/officeDocument/2006/relationships/image" Target="../media/image48.svg"/><Relationship Id="rId2" Type="http://schemas.openxmlformats.org/officeDocument/2006/relationships/image" Target="../media/image35.png"/><Relationship Id="rId1" Type="http://schemas.openxmlformats.org/officeDocument/2006/relationships/slideLayout" Target="../slideLayouts/slideLayout6.xml"/><Relationship Id="rId6" Type="http://schemas.openxmlformats.org/officeDocument/2006/relationships/image" Target="../media/image37.png"/><Relationship Id="rId5" Type="http://schemas.openxmlformats.org/officeDocument/2006/relationships/image" Target="../media/image46.svg"/><Relationship Id="rId4" Type="http://schemas.openxmlformats.org/officeDocument/2006/relationships/image" Target="../media/image36.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2.xml"/><Relationship Id="rId5" Type="http://schemas.openxmlformats.org/officeDocument/2006/relationships/image" Target="../media/image11.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4354B902-161D-4093-BE8D-1EF109254865}"/>
              </a:ext>
            </a:extLst>
          </p:cNvPr>
          <p:cNvSpPr txBox="1"/>
          <p:nvPr/>
        </p:nvSpPr>
        <p:spPr>
          <a:xfrm>
            <a:off x="61465" y="5914981"/>
            <a:ext cx="1877455" cy="229935"/>
          </a:xfrm>
          <a:prstGeom prst="rect">
            <a:avLst/>
          </a:prstGeom>
          <a:noFill/>
        </p:spPr>
        <p:txBody>
          <a:bodyPr wrap="square" rtlCol="0">
            <a:spAutoFit/>
          </a:bodyPr>
          <a:lstStyle/>
          <a:p>
            <a:r>
              <a:rPr lang="en-GB" sz="894" dirty="0">
                <a:latin typeface="Calibri Light" panose="020F0302020204030204" pitchFamily="34" charset="0"/>
                <a:cs typeface="Calibri Light" panose="020F0302020204030204" pitchFamily="34" charset="0"/>
              </a:rPr>
              <a:t>© XV Insight Ltd 2018</a:t>
            </a:r>
            <a:endParaRPr lang="en-GB" sz="894" dirty="0"/>
          </a:p>
        </p:txBody>
      </p:sp>
      <p:pic>
        <p:nvPicPr>
          <p:cNvPr id="9" name="Picture 8">
            <a:extLst>
              <a:ext uri="{FF2B5EF4-FFF2-40B4-BE49-F238E27FC236}">
                <a16:creationId xmlns:a16="http://schemas.microsoft.com/office/drawing/2014/main" id="{24EB3478-A87A-41F1-AF76-C9D29904050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53000" y="0"/>
            <a:ext cx="4952897" cy="3386912"/>
          </a:xfrm>
          <a:prstGeom prst="rect">
            <a:avLst/>
          </a:prstGeom>
        </p:spPr>
      </p:pic>
      <p:pic>
        <p:nvPicPr>
          <p:cNvPr id="12" name="Picture 11">
            <a:extLst>
              <a:ext uri="{FF2B5EF4-FFF2-40B4-BE49-F238E27FC236}">
                <a16:creationId xmlns:a16="http://schemas.microsoft.com/office/drawing/2014/main" id="{7139C77F-3F61-4363-8B58-B5E7461DCE6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1"/>
          <a:stretch/>
        </p:blipFill>
        <p:spPr>
          <a:xfrm>
            <a:off x="-1" y="2809196"/>
            <a:ext cx="4967181" cy="3282994"/>
          </a:xfrm>
          <a:prstGeom prst="rect">
            <a:avLst/>
          </a:prstGeom>
        </p:spPr>
      </p:pic>
      <p:pic>
        <p:nvPicPr>
          <p:cNvPr id="13" name="Picture 12">
            <a:extLst>
              <a:ext uri="{FF2B5EF4-FFF2-40B4-BE49-F238E27FC236}">
                <a16:creationId xmlns:a16="http://schemas.microsoft.com/office/drawing/2014/main" id="{EF07F677-3B74-490C-B632-215C4083706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967181" y="2971800"/>
            <a:ext cx="4938820" cy="3120390"/>
          </a:xfrm>
          <a:prstGeom prst="rect">
            <a:avLst/>
          </a:prstGeom>
        </p:spPr>
      </p:pic>
      <p:pic>
        <p:nvPicPr>
          <p:cNvPr id="15" name="Picture 14" descr="A picture containing wooden, ground, sitting&#10;&#10;Description automatically generated">
            <a:extLst>
              <a:ext uri="{FF2B5EF4-FFF2-40B4-BE49-F238E27FC236}">
                <a16:creationId xmlns:a16="http://schemas.microsoft.com/office/drawing/2014/main" id="{7D2D7E8B-00B2-4F4B-A8C8-25E641D80088}"/>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0" y="16021"/>
            <a:ext cx="4953000" cy="2955780"/>
          </a:xfrm>
          <a:prstGeom prst="rect">
            <a:avLst/>
          </a:prstGeom>
        </p:spPr>
      </p:pic>
      <p:sp>
        <p:nvSpPr>
          <p:cNvPr id="2" name="Title 1">
            <a:extLst>
              <a:ext uri="{FF2B5EF4-FFF2-40B4-BE49-F238E27FC236}">
                <a16:creationId xmlns:a16="http://schemas.microsoft.com/office/drawing/2014/main" id="{EB81C7DE-FE66-4BCA-A6A9-68BEFEB0B262}"/>
              </a:ext>
            </a:extLst>
          </p:cNvPr>
          <p:cNvSpPr>
            <a:spLocks noGrp="1"/>
          </p:cNvSpPr>
          <p:nvPr>
            <p:ph type="ctrTitle"/>
          </p:nvPr>
        </p:nvSpPr>
        <p:spPr>
          <a:xfrm>
            <a:off x="2970430" y="1805940"/>
            <a:ext cx="3965140" cy="2423160"/>
          </a:xfrm>
          <a:solidFill>
            <a:schemeClr val="bg1"/>
          </a:solidFill>
          <a:ln>
            <a:solidFill>
              <a:schemeClr val="accent4">
                <a:lumMod val="50000"/>
              </a:schemeClr>
            </a:solidFill>
          </a:ln>
        </p:spPr>
        <p:txBody>
          <a:bodyPr>
            <a:normAutofit fontScale="90000"/>
          </a:bodyPr>
          <a:lstStyle/>
          <a:p>
            <a:r>
              <a:rPr lang="en-GB" sz="2275" dirty="0" smtClean="0">
                <a:solidFill>
                  <a:schemeClr val="accent4">
                    <a:lumMod val="50000"/>
                  </a:schemeClr>
                </a:solidFill>
              </a:rPr>
              <a:t>VisitEngland</a:t>
            </a:r>
            <a:br>
              <a:rPr lang="en-GB" sz="2275" dirty="0" smtClean="0">
                <a:solidFill>
                  <a:schemeClr val="accent4">
                    <a:lumMod val="50000"/>
                  </a:schemeClr>
                </a:solidFill>
              </a:rPr>
            </a:br>
            <a:r>
              <a:rPr lang="en-GB" sz="2275" dirty="0" smtClean="0">
                <a:solidFill>
                  <a:schemeClr val="accent4">
                    <a:lumMod val="50000"/>
                  </a:schemeClr>
                </a:solidFill>
              </a:rPr>
              <a:t>Discover England </a:t>
            </a:r>
            <a:r>
              <a:rPr lang="en-GB" sz="2275" dirty="0">
                <a:solidFill>
                  <a:schemeClr val="accent4">
                    <a:lumMod val="50000"/>
                  </a:schemeClr>
                </a:solidFill>
              </a:rPr>
              <a:t>Fund Research</a:t>
            </a:r>
            <a:br>
              <a:rPr lang="en-GB" sz="2275" dirty="0">
                <a:solidFill>
                  <a:schemeClr val="accent4">
                    <a:lumMod val="50000"/>
                  </a:schemeClr>
                </a:solidFill>
              </a:rPr>
            </a:br>
            <a:r>
              <a:rPr lang="en-GB" sz="2275" dirty="0">
                <a:solidFill>
                  <a:schemeClr val="accent4">
                    <a:lumMod val="50000"/>
                  </a:schemeClr>
                </a:solidFill>
              </a:rPr>
              <a:t/>
            </a:r>
            <a:br>
              <a:rPr lang="en-GB" sz="2275" dirty="0">
                <a:solidFill>
                  <a:schemeClr val="accent4">
                    <a:lumMod val="50000"/>
                  </a:schemeClr>
                </a:solidFill>
              </a:rPr>
            </a:br>
            <a:r>
              <a:rPr lang="en-GB" sz="2275" b="1" dirty="0">
                <a:solidFill>
                  <a:schemeClr val="accent4">
                    <a:lumMod val="50000"/>
                  </a:schemeClr>
                </a:solidFill>
              </a:rPr>
              <a:t>Experiential Activities</a:t>
            </a:r>
            <a:br>
              <a:rPr lang="en-GB" sz="2275" b="1" dirty="0">
                <a:solidFill>
                  <a:schemeClr val="accent4">
                    <a:lumMod val="50000"/>
                  </a:schemeClr>
                </a:solidFill>
              </a:rPr>
            </a:br>
            <a:r>
              <a:rPr lang="en-GB" sz="2275" b="1" dirty="0">
                <a:solidFill>
                  <a:schemeClr val="accent4">
                    <a:lumMod val="50000"/>
                  </a:schemeClr>
                </a:solidFill>
              </a:rPr>
              <a:t/>
            </a:r>
            <a:br>
              <a:rPr lang="en-GB" sz="2275" b="1" dirty="0">
                <a:solidFill>
                  <a:schemeClr val="accent4">
                    <a:lumMod val="50000"/>
                  </a:schemeClr>
                </a:solidFill>
              </a:rPr>
            </a:br>
            <a:r>
              <a:rPr lang="en-GB" sz="2275" b="1" dirty="0">
                <a:solidFill>
                  <a:schemeClr val="accent4">
                    <a:lumMod val="50000"/>
                  </a:schemeClr>
                </a:solidFill>
              </a:rPr>
              <a:t>Insight Analysis</a:t>
            </a:r>
            <a:br>
              <a:rPr lang="en-GB" sz="2275" b="1" dirty="0">
                <a:solidFill>
                  <a:schemeClr val="accent4">
                    <a:lumMod val="50000"/>
                  </a:schemeClr>
                </a:solidFill>
              </a:rPr>
            </a:br>
            <a:r>
              <a:rPr lang="en-GB" sz="2275" b="1" dirty="0">
                <a:solidFill>
                  <a:schemeClr val="accent4">
                    <a:lumMod val="50000"/>
                  </a:schemeClr>
                </a:solidFill>
              </a:rPr>
              <a:t/>
            </a:r>
            <a:br>
              <a:rPr lang="en-GB" sz="2275" b="1" dirty="0">
                <a:solidFill>
                  <a:schemeClr val="accent4">
                    <a:lumMod val="50000"/>
                  </a:schemeClr>
                </a:solidFill>
              </a:rPr>
            </a:br>
            <a:r>
              <a:rPr lang="en-GB" sz="2275" b="1" dirty="0" smtClean="0">
                <a:solidFill>
                  <a:schemeClr val="accent4">
                    <a:lumMod val="50000"/>
                  </a:schemeClr>
                </a:solidFill>
              </a:rPr>
              <a:t>June 2019</a:t>
            </a:r>
            <a:endParaRPr lang="en-GB" sz="2275" dirty="0">
              <a:solidFill>
                <a:schemeClr val="accent4">
                  <a:lumMod val="50000"/>
                </a:schemeClr>
              </a:solidFill>
            </a:endParaRPr>
          </a:p>
        </p:txBody>
      </p:sp>
      <p:sp>
        <p:nvSpPr>
          <p:cNvPr id="16" name="Rectangle 15">
            <a:extLst>
              <a:ext uri="{FF2B5EF4-FFF2-40B4-BE49-F238E27FC236}">
                <a16:creationId xmlns:a16="http://schemas.microsoft.com/office/drawing/2014/main" id="{9AE27DDF-CD4A-4B1E-874C-DFF3D40D84AB}"/>
              </a:ext>
            </a:extLst>
          </p:cNvPr>
          <p:cNvSpPr/>
          <p:nvPr/>
        </p:nvSpPr>
        <p:spPr>
          <a:xfrm>
            <a:off x="994410" y="6469380"/>
            <a:ext cx="2114550" cy="3886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216190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 name="Table 35">
            <a:extLst>
              <a:ext uri="{FF2B5EF4-FFF2-40B4-BE49-F238E27FC236}">
                <a16:creationId xmlns:a16="http://schemas.microsoft.com/office/drawing/2014/main" id="{D2DA6609-7764-4120-ADE7-DC1066511340}"/>
              </a:ext>
            </a:extLst>
          </p:cNvPr>
          <p:cNvGraphicFramePr>
            <a:graphicFrameLocks noGrp="1"/>
          </p:cNvGraphicFramePr>
          <p:nvPr>
            <p:extLst>
              <p:ext uri="{D42A27DB-BD31-4B8C-83A1-F6EECF244321}">
                <p14:modId xmlns:p14="http://schemas.microsoft.com/office/powerpoint/2010/main" val="1128043668"/>
              </p:ext>
            </p:extLst>
          </p:nvPr>
        </p:nvGraphicFramePr>
        <p:xfrm>
          <a:off x="5226" y="1300538"/>
          <a:ext cx="9822386" cy="4833078"/>
        </p:xfrm>
        <a:graphic>
          <a:graphicData uri="http://schemas.openxmlformats.org/drawingml/2006/table">
            <a:tbl>
              <a:tblPr firstRow="1" bandRow="1">
                <a:tableStyleId>{5C22544A-7EE6-4342-B048-85BDC9FD1C3A}</a:tableStyleId>
              </a:tblPr>
              <a:tblGrid>
                <a:gridCol w="5333128">
                  <a:extLst>
                    <a:ext uri="{9D8B030D-6E8A-4147-A177-3AD203B41FA5}">
                      <a16:colId xmlns:a16="http://schemas.microsoft.com/office/drawing/2014/main" val="219639565"/>
                    </a:ext>
                  </a:extLst>
                </a:gridCol>
                <a:gridCol w="4489258">
                  <a:extLst>
                    <a:ext uri="{9D8B030D-6E8A-4147-A177-3AD203B41FA5}">
                      <a16:colId xmlns:a16="http://schemas.microsoft.com/office/drawing/2014/main" val="147130133"/>
                    </a:ext>
                  </a:extLst>
                </a:gridCol>
              </a:tblGrid>
              <a:tr h="4833078">
                <a:tc>
                  <a:txBody>
                    <a:bodyPr/>
                    <a:lstStyle/>
                    <a:p>
                      <a:endParaRPr lang="en-GB" dirty="0"/>
                    </a:p>
                  </a:txBody>
                  <a:tcPr>
                    <a:solidFill>
                      <a:schemeClr val="bg1">
                        <a:lumMod val="95000"/>
                      </a:schemeClr>
                    </a:solidFill>
                  </a:tcPr>
                </a:tc>
                <a:tc>
                  <a:txBody>
                    <a:bodyPr/>
                    <a:lstStyle/>
                    <a:p>
                      <a:endParaRPr lang="en-GB" dirty="0"/>
                    </a:p>
                  </a:txBody>
                  <a:tcPr>
                    <a:solidFill>
                      <a:schemeClr val="bg1">
                        <a:lumMod val="95000"/>
                      </a:schemeClr>
                    </a:solidFill>
                  </a:tcPr>
                </a:tc>
                <a:extLst>
                  <a:ext uri="{0D108BD9-81ED-4DB2-BD59-A6C34878D82A}">
                    <a16:rowId xmlns:a16="http://schemas.microsoft.com/office/drawing/2014/main" val="2447966589"/>
                  </a:ext>
                </a:extLst>
              </a:tr>
            </a:tbl>
          </a:graphicData>
        </a:graphic>
      </p:graphicFrame>
      <p:sp>
        <p:nvSpPr>
          <p:cNvPr id="3" name="Slide Number Placeholder 2">
            <a:extLst>
              <a:ext uri="{FF2B5EF4-FFF2-40B4-BE49-F238E27FC236}">
                <a16:creationId xmlns:a16="http://schemas.microsoft.com/office/drawing/2014/main" id="{BD0B3406-35B2-427E-A055-0BEA370DAB67}"/>
              </a:ext>
            </a:extLst>
          </p:cNvPr>
          <p:cNvSpPr>
            <a:spLocks noGrp="1"/>
          </p:cNvSpPr>
          <p:nvPr>
            <p:ph type="sldNum" sz="quarter" idx="12"/>
          </p:nvPr>
        </p:nvSpPr>
        <p:spPr/>
        <p:txBody>
          <a:bodyPr/>
          <a:lstStyle/>
          <a:p>
            <a:fld id="{65C4E51C-5B21-47ED-87F9-7CEAAA8B3069}" type="slidenum">
              <a:rPr lang="en-GB" smtClean="0"/>
              <a:pPr/>
              <a:t>10</a:t>
            </a:fld>
            <a:endParaRPr lang="en-GB"/>
          </a:p>
        </p:txBody>
      </p:sp>
      <p:graphicFrame>
        <p:nvGraphicFramePr>
          <p:cNvPr id="7" name="Chart 6">
            <a:extLst>
              <a:ext uri="{FF2B5EF4-FFF2-40B4-BE49-F238E27FC236}">
                <a16:creationId xmlns:a16="http://schemas.microsoft.com/office/drawing/2014/main" id="{2A1E1381-991B-4E4F-B0D0-35353BAA2D00}"/>
              </a:ext>
            </a:extLst>
          </p:cNvPr>
          <p:cNvGraphicFramePr/>
          <p:nvPr>
            <p:extLst>
              <p:ext uri="{D42A27DB-BD31-4B8C-83A1-F6EECF244321}">
                <p14:modId xmlns:p14="http://schemas.microsoft.com/office/powerpoint/2010/main" val="2109142590"/>
              </p:ext>
            </p:extLst>
          </p:nvPr>
        </p:nvGraphicFramePr>
        <p:xfrm>
          <a:off x="1030885" y="1652961"/>
          <a:ext cx="6339964" cy="4814825"/>
        </p:xfrm>
        <a:graphic>
          <a:graphicData uri="http://schemas.openxmlformats.org/drawingml/2006/chart">
            <c:chart xmlns:c="http://schemas.openxmlformats.org/drawingml/2006/chart" xmlns:r="http://schemas.openxmlformats.org/officeDocument/2006/relationships" r:id="rId2"/>
          </a:graphicData>
        </a:graphic>
      </p:graphicFrame>
      <p:sp>
        <p:nvSpPr>
          <p:cNvPr id="12" name="Rectangle 11">
            <a:extLst>
              <a:ext uri="{FF2B5EF4-FFF2-40B4-BE49-F238E27FC236}">
                <a16:creationId xmlns:a16="http://schemas.microsoft.com/office/drawing/2014/main" id="{F442FC43-2345-455A-ADF9-7DE17C830DB2}"/>
              </a:ext>
            </a:extLst>
          </p:cNvPr>
          <p:cNvSpPr/>
          <p:nvPr/>
        </p:nvSpPr>
        <p:spPr>
          <a:xfrm>
            <a:off x="994754" y="6454046"/>
            <a:ext cx="6691105" cy="215444"/>
          </a:xfrm>
          <a:prstGeom prst="rect">
            <a:avLst/>
          </a:prstGeom>
        </p:spPr>
        <p:txBody>
          <a:bodyPr wrap="square">
            <a:spAutoFit/>
          </a:bodyPr>
          <a:lstStyle/>
          <a:p>
            <a:pPr fontAlgn="b"/>
            <a:r>
              <a:rPr lang="en-GB" sz="800" dirty="0">
                <a:solidFill>
                  <a:schemeClr val="tx2"/>
                </a:solidFill>
              </a:rPr>
              <a:t>Base: All interested in one or more experience, Inbound Markets n=9022, Domestic Market n=1000</a:t>
            </a:r>
          </a:p>
        </p:txBody>
      </p:sp>
      <p:sp>
        <p:nvSpPr>
          <p:cNvPr id="19" name="TextBox 18">
            <a:extLst>
              <a:ext uri="{FF2B5EF4-FFF2-40B4-BE49-F238E27FC236}">
                <a16:creationId xmlns:a16="http://schemas.microsoft.com/office/drawing/2014/main" id="{C83C4FB8-B733-45DB-982F-5B8FD23285B3}"/>
              </a:ext>
            </a:extLst>
          </p:cNvPr>
          <p:cNvSpPr txBox="1"/>
          <p:nvPr/>
        </p:nvSpPr>
        <p:spPr>
          <a:xfrm>
            <a:off x="2660294" y="1463081"/>
            <a:ext cx="4119612" cy="307777"/>
          </a:xfrm>
          <a:prstGeom prst="rect">
            <a:avLst/>
          </a:prstGeom>
          <a:noFill/>
        </p:spPr>
        <p:txBody>
          <a:bodyPr wrap="square" rtlCol="0">
            <a:spAutoFit/>
          </a:bodyPr>
          <a:lstStyle/>
          <a:p>
            <a:r>
              <a:rPr lang="en-GB" sz="1400" b="1" u="sng" dirty="0"/>
              <a:t>Inbound</a:t>
            </a:r>
            <a:r>
              <a:rPr lang="en-GB" sz="1400" b="1" dirty="0"/>
              <a:t> Market Interest</a:t>
            </a:r>
            <a:endParaRPr lang="en-GB" sz="1400" b="1" u="sng" dirty="0"/>
          </a:p>
        </p:txBody>
      </p:sp>
      <p:sp>
        <p:nvSpPr>
          <p:cNvPr id="34" name="Slide Number Placeholder 3">
            <a:extLst>
              <a:ext uri="{FF2B5EF4-FFF2-40B4-BE49-F238E27FC236}">
                <a16:creationId xmlns:a16="http://schemas.microsoft.com/office/drawing/2014/main" id="{03DAF147-337A-48A3-986D-8F69FBF6A865}"/>
              </a:ext>
            </a:extLst>
          </p:cNvPr>
          <p:cNvSpPr txBox="1">
            <a:spLocks/>
          </p:cNvSpPr>
          <p:nvPr/>
        </p:nvSpPr>
        <p:spPr>
          <a:xfrm>
            <a:off x="994754" y="6164134"/>
            <a:ext cx="7290249" cy="259394"/>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sz="800" dirty="0">
                <a:solidFill>
                  <a:schemeClr val="bg1">
                    <a:lumMod val="50000"/>
                  </a:schemeClr>
                </a:solidFill>
              </a:rPr>
              <a:t>Question: B1/B2/B3/ B11. </a:t>
            </a:r>
            <a:r>
              <a:rPr lang="en-GB" sz="800" dirty="0">
                <a:solidFill>
                  <a:schemeClr val="bg1">
                    <a:lumMod val="50000"/>
                  </a:schemeClr>
                </a:solidFill>
              </a:rPr>
              <a:t>Which of the following statements best describes your general interest in or participation in the following types of experiences, whilst on holiday or short break to England.</a:t>
            </a:r>
            <a:r>
              <a:rPr lang="en-AU" sz="800" dirty="0">
                <a:solidFill>
                  <a:schemeClr val="bg1">
                    <a:lumMod val="50000"/>
                  </a:schemeClr>
                </a:solidFill>
              </a:rPr>
              <a:t>  </a:t>
            </a:r>
          </a:p>
        </p:txBody>
      </p:sp>
      <p:graphicFrame>
        <p:nvGraphicFramePr>
          <p:cNvPr id="20" name="Chart 19">
            <a:extLst>
              <a:ext uri="{FF2B5EF4-FFF2-40B4-BE49-F238E27FC236}">
                <a16:creationId xmlns:a16="http://schemas.microsoft.com/office/drawing/2014/main" id="{1CA6A2C0-A922-4A06-A703-CD44D81B4171}"/>
              </a:ext>
            </a:extLst>
          </p:cNvPr>
          <p:cNvGraphicFramePr/>
          <p:nvPr>
            <p:extLst>
              <p:ext uri="{D42A27DB-BD31-4B8C-83A1-F6EECF244321}">
                <p14:modId xmlns:p14="http://schemas.microsoft.com/office/powerpoint/2010/main" val="901014393"/>
              </p:ext>
            </p:extLst>
          </p:nvPr>
        </p:nvGraphicFramePr>
        <p:xfrm>
          <a:off x="4132555" y="1643969"/>
          <a:ext cx="4619052" cy="4823817"/>
        </p:xfrm>
        <a:graphic>
          <a:graphicData uri="http://schemas.openxmlformats.org/drawingml/2006/chart">
            <c:chart xmlns:c="http://schemas.openxmlformats.org/drawingml/2006/chart" xmlns:r="http://schemas.openxmlformats.org/officeDocument/2006/relationships" r:id="rId3"/>
          </a:graphicData>
        </a:graphic>
      </p:graphicFrame>
      <p:sp>
        <p:nvSpPr>
          <p:cNvPr id="15" name="Rectangle 14">
            <a:extLst>
              <a:ext uri="{FF2B5EF4-FFF2-40B4-BE49-F238E27FC236}">
                <a16:creationId xmlns:a16="http://schemas.microsoft.com/office/drawing/2014/main" id="{C3CC16DE-39CE-4BE3-9712-5AEA3AFFE2BB}"/>
              </a:ext>
            </a:extLst>
          </p:cNvPr>
          <p:cNvSpPr/>
          <p:nvPr/>
        </p:nvSpPr>
        <p:spPr>
          <a:xfrm>
            <a:off x="8493909" y="4186738"/>
            <a:ext cx="1412091" cy="1754326"/>
          </a:xfrm>
          <a:prstGeom prst="rect">
            <a:avLst/>
          </a:prstGeom>
        </p:spPr>
        <p:txBody>
          <a:bodyPr wrap="square">
            <a:spAutoFit/>
          </a:bodyPr>
          <a:lstStyle/>
          <a:p>
            <a:pPr fontAlgn="b"/>
            <a:r>
              <a:rPr lang="en-GB" sz="900" dirty="0">
                <a:solidFill>
                  <a:schemeClr val="tx2"/>
                </a:solidFill>
              </a:rPr>
              <a:t>D</a:t>
            </a:r>
            <a:r>
              <a:rPr lang="en-GB" sz="900" b="1" dirty="0">
                <a:solidFill>
                  <a:schemeClr val="tx2"/>
                </a:solidFill>
              </a:rPr>
              <a:t>one previously in England on holiday, and interested in doing again</a:t>
            </a:r>
          </a:p>
          <a:p>
            <a:pPr fontAlgn="b"/>
            <a:endParaRPr lang="en-GB" sz="900" dirty="0">
              <a:solidFill>
                <a:schemeClr val="tx2"/>
              </a:solidFill>
            </a:endParaRPr>
          </a:p>
          <a:p>
            <a:pPr fontAlgn="b"/>
            <a:r>
              <a:rPr lang="en-GB" sz="900" dirty="0">
                <a:solidFill>
                  <a:schemeClr val="tx2"/>
                </a:solidFill>
              </a:rPr>
              <a:t>Something I have </a:t>
            </a:r>
            <a:r>
              <a:rPr lang="en-GB" sz="900" b="1" dirty="0">
                <a:solidFill>
                  <a:schemeClr val="tx2"/>
                </a:solidFill>
              </a:rPr>
              <a:t>booked to do in England in the next 12 months</a:t>
            </a:r>
          </a:p>
          <a:p>
            <a:pPr fontAlgn="b"/>
            <a:endParaRPr lang="en-GB" sz="900" dirty="0">
              <a:solidFill>
                <a:schemeClr val="tx2"/>
              </a:solidFill>
            </a:endParaRPr>
          </a:p>
          <a:p>
            <a:pPr fontAlgn="b"/>
            <a:r>
              <a:rPr lang="en-GB" sz="900" dirty="0">
                <a:solidFill>
                  <a:schemeClr val="tx2"/>
                </a:solidFill>
              </a:rPr>
              <a:t>Interested, but </a:t>
            </a:r>
            <a:r>
              <a:rPr lang="en-GB" sz="900" b="1" dirty="0">
                <a:solidFill>
                  <a:schemeClr val="tx2"/>
                </a:solidFill>
              </a:rPr>
              <a:t>not something I have yet done on holiday to England</a:t>
            </a:r>
          </a:p>
        </p:txBody>
      </p:sp>
      <p:sp>
        <p:nvSpPr>
          <p:cNvPr id="17" name="Rectangle 16">
            <a:extLst>
              <a:ext uri="{FF2B5EF4-FFF2-40B4-BE49-F238E27FC236}">
                <a16:creationId xmlns:a16="http://schemas.microsoft.com/office/drawing/2014/main" id="{7813F92B-6F90-4F71-846E-C3E2A2D6055A}"/>
              </a:ext>
            </a:extLst>
          </p:cNvPr>
          <p:cNvSpPr/>
          <p:nvPr/>
        </p:nvSpPr>
        <p:spPr>
          <a:xfrm>
            <a:off x="8380593" y="5392000"/>
            <a:ext cx="176140" cy="16546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75A73C5B-5353-47F8-B515-DC5FEE44C930}"/>
              </a:ext>
            </a:extLst>
          </p:cNvPr>
          <p:cNvSpPr/>
          <p:nvPr/>
        </p:nvSpPr>
        <p:spPr>
          <a:xfrm>
            <a:off x="8380593" y="4842936"/>
            <a:ext cx="176140" cy="165463"/>
          </a:xfrm>
          <a:prstGeom prst="rect">
            <a:avLst/>
          </a:prstGeom>
          <a:solidFill>
            <a:schemeClr val="bg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55D7C106-CC1A-465B-AF75-7D3ABBF83B3A}"/>
              </a:ext>
            </a:extLst>
          </p:cNvPr>
          <p:cNvSpPr/>
          <p:nvPr/>
        </p:nvSpPr>
        <p:spPr>
          <a:xfrm>
            <a:off x="8380593" y="4275475"/>
            <a:ext cx="176140" cy="1654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itle 1">
            <a:extLst>
              <a:ext uri="{FF2B5EF4-FFF2-40B4-BE49-F238E27FC236}">
                <a16:creationId xmlns:a16="http://schemas.microsoft.com/office/drawing/2014/main" id="{3B488CBB-1854-4E71-AC4A-48E5043A0838}"/>
              </a:ext>
            </a:extLst>
          </p:cNvPr>
          <p:cNvSpPr txBox="1">
            <a:spLocks/>
          </p:cNvSpPr>
          <p:nvPr/>
        </p:nvSpPr>
        <p:spPr>
          <a:xfrm>
            <a:off x="156862" y="110696"/>
            <a:ext cx="9429307" cy="547942"/>
          </a:xfrm>
          <a:prstGeom prst="rect">
            <a:avLst/>
          </a:prstGeom>
        </p:spPr>
        <p:txBody>
          <a:bodyPr vert="horz" lIns="91440" tIns="45720" rIns="91440" bIns="45720" rtlCol="0" anchor="ctr">
            <a:noAutofit/>
          </a:bodyPr>
          <a:lstStyle>
            <a:lvl1pPr algn="l" defTabSz="742950" rtl="0" eaLnBrk="1" latinLnBrk="0" hangingPunct="1">
              <a:lnSpc>
                <a:spcPct val="90000"/>
              </a:lnSpc>
              <a:spcBef>
                <a:spcPct val="0"/>
              </a:spcBef>
              <a:buNone/>
              <a:defRPr sz="1950" kern="1200">
                <a:solidFill>
                  <a:schemeClr val="accent5"/>
                </a:solidFill>
                <a:latin typeface="+mj-lt"/>
                <a:ea typeface="+mj-ea"/>
                <a:cs typeface="+mj-cs"/>
              </a:defRPr>
            </a:lvl1pPr>
          </a:lstStyle>
          <a:p>
            <a:pPr defTabSz="457200">
              <a:lnSpc>
                <a:spcPct val="100000"/>
              </a:lnSpc>
              <a:spcBef>
                <a:spcPts val="0"/>
              </a:spcBef>
            </a:pPr>
            <a:r>
              <a:rPr lang="en-GB" dirty="0"/>
              <a:t>Participation and interest in experiential activities on holiday </a:t>
            </a:r>
            <a:r>
              <a:rPr lang="en-GB" u="sng" dirty="0"/>
              <a:t>to England</a:t>
            </a:r>
            <a:endParaRPr lang="en-GB" dirty="0"/>
          </a:p>
        </p:txBody>
      </p:sp>
      <p:sp>
        <p:nvSpPr>
          <p:cNvPr id="24" name="Rectangle 23">
            <a:extLst>
              <a:ext uri="{FF2B5EF4-FFF2-40B4-BE49-F238E27FC236}">
                <a16:creationId xmlns:a16="http://schemas.microsoft.com/office/drawing/2014/main" id="{C7D1C6CA-3B10-4D40-B439-52239ED62F53}"/>
              </a:ext>
            </a:extLst>
          </p:cNvPr>
          <p:cNvSpPr/>
          <p:nvPr/>
        </p:nvSpPr>
        <p:spPr>
          <a:xfrm>
            <a:off x="0" y="652792"/>
            <a:ext cx="9822385" cy="494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213820B-29C9-42BF-91BD-20DFBB74CD74}"/>
              </a:ext>
            </a:extLst>
          </p:cNvPr>
          <p:cNvSpPr/>
          <p:nvPr/>
        </p:nvSpPr>
        <p:spPr>
          <a:xfrm>
            <a:off x="148653" y="652792"/>
            <a:ext cx="9432280" cy="738664"/>
          </a:xfrm>
          <a:prstGeom prst="rect">
            <a:avLst/>
          </a:prstGeom>
        </p:spPr>
        <p:txBody>
          <a:bodyPr wrap="square">
            <a:spAutoFit/>
          </a:bodyPr>
          <a:lstStyle/>
          <a:p>
            <a:r>
              <a:rPr lang="en-GB" sz="1400" b="1" dirty="0">
                <a:solidFill>
                  <a:schemeClr val="accent5"/>
                </a:solidFill>
              </a:rPr>
              <a:t>High Interest experiences are also popular in England, particularly among the Domestic market. The Domestic market has relatively high interest in some specific experiences such as chocolate making and low interest in others such as street art.</a:t>
            </a:r>
          </a:p>
          <a:p>
            <a:endParaRPr lang="en-GB" sz="1400" b="1" dirty="0">
              <a:solidFill>
                <a:schemeClr val="accent5"/>
              </a:solidFill>
            </a:endParaRPr>
          </a:p>
        </p:txBody>
      </p:sp>
      <p:sp>
        <p:nvSpPr>
          <p:cNvPr id="26" name="TextBox 25">
            <a:extLst>
              <a:ext uri="{FF2B5EF4-FFF2-40B4-BE49-F238E27FC236}">
                <a16:creationId xmlns:a16="http://schemas.microsoft.com/office/drawing/2014/main" id="{B9102B86-4A89-4383-8B71-519C53202F26}"/>
              </a:ext>
            </a:extLst>
          </p:cNvPr>
          <p:cNvSpPr txBox="1"/>
          <p:nvPr/>
        </p:nvSpPr>
        <p:spPr>
          <a:xfrm>
            <a:off x="5669700" y="1463081"/>
            <a:ext cx="1645988" cy="307777"/>
          </a:xfrm>
          <a:prstGeom prst="rect">
            <a:avLst/>
          </a:prstGeom>
          <a:noFill/>
        </p:spPr>
        <p:txBody>
          <a:bodyPr wrap="square" rtlCol="0">
            <a:spAutoFit/>
          </a:bodyPr>
          <a:lstStyle/>
          <a:p>
            <a:r>
              <a:rPr lang="en-GB" sz="1400" b="1" u="sng" dirty="0"/>
              <a:t>Domestic</a:t>
            </a:r>
            <a:r>
              <a:rPr lang="en-GB" sz="1400" b="1" dirty="0"/>
              <a:t> Interest</a:t>
            </a:r>
            <a:endParaRPr lang="en-GB" sz="1400" b="1" u="sng" dirty="0"/>
          </a:p>
        </p:txBody>
      </p:sp>
      <p:graphicFrame>
        <p:nvGraphicFramePr>
          <p:cNvPr id="27" name="Table 26">
            <a:extLst>
              <a:ext uri="{FF2B5EF4-FFF2-40B4-BE49-F238E27FC236}">
                <a16:creationId xmlns:a16="http://schemas.microsoft.com/office/drawing/2014/main" id="{C4DAC3F3-52EF-4E88-8650-0D8D7ECB9077}"/>
              </a:ext>
            </a:extLst>
          </p:cNvPr>
          <p:cNvGraphicFramePr>
            <a:graphicFrameLocks noGrp="1"/>
          </p:cNvGraphicFramePr>
          <p:nvPr>
            <p:extLst>
              <p:ext uri="{D42A27DB-BD31-4B8C-83A1-F6EECF244321}">
                <p14:modId xmlns:p14="http://schemas.microsoft.com/office/powerpoint/2010/main" val="737196569"/>
              </p:ext>
            </p:extLst>
          </p:nvPr>
        </p:nvGraphicFramePr>
        <p:xfrm>
          <a:off x="4657206" y="1776109"/>
          <a:ext cx="572396" cy="4232422"/>
        </p:xfrm>
        <a:graphic>
          <a:graphicData uri="http://schemas.openxmlformats.org/drawingml/2006/table">
            <a:tbl>
              <a:tblPr/>
              <a:tblGrid>
                <a:gridCol w="572396">
                  <a:extLst>
                    <a:ext uri="{9D8B030D-6E8A-4147-A177-3AD203B41FA5}">
                      <a16:colId xmlns:a16="http://schemas.microsoft.com/office/drawing/2014/main" val="865669081"/>
                    </a:ext>
                  </a:extLst>
                </a:gridCol>
              </a:tblGrid>
              <a:tr h="175352">
                <a:tc>
                  <a:txBody>
                    <a:bodyPr/>
                    <a:lstStyle/>
                    <a:p>
                      <a:pPr algn="ctr" fontAlgn="b"/>
                      <a:r>
                        <a:rPr lang="en-GB" sz="900" b="0" i="0" u="none" strike="noStrike">
                          <a:solidFill>
                            <a:srgbClr val="000000"/>
                          </a:solidFill>
                          <a:effectLst/>
                          <a:latin typeface="Calibri" panose="020F0502020204030204" pitchFamily="34" charset="0"/>
                        </a:rPr>
                        <a:t>67%</a:t>
                      </a:r>
                    </a:p>
                  </a:txBody>
                  <a:tcPr marL="6350" marR="6350" marT="6350" marB="0" anchor="b">
                    <a:lnL>
                      <a:noFill/>
                    </a:lnL>
                    <a:lnR>
                      <a:noFill/>
                    </a:lnR>
                    <a:lnT>
                      <a:noFill/>
                    </a:lnT>
                    <a:lnB>
                      <a:noFill/>
                    </a:lnB>
                    <a:noFill/>
                  </a:tcPr>
                </a:tc>
                <a:extLst>
                  <a:ext uri="{0D108BD9-81ED-4DB2-BD59-A6C34878D82A}">
                    <a16:rowId xmlns:a16="http://schemas.microsoft.com/office/drawing/2014/main" val="889996740"/>
                  </a:ext>
                </a:extLst>
              </a:tr>
              <a:tr h="175352">
                <a:tc>
                  <a:txBody>
                    <a:bodyPr/>
                    <a:lstStyle/>
                    <a:p>
                      <a:pPr algn="ctr" fontAlgn="b"/>
                      <a:r>
                        <a:rPr lang="en-GB" sz="900" b="0" i="0" u="none" strike="noStrike">
                          <a:solidFill>
                            <a:srgbClr val="000000"/>
                          </a:solidFill>
                          <a:effectLst/>
                          <a:latin typeface="Calibri" panose="020F0502020204030204" pitchFamily="34" charset="0"/>
                        </a:rPr>
                        <a:t>67%</a:t>
                      </a:r>
                    </a:p>
                  </a:txBody>
                  <a:tcPr marL="6350" marR="6350" marT="6350" marB="0" anchor="b">
                    <a:lnL>
                      <a:noFill/>
                    </a:lnL>
                    <a:lnR>
                      <a:noFill/>
                    </a:lnR>
                    <a:lnT>
                      <a:noFill/>
                    </a:lnT>
                    <a:lnB>
                      <a:noFill/>
                    </a:lnB>
                    <a:noFill/>
                  </a:tcPr>
                </a:tc>
                <a:extLst>
                  <a:ext uri="{0D108BD9-81ED-4DB2-BD59-A6C34878D82A}">
                    <a16:rowId xmlns:a16="http://schemas.microsoft.com/office/drawing/2014/main" val="2030491404"/>
                  </a:ext>
                </a:extLst>
              </a:tr>
              <a:tr h="175352">
                <a:tc>
                  <a:txBody>
                    <a:bodyPr/>
                    <a:lstStyle/>
                    <a:p>
                      <a:pPr algn="ctr" fontAlgn="b"/>
                      <a:r>
                        <a:rPr lang="en-GB" sz="900" b="0" i="0" u="none" strike="noStrike">
                          <a:solidFill>
                            <a:srgbClr val="000000"/>
                          </a:solidFill>
                          <a:effectLst/>
                          <a:latin typeface="Calibri" panose="020F0502020204030204" pitchFamily="34" charset="0"/>
                        </a:rPr>
                        <a:t>67%</a:t>
                      </a:r>
                    </a:p>
                  </a:txBody>
                  <a:tcPr marL="6350" marR="6350" marT="6350" marB="0" anchor="b">
                    <a:lnL>
                      <a:noFill/>
                    </a:lnL>
                    <a:lnR>
                      <a:noFill/>
                    </a:lnR>
                    <a:lnT>
                      <a:noFill/>
                    </a:lnT>
                    <a:lnB>
                      <a:noFill/>
                    </a:lnB>
                    <a:noFill/>
                  </a:tcPr>
                </a:tc>
                <a:extLst>
                  <a:ext uri="{0D108BD9-81ED-4DB2-BD59-A6C34878D82A}">
                    <a16:rowId xmlns:a16="http://schemas.microsoft.com/office/drawing/2014/main" val="3165393911"/>
                  </a:ext>
                </a:extLst>
              </a:tr>
              <a:tr h="175352">
                <a:tc>
                  <a:txBody>
                    <a:bodyPr/>
                    <a:lstStyle/>
                    <a:p>
                      <a:pPr algn="ctr" fontAlgn="b"/>
                      <a:r>
                        <a:rPr lang="en-GB" sz="900" b="0" i="0" u="none" strike="noStrike">
                          <a:solidFill>
                            <a:srgbClr val="000000"/>
                          </a:solidFill>
                          <a:effectLst/>
                          <a:latin typeface="Calibri" panose="020F0502020204030204" pitchFamily="34" charset="0"/>
                        </a:rPr>
                        <a:t>63%</a:t>
                      </a:r>
                    </a:p>
                  </a:txBody>
                  <a:tcPr marL="6350" marR="6350" marT="6350" marB="0" anchor="b">
                    <a:lnL>
                      <a:noFill/>
                    </a:lnL>
                    <a:lnR>
                      <a:noFill/>
                    </a:lnR>
                    <a:lnT>
                      <a:noFill/>
                    </a:lnT>
                    <a:lnB>
                      <a:noFill/>
                    </a:lnB>
                    <a:noFill/>
                  </a:tcPr>
                </a:tc>
                <a:extLst>
                  <a:ext uri="{0D108BD9-81ED-4DB2-BD59-A6C34878D82A}">
                    <a16:rowId xmlns:a16="http://schemas.microsoft.com/office/drawing/2014/main" val="1599202"/>
                  </a:ext>
                </a:extLst>
              </a:tr>
              <a:tr h="175352">
                <a:tc>
                  <a:txBody>
                    <a:bodyPr/>
                    <a:lstStyle/>
                    <a:p>
                      <a:pPr algn="ctr" fontAlgn="b"/>
                      <a:r>
                        <a:rPr lang="en-GB" sz="900" b="0" i="0" u="none" strike="noStrike" dirty="0">
                          <a:solidFill>
                            <a:srgbClr val="000000"/>
                          </a:solidFill>
                          <a:effectLst/>
                          <a:latin typeface="Calibri" panose="020F0502020204030204" pitchFamily="34" charset="0"/>
                        </a:rPr>
                        <a:t>60%</a:t>
                      </a:r>
                    </a:p>
                  </a:txBody>
                  <a:tcPr marL="6350" marR="6350" marT="6350" marB="0" anchor="b">
                    <a:lnL>
                      <a:noFill/>
                    </a:lnL>
                    <a:lnR>
                      <a:noFill/>
                    </a:lnR>
                    <a:lnT>
                      <a:noFill/>
                    </a:lnT>
                    <a:lnB>
                      <a:noFill/>
                    </a:lnB>
                    <a:noFill/>
                  </a:tcPr>
                </a:tc>
                <a:extLst>
                  <a:ext uri="{0D108BD9-81ED-4DB2-BD59-A6C34878D82A}">
                    <a16:rowId xmlns:a16="http://schemas.microsoft.com/office/drawing/2014/main" val="1933060408"/>
                  </a:ext>
                </a:extLst>
              </a:tr>
              <a:tr h="175352">
                <a:tc>
                  <a:txBody>
                    <a:bodyPr/>
                    <a:lstStyle/>
                    <a:p>
                      <a:pPr algn="ctr" fontAlgn="b"/>
                      <a:r>
                        <a:rPr lang="en-GB" sz="900" b="0" i="0" u="none" strike="noStrike">
                          <a:solidFill>
                            <a:srgbClr val="000000"/>
                          </a:solidFill>
                          <a:effectLst/>
                          <a:latin typeface="Calibri" panose="020F0502020204030204" pitchFamily="34" charset="0"/>
                        </a:rPr>
                        <a:t>54%</a:t>
                      </a:r>
                    </a:p>
                  </a:txBody>
                  <a:tcPr marL="6350" marR="6350" marT="6350" marB="0" anchor="b">
                    <a:lnL>
                      <a:noFill/>
                    </a:lnL>
                    <a:lnR>
                      <a:noFill/>
                    </a:lnR>
                    <a:lnT>
                      <a:noFill/>
                    </a:lnT>
                    <a:lnB>
                      <a:noFill/>
                    </a:lnB>
                    <a:noFill/>
                  </a:tcPr>
                </a:tc>
                <a:extLst>
                  <a:ext uri="{0D108BD9-81ED-4DB2-BD59-A6C34878D82A}">
                    <a16:rowId xmlns:a16="http://schemas.microsoft.com/office/drawing/2014/main" val="3875359211"/>
                  </a:ext>
                </a:extLst>
              </a:tr>
              <a:tr h="175352">
                <a:tc>
                  <a:txBody>
                    <a:bodyPr/>
                    <a:lstStyle/>
                    <a:p>
                      <a:pPr algn="ctr" fontAlgn="b"/>
                      <a:r>
                        <a:rPr lang="en-GB" sz="900" b="0" i="0" u="none" strike="noStrike">
                          <a:solidFill>
                            <a:srgbClr val="000000"/>
                          </a:solidFill>
                          <a:effectLst/>
                          <a:latin typeface="Calibri" panose="020F0502020204030204" pitchFamily="34" charset="0"/>
                        </a:rPr>
                        <a:t>54%</a:t>
                      </a:r>
                    </a:p>
                  </a:txBody>
                  <a:tcPr marL="6350" marR="6350" marT="6350" marB="0" anchor="b">
                    <a:lnL>
                      <a:noFill/>
                    </a:lnL>
                    <a:lnR>
                      <a:noFill/>
                    </a:lnR>
                    <a:lnT>
                      <a:noFill/>
                    </a:lnT>
                    <a:lnB>
                      <a:noFill/>
                    </a:lnB>
                    <a:noFill/>
                  </a:tcPr>
                </a:tc>
                <a:extLst>
                  <a:ext uri="{0D108BD9-81ED-4DB2-BD59-A6C34878D82A}">
                    <a16:rowId xmlns:a16="http://schemas.microsoft.com/office/drawing/2014/main" val="4230767516"/>
                  </a:ext>
                </a:extLst>
              </a:tr>
              <a:tr h="175352">
                <a:tc>
                  <a:txBody>
                    <a:bodyPr/>
                    <a:lstStyle/>
                    <a:p>
                      <a:pPr algn="ctr" fontAlgn="b"/>
                      <a:r>
                        <a:rPr lang="en-GB" sz="900" b="0" i="0" u="none" strike="noStrike">
                          <a:solidFill>
                            <a:srgbClr val="000000"/>
                          </a:solidFill>
                          <a:effectLst/>
                          <a:latin typeface="Calibri" panose="020F0502020204030204" pitchFamily="34" charset="0"/>
                        </a:rPr>
                        <a:t>52%</a:t>
                      </a:r>
                    </a:p>
                  </a:txBody>
                  <a:tcPr marL="6350" marR="6350" marT="6350" marB="0" anchor="b">
                    <a:lnL>
                      <a:noFill/>
                    </a:lnL>
                    <a:lnR>
                      <a:noFill/>
                    </a:lnR>
                    <a:lnT>
                      <a:noFill/>
                    </a:lnT>
                    <a:lnB>
                      <a:noFill/>
                    </a:lnB>
                    <a:noFill/>
                  </a:tcPr>
                </a:tc>
                <a:extLst>
                  <a:ext uri="{0D108BD9-81ED-4DB2-BD59-A6C34878D82A}">
                    <a16:rowId xmlns:a16="http://schemas.microsoft.com/office/drawing/2014/main" val="3807725674"/>
                  </a:ext>
                </a:extLst>
              </a:tr>
              <a:tr h="175352">
                <a:tc>
                  <a:txBody>
                    <a:bodyPr/>
                    <a:lstStyle/>
                    <a:p>
                      <a:pPr algn="ctr" fontAlgn="b"/>
                      <a:r>
                        <a:rPr lang="en-GB" sz="900" b="0" i="0" u="none" strike="noStrike">
                          <a:solidFill>
                            <a:srgbClr val="000000"/>
                          </a:solidFill>
                          <a:effectLst/>
                          <a:latin typeface="Calibri" panose="020F0502020204030204" pitchFamily="34" charset="0"/>
                        </a:rPr>
                        <a:t>52%</a:t>
                      </a:r>
                    </a:p>
                  </a:txBody>
                  <a:tcPr marL="6350" marR="6350" marT="6350" marB="0" anchor="b">
                    <a:lnL>
                      <a:noFill/>
                    </a:lnL>
                    <a:lnR>
                      <a:noFill/>
                    </a:lnR>
                    <a:lnT>
                      <a:noFill/>
                    </a:lnT>
                    <a:lnB>
                      <a:noFill/>
                    </a:lnB>
                    <a:noFill/>
                  </a:tcPr>
                </a:tc>
                <a:extLst>
                  <a:ext uri="{0D108BD9-81ED-4DB2-BD59-A6C34878D82A}">
                    <a16:rowId xmlns:a16="http://schemas.microsoft.com/office/drawing/2014/main" val="4223611048"/>
                  </a:ext>
                </a:extLst>
              </a:tr>
              <a:tr h="175352">
                <a:tc>
                  <a:txBody>
                    <a:bodyPr/>
                    <a:lstStyle/>
                    <a:p>
                      <a:pPr algn="ctr" fontAlgn="b"/>
                      <a:r>
                        <a:rPr lang="en-GB" sz="900" b="0" i="0" u="none" strike="noStrike">
                          <a:solidFill>
                            <a:srgbClr val="000000"/>
                          </a:solidFill>
                          <a:effectLst/>
                          <a:latin typeface="Calibri" panose="020F0502020204030204" pitchFamily="34" charset="0"/>
                        </a:rPr>
                        <a:t>51%</a:t>
                      </a:r>
                    </a:p>
                  </a:txBody>
                  <a:tcPr marL="6350" marR="6350" marT="6350" marB="0" anchor="b">
                    <a:lnL>
                      <a:noFill/>
                    </a:lnL>
                    <a:lnR>
                      <a:noFill/>
                    </a:lnR>
                    <a:lnT>
                      <a:noFill/>
                    </a:lnT>
                    <a:lnB>
                      <a:noFill/>
                    </a:lnB>
                    <a:noFill/>
                  </a:tcPr>
                </a:tc>
                <a:extLst>
                  <a:ext uri="{0D108BD9-81ED-4DB2-BD59-A6C34878D82A}">
                    <a16:rowId xmlns:a16="http://schemas.microsoft.com/office/drawing/2014/main" val="1609595238"/>
                  </a:ext>
                </a:extLst>
              </a:tr>
              <a:tr h="175352">
                <a:tc>
                  <a:txBody>
                    <a:bodyPr/>
                    <a:lstStyle/>
                    <a:p>
                      <a:pPr algn="ctr" fontAlgn="b"/>
                      <a:r>
                        <a:rPr lang="en-GB" sz="900" b="0" i="0" u="none" strike="noStrike">
                          <a:solidFill>
                            <a:srgbClr val="000000"/>
                          </a:solidFill>
                          <a:effectLst/>
                          <a:latin typeface="Calibri" panose="020F0502020204030204" pitchFamily="34" charset="0"/>
                        </a:rPr>
                        <a:t>49%</a:t>
                      </a:r>
                    </a:p>
                  </a:txBody>
                  <a:tcPr marL="6350" marR="6350" marT="6350" marB="0" anchor="b">
                    <a:lnL>
                      <a:noFill/>
                    </a:lnL>
                    <a:lnR>
                      <a:noFill/>
                    </a:lnR>
                    <a:lnT>
                      <a:noFill/>
                    </a:lnT>
                    <a:lnB>
                      <a:noFill/>
                    </a:lnB>
                    <a:noFill/>
                  </a:tcPr>
                </a:tc>
                <a:extLst>
                  <a:ext uri="{0D108BD9-81ED-4DB2-BD59-A6C34878D82A}">
                    <a16:rowId xmlns:a16="http://schemas.microsoft.com/office/drawing/2014/main" val="1816510631"/>
                  </a:ext>
                </a:extLst>
              </a:tr>
              <a:tr h="175352">
                <a:tc>
                  <a:txBody>
                    <a:bodyPr/>
                    <a:lstStyle/>
                    <a:p>
                      <a:pPr algn="ctr" fontAlgn="b"/>
                      <a:r>
                        <a:rPr lang="en-GB" sz="900" b="0" i="0" u="none" strike="noStrike">
                          <a:solidFill>
                            <a:srgbClr val="000000"/>
                          </a:solidFill>
                          <a:effectLst/>
                          <a:latin typeface="Calibri" panose="020F0502020204030204" pitchFamily="34" charset="0"/>
                        </a:rPr>
                        <a:t>48%</a:t>
                      </a:r>
                    </a:p>
                  </a:txBody>
                  <a:tcPr marL="6350" marR="6350" marT="6350" marB="0" anchor="b">
                    <a:lnL>
                      <a:noFill/>
                    </a:lnL>
                    <a:lnR>
                      <a:noFill/>
                    </a:lnR>
                    <a:lnT>
                      <a:noFill/>
                    </a:lnT>
                    <a:lnB>
                      <a:noFill/>
                    </a:lnB>
                    <a:noFill/>
                  </a:tcPr>
                </a:tc>
                <a:extLst>
                  <a:ext uri="{0D108BD9-81ED-4DB2-BD59-A6C34878D82A}">
                    <a16:rowId xmlns:a16="http://schemas.microsoft.com/office/drawing/2014/main" val="1164251681"/>
                  </a:ext>
                </a:extLst>
              </a:tr>
              <a:tr h="175352">
                <a:tc>
                  <a:txBody>
                    <a:bodyPr/>
                    <a:lstStyle/>
                    <a:p>
                      <a:pPr algn="ctr" fontAlgn="b"/>
                      <a:r>
                        <a:rPr lang="en-GB" sz="900" b="0" i="0" u="none" strike="noStrike">
                          <a:solidFill>
                            <a:srgbClr val="000000"/>
                          </a:solidFill>
                          <a:effectLst/>
                          <a:latin typeface="Calibri" panose="020F0502020204030204" pitchFamily="34" charset="0"/>
                        </a:rPr>
                        <a:t>47%</a:t>
                      </a:r>
                    </a:p>
                  </a:txBody>
                  <a:tcPr marL="6350" marR="6350" marT="6350" marB="0" anchor="b">
                    <a:lnL>
                      <a:noFill/>
                    </a:lnL>
                    <a:lnR>
                      <a:noFill/>
                    </a:lnR>
                    <a:lnT>
                      <a:noFill/>
                    </a:lnT>
                    <a:lnB>
                      <a:noFill/>
                    </a:lnB>
                    <a:noFill/>
                  </a:tcPr>
                </a:tc>
                <a:extLst>
                  <a:ext uri="{0D108BD9-81ED-4DB2-BD59-A6C34878D82A}">
                    <a16:rowId xmlns:a16="http://schemas.microsoft.com/office/drawing/2014/main" val="668316165"/>
                  </a:ext>
                </a:extLst>
              </a:tr>
              <a:tr h="175352">
                <a:tc>
                  <a:txBody>
                    <a:bodyPr/>
                    <a:lstStyle/>
                    <a:p>
                      <a:pPr algn="ctr" fontAlgn="b"/>
                      <a:r>
                        <a:rPr lang="en-GB" sz="900" b="0" i="0" u="none" strike="noStrike">
                          <a:solidFill>
                            <a:srgbClr val="000000"/>
                          </a:solidFill>
                          <a:effectLst/>
                          <a:latin typeface="Calibri" panose="020F0502020204030204" pitchFamily="34" charset="0"/>
                        </a:rPr>
                        <a:t>45%</a:t>
                      </a:r>
                    </a:p>
                  </a:txBody>
                  <a:tcPr marL="6350" marR="6350" marT="6350" marB="0" anchor="b">
                    <a:lnL>
                      <a:noFill/>
                    </a:lnL>
                    <a:lnR>
                      <a:noFill/>
                    </a:lnR>
                    <a:lnT>
                      <a:noFill/>
                    </a:lnT>
                    <a:lnB>
                      <a:noFill/>
                    </a:lnB>
                    <a:noFill/>
                  </a:tcPr>
                </a:tc>
                <a:extLst>
                  <a:ext uri="{0D108BD9-81ED-4DB2-BD59-A6C34878D82A}">
                    <a16:rowId xmlns:a16="http://schemas.microsoft.com/office/drawing/2014/main" val="3648230933"/>
                  </a:ext>
                </a:extLst>
              </a:tr>
              <a:tr h="175352">
                <a:tc>
                  <a:txBody>
                    <a:bodyPr/>
                    <a:lstStyle/>
                    <a:p>
                      <a:pPr algn="ctr" fontAlgn="b"/>
                      <a:r>
                        <a:rPr lang="en-GB" sz="900" b="0" i="0" u="none" strike="noStrike">
                          <a:solidFill>
                            <a:srgbClr val="000000"/>
                          </a:solidFill>
                          <a:effectLst/>
                          <a:latin typeface="Calibri" panose="020F0502020204030204" pitchFamily="34" charset="0"/>
                        </a:rPr>
                        <a:t>45%</a:t>
                      </a:r>
                    </a:p>
                  </a:txBody>
                  <a:tcPr marL="6350" marR="6350" marT="6350" marB="0" anchor="b">
                    <a:lnL>
                      <a:noFill/>
                    </a:lnL>
                    <a:lnR>
                      <a:noFill/>
                    </a:lnR>
                    <a:lnT>
                      <a:noFill/>
                    </a:lnT>
                    <a:lnB>
                      <a:noFill/>
                    </a:lnB>
                    <a:noFill/>
                  </a:tcPr>
                </a:tc>
                <a:extLst>
                  <a:ext uri="{0D108BD9-81ED-4DB2-BD59-A6C34878D82A}">
                    <a16:rowId xmlns:a16="http://schemas.microsoft.com/office/drawing/2014/main" val="2353731501"/>
                  </a:ext>
                </a:extLst>
              </a:tr>
              <a:tr h="175352">
                <a:tc>
                  <a:txBody>
                    <a:bodyPr/>
                    <a:lstStyle/>
                    <a:p>
                      <a:pPr algn="ctr" fontAlgn="b"/>
                      <a:r>
                        <a:rPr lang="en-GB" sz="900" b="0" i="0" u="none" strike="noStrike">
                          <a:solidFill>
                            <a:srgbClr val="000000"/>
                          </a:solidFill>
                          <a:effectLst/>
                          <a:latin typeface="Calibri" panose="020F0502020204030204" pitchFamily="34" charset="0"/>
                        </a:rPr>
                        <a:t>42%</a:t>
                      </a:r>
                    </a:p>
                  </a:txBody>
                  <a:tcPr marL="6350" marR="6350" marT="6350" marB="0" anchor="b">
                    <a:lnL>
                      <a:noFill/>
                    </a:lnL>
                    <a:lnR>
                      <a:noFill/>
                    </a:lnR>
                    <a:lnT>
                      <a:noFill/>
                    </a:lnT>
                    <a:lnB>
                      <a:noFill/>
                    </a:lnB>
                    <a:noFill/>
                  </a:tcPr>
                </a:tc>
                <a:extLst>
                  <a:ext uri="{0D108BD9-81ED-4DB2-BD59-A6C34878D82A}">
                    <a16:rowId xmlns:a16="http://schemas.microsoft.com/office/drawing/2014/main" val="509657737"/>
                  </a:ext>
                </a:extLst>
              </a:tr>
              <a:tr h="175352">
                <a:tc>
                  <a:txBody>
                    <a:bodyPr/>
                    <a:lstStyle/>
                    <a:p>
                      <a:pPr algn="ctr" fontAlgn="b"/>
                      <a:r>
                        <a:rPr lang="en-GB" sz="900" b="0" i="0" u="none" strike="noStrike">
                          <a:solidFill>
                            <a:srgbClr val="000000"/>
                          </a:solidFill>
                          <a:effectLst/>
                          <a:latin typeface="Calibri" panose="020F0502020204030204" pitchFamily="34" charset="0"/>
                        </a:rPr>
                        <a:t>42%</a:t>
                      </a:r>
                    </a:p>
                  </a:txBody>
                  <a:tcPr marL="6350" marR="6350" marT="6350" marB="0" anchor="b">
                    <a:lnL>
                      <a:noFill/>
                    </a:lnL>
                    <a:lnR>
                      <a:noFill/>
                    </a:lnR>
                    <a:lnT>
                      <a:noFill/>
                    </a:lnT>
                    <a:lnB>
                      <a:noFill/>
                    </a:lnB>
                    <a:noFill/>
                  </a:tcPr>
                </a:tc>
                <a:extLst>
                  <a:ext uri="{0D108BD9-81ED-4DB2-BD59-A6C34878D82A}">
                    <a16:rowId xmlns:a16="http://schemas.microsoft.com/office/drawing/2014/main" val="3016519277"/>
                  </a:ext>
                </a:extLst>
              </a:tr>
              <a:tr h="199326">
                <a:tc>
                  <a:txBody>
                    <a:bodyPr/>
                    <a:lstStyle/>
                    <a:p>
                      <a:pPr algn="ctr" fontAlgn="b"/>
                      <a:r>
                        <a:rPr lang="en-GB" sz="900" b="0" i="0" u="none" strike="noStrike">
                          <a:solidFill>
                            <a:srgbClr val="000000"/>
                          </a:solidFill>
                          <a:effectLst/>
                          <a:latin typeface="Calibri" panose="020F0502020204030204" pitchFamily="34" charset="0"/>
                        </a:rPr>
                        <a:t>42%</a:t>
                      </a:r>
                    </a:p>
                  </a:txBody>
                  <a:tcPr marL="6350" marR="6350" marT="6350" marB="0" anchor="b">
                    <a:lnL>
                      <a:noFill/>
                    </a:lnL>
                    <a:lnR>
                      <a:noFill/>
                    </a:lnR>
                    <a:lnT>
                      <a:noFill/>
                    </a:lnT>
                    <a:lnB>
                      <a:noFill/>
                    </a:lnB>
                    <a:noFill/>
                  </a:tcPr>
                </a:tc>
                <a:extLst>
                  <a:ext uri="{0D108BD9-81ED-4DB2-BD59-A6C34878D82A}">
                    <a16:rowId xmlns:a16="http://schemas.microsoft.com/office/drawing/2014/main" val="3115071310"/>
                  </a:ext>
                </a:extLst>
              </a:tr>
              <a:tr h="175352">
                <a:tc>
                  <a:txBody>
                    <a:bodyPr/>
                    <a:lstStyle/>
                    <a:p>
                      <a:pPr algn="ctr" fontAlgn="b"/>
                      <a:r>
                        <a:rPr lang="en-GB" sz="900" b="0" i="0" u="none" strike="noStrike">
                          <a:solidFill>
                            <a:srgbClr val="000000"/>
                          </a:solidFill>
                          <a:effectLst/>
                          <a:latin typeface="Calibri" panose="020F0502020204030204" pitchFamily="34" charset="0"/>
                        </a:rPr>
                        <a:t>40%</a:t>
                      </a:r>
                    </a:p>
                  </a:txBody>
                  <a:tcPr marL="6350" marR="6350" marT="6350" marB="0" anchor="b">
                    <a:lnL>
                      <a:noFill/>
                    </a:lnL>
                    <a:lnR>
                      <a:noFill/>
                    </a:lnR>
                    <a:lnT>
                      <a:noFill/>
                    </a:lnT>
                    <a:lnB>
                      <a:noFill/>
                    </a:lnB>
                    <a:noFill/>
                  </a:tcPr>
                </a:tc>
                <a:extLst>
                  <a:ext uri="{0D108BD9-81ED-4DB2-BD59-A6C34878D82A}">
                    <a16:rowId xmlns:a16="http://schemas.microsoft.com/office/drawing/2014/main" val="1725124723"/>
                  </a:ext>
                </a:extLst>
              </a:tr>
              <a:tr h="175352">
                <a:tc>
                  <a:txBody>
                    <a:bodyPr/>
                    <a:lstStyle/>
                    <a:p>
                      <a:pPr algn="ctr" fontAlgn="b"/>
                      <a:r>
                        <a:rPr lang="en-GB" sz="900" b="0" i="0" u="none" strike="noStrike">
                          <a:solidFill>
                            <a:srgbClr val="000000"/>
                          </a:solidFill>
                          <a:effectLst/>
                          <a:latin typeface="Calibri" panose="020F0502020204030204" pitchFamily="34" charset="0"/>
                        </a:rPr>
                        <a:t>40%</a:t>
                      </a:r>
                    </a:p>
                  </a:txBody>
                  <a:tcPr marL="6350" marR="6350" marT="6350" marB="0" anchor="b">
                    <a:lnL>
                      <a:noFill/>
                    </a:lnL>
                    <a:lnR>
                      <a:noFill/>
                    </a:lnR>
                    <a:lnT>
                      <a:noFill/>
                    </a:lnT>
                    <a:lnB>
                      <a:noFill/>
                    </a:lnB>
                    <a:noFill/>
                  </a:tcPr>
                </a:tc>
                <a:extLst>
                  <a:ext uri="{0D108BD9-81ED-4DB2-BD59-A6C34878D82A}">
                    <a16:rowId xmlns:a16="http://schemas.microsoft.com/office/drawing/2014/main" val="193001544"/>
                  </a:ext>
                </a:extLst>
              </a:tr>
              <a:tr h="175352">
                <a:tc>
                  <a:txBody>
                    <a:bodyPr/>
                    <a:lstStyle/>
                    <a:p>
                      <a:pPr algn="ctr" fontAlgn="b"/>
                      <a:r>
                        <a:rPr lang="en-GB" sz="900" b="0" i="0" u="none" strike="noStrike">
                          <a:solidFill>
                            <a:srgbClr val="000000"/>
                          </a:solidFill>
                          <a:effectLst/>
                          <a:latin typeface="Calibri" panose="020F0502020204030204" pitchFamily="34" charset="0"/>
                        </a:rPr>
                        <a:t>40%</a:t>
                      </a:r>
                    </a:p>
                  </a:txBody>
                  <a:tcPr marL="6350" marR="6350" marT="6350" marB="0" anchor="b">
                    <a:lnL>
                      <a:noFill/>
                    </a:lnL>
                    <a:lnR>
                      <a:noFill/>
                    </a:lnR>
                    <a:lnT>
                      <a:noFill/>
                    </a:lnT>
                    <a:lnB>
                      <a:noFill/>
                    </a:lnB>
                    <a:noFill/>
                  </a:tcPr>
                </a:tc>
                <a:extLst>
                  <a:ext uri="{0D108BD9-81ED-4DB2-BD59-A6C34878D82A}">
                    <a16:rowId xmlns:a16="http://schemas.microsoft.com/office/drawing/2014/main" val="3610253312"/>
                  </a:ext>
                </a:extLst>
              </a:tr>
              <a:tr h="175352">
                <a:tc>
                  <a:txBody>
                    <a:bodyPr/>
                    <a:lstStyle/>
                    <a:p>
                      <a:pPr algn="ctr" fontAlgn="b"/>
                      <a:r>
                        <a:rPr lang="en-GB" sz="900" b="0" i="0" u="none" strike="noStrike">
                          <a:solidFill>
                            <a:srgbClr val="000000"/>
                          </a:solidFill>
                          <a:effectLst/>
                          <a:latin typeface="Calibri" panose="020F0502020204030204" pitchFamily="34" charset="0"/>
                        </a:rPr>
                        <a:t>38%</a:t>
                      </a:r>
                    </a:p>
                  </a:txBody>
                  <a:tcPr marL="6350" marR="6350" marT="6350" marB="0" anchor="b">
                    <a:lnL>
                      <a:noFill/>
                    </a:lnL>
                    <a:lnR>
                      <a:noFill/>
                    </a:lnR>
                    <a:lnT>
                      <a:noFill/>
                    </a:lnT>
                    <a:lnB>
                      <a:noFill/>
                    </a:lnB>
                    <a:noFill/>
                  </a:tcPr>
                </a:tc>
                <a:extLst>
                  <a:ext uri="{0D108BD9-81ED-4DB2-BD59-A6C34878D82A}">
                    <a16:rowId xmlns:a16="http://schemas.microsoft.com/office/drawing/2014/main" val="101639820"/>
                  </a:ext>
                </a:extLst>
              </a:tr>
              <a:tr h="175352">
                <a:tc>
                  <a:txBody>
                    <a:bodyPr/>
                    <a:lstStyle/>
                    <a:p>
                      <a:pPr algn="ctr" fontAlgn="b"/>
                      <a:r>
                        <a:rPr lang="en-GB" sz="900" b="0" i="0" u="none" strike="noStrike">
                          <a:solidFill>
                            <a:srgbClr val="000000"/>
                          </a:solidFill>
                          <a:effectLst/>
                          <a:latin typeface="Calibri" panose="020F0502020204030204" pitchFamily="34" charset="0"/>
                        </a:rPr>
                        <a:t>37%</a:t>
                      </a:r>
                    </a:p>
                  </a:txBody>
                  <a:tcPr marL="6350" marR="6350" marT="6350" marB="0" anchor="b">
                    <a:lnL>
                      <a:noFill/>
                    </a:lnL>
                    <a:lnR>
                      <a:noFill/>
                    </a:lnR>
                    <a:lnT>
                      <a:noFill/>
                    </a:lnT>
                    <a:lnB>
                      <a:noFill/>
                    </a:lnB>
                    <a:noFill/>
                  </a:tcPr>
                </a:tc>
                <a:extLst>
                  <a:ext uri="{0D108BD9-81ED-4DB2-BD59-A6C34878D82A}">
                    <a16:rowId xmlns:a16="http://schemas.microsoft.com/office/drawing/2014/main" val="2644255146"/>
                  </a:ext>
                </a:extLst>
              </a:tr>
              <a:tr h="175352">
                <a:tc>
                  <a:txBody>
                    <a:bodyPr/>
                    <a:lstStyle/>
                    <a:p>
                      <a:pPr algn="ctr" fontAlgn="b"/>
                      <a:r>
                        <a:rPr lang="en-GB" sz="900" b="0" i="0" u="none" strike="noStrike" dirty="0">
                          <a:solidFill>
                            <a:srgbClr val="000000"/>
                          </a:solidFill>
                          <a:effectLst/>
                          <a:latin typeface="Calibri" panose="020F0502020204030204" pitchFamily="34" charset="0"/>
                        </a:rPr>
                        <a:t>35%</a:t>
                      </a:r>
                    </a:p>
                  </a:txBody>
                  <a:tcPr marL="6350" marR="6350" marT="6350" marB="0" anchor="b">
                    <a:lnL>
                      <a:noFill/>
                    </a:lnL>
                    <a:lnR>
                      <a:noFill/>
                    </a:lnR>
                    <a:lnT>
                      <a:noFill/>
                    </a:lnT>
                    <a:lnB>
                      <a:noFill/>
                    </a:lnB>
                    <a:noFill/>
                  </a:tcPr>
                </a:tc>
                <a:extLst>
                  <a:ext uri="{0D108BD9-81ED-4DB2-BD59-A6C34878D82A}">
                    <a16:rowId xmlns:a16="http://schemas.microsoft.com/office/drawing/2014/main" val="2154036536"/>
                  </a:ext>
                </a:extLst>
              </a:tr>
            </a:tbl>
          </a:graphicData>
        </a:graphic>
      </p:graphicFrame>
      <p:sp>
        <p:nvSpPr>
          <p:cNvPr id="28" name="TextBox 27">
            <a:extLst>
              <a:ext uri="{FF2B5EF4-FFF2-40B4-BE49-F238E27FC236}">
                <a16:creationId xmlns:a16="http://schemas.microsoft.com/office/drawing/2014/main" id="{4A22BBE2-CEE1-45D0-8565-C81D0EC8B1F5}"/>
              </a:ext>
            </a:extLst>
          </p:cNvPr>
          <p:cNvSpPr txBox="1"/>
          <p:nvPr/>
        </p:nvSpPr>
        <p:spPr>
          <a:xfrm>
            <a:off x="4358546" y="1360834"/>
            <a:ext cx="1154130" cy="261610"/>
          </a:xfrm>
          <a:prstGeom prst="rect">
            <a:avLst/>
          </a:prstGeom>
          <a:noFill/>
        </p:spPr>
        <p:txBody>
          <a:bodyPr wrap="square" rtlCol="0">
            <a:spAutoFit/>
          </a:bodyPr>
          <a:lstStyle/>
          <a:p>
            <a:pPr algn="ctr"/>
            <a:r>
              <a:rPr lang="en-GB" sz="1100" i="1" dirty="0"/>
              <a:t>% Interested</a:t>
            </a:r>
          </a:p>
        </p:txBody>
      </p:sp>
      <p:graphicFrame>
        <p:nvGraphicFramePr>
          <p:cNvPr id="29" name="Table 28">
            <a:extLst>
              <a:ext uri="{FF2B5EF4-FFF2-40B4-BE49-F238E27FC236}">
                <a16:creationId xmlns:a16="http://schemas.microsoft.com/office/drawing/2014/main" id="{128DE1CD-B931-4F43-AAE0-F5CA1D2159B6}"/>
              </a:ext>
            </a:extLst>
          </p:cNvPr>
          <p:cNvGraphicFramePr>
            <a:graphicFrameLocks noGrp="1"/>
          </p:cNvGraphicFramePr>
          <p:nvPr>
            <p:extLst>
              <p:ext uri="{D42A27DB-BD31-4B8C-83A1-F6EECF244321}">
                <p14:modId xmlns:p14="http://schemas.microsoft.com/office/powerpoint/2010/main" val="759574674"/>
              </p:ext>
            </p:extLst>
          </p:nvPr>
        </p:nvGraphicFramePr>
        <p:xfrm>
          <a:off x="7248291" y="1754372"/>
          <a:ext cx="572396" cy="4246446"/>
        </p:xfrm>
        <a:graphic>
          <a:graphicData uri="http://schemas.openxmlformats.org/drawingml/2006/table">
            <a:tbl>
              <a:tblPr/>
              <a:tblGrid>
                <a:gridCol w="572396">
                  <a:extLst>
                    <a:ext uri="{9D8B030D-6E8A-4147-A177-3AD203B41FA5}">
                      <a16:colId xmlns:a16="http://schemas.microsoft.com/office/drawing/2014/main" val="865669081"/>
                    </a:ext>
                  </a:extLst>
                </a:gridCol>
              </a:tblGrid>
              <a:tr h="175933">
                <a:tc>
                  <a:txBody>
                    <a:bodyPr/>
                    <a:lstStyle/>
                    <a:p>
                      <a:pPr algn="ctr" fontAlgn="b"/>
                      <a:r>
                        <a:rPr lang="en-GB" sz="900" b="0" i="0" u="none" strike="noStrike" dirty="0">
                          <a:solidFill>
                            <a:srgbClr val="000000"/>
                          </a:solidFill>
                          <a:effectLst/>
                          <a:latin typeface="Calibri" panose="020F0502020204030204" pitchFamily="34" charset="0"/>
                        </a:rPr>
                        <a:t>71%</a:t>
                      </a:r>
                    </a:p>
                  </a:txBody>
                  <a:tcPr marL="6350" marR="6350" marT="6350" marB="0" anchor="b">
                    <a:lnL>
                      <a:noFill/>
                    </a:lnL>
                    <a:lnR>
                      <a:noFill/>
                    </a:lnR>
                    <a:lnT>
                      <a:noFill/>
                    </a:lnT>
                    <a:lnB>
                      <a:noFill/>
                    </a:lnB>
                    <a:noFill/>
                  </a:tcPr>
                </a:tc>
                <a:extLst>
                  <a:ext uri="{0D108BD9-81ED-4DB2-BD59-A6C34878D82A}">
                    <a16:rowId xmlns:a16="http://schemas.microsoft.com/office/drawing/2014/main" val="889996740"/>
                  </a:ext>
                </a:extLst>
              </a:tr>
              <a:tr h="175933">
                <a:tc>
                  <a:txBody>
                    <a:bodyPr/>
                    <a:lstStyle/>
                    <a:p>
                      <a:pPr algn="ctr" fontAlgn="b"/>
                      <a:r>
                        <a:rPr lang="en-GB" sz="800" b="0" i="0" u="none" strike="noStrike" dirty="0">
                          <a:solidFill>
                            <a:srgbClr val="000000"/>
                          </a:solidFill>
                          <a:effectLst/>
                          <a:latin typeface="Calibri" panose="020F0502020204030204" pitchFamily="34" charset="0"/>
                        </a:rPr>
                        <a:t>75%</a:t>
                      </a:r>
                    </a:p>
                  </a:txBody>
                  <a:tcPr marL="6350" marR="6350" marT="6350" marB="0" anchor="b">
                    <a:lnL>
                      <a:noFill/>
                    </a:lnL>
                    <a:lnR>
                      <a:noFill/>
                    </a:lnR>
                    <a:lnT>
                      <a:noFill/>
                    </a:lnT>
                    <a:lnB>
                      <a:noFill/>
                    </a:lnB>
                    <a:noFill/>
                  </a:tcPr>
                </a:tc>
                <a:extLst>
                  <a:ext uri="{0D108BD9-81ED-4DB2-BD59-A6C34878D82A}">
                    <a16:rowId xmlns:a16="http://schemas.microsoft.com/office/drawing/2014/main" val="2030491404"/>
                  </a:ext>
                </a:extLst>
              </a:tr>
              <a:tr h="175933">
                <a:tc>
                  <a:txBody>
                    <a:bodyPr/>
                    <a:lstStyle/>
                    <a:p>
                      <a:pPr algn="ctr" fontAlgn="b"/>
                      <a:r>
                        <a:rPr lang="en-GB" sz="800" b="0" i="0" u="none" strike="noStrike" dirty="0">
                          <a:solidFill>
                            <a:srgbClr val="000000"/>
                          </a:solidFill>
                          <a:effectLst/>
                          <a:latin typeface="Calibri" panose="020F0502020204030204" pitchFamily="34" charset="0"/>
                        </a:rPr>
                        <a:t>70%</a:t>
                      </a:r>
                    </a:p>
                  </a:txBody>
                  <a:tcPr marL="6350" marR="6350" marT="6350" marB="0" anchor="b">
                    <a:lnL>
                      <a:noFill/>
                    </a:lnL>
                    <a:lnR>
                      <a:noFill/>
                    </a:lnR>
                    <a:lnT>
                      <a:noFill/>
                    </a:lnT>
                    <a:lnB>
                      <a:noFill/>
                    </a:lnB>
                    <a:noFill/>
                  </a:tcPr>
                </a:tc>
                <a:extLst>
                  <a:ext uri="{0D108BD9-81ED-4DB2-BD59-A6C34878D82A}">
                    <a16:rowId xmlns:a16="http://schemas.microsoft.com/office/drawing/2014/main" val="3165393911"/>
                  </a:ext>
                </a:extLst>
              </a:tr>
              <a:tr h="175933">
                <a:tc>
                  <a:txBody>
                    <a:bodyPr/>
                    <a:lstStyle/>
                    <a:p>
                      <a:pPr algn="ctr" fontAlgn="b"/>
                      <a:r>
                        <a:rPr lang="en-GB" sz="800" b="0" i="0" u="none" strike="noStrike" dirty="0">
                          <a:solidFill>
                            <a:srgbClr val="000000"/>
                          </a:solidFill>
                          <a:effectLst/>
                          <a:latin typeface="Calibri" panose="020F0502020204030204" pitchFamily="34" charset="0"/>
                        </a:rPr>
                        <a:t>68%</a:t>
                      </a:r>
                    </a:p>
                  </a:txBody>
                  <a:tcPr marL="6350" marR="6350" marT="6350" marB="0" anchor="b">
                    <a:lnL>
                      <a:noFill/>
                    </a:lnL>
                    <a:lnR>
                      <a:noFill/>
                    </a:lnR>
                    <a:lnT>
                      <a:noFill/>
                    </a:lnT>
                    <a:lnB>
                      <a:noFill/>
                    </a:lnB>
                    <a:noFill/>
                  </a:tcPr>
                </a:tc>
                <a:extLst>
                  <a:ext uri="{0D108BD9-81ED-4DB2-BD59-A6C34878D82A}">
                    <a16:rowId xmlns:a16="http://schemas.microsoft.com/office/drawing/2014/main" val="1599202"/>
                  </a:ext>
                </a:extLst>
              </a:tr>
              <a:tr h="175933">
                <a:tc>
                  <a:txBody>
                    <a:bodyPr/>
                    <a:lstStyle/>
                    <a:p>
                      <a:pPr algn="ctr" fontAlgn="b"/>
                      <a:r>
                        <a:rPr lang="en-GB" sz="800" b="0" i="0" u="none" strike="noStrike" dirty="0">
                          <a:solidFill>
                            <a:srgbClr val="000000"/>
                          </a:solidFill>
                          <a:effectLst/>
                          <a:latin typeface="Calibri" panose="020F0502020204030204" pitchFamily="34" charset="0"/>
                        </a:rPr>
                        <a:t>70%</a:t>
                      </a:r>
                    </a:p>
                  </a:txBody>
                  <a:tcPr marL="6350" marR="6350" marT="6350" marB="0" anchor="b">
                    <a:lnL>
                      <a:noFill/>
                    </a:lnL>
                    <a:lnR>
                      <a:noFill/>
                    </a:lnR>
                    <a:lnT>
                      <a:noFill/>
                    </a:lnT>
                    <a:lnB>
                      <a:noFill/>
                    </a:lnB>
                    <a:noFill/>
                  </a:tcPr>
                </a:tc>
                <a:extLst>
                  <a:ext uri="{0D108BD9-81ED-4DB2-BD59-A6C34878D82A}">
                    <a16:rowId xmlns:a16="http://schemas.microsoft.com/office/drawing/2014/main" val="1933060408"/>
                  </a:ext>
                </a:extLst>
              </a:tr>
              <a:tr h="175933">
                <a:tc>
                  <a:txBody>
                    <a:bodyPr/>
                    <a:lstStyle/>
                    <a:p>
                      <a:pPr algn="ctr" fontAlgn="b"/>
                      <a:r>
                        <a:rPr lang="en-GB" sz="800" b="0" i="0" u="none" strike="noStrike" dirty="0">
                          <a:solidFill>
                            <a:srgbClr val="000000"/>
                          </a:solidFill>
                          <a:effectLst/>
                          <a:latin typeface="Calibri" panose="020F0502020204030204" pitchFamily="34" charset="0"/>
                        </a:rPr>
                        <a:t>74%</a:t>
                      </a:r>
                    </a:p>
                  </a:txBody>
                  <a:tcPr marL="6350" marR="6350" marT="6350" marB="0" anchor="b">
                    <a:lnL>
                      <a:noFill/>
                    </a:lnL>
                    <a:lnR>
                      <a:noFill/>
                    </a:lnR>
                    <a:lnT>
                      <a:noFill/>
                    </a:lnT>
                    <a:lnB>
                      <a:noFill/>
                    </a:lnB>
                    <a:noFill/>
                  </a:tcPr>
                </a:tc>
                <a:extLst>
                  <a:ext uri="{0D108BD9-81ED-4DB2-BD59-A6C34878D82A}">
                    <a16:rowId xmlns:a16="http://schemas.microsoft.com/office/drawing/2014/main" val="3875359211"/>
                  </a:ext>
                </a:extLst>
              </a:tr>
              <a:tr h="175933">
                <a:tc>
                  <a:txBody>
                    <a:bodyPr/>
                    <a:lstStyle/>
                    <a:p>
                      <a:pPr algn="ctr" fontAlgn="b"/>
                      <a:r>
                        <a:rPr lang="en-GB" sz="800" b="0" i="0" u="none" strike="noStrike" dirty="0">
                          <a:solidFill>
                            <a:srgbClr val="000000"/>
                          </a:solidFill>
                          <a:effectLst/>
                          <a:latin typeface="Calibri" panose="020F0502020204030204" pitchFamily="34" charset="0"/>
                        </a:rPr>
                        <a:t>63%</a:t>
                      </a:r>
                    </a:p>
                  </a:txBody>
                  <a:tcPr marL="6350" marR="6350" marT="6350" marB="0" anchor="b">
                    <a:lnL>
                      <a:noFill/>
                    </a:lnL>
                    <a:lnR>
                      <a:noFill/>
                    </a:lnR>
                    <a:lnT>
                      <a:noFill/>
                    </a:lnT>
                    <a:lnB>
                      <a:noFill/>
                    </a:lnB>
                    <a:noFill/>
                  </a:tcPr>
                </a:tc>
                <a:extLst>
                  <a:ext uri="{0D108BD9-81ED-4DB2-BD59-A6C34878D82A}">
                    <a16:rowId xmlns:a16="http://schemas.microsoft.com/office/drawing/2014/main" val="4230767516"/>
                  </a:ext>
                </a:extLst>
              </a:tr>
              <a:tr h="175933">
                <a:tc>
                  <a:txBody>
                    <a:bodyPr/>
                    <a:lstStyle/>
                    <a:p>
                      <a:pPr algn="ctr" fontAlgn="b"/>
                      <a:r>
                        <a:rPr lang="en-GB" sz="800" b="0" i="0" u="none" strike="noStrike" dirty="0">
                          <a:solidFill>
                            <a:srgbClr val="000000"/>
                          </a:solidFill>
                          <a:effectLst/>
                          <a:latin typeface="Calibri" panose="020F0502020204030204" pitchFamily="34" charset="0"/>
                        </a:rPr>
                        <a:t>59%</a:t>
                      </a:r>
                    </a:p>
                  </a:txBody>
                  <a:tcPr marL="6350" marR="6350" marT="6350" marB="0" anchor="b">
                    <a:lnL>
                      <a:noFill/>
                    </a:lnL>
                    <a:lnR>
                      <a:noFill/>
                    </a:lnR>
                    <a:lnT>
                      <a:noFill/>
                    </a:lnT>
                    <a:lnB>
                      <a:noFill/>
                    </a:lnB>
                    <a:noFill/>
                  </a:tcPr>
                </a:tc>
                <a:extLst>
                  <a:ext uri="{0D108BD9-81ED-4DB2-BD59-A6C34878D82A}">
                    <a16:rowId xmlns:a16="http://schemas.microsoft.com/office/drawing/2014/main" val="3807725674"/>
                  </a:ext>
                </a:extLst>
              </a:tr>
              <a:tr h="175933">
                <a:tc>
                  <a:txBody>
                    <a:bodyPr/>
                    <a:lstStyle/>
                    <a:p>
                      <a:pPr algn="ctr" fontAlgn="b"/>
                      <a:r>
                        <a:rPr lang="en-GB" sz="800" b="0" i="0" u="none" strike="noStrike" dirty="0">
                          <a:solidFill>
                            <a:srgbClr val="000000"/>
                          </a:solidFill>
                          <a:effectLst/>
                          <a:latin typeface="Calibri" panose="020F0502020204030204" pitchFamily="34" charset="0"/>
                        </a:rPr>
                        <a:t>61%</a:t>
                      </a:r>
                    </a:p>
                  </a:txBody>
                  <a:tcPr marL="6350" marR="6350" marT="6350" marB="0" anchor="b">
                    <a:lnL>
                      <a:noFill/>
                    </a:lnL>
                    <a:lnR>
                      <a:noFill/>
                    </a:lnR>
                    <a:lnT>
                      <a:noFill/>
                    </a:lnT>
                    <a:lnB>
                      <a:noFill/>
                    </a:lnB>
                    <a:noFill/>
                  </a:tcPr>
                </a:tc>
                <a:extLst>
                  <a:ext uri="{0D108BD9-81ED-4DB2-BD59-A6C34878D82A}">
                    <a16:rowId xmlns:a16="http://schemas.microsoft.com/office/drawing/2014/main" val="4223611048"/>
                  </a:ext>
                </a:extLst>
              </a:tr>
              <a:tr h="175933">
                <a:tc>
                  <a:txBody>
                    <a:bodyPr/>
                    <a:lstStyle/>
                    <a:p>
                      <a:pPr algn="ctr" fontAlgn="b"/>
                      <a:r>
                        <a:rPr lang="en-GB" sz="800" b="0" i="0" u="none" strike="noStrike" dirty="0">
                          <a:solidFill>
                            <a:srgbClr val="000000"/>
                          </a:solidFill>
                          <a:effectLst/>
                          <a:latin typeface="Calibri" panose="020F0502020204030204" pitchFamily="34" charset="0"/>
                        </a:rPr>
                        <a:t>69%</a:t>
                      </a:r>
                    </a:p>
                  </a:txBody>
                  <a:tcPr marL="6350" marR="6350" marT="6350" marB="0" anchor="b">
                    <a:lnL>
                      <a:noFill/>
                    </a:lnL>
                    <a:lnR>
                      <a:noFill/>
                    </a:lnR>
                    <a:lnT>
                      <a:noFill/>
                    </a:lnT>
                    <a:lnB>
                      <a:noFill/>
                    </a:lnB>
                    <a:noFill/>
                  </a:tcPr>
                </a:tc>
                <a:extLst>
                  <a:ext uri="{0D108BD9-81ED-4DB2-BD59-A6C34878D82A}">
                    <a16:rowId xmlns:a16="http://schemas.microsoft.com/office/drawing/2014/main" val="1609595238"/>
                  </a:ext>
                </a:extLst>
              </a:tr>
              <a:tr h="175933">
                <a:tc>
                  <a:txBody>
                    <a:bodyPr/>
                    <a:lstStyle/>
                    <a:p>
                      <a:pPr algn="ctr" fontAlgn="b"/>
                      <a:r>
                        <a:rPr lang="en-GB" sz="800" b="0" i="0" u="none" strike="noStrike" dirty="0">
                          <a:solidFill>
                            <a:srgbClr val="000000"/>
                          </a:solidFill>
                          <a:effectLst/>
                          <a:latin typeface="Calibri" panose="020F0502020204030204" pitchFamily="34" charset="0"/>
                        </a:rPr>
                        <a:t>57%</a:t>
                      </a:r>
                    </a:p>
                  </a:txBody>
                  <a:tcPr marL="6350" marR="6350" marT="6350" marB="0" anchor="b">
                    <a:lnL>
                      <a:noFill/>
                    </a:lnL>
                    <a:lnR>
                      <a:noFill/>
                    </a:lnR>
                    <a:lnT>
                      <a:noFill/>
                    </a:lnT>
                    <a:lnB>
                      <a:noFill/>
                    </a:lnB>
                    <a:noFill/>
                  </a:tcPr>
                </a:tc>
                <a:extLst>
                  <a:ext uri="{0D108BD9-81ED-4DB2-BD59-A6C34878D82A}">
                    <a16:rowId xmlns:a16="http://schemas.microsoft.com/office/drawing/2014/main" val="1816510631"/>
                  </a:ext>
                </a:extLst>
              </a:tr>
              <a:tr h="175933">
                <a:tc>
                  <a:txBody>
                    <a:bodyPr/>
                    <a:lstStyle/>
                    <a:p>
                      <a:pPr algn="ctr" fontAlgn="b"/>
                      <a:r>
                        <a:rPr lang="en-GB" sz="800" b="0" i="0" u="none" strike="noStrike" dirty="0">
                          <a:solidFill>
                            <a:srgbClr val="000000"/>
                          </a:solidFill>
                          <a:effectLst/>
                          <a:latin typeface="Calibri" panose="020F0502020204030204" pitchFamily="34" charset="0"/>
                        </a:rPr>
                        <a:t>60%</a:t>
                      </a:r>
                    </a:p>
                  </a:txBody>
                  <a:tcPr marL="6350" marR="6350" marT="6350" marB="0" anchor="b">
                    <a:lnL>
                      <a:noFill/>
                    </a:lnL>
                    <a:lnR>
                      <a:noFill/>
                    </a:lnR>
                    <a:lnT>
                      <a:noFill/>
                    </a:lnT>
                    <a:lnB>
                      <a:noFill/>
                    </a:lnB>
                    <a:noFill/>
                  </a:tcPr>
                </a:tc>
                <a:extLst>
                  <a:ext uri="{0D108BD9-81ED-4DB2-BD59-A6C34878D82A}">
                    <a16:rowId xmlns:a16="http://schemas.microsoft.com/office/drawing/2014/main" val="1164251681"/>
                  </a:ext>
                </a:extLst>
              </a:tr>
              <a:tr h="175933">
                <a:tc>
                  <a:txBody>
                    <a:bodyPr/>
                    <a:lstStyle/>
                    <a:p>
                      <a:pPr algn="ctr" fontAlgn="b"/>
                      <a:r>
                        <a:rPr lang="en-GB" sz="800" b="0" i="0" u="none" strike="noStrike" dirty="0">
                          <a:solidFill>
                            <a:srgbClr val="000000"/>
                          </a:solidFill>
                          <a:effectLst/>
                          <a:latin typeface="Calibri" panose="020F0502020204030204" pitchFamily="34" charset="0"/>
                        </a:rPr>
                        <a:t>60%</a:t>
                      </a:r>
                    </a:p>
                  </a:txBody>
                  <a:tcPr marL="6350" marR="6350" marT="6350" marB="0" anchor="b">
                    <a:lnL>
                      <a:noFill/>
                    </a:lnL>
                    <a:lnR>
                      <a:noFill/>
                    </a:lnR>
                    <a:lnT>
                      <a:noFill/>
                    </a:lnT>
                    <a:lnB>
                      <a:noFill/>
                    </a:lnB>
                    <a:noFill/>
                  </a:tcPr>
                </a:tc>
                <a:extLst>
                  <a:ext uri="{0D108BD9-81ED-4DB2-BD59-A6C34878D82A}">
                    <a16:rowId xmlns:a16="http://schemas.microsoft.com/office/drawing/2014/main" val="668316165"/>
                  </a:ext>
                </a:extLst>
              </a:tr>
              <a:tr h="175933">
                <a:tc>
                  <a:txBody>
                    <a:bodyPr/>
                    <a:lstStyle/>
                    <a:p>
                      <a:pPr algn="ctr" fontAlgn="b"/>
                      <a:r>
                        <a:rPr lang="en-GB" sz="800" b="0" i="0" u="none" strike="noStrike" dirty="0">
                          <a:solidFill>
                            <a:srgbClr val="000000"/>
                          </a:solidFill>
                          <a:effectLst/>
                          <a:latin typeface="Calibri" panose="020F0502020204030204" pitchFamily="34" charset="0"/>
                        </a:rPr>
                        <a:t>60%</a:t>
                      </a:r>
                    </a:p>
                  </a:txBody>
                  <a:tcPr marL="6350" marR="6350" marT="6350" marB="0" anchor="b">
                    <a:lnL>
                      <a:noFill/>
                    </a:lnL>
                    <a:lnR>
                      <a:noFill/>
                    </a:lnR>
                    <a:lnT>
                      <a:noFill/>
                    </a:lnT>
                    <a:lnB>
                      <a:noFill/>
                    </a:lnB>
                    <a:noFill/>
                  </a:tcPr>
                </a:tc>
                <a:extLst>
                  <a:ext uri="{0D108BD9-81ED-4DB2-BD59-A6C34878D82A}">
                    <a16:rowId xmlns:a16="http://schemas.microsoft.com/office/drawing/2014/main" val="3648230933"/>
                  </a:ext>
                </a:extLst>
              </a:tr>
              <a:tr h="175933">
                <a:tc>
                  <a:txBody>
                    <a:bodyPr/>
                    <a:lstStyle/>
                    <a:p>
                      <a:pPr algn="ctr" fontAlgn="b"/>
                      <a:r>
                        <a:rPr lang="en-GB" sz="800" b="0" i="0" u="none" strike="noStrike" dirty="0">
                          <a:solidFill>
                            <a:srgbClr val="000000"/>
                          </a:solidFill>
                          <a:effectLst/>
                          <a:latin typeface="Calibri" panose="020F0502020204030204" pitchFamily="34" charset="0"/>
                        </a:rPr>
                        <a:t>41%</a:t>
                      </a:r>
                    </a:p>
                  </a:txBody>
                  <a:tcPr marL="6350" marR="6350" marT="6350" marB="0" anchor="b">
                    <a:lnL>
                      <a:noFill/>
                    </a:lnL>
                    <a:lnR>
                      <a:noFill/>
                    </a:lnR>
                    <a:lnT>
                      <a:noFill/>
                    </a:lnT>
                    <a:lnB>
                      <a:noFill/>
                    </a:lnB>
                    <a:noFill/>
                  </a:tcPr>
                </a:tc>
                <a:extLst>
                  <a:ext uri="{0D108BD9-81ED-4DB2-BD59-A6C34878D82A}">
                    <a16:rowId xmlns:a16="http://schemas.microsoft.com/office/drawing/2014/main" val="2353731501"/>
                  </a:ext>
                </a:extLst>
              </a:tr>
              <a:tr h="175933">
                <a:tc>
                  <a:txBody>
                    <a:bodyPr/>
                    <a:lstStyle/>
                    <a:p>
                      <a:pPr algn="ctr" fontAlgn="b"/>
                      <a:r>
                        <a:rPr lang="en-GB" sz="800" b="0" i="0" u="none" strike="noStrike" dirty="0">
                          <a:solidFill>
                            <a:srgbClr val="000000"/>
                          </a:solidFill>
                          <a:effectLst/>
                          <a:latin typeface="Calibri" panose="020F0502020204030204" pitchFamily="34" charset="0"/>
                        </a:rPr>
                        <a:t>58%</a:t>
                      </a:r>
                    </a:p>
                  </a:txBody>
                  <a:tcPr marL="6350" marR="6350" marT="6350" marB="0" anchor="b">
                    <a:lnL>
                      <a:noFill/>
                    </a:lnL>
                    <a:lnR>
                      <a:noFill/>
                    </a:lnR>
                    <a:lnT>
                      <a:noFill/>
                    </a:lnT>
                    <a:lnB>
                      <a:noFill/>
                    </a:lnB>
                    <a:noFill/>
                  </a:tcPr>
                </a:tc>
                <a:extLst>
                  <a:ext uri="{0D108BD9-81ED-4DB2-BD59-A6C34878D82A}">
                    <a16:rowId xmlns:a16="http://schemas.microsoft.com/office/drawing/2014/main" val="509657737"/>
                  </a:ext>
                </a:extLst>
              </a:tr>
              <a:tr h="175933">
                <a:tc>
                  <a:txBody>
                    <a:bodyPr/>
                    <a:lstStyle/>
                    <a:p>
                      <a:pPr algn="ctr" fontAlgn="b"/>
                      <a:r>
                        <a:rPr lang="en-GB" sz="800" b="0" i="0" u="none" strike="noStrike" dirty="0">
                          <a:solidFill>
                            <a:srgbClr val="000000"/>
                          </a:solidFill>
                          <a:effectLst/>
                          <a:latin typeface="Calibri" panose="020F0502020204030204" pitchFamily="34" charset="0"/>
                        </a:rPr>
                        <a:t>54%</a:t>
                      </a:r>
                    </a:p>
                  </a:txBody>
                  <a:tcPr marL="6350" marR="6350" marT="6350" marB="0" anchor="b">
                    <a:lnL>
                      <a:noFill/>
                    </a:lnL>
                    <a:lnR>
                      <a:noFill/>
                    </a:lnR>
                    <a:lnT>
                      <a:noFill/>
                    </a:lnT>
                    <a:lnB>
                      <a:noFill/>
                    </a:lnB>
                    <a:noFill/>
                  </a:tcPr>
                </a:tc>
                <a:extLst>
                  <a:ext uri="{0D108BD9-81ED-4DB2-BD59-A6C34878D82A}">
                    <a16:rowId xmlns:a16="http://schemas.microsoft.com/office/drawing/2014/main" val="3016519277"/>
                  </a:ext>
                </a:extLst>
              </a:tr>
              <a:tr h="199987">
                <a:tc>
                  <a:txBody>
                    <a:bodyPr/>
                    <a:lstStyle/>
                    <a:p>
                      <a:pPr algn="ctr" fontAlgn="b"/>
                      <a:r>
                        <a:rPr lang="en-GB" sz="800" b="0" i="0" u="none" strike="noStrike" dirty="0">
                          <a:solidFill>
                            <a:srgbClr val="000000"/>
                          </a:solidFill>
                          <a:effectLst/>
                          <a:latin typeface="Calibri" panose="020F0502020204030204" pitchFamily="34" charset="0"/>
                        </a:rPr>
                        <a:t>56%</a:t>
                      </a:r>
                    </a:p>
                  </a:txBody>
                  <a:tcPr marL="6350" marR="6350" marT="6350" marB="0" anchor="b">
                    <a:lnL>
                      <a:noFill/>
                    </a:lnL>
                    <a:lnR>
                      <a:noFill/>
                    </a:lnR>
                    <a:lnT>
                      <a:noFill/>
                    </a:lnT>
                    <a:lnB>
                      <a:noFill/>
                    </a:lnB>
                    <a:noFill/>
                  </a:tcPr>
                </a:tc>
                <a:extLst>
                  <a:ext uri="{0D108BD9-81ED-4DB2-BD59-A6C34878D82A}">
                    <a16:rowId xmlns:a16="http://schemas.microsoft.com/office/drawing/2014/main" val="3115071310"/>
                  </a:ext>
                </a:extLst>
              </a:tr>
              <a:tr h="175933">
                <a:tc>
                  <a:txBody>
                    <a:bodyPr/>
                    <a:lstStyle/>
                    <a:p>
                      <a:pPr algn="ctr" fontAlgn="b"/>
                      <a:r>
                        <a:rPr lang="en-GB" sz="800" b="0" i="0" u="none" strike="noStrike" dirty="0">
                          <a:solidFill>
                            <a:srgbClr val="000000"/>
                          </a:solidFill>
                          <a:effectLst/>
                          <a:latin typeface="Calibri" panose="020F0502020204030204" pitchFamily="34" charset="0"/>
                        </a:rPr>
                        <a:t>51%</a:t>
                      </a:r>
                    </a:p>
                  </a:txBody>
                  <a:tcPr marL="6350" marR="6350" marT="6350" marB="0" anchor="b">
                    <a:lnL>
                      <a:noFill/>
                    </a:lnL>
                    <a:lnR>
                      <a:noFill/>
                    </a:lnR>
                    <a:lnT>
                      <a:noFill/>
                    </a:lnT>
                    <a:lnB>
                      <a:noFill/>
                    </a:lnB>
                    <a:noFill/>
                  </a:tcPr>
                </a:tc>
                <a:extLst>
                  <a:ext uri="{0D108BD9-81ED-4DB2-BD59-A6C34878D82A}">
                    <a16:rowId xmlns:a16="http://schemas.microsoft.com/office/drawing/2014/main" val="1725124723"/>
                  </a:ext>
                </a:extLst>
              </a:tr>
              <a:tr h="175933">
                <a:tc>
                  <a:txBody>
                    <a:bodyPr/>
                    <a:lstStyle/>
                    <a:p>
                      <a:pPr algn="ctr" fontAlgn="b"/>
                      <a:r>
                        <a:rPr lang="en-GB" sz="800" b="0" i="0" u="none" strike="noStrike" dirty="0">
                          <a:solidFill>
                            <a:srgbClr val="000000"/>
                          </a:solidFill>
                          <a:effectLst/>
                          <a:latin typeface="Calibri" panose="020F0502020204030204" pitchFamily="34" charset="0"/>
                        </a:rPr>
                        <a:t>53%</a:t>
                      </a:r>
                    </a:p>
                  </a:txBody>
                  <a:tcPr marL="6350" marR="6350" marT="6350" marB="0" anchor="b">
                    <a:lnL>
                      <a:noFill/>
                    </a:lnL>
                    <a:lnR>
                      <a:noFill/>
                    </a:lnR>
                    <a:lnT>
                      <a:noFill/>
                    </a:lnT>
                    <a:lnB>
                      <a:noFill/>
                    </a:lnB>
                    <a:noFill/>
                  </a:tcPr>
                </a:tc>
                <a:extLst>
                  <a:ext uri="{0D108BD9-81ED-4DB2-BD59-A6C34878D82A}">
                    <a16:rowId xmlns:a16="http://schemas.microsoft.com/office/drawing/2014/main" val="193001544"/>
                  </a:ext>
                </a:extLst>
              </a:tr>
              <a:tr h="175933">
                <a:tc>
                  <a:txBody>
                    <a:bodyPr/>
                    <a:lstStyle/>
                    <a:p>
                      <a:pPr algn="ctr" fontAlgn="b"/>
                      <a:r>
                        <a:rPr lang="en-GB" sz="800" b="0" i="0" u="none" strike="noStrike" dirty="0">
                          <a:solidFill>
                            <a:srgbClr val="000000"/>
                          </a:solidFill>
                          <a:effectLst/>
                          <a:latin typeface="Calibri" panose="020F0502020204030204" pitchFamily="34" charset="0"/>
                        </a:rPr>
                        <a:t>41%</a:t>
                      </a:r>
                    </a:p>
                  </a:txBody>
                  <a:tcPr marL="6350" marR="6350" marT="6350" marB="0" anchor="b">
                    <a:lnL>
                      <a:noFill/>
                    </a:lnL>
                    <a:lnR>
                      <a:noFill/>
                    </a:lnR>
                    <a:lnT>
                      <a:noFill/>
                    </a:lnT>
                    <a:lnB>
                      <a:noFill/>
                    </a:lnB>
                    <a:noFill/>
                  </a:tcPr>
                </a:tc>
                <a:extLst>
                  <a:ext uri="{0D108BD9-81ED-4DB2-BD59-A6C34878D82A}">
                    <a16:rowId xmlns:a16="http://schemas.microsoft.com/office/drawing/2014/main" val="3610253312"/>
                  </a:ext>
                </a:extLst>
              </a:tr>
              <a:tr h="175933">
                <a:tc>
                  <a:txBody>
                    <a:bodyPr/>
                    <a:lstStyle/>
                    <a:p>
                      <a:pPr algn="ctr" fontAlgn="b"/>
                      <a:r>
                        <a:rPr lang="en-GB" sz="800" b="0" i="0" u="none" strike="noStrike" dirty="0">
                          <a:solidFill>
                            <a:srgbClr val="000000"/>
                          </a:solidFill>
                          <a:effectLst/>
                          <a:latin typeface="Calibri" panose="020F0502020204030204" pitchFamily="34" charset="0"/>
                        </a:rPr>
                        <a:t>45%</a:t>
                      </a:r>
                    </a:p>
                  </a:txBody>
                  <a:tcPr marL="6350" marR="6350" marT="6350" marB="0" anchor="b">
                    <a:lnL>
                      <a:noFill/>
                    </a:lnL>
                    <a:lnR>
                      <a:noFill/>
                    </a:lnR>
                    <a:lnT>
                      <a:noFill/>
                    </a:lnT>
                    <a:lnB>
                      <a:noFill/>
                    </a:lnB>
                    <a:noFill/>
                  </a:tcPr>
                </a:tc>
                <a:extLst>
                  <a:ext uri="{0D108BD9-81ED-4DB2-BD59-A6C34878D82A}">
                    <a16:rowId xmlns:a16="http://schemas.microsoft.com/office/drawing/2014/main" val="101639820"/>
                  </a:ext>
                </a:extLst>
              </a:tr>
              <a:tr h="175933">
                <a:tc>
                  <a:txBody>
                    <a:bodyPr/>
                    <a:lstStyle/>
                    <a:p>
                      <a:pPr algn="ctr" fontAlgn="b"/>
                      <a:r>
                        <a:rPr lang="en-GB" sz="800" b="0" i="0" u="none" strike="noStrike" dirty="0">
                          <a:solidFill>
                            <a:srgbClr val="000000"/>
                          </a:solidFill>
                          <a:effectLst/>
                          <a:latin typeface="Calibri" panose="020F0502020204030204" pitchFamily="34" charset="0"/>
                        </a:rPr>
                        <a:t>43%</a:t>
                      </a:r>
                    </a:p>
                  </a:txBody>
                  <a:tcPr marL="6350" marR="6350" marT="6350" marB="0" anchor="b">
                    <a:lnL>
                      <a:noFill/>
                    </a:lnL>
                    <a:lnR>
                      <a:noFill/>
                    </a:lnR>
                    <a:lnT>
                      <a:noFill/>
                    </a:lnT>
                    <a:lnB>
                      <a:noFill/>
                    </a:lnB>
                    <a:noFill/>
                  </a:tcPr>
                </a:tc>
                <a:extLst>
                  <a:ext uri="{0D108BD9-81ED-4DB2-BD59-A6C34878D82A}">
                    <a16:rowId xmlns:a16="http://schemas.microsoft.com/office/drawing/2014/main" val="2644255146"/>
                  </a:ext>
                </a:extLst>
              </a:tr>
              <a:tr h="175933">
                <a:tc>
                  <a:txBody>
                    <a:bodyPr/>
                    <a:lstStyle/>
                    <a:p>
                      <a:pPr algn="ctr" fontAlgn="b"/>
                      <a:r>
                        <a:rPr lang="en-GB" sz="800" b="0" i="0" u="none" strike="noStrike" dirty="0">
                          <a:solidFill>
                            <a:srgbClr val="000000"/>
                          </a:solidFill>
                          <a:effectLst/>
                          <a:latin typeface="Calibri" panose="020F0502020204030204" pitchFamily="34" charset="0"/>
                        </a:rPr>
                        <a:t>46%</a:t>
                      </a:r>
                    </a:p>
                  </a:txBody>
                  <a:tcPr marL="6350" marR="6350" marT="6350" marB="0" anchor="b">
                    <a:lnL>
                      <a:noFill/>
                    </a:lnL>
                    <a:lnR>
                      <a:noFill/>
                    </a:lnR>
                    <a:lnT>
                      <a:noFill/>
                    </a:lnT>
                    <a:lnB>
                      <a:noFill/>
                    </a:lnB>
                    <a:noFill/>
                  </a:tcPr>
                </a:tc>
                <a:extLst>
                  <a:ext uri="{0D108BD9-81ED-4DB2-BD59-A6C34878D82A}">
                    <a16:rowId xmlns:a16="http://schemas.microsoft.com/office/drawing/2014/main" val="2154036536"/>
                  </a:ext>
                </a:extLst>
              </a:tr>
            </a:tbl>
          </a:graphicData>
        </a:graphic>
      </p:graphicFrame>
      <p:cxnSp>
        <p:nvCxnSpPr>
          <p:cNvPr id="30" name="Straight Connector 29">
            <a:extLst>
              <a:ext uri="{FF2B5EF4-FFF2-40B4-BE49-F238E27FC236}">
                <a16:creationId xmlns:a16="http://schemas.microsoft.com/office/drawing/2014/main" id="{47AFAEE4-AF7B-4F98-9B26-6E24D37B1016}"/>
              </a:ext>
            </a:extLst>
          </p:cNvPr>
          <p:cNvCxnSpPr>
            <a:cxnSpLocks/>
          </p:cNvCxnSpPr>
          <p:nvPr/>
        </p:nvCxnSpPr>
        <p:spPr>
          <a:xfrm>
            <a:off x="197115" y="2827889"/>
            <a:ext cx="778348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58EF8E5-7EC1-411D-96CF-252AC9C8063A}"/>
              </a:ext>
            </a:extLst>
          </p:cNvPr>
          <p:cNvCxnSpPr>
            <a:cxnSpLocks/>
          </p:cNvCxnSpPr>
          <p:nvPr/>
        </p:nvCxnSpPr>
        <p:spPr>
          <a:xfrm flipV="1">
            <a:off x="209375" y="4251093"/>
            <a:ext cx="7771228" cy="8710"/>
          </a:xfrm>
          <a:prstGeom prst="line">
            <a:avLst/>
          </a:prstGeom>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08428B80-C12B-434C-B34D-B66CF707194F}"/>
              </a:ext>
            </a:extLst>
          </p:cNvPr>
          <p:cNvSpPr txBox="1"/>
          <p:nvPr/>
        </p:nvSpPr>
        <p:spPr>
          <a:xfrm>
            <a:off x="116438" y="1842558"/>
            <a:ext cx="1466216" cy="430887"/>
          </a:xfrm>
          <a:prstGeom prst="rect">
            <a:avLst/>
          </a:prstGeom>
          <a:noFill/>
        </p:spPr>
        <p:txBody>
          <a:bodyPr wrap="square" rtlCol="0">
            <a:spAutoFit/>
          </a:bodyPr>
          <a:lstStyle/>
          <a:p>
            <a:r>
              <a:rPr lang="en-GB" sz="1100" b="1" dirty="0">
                <a:solidFill>
                  <a:schemeClr val="accent5"/>
                </a:solidFill>
              </a:rPr>
              <a:t>HIGH INTEREST EXPERIENCES</a:t>
            </a:r>
          </a:p>
        </p:txBody>
      </p:sp>
      <p:sp>
        <p:nvSpPr>
          <p:cNvPr id="33" name="TextBox 32">
            <a:extLst>
              <a:ext uri="{FF2B5EF4-FFF2-40B4-BE49-F238E27FC236}">
                <a16:creationId xmlns:a16="http://schemas.microsoft.com/office/drawing/2014/main" id="{E88C3B48-BB53-425B-AEA4-433B01CDF4C4}"/>
              </a:ext>
            </a:extLst>
          </p:cNvPr>
          <p:cNvSpPr txBox="1"/>
          <p:nvPr/>
        </p:nvSpPr>
        <p:spPr>
          <a:xfrm>
            <a:off x="94114" y="3051101"/>
            <a:ext cx="1716765" cy="261610"/>
          </a:xfrm>
          <a:prstGeom prst="rect">
            <a:avLst/>
          </a:prstGeom>
          <a:noFill/>
        </p:spPr>
        <p:txBody>
          <a:bodyPr wrap="square" rtlCol="0">
            <a:spAutoFit/>
          </a:bodyPr>
          <a:lstStyle/>
          <a:p>
            <a:r>
              <a:rPr lang="en-GB" sz="1100" b="1" dirty="0">
                <a:solidFill>
                  <a:schemeClr val="accent5"/>
                </a:solidFill>
              </a:rPr>
              <a:t>MID-RANGE INTEREST</a:t>
            </a:r>
          </a:p>
        </p:txBody>
      </p:sp>
      <p:sp>
        <p:nvSpPr>
          <p:cNvPr id="35" name="TextBox 34">
            <a:extLst>
              <a:ext uri="{FF2B5EF4-FFF2-40B4-BE49-F238E27FC236}">
                <a16:creationId xmlns:a16="http://schemas.microsoft.com/office/drawing/2014/main" id="{C00F1DA9-6F3D-4D02-B3A4-75CAFF0E9755}"/>
              </a:ext>
            </a:extLst>
          </p:cNvPr>
          <p:cNvSpPr txBox="1"/>
          <p:nvPr/>
        </p:nvSpPr>
        <p:spPr>
          <a:xfrm>
            <a:off x="177134" y="4386228"/>
            <a:ext cx="1716765" cy="261610"/>
          </a:xfrm>
          <a:prstGeom prst="rect">
            <a:avLst/>
          </a:prstGeom>
          <a:noFill/>
        </p:spPr>
        <p:txBody>
          <a:bodyPr wrap="square" rtlCol="0">
            <a:spAutoFit/>
          </a:bodyPr>
          <a:lstStyle/>
          <a:p>
            <a:r>
              <a:rPr lang="en-GB" sz="1100" b="1" dirty="0">
                <a:solidFill>
                  <a:schemeClr val="accent5"/>
                </a:solidFill>
              </a:rPr>
              <a:t>NICHE INTEREST</a:t>
            </a:r>
          </a:p>
        </p:txBody>
      </p:sp>
      <p:sp>
        <p:nvSpPr>
          <p:cNvPr id="40" name="TextBox 39">
            <a:extLst>
              <a:ext uri="{FF2B5EF4-FFF2-40B4-BE49-F238E27FC236}">
                <a16:creationId xmlns:a16="http://schemas.microsoft.com/office/drawing/2014/main" id="{1F82F5BE-78D5-42AD-9418-0B089133CA19}"/>
              </a:ext>
            </a:extLst>
          </p:cNvPr>
          <p:cNvSpPr txBox="1"/>
          <p:nvPr/>
        </p:nvSpPr>
        <p:spPr>
          <a:xfrm>
            <a:off x="6987343" y="1486164"/>
            <a:ext cx="1154130" cy="261610"/>
          </a:xfrm>
          <a:prstGeom prst="rect">
            <a:avLst/>
          </a:prstGeom>
          <a:noFill/>
        </p:spPr>
        <p:txBody>
          <a:bodyPr wrap="square" rtlCol="0">
            <a:spAutoFit/>
          </a:bodyPr>
          <a:lstStyle/>
          <a:p>
            <a:pPr algn="ctr"/>
            <a:r>
              <a:rPr lang="en-GB" sz="1100" i="1" dirty="0"/>
              <a:t>% Interested</a:t>
            </a:r>
          </a:p>
        </p:txBody>
      </p:sp>
      <p:sp>
        <p:nvSpPr>
          <p:cNvPr id="37" name="Slide Number Placeholder 5">
            <a:extLst>
              <a:ext uri="{FF2B5EF4-FFF2-40B4-BE49-F238E27FC236}">
                <a16:creationId xmlns:a16="http://schemas.microsoft.com/office/drawing/2014/main" id="{4F706DF1-01AD-4E36-A863-291DCCE53A64}"/>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20104DD0-6452-4163-9DA8-10639ECB06EE}"/>
              </a:ext>
            </a:extLst>
          </p:cNvPr>
          <p:cNvSpPr/>
          <p:nvPr/>
        </p:nvSpPr>
        <p:spPr>
          <a:xfrm>
            <a:off x="8141473" y="2909465"/>
            <a:ext cx="1707705" cy="1277273"/>
          </a:xfrm>
          <a:prstGeom prst="rect">
            <a:avLst/>
          </a:prstGeom>
        </p:spPr>
        <p:txBody>
          <a:bodyPr wrap="square">
            <a:spAutoFit/>
          </a:bodyPr>
          <a:lstStyle/>
          <a:p>
            <a:r>
              <a:rPr lang="en-GB" sz="1100" dirty="0">
                <a:solidFill>
                  <a:schemeClr val="accent5"/>
                </a:solidFill>
              </a:rPr>
              <a:t>*Level of participation and interest in doing experiences in England is broadly consistent across all inbound and domestic markets (see appendix)</a:t>
            </a:r>
          </a:p>
          <a:p>
            <a:endParaRPr lang="en-GB" sz="1100" dirty="0"/>
          </a:p>
        </p:txBody>
      </p:sp>
      <p:sp>
        <p:nvSpPr>
          <p:cNvPr id="4" name="Rectangle 3">
            <a:extLst>
              <a:ext uri="{FF2B5EF4-FFF2-40B4-BE49-F238E27FC236}">
                <a16:creationId xmlns:a16="http://schemas.microsoft.com/office/drawing/2014/main" id="{AC281663-0C79-45D8-8440-523C57BC4CE6}"/>
              </a:ext>
            </a:extLst>
          </p:cNvPr>
          <p:cNvSpPr/>
          <p:nvPr/>
        </p:nvSpPr>
        <p:spPr>
          <a:xfrm>
            <a:off x="43610" y="1247637"/>
            <a:ext cx="2845844" cy="307777"/>
          </a:xfrm>
          <a:prstGeom prst="rect">
            <a:avLst/>
          </a:prstGeom>
        </p:spPr>
        <p:txBody>
          <a:bodyPr wrap="none">
            <a:spAutoFit/>
          </a:bodyPr>
          <a:lstStyle/>
          <a:p>
            <a:r>
              <a:rPr lang="en-GB" sz="1400" b="1" dirty="0"/>
              <a:t>Interest in doing activity in England </a:t>
            </a:r>
            <a:endParaRPr lang="en-GB" sz="1400" dirty="0"/>
          </a:p>
        </p:txBody>
      </p:sp>
    </p:spTree>
    <p:extLst>
      <p:ext uri="{BB962C8B-B14F-4D97-AF65-F5344CB8AC3E}">
        <p14:creationId xmlns:p14="http://schemas.microsoft.com/office/powerpoint/2010/main" val="1258510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ADFE5-F52D-401D-B6F0-1E4E9B845FF8}"/>
              </a:ext>
            </a:extLst>
          </p:cNvPr>
          <p:cNvSpPr>
            <a:spLocks noGrp="1"/>
          </p:cNvSpPr>
          <p:nvPr>
            <p:ph type="title"/>
          </p:nvPr>
        </p:nvSpPr>
        <p:spPr>
          <a:xfrm>
            <a:off x="109742" y="-70546"/>
            <a:ext cx="8234362" cy="904000"/>
          </a:xfrm>
        </p:spPr>
        <p:txBody>
          <a:bodyPr/>
          <a:lstStyle/>
          <a:p>
            <a:r>
              <a:rPr lang="en-GB" dirty="0"/>
              <a:t>Target audience for experiential activities</a:t>
            </a:r>
          </a:p>
        </p:txBody>
      </p:sp>
      <p:sp>
        <p:nvSpPr>
          <p:cNvPr id="3" name="Slide Number Placeholder 2">
            <a:extLst>
              <a:ext uri="{FF2B5EF4-FFF2-40B4-BE49-F238E27FC236}">
                <a16:creationId xmlns:a16="http://schemas.microsoft.com/office/drawing/2014/main" id="{B0E00661-CDA4-408D-BDCB-7EF77A13FE91}"/>
              </a:ext>
            </a:extLst>
          </p:cNvPr>
          <p:cNvSpPr>
            <a:spLocks noGrp="1"/>
          </p:cNvSpPr>
          <p:nvPr>
            <p:ph type="sldNum" sz="quarter" idx="12"/>
          </p:nvPr>
        </p:nvSpPr>
        <p:spPr/>
        <p:txBody>
          <a:bodyPr/>
          <a:lstStyle/>
          <a:p>
            <a:fld id="{65C4E51C-5B21-47ED-87F9-7CEAAA8B3069}" type="slidenum">
              <a:rPr lang="en-GB" smtClean="0"/>
              <a:pPr/>
              <a:t>11</a:t>
            </a:fld>
            <a:endParaRPr lang="en-GB"/>
          </a:p>
        </p:txBody>
      </p:sp>
      <p:sp>
        <p:nvSpPr>
          <p:cNvPr id="5" name="Rectangle 4">
            <a:extLst>
              <a:ext uri="{FF2B5EF4-FFF2-40B4-BE49-F238E27FC236}">
                <a16:creationId xmlns:a16="http://schemas.microsoft.com/office/drawing/2014/main" id="{5B897151-4DF5-4C91-BD76-7D6ABBE3CF53}"/>
              </a:ext>
            </a:extLst>
          </p:cNvPr>
          <p:cNvSpPr/>
          <p:nvPr/>
        </p:nvSpPr>
        <p:spPr>
          <a:xfrm>
            <a:off x="109742" y="1902891"/>
            <a:ext cx="2297430" cy="4288907"/>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200" b="1" dirty="0">
                <a:solidFill>
                  <a:schemeClr val="tx1"/>
                </a:solidFill>
              </a:rPr>
              <a:t>Inbound &amp; Domestic Markets</a:t>
            </a:r>
          </a:p>
          <a:p>
            <a:pPr algn="ctr"/>
            <a:endParaRPr lang="en-GB" sz="1200" b="1" dirty="0">
              <a:solidFill>
                <a:schemeClr val="tx1"/>
              </a:solidFill>
            </a:endParaRPr>
          </a:p>
          <a:p>
            <a:r>
              <a:rPr lang="en-GB" sz="1100" dirty="0">
                <a:solidFill>
                  <a:schemeClr val="tx1"/>
                </a:solidFill>
              </a:rPr>
              <a:t>There are some differences in the appeal of experiences across age groups:</a:t>
            </a:r>
          </a:p>
          <a:p>
            <a:endParaRPr lang="en-GB" sz="1100" dirty="0">
              <a:solidFill>
                <a:schemeClr val="tx1"/>
              </a:solidFill>
            </a:endParaRPr>
          </a:p>
          <a:p>
            <a:r>
              <a:rPr lang="en-GB" sz="1100" b="1" dirty="0">
                <a:solidFill>
                  <a:schemeClr val="accent5">
                    <a:lumMod val="75000"/>
                  </a:schemeClr>
                </a:solidFill>
              </a:rPr>
              <a:t>Younger</a:t>
            </a:r>
            <a:r>
              <a:rPr lang="en-GB" sz="1100" b="1" dirty="0">
                <a:solidFill>
                  <a:schemeClr val="tx1"/>
                </a:solidFill>
              </a:rPr>
              <a:t> appeal:</a:t>
            </a:r>
          </a:p>
          <a:p>
            <a:pPr marL="171450" indent="-171450">
              <a:buFontTx/>
              <a:buChar char="-"/>
            </a:pPr>
            <a:r>
              <a:rPr lang="en-GB" sz="1100" dirty="0">
                <a:solidFill>
                  <a:schemeClr val="tx1"/>
                </a:solidFill>
              </a:rPr>
              <a:t>Niche Wellness Experiences</a:t>
            </a:r>
          </a:p>
          <a:p>
            <a:pPr marL="171450" indent="-171450">
              <a:buFontTx/>
              <a:buChar char="-"/>
            </a:pPr>
            <a:r>
              <a:rPr lang="en-GB" sz="1100" dirty="0">
                <a:solidFill>
                  <a:schemeClr val="tx1"/>
                </a:solidFill>
              </a:rPr>
              <a:t>Street Art</a:t>
            </a:r>
          </a:p>
          <a:p>
            <a:pPr marL="171450" indent="-171450">
              <a:buFontTx/>
              <a:buChar char="-"/>
            </a:pPr>
            <a:r>
              <a:rPr lang="en-GB" sz="1100" dirty="0">
                <a:solidFill>
                  <a:schemeClr val="tx1"/>
                </a:solidFill>
              </a:rPr>
              <a:t>Baking Class (Inbound Markets)</a:t>
            </a:r>
          </a:p>
          <a:p>
            <a:pPr marL="171450" indent="-171450">
              <a:buFontTx/>
              <a:buChar char="-"/>
            </a:pPr>
            <a:r>
              <a:rPr lang="en-GB" sz="1100" dirty="0">
                <a:solidFill>
                  <a:schemeClr val="tx1"/>
                </a:solidFill>
              </a:rPr>
              <a:t>Guided Fishing Experience (UK)</a:t>
            </a:r>
          </a:p>
          <a:p>
            <a:pPr marL="171450" indent="-171450">
              <a:buFontTx/>
              <a:buChar char="-"/>
            </a:pPr>
            <a:endParaRPr lang="en-GB" sz="1100" dirty="0">
              <a:solidFill>
                <a:schemeClr val="tx1"/>
              </a:solidFill>
            </a:endParaRPr>
          </a:p>
          <a:p>
            <a:r>
              <a:rPr lang="en-GB" sz="1100" b="1" dirty="0">
                <a:solidFill>
                  <a:schemeClr val="accent3">
                    <a:lumMod val="50000"/>
                  </a:schemeClr>
                </a:solidFill>
              </a:rPr>
              <a:t>Older</a:t>
            </a:r>
            <a:r>
              <a:rPr lang="en-GB" sz="1100" b="1" dirty="0">
                <a:solidFill>
                  <a:schemeClr val="tx1"/>
                </a:solidFill>
              </a:rPr>
              <a:t> appeal</a:t>
            </a:r>
            <a:r>
              <a:rPr lang="en-GB" sz="1100" dirty="0">
                <a:solidFill>
                  <a:schemeClr val="tx1"/>
                </a:solidFill>
              </a:rPr>
              <a:t>:</a:t>
            </a:r>
          </a:p>
          <a:p>
            <a:pPr marL="171450" indent="-171450">
              <a:buFontTx/>
              <a:buChar char="-"/>
            </a:pPr>
            <a:r>
              <a:rPr lang="en-GB" sz="1100" dirty="0">
                <a:solidFill>
                  <a:schemeClr val="tx1"/>
                </a:solidFill>
              </a:rPr>
              <a:t>Distillery or Brewery Tour</a:t>
            </a:r>
          </a:p>
          <a:p>
            <a:pPr marL="171450" indent="-171450">
              <a:buFontTx/>
              <a:buChar char="-"/>
            </a:pPr>
            <a:r>
              <a:rPr lang="en-GB" sz="1100" dirty="0">
                <a:solidFill>
                  <a:schemeClr val="tx1"/>
                </a:solidFill>
              </a:rPr>
              <a:t>Vineyard Tour and Tasting</a:t>
            </a:r>
          </a:p>
          <a:p>
            <a:pPr marL="171450" indent="-171450">
              <a:buFontTx/>
              <a:buChar char="-"/>
            </a:pPr>
            <a:r>
              <a:rPr lang="en-GB" sz="1100" dirty="0">
                <a:solidFill>
                  <a:schemeClr val="tx1"/>
                </a:solidFill>
              </a:rPr>
              <a:t>Guided Nature Experience</a:t>
            </a:r>
          </a:p>
          <a:p>
            <a:pPr marL="171450" indent="-171450">
              <a:buFontTx/>
              <a:buChar char="-"/>
            </a:pPr>
            <a:r>
              <a:rPr lang="en-GB" sz="1100" dirty="0">
                <a:solidFill>
                  <a:schemeClr val="tx1"/>
                </a:solidFill>
              </a:rPr>
              <a:t>‘Life Behind the Scenes’</a:t>
            </a:r>
          </a:p>
          <a:p>
            <a:pPr algn="ctr"/>
            <a:endParaRPr lang="en-GB" sz="1200" b="1" dirty="0">
              <a:solidFill>
                <a:schemeClr val="tx1"/>
              </a:solidFill>
            </a:endParaRPr>
          </a:p>
        </p:txBody>
      </p:sp>
      <p:sp>
        <p:nvSpPr>
          <p:cNvPr id="6" name="Rectangle 5">
            <a:extLst>
              <a:ext uri="{FF2B5EF4-FFF2-40B4-BE49-F238E27FC236}">
                <a16:creationId xmlns:a16="http://schemas.microsoft.com/office/drawing/2014/main" id="{9790A0B7-D427-45A2-AFB8-22362580E6EC}"/>
              </a:ext>
            </a:extLst>
          </p:cNvPr>
          <p:cNvSpPr/>
          <p:nvPr/>
        </p:nvSpPr>
        <p:spPr>
          <a:xfrm>
            <a:off x="109742" y="1313432"/>
            <a:ext cx="2297430" cy="59148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Age</a:t>
            </a:r>
          </a:p>
        </p:txBody>
      </p:sp>
      <p:sp>
        <p:nvSpPr>
          <p:cNvPr id="7" name="Rectangle 6">
            <a:extLst>
              <a:ext uri="{FF2B5EF4-FFF2-40B4-BE49-F238E27FC236}">
                <a16:creationId xmlns:a16="http://schemas.microsoft.com/office/drawing/2014/main" id="{6FD705A6-3653-4922-A04C-723FAF3F6800}"/>
              </a:ext>
            </a:extLst>
          </p:cNvPr>
          <p:cNvSpPr/>
          <p:nvPr/>
        </p:nvSpPr>
        <p:spPr>
          <a:xfrm>
            <a:off x="2571002" y="1902891"/>
            <a:ext cx="2297430" cy="4288907"/>
          </a:xfrm>
          <a:prstGeom prst="rect">
            <a:avLst/>
          </a:prstGeom>
          <a:no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200" b="1" dirty="0">
                <a:solidFill>
                  <a:schemeClr val="tx1"/>
                </a:solidFill>
              </a:rPr>
              <a:t>Inbound &amp; Domestic Markets</a:t>
            </a:r>
          </a:p>
          <a:p>
            <a:endParaRPr lang="en-GB" sz="1200" dirty="0">
              <a:solidFill>
                <a:schemeClr val="tx1"/>
              </a:solidFill>
            </a:endParaRPr>
          </a:p>
          <a:p>
            <a:r>
              <a:rPr lang="en-GB" sz="1100" dirty="0">
                <a:solidFill>
                  <a:schemeClr val="tx1"/>
                </a:solidFill>
              </a:rPr>
              <a:t>There are some gender differences in the appeal of experiences:</a:t>
            </a:r>
          </a:p>
          <a:p>
            <a:endParaRPr lang="en-GB" sz="1100" dirty="0">
              <a:solidFill>
                <a:schemeClr val="tx1"/>
              </a:solidFill>
            </a:endParaRPr>
          </a:p>
          <a:p>
            <a:r>
              <a:rPr lang="en-GB" sz="1100" b="1" dirty="0">
                <a:solidFill>
                  <a:schemeClr val="tx1"/>
                </a:solidFill>
              </a:rPr>
              <a:t>Higher </a:t>
            </a:r>
            <a:r>
              <a:rPr lang="en-GB" sz="1100" b="1" dirty="0">
                <a:solidFill>
                  <a:srgbClr val="C00000"/>
                </a:solidFill>
              </a:rPr>
              <a:t>Female</a:t>
            </a:r>
            <a:r>
              <a:rPr lang="en-GB" sz="1100" b="1" dirty="0">
                <a:solidFill>
                  <a:schemeClr val="tx1"/>
                </a:solidFill>
              </a:rPr>
              <a:t> appeal:</a:t>
            </a:r>
          </a:p>
          <a:p>
            <a:pPr marL="171450" indent="-171450">
              <a:buFontTx/>
              <a:buChar char="-"/>
            </a:pPr>
            <a:r>
              <a:rPr lang="en-GB" sz="1100" dirty="0">
                <a:solidFill>
                  <a:schemeClr val="tx1"/>
                </a:solidFill>
              </a:rPr>
              <a:t>Spa Experience</a:t>
            </a:r>
          </a:p>
          <a:p>
            <a:pPr marL="171450" indent="-171450">
              <a:buFontTx/>
              <a:buChar char="-"/>
            </a:pPr>
            <a:r>
              <a:rPr lang="en-GB" sz="1100" dirty="0">
                <a:solidFill>
                  <a:schemeClr val="tx1"/>
                </a:solidFill>
              </a:rPr>
              <a:t>Niche Wellness Experiences</a:t>
            </a:r>
          </a:p>
          <a:p>
            <a:pPr marL="171450" indent="-171450">
              <a:buFontTx/>
              <a:buChar char="-"/>
            </a:pPr>
            <a:r>
              <a:rPr lang="en-GB" sz="1100" dirty="0">
                <a:solidFill>
                  <a:schemeClr val="tx1"/>
                </a:solidFill>
              </a:rPr>
              <a:t>Baking Class (Inbound Markets only)</a:t>
            </a:r>
          </a:p>
          <a:p>
            <a:pPr marL="171450" indent="-171450">
              <a:buFontTx/>
              <a:buChar char="-"/>
            </a:pPr>
            <a:endParaRPr lang="en-GB" sz="1100" dirty="0">
              <a:solidFill>
                <a:schemeClr val="tx1"/>
              </a:solidFill>
            </a:endParaRPr>
          </a:p>
          <a:p>
            <a:r>
              <a:rPr lang="en-GB" sz="1100" b="1" dirty="0">
                <a:solidFill>
                  <a:schemeClr val="tx1"/>
                </a:solidFill>
              </a:rPr>
              <a:t>Higher </a:t>
            </a:r>
            <a:r>
              <a:rPr lang="en-GB" sz="1100" b="1" dirty="0">
                <a:solidFill>
                  <a:schemeClr val="accent2">
                    <a:lumMod val="50000"/>
                  </a:schemeClr>
                </a:solidFill>
              </a:rPr>
              <a:t>Male</a:t>
            </a:r>
            <a:r>
              <a:rPr lang="en-GB" sz="1100" b="1" dirty="0">
                <a:solidFill>
                  <a:schemeClr val="tx1"/>
                </a:solidFill>
              </a:rPr>
              <a:t> appeal</a:t>
            </a:r>
            <a:r>
              <a:rPr lang="en-GB" sz="1100" dirty="0">
                <a:solidFill>
                  <a:schemeClr val="tx1"/>
                </a:solidFill>
              </a:rPr>
              <a:t>:</a:t>
            </a:r>
          </a:p>
          <a:p>
            <a:pPr marL="171450" indent="-171450">
              <a:buFontTx/>
              <a:buChar char="-"/>
            </a:pPr>
            <a:r>
              <a:rPr lang="en-GB" sz="1100" dirty="0">
                <a:solidFill>
                  <a:schemeClr val="tx1"/>
                </a:solidFill>
              </a:rPr>
              <a:t>Guided Fishing Experience</a:t>
            </a:r>
          </a:p>
          <a:p>
            <a:pPr marL="171450" indent="-171450">
              <a:buFontTx/>
              <a:buChar char="-"/>
            </a:pPr>
            <a:r>
              <a:rPr lang="en-GB" sz="1100" dirty="0">
                <a:solidFill>
                  <a:schemeClr val="tx1"/>
                </a:solidFill>
              </a:rPr>
              <a:t>Distillery or Brewery Tour</a:t>
            </a:r>
          </a:p>
          <a:p>
            <a:pPr marL="171450" indent="-171450">
              <a:buFontTx/>
              <a:buChar char="-"/>
            </a:pPr>
            <a:r>
              <a:rPr lang="en-GB" sz="1100" dirty="0">
                <a:solidFill>
                  <a:schemeClr val="tx1"/>
                </a:solidFill>
              </a:rPr>
              <a:t>Foraging Experience</a:t>
            </a:r>
          </a:p>
          <a:p>
            <a:pPr marL="171450" indent="-171450">
              <a:buFontTx/>
              <a:buChar char="-"/>
            </a:pPr>
            <a:r>
              <a:rPr lang="en-GB" sz="1100" dirty="0">
                <a:solidFill>
                  <a:schemeClr val="tx1"/>
                </a:solidFill>
              </a:rPr>
              <a:t>Fossil Hunting</a:t>
            </a:r>
            <a:endParaRPr lang="en-GB" sz="1200" dirty="0">
              <a:solidFill>
                <a:schemeClr val="tx1"/>
              </a:solidFill>
            </a:endParaRPr>
          </a:p>
        </p:txBody>
      </p:sp>
      <p:sp>
        <p:nvSpPr>
          <p:cNvPr id="8" name="Rectangle 7">
            <a:extLst>
              <a:ext uri="{FF2B5EF4-FFF2-40B4-BE49-F238E27FC236}">
                <a16:creationId xmlns:a16="http://schemas.microsoft.com/office/drawing/2014/main" id="{5DDEBD4D-D491-4589-8487-FE69C74F444D}"/>
              </a:ext>
            </a:extLst>
          </p:cNvPr>
          <p:cNvSpPr/>
          <p:nvPr/>
        </p:nvSpPr>
        <p:spPr>
          <a:xfrm>
            <a:off x="2571002" y="1339557"/>
            <a:ext cx="2297430" cy="591482"/>
          </a:xfrm>
          <a:prstGeom prst="rect">
            <a:avLst/>
          </a:prstGeom>
          <a:solidFill>
            <a:schemeClr val="accent2">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Gender</a:t>
            </a:r>
          </a:p>
        </p:txBody>
      </p:sp>
      <p:sp>
        <p:nvSpPr>
          <p:cNvPr id="9" name="Rectangle 8">
            <a:extLst>
              <a:ext uri="{FF2B5EF4-FFF2-40B4-BE49-F238E27FC236}">
                <a16:creationId xmlns:a16="http://schemas.microsoft.com/office/drawing/2014/main" id="{084BE2D8-30BA-4333-9615-ED0FB378567E}"/>
              </a:ext>
            </a:extLst>
          </p:cNvPr>
          <p:cNvSpPr/>
          <p:nvPr/>
        </p:nvSpPr>
        <p:spPr>
          <a:xfrm>
            <a:off x="5032262" y="1902891"/>
            <a:ext cx="2297430" cy="4288907"/>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200" b="1" dirty="0">
                <a:solidFill>
                  <a:schemeClr val="tx1"/>
                </a:solidFill>
              </a:rPr>
              <a:t>Inbound Markets Only</a:t>
            </a:r>
          </a:p>
          <a:p>
            <a:pPr algn="ctr"/>
            <a:endParaRPr lang="en-GB" sz="1200" dirty="0">
              <a:solidFill>
                <a:schemeClr val="tx1"/>
              </a:solidFill>
            </a:endParaRPr>
          </a:p>
          <a:p>
            <a:r>
              <a:rPr lang="en-GB" sz="1100" dirty="0">
                <a:solidFill>
                  <a:schemeClr val="tx1"/>
                </a:solidFill>
              </a:rPr>
              <a:t>Consistency across experiences, small over-indexing on some:</a:t>
            </a:r>
          </a:p>
          <a:p>
            <a:endParaRPr lang="en-GB" sz="1100" dirty="0">
              <a:solidFill>
                <a:schemeClr val="tx1"/>
              </a:solidFill>
            </a:endParaRPr>
          </a:p>
          <a:p>
            <a:r>
              <a:rPr lang="en-GB" sz="1100" b="1" dirty="0" err="1">
                <a:solidFill>
                  <a:schemeClr val="accent2">
                    <a:lumMod val="50000"/>
                  </a:schemeClr>
                </a:solidFill>
              </a:rPr>
              <a:t>Buzzseekers</a:t>
            </a:r>
            <a:endParaRPr lang="en-GB" sz="1100" b="1" dirty="0">
              <a:solidFill>
                <a:schemeClr val="accent2">
                  <a:lumMod val="50000"/>
                </a:schemeClr>
              </a:solidFill>
            </a:endParaRPr>
          </a:p>
          <a:p>
            <a:r>
              <a:rPr lang="en-GB" sz="1100" dirty="0">
                <a:solidFill>
                  <a:schemeClr val="tx1"/>
                </a:solidFill>
              </a:rPr>
              <a:t>Niche Wellness Experiences</a:t>
            </a:r>
          </a:p>
          <a:p>
            <a:r>
              <a:rPr lang="en-GB" sz="1100" dirty="0">
                <a:solidFill>
                  <a:schemeClr val="tx1"/>
                </a:solidFill>
              </a:rPr>
              <a:t>Street Art</a:t>
            </a:r>
          </a:p>
          <a:p>
            <a:r>
              <a:rPr lang="en-GB" sz="1100" dirty="0">
                <a:solidFill>
                  <a:schemeClr val="tx1"/>
                </a:solidFill>
              </a:rPr>
              <a:t>Guided Fishing Experience</a:t>
            </a:r>
          </a:p>
          <a:p>
            <a:r>
              <a:rPr lang="en-GB" sz="1100" dirty="0">
                <a:solidFill>
                  <a:schemeClr val="tx1"/>
                </a:solidFill>
              </a:rPr>
              <a:t>Volunteering or Working Holiday</a:t>
            </a:r>
          </a:p>
          <a:p>
            <a:endParaRPr lang="en-GB" sz="1100" dirty="0">
              <a:solidFill>
                <a:schemeClr val="tx1"/>
              </a:solidFill>
            </a:endParaRPr>
          </a:p>
          <a:p>
            <a:r>
              <a:rPr lang="en-GB" sz="1100" b="1" dirty="0">
                <a:solidFill>
                  <a:srgbClr val="C00000"/>
                </a:solidFill>
              </a:rPr>
              <a:t>Adventurers</a:t>
            </a:r>
          </a:p>
          <a:p>
            <a:r>
              <a:rPr lang="en-GB" sz="1100" dirty="0">
                <a:solidFill>
                  <a:schemeClr val="tx1"/>
                </a:solidFill>
              </a:rPr>
              <a:t>Shadowing Experience</a:t>
            </a:r>
          </a:p>
          <a:p>
            <a:r>
              <a:rPr lang="en-GB" sz="1100" dirty="0">
                <a:solidFill>
                  <a:schemeClr val="tx1"/>
                </a:solidFill>
              </a:rPr>
              <a:t>Cookery Class</a:t>
            </a:r>
          </a:p>
          <a:p>
            <a:r>
              <a:rPr lang="en-GB" sz="1100" dirty="0">
                <a:solidFill>
                  <a:schemeClr val="tx1"/>
                </a:solidFill>
              </a:rPr>
              <a:t>Photography Class</a:t>
            </a:r>
          </a:p>
          <a:p>
            <a:r>
              <a:rPr lang="en-GB" sz="1100" dirty="0">
                <a:solidFill>
                  <a:schemeClr val="tx1"/>
                </a:solidFill>
              </a:rPr>
              <a:t>Fossil Hunting</a:t>
            </a:r>
          </a:p>
          <a:p>
            <a:r>
              <a:rPr lang="en-GB" sz="1100" dirty="0">
                <a:solidFill>
                  <a:schemeClr val="tx1"/>
                </a:solidFill>
              </a:rPr>
              <a:t>Guided Nature Experience</a:t>
            </a:r>
          </a:p>
          <a:p>
            <a:r>
              <a:rPr lang="en-GB" sz="1100" dirty="0">
                <a:solidFill>
                  <a:schemeClr val="tx1"/>
                </a:solidFill>
              </a:rPr>
              <a:t>Vineyard and Tasting Tour</a:t>
            </a:r>
          </a:p>
          <a:p>
            <a:r>
              <a:rPr lang="en-GB" sz="1100" dirty="0">
                <a:solidFill>
                  <a:schemeClr val="tx1"/>
                </a:solidFill>
              </a:rPr>
              <a:t>Volunteering or Working Holiday</a:t>
            </a:r>
          </a:p>
          <a:p>
            <a:endParaRPr lang="en-GB" sz="1100" b="1" dirty="0">
              <a:solidFill>
                <a:srgbClr val="0070C0"/>
              </a:solidFill>
            </a:endParaRPr>
          </a:p>
          <a:p>
            <a:r>
              <a:rPr lang="en-GB" sz="1100" b="1" dirty="0">
                <a:solidFill>
                  <a:srgbClr val="0070C0"/>
                </a:solidFill>
              </a:rPr>
              <a:t>Explorers</a:t>
            </a:r>
          </a:p>
          <a:p>
            <a:r>
              <a:rPr lang="en-GB" sz="1100" dirty="0">
                <a:solidFill>
                  <a:schemeClr val="tx1"/>
                </a:solidFill>
              </a:rPr>
              <a:t>Guided Nature Experience</a:t>
            </a:r>
          </a:p>
          <a:p>
            <a:r>
              <a:rPr lang="en-GB" sz="1100" dirty="0">
                <a:solidFill>
                  <a:schemeClr val="tx1"/>
                </a:solidFill>
              </a:rPr>
              <a:t>Experience Life Behind the Scenes</a:t>
            </a:r>
          </a:p>
          <a:p>
            <a:r>
              <a:rPr lang="en-GB" sz="1100" dirty="0">
                <a:solidFill>
                  <a:schemeClr val="tx1"/>
                </a:solidFill>
              </a:rPr>
              <a:t>Shadowing Experience</a:t>
            </a:r>
          </a:p>
          <a:p>
            <a:endParaRPr lang="en-GB" sz="1200" dirty="0">
              <a:solidFill>
                <a:schemeClr val="tx1"/>
              </a:solidFill>
            </a:endParaRPr>
          </a:p>
        </p:txBody>
      </p:sp>
      <p:sp>
        <p:nvSpPr>
          <p:cNvPr id="10" name="Rectangle 9">
            <a:extLst>
              <a:ext uri="{FF2B5EF4-FFF2-40B4-BE49-F238E27FC236}">
                <a16:creationId xmlns:a16="http://schemas.microsoft.com/office/drawing/2014/main" id="{958124C1-18BA-4EDE-8C88-4378E375D140}"/>
              </a:ext>
            </a:extLst>
          </p:cNvPr>
          <p:cNvSpPr/>
          <p:nvPr/>
        </p:nvSpPr>
        <p:spPr>
          <a:xfrm>
            <a:off x="5032262" y="1313433"/>
            <a:ext cx="2297430" cy="591482"/>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Segment</a:t>
            </a:r>
          </a:p>
        </p:txBody>
      </p:sp>
      <p:sp>
        <p:nvSpPr>
          <p:cNvPr id="11" name="Rectangle 10">
            <a:extLst>
              <a:ext uri="{FF2B5EF4-FFF2-40B4-BE49-F238E27FC236}">
                <a16:creationId xmlns:a16="http://schemas.microsoft.com/office/drawing/2014/main" id="{BDD6F1A6-8283-413C-A8EA-652A07DB8635}"/>
              </a:ext>
            </a:extLst>
          </p:cNvPr>
          <p:cNvSpPr/>
          <p:nvPr/>
        </p:nvSpPr>
        <p:spPr>
          <a:xfrm>
            <a:off x="7451817" y="1902891"/>
            <a:ext cx="2297430" cy="4288907"/>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200" b="1" dirty="0">
                <a:solidFill>
                  <a:schemeClr val="tx1"/>
                </a:solidFill>
              </a:rPr>
              <a:t>Inbound &amp; Domestic Markets</a:t>
            </a:r>
          </a:p>
          <a:p>
            <a:endParaRPr lang="en-GB" sz="1200" dirty="0">
              <a:solidFill>
                <a:schemeClr val="tx1"/>
              </a:solidFill>
            </a:endParaRPr>
          </a:p>
          <a:p>
            <a:r>
              <a:rPr lang="en-GB" sz="1100" dirty="0">
                <a:solidFill>
                  <a:schemeClr val="tx1"/>
                </a:solidFill>
              </a:rPr>
              <a:t>Most activities are seen as ones to be done with other adults.</a:t>
            </a:r>
          </a:p>
          <a:p>
            <a:endParaRPr lang="en-GB" sz="1100" dirty="0">
              <a:solidFill>
                <a:schemeClr val="tx1"/>
              </a:solidFill>
            </a:endParaRPr>
          </a:p>
          <a:p>
            <a:r>
              <a:rPr lang="en-GB" sz="1100" dirty="0">
                <a:solidFill>
                  <a:schemeClr val="tx1"/>
                </a:solidFill>
              </a:rPr>
              <a:t>There are a few specialist or solo activities that would be more  likely to be </a:t>
            </a:r>
            <a:r>
              <a:rPr lang="en-GB" sz="1100" b="1" dirty="0">
                <a:solidFill>
                  <a:schemeClr val="accent4">
                    <a:lumMod val="75000"/>
                  </a:schemeClr>
                </a:solidFill>
              </a:rPr>
              <a:t>done alone</a:t>
            </a:r>
            <a:r>
              <a:rPr lang="en-GB" sz="1100" dirty="0">
                <a:solidFill>
                  <a:schemeClr val="tx1"/>
                </a:solidFill>
              </a:rPr>
              <a:t>:</a:t>
            </a:r>
          </a:p>
          <a:p>
            <a:pPr marL="285750" indent="-285750">
              <a:buFontTx/>
              <a:buChar char="-"/>
            </a:pPr>
            <a:r>
              <a:rPr lang="en-GB" sz="1100" dirty="0">
                <a:solidFill>
                  <a:schemeClr val="tx1"/>
                </a:solidFill>
              </a:rPr>
              <a:t>Photography Class</a:t>
            </a:r>
          </a:p>
          <a:p>
            <a:pPr marL="285750" indent="-285750">
              <a:buFontTx/>
              <a:buChar char="-"/>
            </a:pPr>
            <a:r>
              <a:rPr lang="en-GB" sz="1100" dirty="0">
                <a:solidFill>
                  <a:schemeClr val="tx1"/>
                </a:solidFill>
              </a:rPr>
              <a:t>Volunteering or Working Holiday</a:t>
            </a:r>
          </a:p>
          <a:p>
            <a:pPr marL="285750" indent="-285750">
              <a:buFontTx/>
              <a:buChar char="-"/>
            </a:pPr>
            <a:r>
              <a:rPr lang="en-GB" sz="1100" dirty="0">
                <a:solidFill>
                  <a:schemeClr val="tx1"/>
                </a:solidFill>
              </a:rPr>
              <a:t>Mindfulness or Mediation Class</a:t>
            </a:r>
          </a:p>
          <a:p>
            <a:pPr marL="285750" indent="-285750">
              <a:buFontTx/>
              <a:buChar char="-"/>
            </a:pPr>
            <a:endParaRPr lang="en-GB" sz="1100" dirty="0">
              <a:solidFill>
                <a:schemeClr val="tx1"/>
              </a:solidFill>
            </a:endParaRPr>
          </a:p>
          <a:p>
            <a:r>
              <a:rPr lang="en-GB" sz="1100" dirty="0">
                <a:solidFill>
                  <a:schemeClr val="tx1"/>
                </a:solidFill>
              </a:rPr>
              <a:t>More likely to be done with </a:t>
            </a:r>
            <a:r>
              <a:rPr lang="en-GB" sz="1100" b="1" dirty="0">
                <a:solidFill>
                  <a:srgbClr val="00B050"/>
                </a:solidFill>
              </a:rPr>
              <a:t>children</a:t>
            </a:r>
            <a:r>
              <a:rPr lang="en-GB" sz="1100" dirty="0">
                <a:solidFill>
                  <a:schemeClr val="tx1"/>
                </a:solidFill>
              </a:rPr>
              <a:t>:</a:t>
            </a:r>
          </a:p>
          <a:p>
            <a:pPr marL="171450" indent="-171450">
              <a:buFontTx/>
              <a:buChar char="-"/>
            </a:pPr>
            <a:r>
              <a:rPr lang="en-GB" sz="1100" dirty="0">
                <a:solidFill>
                  <a:schemeClr val="tx1"/>
                </a:solidFill>
              </a:rPr>
              <a:t>Guided Nature Experience</a:t>
            </a:r>
          </a:p>
          <a:p>
            <a:pPr marL="171450" indent="-171450">
              <a:buFontTx/>
              <a:buChar char="-"/>
            </a:pPr>
            <a:r>
              <a:rPr lang="en-GB" sz="1100" dirty="0">
                <a:solidFill>
                  <a:schemeClr val="tx1"/>
                </a:solidFill>
              </a:rPr>
              <a:t>‘Life Behind the Scenes’</a:t>
            </a:r>
          </a:p>
          <a:p>
            <a:pPr marL="171450" indent="-171450">
              <a:buFontTx/>
              <a:buChar char="-"/>
            </a:pPr>
            <a:r>
              <a:rPr lang="en-GB" sz="1100" dirty="0">
                <a:solidFill>
                  <a:schemeClr val="tx1"/>
                </a:solidFill>
              </a:rPr>
              <a:t>Street Food</a:t>
            </a:r>
          </a:p>
          <a:p>
            <a:pPr marL="171450" indent="-171450">
              <a:buFontTx/>
              <a:buChar char="-"/>
            </a:pPr>
            <a:r>
              <a:rPr lang="en-GB" sz="1100" dirty="0">
                <a:solidFill>
                  <a:schemeClr val="tx1"/>
                </a:solidFill>
              </a:rPr>
              <a:t>Street Art</a:t>
            </a:r>
          </a:p>
          <a:p>
            <a:pPr marL="171450" indent="-171450">
              <a:buFontTx/>
              <a:buChar char="-"/>
            </a:pPr>
            <a:r>
              <a:rPr lang="en-GB" sz="1100" dirty="0">
                <a:solidFill>
                  <a:schemeClr val="tx1"/>
                </a:solidFill>
              </a:rPr>
              <a:t>Chocolate Making Class</a:t>
            </a:r>
            <a:endParaRPr lang="en-GB" sz="1200" dirty="0">
              <a:solidFill>
                <a:schemeClr val="tx1"/>
              </a:solidFill>
            </a:endParaRPr>
          </a:p>
        </p:txBody>
      </p:sp>
      <p:sp>
        <p:nvSpPr>
          <p:cNvPr id="12" name="Rectangle 11">
            <a:extLst>
              <a:ext uri="{FF2B5EF4-FFF2-40B4-BE49-F238E27FC236}">
                <a16:creationId xmlns:a16="http://schemas.microsoft.com/office/drawing/2014/main" id="{5FAD57F1-B4DC-4A84-996D-1B715BDE7E1F}"/>
              </a:ext>
            </a:extLst>
          </p:cNvPr>
          <p:cNvSpPr/>
          <p:nvPr/>
        </p:nvSpPr>
        <p:spPr>
          <a:xfrm>
            <a:off x="7451817" y="1330848"/>
            <a:ext cx="2297430" cy="591482"/>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Companions</a:t>
            </a:r>
          </a:p>
        </p:txBody>
      </p:sp>
      <p:sp>
        <p:nvSpPr>
          <p:cNvPr id="13" name="Slide Number Placeholder 5">
            <a:extLst>
              <a:ext uri="{FF2B5EF4-FFF2-40B4-BE49-F238E27FC236}">
                <a16:creationId xmlns:a16="http://schemas.microsoft.com/office/drawing/2014/main" id="{DBFE4A6A-564F-4566-AD21-CF743856DF8D}"/>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85266DD4-DDA1-4606-9D28-73DFC7F0E3F8}"/>
              </a:ext>
            </a:extLst>
          </p:cNvPr>
          <p:cNvSpPr/>
          <p:nvPr/>
        </p:nvSpPr>
        <p:spPr>
          <a:xfrm>
            <a:off x="0" y="652792"/>
            <a:ext cx="9822385" cy="494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704051F9-7E33-4EC2-B321-1AFB4EF77977}"/>
              </a:ext>
            </a:extLst>
          </p:cNvPr>
          <p:cNvSpPr/>
          <p:nvPr/>
        </p:nvSpPr>
        <p:spPr>
          <a:xfrm>
            <a:off x="148653" y="652792"/>
            <a:ext cx="9432280" cy="738664"/>
          </a:xfrm>
          <a:prstGeom prst="rect">
            <a:avLst/>
          </a:prstGeom>
        </p:spPr>
        <p:txBody>
          <a:bodyPr wrap="square">
            <a:spAutoFit/>
          </a:bodyPr>
          <a:lstStyle/>
          <a:p>
            <a:r>
              <a:rPr lang="en-GB" sz="1400" b="1" dirty="0">
                <a:solidFill>
                  <a:schemeClr val="accent5"/>
                </a:solidFill>
              </a:rPr>
              <a:t>There is relatively consistent appeal for each experience across the key demographics and segments. In general Buzzseekers are more likely to want to do experiences, with minimal skews by age and gender for some experiences.</a:t>
            </a:r>
          </a:p>
          <a:p>
            <a:endParaRPr lang="en-GB" sz="1400" b="1" dirty="0">
              <a:solidFill>
                <a:schemeClr val="accent5"/>
              </a:solidFill>
            </a:endParaRPr>
          </a:p>
        </p:txBody>
      </p:sp>
      <p:sp>
        <p:nvSpPr>
          <p:cNvPr id="16" name="Slide Number Placeholder 3">
            <a:extLst>
              <a:ext uri="{FF2B5EF4-FFF2-40B4-BE49-F238E27FC236}">
                <a16:creationId xmlns:a16="http://schemas.microsoft.com/office/drawing/2014/main" id="{C63805EF-F39D-4493-BDDA-93426183B994}"/>
              </a:ext>
            </a:extLst>
          </p:cNvPr>
          <p:cNvSpPr txBox="1">
            <a:spLocks/>
          </p:cNvSpPr>
          <p:nvPr/>
        </p:nvSpPr>
        <p:spPr>
          <a:xfrm>
            <a:off x="950608" y="6264671"/>
            <a:ext cx="6552629" cy="259394"/>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800" dirty="0">
                <a:solidFill>
                  <a:schemeClr val="bg1">
                    <a:lumMod val="50000"/>
                  </a:schemeClr>
                </a:solidFill>
              </a:rPr>
              <a:t>See appendix and individual experience dashboards for more detail on key demographics, segments and companions.</a:t>
            </a:r>
            <a:endParaRPr lang="en-AU" sz="800" dirty="0">
              <a:solidFill>
                <a:schemeClr val="bg1">
                  <a:lumMod val="50000"/>
                </a:schemeClr>
              </a:solidFill>
            </a:endParaRPr>
          </a:p>
        </p:txBody>
      </p:sp>
    </p:spTree>
    <p:extLst>
      <p:ext uri="{BB962C8B-B14F-4D97-AF65-F5344CB8AC3E}">
        <p14:creationId xmlns:p14="http://schemas.microsoft.com/office/powerpoint/2010/main" val="17197672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Table 36">
            <a:extLst>
              <a:ext uri="{FF2B5EF4-FFF2-40B4-BE49-F238E27FC236}">
                <a16:creationId xmlns:a16="http://schemas.microsoft.com/office/drawing/2014/main" id="{A341D944-1708-4CD7-98FD-798C2C1F3CBB}"/>
              </a:ext>
            </a:extLst>
          </p:cNvPr>
          <p:cNvGraphicFramePr>
            <a:graphicFrameLocks noGrp="1"/>
          </p:cNvGraphicFramePr>
          <p:nvPr/>
        </p:nvGraphicFramePr>
        <p:xfrm>
          <a:off x="5226" y="1411658"/>
          <a:ext cx="9822386" cy="4361821"/>
        </p:xfrm>
        <a:graphic>
          <a:graphicData uri="http://schemas.openxmlformats.org/drawingml/2006/table">
            <a:tbl>
              <a:tblPr firstRow="1" bandRow="1">
                <a:tableStyleId>{5C22544A-7EE6-4342-B048-85BDC9FD1C3A}</a:tableStyleId>
              </a:tblPr>
              <a:tblGrid>
                <a:gridCol w="4911193">
                  <a:extLst>
                    <a:ext uri="{9D8B030D-6E8A-4147-A177-3AD203B41FA5}">
                      <a16:colId xmlns:a16="http://schemas.microsoft.com/office/drawing/2014/main" val="219639565"/>
                    </a:ext>
                  </a:extLst>
                </a:gridCol>
                <a:gridCol w="4911193">
                  <a:extLst>
                    <a:ext uri="{9D8B030D-6E8A-4147-A177-3AD203B41FA5}">
                      <a16:colId xmlns:a16="http://schemas.microsoft.com/office/drawing/2014/main" val="147130133"/>
                    </a:ext>
                  </a:extLst>
                </a:gridCol>
              </a:tblGrid>
              <a:tr h="4361821">
                <a:tc>
                  <a:txBody>
                    <a:bodyPr/>
                    <a:lstStyle/>
                    <a:p>
                      <a:endParaRPr lang="en-GB" dirty="0"/>
                    </a:p>
                  </a:txBody>
                  <a:tcPr>
                    <a:solidFill>
                      <a:schemeClr val="bg1">
                        <a:lumMod val="95000"/>
                      </a:schemeClr>
                    </a:solidFill>
                  </a:tcPr>
                </a:tc>
                <a:tc>
                  <a:txBody>
                    <a:bodyPr/>
                    <a:lstStyle/>
                    <a:p>
                      <a:endParaRPr lang="en-GB" dirty="0"/>
                    </a:p>
                  </a:txBody>
                  <a:tcPr>
                    <a:solidFill>
                      <a:schemeClr val="bg1">
                        <a:lumMod val="95000"/>
                      </a:schemeClr>
                    </a:solidFill>
                  </a:tcPr>
                </a:tc>
                <a:extLst>
                  <a:ext uri="{0D108BD9-81ED-4DB2-BD59-A6C34878D82A}">
                    <a16:rowId xmlns:a16="http://schemas.microsoft.com/office/drawing/2014/main" val="2447966589"/>
                  </a:ext>
                </a:extLst>
              </a:tr>
            </a:tbl>
          </a:graphicData>
        </a:graphic>
      </p:graphicFrame>
      <p:sp>
        <p:nvSpPr>
          <p:cNvPr id="48" name="TextBox 47">
            <a:extLst>
              <a:ext uri="{FF2B5EF4-FFF2-40B4-BE49-F238E27FC236}">
                <a16:creationId xmlns:a16="http://schemas.microsoft.com/office/drawing/2014/main" id="{7EDD7567-4F6B-45ED-B84C-F263D73997C8}"/>
              </a:ext>
            </a:extLst>
          </p:cNvPr>
          <p:cNvSpPr txBox="1"/>
          <p:nvPr/>
        </p:nvSpPr>
        <p:spPr>
          <a:xfrm>
            <a:off x="728175" y="5078186"/>
            <a:ext cx="3832971" cy="276999"/>
          </a:xfrm>
          <a:prstGeom prst="rect">
            <a:avLst/>
          </a:prstGeom>
          <a:noFill/>
        </p:spPr>
        <p:txBody>
          <a:bodyPr wrap="square" rtlCol="0">
            <a:spAutoFit/>
          </a:bodyPr>
          <a:lstStyle/>
          <a:p>
            <a:pPr algn="ctr"/>
            <a:r>
              <a:rPr lang="en-GB" sz="1200" b="1" i="1" dirty="0"/>
              <a:t>Maturity of Experience</a:t>
            </a:r>
          </a:p>
        </p:txBody>
      </p:sp>
      <p:sp>
        <p:nvSpPr>
          <p:cNvPr id="49" name="TextBox 48">
            <a:extLst>
              <a:ext uri="{FF2B5EF4-FFF2-40B4-BE49-F238E27FC236}">
                <a16:creationId xmlns:a16="http://schemas.microsoft.com/office/drawing/2014/main" id="{415FE410-3488-4B7C-A230-A6B5E854430C}"/>
              </a:ext>
            </a:extLst>
          </p:cNvPr>
          <p:cNvSpPr txBox="1"/>
          <p:nvPr/>
        </p:nvSpPr>
        <p:spPr>
          <a:xfrm rot="16200000">
            <a:off x="-1046800" y="3290501"/>
            <a:ext cx="2581098" cy="276999"/>
          </a:xfrm>
          <a:prstGeom prst="rect">
            <a:avLst/>
          </a:prstGeom>
          <a:noFill/>
        </p:spPr>
        <p:txBody>
          <a:bodyPr wrap="square" rtlCol="0">
            <a:spAutoFit/>
          </a:bodyPr>
          <a:lstStyle/>
          <a:p>
            <a:pPr algn="ctr"/>
            <a:r>
              <a:rPr lang="en-GB" sz="1200" b="1" i="1" dirty="0"/>
              <a:t>Freshness of Experience</a:t>
            </a:r>
          </a:p>
        </p:txBody>
      </p:sp>
      <p:sp>
        <p:nvSpPr>
          <p:cNvPr id="75" name="Rectangle 74">
            <a:extLst>
              <a:ext uri="{FF2B5EF4-FFF2-40B4-BE49-F238E27FC236}">
                <a16:creationId xmlns:a16="http://schemas.microsoft.com/office/drawing/2014/main" id="{FA5004B9-9057-4F05-BAE8-9CF8B1D0F2E2}"/>
              </a:ext>
            </a:extLst>
          </p:cNvPr>
          <p:cNvSpPr/>
          <p:nvPr/>
        </p:nvSpPr>
        <p:spPr>
          <a:xfrm>
            <a:off x="0" y="613421"/>
            <a:ext cx="9822385" cy="494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ectangle 75">
            <a:extLst>
              <a:ext uri="{FF2B5EF4-FFF2-40B4-BE49-F238E27FC236}">
                <a16:creationId xmlns:a16="http://schemas.microsoft.com/office/drawing/2014/main" id="{9D456349-D05E-4456-9E45-2DB917D81969}"/>
              </a:ext>
            </a:extLst>
          </p:cNvPr>
          <p:cNvSpPr/>
          <p:nvPr/>
        </p:nvSpPr>
        <p:spPr>
          <a:xfrm>
            <a:off x="148653" y="587475"/>
            <a:ext cx="9432280" cy="523220"/>
          </a:xfrm>
          <a:prstGeom prst="rect">
            <a:avLst/>
          </a:prstGeom>
        </p:spPr>
        <p:txBody>
          <a:bodyPr wrap="square">
            <a:spAutoFit/>
          </a:bodyPr>
          <a:lstStyle/>
          <a:p>
            <a:r>
              <a:rPr lang="en-GB" sz="1400" b="1" dirty="0">
                <a:solidFill>
                  <a:schemeClr val="accent5"/>
                </a:solidFill>
              </a:rPr>
              <a:t>Looking at the maturity vs the freshness or ‘newness’ of individual experiences helps us understand where the growth opportunities are for England</a:t>
            </a:r>
          </a:p>
        </p:txBody>
      </p:sp>
      <p:graphicFrame>
        <p:nvGraphicFramePr>
          <p:cNvPr id="38" name="Table 37">
            <a:extLst>
              <a:ext uri="{FF2B5EF4-FFF2-40B4-BE49-F238E27FC236}">
                <a16:creationId xmlns:a16="http://schemas.microsoft.com/office/drawing/2014/main" id="{775BE16D-F46C-4E57-B6B2-35BEDB8BA128}"/>
              </a:ext>
            </a:extLst>
          </p:cNvPr>
          <p:cNvGraphicFramePr>
            <a:graphicFrameLocks noGrp="1"/>
          </p:cNvGraphicFramePr>
          <p:nvPr>
            <p:extLst>
              <p:ext uri="{D42A27DB-BD31-4B8C-83A1-F6EECF244321}">
                <p14:modId xmlns:p14="http://schemas.microsoft.com/office/powerpoint/2010/main" val="1069096885"/>
              </p:ext>
            </p:extLst>
          </p:nvPr>
        </p:nvGraphicFramePr>
        <p:xfrm>
          <a:off x="559449" y="1719516"/>
          <a:ext cx="4309480" cy="3334706"/>
        </p:xfrm>
        <a:graphic>
          <a:graphicData uri="http://schemas.openxmlformats.org/drawingml/2006/table">
            <a:tbl>
              <a:tblPr firstRow="1" bandRow="1">
                <a:tableStyleId>{5C22544A-7EE6-4342-B048-85BDC9FD1C3A}</a:tableStyleId>
              </a:tblPr>
              <a:tblGrid>
                <a:gridCol w="2079248">
                  <a:extLst>
                    <a:ext uri="{9D8B030D-6E8A-4147-A177-3AD203B41FA5}">
                      <a16:colId xmlns:a16="http://schemas.microsoft.com/office/drawing/2014/main" val="2575262615"/>
                    </a:ext>
                  </a:extLst>
                </a:gridCol>
                <a:gridCol w="2230232">
                  <a:extLst>
                    <a:ext uri="{9D8B030D-6E8A-4147-A177-3AD203B41FA5}">
                      <a16:colId xmlns:a16="http://schemas.microsoft.com/office/drawing/2014/main" val="2470610346"/>
                    </a:ext>
                  </a:extLst>
                </a:gridCol>
              </a:tblGrid>
              <a:tr h="1667353">
                <a:tc>
                  <a:txBody>
                    <a:bodyPr/>
                    <a:lstStyle/>
                    <a:p>
                      <a:endParaRPr lang="en-GB" dirty="0"/>
                    </a:p>
                  </a:txBody>
                  <a:tcPr>
                    <a:solidFill>
                      <a:srgbClr val="FFFF99">
                        <a:alpha val="30000"/>
                      </a:srgbClr>
                    </a:solidFill>
                  </a:tcPr>
                </a:tc>
                <a:tc>
                  <a:txBody>
                    <a:bodyPr/>
                    <a:lstStyle/>
                    <a:p>
                      <a:endParaRPr lang="en-GB" dirty="0"/>
                    </a:p>
                  </a:txBody>
                  <a:tcPr>
                    <a:solidFill>
                      <a:schemeClr val="accent2">
                        <a:lumMod val="50000"/>
                        <a:alpha val="30000"/>
                      </a:schemeClr>
                    </a:solidFill>
                  </a:tcPr>
                </a:tc>
                <a:extLst>
                  <a:ext uri="{0D108BD9-81ED-4DB2-BD59-A6C34878D82A}">
                    <a16:rowId xmlns:a16="http://schemas.microsoft.com/office/drawing/2014/main" val="407889501"/>
                  </a:ext>
                </a:extLst>
              </a:tr>
              <a:tr h="1667353">
                <a:tc>
                  <a:txBody>
                    <a:bodyPr/>
                    <a:lstStyle/>
                    <a:p>
                      <a:endParaRPr lang="en-GB" dirty="0"/>
                    </a:p>
                  </a:txBody>
                  <a:tcPr>
                    <a:solidFill>
                      <a:schemeClr val="accent1">
                        <a:tint val="40000"/>
                        <a:alpha val="30000"/>
                      </a:schemeClr>
                    </a:solidFill>
                  </a:tcPr>
                </a:tc>
                <a:tc>
                  <a:txBody>
                    <a:bodyPr/>
                    <a:lstStyle/>
                    <a:p>
                      <a:endParaRPr lang="en-GB" dirty="0"/>
                    </a:p>
                  </a:txBody>
                  <a:tcPr>
                    <a:solidFill>
                      <a:srgbClr val="FFFF99">
                        <a:alpha val="30000"/>
                      </a:srgbClr>
                    </a:solidFill>
                  </a:tcPr>
                </a:tc>
                <a:extLst>
                  <a:ext uri="{0D108BD9-81ED-4DB2-BD59-A6C34878D82A}">
                    <a16:rowId xmlns:a16="http://schemas.microsoft.com/office/drawing/2014/main" val="880430146"/>
                  </a:ext>
                </a:extLst>
              </a:tr>
            </a:tbl>
          </a:graphicData>
        </a:graphic>
      </p:graphicFrame>
      <p:graphicFrame>
        <p:nvGraphicFramePr>
          <p:cNvPr id="47" name="Chart 46">
            <a:extLst>
              <a:ext uri="{FF2B5EF4-FFF2-40B4-BE49-F238E27FC236}">
                <a16:creationId xmlns:a16="http://schemas.microsoft.com/office/drawing/2014/main" id="{52CC0348-B615-4F61-AC0E-633297749679}"/>
              </a:ext>
            </a:extLst>
          </p:cNvPr>
          <p:cNvGraphicFramePr/>
          <p:nvPr>
            <p:extLst>
              <p:ext uri="{D42A27DB-BD31-4B8C-83A1-F6EECF244321}">
                <p14:modId xmlns:p14="http://schemas.microsoft.com/office/powerpoint/2010/main" val="3004899207"/>
              </p:ext>
            </p:extLst>
          </p:nvPr>
        </p:nvGraphicFramePr>
        <p:xfrm>
          <a:off x="51991" y="1637211"/>
          <a:ext cx="4843065" cy="3927566"/>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a:extLst>
              <a:ext uri="{FF2B5EF4-FFF2-40B4-BE49-F238E27FC236}">
                <a16:creationId xmlns:a16="http://schemas.microsoft.com/office/drawing/2014/main" id="{75E2CF7E-A4A5-4D4D-AAD3-D6D3A077389D}"/>
              </a:ext>
            </a:extLst>
          </p:cNvPr>
          <p:cNvSpPr/>
          <p:nvPr/>
        </p:nvSpPr>
        <p:spPr>
          <a:xfrm>
            <a:off x="1846778" y="5230647"/>
            <a:ext cx="1617751" cy="230832"/>
          </a:xfrm>
          <a:prstGeom prst="rect">
            <a:avLst/>
          </a:prstGeom>
        </p:spPr>
        <p:txBody>
          <a:bodyPr wrap="none">
            <a:spAutoFit/>
          </a:bodyPr>
          <a:lstStyle/>
          <a:p>
            <a:pPr algn="ctr">
              <a:defRPr sz="1330" b="0" i="0" u="none" strike="noStrike" kern="1200" baseline="0">
                <a:solidFill>
                  <a:srgbClr val="000000">
                    <a:lumMod val="65000"/>
                    <a:lumOff val="35000"/>
                  </a:srgbClr>
                </a:solidFill>
                <a:latin typeface="+mn-lt"/>
                <a:ea typeface="+mn-ea"/>
                <a:cs typeface="+mn-cs"/>
              </a:defRPr>
            </a:pPr>
            <a:r>
              <a:rPr lang="en-GB" sz="900" i="1" dirty="0"/>
              <a:t>Done/Booked to Do in England</a:t>
            </a:r>
          </a:p>
        </p:txBody>
      </p:sp>
      <p:sp>
        <p:nvSpPr>
          <p:cNvPr id="33" name="Rectangle 32">
            <a:extLst>
              <a:ext uri="{FF2B5EF4-FFF2-40B4-BE49-F238E27FC236}">
                <a16:creationId xmlns:a16="http://schemas.microsoft.com/office/drawing/2014/main" id="{58D53E34-AF14-41E3-9FEC-CB975CDB1471}"/>
              </a:ext>
            </a:extLst>
          </p:cNvPr>
          <p:cNvSpPr/>
          <p:nvPr/>
        </p:nvSpPr>
        <p:spPr>
          <a:xfrm rot="16200000">
            <a:off x="-829391" y="3356837"/>
            <a:ext cx="2494593" cy="230832"/>
          </a:xfrm>
          <a:prstGeom prst="rect">
            <a:avLst/>
          </a:prstGeom>
        </p:spPr>
        <p:txBody>
          <a:bodyPr wrap="none">
            <a:spAutoFit/>
          </a:bodyPr>
          <a:lstStyle/>
          <a:p>
            <a:pPr algn="ctr">
              <a:defRPr sz="1330" b="0" i="0" u="none" strike="noStrike" kern="1200" baseline="0">
                <a:solidFill>
                  <a:srgbClr val="000000">
                    <a:lumMod val="65000"/>
                    <a:lumOff val="35000"/>
                  </a:srgbClr>
                </a:solidFill>
                <a:latin typeface="+mn-lt"/>
                <a:ea typeface="+mn-ea"/>
                <a:cs typeface="+mn-cs"/>
              </a:defRPr>
            </a:pPr>
            <a:r>
              <a:rPr lang="en-GB" sz="900" dirty="0"/>
              <a:t>Interested but not done/booked to do in England</a:t>
            </a:r>
          </a:p>
        </p:txBody>
      </p:sp>
      <p:sp>
        <p:nvSpPr>
          <p:cNvPr id="34" name="TextBox 33">
            <a:extLst>
              <a:ext uri="{FF2B5EF4-FFF2-40B4-BE49-F238E27FC236}">
                <a16:creationId xmlns:a16="http://schemas.microsoft.com/office/drawing/2014/main" id="{6184231E-A26C-436A-BAF3-B712A67E7185}"/>
              </a:ext>
            </a:extLst>
          </p:cNvPr>
          <p:cNvSpPr txBox="1"/>
          <p:nvPr/>
        </p:nvSpPr>
        <p:spPr>
          <a:xfrm>
            <a:off x="1844172" y="1428509"/>
            <a:ext cx="2146641" cy="307777"/>
          </a:xfrm>
          <a:prstGeom prst="rect">
            <a:avLst/>
          </a:prstGeom>
          <a:noFill/>
        </p:spPr>
        <p:txBody>
          <a:bodyPr wrap="square" rtlCol="0">
            <a:spAutoFit/>
          </a:bodyPr>
          <a:lstStyle/>
          <a:p>
            <a:r>
              <a:rPr lang="en-GB" sz="1400" b="1" u="sng" dirty="0"/>
              <a:t>Inbound</a:t>
            </a:r>
            <a:r>
              <a:rPr lang="en-GB" sz="1400" b="1" dirty="0"/>
              <a:t> Market Interest </a:t>
            </a:r>
            <a:endParaRPr lang="en-GB" sz="1400" b="1" u="sng" dirty="0"/>
          </a:p>
        </p:txBody>
      </p:sp>
      <p:sp>
        <p:nvSpPr>
          <p:cNvPr id="36" name="Rectangle 35">
            <a:extLst>
              <a:ext uri="{FF2B5EF4-FFF2-40B4-BE49-F238E27FC236}">
                <a16:creationId xmlns:a16="http://schemas.microsoft.com/office/drawing/2014/main" id="{8A96CB4E-C77C-4E42-95F1-45370FC8BC4C}"/>
              </a:ext>
            </a:extLst>
          </p:cNvPr>
          <p:cNvSpPr/>
          <p:nvPr/>
        </p:nvSpPr>
        <p:spPr>
          <a:xfrm>
            <a:off x="994754" y="6427919"/>
            <a:ext cx="6691105" cy="215444"/>
          </a:xfrm>
          <a:prstGeom prst="rect">
            <a:avLst/>
          </a:prstGeom>
        </p:spPr>
        <p:txBody>
          <a:bodyPr wrap="square">
            <a:spAutoFit/>
          </a:bodyPr>
          <a:lstStyle/>
          <a:p>
            <a:pPr fontAlgn="b"/>
            <a:r>
              <a:rPr lang="en-GB" sz="800" dirty="0">
                <a:solidFill>
                  <a:schemeClr val="tx2"/>
                </a:solidFill>
              </a:rPr>
              <a:t>Base: All interested in one or more experience, Inbound Markets n=9022, Domestic Market n=1000</a:t>
            </a:r>
          </a:p>
        </p:txBody>
      </p:sp>
      <p:sp>
        <p:nvSpPr>
          <p:cNvPr id="39" name="Slide Number Placeholder 3">
            <a:extLst>
              <a:ext uri="{FF2B5EF4-FFF2-40B4-BE49-F238E27FC236}">
                <a16:creationId xmlns:a16="http://schemas.microsoft.com/office/drawing/2014/main" id="{591C65F6-8D98-48A1-8888-8B6C8043493C}"/>
              </a:ext>
            </a:extLst>
          </p:cNvPr>
          <p:cNvSpPr txBox="1">
            <a:spLocks/>
          </p:cNvSpPr>
          <p:nvPr/>
        </p:nvSpPr>
        <p:spPr>
          <a:xfrm>
            <a:off x="994754" y="6138007"/>
            <a:ext cx="7290249" cy="259394"/>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sz="800" dirty="0">
                <a:solidFill>
                  <a:schemeClr val="bg1">
                    <a:lumMod val="50000"/>
                  </a:schemeClr>
                </a:solidFill>
              </a:rPr>
              <a:t>Question: B1/B2/B3/ B11. </a:t>
            </a:r>
            <a:r>
              <a:rPr lang="en-GB" sz="800" dirty="0">
                <a:solidFill>
                  <a:schemeClr val="bg1">
                    <a:lumMod val="50000"/>
                  </a:schemeClr>
                </a:solidFill>
              </a:rPr>
              <a:t>Which of the following statements best describes your general interest in or participation in the following types of experiences, whilst on holiday or short break to England.</a:t>
            </a:r>
            <a:r>
              <a:rPr lang="en-AU" sz="800" dirty="0">
                <a:solidFill>
                  <a:schemeClr val="bg1">
                    <a:lumMod val="50000"/>
                  </a:schemeClr>
                </a:solidFill>
              </a:rPr>
              <a:t>  </a:t>
            </a:r>
          </a:p>
        </p:txBody>
      </p:sp>
      <p:sp>
        <p:nvSpPr>
          <p:cNvPr id="40" name="TextBox 39">
            <a:extLst>
              <a:ext uri="{FF2B5EF4-FFF2-40B4-BE49-F238E27FC236}">
                <a16:creationId xmlns:a16="http://schemas.microsoft.com/office/drawing/2014/main" id="{58A260C7-4F07-464F-83D0-36F43E24F3EB}"/>
              </a:ext>
            </a:extLst>
          </p:cNvPr>
          <p:cNvSpPr txBox="1"/>
          <p:nvPr/>
        </p:nvSpPr>
        <p:spPr>
          <a:xfrm>
            <a:off x="5545113" y="5047668"/>
            <a:ext cx="3832971" cy="276999"/>
          </a:xfrm>
          <a:prstGeom prst="rect">
            <a:avLst/>
          </a:prstGeom>
          <a:noFill/>
        </p:spPr>
        <p:txBody>
          <a:bodyPr wrap="square" rtlCol="0">
            <a:spAutoFit/>
          </a:bodyPr>
          <a:lstStyle/>
          <a:p>
            <a:pPr algn="ctr"/>
            <a:r>
              <a:rPr lang="en-GB" sz="1200" b="1" i="1" dirty="0"/>
              <a:t>Maturity of Experience</a:t>
            </a:r>
          </a:p>
        </p:txBody>
      </p:sp>
      <p:sp>
        <p:nvSpPr>
          <p:cNvPr id="41" name="TextBox 40">
            <a:extLst>
              <a:ext uri="{FF2B5EF4-FFF2-40B4-BE49-F238E27FC236}">
                <a16:creationId xmlns:a16="http://schemas.microsoft.com/office/drawing/2014/main" id="{3AED5527-7186-45AE-888C-110A2E49C5DA}"/>
              </a:ext>
            </a:extLst>
          </p:cNvPr>
          <p:cNvSpPr txBox="1"/>
          <p:nvPr/>
        </p:nvSpPr>
        <p:spPr>
          <a:xfrm rot="16200000">
            <a:off x="3770138" y="3259983"/>
            <a:ext cx="2581098" cy="276999"/>
          </a:xfrm>
          <a:prstGeom prst="rect">
            <a:avLst/>
          </a:prstGeom>
          <a:noFill/>
        </p:spPr>
        <p:txBody>
          <a:bodyPr wrap="square" rtlCol="0">
            <a:spAutoFit/>
          </a:bodyPr>
          <a:lstStyle/>
          <a:p>
            <a:pPr algn="ctr"/>
            <a:r>
              <a:rPr lang="en-GB" sz="1200" b="1" i="1" dirty="0"/>
              <a:t>Freshness of Experience</a:t>
            </a:r>
          </a:p>
        </p:txBody>
      </p:sp>
      <p:graphicFrame>
        <p:nvGraphicFramePr>
          <p:cNvPr id="42" name="Table 41">
            <a:extLst>
              <a:ext uri="{FF2B5EF4-FFF2-40B4-BE49-F238E27FC236}">
                <a16:creationId xmlns:a16="http://schemas.microsoft.com/office/drawing/2014/main" id="{EF55FB39-FB71-42A1-AE57-F07F8430C771}"/>
              </a:ext>
            </a:extLst>
          </p:cNvPr>
          <p:cNvGraphicFramePr>
            <a:graphicFrameLocks noGrp="1"/>
          </p:cNvGraphicFramePr>
          <p:nvPr>
            <p:extLst>
              <p:ext uri="{D42A27DB-BD31-4B8C-83A1-F6EECF244321}">
                <p14:modId xmlns:p14="http://schemas.microsoft.com/office/powerpoint/2010/main" val="2221916919"/>
              </p:ext>
            </p:extLst>
          </p:nvPr>
        </p:nvGraphicFramePr>
        <p:xfrm>
          <a:off x="5376387" y="1688998"/>
          <a:ext cx="4309480" cy="3334706"/>
        </p:xfrm>
        <a:graphic>
          <a:graphicData uri="http://schemas.openxmlformats.org/drawingml/2006/table">
            <a:tbl>
              <a:tblPr firstRow="1" bandRow="1">
                <a:tableStyleId>{5C22544A-7EE6-4342-B048-85BDC9FD1C3A}</a:tableStyleId>
              </a:tblPr>
              <a:tblGrid>
                <a:gridCol w="2079248">
                  <a:extLst>
                    <a:ext uri="{9D8B030D-6E8A-4147-A177-3AD203B41FA5}">
                      <a16:colId xmlns:a16="http://schemas.microsoft.com/office/drawing/2014/main" val="2575262615"/>
                    </a:ext>
                  </a:extLst>
                </a:gridCol>
                <a:gridCol w="2230232">
                  <a:extLst>
                    <a:ext uri="{9D8B030D-6E8A-4147-A177-3AD203B41FA5}">
                      <a16:colId xmlns:a16="http://schemas.microsoft.com/office/drawing/2014/main" val="2470610346"/>
                    </a:ext>
                  </a:extLst>
                </a:gridCol>
              </a:tblGrid>
              <a:tr h="1667353">
                <a:tc>
                  <a:txBody>
                    <a:bodyPr/>
                    <a:lstStyle/>
                    <a:p>
                      <a:endParaRPr lang="en-GB" dirty="0"/>
                    </a:p>
                  </a:txBody>
                  <a:tcPr>
                    <a:solidFill>
                      <a:srgbClr val="FFFF99">
                        <a:alpha val="30000"/>
                      </a:srgbClr>
                    </a:solidFill>
                  </a:tcPr>
                </a:tc>
                <a:tc>
                  <a:txBody>
                    <a:bodyPr/>
                    <a:lstStyle/>
                    <a:p>
                      <a:endParaRPr lang="en-GB" dirty="0"/>
                    </a:p>
                  </a:txBody>
                  <a:tcPr>
                    <a:solidFill>
                      <a:schemeClr val="accent2">
                        <a:lumMod val="50000"/>
                        <a:alpha val="30000"/>
                      </a:schemeClr>
                    </a:solidFill>
                  </a:tcPr>
                </a:tc>
                <a:extLst>
                  <a:ext uri="{0D108BD9-81ED-4DB2-BD59-A6C34878D82A}">
                    <a16:rowId xmlns:a16="http://schemas.microsoft.com/office/drawing/2014/main" val="407889501"/>
                  </a:ext>
                </a:extLst>
              </a:tr>
              <a:tr h="1667353">
                <a:tc>
                  <a:txBody>
                    <a:bodyPr/>
                    <a:lstStyle/>
                    <a:p>
                      <a:endParaRPr lang="en-GB" dirty="0"/>
                    </a:p>
                  </a:txBody>
                  <a:tcPr>
                    <a:solidFill>
                      <a:schemeClr val="accent1">
                        <a:tint val="40000"/>
                        <a:alpha val="30000"/>
                      </a:schemeClr>
                    </a:solidFill>
                  </a:tcPr>
                </a:tc>
                <a:tc>
                  <a:txBody>
                    <a:bodyPr/>
                    <a:lstStyle/>
                    <a:p>
                      <a:endParaRPr lang="en-GB" dirty="0"/>
                    </a:p>
                  </a:txBody>
                  <a:tcPr>
                    <a:solidFill>
                      <a:srgbClr val="FFFF99">
                        <a:alpha val="30000"/>
                      </a:srgbClr>
                    </a:solidFill>
                  </a:tcPr>
                </a:tc>
                <a:extLst>
                  <a:ext uri="{0D108BD9-81ED-4DB2-BD59-A6C34878D82A}">
                    <a16:rowId xmlns:a16="http://schemas.microsoft.com/office/drawing/2014/main" val="880430146"/>
                  </a:ext>
                </a:extLst>
              </a:tr>
            </a:tbl>
          </a:graphicData>
        </a:graphic>
      </p:graphicFrame>
      <p:graphicFrame>
        <p:nvGraphicFramePr>
          <p:cNvPr id="43" name="Chart 42">
            <a:extLst>
              <a:ext uri="{FF2B5EF4-FFF2-40B4-BE49-F238E27FC236}">
                <a16:creationId xmlns:a16="http://schemas.microsoft.com/office/drawing/2014/main" id="{4D7514FE-DFC6-4D13-9539-B647F12DF319}"/>
              </a:ext>
            </a:extLst>
          </p:cNvPr>
          <p:cNvGraphicFramePr/>
          <p:nvPr>
            <p:extLst>
              <p:ext uri="{D42A27DB-BD31-4B8C-83A1-F6EECF244321}">
                <p14:modId xmlns:p14="http://schemas.microsoft.com/office/powerpoint/2010/main" val="3863483222"/>
              </p:ext>
            </p:extLst>
          </p:nvPr>
        </p:nvGraphicFramePr>
        <p:xfrm>
          <a:off x="4868929" y="1606693"/>
          <a:ext cx="4843065" cy="3927566"/>
        </p:xfrm>
        <a:graphic>
          <a:graphicData uri="http://schemas.openxmlformats.org/drawingml/2006/chart">
            <c:chart xmlns:c="http://schemas.openxmlformats.org/drawingml/2006/chart" xmlns:r="http://schemas.openxmlformats.org/officeDocument/2006/relationships" r:id="rId3"/>
          </a:graphicData>
        </a:graphic>
      </p:graphicFrame>
      <p:sp>
        <p:nvSpPr>
          <p:cNvPr id="44" name="Rectangle 43">
            <a:extLst>
              <a:ext uri="{FF2B5EF4-FFF2-40B4-BE49-F238E27FC236}">
                <a16:creationId xmlns:a16="http://schemas.microsoft.com/office/drawing/2014/main" id="{4803E486-7477-4E38-BDE1-08D32CECF74E}"/>
              </a:ext>
            </a:extLst>
          </p:cNvPr>
          <p:cNvSpPr/>
          <p:nvPr/>
        </p:nvSpPr>
        <p:spPr>
          <a:xfrm>
            <a:off x="6663716" y="5200129"/>
            <a:ext cx="1617751" cy="230832"/>
          </a:xfrm>
          <a:prstGeom prst="rect">
            <a:avLst/>
          </a:prstGeom>
        </p:spPr>
        <p:txBody>
          <a:bodyPr wrap="none">
            <a:spAutoFit/>
          </a:bodyPr>
          <a:lstStyle/>
          <a:p>
            <a:pPr algn="ctr">
              <a:defRPr sz="1330" b="0" i="0" u="none" strike="noStrike" kern="1200" baseline="0">
                <a:solidFill>
                  <a:srgbClr val="000000">
                    <a:lumMod val="65000"/>
                    <a:lumOff val="35000"/>
                  </a:srgbClr>
                </a:solidFill>
                <a:latin typeface="+mn-lt"/>
                <a:ea typeface="+mn-ea"/>
                <a:cs typeface="+mn-cs"/>
              </a:defRPr>
            </a:pPr>
            <a:r>
              <a:rPr lang="en-GB" sz="900" i="1" dirty="0"/>
              <a:t>Done/Booked to Do in England</a:t>
            </a:r>
          </a:p>
        </p:txBody>
      </p:sp>
      <p:sp>
        <p:nvSpPr>
          <p:cNvPr id="45" name="Rectangle 44">
            <a:extLst>
              <a:ext uri="{FF2B5EF4-FFF2-40B4-BE49-F238E27FC236}">
                <a16:creationId xmlns:a16="http://schemas.microsoft.com/office/drawing/2014/main" id="{0DA63EF5-1B00-4F01-BD68-C257B1ED14D4}"/>
              </a:ext>
            </a:extLst>
          </p:cNvPr>
          <p:cNvSpPr/>
          <p:nvPr/>
        </p:nvSpPr>
        <p:spPr>
          <a:xfrm rot="16200000">
            <a:off x="3987547" y="3326319"/>
            <a:ext cx="2494593" cy="230832"/>
          </a:xfrm>
          <a:prstGeom prst="rect">
            <a:avLst/>
          </a:prstGeom>
        </p:spPr>
        <p:txBody>
          <a:bodyPr wrap="none">
            <a:spAutoFit/>
          </a:bodyPr>
          <a:lstStyle/>
          <a:p>
            <a:pPr algn="ctr">
              <a:defRPr sz="1330" b="0" i="0" u="none" strike="noStrike" kern="1200" baseline="0">
                <a:solidFill>
                  <a:srgbClr val="000000">
                    <a:lumMod val="65000"/>
                    <a:lumOff val="35000"/>
                  </a:srgbClr>
                </a:solidFill>
                <a:latin typeface="+mn-lt"/>
                <a:ea typeface="+mn-ea"/>
                <a:cs typeface="+mn-cs"/>
              </a:defRPr>
            </a:pPr>
            <a:r>
              <a:rPr lang="en-GB" sz="900" dirty="0"/>
              <a:t>Interested but not done/booked to do in England</a:t>
            </a:r>
          </a:p>
        </p:txBody>
      </p:sp>
      <p:sp>
        <p:nvSpPr>
          <p:cNvPr id="46" name="TextBox 45">
            <a:extLst>
              <a:ext uri="{FF2B5EF4-FFF2-40B4-BE49-F238E27FC236}">
                <a16:creationId xmlns:a16="http://schemas.microsoft.com/office/drawing/2014/main" id="{87E91EEB-8965-43EC-9255-0223FD421ABD}"/>
              </a:ext>
            </a:extLst>
          </p:cNvPr>
          <p:cNvSpPr txBox="1"/>
          <p:nvPr/>
        </p:nvSpPr>
        <p:spPr>
          <a:xfrm>
            <a:off x="302489" y="5063057"/>
            <a:ext cx="418704" cy="261610"/>
          </a:xfrm>
          <a:prstGeom prst="rect">
            <a:avLst/>
          </a:prstGeom>
          <a:noFill/>
        </p:spPr>
        <p:txBody>
          <a:bodyPr wrap="none" rtlCol="0">
            <a:spAutoFit/>
          </a:bodyPr>
          <a:lstStyle/>
          <a:p>
            <a:r>
              <a:rPr lang="en-GB" sz="1100" dirty="0"/>
              <a:t>Low</a:t>
            </a:r>
          </a:p>
        </p:txBody>
      </p:sp>
      <p:sp>
        <p:nvSpPr>
          <p:cNvPr id="52" name="TextBox 51">
            <a:extLst>
              <a:ext uri="{FF2B5EF4-FFF2-40B4-BE49-F238E27FC236}">
                <a16:creationId xmlns:a16="http://schemas.microsoft.com/office/drawing/2014/main" id="{496F5F19-5B73-4A1E-B39F-80BB083C7E65}"/>
              </a:ext>
            </a:extLst>
          </p:cNvPr>
          <p:cNvSpPr txBox="1"/>
          <p:nvPr/>
        </p:nvSpPr>
        <p:spPr>
          <a:xfrm>
            <a:off x="4517407" y="5032630"/>
            <a:ext cx="444352" cy="261610"/>
          </a:xfrm>
          <a:prstGeom prst="rect">
            <a:avLst/>
          </a:prstGeom>
          <a:noFill/>
        </p:spPr>
        <p:txBody>
          <a:bodyPr wrap="none" rtlCol="0">
            <a:spAutoFit/>
          </a:bodyPr>
          <a:lstStyle/>
          <a:p>
            <a:r>
              <a:rPr lang="en-GB" sz="1100" dirty="0"/>
              <a:t>High</a:t>
            </a:r>
          </a:p>
        </p:txBody>
      </p:sp>
      <p:sp>
        <p:nvSpPr>
          <p:cNvPr id="53" name="TextBox 52">
            <a:extLst>
              <a:ext uri="{FF2B5EF4-FFF2-40B4-BE49-F238E27FC236}">
                <a16:creationId xmlns:a16="http://schemas.microsoft.com/office/drawing/2014/main" id="{C667798E-0062-4A6E-9C5E-4DCBC6C7AEAB}"/>
              </a:ext>
            </a:extLst>
          </p:cNvPr>
          <p:cNvSpPr txBox="1"/>
          <p:nvPr/>
        </p:nvSpPr>
        <p:spPr>
          <a:xfrm rot="16200000">
            <a:off x="191212" y="1693939"/>
            <a:ext cx="444352" cy="261610"/>
          </a:xfrm>
          <a:prstGeom prst="rect">
            <a:avLst/>
          </a:prstGeom>
          <a:noFill/>
        </p:spPr>
        <p:txBody>
          <a:bodyPr wrap="none" rtlCol="0">
            <a:spAutoFit/>
          </a:bodyPr>
          <a:lstStyle/>
          <a:p>
            <a:r>
              <a:rPr lang="en-GB" sz="1100" dirty="0"/>
              <a:t>High</a:t>
            </a:r>
          </a:p>
        </p:txBody>
      </p:sp>
      <p:sp>
        <p:nvSpPr>
          <p:cNvPr id="54" name="TextBox 53">
            <a:extLst>
              <a:ext uri="{FF2B5EF4-FFF2-40B4-BE49-F238E27FC236}">
                <a16:creationId xmlns:a16="http://schemas.microsoft.com/office/drawing/2014/main" id="{FE1DD710-8B48-4CE2-BBCA-E94779DEA467}"/>
              </a:ext>
            </a:extLst>
          </p:cNvPr>
          <p:cNvSpPr txBox="1"/>
          <p:nvPr/>
        </p:nvSpPr>
        <p:spPr>
          <a:xfrm>
            <a:off x="5131408" y="5067409"/>
            <a:ext cx="418704" cy="261610"/>
          </a:xfrm>
          <a:prstGeom prst="rect">
            <a:avLst/>
          </a:prstGeom>
          <a:noFill/>
        </p:spPr>
        <p:txBody>
          <a:bodyPr wrap="none" rtlCol="0">
            <a:spAutoFit/>
          </a:bodyPr>
          <a:lstStyle/>
          <a:p>
            <a:r>
              <a:rPr lang="en-GB" sz="1100" dirty="0"/>
              <a:t>Low</a:t>
            </a:r>
          </a:p>
        </p:txBody>
      </p:sp>
      <p:sp>
        <p:nvSpPr>
          <p:cNvPr id="55" name="TextBox 54">
            <a:extLst>
              <a:ext uri="{FF2B5EF4-FFF2-40B4-BE49-F238E27FC236}">
                <a16:creationId xmlns:a16="http://schemas.microsoft.com/office/drawing/2014/main" id="{CA5762FD-9DF7-4D08-B0D0-482A1DDB7180}"/>
              </a:ext>
            </a:extLst>
          </p:cNvPr>
          <p:cNvSpPr txBox="1"/>
          <p:nvPr/>
        </p:nvSpPr>
        <p:spPr>
          <a:xfrm>
            <a:off x="9346326" y="5036982"/>
            <a:ext cx="444352" cy="261610"/>
          </a:xfrm>
          <a:prstGeom prst="rect">
            <a:avLst/>
          </a:prstGeom>
          <a:noFill/>
        </p:spPr>
        <p:txBody>
          <a:bodyPr wrap="none" rtlCol="0">
            <a:spAutoFit/>
          </a:bodyPr>
          <a:lstStyle/>
          <a:p>
            <a:r>
              <a:rPr lang="en-GB" sz="1100" dirty="0"/>
              <a:t>High</a:t>
            </a:r>
          </a:p>
        </p:txBody>
      </p:sp>
      <p:sp>
        <p:nvSpPr>
          <p:cNvPr id="56" name="TextBox 55">
            <a:extLst>
              <a:ext uri="{FF2B5EF4-FFF2-40B4-BE49-F238E27FC236}">
                <a16:creationId xmlns:a16="http://schemas.microsoft.com/office/drawing/2014/main" id="{0993B519-8852-4E14-B2C5-80A10BA33757}"/>
              </a:ext>
            </a:extLst>
          </p:cNvPr>
          <p:cNvSpPr txBox="1"/>
          <p:nvPr/>
        </p:nvSpPr>
        <p:spPr>
          <a:xfrm rot="16200000">
            <a:off x="5020131" y="1698291"/>
            <a:ext cx="444352" cy="261610"/>
          </a:xfrm>
          <a:prstGeom prst="rect">
            <a:avLst/>
          </a:prstGeom>
          <a:noFill/>
        </p:spPr>
        <p:txBody>
          <a:bodyPr wrap="none" rtlCol="0">
            <a:spAutoFit/>
          </a:bodyPr>
          <a:lstStyle/>
          <a:p>
            <a:r>
              <a:rPr lang="en-GB" sz="1100" dirty="0"/>
              <a:t>High</a:t>
            </a:r>
          </a:p>
        </p:txBody>
      </p:sp>
      <p:sp>
        <p:nvSpPr>
          <p:cNvPr id="57" name="Rectangle 56">
            <a:extLst>
              <a:ext uri="{FF2B5EF4-FFF2-40B4-BE49-F238E27FC236}">
                <a16:creationId xmlns:a16="http://schemas.microsoft.com/office/drawing/2014/main" id="{62E27BA1-3EC0-46C0-9B62-91341DDE9023}"/>
              </a:ext>
            </a:extLst>
          </p:cNvPr>
          <p:cNvSpPr/>
          <p:nvPr/>
        </p:nvSpPr>
        <p:spPr>
          <a:xfrm>
            <a:off x="397901" y="1721928"/>
            <a:ext cx="1636121" cy="276999"/>
          </a:xfrm>
          <a:prstGeom prst="rect">
            <a:avLst/>
          </a:prstGeom>
          <a:ln>
            <a:noFill/>
          </a:ln>
        </p:spPr>
        <p:txBody>
          <a:bodyPr wrap="square">
            <a:spAutoFit/>
          </a:bodyPr>
          <a:lstStyle/>
          <a:p>
            <a:pPr algn="ctr"/>
            <a:r>
              <a:rPr lang="en-GB" sz="1200" b="1" i="1" dirty="0">
                <a:solidFill>
                  <a:schemeClr val="accent5"/>
                </a:solidFill>
              </a:rPr>
              <a:t>Growth Potential</a:t>
            </a:r>
          </a:p>
        </p:txBody>
      </p:sp>
      <p:sp>
        <p:nvSpPr>
          <p:cNvPr id="58" name="Rectangle 57">
            <a:extLst>
              <a:ext uri="{FF2B5EF4-FFF2-40B4-BE49-F238E27FC236}">
                <a16:creationId xmlns:a16="http://schemas.microsoft.com/office/drawing/2014/main" id="{BD84083F-3380-4819-A481-0F5198C10F73}"/>
              </a:ext>
            </a:extLst>
          </p:cNvPr>
          <p:cNvSpPr/>
          <p:nvPr/>
        </p:nvSpPr>
        <p:spPr>
          <a:xfrm>
            <a:off x="3555667" y="3099074"/>
            <a:ext cx="1636121" cy="276999"/>
          </a:xfrm>
          <a:prstGeom prst="rect">
            <a:avLst/>
          </a:prstGeom>
          <a:ln>
            <a:noFill/>
          </a:ln>
        </p:spPr>
        <p:txBody>
          <a:bodyPr wrap="square">
            <a:spAutoFit/>
          </a:bodyPr>
          <a:lstStyle/>
          <a:p>
            <a:pPr algn="ctr"/>
            <a:r>
              <a:rPr lang="en-GB" sz="1200" b="1" i="1" dirty="0">
                <a:solidFill>
                  <a:schemeClr val="accent5"/>
                </a:solidFill>
              </a:rPr>
              <a:t>Established</a:t>
            </a:r>
          </a:p>
        </p:txBody>
      </p:sp>
      <p:sp>
        <p:nvSpPr>
          <p:cNvPr id="59" name="Rectangle 58">
            <a:extLst>
              <a:ext uri="{FF2B5EF4-FFF2-40B4-BE49-F238E27FC236}">
                <a16:creationId xmlns:a16="http://schemas.microsoft.com/office/drawing/2014/main" id="{C40A8F61-5DB2-464B-BF9F-7351DCFCA28C}"/>
              </a:ext>
            </a:extLst>
          </p:cNvPr>
          <p:cNvSpPr/>
          <p:nvPr/>
        </p:nvSpPr>
        <p:spPr>
          <a:xfrm>
            <a:off x="1558751" y="4786058"/>
            <a:ext cx="1636121" cy="276999"/>
          </a:xfrm>
          <a:prstGeom prst="rect">
            <a:avLst/>
          </a:prstGeom>
          <a:ln>
            <a:noFill/>
          </a:ln>
        </p:spPr>
        <p:txBody>
          <a:bodyPr wrap="square">
            <a:spAutoFit/>
          </a:bodyPr>
          <a:lstStyle/>
          <a:p>
            <a:pPr algn="ctr"/>
            <a:r>
              <a:rPr lang="en-GB" sz="1200" b="1" i="1" dirty="0">
                <a:solidFill>
                  <a:schemeClr val="accent5"/>
                </a:solidFill>
              </a:rPr>
              <a:t>Niche</a:t>
            </a:r>
          </a:p>
        </p:txBody>
      </p:sp>
      <p:sp>
        <p:nvSpPr>
          <p:cNvPr id="60" name="TextBox 59">
            <a:extLst>
              <a:ext uri="{FF2B5EF4-FFF2-40B4-BE49-F238E27FC236}">
                <a16:creationId xmlns:a16="http://schemas.microsoft.com/office/drawing/2014/main" id="{AD8317C1-1D47-490F-A874-CEF138BAD3AE}"/>
              </a:ext>
            </a:extLst>
          </p:cNvPr>
          <p:cNvSpPr txBox="1"/>
          <p:nvPr/>
        </p:nvSpPr>
        <p:spPr>
          <a:xfrm>
            <a:off x="6493670" y="1387286"/>
            <a:ext cx="2146641" cy="307777"/>
          </a:xfrm>
          <a:prstGeom prst="rect">
            <a:avLst/>
          </a:prstGeom>
          <a:noFill/>
        </p:spPr>
        <p:txBody>
          <a:bodyPr wrap="square" rtlCol="0">
            <a:spAutoFit/>
          </a:bodyPr>
          <a:lstStyle/>
          <a:p>
            <a:r>
              <a:rPr lang="en-GB" sz="1400" b="1" u="sng" dirty="0"/>
              <a:t>Domestic</a:t>
            </a:r>
            <a:r>
              <a:rPr lang="en-GB" sz="1400" b="1" dirty="0"/>
              <a:t> Market Interest </a:t>
            </a:r>
            <a:endParaRPr lang="en-GB" sz="1400" b="1" u="sng" dirty="0"/>
          </a:p>
        </p:txBody>
      </p:sp>
      <p:sp>
        <p:nvSpPr>
          <p:cNvPr id="61" name="Rectangle 60">
            <a:extLst>
              <a:ext uri="{FF2B5EF4-FFF2-40B4-BE49-F238E27FC236}">
                <a16:creationId xmlns:a16="http://schemas.microsoft.com/office/drawing/2014/main" id="{2343EA81-ACF6-4D85-9D2F-CFF364E4D6CF}"/>
              </a:ext>
            </a:extLst>
          </p:cNvPr>
          <p:cNvSpPr/>
          <p:nvPr/>
        </p:nvSpPr>
        <p:spPr>
          <a:xfrm>
            <a:off x="5166233" y="1665034"/>
            <a:ext cx="1636121" cy="276999"/>
          </a:xfrm>
          <a:prstGeom prst="rect">
            <a:avLst/>
          </a:prstGeom>
          <a:ln>
            <a:noFill/>
          </a:ln>
        </p:spPr>
        <p:txBody>
          <a:bodyPr wrap="square">
            <a:spAutoFit/>
          </a:bodyPr>
          <a:lstStyle/>
          <a:p>
            <a:pPr algn="ctr"/>
            <a:r>
              <a:rPr lang="en-GB" sz="1200" b="1" i="1" dirty="0">
                <a:solidFill>
                  <a:schemeClr val="accent5"/>
                </a:solidFill>
              </a:rPr>
              <a:t>Growth Potential</a:t>
            </a:r>
          </a:p>
        </p:txBody>
      </p:sp>
      <p:sp>
        <p:nvSpPr>
          <p:cNvPr id="82" name="Rectangle 81">
            <a:extLst>
              <a:ext uri="{FF2B5EF4-FFF2-40B4-BE49-F238E27FC236}">
                <a16:creationId xmlns:a16="http://schemas.microsoft.com/office/drawing/2014/main" id="{F14039F1-C531-4AD8-A380-98886DCD5A86}"/>
              </a:ext>
            </a:extLst>
          </p:cNvPr>
          <p:cNvSpPr/>
          <p:nvPr/>
        </p:nvSpPr>
        <p:spPr>
          <a:xfrm>
            <a:off x="8435017" y="1652886"/>
            <a:ext cx="1636121" cy="276999"/>
          </a:xfrm>
          <a:prstGeom prst="rect">
            <a:avLst/>
          </a:prstGeom>
          <a:ln>
            <a:noFill/>
          </a:ln>
        </p:spPr>
        <p:txBody>
          <a:bodyPr wrap="square">
            <a:spAutoFit/>
          </a:bodyPr>
          <a:lstStyle/>
          <a:p>
            <a:pPr algn="ctr"/>
            <a:r>
              <a:rPr lang="en-GB" sz="1200" b="1" i="1" dirty="0">
                <a:solidFill>
                  <a:schemeClr val="accent5"/>
                </a:solidFill>
              </a:rPr>
              <a:t>Established</a:t>
            </a:r>
          </a:p>
        </p:txBody>
      </p:sp>
      <p:sp>
        <p:nvSpPr>
          <p:cNvPr id="84" name="Rectangle 83">
            <a:extLst>
              <a:ext uri="{FF2B5EF4-FFF2-40B4-BE49-F238E27FC236}">
                <a16:creationId xmlns:a16="http://schemas.microsoft.com/office/drawing/2014/main" id="{BA61B348-F5B3-49DD-A405-0135BD73020D}"/>
              </a:ext>
            </a:extLst>
          </p:cNvPr>
          <p:cNvSpPr/>
          <p:nvPr/>
        </p:nvSpPr>
        <p:spPr>
          <a:xfrm>
            <a:off x="4854872" y="4781640"/>
            <a:ext cx="1636121" cy="276999"/>
          </a:xfrm>
          <a:prstGeom prst="rect">
            <a:avLst/>
          </a:prstGeom>
          <a:ln>
            <a:noFill/>
          </a:ln>
        </p:spPr>
        <p:txBody>
          <a:bodyPr wrap="square">
            <a:spAutoFit/>
          </a:bodyPr>
          <a:lstStyle/>
          <a:p>
            <a:pPr algn="ctr"/>
            <a:r>
              <a:rPr lang="en-GB" sz="1200" b="1" i="1" dirty="0">
                <a:solidFill>
                  <a:schemeClr val="accent5"/>
                </a:solidFill>
              </a:rPr>
              <a:t>Niche</a:t>
            </a:r>
          </a:p>
        </p:txBody>
      </p:sp>
      <p:sp>
        <p:nvSpPr>
          <p:cNvPr id="85" name="Title 1">
            <a:extLst>
              <a:ext uri="{FF2B5EF4-FFF2-40B4-BE49-F238E27FC236}">
                <a16:creationId xmlns:a16="http://schemas.microsoft.com/office/drawing/2014/main" id="{EFC3F9D4-6AF5-4A84-9424-D81A7A375210}"/>
              </a:ext>
            </a:extLst>
          </p:cNvPr>
          <p:cNvSpPr txBox="1">
            <a:spLocks/>
          </p:cNvSpPr>
          <p:nvPr/>
        </p:nvSpPr>
        <p:spPr>
          <a:xfrm>
            <a:off x="156862" y="110696"/>
            <a:ext cx="9429307" cy="547942"/>
          </a:xfrm>
          <a:prstGeom prst="rect">
            <a:avLst/>
          </a:prstGeom>
        </p:spPr>
        <p:txBody>
          <a:bodyPr vert="horz" lIns="91440" tIns="45720" rIns="91440" bIns="45720" rtlCol="0" anchor="ctr">
            <a:noAutofit/>
          </a:bodyPr>
          <a:lstStyle>
            <a:lvl1pPr algn="l" defTabSz="742950" rtl="0" eaLnBrk="1" latinLnBrk="0" hangingPunct="1">
              <a:lnSpc>
                <a:spcPct val="90000"/>
              </a:lnSpc>
              <a:spcBef>
                <a:spcPct val="0"/>
              </a:spcBef>
              <a:buNone/>
              <a:defRPr sz="1950" kern="1200">
                <a:solidFill>
                  <a:schemeClr val="accent5"/>
                </a:solidFill>
                <a:latin typeface="+mj-lt"/>
                <a:ea typeface="+mj-ea"/>
                <a:cs typeface="+mj-cs"/>
              </a:defRPr>
            </a:lvl1pPr>
          </a:lstStyle>
          <a:p>
            <a:pPr defTabSz="457200">
              <a:lnSpc>
                <a:spcPct val="100000"/>
              </a:lnSpc>
              <a:spcBef>
                <a:spcPts val="0"/>
              </a:spcBef>
            </a:pPr>
            <a:r>
              <a:rPr lang="en-GB" dirty="0"/>
              <a:t>Maturity versus ‘newness’ of experiential activities</a:t>
            </a:r>
          </a:p>
        </p:txBody>
      </p:sp>
      <p:sp>
        <p:nvSpPr>
          <p:cNvPr id="35" name="Slide Number Placeholder 5">
            <a:extLst>
              <a:ext uri="{FF2B5EF4-FFF2-40B4-BE49-F238E27FC236}">
                <a16:creationId xmlns:a16="http://schemas.microsoft.com/office/drawing/2014/main" id="{930052CA-5714-4F5A-A417-5B0317ED04B2}"/>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59453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4" name="Table 23">
            <a:extLst>
              <a:ext uri="{FF2B5EF4-FFF2-40B4-BE49-F238E27FC236}">
                <a16:creationId xmlns:a16="http://schemas.microsoft.com/office/drawing/2014/main" id="{3E314488-B7E8-41AB-A0D6-7EB127859DF1}"/>
              </a:ext>
            </a:extLst>
          </p:cNvPr>
          <p:cNvGraphicFramePr>
            <a:graphicFrameLocks noGrp="1"/>
          </p:cNvGraphicFramePr>
          <p:nvPr>
            <p:extLst>
              <p:ext uri="{D42A27DB-BD31-4B8C-83A1-F6EECF244321}">
                <p14:modId xmlns:p14="http://schemas.microsoft.com/office/powerpoint/2010/main" val="1358109376"/>
              </p:ext>
            </p:extLst>
          </p:nvPr>
        </p:nvGraphicFramePr>
        <p:xfrm>
          <a:off x="5226" y="1411658"/>
          <a:ext cx="9822386" cy="4361821"/>
        </p:xfrm>
        <a:graphic>
          <a:graphicData uri="http://schemas.openxmlformats.org/drawingml/2006/table">
            <a:tbl>
              <a:tblPr firstRow="1" bandRow="1">
                <a:tableStyleId>{5C22544A-7EE6-4342-B048-85BDC9FD1C3A}</a:tableStyleId>
              </a:tblPr>
              <a:tblGrid>
                <a:gridCol w="7562523">
                  <a:extLst>
                    <a:ext uri="{9D8B030D-6E8A-4147-A177-3AD203B41FA5}">
                      <a16:colId xmlns:a16="http://schemas.microsoft.com/office/drawing/2014/main" val="219639565"/>
                    </a:ext>
                  </a:extLst>
                </a:gridCol>
                <a:gridCol w="2259863">
                  <a:extLst>
                    <a:ext uri="{9D8B030D-6E8A-4147-A177-3AD203B41FA5}">
                      <a16:colId xmlns:a16="http://schemas.microsoft.com/office/drawing/2014/main" val="147130133"/>
                    </a:ext>
                  </a:extLst>
                </a:gridCol>
              </a:tblGrid>
              <a:tr h="4361821">
                <a:tc>
                  <a:txBody>
                    <a:bodyPr/>
                    <a:lstStyle/>
                    <a:p>
                      <a:endParaRPr lang="en-GB" dirty="0"/>
                    </a:p>
                  </a:txBody>
                  <a:tcPr>
                    <a:solidFill>
                      <a:schemeClr val="bg1">
                        <a:lumMod val="95000"/>
                      </a:schemeClr>
                    </a:solidFill>
                  </a:tcPr>
                </a:tc>
                <a:tc>
                  <a:txBody>
                    <a:bodyPr/>
                    <a:lstStyle/>
                    <a:p>
                      <a:endParaRPr lang="en-GB" dirty="0"/>
                    </a:p>
                  </a:txBody>
                  <a:tcPr>
                    <a:solidFill>
                      <a:schemeClr val="bg1">
                        <a:lumMod val="95000"/>
                      </a:schemeClr>
                    </a:solidFill>
                  </a:tcPr>
                </a:tc>
                <a:extLst>
                  <a:ext uri="{0D108BD9-81ED-4DB2-BD59-A6C34878D82A}">
                    <a16:rowId xmlns:a16="http://schemas.microsoft.com/office/drawing/2014/main" val="2447966589"/>
                  </a:ext>
                </a:extLst>
              </a:tr>
            </a:tbl>
          </a:graphicData>
        </a:graphic>
      </p:graphicFrame>
      <p:sp>
        <p:nvSpPr>
          <p:cNvPr id="2" name="Title 1">
            <a:extLst>
              <a:ext uri="{FF2B5EF4-FFF2-40B4-BE49-F238E27FC236}">
                <a16:creationId xmlns:a16="http://schemas.microsoft.com/office/drawing/2014/main" id="{CC208BB2-B957-4057-AC66-F905B45C42B0}"/>
              </a:ext>
            </a:extLst>
          </p:cNvPr>
          <p:cNvSpPr>
            <a:spLocks noGrp="1"/>
          </p:cNvSpPr>
          <p:nvPr>
            <p:ph type="title"/>
          </p:nvPr>
        </p:nvSpPr>
        <p:spPr>
          <a:xfrm>
            <a:off x="83614" y="-86966"/>
            <a:ext cx="9121345" cy="904000"/>
          </a:xfrm>
        </p:spPr>
        <p:txBody>
          <a:bodyPr/>
          <a:lstStyle/>
          <a:p>
            <a:r>
              <a:rPr lang="en-GB" dirty="0"/>
              <a:t>The role of experiences in driving holiday decisions: </a:t>
            </a:r>
            <a:r>
              <a:rPr lang="en-GB" u="sng" dirty="0"/>
              <a:t>1. The decision to go on holiday</a:t>
            </a:r>
          </a:p>
        </p:txBody>
      </p:sp>
      <p:sp>
        <p:nvSpPr>
          <p:cNvPr id="3" name="Slide Number Placeholder 2">
            <a:extLst>
              <a:ext uri="{FF2B5EF4-FFF2-40B4-BE49-F238E27FC236}">
                <a16:creationId xmlns:a16="http://schemas.microsoft.com/office/drawing/2014/main" id="{CCD12755-5A8E-4788-8220-7EFD5140616B}"/>
              </a:ext>
            </a:extLst>
          </p:cNvPr>
          <p:cNvSpPr>
            <a:spLocks noGrp="1"/>
          </p:cNvSpPr>
          <p:nvPr>
            <p:ph type="sldNum" sz="quarter" idx="12"/>
          </p:nvPr>
        </p:nvSpPr>
        <p:spPr/>
        <p:txBody>
          <a:bodyPr/>
          <a:lstStyle/>
          <a:p>
            <a:fld id="{65C4E51C-5B21-47ED-87F9-7CEAAA8B3069}" type="slidenum">
              <a:rPr lang="en-GB" smtClean="0"/>
              <a:pPr/>
              <a:t>13</a:t>
            </a:fld>
            <a:endParaRPr lang="en-GB"/>
          </a:p>
        </p:txBody>
      </p:sp>
      <p:sp>
        <p:nvSpPr>
          <p:cNvPr id="9" name="Rectangle 8">
            <a:extLst>
              <a:ext uri="{FF2B5EF4-FFF2-40B4-BE49-F238E27FC236}">
                <a16:creationId xmlns:a16="http://schemas.microsoft.com/office/drawing/2014/main" id="{25B2B3C9-27A8-44EF-82C1-C052619C2520}"/>
              </a:ext>
            </a:extLst>
          </p:cNvPr>
          <p:cNvSpPr/>
          <p:nvPr/>
        </p:nvSpPr>
        <p:spPr>
          <a:xfrm>
            <a:off x="466604" y="1703522"/>
            <a:ext cx="3335031" cy="628650"/>
          </a:xfrm>
          <a:prstGeom prst="rect">
            <a:avLst/>
          </a:prstGeom>
          <a:solidFill>
            <a:schemeClr val="accent4">
              <a:lumMod val="75000"/>
              <a:alpha val="6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bg1"/>
                </a:solidFill>
              </a:rPr>
              <a:t>Experiences </a:t>
            </a:r>
            <a:r>
              <a:rPr lang="en-GB" sz="1400" b="1" dirty="0">
                <a:solidFill>
                  <a:schemeClr val="bg1"/>
                </a:solidFill>
              </a:rPr>
              <a:t>Most</a:t>
            </a:r>
            <a:r>
              <a:rPr lang="en-GB" sz="1400" dirty="0">
                <a:solidFill>
                  <a:schemeClr val="bg1"/>
                </a:solidFill>
              </a:rPr>
              <a:t> likely to drive the decision to go on an </a:t>
            </a:r>
            <a:r>
              <a:rPr lang="en-GB" sz="1400" b="1" dirty="0">
                <a:solidFill>
                  <a:schemeClr val="bg1"/>
                </a:solidFill>
              </a:rPr>
              <a:t>International</a:t>
            </a:r>
            <a:r>
              <a:rPr lang="en-GB" sz="1400" dirty="0">
                <a:solidFill>
                  <a:schemeClr val="bg1"/>
                </a:solidFill>
              </a:rPr>
              <a:t> holiday</a:t>
            </a:r>
          </a:p>
        </p:txBody>
      </p:sp>
      <p:sp>
        <p:nvSpPr>
          <p:cNvPr id="10" name="Rectangle 9">
            <a:extLst>
              <a:ext uri="{FF2B5EF4-FFF2-40B4-BE49-F238E27FC236}">
                <a16:creationId xmlns:a16="http://schemas.microsoft.com/office/drawing/2014/main" id="{044EA200-D304-4C21-9F61-E350E94F5E45}"/>
              </a:ext>
            </a:extLst>
          </p:cNvPr>
          <p:cNvSpPr/>
          <p:nvPr/>
        </p:nvSpPr>
        <p:spPr>
          <a:xfrm>
            <a:off x="3912719" y="1699516"/>
            <a:ext cx="3335032" cy="628650"/>
          </a:xfrm>
          <a:prstGeom prst="rect">
            <a:avLst/>
          </a:prstGeom>
          <a:solidFill>
            <a:schemeClr val="accent4">
              <a:lumMod val="75000"/>
              <a:alpha val="6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bg1"/>
                </a:solidFill>
              </a:rPr>
              <a:t>Experiences Most likely to drive the decision to go on a </a:t>
            </a:r>
            <a:r>
              <a:rPr lang="en-GB" sz="1400" b="1" dirty="0">
                <a:solidFill>
                  <a:schemeClr val="bg1"/>
                </a:solidFill>
              </a:rPr>
              <a:t>Domestic</a:t>
            </a:r>
            <a:r>
              <a:rPr lang="en-GB" sz="1400" dirty="0">
                <a:solidFill>
                  <a:schemeClr val="bg1"/>
                </a:solidFill>
              </a:rPr>
              <a:t> holiday</a:t>
            </a:r>
          </a:p>
        </p:txBody>
      </p:sp>
      <p:sp>
        <p:nvSpPr>
          <p:cNvPr id="11" name="Slide Number Placeholder 3">
            <a:extLst>
              <a:ext uri="{FF2B5EF4-FFF2-40B4-BE49-F238E27FC236}">
                <a16:creationId xmlns:a16="http://schemas.microsoft.com/office/drawing/2014/main" id="{A7D0E109-2988-4462-8D52-0A4EBE4769FC}"/>
              </a:ext>
            </a:extLst>
          </p:cNvPr>
          <p:cNvSpPr txBox="1">
            <a:spLocks/>
          </p:cNvSpPr>
          <p:nvPr/>
        </p:nvSpPr>
        <p:spPr>
          <a:xfrm>
            <a:off x="1041988" y="6142571"/>
            <a:ext cx="729024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sz="1000" dirty="0">
                <a:solidFill>
                  <a:schemeClr val="bg1">
                    <a:lumMod val="50000"/>
                  </a:schemeClr>
                </a:solidFill>
              </a:rPr>
              <a:t>Question:B10. </a:t>
            </a:r>
            <a:r>
              <a:rPr lang="en-GB" sz="1000" dirty="0">
                <a:solidFill>
                  <a:schemeClr val="bg1">
                    <a:lumMod val="50000"/>
                  </a:schemeClr>
                </a:solidFill>
              </a:rPr>
              <a:t>Which of the following statements best describes the level of influence the experience would / did have on your decision to go on holiday (International: overseas - any destination, Domestic: holiday in England)?</a:t>
            </a:r>
            <a:r>
              <a:rPr lang="en-AU" sz="1000" dirty="0">
                <a:solidFill>
                  <a:schemeClr val="bg1">
                    <a:lumMod val="50000"/>
                  </a:schemeClr>
                </a:solidFill>
              </a:rPr>
              <a:t> </a:t>
            </a:r>
          </a:p>
        </p:txBody>
      </p:sp>
      <p:sp>
        <p:nvSpPr>
          <p:cNvPr id="12" name="Rectangle 11">
            <a:extLst>
              <a:ext uri="{FF2B5EF4-FFF2-40B4-BE49-F238E27FC236}">
                <a16:creationId xmlns:a16="http://schemas.microsoft.com/office/drawing/2014/main" id="{04385C47-277E-4821-ADAE-29060BB3821B}"/>
              </a:ext>
            </a:extLst>
          </p:cNvPr>
          <p:cNvSpPr/>
          <p:nvPr/>
        </p:nvSpPr>
        <p:spPr>
          <a:xfrm>
            <a:off x="466601" y="2348528"/>
            <a:ext cx="3335032" cy="1204110"/>
          </a:xfrm>
          <a:prstGeom prst="rect">
            <a:avLst/>
          </a:prstGeom>
          <a:no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400" dirty="0">
                <a:solidFill>
                  <a:schemeClr val="tx1"/>
                </a:solidFill>
              </a:rPr>
              <a:t>Guided Nature Experience		26%</a:t>
            </a:r>
          </a:p>
          <a:p>
            <a:r>
              <a:rPr lang="en-GB" sz="1400" dirty="0">
                <a:solidFill>
                  <a:schemeClr val="tx1"/>
                </a:solidFill>
              </a:rPr>
              <a:t>Volunteering or Working Holiday	26%</a:t>
            </a:r>
          </a:p>
          <a:p>
            <a:r>
              <a:rPr lang="en-GB" sz="1400" dirty="0">
                <a:solidFill>
                  <a:schemeClr val="tx1"/>
                </a:solidFill>
              </a:rPr>
              <a:t>Remote Wellness Retreat			24%</a:t>
            </a:r>
          </a:p>
          <a:p>
            <a:r>
              <a:rPr lang="en-GB" sz="1400" dirty="0">
                <a:solidFill>
                  <a:schemeClr val="tx1"/>
                </a:solidFill>
              </a:rPr>
              <a:t>Shadowing Experience			20%</a:t>
            </a:r>
            <a:endParaRPr lang="en-GB" sz="1400" dirty="0">
              <a:solidFill>
                <a:schemeClr val="bg1"/>
              </a:solidFill>
            </a:endParaRPr>
          </a:p>
        </p:txBody>
      </p:sp>
      <p:sp>
        <p:nvSpPr>
          <p:cNvPr id="13" name="Rectangle 12">
            <a:extLst>
              <a:ext uri="{FF2B5EF4-FFF2-40B4-BE49-F238E27FC236}">
                <a16:creationId xmlns:a16="http://schemas.microsoft.com/office/drawing/2014/main" id="{509D1915-5EEB-4959-AF01-11795984E3D2}"/>
              </a:ext>
            </a:extLst>
          </p:cNvPr>
          <p:cNvSpPr/>
          <p:nvPr/>
        </p:nvSpPr>
        <p:spPr>
          <a:xfrm>
            <a:off x="3912719" y="2328166"/>
            <a:ext cx="3335032" cy="1204110"/>
          </a:xfrm>
          <a:prstGeom prst="rect">
            <a:avLst/>
          </a:prstGeom>
          <a:no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400" dirty="0">
                <a:solidFill>
                  <a:schemeClr val="tx1"/>
                </a:solidFill>
              </a:rPr>
              <a:t>Remote Wellness Retreat			29%</a:t>
            </a:r>
          </a:p>
          <a:p>
            <a:r>
              <a:rPr lang="en-GB" sz="1400" dirty="0">
                <a:solidFill>
                  <a:schemeClr val="tx1"/>
                </a:solidFill>
              </a:rPr>
              <a:t>Volunteering or Working Holiday	22%</a:t>
            </a:r>
          </a:p>
          <a:p>
            <a:r>
              <a:rPr lang="en-GB" sz="1400" dirty="0">
                <a:solidFill>
                  <a:schemeClr val="tx1"/>
                </a:solidFill>
              </a:rPr>
              <a:t>Yoga Experience				21%</a:t>
            </a:r>
          </a:p>
          <a:p>
            <a:r>
              <a:rPr lang="en-GB" sz="1400" dirty="0">
                <a:solidFill>
                  <a:schemeClr val="tx1"/>
                </a:solidFill>
              </a:rPr>
              <a:t>Guided Fishing Experience		20%</a:t>
            </a:r>
            <a:endParaRPr lang="en-GB" sz="1400" dirty="0">
              <a:solidFill>
                <a:schemeClr val="bg1"/>
              </a:solidFill>
            </a:endParaRPr>
          </a:p>
        </p:txBody>
      </p:sp>
      <p:sp>
        <p:nvSpPr>
          <p:cNvPr id="14" name="Rectangle 13">
            <a:extLst>
              <a:ext uri="{FF2B5EF4-FFF2-40B4-BE49-F238E27FC236}">
                <a16:creationId xmlns:a16="http://schemas.microsoft.com/office/drawing/2014/main" id="{B9BADE10-A21C-4445-A3EB-119B313B3F5E}"/>
              </a:ext>
            </a:extLst>
          </p:cNvPr>
          <p:cNvSpPr/>
          <p:nvPr/>
        </p:nvSpPr>
        <p:spPr>
          <a:xfrm>
            <a:off x="466602" y="3718962"/>
            <a:ext cx="3335031" cy="628650"/>
          </a:xfrm>
          <a:prstGeom prst="rect">
            <a:avLst/>
          </a:prstGeom>
          <a:solidFill>
            <a:srgbClr val="FF7C8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bg1"/>
                </a:solidFill>
              </a:rPr>
              <a:t>Experiences </a:t>
            </a:r>
            <a:r>
              <a:rPr lang="en-GB" sz="1400" b="1" dirty="0">
                <a:solidFill>
                  <a:schemeClr val="bg1"/>
                </a:solidFill>
              </a:rPr>
              <a:t>Least</a:t>
            </a:r>
            <a:r>
              <a:rPr lang="en-GB" sz="1400" dirty="0">
                <a:solidFill>
                  <a:schemeClr val="bg1"/>
                </a:solidFill>
              </a:rPr>
              <a:t> likely to drive the decision to go on an </a:t>
            </a:r>
            <a:r>
              <a:rPr lang="en-GB" sz="1400" b="1" dirty="0">
                <a:solidFill>
                  <a:schemeClr val="bg1"/>
                </a:solidFill>
              </a:rPr>
              <a:t>International</a:t>
            </a:r>
            <a:r>
              <a:rPr lang="en-GB" sz="1400" dirty="0">
                <a:solidFill>
                  <a:schemeClr val="bg1"/>
                </a:solidFill>
              </a:rPr>
              <a:t> holiday</a:t>
            </a:r>
          </a:p>
        </p:txBody>
      </p:sp>
      <p:sp>
        <p:nvSpPr>
          <p:cNvPr id="15" name="Rectangle 14">
            <a:extLst>
              <a:ext uri="{FF2B5EF4-FFF2-40B4-BE49-F238E27FC236}">
                <a16:creationId xmlns:a16="http://schemas.microsoft.com/office/drawing/2014/main" id="{84733646-5190-447E-AC94-6E8E6A0540FA}"/>
              </a:ext>
            </a:extLst>
          </p:cNvPr>
          <p:cNvSpPr/>
          <p:nvPr/>
        </p:nvSpPr>
        <p:spPr>
          <a:xfrm>
            <a:off x="466603" y="4364682"/>
            <a:ext cx="3335032" cy="107053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600" dirty="0">
              <a:solidFill>
                <a:schemeClr val="tx1"/>
              </a:solidFill>
            </a:endParaRPr>
          </a:p>
          <a:p>
            <a:r>
              <a:rPr lang="en-GB" sz="1400" dirty="0">
                <a:solidFill>
                  <a:schemeClr val="tx1"/>
                </a:solidFill>
              </a:rPr>
              <a:t>Distillery or Brewery Tour		9%</a:t>
            </a:r>
          </a:p>
          <a:p>
            <a:r>
              <a:rPr lang="en-GB" sz="1400" dirty="0">
                <a:solidFill>
                  <a:schemeClr val="tx1"/>
                </a:solidFill>
              </a:rPr>
              <a:t>Chocolate Making Class			9%</a:t>
            </a:r>
          </a:p>
          <a:p>
            <a:r>
              <a:rPr lang="en-GB" sz="1400" dirty="0">
                <a:solidFill>
                  <a:schemeClr val="tx1"/>
                </a:solidFill>
              </a:rPr>
              <a:t>Cookery Class				10%</a:t>
            </a:r>
            <a:endParaRPr lang="en-GB" sz="1400" dirty="0">
              <a:solidFill>
                <a:schemeClr val="bg1"/>
              </a:solidFill>
            </a:endParaRPr>
          </a:p>
        </p:txBody>
      </p:sp>
      <p:sp>
        <p:nvSpPr>
          <p:cNvPr id="16" name="Rectangle 15">
            <a:extLst>
              <a:ext uri="{FF2B5EF4-FFF2-40B4-BE49-F238E27FC236}">
                <a16:creationId xmlns:a16="http://schemas.microsoft.com/office/drawing/2014/main" id="{62416105-F745-4141-9DFF-94B3FCDD2E77}"/>
              </a:ext>
            </a:extLst>
          </p:cNvPr>
          <p:cNvSpPr/>
          <p:nvPr/>
        </p:nvSpPr>
        <p:spPr>
          <a:xfrm>
            <a:off x="3898458" y="3718916"/>
            <a:ext cx="3335031" cy="628650"/>
          </a:xfrm>
          <a:prstGeom prst="rect">
            <a:avLst/>
          </a:prstGeom>
          <a:solidFill>
            <a:srgbClr val="FF7C8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bg1"/>
                </a:solidFill>
              </a:rPr>
              <a:t>Experiences </a:t>
            </a:r>
            <a:r>
              <a:rPr lang="en-GB" sz="1400" b="1" dirty="0">
                <a:solidFill>
                  <a:schemeClr val="bg1"/>
                </a:solidFill>
              </a:rPr>
              <a:t>Least</a:t>
            </a:r>
            <a:r>
              <a:rPr lang="en-GB" sz="1400" dirty="0">
                <a:solidFill>
                  <a:schemeClr val="bg1"/>
                </a:solidFill>
              </a:rPr>
              <a:t> likely to drive the decision to go on a </a:t>
            </a:r>
            <a:r>
              <a:rPr lang="en-GB" sz="1400" b="1" dirty="0">
                <a:solidFill>
                  <a:schemeClr val="bg1"/>
                </a:solidFill>
              </a:rPr>
              <a:t>Domestic</a:t>
            </a:r>
            <a:r>
              <a:rPr lang="en-GB" sz="1400" dirty="0">
                <a:solidFill>
                  <a:schemeClr val="bg1"/>
                </a:solidFill>
              </a:rPr>
              <a:t> holiday</a:t>
            </a:r>
          </a:p>
        </p:txBody>
      </p:sp>
      <p:sp>
        <p:nvSpPr>
          <p:cNvPr id="17" name="Rectangle 16">
            <a:extLst>
              <a:ext uri="{FF2B5EF4-FFF2-40B4-BE49-F238E27FC236}">
                <a16:creationId xmlns:a16="http://schemas.microsoft.com/office/drawing/2014/main" id="{7732FED0-F524-421A-8D47-E806EDE8ADA5}"/>
              </a:ext>
            </a:extLst>
          </p:cNvPr>
          <p:cNvSpPr/>
          <p:nvPr/>
        </p:nvSpPr>
        <p:spPr>
          <a:xfrm>
            <a:off x="3898459" y="4364636"/>
            <a:ext cx="3335032" cy="107053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600" dirty="0">
              <a:solidFill>
                <a:schemeClr val="tx1"/>
              </a:solidFill>
            </a:endParaRPr>
          </a:p>
          <a:p>
            <a:r>
              <a:rPr lang="en-GB" sz="1400" dirty="0">
                <a:solidFill>
                  <a:schemeClr val="tx1"/>
                </a:solidFill>
              </a:rPr>
              <a:t>Distillery or Brewery Tour		6%</a:t>
            </a:r>
          </a:p>
          <a:p>
            <a:r>
              <a:rPr lang="en-GB" sz="1400" dirty="0">
                <a:solidFill>
                  <a:schemeClr val="tx1"/>
                </a:solidFill>
              </a:rPr>
              <a:t>Vineyard Tour &amp; Tasting			6%</a:t>
            </a:r>
          </a:p>
          <a:p>
            <a:r>
              <a:rPr lang="en-GB" sz="1400" dirty="0">
                <a:solidFill>
                  <a:schemeClr val="tx1"/>
                </a:solidFill>
              </a:rPr>
              <a:t>Chocolate Making Class			7%</a:t>
            </a:r>
          </a:p>
          <a:p>
            <a:endParaRPr lang="en-GB" sz="1400" dirty="0">
              <a:solidFill>
                <a:schemeClr val="bg1"/>
              </a:solidFill>
            </a:endParaRPr>
          </a:p>
        </p:txBody>
      </p:sp>
      <p:pic>
        <p:nvPicPr>
          <p:cNvPr id="18" name="Picture 17">
            <a:extLst>
              <a:ext uri="{FF2B5EF4-FFF2-40B4-BE49-F238E27FC236}">
                <a16:creationId xmlns:a16="http://schemas.microsoft.com/office/drawing/2014/main" id="{F549C980-FC01-4C12-ACF7-B134C1170ADF}"/>
              </a:ext>
            </a:extLst>
          </p:cNvPr>
          <p:cNvPicPr>
            <a:picLocks noChangeAspect="1" noChangeArrowheads="1"/>
          </p:cNvPicPr>
          <p:nvPr>
            <p:custDataLst>
              <p:tags r:id="rId1"/>
            </p:custDataLst>
          </p:nvPr>
        </p:nvPicPr>
        <p:blipFill>
          <a:blip r:embed="rId4" cstate="email">
            <a:extLst>
              <a:ext uri="{28A0092B-C50C-407E-A947-70E740481C1C}">
                <a14:useLocalDpi xmlns:a14="http://schemas.microsoft.com/office/drawing/2010/main"/>
              </a:ext>
            </a:extLst>
          </a:blip>
          <a:srcRect/>
          <a:stretch>
            <a:fillRect/>
          </a:stretch>
        </p:blipFill>
        <p:spPr bwMode="gray">
          <a:xfrm>
            <a:off x="6858658" y="3296346"/>
            <a:ext cx="389093" cy="259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18">
            <a:extLst>
              <a:ext uri="{FF2B5EF4-FFF2-40B4-BE49-F238E27FC236}">
                <a16:creationId xmlns:a16="http://schemas.microsoft.com/office/drawing/2014/main" id="{D505E73A-7731-49E7-B6F0-2DF1ED07D932}"/>
              </a:ext>
            </a:extLst>
          </p:cNvPr>
          <p:cNvPicPr>
            <a:picLocks noChangeAspect="1" noChangeArrowheads="1"/>
          </p:cNvPicPr>
          <p:nvPr>
            <p:custDataLst>
              <p:tags r:id="rId2"/>
            </p:custDataLst>
          </p:nvPr>
        </p:nvPicPr>
        <p:blipFill>
          <a:blip r:embed="rId4" cstate="email">
            <a:extLst>
              <a:ext uri="{28A0092B-C50C-407E-A947-70E740481C1C}">
                <a14:useLocalDpi xmlns:a14="http://schemas.microsoft.com/office/drawing/2010/main"/>
              </a:ext>
            </a:extLst>
          </a:blip>
          <a:srcRect/>
          <a:stretch>
            <a:fillRect/>
          </a:stretch>
        </p:blipFill>
        <p:spPr bwMode="gray">
          <a:xfrm>
            <a:off x="6844396" y="5175777"/>
            <a:ext cx="389093" cy="259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Rectangle 19">
            <a:extLst>
              <a:ext uri="{FF2B5EF4-FFF2-40B4-BE49-F238E27FC236}">
                <a16:creationId xmlns:a16="http://schemas.microsoft.com/office/drawing/2014/main" id="{33E38DFF-B224-4EB0-B819-69EBC45A39C7}"/>
              </a:ext>
            </a:extLst>
          </p:cNvPr>
          <p:cNvSpPr/>
          <p:nvPr/>
        </p:nvSpPr>
        <p:spPr>
          <a:xfrm>
            <a:off x="0" y="652792"/>
            <a:ext cx="9822385" cy="494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A758B41-F063-49CF-AA95-CA896AA6CDC3}"/>
              </a:ext>
            </a:extLst>
          </p:cNvPr>
          <p:cNvSpPr/>
          <p:nvPr/>
        </p:nvSpPr>
        <p:spPr>
          <a:xfrm>
            <a:off x="439976" y="619013"/>
            <a:ext cx="7009793" cy="523220"/>
          </a:xfrm>
          <a:prstGeom prst="rect">
            <a:avLst/>
          </a:prstGeom>
        </p:spPr>
        <p:txBody>
          <a:bodyPr wrap="square">
            <a:spAutoFit/>
          </a:bodyPr>
          <a:lstStyle/>
          <a:p>
            <a:r>
              <a:rPr lang="en-GB" sz="1400" b="1" dirty="0">
                <a:solidFill>
                  <a:schemeClr val="accent5"/>
                </a:solidFill>
              </a:rPr>
              <a:t>Experiences are the main reason for </a:t>
            </a:r>
            <a:r>
              <a:rPr lang="en-GB" sz="2800" b="1" dirty="0">
                <a:solidFill>
                  <a:schemeClr val="accent5"/>
                </a:solidFill>
              </a:rPr>
              <a:t>1</a:t>
            </a:r>
            <a:r>
              <a:rPr lang="en-GB" sz="1400" b="1" dirty="0">
                <a:solidFill>
                  <a:schemeClr val="accent5"/>
                </a:solidFill>
              </a:rPr>
              <a:t> in </a:t>
            </a:r>
            <a:r>
              <a:rPr lang="en-GB" sz="2800" b="1" dirty="0">
                <a:solidFill>
                  <a:schemeClr val="accent5"/>
                </a:solidFill>
              </a:rPr>
              <a:t>7</a:t>
            </a:r>
            <a:r>
              <a:rPr lang="en-GB" sz="1400" b="1" dirty="0">
                <a:solidFill>
                  <a:schemeClr val="accent5"/>
                </a:solidFill>
              </a:rPr>
              <a:t> decisions to go on holiday</a:t>
            </a:r>
          </a:p>
        </p:txBody>
      </p:sp>
      <p:sp>
        <p:nvSpPr>
          <p:cNvPr id="22" name="Rectangle 21">
            <a:extLst>
              <a:ext uri="{FF2B5EF4-FFF2-40B4-BE49-F238E27FC236}">
                <a16:creationId xmlns:a16="http://schemas.microsoft.com/office/drawing/2014/main" id="{884A0822-06EB-406D-8B0F-9E533888B929}"/>
              </a:ext>
            </a:extLst>
          </p:cNvPr>
          <p:cNvSpPr/>
          <p:nvPr/>
        </p:nvSpPr>
        <p:spPr>
          <a:xfrm>
            <a:off x="7772401" y="1689753"/>
            <a:ext cx="1897584" cy="3735656"/>
          </a:xfrm>
          <a:prstGeom prst="rect">
            <a:avLst/>
          </a:prstGeom>
          <a:no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400" b="1" dirty="0">
                <a:solidFill>
                  <a:srgbClr val="996633"/>
                </a:solidFill>
              </a:rPr>
              <a:t>Experiential activities expand &amp; develop holiday plans</a:t>
            </a:r>
            <a:endParaRPr lang="en-GB" sz="1200" b="1" dirty="0">
              <a:solidFill>
                <a:srgbClr val="996633"/>
              </a:solidFill>
            </a:endParaRPr>
          </a:p>
          <a:p>
            <a:endParaRPr lang="en-GB" sz="1200" dirty="0">
              <a:solidFill>
                <a:srgbClr val="996633"/>
              </a:solidFill>
            </a:endParaRPr>
          </a:p>
          <a:p>
            <a:r>
              <a:rPr lang="en-GB" sz="1200" dirty="0">
                <a:solidFill>
                  <a:srgbClr val="996633"/>
                </a:solidFill>
              </a:rPr>
              <a:t>Very few want experiential to be their whole trip- </a:t>
            </a:r>
            <a:r>
              <a:rPr lang="en-GB" sz="1200" b="1" dirty="0">
                <a:solidFill>
                  <a:srgbClr val="996633"/>
                </a:solidFill>
              </a:rPr>
              <a:t>it is a supplement to other activities</a:t>
            </a:r>
            <a:r>
              <a:rPr lang="en-GB" sz="1200" dirty="0">
                <a:solidFill>
                  <a:srgbClr val="996633"/>
                </a:solidFill>
              </a:rPr>
              <a:t> and so needs to fit in with other plans. </a:t>
            </a:r>
          </a:p>
          <a:p>
            <a:endParaRPr lang="en-GB" sz="1200" dirty="0">
              <a:solidFill>
                <a:srgbClr val="996633"/>
              </a:solidFill>
            </a:endParaRPr>
          </a:p>
          <a:p>
            <a:r>
              <a:rPr lang="en-GB" sz="1200" dirty="0">
                <a:solidFill>
                  <a:srgbClr val="996633"/>
                </a:solidFill>
              </a:rPr>
              <a:t>However, experiential was seen to be an </a:t>
            </a:r>
            <a:r>
              <a:rPr lang="en-GB" sz="1200" b="1" dirty="0">
                <a:solidFill>
                  <a:srgbClr val="996633"/>
                </a:solidFill>
              </a:rPr>
              <a:t>integral part of the trip</a:t>
            </a:r>
          </a:p>
          <a:p>
            <a:endParaRPr lang="en-GB" sz="1200" dirty="0">
              <a:solidFill>
                <a:srgbClr val="996633"/>
              </a:solidFill>
            </a:endParaRPr>
          </a:p>
          <a:p>
            <a:r>
              <a:rPr lang="en-GB" sz="1200" dirty="0">
                <a:solidFill>
                  <a:srgbClr val="996633"/>
                </a:solidFill>
              </a:rPr>
              <a:t>It can also have the power to </a:t>
            </a:r>
            <a:r>
              <a:rPr lang="en-GB" sz="1200" b="1" dirty="0">
                <a:solidFill>
                  <a:srgbClr val="996633"/>
                </a:solidFill>
              </a:rPr>
              <a:t>drive location choice / add new locations </a:t>
            </a:r>
            <a:r>
              <a:rPr lang="en-GB" sz="1200" dirty="0">
                <a:solidFill>
                  <a:srgbClr val="996633"/>
                </a:solidFill>
              </a:rPr>
              <a:t>into an itinerary</a:t>
            </a:r>
          </a:p>
        </p:txBody>
      </p:sp>
      <p:pic>
        <p:nvPicPr>
          <p:cNvPr id="23" name="Picture 22">
            <a:extLst>
              <a:ext uri="{FF2B5EF4-FFF2-40B4-BE49-F238E27FC236}">
                <a16:creationId xmlns:a16="http://schemas.microsoft.com/office/drawing/2014/main" id="{549A807D-D1F5-4FA8-BCE5-17C288E65C7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429304" y="5011800"/>
            <a:ext cx="1078542" cy="308425"/>
          </a:xfrm>
          <a:prstGeom prst="rect">
            <a:avLst/>
          </a:prstGeom>
        </p:spPr>
      </p:pic>
      <p:sp>
        <p:nvSpPr>
          <p:cNvPr id="25" name="Slide Number Placeholder 5">
            <a:extLst>
              <a:ext uri="{FF2B5EF4-FFF2-40B4-BE49-F238E27FC236}">
                <a16:creationId xmlns:a16="http://schemas.microsoft.com/office/drawing/2014/main" id="{752BCFDA-BA2E-4C4E-B021-A8F230496091}"/>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E509E199-EFC7-4871-8086-EEE037D62503}"/>
              </a:ext>
            </a:extLst>
          </p:cNvPr>
          <p:cNvSpPr txBox="1"/>
          <p:nvPr/>
        </p:nvSpPr>
        <p:spPr>
          <a:xfrm>
            <a:off x="1486477" y="1371623"/>
            <a:ext cx="1504194" cy="307777"/>
          </a:xfrm>
          <a:prstGeom prst="rect">
            <a:avLst/>
          </a:prstGeom>
          <a:noFill/>
        </p:spPr>
        <p:txBody>
          <a:bodyPr wrap="none" rtlCol="0">
            <a:spAutoFit/>
          </a:bodyPr>
          <a:lstStyle/>
          <a:p>
            <a:r>
              <a:rPr lang="en-GB" sz="1400" b="1" dirty="0"/>
              <a:t>Inbound Markets </a:t>
            </a:r>
          </a:p>
        </p:txBody>
      </p:sp>
      <p:sp>
        <p:nvSpPr>
          <p:cNvPr id="26" name="TextBox 25">
            <a:extLst>
              <a:ext uri="{FF2B5EF4-FFF2-40B4-BE49-F238E27FC236}">
                <a16:creationId xmlns:a16="http://schemas.microsoft.com/office/drawing/2014/main" id="{753FB3D8-8881-48EE-8D3D-97590B264849}"/>
              </a:ext>
            </a:extLst>
          </p:cNvPr>
          <p:cNvSpPr txBox="1"/>
          <p:nvPr/>
        </p:nvSpPr>
        <p:spPr>
          <a:xfrm>
            <a:off x="4644286" y="1350818"/>
            <a:ext cx="1465338" cy="307777"/>
          </a:xfrm>
          <a:prstGeom prst="rect">
            <a:avLst/>
          </a:prstGeom>
          <a:noFill/>
        </p:spPr>
        <p:txBody>
          <a:bodyPr wrap="none" rtlCol="0">
            <a:spAutoFit/>
          </a:bodyPr>
          <a:lstStyle/>
          <a:p>
            <a:r>
              <a:rPr lang="en-GB" sz="1400" b="1" dirty="0"/>
              <a:t>Domestic Market</a:t>
            </a:r>
          </a:p>
        </p:txBody>
      </p:sp>
    </p:spTree>
    <p:extLst>
      <p:ext uri="{BB962C8B-B14F-4D97-AF65-F5344CB8AC3E}">
        <p14:creationId xmlns:p14="http://schemas.microsoft.com/office/powerpoint/2010/main" val="23273701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08BB2-B957-4057-AC66-F905B45C42B0}"/>
              </a:ext>
            </a:extLst>
          </p:cNvPr>
          <p:cNvSpPr>
            <a:spLocks noGrp="1"/>
          </p:cNvSpPr>
          <p:nvPr>
            <p:ph type="title"/>
          </p:nvPr>
        </p:nvSpPr>
        <p:spPr>
          <a:xfrm>
            <a:off x="83614" y="-86966"/>
            <a:ext cx="9646053" cy="904000"/>
          </a:xfrm>
        </p:spPr>
        <p:txBody>
          <a:bodyPr/>
          <a:lstStyle/>
          <a:p>
            <a:r>
              <a:rPr lang="en-GB" dirty="0"/>
              <a:t>The role of experiences in driving holiday decisions: </a:t>
            </a:r>
            <a:r>
              <a:rPr lang="en-GB" u="sng" dirty="0"/>
              <a:t>2. The choice of holiday destination </a:t>
            </a:r>
          </a:p>
        </p:txBody>
      </p:sp>
      <p:sp>
        <p:nvSpPr>
          <p:cNvPr id="3" name="Slide Number Placeholder 2">
            <a:extLst>
              <a:ext uri="{FF2B5EF4-FFF2-40B4-BE49-F238E27FC236}">
                <a16:creationId xmlns:a16="http://schemas.microsoft.com/office/drawing/2014/main" id="{CCD12755-5A8E-4788-8220-7EFD5140616B}"/>
              </a:ext>
            </a:extLst>
          </p:cNvPr>
          <p:cNvSpPr>
            <a:spLocks noGrp="1"/>
          </p:cNvSpPr>
          <p:nvPr>
            <p:ph type="sldNum" sz="quarter" idx="12"/>
          </p:nvPr>
        </p:nvSpPr>
        <p:spPr/>
        <p:txBody>
          <a:bodyPr/>
          <a:lstStyle/>
          <a:p>
            <a:fld id="{65C4E51C-5B21-47ED-87F9-7CEAAA8B3069}" type="slidenum">
              <a:rPr lang="en-GB" smtClean="0"/>
              <a:pPr/>
              <a:t>14</a:t>
            </a:fld>
            <a:endParaRPr lang="en-GB"/>
          </a:p>
        </p:txBody>
      </p:sp>
      <p:sp>
        <p:nvSpPr>
          <p:cNvPr id="20" name="Rectangle 19">
            <a:extLst>
              <a:ext uri="{FF2B5EF4-FFF2-40B4-BE49-F238E27FC236}">
                <a16:creationId xmlns:a16="http://schemas.microsoft.com/office/drawing/2014/main" id="{33E38DFF-B224-4EB0-B819-69EBC45A39C7}"/>
              </a:ext>
            </a:extLst>
          </p:cNvPr>
          <p:cNvSpPr/>
          <p:nvPr/>
        </p:nvSpPr>
        <p:spPr>
          <a:xfrm>
            <a:off x="0" y="652792"/>
            <a:ext cx="9822385" cy="494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A758B41-F063-49CF-AA95-CA896AA6CDC3}"/>
              </a:ext>
            </a:extLst>
          </p:cNvPr>
          <p:cNvSpPr/>
          <p:nvPr/>
        </p:nvSpPr>
        <p:spPr>
          <a:xfrm>
            <a:off x="148653" y="626667"/>
            <a:ext cx="9581014" cy="523220"/>
          </a:xfrm>
          <a:prstGeom prst="rect">
            <a:avLst/>
          </a:prstGeom>
        </p:spPr>
        <p:txBody>
          <a:bodyPr wrap="square">
            <a:spAutoFit/>
          </a:bodyPr>
          <a:lstStyle/>
          <a:p>
            <a:r>
              <a:rPr lang="en-GB" sz="1400" b="1" dirty="0">
                <a:solidFill>
                  <a:schemeClr val="accent5"/>
                </a:solidFill>
              </a:rPr>
              <a:t>Experiences play a role in destination decisions for 50% of international travel, though this is driven by a sub-set of activities. Domestic travel is more likely to be influenced by availability of activities</a:t>
            </a:r>
          </a:p>
        </p:txBody>
      </p:sp>
      <p:graphicFrame>
        <p:nvGraphicFramePr>
          <p:cNvPr id="28" name="Table 27">
            <a:extLst>
              <a:ext uri="{FF2B5EF4-FFF2-40B4-BE49-F238E27FC236}">
                <a16:creationId xmlns:a16="http://schemas.microsoft.com/office/drawing/2014/main" id="{C1341946-A2C4-4899-8E6A-C1D8D1B9356D}"/>
              </a:ext>
            </a:extLst>
          </p:cNvPr>
          <p:cNvGraphicFramePr>
            <a:graphicFrameLocks noGrp="1"/>
          </p:cNvGraphicFramePr>
          <p:nvPr/>
        </p:nvGraphicFramePr>
        <p:xfrm>
          <a:off x="0" y="1290742"/>
          <a:ext cx="9822386" cy="4735590"/>
        </p:xfrm>
        <a:graphic>
          <a:graphicData uri="http://schemas.openxmlformats.org/drawingml/2006/table">
            <a:tbl>
              <a:tblPr firstRow="1" bandRow="1">
                <a:tableStyleId>{5C22544A-7EE6-4342-B048-85BDC9FD1C3A}</a:tableStyleId>
              </a:tblPr>
              <a:tblGrid>
                <a:gridCol w="9822386">
                  <a:extLst>
                    <a:ext uri="{9D8B030D-6E8A-4147-A177-3AD203B41FA5}">
                      <a16:colId xmlns:a16="http://schemas.microsoft.com/office/drawing/2014/main" val="219639565"/>
                    </a:ext>
                  </a:extLst>
                </a:gridCol>
              </a:tblGrid>
              <a:tr h="4735590">
                <a:tc>
                  <a:txBody>
                    <a:bodyPr/>
                    <a:lstStyle/>
                    <a:p>
                      <a:endParaRPr lang="en-GB" dirty="0"/>
                    </a:p>
                  </a:txBody>
                  <a:tcPr>
                    <a:solidFill>
                      <a:schemeClr val="bg1">
                        <a:lumMod val="95000"/>
                      </a:schemeClr>
                    </a:solidFill>
                  </a:tcPr>
                </a:tc>
                <a:extLst>
                  <a:ext uri="{0D108BD9-81ED-4DB2-BD59-A6C34878D82A}">
                    <a16:rowId xmlns:a16="http://schemas.microsoft.com/office/drawing/2014/main" val="2447966589"/>
                  </a:ext>
                </a:extLst>
              </a:tr>
            </a:tbl>
          </a:graphicData>
        </a:graphic>
      </p:graphicFrame>
      <p:sp>
        <p:nvSpPr>
          <p:cNvPr id="52" name="Slide Number Placeholder 5">
            <a:extLst>
              <a:ext uri="{FF2B5EF4-FFF2-40B4-BE49-F238E27FC236}">
                <a16:creationId xmlns:a16="http://schemas.microsoft.com/office/drawing/2014/main" id="{53F78B1A-E7AE-46DE-8F4E-5A7EA01D06EA}"/>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16" name="Slide Number Placeholder 3">
            <a:extLst>
              <a:ext uri="{FF2B5EF4-FFF2-40B4-BE49-F238E27FC236}">
                <a16:creationId xmlns:a16="http://schemas.microsoft.com/office/drawing/2014/main" id="{8D37B3C5-17DD-4A44-B42D-C4177249C8DD}"/>
              </a:ext>
            </a:extLst>
          </p:cNvPr>
          <p:cNvSpPr txBox="1">
            <a:spLocks/>
          </p:cNvSpPr>
          <p:nvPr/>
        </p:nvSpPr>
        <p:spPr>
          <a:xfrm>
            <a:off x="1041988" y="6142571"/>
            <a:ext cx="729024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sz="1000" dirty="0">
                <a:solidFill>
                  <a:schemeClr val="bg1">
                    <a:lumMod val="50000"/>
                  </a:schemeClr>
                </a:solidFill>
              </a:rPr>
              <a:t>Question:B6. </a:t>
            </a:r>
            <a:r>
              <a:rPr lang="en-GB" sz="1000" dirty="0">
                <a:solidFill>
                  <a:schemeClr val="bg1">
                    <a:lumMod val="50000"/>
                  </a:schemeClr>
                </a:solidFill>
              </a:rPr>
              <a:t>Please indicate which of the following statements best describes why you chose that destination for each activity?</a:t>
            </a:r>
            <a:endParaRPr lang="en-AU" sz="1000" dirty="0">
              <a:solidFill>
                <a:schemeClr val="bg1">
                  <a:lumMod val="50000"/>
                </a:schemeClr>
              </a:solidFill>
            </a:endParaRPr>
          </a:p>
        </p:txBody>
      </p:sp>
      <p:graphicFrame>
        <p:nvGraphicFramePr>
          <p:cNvPr id="7" name="Chart 6">
            <a:extLst>
              <a:ext uri="{FF2B5EF4-FFF2-40B4-BE49-F238E27FC236}">
                <a16:creationId xmlns:a16="http://schemas.microsoft.com/office/drawing/2014/main" id="{EB3CF89A-8F32-49CC-9C6D-48CEDE497FEF}"/>
              </a:ext>
            </a:extLst>
          </p:cNvPr>
          <p:cNvGraphicFramePr/>
          <p:nvPr>
            <p:extLst>
              <p:ext uri="{D42A27DB-BD31-4B8C-83A1-F6EECF244321}">
                <p14:modId xmlns:p14="http://schemas.microsoft.com/office/powerpoint/2010/main" val="11818373"/>
              </p:ext>
            </p:extLst>
          </p:nvPr>
        </p:nvGraphicFramePr>
        <p:xfrm>
          <a:off x="1485535" y="1724219"/>
          <a:ext cx="4540794" cy="4058272"/>
        </p:xfrm>
        <a:graphic>
          <a:graphicData uri="http://schemas.openxmlformats.org/drawingml/2006/chart">
            <c:chart xmlns:c="http://schemas.openxmlformats.org/drawingml/2006/chart" xmlns:r="http://schemas.openxmlformats.org/officeDocument/2006/relationships" r:id="rId2"/>
          </a:graphicData>
        </a:graphic>
      </p:graphicFrame>
      <p:sp>
        <p:nvSpPr>
          <p:cNvPr id="8" name="Rectangle 7">
            <a:extLst>
              <a:ext uri="{FF2B5EF4-FFF2-40B4-BE49-F238E27FC236}">
                <a16:creationId xmlns:a16="http://schemas.microsoft.com/office/drawing/2014/main" id="{2B39D609-85BA-41A6-8031-9A2D25E12990}"/>
              </a:ext>
            </a:extLst>
          </p:cNvPr>
          <p:cNvSpPr/>
          <p:nvPr/>
        </p:nvSpPr>
        <p:spPr>
          <a:xfrm>
            <a:off x="196982" y="4840359"/>
            <a:ext cx="1926823" cy="430887"/>
          </a:xfrm>
          <a:prstGeom prst="rect">
            <a:avLst/>
          </a:prstGeom>
        </p:spPr>
        <p:txBody>
          <a:bodyPr wrap="square">
            <a:spAutoFit/>
          </a:bodyPr>
          <a:lstStyle/>
          <a:p>
            <a:pPr algn="r"/>
            <a:r>
              <a:rPr lang="en-GB" sz="1100" b="1" u="sng" dirty="0">
                <a:solidFill>
                  <a:schemeClr val="accent5"/>
                </a:solidFill>
              </a:rPr>
              <a:t>Chose the activity first </a:t>
            </a:r>
            <a:r>
              <a:rPr lang="en-GB" sz="1100" b="1" dirty="0">
                <a:solidFill>
                  <a:schemeClr val="accent5"/>
                </a:solidFill>
              </a:rPr>
              <a:t>and then found a destination </a:t>
            </a:r>
            <a:endParaRPr lang="en-GB" sz="1100" dirty="0"/>
          </a:p>
        </p:txBody>
      </p:sp>
      <p:sp>
        <p:nvSpPr>
          <p:cNvPr id="23" name="Rectangle 22">
            <a:extLst>
              <a:ext uri="{FF2B5EF4-FFF2-40B4-BE49-F238E27FC236}">
                <a16:creationId xmlns:a16="http://schemas.microsoft.com/office/drawing/2014/main" id="{0DF141B9-C254-4113-9FED-6D53683B1D32}"/>
              </a:ext>
            </a:extLst>
          </p:cNvPr>
          <p:cNvSpPr/>
          <p:nvPr/>
        </p:nvSpPr>
        <p:spPr>
          <a:xfrm>
            <a:off x="214018" y="4065591"/>
            <a:ext cx="1892753" cy="600164"/>
          </a:xfrm>
          <a:prstGeom prst="rect">
            <a:avLst/>
          </a:prstGeom>
        </p:spPr>
        <p:txBody>
          <a:bodyPr wrap="square">
            <a:spAutoFit/>
          </a:bodyPr>
          <a:lstStyle/>
          <a:p>
            <a:pPr algn="r"/>
            <a:r>
              <a:rPr lang="en-GB" sz="1100" b="1" dirty="0">
                <a:solidFill>
                  <a:schemeClr val="accent5"/>
                </a:solidFill>
              </a:rPr>
              <a:t>Chose the destination because could do the activity there</a:t>
            </a:r>
            <a:endParaRPr lang="en-GB" sz="1100" dirty="0"/>
          </a:p>
        </p:txBody>
      </p:sp>
      <p:sp>
        <p:nvSpPr>
          <p:cNvPr id="24" name="Rectangle 23">
            <a:extLst>
              <a:ext uri="{FF2B5EF4-FFF2-40B4-BE49-F238E27FC236}">
                <a16:creationId xmlns:a16="http://schemas.microsoft.com/office/drawing/2014/main" id="{F60B86D9-8DD7-4C08-AA59-6EBEF721EB41}"/>
              </a:ext>
            </a:extLst>
          </p:cNvPr>
          <p:cNvSpPr/>
          <p:nvPr/>
        </p:nvSpPr>
        <p:spPr>
          <a:xfrm>
            <a:off x="248088" y="2788906"/>
            <a:ext cx="1892753" cy="600164"/>
          </a:xfrm>
          <a:prstGeom prst="rect">
            <a:avLst/>
          </a:prstGeom>
        </p:spPr>
        <p:txBody>
          <a:bodyPr wrap="square">
            <a:spAutoFit/>
          </a:bodyPr>
          <a:lstStyle/>
          <a:p>
            <a:pPr algn="r"/>
            <a:r>
              <a:rPr lang="en-GB" sz="1100" b="1" u="sng" dirty="0">
                <a:solidFill>
                  <a:schemeClr val="accent3">
                    <a:lumMod val="75000"/>
                  </a:schemeClr>
                </a:solidFill>
              </a:rPr>
              <a:t>Chose destination first </a:t>
            </a:r>
            <a:r>
              <a:rPr lang="en-GB" sz="1100" b="1" dirty="0">
                <a:solidFill>
                  <a:schemeClr val="accent3">
                    <a:lumMod val="75000"/>
                  </a:schemeClr>
                </a:solidFill>
              </a:rPr>
              <a:t>and then found could do the activity there</a:t>
            </a:r>
            <a:endParaRPr lang="en-GB" sz="1100" dirty="0">
              <a:solidFill>
                <a:schemeClr val="accent3">
                  <a:lumMod val="75000"/>
                </a:schemeClr>
              </a:solidFill>
            </a:endParaRPr>
          </a:p>
        </p:txBody>
      </p:sp>
      <p:cxnSp>
        <p:nvCxnSpPr>
          <p:cNvPr id="10" name="Straight Arrow Connector 9">
            <a:extLst>
              <a:ext uri="{FF2B5EF4-FFF2-40B4-BE49-F238E27FC236}">
                <a16:creationId xmlns:a16="http://schemas.microsoft.com/office/drawing/2014/main" id="{268BD1C8-B9C0-46BB-9805-0FFC817D565C}"/>
              </a:ext>
            </a:extLst>
          </p:cNvPr>
          <p:cNvCxnSpPr>
            <a:cxnSpLocks/>
          </p:cNvCxnSpPr>
          <p:nvPr/>
        </p:nvCxnSpPr>
        <p:spPr>
          <a:xfrm>
            <a:off x="2106771" y="3033545"/>
            <a:ext cx="41871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20D0A33F-4B9C-4C21-B1E7-75730D4022D6}"/>
              </a:ext>
            </a:extLst>
          </p:cNvPr>
          <p:cNvCxnSpPr>
            <a:cxnSpLocks/>
          </p:cNvCxnSpPr>
          <p:nvPr/>
        </p:nvCxnSpPr>
        <p:spPr>
          <a:xfrm>
            <a:off x="2106770" y="4370318"/>
            <a:ext cx="41871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0FB8B13C-A94C-40CC-9DC6-E479FBE2DEC3}"/>
              </a:ext>
            </a:extLst>
          </p:cNvPr>
          <p:cNvCxnSpPr>
            <a:cxnSpLocks/>
          </p:cNvCxnSpPr>
          <p:nvPr/>
        </p:nvCxnSpPr>
        <p:spPr>
          <a:xfrm>
            <a:off x="2098060" y="5071575"/>
            <a:ext cx="41871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36" name="Table 35">
            <a:extLst>
              <a:ext uri="{FF2B5EF4-FFF2-40B4-BE49-F238E27FC236}">
                <a16:creationId xmlns:a16="http://schemas.microsoft.com/office/drawing/2014/main" id="{388D9F78-AD9F-44FE-9F79-E2611228CEA2}"/>
              </a:ext>
            </a:extLst>
          </p:cNvPr>
          <p:cNvGraphicFramePr>
            <a:graphicFrameLocks noGrp="1"/>
          </p:cNvGraphicFramePr>
          <p:nvPr>
            <p:extLst>
              <p:ext uri="{D42A27DB-BD31-4B8C-83A1-F6EECF244321}">
                <p14:modId xmlns:p14="http://schemas.microsoft.com/office/powerpoint/2010/main" val="2559731054"/>
              </p:ext>
            </p:extLst>
          </p:nvPr>
        </p:nvGraphicFramePr>
        <p:xfrm>
          <a:off x="5199173" y="2166491"/>
          <a:ext cx="4390137" cy="3322320"/>
        </p:xfrm>
        <a:graphic>
          <a:graphicData uri="http://schemas.openxmlformats.org/drawingml/2006/table">
            <a:tbl>
              <a:tblPr firstRow="1" bandRow="1">
                <a:tableStyleId>{7DF18680-E054-41AD-8BC1-D1AEF772440D}</a:tableStyleId>
              </a:tblPr>
              <a:tblGrid>
                <a:gridCol w="1463379">
                  <a:extLst>
                    <a:ext uri="{9D8B030D-6E8A-4147-A177-3AD203B41FA5}">
                      <a16:colId xmlns:a16="http://schemas.microsoft.com/office/drawing/2014/main" val="3260055514"/>
                    </a:ext>
                  </a:extLst>
                </a:gridCol>
                <a:gridCol w="1463379">
                  <a:extLst>
                    <a:ext uri="{9D8B030D-6E8A-4147-A177-3AD203B41FA5}">
                      <a16:colId xmlns:a16="http://schemas.microsoft.com/office/drawing/2014/main" val="4145274215"/>
                    </a:ext>
                  </a:extLst>
                </a:gridCol>
                <a:gridCol w="1463379">
                  <a:extLst>
                    <a:ext uri="{9D8B030D-6E8A-4147-A177-3AD203B41FA5}">
                      <a16:colId xmlns:a16="http://schemas.microsoft.com/office/drawing/2014/main" val="2340765485"/>
                    </a:ext>
                  </a:extLst>
                </a:gridCol>
              </a:tblGrid>
              <a:tr h="232817">
                <a:tc>
                  <a:txBody>
                    <a:bodyPr/>
                    <a:lstStyle/>
                    <a:p>
                      <a:pPr algn="ctr"/>
                      <a:r>
                        <a:rPr lang="en-GB" sz="800" b="1" dirty="0">
                          <a:solidFill>
                            <a:schemeClr val="tx1"/>
                          </a:solidFill>
                        </a:rPr>
                        <a:t>Inbound &amp; Domestic Markets</a:t>
                      </a:r>
                    </a:p>
                    <a:p>
                      <a:pPr algn="ctr"/>
                      <a:r>
                        <a:rPr lang="en-GB" sz="800" i="1" dirty="0">
                          <a:solidFill>
                            <a:schemeClr val="tx1"/>
                          </a:solidFill>
                        </a:rPr>
                        <a:t>Consistent across Inbound and domestic markets</a:t>
                      </a:r>
                    </a:p>
                  </a:txBody>
                  <a:tcPr anchor="b">
                    <a:noFill/>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lang="en-GB" sz="800" b="1" dirty="0">
                          <a:solidFill>
                            <a:schemeClr val="tx1"/>
                          </a:solidFill>
                        </a:rPr>
                        <a:t>Inbound Markets</a:t>
                      </a:r>
                    </a:p>
                  </a:txBody>
                  <a:tcPr anchor="b">
                    <a:noFill/>
                  </a:tcPr>
                </a:tc>
                <a:tc>
                  <a:txBody>
                    <a:bodyPr/>
                    <a:lstStyle/>
                    <a:p>
                      <a:pPr marL="0" marR="0" lvl="0" indent="0" algn="ctr" defTabSz="74295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1" dirty="0">
                          <a:solidFill>
                            <a:schemeClr val="tx1"/>
                          </a:solidFill>
                        </a:rPr>
                        <a:t>Domestic Market</a:t>
                      </a:r>
                    </a:p>
                  </a:txBody>
                  <a:tcPr anchor="b">
                    <a:noFill/>
                  </a:tcPr>
                </a:tc>
                <a:extLst>
                  <a:ext uri="{0D108BD9-81ED-4DB2-BD59-A6C34878D82A}">
                    <a16:rowId xmlns:a16="http://schemas.microsoft.com/office/drawing/2014/main" val="1525550442"/>
                  </a:ext>
                </a:extLst>
              </a:tr>
              <a:tr h="725269">
                <a:tc>
                  <a:txBody>
                    <a:bodyPr/>
                    <a:lstStyle/>
                    <a:p>
                      <a:pPr marL="0" indent="0">
                        <a:buFont typeface="Arial" panose="020B0604020202020204" pitchFamily="34" charset="0"/>
                        <a:buNone/>
                      </a:pPr>
                      <a:r>
                        <a:rPr lang="en-GB" sz="1000" dirty="0">
                          <a:solidFill>
                            <a:schemeClr val="bg1"/>
                          </a:solidFill>
                        </a:rPr>
                        <a:t>Distillery or Brewery Experience</a:t>
                      </a:r>
                    </a:p>
                    <a:p>
                      <a:pPr marL="0" indent="0">
                        <a:buFont typeface="Arial" panose="020B0604020202020204" pitchFamily="34" charset="0"/>
                        <a:buNone/>
                      </a:pPr>
                      <a:r>
                        <a:rPr lang="en-GB" sz="1000" dirty="0">
                          <a:solidFill>
                            <a:schemeClr val="bg1"/>
                          </a:solidFill>
                        </a:rPr>
                        <a:t>Vineyard Tour &amp; Tasting</a:t>
                      </a:r>
                    </a:p>
                    <a:p>
                      <a:pPr marL="0" indent="0">
                        <a:buFont typeface="Arial" panose="020B0604020202020204" pitchFamily="34" charset="0"/>
                        <a:buNone/>
                      </a:pPr>
                      <a:r>
                        <a:rPr lang="en-GB" sz="1000" dirty="0">
                          <a:solidFill>
                            <a:schemeClr val="bg1"/>
                          </a:solidFill>
                        </a:rPr>
                        <a:t>Homeopathy Experience</a:t>
                      </a:r>
                    </a:p>
                    <a:p>
                      <a:pPr marL="0" indent="0">
                        <a:buFont typeface="Arial" panose="020B0604020202020204" pitchFamily="34" charset="0"/>
                        <a:buNone/>
                      </a:pPr>
                      <a:r>
                        <a:rPr lang="en-GB" sz="1000" dirty="0">
                          <a:solidFill>
                            <a:schemeClr val="bg1"/>
                          </a:solidFill>
                        </a:rPr>
                        <a:t>Cookery Class</a:t>
                      </a:r>
                    </a:p>
                    <a:p>
                      <a:pPr marL="0" indent="0" algn="l" defTabSz="742950" rtl="0" eaLnBrk="1" latinLnBrk="0" hangingPunct="1">
                        <a:buFont typeface="Arial" panose="020B0604020202020204" pitchFamily="34" charset="0"/>
                        <a:buNone/>
                      </a:pPr>
                      <a:r>
                        <a:rPr lang="en-GB" sz="1000" kern="1200" dirty="0">
                          <a:solidFill>
                            <a:schemeClr val="bg1"/>
                          </a:solidFill>
                          <a:latin typeface="+mn-lt"/>
                          <a:ea typeface="+mn-ea"/>
                          <a:cs typeface="+mn-cs"/>
                        </a:rPr>
                        <a:t>Spa Experience</a:t>
                      </a:r>
                    </a:p>
                  </a:txBody>
                  <a:tcPr>
                    <a:solidFill>
                      <a:schemeClr val="accent3">
                        <a:lumMod val="75000"/>
                      </a:schemeClr>
                    </a:solidFill>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en-GB" sz="1000" dirty="0">
                          <a:solidFill>
                            <a:schemeClr val="bg1"/>
                          </a:solidFill>
                        </a:rPr>
                        <a:t>‘Life Behind the Scenes’</a:t>
                      </a:r>
                    </a:p>
                    <a:p>
                      <a:endParaRPr lang="en-GB" sz="1000" dirty="0">
                        <a:solidFill>
                          <a:schemeClr val="bg1"/>
                        </a:solidFill>
                      </a:endParaRPr>
                    </a:p>
                  </a:txBody>
                  <a:tcPr>
                    <a:solidFill>
                      <a:schemeClr val="accent3">
                        <a:lumMod val="75000"/>
                      </a:schemeClr>
                    </a:solidFill>
                  </a:tcPr>
                </a:tc>
                <a:tc>
                  <a:txBody>
                    <a:bodyPr/>
                    <a:lstStyle/>
                    <a:p>
                      <a:pPr marL="0" indent="0">
                        <a:buFont typeface="Arial" panose="020B0604020202020204" pitchFamily="34" charset="0"/>
                        <a:buNone/>
                      </a:pPr>
                      <a:r>
                        <a:rPr lang="en-GB" sz="1000" b="0" dirty="0">
                          <a:solidFill>
                            <a:schemeClr val="bg1"/>
                          </a:solidFill>
                        </a:rPr>
                        <a:t>Photography Class</a:t>
                      </a:r>
                    </a:p>
                    <a:p>
                      <a:pPr marL="0" indent="0">
                        <a:buFont typeface="Arial" panose="020B0604020202020204" pitchFamily="34" charset="0"/>
                        <a:buNone/>
                      </a:pPr>
                      <a:r>
                        <a:rPr lang="en-GB" sz="1000" b="0" dirty="0">
                          <a:solidFill>
                            <a:schemeClr val="bg1"/>
                          </a:solidFill>
                        </a:rPr>
                        <a:t>Authentic Craft Workshop</a:t>
                      </a:r>
                    </a:p>
                    <a:p>
                      <a:pPr marL="0" indent="0">
                        <a:buFont typeface="Arial" panose="020B0604020202020204" pitchFamily="34" charset="0"/>
                        <a:buNone/>
                      </a:pPr>
                      <a:endParaRPr lang="en-GB" sz="1000" kern="1200" dirty="0">
                        <a:solidFill>
                          <a:schemeClr val="bg1"/>
                        </a:solidFill>
                        <a:latin typeface="+mn-lt"/>
                        <a:ea typeface="+mn-ea"/>
                        <a:cs typeface="+mn-cs"/>
                      </a:endParaRPr>
                    </a:p>
                  </a:txBody>
                  <a:tcPr>
                    <a:solidFill>
                      <a:schemeClr val="accent3">
                        <a:lumMod val="75000"/>
                      </a:schemeClr>
                    </a:solidFill>
                  </a:tcPr>
                </a:tc>
                <a:extLst>
                  <a:ext uri="{0D108BD9-81ED-4DB2-BD59-A6C34878D82A}">
                    <a16:rowId xmlns:a16="http://schemas.microsoft.com/office/drawing/2014/main" val="139569348"/>
                  </a:ext>
                </a:extLst>
              </a:tr>
              <a:tr h="558775">
                <a:tc>
                  <a:txBody>
                    <a:bodyPr/>
                    <a:lstStyle/>
                    <a:p>
                      <a:pPr marL="0" marR="0" lvl="0" indent="0" algn="l" defTabSz="74295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dirty="0"/>
                        <a:t>Remote Wellness Retreat</a:t>
                      </a:r>
                    </a:p>
                    <a:p>
                      <a:pPr marL="0" indent="0" algn="l" defTabSz="742950" rtl="0" eaLnBrk="1" latinLnBrk="0" hangingPunct="1">
                        <a:buFont typeface="Arial" panose="020B0604020202020204" pitchFamily="34" charset="0"/>
                        <a:buNone/>
                      </a:pPr>
                      <a:endParaRPr lang="en-GB" sz="1000" kern="1200" dirty="0">
                        <a:solidFill>
                          <a:schemeClr val="bg1"/>
                        </a:solidFill>
                        <a:latin typeface="+mn-lt"/>
                        <a:ea typeface="+mn-ea"/>
                        <a:cs typeface="+mn-cs"/>
                      </a:endParaRPr>
                    </a:p>
                  </a:txBody>
                  <a:tcPr>
                    <a:solidFill>
                      <a:schemeClr val="accent5">
                        <a:lumMod val="40000"/>
                        <a:lumOff val="60000"/>
                      </a:schemeClr>
                    </a:solidFill>
                  </a:tcPr>
                </a:tc>
                <a:tc>
                  <a:txBody>
                    <a:bodyPr/>
                    <a:lstStyle/>
                    <a:p>
                      <a:pPr marL="0" marR="0" lvl="0" indent="0" algn="l" defTabSz="74295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dirty="0"/>
                        <a:t>Tai Chi Experience </a:t>
                      </a:r>
                    </a:p>
                    <a:p>
                      <a:pPr marL="0" indent="0" algn="l" defTabSz="742950" rtl="0" eaLnBrk="1" latinLnBrk="0" hangingPunct="1">
                        <a:buFont typeface="Arial" panose="020B0604020202020204" pitchFamily="34" charset="0"/>
                        <a:buNone/>
                      </a:pPr>
                      <a:endParaRPr lang="en-GB" sz="1000" kern="1200" dirty="0">
                        <a:solidFill>
                          <a:schemeClr val="bg1"/>
                        </a:solidFill>
                        <a:latin typeface="+mn-lt"/>
                        <a:ea typeface="+mn-ea"/>
                        <a:cs typeface="+mn-cs"/>
                      </a:endParaRPr>
                    </a:p>
                  </a:txBody>
                  <a:tcPr>
                    <a:solidFill>
                      <a:schemeClr val="accent5">
                        <a:lumMod val="40000"/>
                        <a:lumOff val="60000"/>
                      </a:schemeClr>
                    </a:solidFill>
                  </a:tcPr>
                </a:tc>
                <a:tc>
                  <a:txBody>
                    <a:bodyPr/>
                    <a:lstStyle/>
                    <a:p>
                      <a:pPr marL="0" indent="0">
                        <a:buFont typeface="Arial" panose="020B0604020202020204" pitchFamily="34" charset="0"/>
                        <a:buNone/>
                      </a:pPr>
                      <a:r>
                        <a:rPr lang="en-GB" sz="1000" dirty="0"/>
                        <a:t>Fossil Hunting</a:t>
                      </a:r>
                    </a:p>
                    <a:p>
                      <a:pPr marL="0" indent="0">
                        <a:buFont typeface="Arial" panose="020B0604020202020204" pitchFamily="34" charset="0"/>
                        <a:buNone/>
                      </a:pPr>
                      <a:r>
                        <a:rPr lang="en-GB" sz="1000" dirty="0"/>
                        <a:t>Mindfulness and Meditation Class</a:t>
                      </a:r>
                    </a:p>
                    <a:p>
                      <a:pPr marL="0" marR="0" lvl="0" indent="0" algn="l" defTabSz="74295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000" kern="1200" dirty="0">
                        <a:solidFill>
                          <a:schemeClr val="bg1"/>
                        </a:solidFill>
                        <a:latin typeface="+mn-lt"/>
                        <a:ea typeface="+mn-ea"/>
                        <a:cs typeface="+mn-cs"/>
                      </a:endParaRPr>
                    </a:p>
                  </a:txBody>
                  <a:tcPr>
                    <a:solidFill>
                      <a:schemeClr val="accent5">
                        <a:lumMod val="40000"/>
                        <a:lumOff val="60000"/>
                      </a:schemeClr>
                    </a:solidFill>
                  </a:tcPr>
                </a:tc>
                <a:extLst>
                  <a:ext uri="{0D108BD9-81ED-4DB2-BD59-A6C34878D82A}">
                    <a16:rowId xmlns:a16="http://schemas.microsoft.com/office/drawing/2014/main" val="18097819"/>
                  </a:ext>
                </a:extLst>
              </a:tr>
              <a:tr h="854782">
                <a:tc>
                  <a:txBody>
                    <a:bodyPr/>
                    <a:lstStyle/>
                    <a:p>
                      <a:pPr marL="0" marR="0" lvl="0" indent="0" algn="l" defTabSz="74295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dirty="0">
                          <a:solidFill>
                            <a:schemeClr val="bg1"/>
                          </a:solidFill>
                        </a:rPr>
                        <a:t>Volunteering or Working Holiday</a:t>
                      </a:r>
                    </a:p>
                    <a:p>
                      <a:pPr marL="171450" indent="-171450" algn="l" defTabSz="742950" rtl="0" eaLnBrk="1" latinLnBrk="0" hangingPunct="1">
                        <a:buFont typeface="Arial" panose="020B0604020202020204" pitchFamily="34" charset="0"/>
                        <a:buChar char="•"/>
                      </a:pPr>
                      <a:endParaRPr lang="en-GB" sz="1000" kern="1200" dirty="0">
                        <a:solidFill>
                          <a:schemeClr val="bg1"/>
                        </a:solidFill>
                        <a:latin typeface="+mn-lt"/>
                        <a:ea typeface="+mn-ea"/>
                        <a:cs typeface="+mn-cs"/>
                      </a:endParaRPr>
                    </a:p>
                  </a:txBody>
                  <a:tcPr>
                    <a:solidFill>
                      <a:schemeClr val="accent5"/>
                    </a:solidFill>
                  </a:tcPr>
                </a:tc>
                <a:tc>
                  <a:txBody>
                    <a:bodyPr/>
                    <a:lstStyle/>
                    <a:p>
                      <a:pPr marL="0" indent="0">
                        <a:buFont typeface="Arial" panose="020B0604020202020204" pitchFamily="34" charset="0"/>
                        <a:buNone/>
                      </a:pPr>
                      <a:r>
                        <a:rPr lang="en-GB" sz="1000" b="0" dirty="0">
                          <a:solidFill>
                            <a:schemeClr val="bg1"/>
                          </a:solidFill>
                        </a:rPr>
                        <a:t>Foraging Experience</a:t>
                      </a:r>
                    </a:p>
                    <a:p>
                      <a:pPr marL="0" indent="0">
                        <a:buFont typeface="Arial" panose="020B0604020202020204" pitchFamily="34" charset="0"/>
                        <a:buNone/>
                      </a:pPr>
                      <a:r>
                        <a:rPr lang="en-GB" sz="1000" b="0" dirty="0">
                          <a:solidFill>
                            <a:schemeClr val="bg1"/>
                          </a:solidFill>
                        </a:rPr>
                        <a:t>Photography Class</a:t>
                      </a:r>
                    </a:p>
                    <a:p>
                      <a:pPr marL="0" indent="0">
                        <a:buFont typeface="Arial" panose="020B0604020202020204" pitchFamily="34" charset="0"/>
                        <a:buNone/>
                      </a:pPr>
                      <a:r>
                        <a:rPr lang="en-GB" sz="1000" b="0" dirty="0">
                          <a:solidFill>
                            <a:schemeClr val="bg1"/>
                          </a:solidFill>
                        </a:rPr>
                        <a:t>Shadowing Experience</a:t>
                      </a:r>
                    </a:p>
                    <a:p>
                      <a:pPr marL="0" indent="0">
                        <a:buFont typeface="Arial" panose="020B0604020202020204" pitchFamily="34" charset="0"/>
                        <a:buNone/>
                      </a:pPr>
                      <a:r>
                        <a:rPr lang="en-GB" sz="1000" b="0" dirty="0">
                          <a:solidFill>
                            <a:schemeClr val="bg1"/>
                          </a:solidFill>
                        </a:rPr>
                        <a:t>Fossil Hunting</a:t>
                      </a:r>
                    </a:p>
                    <a:p>
                      <a:pPr marL="0" indent="0">
                        <a:buFont typeface="Arial" panose="020B0604020202020204" pitchFamily="34" charset="0"/>
                        <a:buNone/>
                      </a:pPr>
                      <a:r>
                        <a:rPr lang="en-GB" sz="1000" b="0" dirty="0">
                          <a:solidFill>
                            <a:schemeClr val="bg1"/>
                          </a:solidFill>
                        </a:rPr>
                        <a:t>Pilates Experience</a:t>
                      </a:r>
                    </a:p>
                    <a:p>
                      <a:pPr marL="0" indent="0">
                        <a:buFont typeface="Arial" panose="020B0604020202020204" pitchFamily="34" charset="0"/>
                        <a:buNone/>
                      </a:pPr>
                      <a:r>
                        <a:rPr lang="en-GB" sz="1000" b="0" dirty="0">
                          <a:solidFill>
                            <a:schemeClr val="bg1"/>
                          </a:solidFill>
                        </a:rPr>
                        <a:t>Mindfulness and Meditation Class</a:t>
                      </a:r>
                    </a:p>
                  </a:txBody>
                  <a:tcPr>
                    <a:solidFill>
                      <a:schemeClr val="accent5"/>
                    </a:solidFill>
                  </a:tcPr>
                </a:tc>
                <a:tc>
                  <a:txBody>
                    <a:bodyPr/>
                    <a:lstStyle/>
                    <a:p>
                      <a:pPr marL="0" indent="0">
                        <a:buFont typeface="Arial" panose="020B0604020202020204" pitchFamily="34" charset="0"/>
                        <a:buNone/>
                      </a:pPr>
                      <a:r>
                        <a:rPr lang="en-GB" sz="1000" dirty="0">
                          <a:solidFill>
                            <a:schemeClr val="bg1"/>
                          </a:solidFill>
                        </a:rPr>
                        <a:t>Guided Fishing Experience</a:t>
                      </a:r>
                    </a:p>
                    <a:p>
                      <a:pPr marL="0" indent="0">
                        <a:buFont typeface="Arial" panose="020B0604020202020204" pitchFamily="34" charset="0"/>
                        <a:buNone/>
                      </a:pPr>
                      <a:r>
                        <a:rPr lang="en-GB" sz="1000" b="0" dirty="0">
                          <a:solidFill>
                            <a:schemeClr val="bg1"/>
                          </a:solidFill>
                        </a:rPr>
                        <a:t>Spa Experience </a:t>
                      </a:r>
                    </a:p>
                    <a:p>
                      <a:pPr marL="0" indent="0" algn="l" defTabSz="742950" rtl="0" eaLnBrk="1" latinLnBrk="0" hangingPunct="1">
                        <a:buFont typeface="Arial" panose="020B0604020202020204" pitchFamily="34" charset="0"/>
                        <a:buNone/>
                      </a:pPr>
                      <a:endParaRPr lang="en-GB" sz="1000" kern="1200" dirty="0">
                        <a:solidFill>
                          <a:schemeClr val="bg1"/>
                        </a:solidFill>
                        <a:latin typeface="+mn-lt"/>
                        <a:ea typeface="+mn-ea"/>
                        <a:cs typeface="+mn-cs"/>
                      </a:endParaRPr>
                    </a:p>
                  </a:txBody>
                  <a:tcPr>
                    <a:solidFill>
                      <a:schemeClr val="accent5"/>
                    </a:solidFill>
                  </a:tcPr>
                </a:tc>
                <a:extLst>
                  <a:ext uri="{0D108BD9-81ED-4DB2-BD59-A6C34878D82A}">
                    <a16:rowId xmlns:a16="http://schemas.microsoft.com/office/drawing/2014/main" val="421022080"/>
                  </a:ext>
                </a:extLst>
              </a:tr>
            </a:tbl>
          </a:graphicData>
        </a:graphic>
      </p:graphicFrame>
      <p:sp>
        <p:nvSpPr>
          <p:cNvPr id="14" name="Rectangle 13">
            <a:extLst>
              <a:ext uri="{FF2B5EF4-FFF2-40B4-BE49-F238E27FC236}">
                <a16:creationId xmlns:a16="http://schemas.microsoft.com/office/drawing/2014/main" id="{787D9F47-B43A-4974-9FA3-A9B3BB98D311}"/>
              </a:ext>
            </a:extLst>
          </p:cNvPr>
          <p:cNvSpPr/>
          <p:nvPr/>
        </p:nvSpPr>
        <p:spPr>
          <a:xfrm>
            <a:off x="5708523" y="1717479"/>
            <a:ext cx="3371436" cy="415498"/>
          </a:xfrm>
          <a:prstGeom prst="rect">
            <a:avLst/>
          </a:prstGeom>
        </p:spPr>
        <p:txBody>
          <a:bodyPr wrap="none">
            <a:spAutoFit/>
          </a:bodyPr>
          <a:lstStyle/>
          <a:p>
            <a:pPr lvl="0" algn="ctr" defTabSz="742950">
              <a:defRPr/>
            </a:pPr>
            <a:r>
              <a:rPr lang="en-GB" sz="1050" b="1" dirty="0"/>
              <a:t>Experiences which over-index in terms of level of </a:t>
            </a:r>
          </a:p>
          <a:p>
            <a:pPr lvl="0" algn="ctr" defTabSz="742950">
              <a:defRPr/>
            </a:pPr>
            <a:r>
              <a:rPr lang="en-GB" sz="1050" b="1" dirty="0"/>
              <a:t>influence experience had on chose of holiday destination</a:t>
            </a:r>
          </a:p>
        </p:txBody>
      </p:sp>
      <p:cxnSp>
        <p:nvCxnSpPr>
          <p:cNvPr id="37" name="Straight Arrow Connector 36">
            <a:extLst>
              <a:ext uri="{FF2B5EF4-FFF2-40B4-BE49-F238E27FC236}">
                <a16:creationId xmlns:a16="http://schemas.microsoft.com/office/drawing/2014/main" id="{01150EC1-6B0C-4913-9600-D11CA6363B7A}"/>
              </a:ext>
            </a:extLst>
          </p:cNvPr>
          <p:cNvCxnSpPr>
            <a:cxnSpLocks/>
          </p:cNvCxnSpPr>
          <p:nvPr/>
        </p:nvCxnSpPr>
        <p:spPr>
          <a:xfrm>
            <a:off x="4780459" y="5014966"/>
            <a:ext cx="41871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8E1556FE-0A78-4A80-A74A-1F9BB09117EF}"/>
              </a:ext>
            </a:extLst>
          </p:cNvPr>
          <p:cNvCxnSpPr>
            <a:cxnSpLocks/>
          </p:cNvCxnSpPr>
          <p:nvPr/>
        </p:nvCxnSpPr>
        <p:spPr>
          <a:xfrm>
            <a:off x="4780460" y="3817318"/>
            <a:ext cx="41871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124D23F2-C380-409C-A131-F3189E0EA74C}"/>
              </a:ext>
            </a:extLst>
          </p:cNvPr>
          <p:cNvCxnSpPr>
            <a:cxnSpLocks/>
          </p:cNvCxnSpPr>
          <p:nvPr/>
        </p:nvCxnSpPr>
        <p:spPr>
          <a:xfrm>
            <a:off x="4780459" y="2772507"/>
            <a:ext cx="41871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53113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CD90541-3F39-4A22-AAFA-8F966B9BA977}"/>
              </a:ext>
            </a:extLst>
          </p:cNvPr>
          <p:cNvSpPr>
            <a:spLocks noGrp="1"/>
          </p:cNvSpPr>
          <p:nvPr>
            <p:ph type="sldNum" sz="quarter" idx="12"/>
          </p:nvPr>
        </p:nvSpPr>
        <p:spPr/>
        <p:txBody>
          <a:bodyPr/>
          <a:lstStyle/>
          <a:p>
            <a:fld id="{65C4E51C-5B21-47ED-87F9-7CEAAA8B3069}" type="slidenum">
              <a:rPr lang="en-GB" smtClean="0"/>
              <a:pPr/>
              <a:t>15</a:t>
            </a:fld>
            <a:endParaRPr lang="en-GB"/>
          </a:p>
        </p:txBody>
      </p:sp>
      <p:sp>
        <p:nvSpPr>
          <p:cNvPr id="19" name="Title 1">
            <a:extLst>
              <a:ext uri="{FF2B5EF4-FFF2-40B4-BE49-F238E27FC236}">
                <a16:creationId xmlns:a16="http://schemas.microsoft.com/office/drawing/2014/main" id="{75CC1F56-76B9-4E05-9885-05E8E47BDF8C}"/>
              </a:ext>
            </a:extLst>
          </p:cNvPr>
          <p:cNvSpPr>
            <a:spLocks noGrp="1"/>
          </p:cNvSpPr>
          <p:nvPr>
            <p:ph type="title"/>
          </p:nvPr>
        </p:nvSpPr>
        <p:spPr>
          <a:xfrm>
            <a:off x="110247" y="113029"/>
            <a:ext cx="9517585" cy="779146"/>
          </a:xfrm>
        </p:spPr>
        <p:txBody>
          <a:bodyPr>
            <a:normAutofit/>
          </a:bodyPr>
          <a:lstStyle/>
          <a:p>
            <a:r>
              <a:rPr lang="en-GB" dirty="0"/>
              <a:t>The overall opportunity: key take-aways</a:t>
            </a:r>
          </a:p>
        </p:txBody>
      </p:sp>
      <p:sp>
        <p:nvSpPr>
          <p:cNvPr id="17" name="Slide Number Placeholder 5">
            <a:extLst>
              <a:ext uri="{FF2B5EF4-FFF2-40B4-BE49-F238E27FC236}">
                <a16:creationId xmlns:a16="http://schemas.microsoft.com/office/drawing/2014/main" id="{A2965314-5D97-4A77-A152-42673FA8B1EE}"/>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graphicFrame>
        <p:nvGraphicFramePr>
          <p:cNvPr id="4" name="Table 3">
            <a:extLst>
              <a:ext uri="{FF2B5EF4-FFF2-40B4-BE49-F238E27FC236}">
                <a16:creationId xmlns:a16="http://schemas.microsoft.com/office/drawing/2014/main" id="{B9C68722-110D-4D0B-A509-2886DE7A397F}"/>
              </a:ext>
            </a:extLst>
          </p:cNvPr>
          <p:cNvGraphicFramePr>
            <a:graphicFrameLocks noGrp="1"/>
          </p:cNvGraphicFramePr>
          <p:nvPr>
            <p:extLst>
              <p:ext uri="{D42A27DB-BD31-4B8C-83A1-F6EECF244321}">
                <p14:modId xmlns:p14="http://schemas.microsoft.com/office/powerpoint/2010/main" val="2824337425"/>
              </p:ext>
            </p:extLst>
          </p:nvPr>
        </p:nvGraphicFramePr>
        <p:xfrm>
          <a:off x="402771" y="1497631"/>
          <a:ext cx="9100458" cy="3718560"/>
        </p:xfrm>
        <a:graphic>
          <a:graphicData uri="http://schemas.openxmlformats.org/drawingml/2006/table">
            <a:tbl>
              <a:tblPr firstRow="1" bandRow="1">
                <a:tableStyleId>{5C22544A-7EE6-4342-B048-85BDC9FD1C3A}</a:tableStyleId>
              </a:tblPr>
              <a:tblGrid>
                <a:gridCol w="3033486">
                  <a:extLst>
                    <a:ext uri="{9D8B030D-6E8A-4147-A177-3AD203B41FA5}">
                      <a16:colId xmlns:a16="http://schemas.microsoft.com/office/drawing/2014/main" val="817636538"/>
                    </a:ext>
                  </a:extLst>
                </a:gridCol>
                <a:gridCol w="3033486">
                  <a:extLst>
                    <a:ext uri="{9D8B030D-6E8A-4147-A177-3AD203B41FA5}">
                      <a16:colId xmlns:a16="http://schemas.microsoft.com/office/drawing/2014/main" val="1041650395"/>
                    </a:ext>
                  </a:extLst>
                </a:gridCol>
                <a:gridCol w="3033486">
                  <a:extLst>
                    <a:ext uri="{9D8B030D-6E8A-4147-A177-3AD203B41FA5}">
                      <a16:colId xmlns:a16="http://schemas.microsoft.com/office/drawing/2014/main" val="3168589553"/>
                    </a:ext>
                  </a:extLst>
                </a:gridCol>
              </a:tblGrid>
              <a:tr h="370840">
                <a:tc>
                  <a:txBody>
                    <a:bodyPr/>
                    <a:lstStyle/>
                    <a:p>
                      <a:r>
                        <a:rPr lang="en-GB" sz="1600" dirty="0"/>
                        <a:t>There is an experiential holiday activity for nearly everyone</a:t>
                      </a:r>
                    </a:p>
                  </a:txBody>
                  <a:tcPr>
                    <a:solidFill>
                      <a:schemeClr val="accent5"/>
                    </a:solidFill>
                  </a:tcPr>
                </a:tc>
                <a:tc>
                  <a:txBody>
                    <a:bodyPr/>
                    <a:lstStyle/>
                    <a:p>
                      <a:r>
                        <a:rPr lang="en-GB" sz="1600" dirty="0"/>
                        <a:t>Relative appeal of doing experiential activities in England is similar across inbound / domestic markets</a:t>
                      </a:r>
                    </a:p>
                  </a:txBody>
                  <a:tcPr>
                    <a:solidFill>
                      <a:schemeClr val="accent5"/>
                    </a:solidFill>
                  </a:tcPr>
                </a:tc>
                <a:tc>
                  <a:txBody>
                    <a:bodyPr/>
                    <a:lstStyle/>
                    <a:p>
                      <a:r>
                        <a:rPr lang="en-GB" sz="1600" dirty="0"/>
                        <a:t>Not all experiential activities are equal in driving decisions to go on holiday or choosing a destination</a:t>
                      </a:r>
                    </a:p>
                  </a:txBody>
                  <a:tcPr>
                    <a:solidFill>
                      <a:schemeClr val="accent5"/>
                    </a:solidFill>
                  </a:tcPr>
                </a:tc>
                <a:extLst>
                  <a:ext uri="{0D108BD9-81ED-4DB2-BD59-A6C34878D82A}">
                    <a16:rowId xmlns:a16="http://schemas.microsoft.com/office/drawing/2014/main" val="1168063328"/>
                  </a:ext>
                </a:extLst>
              </a:tr>
              <a:tr h="370840">
                <a:tc>
                  <a:txBody>
                    <a:bodyPr/>
                    <a:lstStyle/>
                    <a:p>
                      <a:pPr marL="182563" indent="-171450">
                        <a:buFont typeface="Arial" panose="020B0604020202020204" pitchFamily="34" charset="0"/>
                        <a:buChar char="•"/>
                      </a:pPr>
                      <a:r>
                        <a:rPr lang="en-GB" sz="1200" dirty="0">
                          <a:solidFill>
                            <a:schemeClr val="tx1"/>
                          </a:solidFill>
                        </a:rPr>
                        <a:t>High levels of interest exist for participating in experiential activities whilst on holiday (any destination), with </a:t>
                      </a:r>
                      <a:r>
                        <a:rPr lang="en-GB" sz="1200" b="1" dirty="0">
                          <a:solidFill>
                            <a:schemeClr val="tx1"/>
                          </a:solidFill>
                        </a:rPr>
                        <a:t>less than 1% suggesting they have no interest </a:t>
                      </a:r>
                      <a:r>
                        <a:rPr lang="en-GB" sz="1200" dirty="0">
                          <a:solidFill>
                            <a:schemeClr val="tx1"/>
                          </a:solidFill>
                        </a:rPr>
                        <a:t>in any activities tested.</a:t>
                      </a:r>
                    </a:p>
                    <a:p>
                      <a:pPr marL="182563" indent="-171450">
                        <a:buFont typeface="Arial" panose="020B0604020202020204" pitchFamily="34" charset="0"/>
                        <a:buChar char="•"/>
                      </a:pPr>
                      <a:endParaRPr lang="en-GB" sz="1200" dirty="0">
                        <a:solidFill>
                          <a:schemeClr val="tx1"/>
                        </a:solidFill>
                      </a:endParaRPr>
                    </a:p>
                    <a:p>
                      <a:pPr marL="182563" indent="-171450">
                        <a:buFont typeface="Arial" panose="020B0604020202020204" pitchFamily="34" charset="0"/>
                        <a:buChar char="•"/>
                      </a:pPr>
                      <a:endParaRPr lang="en-GB" sz="1200" dirty="0">
                        <a:solidFill>
                          <a:schemeClr val="tx1"/>
                        </a:solidFill>
                      </a:endParaRPr>
                    </a:p>
                    <a:p>
                      <a:pPr marL="182563" indent="-171450">
                        <a:buFont typeface="Arial" panose="020B0604020202020204" pitchFamily="34" charset="0"/>
                        <a:buChar char="•"/>
                      </a:pPr>
                      <a:r>
                        <a:rPr lang="en-GB" sz="1200" dirty="0">
                          <a:solidFill>
                            <a:schemeClr val="tx1"/>
                          </a:solidFill>
                        </a:rPr>
                        <a:t>There is </a:t>
                      </a:r>
                      <a:r>
                        <a:rPr lang="en-GB" sz="1200" b="1" dirty="0">
                          <a:solidFill>
                            <a:schemeClr val="tx1"/>
                          </a:solidFill>
                        </a:rPr>
                        <a:t>relatively broad appeal across experiences</a:t>
                      </a:r>
                      <a:r>
                        <a:rPr lang="en-GB" sz="1200" dirty="0">
                          <a:solidFill>
                            <a:schemeClr val="tx1"/>
                          </a:solidFill>
                        </a:rPr>
                        <a:t> for the key demographics and segments – in general Buzzseekers are more likely to want to do experiences, with minimal skews by age and gender for some experiences.</a:t>
                      </a:r>
                    </a:p>
                    <a:p>
                      <a:endParaRPr lang="en-GB" sz="1200" dirty="0">
                        <a:solidFill>
                          <a:schemeClr val="tx1"/>
                        </a:solidFill>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marL="171450" indent="-171450">
                        <a:buFont typeface="Arial" panose="020B0604020202020204" pitchFamily="34" charset="0"/>
                        <a:buChar char="•"/>
                      </a:pPr>
                      <a:r>
                        <a:rPr lang="en-GB" sz="1200" b="1" dirty="0">
                          <a:solidFill>
                            <a:schemeClr val="tx1"/>
                          </a:solidFill>
                        </a:rPr>
                        <a:t>Learning and food and drink experiences are most popular experiences</a:t>
                      </a:r>
                      <a:r>
                        <a:rPr lang="en-GB" sz="1200" dirty="0">
                          <a:solidFill>
                            <a:schemeClr val="tx1"/>
                          </a:solidFill>
                        </a:rPr>
                        <a:t>, both for the inbound and domestic markets – with wellness experiences (beyond Spa) being of niche appeal.  </a:t>
                      </a:r>
                    </a:p>
                    <a:p>
                      <a:pPr marL="171450" indent="-171450">
                        <a:buFont typeface="Arial" panose="020B0604020202020204" pitchFamily="34" charset="0"/>
                        <a:buChar char="•"/>
                      </a:pPr>
                      <a:endParaRPr lang="en-GB" sz="1200" dirty="0">
                        <a:solidFill>
                          <a:schemeClr val="tx1"/>
                        </a:solidFill>
                      </a:endParaRPr>
                    </a:p>
                    <a:p>
                      <a:pPr marL="171450" indent="-171450">
                        <a:buFont typeface="Arial" panose="020B0604020202020204" pitchFamily="34" charset="0"/>
                        <a:buChar char="•"/>
                      </a:pPr>
                      <a:endParaRPr lang="en-GB" sz="1200" dirty="0">
                        <a:solidFill>
                          <a:schemeClr val="tx1"/>
                        </a:solidFill>
                      </a:endParaRPr>
                    </a:p>
                    <a:p>
                      <a:pPr marL="171450" indent="-171450">
                        <a:buFont typeface="Arial" panose="020B0604020202020204" pitchFamily="34" charset="0"/>
                        <a:buChar char="•"/>
                      </a:pPr>
                      <a:r>
                        <a:rPr lang="en-GB" sz="1200" dirty="0">
                          <a:solidFill>
                            <a:schemeClr val="tx1"/>
                          </a:solidFill>
                        </a:rPr>
                        <a:t>Looking at the maturity vs the freshness or ‘newness’ of individual experiences helps us </a:t>
                      </a:r>
                      <a:r>
                        <a:rPr lang="en-GB" sz="1200" b="1" dirty="0">
                          <a:solidFill>
                            <a:schemeClr val="tx1"/>
                          </a:solidFill>
                        </a:rPr>
                        <a:t>understand where the growth opportunities are likely to be</a:t>
                      </a:r>
                      <a:r>
                        <a:rPr lang="en-GB" sz="1200" dirty="0">
                          <a:solidFill>
                            <a:schemeClr val="tx1"/>
                          </a:solidFill>
                        </a:rPr>
                        <a:t>.</a:t>
                      </a:r>
                    </a:p>
                    <a:p>
                      <a:endParaRPr lang="en-GB"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marL="182563" indent="-171450">
                        <a:buFont typeface="Arial" panose="020B0604020202020204" pitchFamily="34" charset="0"/>
                        <a:buChar char="•"/>
                      </a:pPr>
                      <a:r>
                        <a:rPr lang="en-GB" sz="1200" b="1" dirty="0">
                          <a:solidFill>
                            <a:schemeClr val="tx1"/>
                          </a:solidFill>
                        </a:rPr>
                        <a:t>Experiences are the main reason for 1 in 7 decisions to go on holiday </a:t>
                      </a:r>
                      <a:r>
                        <a:rPr lang="en-GB" sz="1200" dirty="0">
                          <a:solidFill>
                            <a:schemeClr val="tx1"/>
                          </a:solidFill>
                        </a:rPr>
                        <a:t>– but these tend to be the niche / low interest experiences. </a:t>
                      </a:r>
                    </a:p>
                    <a:p>
                      <a:pPr marL="11113" indent="0">
                        <a:buFont typeface="Arial" panose="020B0604020202020204" pitchFamily="34" charset="0"/>
                        <a:buNone/>
                      </a:pPr>
                      <a:endParaRPr lang="en-GB" sz="1200" dirty="0">
                        <a:solidFill>
                          <a:schemeClr val="tx1"/>
                        </a:solidFill>
                      </a:endParaRPr>
                    </a:p>
                    <a:p>
                      <a:pPr marL="182563" indent="-171450">
                        <a:buFont typeface="Arial" panose="020B0604020202020204" pitchFamily="34" charset="0"/>
                        <a:buChar char="•"/>
                      </a:pPr>
                      <a:r>
                        <a:rPr lang="en-GB" sz="1200" dirty="0">
                          <a:solidFill>
                            <a:schemeClr val="tx1"/>
                          </a:solidFill>
                        </a:rPr>
                        <a:t>Experiences </a:t>
                      </a:r>
                      <a:r>
                        <a:rPr lang="en-GB" sz="1200" b="1" dirty="0">
                          <a:solidFill>
                            <a:schemeClr val="tx1"/>
                          </a:solidFill>
                        </a:rPr>
                        <a:t>play a role in destination decisions for 50% of international travellers</a:t>
                      </a:r>
                      <a:r>
                        <a:rPr lang="en-GB" sz="1200" dirty="0">
                          <a:solidFill>
                            <a:schemeClr val="tx1"/>
                          </a:solidFill>
                        </a:rPr>
                        <a:t>, though again driven by a sub-set of activities. </a:t>
                      </a:r>
                    </a:p>
                    <a:p>
                      <a:pPr marL="182563" indent="-171450">
                        <a:buFont typeface="Arial" panose="020B0604020202020204" pitchFamily="34" charset="0"/>
                        <a:buChar char="•"/>
                      </a:pPr>
                      <a:endParaRPr lang="en-GB" sz="1200" dirty="0">
                        <a:solidFill>
                          <a:schemeClr val="tx1"/>
                        </a:solidFill>
                      </a:endParaRPr>
                    </a:p>
                    <a:p>
                      <a:pPr marL="182563" indent="-171450">
                        <a:buFont typeface="Arial" panose="020B0604020202020204" pitchFamily="34" charset="0"/>
                        <a:buChar char="•"/>
                      </a:pPr>
                      <a:endParaRPr lang="en-GB" sz="1200" dirty="0">
                        <a:solidFill>
                          <a:schemeClr val="tx1"/>
                        </a:solidFill>
                      </a:endParaRPr>
                    </a:p>
                    <a:p>
                      <a:pPr marL="182563" indent="-171450">
                        <a:buFont typeface="Arial" panose="020B0604020202020204" pitchFamily="34" charset="0"/>
                        <a:buChar char="•"/>
                      </a:pPr>
                      <a:r>
                        <a:rPr lang="en-GB" sz="1200" b="1" dirty="0">
                          <a:solidFill>
                            <a:schemeClr val="tx1"/>
                          </a:solidFill>
                        </a:rPr>
                        <a:t>Very few want experiential to be their whole trip</a:t>
                      </a:r>
                      <a:r>
                        <a:rPr lang="en-GB" sz="1200" dirty="0">
                          <a:solidFill>
                            <a:schemeClr val="tx1"/>
                          </a:solidFill>
                        </a:rPr>
                        <a:t>.</a:t>
                      </a:r>
                    </a:p>
                    <a:p>
                      <a:endParaRPr lang="en-GB" sz="1200" dirty="0">
                        <a:solidFill>
                          <a:schemeClr val="tx1"/>
                        </a:solidFill>
                      </a:endParaRPr>
                    </a:p>
                  </a:txBody>
                  <a:tcPr>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4065567123"/>
                  </a:ext>
                </a:extLst>
              </a:tr>
            </a:tbl>
          </a:graphicData>
        </a:graphic>
      </p:graphicFrame>
    </p:spTree>
    <p:extLst>
      <p:ext uri="{BB962C8B-B14F-4D97-AF65-F5344CB8AC3E}">
        <p14:creationId xmlns:p14="http://schemas.microsoft.com/office/powerpoint/2010/main" val="2868766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4">
            <a:extLst>
              <a:ext uri="{FF2B5EF4-FFF2-40B4-BE49-F238E27FC236}">
                <a16:creationId xmlns:a16="http://schemas.microsoft.com/office/drawing/2014/main" id="{48CD4157-5A13-48CB-B7B0-0B75DCDB11BC}"/>
              </a:ext>
            </a:extLst>
          </p:cNvPr>
          <p:cNvSpPr txBox="1">
            <a:spLocks/>
          </p:cNvSpPr>
          <p:nvPr/>
        </p:nvSpPr>
        <p:spPr>
          <a:xfrm>
            <a:off x="7677150" y="6002949"/>
            <a:ext cx="2228850" cy="296664"/>
          </a:xfrm>
          <a:prstGeom prst="rect">
            <a:avLst/>
          </a:prstGeom>
        </p:spPr>
        <p:txBody>
          <a:bodyPr/>
          <a:lstStyle>
            <a:defPPr>
              <a:defRPr lang="en-US"/>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5C4E51C-5B21-47ED-87F9-7CEAAA8B3069}" type="slidenum">
              <a:rPr lang="en-GB" sz="1138"/>
              <a:pPr/>
              <a:t>16</a:t>
            </a:fld>
            <a:endParaRPr lang="en-GB" sz="1138"/>
          </a:p>
        </p:txBody>
      </p:sp>
      <p:pic>
        <p:nvPicPr>
          <p:cNvPr id="5" name="Picture 4">
            <a:extLst>
              <a:ext uri="{FF2B5EF4-FFF2-40B4-BE49-F238E27FC236}">
                <a16:creationId xmlns:a16="http://schemas.microsoft.com/office/drawing/2014/main" id="{15F2B06E-FDD3-449B-A26B-FC49F7A75EA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692140" y="481265"/>
            <a:ext cx="1667636" cy="2844857"/>
          </a:xfrm>
          <a:prstGeom prst="rect">
            <a:avLst/>
          </a:prstGeom>
        </p:spPr>
      </p:pic>
      <p:pic>
        <p:nvPicPr>
          <p:cNvPr id="6" name="Picture 5">
            <a:extLst>
              <a:ext uri="{FF2B5EF4-FFF2-40B4-BE49-F238E27FC236}">
                <a16:creationId xmlns:a16="http://schemas.microsoft.com/office/drawing/2014/main" id="{4D35D27D-B383-47CA-ADDA-810BF145ACE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7" b="-6"/>
          <a:stretch/>
        </p:blipFill>
        <p:spPr>
          <a:xfrm>
            <a:off x="7447779" y="481265"/>
            <a:ext cx="2064455" cy="1610426"/>
          </a:xfrm>
          <a:prstGeom prst="rect">
            <a:avLst/>
          </a:prstGeom>
        </p:spPr>
      </p:pic>
      <p:pic>
        <p:nvPicPr>
          <p:cNvPr id="7" name="Picture 6" descr="A picture containing wooden, ground, sitting&#10;&#10;Description automatically generated">
            <a:extLst>
              <a:ext uri="{FF2B5EF4-FFF2-40B4-BE49-F238E27FC236}">
                <a16:creationId xmlns:a16="http://schemas.microsoft.com/office/drawing/2014/main" id="{0D56A793-8335-41CB-B350-E64CE3E91F4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692140" y="3429001"/>
            <a:ext cx="1667636" cy="2099352"/>
          </a:xfrm>
          <a:prstGeom prst="rect">
            <a:avLst/>
          </a:prstGeom>
        </p:spPr>
      </p:pic>
      <p:pic>
        <p:nvPicPr>
          <p:cNvPr id="8" name="Picture 7">
            <a:extLst>
              <a:ext uri="{FF2B5EF4-FFF2-40B4-BE49-F238E27FC236}">
                <a16:creationId xmlns:a16="http://schemas.microsoft.com/office/drawing/2014/main" id="{F8DDDE25-8F76-4261-8D3B-EE250650AE74}"/>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b="-3"/>
          <a:stretch/>
        </p:blipFill>
        <p:spPr>
          <a:xfrm>
            <a:off x="7483475" y="2195117"/>
            <a:ext cx="2036583" cy="3332425"/>
          </a:xfrm>
          <a:prstGeom prst="rect">
            <a:avLst/>
          </a:prstGeom>
        </p:spPr>
      </p:pic>
      <p:cxnSp>
        <p:nvCxnSpPr>
          <p:cNvPr id="14" name="Straight Connector 13">
            <a:extLst>
              <a:ext uri="{FF2B5EF4-FFF2-40B4-BE49-F238E27FC236}">
                <a16:creationId xmlns:a16="http://schemas.microsoft.com/office/drawing/2014/main" id="{0B127FF5-469B-4D22-B987-FB5610902920}"/>
              </a:ext>
            </a:extLst>
          </p:cNvPr>
          <p:cNvCxnSpPr/>
          <p:nvPr/>
        </p:nvCxnSpPr>
        <p:spPr>
          <a:xfrm flipH="1">
            <a:off x="603694" y="2845590"/>
            <a:ext cx="4589336" cy="0"/>
          </a:xfrm>
          <a:prstGeom prst="line">
            <a:avLst/>
          </a:prstGeom>
          <a:ln w="22225">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C45856DC-6F60-4BBA-87A5-B0F7500E65EE}"/>
              </a:ext>
            </a:extLst>
          </p:cNvPr>
          <p:cNvSpPr/>
          <p:nvPr/>
        </p:nvSpPr>
        <p:spPr>
          <a:xfrm>
            <a:off x="603694" y="2091691"/>
            <a:ext cx="4589336" cy="707886"/>
          </a:xfrm>
          <a:prstGeom prst="rect">
            <a:avLst/>
          </a:prstGeom>
        </p:spPr>
        <p:txBody>
          <a:bodyPr wrap="square">
            <a:spAutoFit/>
          </a:bodyPr>
          <a:lstStyle/>
          <a:p>
            <a:r>
              <a:rPr lang="en-GB" sz="2000" dirty="0"/>
              <a:t>Maximising the opportunity for experiential activities in England</a:t>
            </a:r>
          </a:p>
        </p:txBody>
      </p:sp>
    </p:spTree>
    <p:extLst>
      <p:ext uri="{BB962C8B-B14F-4D97-AF65-F5344CB8AC3E}">
        <p14:creationId xmlns:p14="http://schemas.microsoft.com/office/powerpoint/2010/main" val="34210998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able 40">
            <a:extLst>
              <a:ext uri="{FF2B5EF4-FFF2-40B4-BE49-F238E27FC236}">
                <a16:creationId xmlns:a16="http://schemas.microsoft.com/office/drawing/2014/main" id="{9198F371-1914-4CED-ADCE-C42B1E82C0EF}"/>
              </a:ext>
            </a:extLst>
          </p:cNvPr>
          <p:cNvGraphicFramePr>
            <a:graphicFrameLocks noGrp="1"/>
          </p:cNvGraphicFramePr>
          <p:nvPr>
            <p:extLst>
              <p:ext uri="{D42A27DB-BD31-4B8C-83A1-F6EECF244321}">
                <p14:modId xmlns:p14="http://schemas.microsoft.com/office/powerpoint/2010/main" val="226610679"/>
              </p:ext>
            </p:extLst>
          </p:nvPr>
        </p:nvGraphicFramePr>
        <p:xfrm>
          <a:off x="5226" y="1411658"/>
          <a:ext cx="9822386" cy="4710468"/>
        </p:xfrm>
        <a:graphic>
          <a:graphicData uri="http://schemas.openxmlformats.org/drawingml/2006/table">
            <a:tbl>
              <a:tblPr firstRow="1" bandRow="1">
                <a:tableStyleId>{5C22544A-7EE6-4342-B048-85BDC9FD1C3A}</a:tableStyleId>
              </a:tblPr>
              <a:tblGrid>
                <a:gridCol w="4244557">
                  <a:extLst>
                    <a:ext uri="{9D8B030D-6E8A-4147-A177-3AD203B41FA5}">
                      <a16:colId xmlns:a16="http://schemas.microsoft.com/office/drawing/2014/main" val="219639565"/>
                    </a:ext>
                  </a:extLst>
                </a:gridCol>
                <a:gridCol w="5577829">
                  <a:extLst>
                    <a:ext uri="{9D8B030D-6E8A-4147-A177-3AD203B41FA5}">
                      <a16:colId xmlns:a16="http://schemas.microsoft.com/office/drawing/2014/main" val="147130133"/>
                    </a:ext>
                  </a:extLst>
                </a:gridCol>
              </a:tblGrid>
              <a:tr h="4710468">
                <a:tc>
                  <a:txBody>
                    <a:bodyPr/>
                    <a:lstStyle/>
                    <a:p>
                      <a:endParaRPr lang="en-GB" dirty="0"/>
                    </a:p>
                  </a:txBody>
                  <a:tcPr>
                    <a:solidFill>
                      <a:schemeClr val="bg1">
                        <a:lumMod val="95000"/>
                      </a:schemeClr>
                    </a:solidFill>
                  </a:tcPr>
                </a:tc>
                <a:tc>
                  <a:txBody>
                    <a:bodyPr/>
                    <a:lstStyle/>
                    <a:p>
                      <a:endParaRPr lang="en-GB" dirty="0"/>
                    </a:p>
                  </a:txBody>
                  <a:tcPr>
                    <a:solidFill>
                      <a:schemeClr val="bg1">
                        <a:lumMod val="95000"/>
                      </a:schemeClr>
                    </a:solidFill>
                  </a:tcPr>
                </a:tc>
                <a:extLst>
                  <a:ext uri="{0D108BD9-81ED-4DB2-BD59-A6C34878D82A}">
                    <a16:rowId xmlns:a16="http://schemas.microsoft.com/office/drawing/2014/main" val="2447966589"/>
                  </a:ext>
                </a:extLst>
              </a:tr>
            </a:tbl>
          </a:graphicData>
        </a:graphic>
      </p:graphicFrame>
      <p:sp>
        <p:nvSpPr>
          <p:cNvPr id="3" name="Slide Number Placeholder 2">
            <a:extLst>
              <a:ext uri="{FF2B5EF4-FFF2-40B4-BE49-F238E27FC236}">
                <a16:creationId xmlns:a16="http://schemas.microsoft.com/office/drawing/2014/main" id="{2CD90541-3F39-4A22-AAFA-8F966B9BA977}"/>
              </a:ext>
            </a:extLst>
          </p:cNvPr>
          <p:cNvSpPr>
            <a:spLocks noGrp="1"/>
          </p:cNvSpPr>
          <p:nvPr>
            <p:ph type="sldNum" sz="quarter" idx="12"/>
          </p:nvPr>
        </p:nvSpPr>
        <p:spPr/>
        <p:txBody>
          <a:bodyPr/>
          <a:lstStyle/>
          <a:p>
            <a:fld id="{65C4E51C-5B21-47ED-87F9-7CEAAA8B3069}" type="slidenum">
              <a:rPr lang="en-GB" smtClean="0"/>
              <a:pPr/>
              <a:t>17</a:t>
            </a:fld>
            <a:endParaRPr lang="en-GB"/>
          </a:p>
        </p:txBody>
      </p:sp>
      <p:sp>
        <p:nvSpPr>
          <p:cNvPr id="19" name="Title 1">
            <a:extLst>
              <a:ext uri="{FF2B5EF4-FFF2-40B4-BE49-F238E27FC236}">
                <a16:creationId xmlns:a16="http://schemas.microsoft.com/office/drawing/2014/main" id="{75CC1F56-76B9-4E05-9885-05E8E47BDF8C}"/>
              </a:ext>
            </a:extLst>
          </p:cNvPr>
          <p:cNvSpPr>
            <a:spLocks noGrp="1"/>
          </p:cNvSpPr>
          <p:nvPr>
            <p:ph type="title"/>
          </p:nvPr>
        </p:nvSpPr>
        <p:spPr>
          <a:xfrm>
            <a:off x="83614" y="-43272"/>
            <a:ext cx="9517585" cy="779146"/>
          </a:xfrm>
        </p:spPr>
        <p:txBody>
          <a:bodyPr/>
          <a:lstStyle/>
          <a:p>
            <a:r>
              <a:rPr lang="en-GB" dirty="0"/>
              <a:t>Strengthening the opportunity: core components of experiential activities </a:t>
            </a:r>
          </a:p>
        </p:txBody>
      </p:sp>
      <p:sp>
        <p:nvSpPr>
          <p:cNvPr id="20" name="Slide Number Placeholder 3">
            <a:extLst>
              <a:ext uri="{FF2B5EF4-FFF2-40B4-BE49-F238E27FC236}">
                <a16:creationId xmlns:a16="http://schemas.microsoft.com/office/drawing/2014/main" id="{50CC18BE-F91D-498C-9C7F-E4A58F8241FF}"/>
              </a:ext>
            </a:extLst>
          </p:cNvPr>
          <p:cNvSpPr txBox="1">
            <a:spLocks/>
          </p:cNvSpPr>
          <p:nvPr/>
        </p:nvSpPr>
        <p:spPr>
          <a:xfrm>
            <a:off x="1041988" y="6239261"/>
            <a:ext cx="7290249" cy="259394"/>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sz="1000" dirty="0">
                <a:solidFill>
                  <a:schemeClr val="bg1">
                    <a:lumMod val="50000"/>
                  </a:schemeClr>
                </a:solidFill>
              </a:rPr>
              <a:t>Question:C14. </a:t>
            </a:r>
            <a:r>
              <a:rPr lang="en-GB" sz="1000" dirty="0">
                <a:solidFill>
                  <a:schemeClr val="bg1">
                    <a:lumMod val="50000"/>
                  </a:schemeClr>
                </a:solidFill>
              </a:rPr>
              <a:t>Which of the following would encourage you to do this activity specifically in England</a:t>
            </a:r>
            <a:endParaRPr lang="en-AU" sz="1000" dirty="0">
              <a:solidFill>
                <a:schemeClr val="bg1">
                  <a:lumMod val="50000"/>
                </a:schemeClr>
              </a:solidFill>
            </a:endParaRPr>
          </a:p>
        </p:txBody>
      </p:sp>
      <p:sp>
        <p:nvSpPr>
          <p:cNvPr id="26" name="Rectangle 25">
            <a:extLst>
              <a:ext uri="{FF2B5EF4-FFF2-40B4-BE49-F238E27FC236}">
                <a16:creationId xmlns:a16="http://schemas.microsoft.com/office/drawing/2014/main" id="{1C2AA1AC-0122-46BD-8E9A-0111345144F9}"/>
              </a:ext>
            </a:extLst>
          </p:cNvPr>
          <p:cNvSpPr/>
          <p:nvPr/>
        </p:nvSpPr>
        <p:spPr>
          <a:xfrm>
            <a:off x="0" y="652792"/>
            <a:ext cx="9822385" cy="494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FB7E812C-21F7-4037-AB90-02FE802BA453}"/>
              </a:ext>
            </a:extLst>
          </p:cNvPr>
          <p:cNvSpPr/>
          <p:nvPr/>
        </p:nvSpPr>
        <p:spPr>
          <a:xfrm>
            <a:off x="147148" y="627282"/>
            <a:ext cx="9581014" cy="523220"/>
          </a:xfrm>
          <a:prstGeom prst="rect">
            <a:avLst/>
          </a:prstGeom>
        </p:spPr>
        <p:txBody>
          <a:bodyPr wrap="square">
            <a:spAutoFit/>
          </a:bodyPr>
          <a:lstStyle/>
          <a:p>
            <a:r>
              <a:rPr lang="en-GB" sz="1400" b="1" dirty="0">
                <a:solidFill>
                  <a:schemeClr val="accent5"/>
                </a:solidFill>
              </a:rPr>
              <a:t>There are four common components that experiential activity providers should look to emulate and amplify in order to encourage travellers to participate in experiences in England</a:t>
            </a:r>
          </a:p>
        </p:txBody>
      </p:sp>
      <p:graphicFrame>
        <p:nvGraphicFramePr>
          <p:cNvPr id="31" name="Chart 30">
            <a:extLst>
              <a:ext uri="{FF2B5EF4-FFF2-40B4-BE49-F238E27FC236}">
                <a16:creationId xmlns:a16="http://schemas.microsoft.com/office/drawing/2014/main" id="{66C29A5B-50FA-4CAB-881D-EECBA3BDFB59}"/>
              </a:ext>
            </a:extLst>
          </p:cNvPr>
          <p:cNvGraphicFramePr/>
          <p:nvPr>
            <p:extLst>
              <p:ext uri="{D42A27DB-BD31-4B8C-83A1-F6EECF244321}">
                <p14:modId xmlns:p14="http://schemas.microsoft.com/office/powerpoint/2010/main" val="464920106"/>
              </p:ext>
            </p:extLst>
          </p:nvPr>
        </p:nvGraphicFramePr>
        <p:xfrm>
          <a:off x="148653" y="1441431"/>
          <a:ext cx="4859383" cy="4541207"/>
        </p:xfrm>
        <a:graphic>
          <a:graphicData uri="http://schemas.openxmlformats.org/drawingml/2006/chart">
            <c:chart xmlns:c="http://schemas.openxmlformats.org/drawingml/2006/chart" xmlns:r="http://schemas.openxmlformats.org/officeDocument/2006/relationships" r:id="rId2"/>
          </a:graphicData>
        </a:graphic>
      </p:graphicFrame>
      <p:pic>
        <p:nvPicPr>
          <p:cNvPr id="5" name="Graphic 4">
            <a:extLst>
              <a:ext uri="{FF2B5EF4-FFF2-40B4-BE49-F238E27FC236}">
                <a16:creationId xmlns:a16="http://schemas.microsoft.com/office/drawing/2014/main" id="{72A0C747-6AA0-40B3-846B-1BE604D6DE6C}"/>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4290945" y="1854345"/>
            <a:ext cx="4249819" cy="4249819"/>
          </a:xfrm>
          <a:prstGeom prst="rect">
            <a:avLst/>
          </a:prstGeom>
        </p:spPr>
      </p:pic>
      <p:sp>
        <p:nvSpPr>
          <p:cNvPr id="8" name="Rectangle 7">
            <a:extLst>
              <a:ext uri="{FF2B5EF4-FFF2-40B4-BE49-F238E27FC236}">
                <a16:creationId xmlns:a16="http://schemas.microsoft.com/office/drawing/2014/main" id="{8DCAE731-4EB1-4D41-9304-6645E31E4E9D}"/>
              </a:ext>
            </a:extLst>
          </p:cNvPr>
          <p:cNvSpPr/>
          <p:nvPr/>
        </p:nvSpPr>
        <p:spPr>
          <a:xfrm>
            <a:off x="4520187" y="1513304"/>
            <a:ext cx="3812049" cy="523220"/>
          </a:xfrm>
          <a:prstGeom prst="rect">
            <a:avLst/>
          </a:prstGeom>
        </p:spPr>
        <p:txBody>
          <a:bodyPr wrap="square">
            <a:spAutoFit/>
          </a:bodyPr>
          <a:lstStyle/>
          <a:p>
            <a:pPr algn="ctr"/>
            <a:r>
              <a:rPr lang="en-GB" sz="1400" b="1" i="1" dirty="0">
                <a:solidFill>
                  <a:schemeClr val="tx1">
                    <a:lumMod val="65000"/>
                    <a:lumOff val="35000"/>
                  </a:schemeClr>
                </a:solidFill>
              </a:rPr>
              <a:t>Framework for product positioning to encourage travellers to do in England </a:t>
            </a:r>
            <a:endParaRPr lang="en-GB" sz="1400" i="1" dirty="0">
              <a:solidFill>
                <a:schemeClr val="tx1">
                  <a:lumMod val="65000"/>
                  <a:lumOff val="35000"/>
                </a:schemeClr>
              </a:solidFill>
            </a:endParaRPr>
          </a:p>
        </p:txBody>
      </p:sp>
      <p:sp>
        <p:nvSpPr>
          <p:cNvPr id="32" name="Rectangle 31">
            <a:extLst>
              <a:ext uri="{FF2B5EF4-FFF2-40B4-BE49-F238E27FC236}">
                <a16:creationId xmlns:a16="http://schemas.microsoft.com/office/drawing/2014/main" id="{D3AB0FED-2EDC-4A24-BE2E-F0F1BFBC3FDF}"/>
              </a:ext>
            </a:extLst>
          </p:cNvPr>
          <p:cNvSpPr/>
          <p:nvPr/>
        </p:nvSpPr>
        <p:spPr>
          <a:xfrm>
            <a:off x="6501634" y="2095400"/>
            <a:ext cx="1769392" cy="1600438"/>
          </a:xfrm>
          <a:prstGeom prst="rect">
            <a:avLst/>
          </a:prstGeom>
        </p:spPr>
        <p:txBody>
          <a:bodyPr wrap="square">
            <a:spAutoFit/>
          </a:bodyPr>
          <a:lstStyle/>
          <a:p>
            <a:r>
              <a:rPr lang="en-GB" sz="1400" b="1" i="1" dirty="0">
                <a:solidFill>
                  <a:schemeClr val="bg1"/>
                </a:solidFill>
              </a:rPr>
              <a:t>2) Create </a:t>
            </a:r>
            <a:r>
              <a:rPr lang="en-GB" sz="1400" b="1" i="1" u="sng" dirty="0">
                <a:solidFill>
                  <a:schemeClr val="bg1"/>
                </a:solidFill>
              </a:rPr>
              <a:t>distinctive memories</a:t>
            </a:r>
            <a:r>
              <a:rPr lang="en-GB" sz="1400" i="1" dirty="0">
                <a:solidFill>
                  <a:schemeClr val="bg1"/>
                </a:solidFill>
              </a:rPr>
              <a:t> – to remember the holiday / share experiences with others</a:t>
            </a:r>
          </a:p>
          <a:p>
            <a:r>
              <a:rPr lang="en-GB" sz="1400" b="1" i="1" dirty="0">
                <a:solidFill>
                  <a:schemeClr val="bg1"/>
                </a:solidFill>
              </a:rPr>
              <a:t> </a:t>
            </a:r>
            <a:endParaRPr lang="en-GB" sz="1400" i="1" dirty="0">
              <a:solidFill>
                <a:schemeClr val="bg1"/>
              </a:solidFill>
            </a:endParaRPr>
          </a:p>
        </p:txBody>
      </p:sp>
      <p:sp>
        <p:nvSpPr>
          <p:cNvPr id="36" name="Rectangle 35">
            <a:extLst>
              <a:ext uri="{FF2B5EF4-FFF2-40B4-BE49-F238E27FC236}">
                <a16:creationId xmlns:a16="http://schemas.microsoft.com/office/drawing/2014/main" id="{8272C595-49E1-4906-8726-D5B439026110}"/>
              </a:ext>
            </a:extLst>
          </p:cNvPr>
          <p:cNvSpPr/>
          <p:nvPr/>
        </p:nvSpPr>
        <p:spPr>
          <a:xfrm>
            <a:off x="4526196" y="4426046"/>
            <a:ext cx="1331143" cy="1600438"/>
          </a:xfrm>
          <a:prstGeom prst="rect">
            <a:avLst/>
          </a:prstGeom>
        </p:spPr>
        <p:txBody>
          <a:bodyPr wrap="square">
            <a:spAutoFit/>
          </a:bodyPr>
          <a:lstStyle/>
          <a:p>
            <a:r>
              <a:rPr lang="en-GB" sz="1400" b="1" i="1" dirty="0">
                <a:solidFill>
                  <a:schemeClr val="bg1"/>
                </a:solidFill>
              </a:rPr>
              <a:t>3) </a:t>
            </a:r>
            <a:r>
              <a:rPr lang="en-GB" sz="1400" i="1" dirty="0">
                <a:solidFill>
                  <a:schemeClr val="bg1"/>
                </a:solidFill>
              </a:rPr>
              <a:t>Provide the chance to </a:t>
            </a:r>
            <a:r>
              <a:rPr lang="en-GB" sz="1400" b="1" i="1" u="sng" dirty="0">
                <a:solidFill>
                  <a:schemeClr val="bg1"/>
                </a:solidFill>
              </a:rPr>
              <a:t>learn</a:t>
            </a:r>
            <a:r>
              <a:rPr lang="en-GB" sz="1400" b="1" i="1" dirty="0">
                <a:solidFill>
                  <a:schemeClr val="bg1"/>
                </a:solidFill>
              </a:rPr>
              <a:t> / </a:t>
            </a:r>
            <a:r>
              <a:rPr lang="en-GB" sz="1400" b="1" i="1" u="sng" dirty="0">
                <a:solidFill>
                  <a:schemeClr val="bg1"/>
                </a:solidFill>
              </a:rPr>
              <a:t>immerse in culture or history</a:t>
            </a:r>
            <a:r>
              <a:rPr lang="en-GB" sz="1400" b="1" i="1" dirty="0">
                <a:solidFill>
                  <a:schemeClr val="bg1"/>
                </a:solidFill>
              </a:rPr>
              <a:t> </a:t>
            </a:r>
            <a:r>
              <a:rPr lang="en-GB" sz="1400" i="1" dirty="0">
                <a:solidFill>
                  <a:schemeClr val="bg1"/>
                </a:solidFill>
              </a:rPr>
              <a:t>of England</a:t>
            </a:r>
          </a:p>
          <a:p>
            <a:pPr algn="r"/>
            <a:r>
              <a:rPr lang="en-GB" sz="1400" b="1" i="1" dirty="0">
                <a:solidFill>
                  <a:schemeClr val="bg1"/>
                </a:solidFill>
              </a:rPr>
              <a:t> </a:t>
            </a:r>
            <a:endParaRPr lang="en-GB" sz="1400" i="1" dirty="0">
              <a:solidFill>
                <a:schemeClr val="bg1"/>
              </a:solidFill>
            </a:endParaRPr>
          </a:p>
        </p:txBody>
      </p:sp>
      <p:sp>
        <p:nvSpPr>
          <p:cNvPr id="39" name="Rectangle 38">
            <a:extLst>
              <a:ext uri="{FF2B5EF4-FFF2-40B4-BE49-F238E27FC236}">
                <a16:creationId xmlns:a16="http://schemas.microsoft.com/office/drawing/2014/main" id="{F89CAF0E-D26F-4349-8542-9A08B352EAFF}"/>
              </a:ext>
            </a:extLst>
          </p:cNvPr>
          <p:cNvSpPr/>
          <p:nvPr/>
        </p:nvSpPr>
        <p:spPr>
          <a:xfrm>
            <a:off x="6501634" y="4628449"/>
            <a:ext cx="1626149" cy="1169551"/>
          </a:xfrm>
          <a:prstGeom prst="rect">
            <a:avLst/>
          </a:prstGeom>
        </p:spPr>
        <p:txBody>
          <a:bodyPr wrap="square">
            <a:spAutoFit/>
          </a:bodyPr>
          <a:lstStyle/>
          <a:p>
            <a:r>
              <a:rPr lang="en-GB" sz="1400" b="1" i="1" u="sng" dirty="0">
                <a:solidFill>
                  <a:schemeClr val="bg1"/>
                </a:solidFill>
              </a:rPr>
              <a:t>4) Provide a new challenge</a:t>
            </a:r>
            <a:r>
              <a:rPr lang="en-GB" sz="1400" b="1" i="1" dirty="0">
                <a:solidFill>
                  <a:schemeClr val="bg1"/>
                </a:solidFill>
              </a:rPr>
              <a:t> – </a:t>
            </a:r>
            <a:r>
              <a:rPr lang="en-GB" sz="1400" i="1" dirty="0">
                <a:solidFill>
                  <a:schemeClr val="bg1"/>
                </a:solidFill>
              </a:rPr>
              <a:t>something different to what they do at home</a:t>
            </a:r>
          </a:p>
        </p:txBody>
      </p:sp>
      <p:sp>
        <p:nvSpPr>
          <p:cNvPr id="40" name="Rectangle 39">
            <a:extLst>
              <a:ext uri="{FF2B5EF4-FFF2-40B4-BE49-F238E27FC236}">
                <a16:creationId xmlns:a16="http://schemas.microsoft.com/office/drawing/2014/main" id="{ED4BC191-A7AF-4EB6-BD1C-A908844F1D57}"/>
              </a:ext>
            </a:extLst>
          </p:cNvPr>
          <p:cNvSpPr/>
          <p:nvPr/>
        </p:nvSpPr>
        <p:spPr>
          <a:xfrm>
            <a:off x="4520188" y="2114927"/>
            <a:ext cx="1343161" cy="1169551"/>
          </a:xfrm>
          <a:prstGeom prst="rect">
            <a:avLst/>
          </a:prstGeom>
        </p:spPr>
        <p:txBody>
          <a:bodyPr wrap="square">
            <a:spAutoFit/>
          </a:bodyPr>
          <a:lstStyle/>
          <a:p>
            <a:r>
              <a:rPr lang="en-GB" sz="1400" b="1" i="1" dirty="0">
                <a:solidFill>
                  <a:schemeClr val="bg1"/>
                </a:solidFill>
              </a:rPr>
              <a:t>1) </a:t>
            </a:r>
            <a:r>
              <a:rPr lang="en-GB" sz="1400" i="1" dirty="0">
                <a:solidFill>
                  <a:schemeClr val="bg1"/>
                </a:solidFill>
              </a:rPr>
              <a:t>Offer an </a:t>
            </a:r>
            <a:r>
              <a:rPr lang="en-GB" sz="1400" b="1" i="1" u="sng" dirty="0">
                <a:solidFill>
                  <a:schemeClr val="bg1"/>
                </a:solidFill>
              </a:rPr>
              <a:t>authentic / unique view</a:t>
            </a:r>
            <a:r>
              <a:rPr lang="en-GB" sz="1400" b="1" i="1" dirty="0">
                <a:solidFill>
                  <a:schemeClr val="bg1"/>
                </a:solidFill>
              </a:rPr>
              <a:t> </a:t>
            </a:r>
            <a:r>
              <a:rPr lang="en-GB" sz="1400" i="1" dirty="0">
                <a:solidFill>
                  <a:schemeClr val="bg1"/>
                </a:solidFill>
              </a:rPr>
              <a:t>of England</a:t>
            </a:r>
            <a:endParaRPr lang="en-GB" sz="1400" b="1" i="1" dirty="0">
              <a:solidFill>
                <a:schemeClr val="bg1"/>
              </a:solidFill>
            </a:endParaRPr>
          </a:p>
          <a:p>
            <a:r>
              <a:rPr lang="en-GB" sz="1400" b="1" i="1" dirty="0">
                <a:solidFill>
                  <a:schemeClr val="bg1"/>
                </a:solidFill>
              </a:rPr>
              <a:t> </a:t>
            </a:r>
            <a:endParaRPr lang="en-GB" sz="1400" i="1" dirty="0">
              <a:solidFill>
                <a:schemeClr val="bg1"/>
              </a:solidFill>
            </a:endParaRPr>
          </a:p>
        </p:txBody>
      </p:sp>
      <p:sp>
        <p:nvSpPr>
          <p:cNvPr id="15" name="Slide Number Placeholder 5">
            <a:extLst>
              <a:ext uri="{FF2B5EF4-FFF2-40B4-BE49-F238E27FC236}">
                <a16:creationId xmlns:a16="http://schemas.microsoft.com/office/drawing/2014/main" id="{AF0ADAE1-B424-433F-AA30-FB7412D38313}"/>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18" name="Speech Bubble: Rectangle with Corners Rounded 17">
            <a:extLst>
              <a:ext uri="{FF2B5EF4-FFF2-40B4-BE49-F238E27FC236}">
                <a16:creationId xmlns:a16="http://schemas.microsoft.com/office/drawing/2014/main" id="{BA6EFC3D-74CC-4FD8-8AA0-AE285C009C53}"/>
              </a:ext>
            </a:extLst>
          </p:cNvPr>
          <p:cNvSpPr/>
          <p:nvPr/>
        </p:nvSpPr>
        <p:spPr>
          <a:xfrm>
            <a:off x="8388707" y="2492636"/>
            <a:ext cx="1339455" cy="2953705"/>
          </a:xfrm>
          <a:prstGeom prst="wedgeRoundRectCallout">
            <a:avLst>
              <a:gd name="adj1" fmla="val 1075"/>
              <a:gd name="adj2" fmla="val -56613"/>
              <a:gd name="adj3" fmla="val 16667"/>
            </a:avLst>
          </a:prstGeom>
          <a:no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50" i="1" dirty="0">
                <a:solidFill>
                  <a:schemeClr val="tx1"/>
                </a:solidFill>
              </a:rPr>
              <a:t>“I enjoyed wandering through the jungle and hearing the sounds of the island. Showing us the different birds and understanding which ones made what sounds, was really interesting. I feel like I got a </a:t>
            </a:r>
            <a:r>
              <a:rPr lang="en-GB" sz="1050" b="1" i="1" dirty="0">
                <a:solidFill>
                  <a:schemeClr val="tx1"/>
                </a:solidFill>
              </a:rPr>
              <a:t>unique view of the island and experienced the real island</a:t>
            </a:r>
            <a:r>
              <a:rPr lang="en-GB" sz="1050" i="1" dirty="0">
                <a:solidFill>
                  <a:schemeClr val="tx1"/>
                </a:solidFill>
              </a:rPr>
              <a:t>, vs the touristy views.” </a:t>
            </a:r>
          </a:p>
        </p:txBody>
      </p:sp>
    </p:spTree>
    <p:extLst>
      <p:ext uri="{BB962C8B-B14F-4D97-AF65-F5344CB8AC3E}">
        <p14:creationId xmlns:p14="http://schemas.microsoft.com/office/powerpoint/2010/main" val="19343925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Table 14">
            <a:extLst>
              <a:ext uri="{FF2B5EF4-FFF2-40B4-BE49-F238E27FC236}">
                <a16:creationId xmlns:a16="http://schemas.microsoft.com/office/drawing/2014/main" id="{85AF3ADD-19DA-46C0-BA18-B68B14CED5C3}"/>
              </a:ext>
            </a:extLst>
          </p:cNvPr>
          <p:cNvGraphicFramePr>
            <a:graphicFrameLocks noGrp="1"/>
          </p:cNvGraphicFramePr>
          <p:nvPr>
            <p:extLst>
              <p:ext uri="{D42A27DB-BD31-4B8C-83A1-F6EECF244321}">
                <p14:modId xmlns:p14="http://schemas.microsoft.com/office/powerpoint/2010/main" val="1860591334"/>
              </p:ext>
            </p:extLst>
          </p:nvPr>
        </p:nvGraphicFramePr>
        <p:xfrm>
          <a:off x="5226" y="1411658"/>
          <a:ext cx="9822386" cy="4710468"/>
        </p:xfrm>
        <a:graphic>
          <a:graphicData uri="http://schemas.openxmlformats.org/drawingml/2006/table">
            <a:tbl>
              <a:tblPr firstRow="1" bandRow="1">
                <a:tableStyleId>{5C22544A-7EE6-4342-B048-85BDC9FD1C3A}</a:tableStyleId>
              </a:tblPr>
              <a:tblGrid>
                <a:gridCol w="4427437">
                  <a:extLst>
                    <a:ext uri="{9D8B030D-6E8A-4147-A177-3AD203B41FA5}">
                      <a16:colId xmlns:a16="http://schemas.microsoft.com/office/drawing/2014/main" val="219639565"/>
                    </a:ext>
                  </a:extLst>
                </a:gridCol>
                <a:gridCol w="5394949">
                  <a:extLst>
                    <a:ext uri="{9D8B030D-6E8A-4147-A177-3AD203B41FA5}">
                      <a16:colId xmlns:a16="http://schemas.microsoft.com/office/drawing/2014/main" val="147130133"/>
                    </a:ext>
                  </a:extLst>
                </a:gridCol>
              </a:tblGrid>
              <a:tr h="4710468">
                <a:tc>
                  <a:txBody>
                    <a:bodyPr/>
                    <a:lstStyle/>
                    <a:p>
                      <a:endParaRPr lang="en-GB" dirty="0"/>
                    </a:p>
                  </a:txBody>
                  <a:tcPr>
                    <a:solidFill>
                      <a:schemeClr val="bg1">
                        <a:lumMod val="95000"/>
                      </a:schemeClr>
                    </a:solidFill>
                  </a:tcPr>
                </a:tc>
                <a:tc>
                  <a:txBody>
                    <a:bodyPr/>
                    <a:lstStyle/>
                    <a:p>
                      <a:endParaRPr lang="en-GB" dirty="0"/>
                    </a:p>
                  </a:txBody>
                  <a:tcPr>
                    <a:solidFill>
                      <a:schemeClr val="bg1">
                        <a:lumMod val="95000"/>
                      </a:schemeClr>
                    </a:solidFill>
                  </a:tcPr>
                </a:tc>
                <a:extLst>
                  <a:ext uri="{0D108BD9-81ED-4DB2-BD59-A6C34878D82A}">
                    <a16:rowId xmlns:a16="http://schemas.microsoft.com/office/drawing/2014/main" val="2447966589"/>
                  </a:ext>
                </a:extLst>
              </a:tr>
            </a:tbl>
          </a:graphicData>
        </a:graphic>
      </p:graphicFrame>
      <p:sp>
        <p:nvSpPr>
          <p:cNvPr id="3" name="Slide Number Placeholder 2">
            <a:extLst>
              <a:ext uri="{FF2B5EF4-FFF2-40B4-BE49-F238E27FC236}">
                <a16:creationId xmlns:a16="http://schemas.microsoft.com/office/drawing/2014/main" id="{2CD90541-3F39-4A22-AAFA-8F966B9BA977}"/>
              </a:ext>
            </a:extLst>
          </p:cNvPr>
          <p:cNvSpPr>
            <a:spLocks noGrp="1"/>
          </p:cNvSpPr>
          <p:nvPr>
            <p:ph type="sldNum" sz="quarter" idx="12"/>
          </p:nvPr>
        </p:nvSpPr>
        <p:spPr/>
        <p:txBody>
          <a:bodyPr/>
          <a:lstStyle/>
          <a:p>
            <a:fld id="{65C4E51C-5B21-47ED-87F9-7CEAAA8B3069}" type="slidenum">
              <a:rPr lang="en-GB" smtClean="0"/>
              <a:pPr/>
              <a:t>18</a:t>
            </a:fld>
            <a:endParaRPr lang="en-GB"/>
          </a:p>
        </p:txBody>
      </p:sp>
      <p:sp>
        <p:nvSpPr>
          <p:cNvPr id="19" name="Title 1">
            <a:extLst>
              <a:ext uri="{FF2B5EF4-FFF2-40B4-BE49-F238E27FC236}">
                <a16:creationId xmlns:a16="http://schemas.microsoft.com/office/drawing/2014/main" id="{75CC1F56-76B9-4E05-9885-05E8E47BDF8C}"/>
              </a:ext>
            </a:extLst>
          </p:cNvPr>
          <p:cNvSpPr>
            <a:spLocks noGrp="1"/>
          </p:cNvSpPr>
          <p:nvPr>
            <p:ph type="title"/>
          </p:nvPr>
        </p:nvSpPr>
        <p:spPr>
          <a:xfrm>
            <a:off x="83615" y="37151"/>
            <a:ext cx="9517585" cy="779146"/>
          </a:xfrm>
        </p:spPr>
        <p:txBody>
          <a:bodyPr/>
          <a:lstStyle/>
          <a:p>
            <a:r>
              <a:rPr lang="en-GB" sz="2000" dirty="0"/>
              <a:t>Address barriers to maximise the opportunity: common challenges to overcome</a:t>
            </a:r>
            <a:endParaRPr lang="en-GB" sz="1600" dirty="0">
              <a:solidFill>
                <a:schemeClr val="bg1"/>
              </a:solidFill>
            </a:endParaRPr>
          </a:p>
        </p:txBody>
      </p:sp>
      <p:sp>
        <p:nvSpPr>
          <p:cNvPr id="26" name="Rectangle 25">
            <a:extLst>
              <a:ext uri="{FF2B5EF4-FFF2-40B4-BE49-F238E27FC236}">
                <a16:creationId xmlns:a16="http://schemas.microsoft.com/office/drawing/2014/main" id="{1C2AA1AC-0122-46BD-8E9A-0111345144F9}"/>
              </a:ext>
            </a:extLst>
          </p:cNvPr>
          <p:cNvSpPr/>
          <p:nvPr/>
        </p:nvSpPr>
        <p:spPr>
          <a:xfrm>
            <a:off x="0" y="652792"/>
            <a:ext cx="9822385" cy="494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FB7E812C-21F7-4037-AB90-02FE802BA453}"/>
              </a:ext>
            </a:extLst>
          </p:cNvPr>
          <p:cNvSpPr/>
          <p:nvPr/>
        </p:nvSpPr>
        <p:spPr>
          <a:xfrm>
            <a:off x="148653" y="626667"/>
            <a:ext cx="9581014" cy="523220"/>
          </a:xfrm>
          <a:prstGeom prst="rect">
            <a:avLst/>
          </a:prstGeom>
        </p:spPr>
        <p:txBody>
          <a:bodyPr wrap="square">
            <a:spAutoFit/>
          </a:bodyPr>
          <a:lstStyle/>
          <a:p>
            <a:r>
              <a:rPr lang="en-GB" sz="1400" b="1" dirty="0">
                <a:solidFill>
                  <a:schemeClr val="accent5"/>
                </a:solidFill>
              </a:rPr>
              <a:t>Irrespective of the type of experiences there are 4 common challenges to doing experiences in England - Cost, the pull of other destinations, the suitability for all those travelling in the group and the weather!</a:t>
            </a:r>
          </a:p>
        </p:txBody>
      </p:sp>
      <p:graphicFrame>
        <p:nvGraphicFramePr>
          <p:cNvPr id="31" name="Chart 30">
            <a:extLst>
              <a:ext uri="{FF2B5EF4-FFF2-40B4-BE49-F238E27FC236}">
                <a16:creationId xmlns:a16="http://schemas.microsoft.com/office/drawing/2014/main" id="{66C29A5B-50FA-4CAB-881D-EECBA3BDFB59}"/>
              </a:ext>
            </a:extLst>
          </p:cNvPr>
          <p:cNvGraphicFramePr/>
          <p:nvPr>
            <p:extLst>
              <p:ext uri="{D42A27DB-BD31-4B8C-83A1-F6EECF244321}">
                <p14:modId xmlns:p14="http://schemas.microsoft.com/office/powerpoint/2010/main" val="1060360948"/>
              </p:ext>
            </p:extLst>
          </p:nvPr>
        </p:nvGraphicFramePr>
        <p:xfrm>
          <a:off x="220743" y="1405813"/>
          <a:ext cx="5270597" cy="4598319"/>
        </p:xfrm>
        <a:graphic>
          <a:graphicData uri="http://schemas.openxmlformats.org/drawingml/2006/chart">
            <c:chart xmlns:c="http://schemas.openxmlformats.org/drawingml/2006/chart" xmlns:r="http://schemas.openxmlformats.org/officeDocument/2006/relationships" r:id="rId2"/>
          </a:graphicData>
        </a:graphic>
      </p:graphicFrame>
      <p:pic>
        <p:nvPicPr>
          <p:cNvPr id="5" name="Graphic 4">
            <a:extLst>
              <a:ext uri="{FF2B5EF4-FFF2-40B4-BE49-F238E27FC236}">
                <a16:creationId xmlns:a16="http://schemas.microsoft.com/office/drawing/2014/main" id="{72A0C747-6AA0-40B3-846B-1BE604D6DE6C}"/>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4771772" y="1800198"/>
            <a:ext cx="4308566" cy="4308566"/>
          </a:xfrm>
          <a:prstGeom prst="rect">
            <a:avLst/>
          </a:prstGeom>
        </p:spPr>
      </p:pic>
      <p:sp>
        <p:nvSpPr>
          <p:cNvPr id="8" name="Rectangle 7">
            <a:extLst>
              <a:ext uri="{FF2B5EF4-FFF2-40B4-BE49-F238E27FC236}">
                <a16:creationId xmlns:a16="http://schemas.microsoft.com/office/drawing/2014/main" id="{8DCAE731-4EB1-4D41-9304-6645E31E4E9D}"/>
              </a:ext>
            </a:extLst>
          </p:cNvPr>
          <p:cNvSpPr/>
          <p:nvPr/>
        </p:nvSpPr>
        <p:spPr>
          <a:xfrm>
            <a:off x="4989489" y="1439368"/>
            <a:ext cx="3904686" cy="523220"/>
          </a:xfrm>
          <a:prstGeom prst="rect">
            <a:avLst/>
          </a:prstGeom>
        </p:spPr>
        <p:txBody>
          <a:bodyPr wrap="square">
            <a:spAutoFit/>
          </a:bodyPr>
          <a:lstStyle/>
          <a:p>
            <a:pPr algn="ctr"/>
            <a:r>
              <a:rPr lang="en-GB" sz="1400" b="1" i="1" dirty="0">
                <a:solidFill>
                  <a:schemeClr val="tx1">
                    <a:lumMod val="65000"/>
                    <a:lumOff val="35000"/>
                  </a:schemeClr>
                </a:solidFill>
              </a:rPr>
              <a:t>Four common challenges to overcome to encourage travellers to do experiences in England</a:t>
            </a:r>
            <a:endParaRPr lang="en-GB" sz="1400" i="1" dirty="0">
              <a:solidFill>
                <a:schemeClr val="tx1">
                  <a:lumMod val="65000"/>
                  <a:lumOff val="35000"/>
                </a:schemeClr>
              </a:solidFill>
            </a:endParaRPr>
          </a:p>
        </p:txBody>
      </p:sp>
      <p:sp>
        <p:nvSpPr>
          <p:cNvPr id="32" name="Rectangle 31">
            <a:extLst>
              <a:ext uri="{FF2B5EF4-FFF2-40B4-BE49-F238E27FC236}">
                <a16:creationId xmlns:a16="http://schemas.microsoft.com/office/drawing/2014/main" id="{D3AB0FED-2EDC-4A24-BE2E-F0F1BFBC3FDF}"/>
              </a:ext>
            </a:extLst>
          </p:cNvPr>
          <p:cNvSpPr/>
          <p:nvPr/>
        </p:nvSpPr>
        <p:spPr>
          <a:xfrm>
            <a:off x="4953000" y="2003891"/>
            <a:ext cx="1782528" cy="1631216"/>
          </a:xfrm>
          <a:prstGeom prst="rect">
            <a:avLst/>
          </a:prstGeom>
        </p:spPr>
        <p:txBody>
          <a:bodyPr wrap="square">
            <a:spAutoFit/>
          </a:bodyPr>
          <a:lstStyle/>
          <a:p>
            <a:r>
              <a:rPr lang="en-GB" sz="1400" b="1" i="1" u="sng" dirty="0">
                <a:solidFill>
                  <a:schemeClr val="bg1"/>
                </a:solidFill>
              </a:rPr>
              <a:t>Cost</a:t>
            </a:r>
            <a:r>
              <a:rPr lang="en-GB" sz="1400" b="1" i="1" dirty="0">
                <a:solidFill>
                  <a:schemeClr val="bg1"/>
                </a:solidFill>
              </a:rPr>
              <a:t> </a:t>
            </a:r>
            <a:r>
              <a:rPr lang="en-GB" sz="1400" i="1" dirty="0">
                <a:solidFill>
                  <a:schemeClr val="bg1"/>
                </a:solidFill>
              </a:rPr>
              <a:t>– </a:t>
            </a:r>
            <a:r>
              <a:rPr lang="en-GB" sz="1200" i="1" dirty="0">
                <a:solidFill>
                  <a:schemeClr val="bg1"/>
                </a:solidFill>
              </a:rPr>
              <a:t>England is seen as an expensive destination, impacting </a:t>
            </a:r>
          </a:p>
          <a:p>
            <a:r>
              <a:rPr lang="en-GB" sz="1200" i="1" dirty="0">
                <a:solidFill>
                  <a:schemeClr val="bg1"/>
                </a:solidFill>
              </a:rPr>
              <a:t>on perceptions of </a:t>
            </a:r>
          </a:p>
          <a:p>
            <a:r>
              <a:rPr lang="en-GB" sz="1200" i="1" dirty="0">
                <a:solidFill>
                  <a:schemeClr val="bg1"/>
                </a:solidFill>
              </a:rPr>
              <a:t>the cost of </a:t>
            </a:r>
          </a:p>
          <a:p>
            <a:r>
              <a:rPr lang="en-GB" sz="1200" i="1" dirty="0">
                <a:solidFill>
                  <a:schemeClr val="bg1"/>
                </a:solidFill>
              </a:rPr>
              <a:t>individual </a:t>
            </a:r>
          </a:p>
          <a:p>
            <a:r>
              <a:rPr lang="en-GB" sz="1200" i="1" dirty="0">
                <a:solidFill>
                  <a:schemeClr val="bg1"/>
                </a:solidFill>
              </a:rPr>
              <a:t>experiences </a:t>
            </a:r>
          </a:p>
          <a:p>
            <a:r>
              <a:rPr lang="en-GB" sz="1400" b="1" i="1" dirty="0">
                <a:solidFill>
                  <a:schemeClr val="bg1"/>
                </a:solidFill>
              </a:rPr>
              <a:t> </a:t>
            </a:r>
            <a:endParaRPr lang="en-GB" sz="1400" i="1" dirty="0">
              <a:solidFill>
                <a:schemeClr val="bg1"/>
              </a:solidFill>
            </a:endParaRPr>
          </a:p>
        </p:txBody>
      </p:sp>
      <p:sp>
        <p:nvSpPr>
          <p:cNvPr id="36" name="Rectangle 35">
            <a:extLst>
              <a:ext uri="{FF2B5EF4-FFF2-40B4-BE49-F238E27FC236}">
                <a16:creationId xmlns:a16="http://schemas.microsoft.com/office/drawing/2014/main" id="{8272C595-49E1-4906-8726-D5B439026110}"/>
              </a:ext>
            </a:extLst>
          </p:cNvPr>
          <p:cNvSpPr/>
          <p:nvPr/>
        </p:nvSpPr>
        <p:spPr>
          <a:xfrm>
            <a:off x="6941832" y="2003891"/>
            <a:ext cx="1932202" cy="1446550"/>
          </a:xfrm>
          <a:prstGeom prst="rect">
            <a:avLst/>
          </a:prstGeom>
        </p:spPr>
        <p:txBody>
          <a:bodyPr wrap="square">
            <a:spAutoFit/>
          </a:bodyPr>
          <a:lstStyle/>
          <a:p>
            <a:r>
              <a:rPr lang="en-GB" sz="1400" b="1" i="1" u="sng" dirty="0">
                <a:solidFill>
                  <a:schemeClr val="bg1"/>
                </a:solidFill>
              </a:rPr>
              <a:t>Competitive environment</a:t>
            </a:r>
            <a:r>
              <a:rPr lang="en-GB" sz="1400" b="1" i="1" dirty="0">
                <a:solidFill>
                  <a:schemeClr val="bg1"/>
                </a:solidFill>
              </a:rPr>
              <a:t> </a:t>
            </a:r>
            <a:r>
              <a:rPr lang="en-GB" sz="1400" i="1" dirty="0">
                <a:solidFill>
                  <a:schemeClr val="bg1"/>
                </a:solidFill>
              </a:rPr>
              <a:t>– </a:t>
            </a:r>
            <a:r>
              <a:rPr lang="en-GB" sz="1200" i="1" dirty="0">
                <a:solidFill>
                  <a:schemeClr val="bg1"/>
                </a:solidFill>
              </a:rPr>
              <a:t>despite being interested in doing in some experiences in England, the pull of other destinations is sometimes stronger</a:t>
            </a:r>
          </a:p>
        </p:txBody>
      </p:sp>
      <p:sp>
        <p:nvSpPr>
          <p:cNvPr id="39" name="Rectangle 38">
            <a:extLst>
              <a:ext uri="{FF2B5EF4-FFF2-40B4-BE49-F238E27FC236}">
                <a16:creationId xmlns:a16="http://schemas.microsoft.com/office/drawing/2014/main" id="{F89CAF0E-D26F-4349-8542-9A08B352EAFF}"/>
              </a:ext>
            </a:extLst>
          </p:cNvPr>
          <p:cNvSpPr/>
          <p:nvPr/>
        </p:nvSpPr>
        <p:spPr>
          <a:xfrm>
            <a:off x="4953000" y="4023934"/>
            <a:ext cx="1656172" cy="1661993"/>
          </a:xfrm>
          <a:prstGeom prst="rect">
            <a:avLst/>
          </a:prstGeom>
        </p:spPr>
        <p:txBody>
          <a:bodyPr wrap="square">
            <a:spAutoFit/>
          </a:bodyPr>
          <a:lstStyle/>
          <a:p>
            <a:r>
              <a:rPr lang="en-GB" sz="1400" b="1" i="1" u="sng" dirty="0">
                <a:solidFill>
                  <a:schemeClr val="bg1"/>
                </a:solidFill>
              </a:rPr>
              <a:t>Suitability for all travelling in the group</a:t>
            </a:r>
            <a:r>
              <a:rPr lang="en-GB" sz="1400" b="1" i="1" dirty="0">
                <a:solidFill>
                  <a:schemeClr val="bg1"/>
                </a:solidFill>
              </a:rPr>
              <a:t> – </a:t>
            </a:r>
            <a:r>
              <a:rPr lang="en-GB" sz="1200" i="1" dirty="0">
                <a:solidFill>
                  <a:schemeClr val="bg1"/>
                </a:solidFill>
              </a:rPr>
              <a:t>some experiences are not perceived as child friendly or physical activity level is a turn-off</a:t>
            </a:r>
          </a:p>
        </p:txBody>
      </p:sp>
      <p:sp>
        <p:nvSpPr>
          <p:cNvPr id="40" name="Rectangle 39">
            <a:extLst>
              <a:ext uri="{FF2B5EF4-FFF2-40B4-BE49-F238E27FC236}">
                <a16:creationId xmlns:a16="http://schemas.microsoft.com/office/drawing/2014/main" id="{ED4BC191-A7AF-4EB6-BD1C-A908844F1D57}"/>
              </a:ext>
            </a:extLst>
          </p:cNvPr>
          <p:cNvSpPr/>
          <p:nvPr/>
        </p:nvSpPr>
        <p:spPr>
          <a:xfrm>
            <a:off x="6941832" y="4558651"/>
            <a:ext cx="1932202" cy="892552"/>
          </a:xfrm>
          <a:prstGeom prst="rect">
            <a:avLst/>
          </a:prstGeom>
        </p:spPr>
        <p:txBody>
          <a:bodyPr wrap="square">
            <a:spAutoFit/>
          </a:bodyPr>
          <a:lstStyle/>
          <a:p>
            <a:r>
              <a:rPr lang="en-GB" sz="1400" b="1" i="1" u="sng" dirty="0">
                <a:solidFill>
                  <a:schemeClr val="bg1"/>
                </a:solidFill>
              </a:rPr>
              <a:t>Weather</a:t>
            </a:r>
            <a:r>
              <a:rPr lang="en-GB" sz="1400" b="1" i="1" dirty="0">
                <a:solidFill>
                  <a:schemeClr val="bg1"/>
                </a:solidFill>
              </a:rPr>
              <a:t> – </a:t>
            </a:r>
            <a:r>
              <a:rPr lang="en-GB" sz="1200" i="1" dirty="0">
                <a:solidFill>
                  <a:schemeClr val="bg1"/>
                </a:solidFill>
              </a:rPr>
              <a:t>particularly impacts outdoor experiences </a:t>
            </a:r>
          </a:p>
          <a:p>
            <a:r>
              <a:rPr lang="en-GB" sz="1400" b="1" i="1" dirty="0">
                <a:solidFill>
                  <a:schemeClr val="bg1"/>
                </a:solidFill>
              </a:rPr>
              <a:t> </a:t>
            </a:r>
            <a:endParaRPr lang="en-GB" sz="1400" i="1" dirty="0">
              <a:solidFill>
                <a:schemeClr val="bg1"/>
              </a:solidFill>
            </a:endParaRPr>
          </a:p>
        </p:txBody>
      </p:sp>
      <p:sp>
        <p:nvSpPr>
          <p:cNvPr id="14" name="Slide Number Placeholder 3">
            <a:extLst>
              <a:ext uri="{FF2B5EF4-FFF2-40B4-BE49-F238E27FC236}">
                <a16:creationId xmlns:a16="http://schemas.microsoft.com/office/drawing/2014/main" id="{568B7D7A-DFD5-4F34-8E8E-7E2A1F96C363}"/>
              </a:ext>
            </a:extLst>
          </p:cNvPr>
          <p:cNvSpPr txBox="1">
            <a:spLocks/>
          </p:cNvSpPr>
          <p:nvPr/>
        </p:nvSpPr>
        <p:spPr>
          <a:xfrm>
            <a:off x="922245" y="6368985"/>
            <a:ext cx="7290249" cy="259394"/>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sz="1000" dirty="0">
                <a:solidFill>
                  <a:schemeClr val="bg1">
                    <a:lumMod val="50000"/>
                  </a:schemeClr>
                </a:solidFill>
              </a:rPr>
              <a:t>Question: C15. </a:t>
            </a:r>
            <a:r>
              <a:rPr lang="en-GB" sz="1000" dirty="0">
                <a:solidFill>
                  <a:schemeClr val="bg1">
                    <a:lumMod val="50000"/>
                  </a:schemeClr>
                </a:solidFill>
              </a:rPr>
              <a:t>Which of the following would discourage you to do this activity specifically in England</a:t>
            </a:r>
            <a:endParaRPr lang="en-AU" sz="1000" dirty="0">
              <a:solidFill>
                <a:schemeClr val="bg1">
                  <a:lumMod val="50000"/>
                </a:schemeClr>
              </a:solidFill>
            </a:endParaRPr>
          </a:p>
        </p:txBody>
      </p:sp>
      <p:sp>
        <p:nvSpPr>
          <p:cNvPr id="16" name="Slide Number Placeholder 5">
            <a:extLst>
              <a:ext uri="{FF2B5EF4-FFF2-40B4-BE49-F238E27FC236}">
                <a16:creationId xmlns:a16="http://schemas.microsoft.com/office/drawing/2014/main" id="{D11ACC69-B55C-4C2E-9BFE-3FD14D2C784A}"/>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3963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Table 14">
            <a:extLst>
              <a:ext uri="{FF2B5EF4-FFF2-40B4-BE49-F238E27FC236}">
                <a16:creationId xmlns:a16="http://schemas.microsoft.com/office/drawing/2014/main" id="{85AF3ADD-19DA-46C0-BA18-B68B14CED5C3}"/>
              </a:ext>
            </a:extLst>
          </p:cNvPr>
          <p:cNvGraphicFramePr>
            <a:graphicFrameLocks noGrp="1"/>
          </p:cNvGraphicFramePr>
          <p:nvPr>
            <p:extLst>
              <p:ext uri="{D42A27DB-BD31-4B8C-83A1-F6EECF244321}">
                <p14:modId xmlns:p14="http://schemas.microsoft.com/office/powerpoint/2010/main" val="2716372509"/>
              </p:ext>
            </p:extLst>
          </p:nvPr>
        </p:nvGraphicFramePr>
        <p:xfrm>
          <a:off x="4479" y="1431938"/>
          <a:ext cx="9822386" cy="4710468"/>
        </p:xfrm>
        <a:graphic>
          <a:graphicData uri="http://schemas.openxmlformats.org/drawingml/2006/table">
            <a:tbl>
              <a:tblPr firstRow="1" bandRow="1">
                <a:tableStyleId>{5C22544A-7EE6-4342-B048-85BDC9FD1C3A}</a:tableStyleId>
              </a:tblPr>
              <a:tblGrid>
                <a:gridCol w="9822386">
                  <a:extLst>
                    <a:ext uri="{9D8B030D-6E8A-4147-A177-3AD203B41FA5}">
                      <a16:colId xmlns:a16="http://schemas.microsoft.com/office/drawing/2014/main" val="219639565"/>
                    </a:ext>
                  </a:extLst>
                </a:gridCol>
              </a:tblGrid>
              <a:tr h="4710468">
                <a:tc>
                  <a:txBody>
                    <a:bodyPr/>
                    <a:lstStyle/>
                    <a:p>
                      <a:endParaRPr lang="en-GB" dirty="0"/>
                    </a:p>
                  </a:txBody>
                  <a:tcPr>
                    <a:solidFill>
                      <a:schemeClr val="bg1">
                        <a:lumMod val="95000"/>
                      </a:schemeClr>
                    </a:solidFill>
                  </a:tcPr>
                </a:tc>
                <a:extLst>
                  <a:ext uri="{0D108BD9-81ED-4DB2-BD59-A6C34878D82A}">
                    <a16:rowId xmlns:a16="http://schemas.microsoft.com/office/drawing/2014/main" val="2447966589"/>
                  </a:ext>
                </a:extLst>
              </a:tr>
            </a:tbl>
          </a:graphicData>
        </a:graphic>
      </p:graphicFrame>
      <p:sp>
        <p:nvSpPr>
          <p:cNvPr id="3" name="Slide Number Placeholder 2">
            <a:extLst>
              <a:ext uri="{FF2B5EF4-FFF2-40B4-BE49-F238E27FC236}">
                <a16:creationId xmlns:a16="http://schemas.microsoft.com/office/drawing/2014/main" id="{2CD90541-3F39-4A22-AAFA-8F966B9BA977}"/>
              </a:ext>
            </a:extLst>
          </p:cNvPr>
          <p:cNvSpPr>
            <a:spLocks noGrp="1"/>
          </p:cNvSpPr>
          <p:nvPr>
            <p:ph type="sldNum" sz="quarter" idx="12"/>
          </p:nvPr>
        </p:nvSpPr>
        <p:spPr/>
        <p:txBody>
          <a:bodyPr/>
          <a:lstStyle/>
          <a:p>
            <a:fld id="{65C4E51C-5B21-47ED-87F9-7CEAAA8B3069}" type="slidenum">
              <a:rPr lang="en-GB" smtClean="0"/>
              <a:pPr/>
              <a:t>19</a:t>
            </a:fld>
            <a:endParaRPr lang="en-GB"/>
          </a:p>
        </p:txBody>
      </p:sp>
      <p:sp>
        <p:nvSpPr>
          <p:cNvPr id="19" name="Title 1">
            <a:extLst>
              <a:ext uri="{FF2B5EF4-FFF2-40B4-BE49-F238E27FC236}">
                <a16:creationId xmlns:a16="http://schemas.microsoft.com/office/drawing/2014/main" id="{75CC1F56-76B9-4E05-9885-05E8E47BDF8C}"/>
              </a:ext>
            </a:extLst>
          </p:cNvPr>
          <p:cNvSpPr>
            <a:spLocks noGrp="1"/>
          </p:cNvSpPr>
          <p:nvPr>
            <p:ph type="title"/>
          </p:nvPr>
        </p:nvSpPr>
        <p:spPr>
          <a:xfrm>
            <a:off x="83615" y="18409"/>
            <a:ext cx="9517585" cy="779146"/>
          </a:xfrm>
        </p:spPr>
        <p:txBody>
          <a:bodyPr/>
          <a:lstStyle/>
          <a:p>
            <a:r>
              <a:rPr lang="en-GB" sz="1800" dirty="0"/>
              <a:t>Address barriers to maximise the opportunity:</a:t>
            </a:r>
            <a:r>
              <a:rPr lang="en-GB" dirty="0"/>
              <a:t> building awareness of regional England</a:t>
            </a:r>
          </a:p>
        </p:txBody>
      </p:sp>
      <p:sp>
        <p:nvSpPr>
          <p:cNvPr id="26" name="Rectangle 25">
            <a:extLst>
              <a:ext uri="{FF2B5EF4-FFF2-40B4-BE49-F238E27FC236}">
                <a16:creationId xmlns:a16="http://schemas.microsoft.com/office/drawing/2014/main" id="{1C2AA1AC-0122-46BD-8E9A-0111345144F9}"/>
              </a:ext>
            </a:extLst>
          </p:cNvPr>
          <p:cNvSpPr/>
          <p:nvPr/>
        </p:nvSpPr>
        <p:spPr>
          <a:xfrm>
            <a:off x="0" y="652792"/>
            <a:ext cx="9822385" cy="494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FB7E812C-21F7-4037-AB90-02FE802BA453}"/>
              </a:ext>
            </a:extLst>
          </p:cNvPr>
          <p:cNvSpPr/>
          <p:nvPr/>
        </p:nvSpPr>
        <p:spPr>
          <a:xfrm>
            <a:off x="148653" y="626667"/>
            <a:ext cx="9581014" cy="523220"/>
          </a:xfrm>
          <a:prstGeom prst="rect">
            <a:avLst/>
          </a:prstGeom>
        </p:spPr>
        <p:txBody>
          <a:bodyPr wrap="square">
            <a:spAutoFit/>
          </a:bodyPr>
          <a:lstStyle/>
          <a:p>
            <a:r>
              <a:rPr lang="en-GB" sz="1400" b="1" dirty="0">
                <a:solidFill>
                  <a:schemeClr val="accent5"/>
                </a:solidFill>
              </a:rPr>
              <a:t>Creating awareness of where to do experiences, how to book them and how to get to them in England remains a challenge, particularly for inbound markets.  </a:t>
            </a:r>
          </a:p>
        </p:txBody>
      </p:sp>
      <p:graphicFrame>
        <p:nvGraphicFramePr>
          <p:cNvPr id="31" name="Chart 30">
            <a:extLst>
              <a:ext uri="{FF2B5EF4-FFF2-40B4-BE49-F238E27FC236}">
                <a16:creationId xmlns:a16="http://schemas.microsoft.com/office/drawing/2014/main" id="{66C29A5B-50FA-4CAB-881D-EECBA3BDFB59}"/>
              </a:ext>
            </a:extLst>
          </p:cNvPr>
          <p:cNvGraphicFramePr/>
          <p:nvPr>
            <p:extLst>
              <p:ext uri="{D42A27DB-BD31-4B8C-83A1-F6EECF244321}">
                <p14:modId xmlns:p14="http://schemas.microsoft.com/office/powerpoint/2010/main" val="3425389312"/>
              </p:ext>
            </p:extLst>
          </p:nvPr>
        </p:nvGraphicFramePr>
        <p:xfrm>
          <a:off x="148653" y="1955491"/>
          <a:ext cx="7331179" cy="3700208"/>
        </p:xfrm>
        <a:graphic>
          <a:graphicData uri="http://schemas.openxmlformats.org/drawingml/2006/chart">
            <c:chart xmlns:c="http://schemas.openxmlformats.org/drawingml/2006/chart" xmlns:r="http://schemas.openxmlformats.org/officeDocument/2006/relationships" r:id="rId2"/>
          </a:graphicData>
        </a:graphic>
      </p:graphicFrame>
      <p:sp>
        <p:nvSpPr>
          <p:cNvPr id="14" name="Slide Number Placeholder 3">
            <a:extLst>
              <a:ext uri="{FF2B5EF4-FFF2-40B4-BE49-F238E27FC236}">
                <a16:creationId xmlns:a16="http://schemas.microsoft.com/office/drawing/2014/main" id="{568B7D7A-DFD5-4F34-8E8E-7E2A1F96C363}"/>
              </a:ext>
            </a:extLst>
          </p:cNvPr>
          <p:cNvSpPr txBox="1">
            <a:spLocks/>
          </p:cNvSpPr>
          <p:nvPr/>
        </p:nvSpPr>
        <p:spPr>
          <a:xfrm>
            <a:off x="922245" y="6368985"/>
            <a:ext cx="7290249" cy="259394"/>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sz="1000" dirty="0">
                <a:solidFill>
                  <a:schemeClr val="bg1">
                    <a:lumMod val="50000"/>
                  </a:schemeClr>
                </a:solidFill>
              </a:rPr>
              <a:t>Question: C13. </a:t>
            </a:r>
            <a:r>
              <a:rPr lang="en-GB" sz="1000" dirty="0">
                <a:solidFill>
                  <a:schemeClr val="bg1">
                    <a:lumMod val="50000"/>
                  </a:schemeClr>
                </a:solidFill>
              </a:rPr>
              <a:t>Which of the following would discourage you to do this activity specifically in England</a:t>
            </a:r>
            <a:endParaRPr lang="en-AU" sz="1000" dirty="0">
              <a:solidFill>
                <a:schemeClr val="bg1">
                  <a:lumMod val="50000"/>
                </a:schemeClr>
              </a:solidFill>
            </a:endParaRPr>
          </a:p>
        </p:txBody>
      </p:sp>
      <p:sp>
        <p:nvSpPr>
          <p:cNvPr id="16" name="Slide Number Placeholder 5">
            <a:extLst>
              <a:ext uri="{FF2B5EF4-FFF2-40B4-BE49-F238E27FC236}">
                <a16:creationId xmlns:a16="http://schemas.microsoft.com/office/drawing/2014/main" id="{D11ACC69-B55C-4C2E-9BFE-3FD14D2C784A}"/>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F4208B4D-17F5-4E93-82F7-7512C6A07623}"/>
              </a:ext>
            </a:extLst>
          </p:cNvPr>
          <p:cNvSpPr/>
          <p:nvPr/>
        </p:nvSpPr>
        <p:spPr>
          <a:xfrm>
            <a:off x="-29161" y="1728912"/>
            <a:ext cx="3373482" cy="276999"/>
          </a:xfrm>
          <a:prstGeom prst="rect">
            <a:avLst/>
          </a:prstGeom>
        </p:spPr>
        <p:txBody>
          <a:bodyPr wrap="square">
            <a:spAutoFit/>
          </a:bodyPr>
          <a:lstStyle/>
          <a:p>
            <a:pPr algn="ctr"/>
            <a:r>
              <a:rPr lang="en-GB" sz="1200" b="1" i="1" dirty="0">
                <a:solidFill>
                  <a:schemeClr val="tx1">
                    <a:lumMod val="65000"/>
                    <a:lumOff val="35000"/>
                  </a:schemeClr>
                </a:solidFill>
              </a:rPr>
              <a:t>General Perceptions of England - % Agree</a:t>
            </a:r>
            <a:endParaRPr lang="en-GB" sz="1200" i="1" dirty="0">
              <a:solidFill>
                <a:schemeClr val="tx1">
                  <a:lumMod val="65000"/>
                  <a:lumOff val="35000"/>
                </a:schemeClr>
              </a:solidFill>
            </a:endParaRPr>
          </a:p>
        </p:txBody>
      </p:sp>
      <p:sp>
        <p:nvSpPr>
          <p:cNvPr id="11" name="Title 1">
            <a:extLst>
              <a:ext uri="{FF2B5EF4-FFF2-40B4-BE49-F238E27FC236}">
                <a16:creationId xmlns:a16="http://schemas.microsoft.com/office/drawing/2014/main" id="{2277F7B6-9EEA-4671-8DC1-D7E90E435207}"/>
              </a:ext>
            </a:extLst>
          </p:cNvPr>
          <p:cNvSpPr txBox="1">
            <a:spLocks/>
          </p:cNvSpPr>
          <p:nvPr/>
        </p:nvSpPr>
        <p:spPr>
          <a:xfrm>
            <a:off x="6078879" y="2238886"/>
            <a:ext cx="3281002" cy="1622999"/>
          </a:xfrm>
          <a:prstGeom prst="rect">
            <a:avLst/>
          </a:prstGeom>
        </p:spPr>
        <p:txBody>
          <a:bodyPr vert="horz" lIns="91440" tIns="45720" rIns="91440" bIns="45720" rtlCol="0" anchor="ctr">
            <a:normAutofit/>
          </a:bodyPr>
          <a:lstStyle>
            <a:lvl1pPr algn="l" defTabSz="742950" rtl="0" eaLnBrk="1" latinLnBrk="0" hangingPunct="1">
              <a:lnSpc>
                <a:spcPct val="90000"/>
              </a:lnSpc>
              <a:spcBef>
                <a:spcPct val="0"/>
              </a:spcBef>
              <a:buNone/>
              <a:defRPr sz="1950" kern="1200">
                <a:solidFill>
                  <a:schemeClr val="accent5"/>
                </a:solidFill>
                <a:latin typeface="+mj-lt"/>
                <a:ea typeface="+mj-ea"/>
                <a:cs typeface="+mj-cs"/>
              </a:defRPr>
            </a:lvl1pPr>
          </a:lstStyle>
          <a:p>
            <a:r>
              <a:rPr lang="en-GB" sz="1400" b="1" dirty="0">
                <a:latin typeface="+mn-lt"/>
              </a:rPr>
              <a:t>Building Awareness: </a:t>
            </a:r>
          </a:p>
          <a:p>
            <a:pPr marL="285750" indent="-285750">
              <a:buFont typeface="Arial" panose="020B0604020202020204" pitchFamily="34" charset="0"/>
              <a:buChar char="•"/>
            </a:pPr>
            <a:r>
              <a:rPr lang="en-GB" sz="1400" dirty="0">
                <a:solidFill>
                  <a:schemeClr val="tx1"/>
                </a:solidFill>
                <a:latin typeface="+mn-lt"/>
              </a:rPr>
              <a:t>Only 20% of inbound travellers have a good idea of where to do experiences in England and only 26% would find it easy to plan and book the experience – significantly lower than the domestic market </a:t>
            </a:r>
          </a:p>
          <a:p>
            <a:endParaRPr lang="en-GB" sz="1400" dirty="0">
              <a:solidFill>
                <a:schemeClr val="tx1"/>
              </a:solidFill>
              <a:latin typeface="+mn-lt"/>
            </a:endParaRPr>
          </a:p>
        </p:txBody>
      </p:sp>
      <p:cxnSp>
        <p:nvCxnSpPr>
          <p:cNvPr id="4" name="Straight Connector 3">
            <a:extLst>
              <a:ext uri="{FF2B5EF4-FFF2-40B4-BE49-F238E27FC236}">
                <a16:creationId xmlns:a16="http://schemas.microsoft.com/office/drawing/2014/main" id="{694D662E-0945-45C4-A95E-A29E27B550C8}"/>
              </a:ext>
            </a:extLst>
          </p:cNvPr>
          <p:cNvCxnSpPr/>
          <p:nvPr/>
        </p:nvCxnSpPr>
        <p:spPr>
          <a:xfrm>
            <a:off x="148653" y="4145280"/>
            <a:ext cx="9149889"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C35359B2-1A28-44CF-87EF-F12A68B64839}"/>
              </a:ext>
            </a:extLst>
          </p:cNvPr>
          <p:cNvSpPr/>
          <p:nvPr/>
        </p:nvSpPr>
        <p:spPr>
          <a:xfrm rot="10800000">
            <a:off x="4645371" y="2326944"/>
            <a:ext cx="344966" cy="307777"/>
          </a:xfrm>
          <a:prstGeom prst="rect">
            <a:avLst/>
          </a:prstGeom>
        </p:spPr>
        <p:txBody>
          <a:bodyPr wrap="none">
            <a:spAutoFit/>
          </a:bodyPr>
          <a:lstStyle/>
          <a:p>
            <a:r>
              <a:rPr lang="en-GB" sz="1400" b="1" dirty="0">
                <a:solidFill>
                  <a:srgbClr val="C00000"/>
                </a:solidFill>
                <a:sym typeface="Wingdings" panose="05000000000000000000" pitchFamily="2" charset="2"/>
              </a:rPr>
              <a:t></a:t>
            </a:r>
            <a:endParaRPr lang="en-GB" sz="1400" dirty="0">
              <a:solidFill>
                <a:srgbClr val="C00000"/>
              </a:solidFill>
            </a:endParaRPr>
          </a:p>
        </p:txBody>
      </p:sp>
      <p:sp>
        <p:nvSpPr>
          <p:cNvPr id="20" name="Rectangle 19">
            <a:extLst>
              <a:ext uri="{FF2B5EF4-FFF2-40B4-BE49-F238E27FC236}">
                <a16:creationId xmlns:a16="http://schemas.microsoft.com/office/drawing/2014/main" id="{2A27F9D7-A76E-4706-86A3-4E146512CB7F}"/>
              </a:ext>
            </a:extLst>
          </p:cNvPr>
          <p:cNvSpPr/>
          <p:nvPr/>
        </p:nvSpPr>
        <p:spPr>
          <a:xfrm rot="10800000">
            <a:off x="5095802" y="3334555"/>
            <a:ext cx="344966" cy="307777"/>
          </a:xfrm>
          <a:prstGeom prst="rect">
            <a:avLst/>
          </a:prstGeom>
        </p:spPr>
        <p:txBody>
          <a:bodyPr wrap="none">
            <a:spAutoFit/>
          </a:bodyPr>
          <a:lstStyle/>
          <a:p>
            <a:r>
              <a:rPr lang="en-GB" sz="1400" b="1" dirty="0">
                <a:solidFill>
                  <a:srgbClr val="C00000"/>
                </a:solidFill>
                <a:sym typeface="Wingdings" panose="05000000000000000000" pitchFamily="2" charset="2"/>
              </a:rPr>
              <a:t></a:t>
            </a:r>
            <a:endParaRPr lang="en-GB" sz="1400" dirty="0">
              <a:solidFill>
                <a:srgbClr val="C00000"/>
              </a:solidFill>
            </a:endParaRPr>
          </a:p>
        </p:txBody>
      </p:sp>
      <p:sp>
        <p:nvSpPr>
          <p:cNvPr id="21" name="Rectangle 20">
            <a:extLst>
              <a:ext uri="{FF2B5EF4-FFF2-40B4-BE49-F238E27FC236}">
                <a16:creationId xmlns:a16="http://schemas.microsoft.com/office/drawing/2014/main" id="{761824A3-F9F4-4DA9-9043-5F2D68A2426E}"/>
              </a:ext>
            </a:extLst>
          </p:cNvPr>
          <p:cNvSpPr/>
          <p:nvPr/>
        </p:nvSpPr>
        <p:spPr>
          <a:xfrm rot="10800000">
            <a:off x="5069675" y="4315700"/>
            <a:ext cx="344966" cy="307777"/>
          </a:xfrm>
          <a:prstGeom prst="rect">
            <a:avLst/>
          </a:prstGeom>
        </p:spPr>
        <p:txBody>
          <a:bodyPr wrap="none">
            <a:spAutoFit/>
          </a:bodyPr>
          <a:lstStyle/>
          <a:p>
            <a:r>
              <a:rPr lang="en-GB" sz="1400" b="1" dirty="0">
                <a:solidFill>
                  <a:srgbClr val="C00000"/>
                </a:solidFill>
                <a:sym typeface="Wingdings" panose="05000000000000000000" pitchFamily="2" charset="2"/>
              </a:rPr>
              <a:t></a:t>
            </a:r>
            <a:endParaRPr lang="en-GB" sz="1400" dirty="0">
              <a:solidFill>
                <a:srgbClr val="C00000"/>
              </a:solidFill>
            </a:endParaRPr>
          </a:p>
        </p:txBody>
      </p:sp>
      <p:sp>
        <p:nvSpPr>
          <p:cNvPr id="22" name="Title 1">
            <a:extLst>
              <a:ext uri="{FF2B5EF4-FFF2-40B4-BE49-F238E27FC236}">
                <a16:creationId xmlns:a16="http://schemas.microsoft.com/office/drawing/2014/main" id="{870B68A7-BC51-4F05-A82E-BE89441723EC}"/>
              </a:ext>
            </a:extLst>
          </p:cNvPr>
          <p:cNvSpPr txBox="1">
            <a:spLocks/>
          </p:cNvSpPr>
          <p:nvPr/>
        </p:nvSpPr>
        <p:spPr>
          <a:xfrm>
            <a:off x="6078879" y="4219763"/>
            <a:ext cx="3281002" cy="1622999"/>
          </a:xfrm>
          <a:prstGeom prst="rect">
            <a:avLst/>
          </a:prstGeom>
        </p:spPr>
        <p:txBody>
          <a:bodyPr vert="horz" lIns="91440" tIns="45720" rIns="91440" bIns="45720" rtlCol="0" anchor="ctr">
            <a:normAutofit/>
          </a:bodyPr>
          <a:lstStyle>
            <a:lvl1pPr algn="l" defTabSz="742950" rtl="0" eaLnBrk="1" latinLnBrk="0" hangingPunct="1">
              <a:lnSpc>
                <a:spcPct val="90000"/>
              </a:lnSpc>
              <a:spcBef>
                <a:spcPct val="0"/>
              </a:spcBef>
              <a:buNone/>
              <a:defRPr sz="1950" kern="1200">
                <a:solidFill>
                  <a:schemeClr val="accent5"/>
                </a:solidFill>
                <a:latin typeface="+mj-lt"/>
                <a:ea typeface="+mj-ea"/>
                <a:cs typeface="+mj-cs"/>
              </a:defRPr>
            </a:lvl1pPr>
          </a:lstStyle>
          <a:p>
            <a:r>
              <a:rPr lang="en-GB" sz="1400" b="1" dirty="0">
                <a:latin typeface="+mn-lt"/>
              </a:rPr>
              <a:t>Building awareness of how to get to experiences : </a:t>
            </a:r>
          </a:p>
          <a:p>
            <a:pPr marL="285750" indent="-285750">
              <a:buFont typeface="Arial" panose="020B0604020202020204" pitchFamily="34" charset="0"/>
              <a:buChar char="•"/>
            </a:pPr>
            <a:r>
              <a:rPr lang="en-GB" sz="1400" dirty="0">
                <a:solidFill>
                  <a:schemeClr val="tx1"/>
                </a:solidFill>
                <a:latin typeface="+mn-lt"/>
              </a:rPr>
              <a:t>Only 27% of inbound travellers state it would be easy to get to places in England to do experiences  – significantly lower than the domestic market </a:t>
            </a:r>
          </a:p>
          <a:p>
            <a:endParaRPr lang="en-GB" sz="1400" dirty="0">
              <a:solidFill>
                <a:schemeClr val="tx1"/>
              </a:solidFill>
              <a:latin typeface="+mn-lt"/>
            </a:endParaRPr>
          </a:p>
        </p:txBody>
      </p:sp>
    </p:spTree>
    <p:extLst>
      <p:ext uri="{BB962C8B-B14F-4D97-AF65-F5344CB8AC3E}">
        <p14:creationId xmlns:p14="http://schemas.microsoft.com/office/powerpoint/2010/main" val="16738470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FB0F5-5E21-4937-A1EF-8B6892D87A82}"/>
              </a:ext>
            </a:extLst>
          </p:cNvPr>
          <p:cNvSpPr>
            <a:spLocks noGrp="1"/>
          </p:cNvSpPr>
          <p:nvPr>
            <p:ph type="title"/>
          </p:nvPr>
        </p:nvSpPr>
        <p:spPr>
          <a:xfrm>
            <a:off x="363663" y="78500"/>
            <a:ext cx="7954313" cy="800572"/>
          </a:xfrm>
        </p:spPr>
        <p:txBody>
          <a:bodyPr/>
          <a:lstStyle/>
          <a:p>
            <a:r>
              <a:rPr lang="en-GB" dirty="0"/>
              <a:t>Contents</a:t>
            </a:r>
          </a:p>
        </p:txBody>
      </p:sp>
      <p:sp>
        <p:nvSpPr>
          <p:cNvPr id="3" name="Content Placeholder 2">
            <a:extLst>
              <a:ext uri="{FF2B5EF4-FFF2-40B4-BE49-F238E27FC236}">
                <a16:creationId xmlns:a16="http://schemas.microsoft.com/office/drawing/2014/main" id="{34C94DF5-9FD9-42CB-8981-D3EF47DFE6E8}"/>
              </a:ext>
            </a:extLst>
          </p:cNvPr>
          <p:cNvSpPr>
            <a:spLocks noGrp="1"/>
          </p:cNvSpPr>
          <p:nvPr>
            <p:ph idx="1"/>
          </p:nvPr>
        </p:nvSpPr>
        <p:spPr>
          <a:xfrm>
            <a:off x="363663" y="1077228"/>
            <a:ext cx="5328476" cy="4961091"/>
          </a:xfrm>
        </p:spPr>
        <p:txBody>
          <a:bodyPr>
            <a:normAutofit/>
          </a:bodyPr>
          <a:lstStyle/>
          <a:p>
            <a:r>
              <a:rPr lang="en-GB" sz="1800" dirty="0"/>
              <a:t>Background, objectives, research method</a:t>
            </a:r>
          </a:p>
          <a:p>
            <a:endParaRPr lang="en-GB" sz="1800" dirty="0"/>
          </a:p>
          <a:p>
            <a:r>
              <a:rPr lang="en-GB" sz="1800" dirty="0"/>
              <a:t>Overview of the experiential activity sector</a:t>
            </a:r>
          </a:p>
          <a:p>
            <a:endParaRPr lang="en-GB" sz="1800" dirty="0"/>
          </a:p>
          <a:p>
            <a:r>
              <a:rPr lang="en-GB" sz="1800" dirty="0"/>
              <a:t>Maximising the opportunity for experiential activities in England</a:t>
            </a:r>
          </a:p>
          <a:p>
            <a:endParaRPr lang="en-GB" sz="1800" dirty="0"/>
          </a:p>
          <a:p>
            <a:r>
              <a:rPr lang="en-GB" sz="1800" dirty="0"/>
              <a:t>Exploring the opportunities and challenges across experience clusters</a:t>
            </a:r>
          </a:p>
          <a:p>
            <a:endParaRPr lang="en-GB" sz="1800" dirty="0"/>
          </a:p>
          <a:p>
            <a:r>
              <a:rPr lang="en-GB" sz="1800" dirty="0"/>
              <a:t>Summary</a:t>
            </a:r>
          </a:p>
          <a:p>
            <a:endParaRPr lang="en-GB" sz="1800" dirty="0"/>
          </a:p>
          <a:p>
            <a:r>
              <a:rPr lang="en-GB" sz="1800" dirty="0"/>
              <a:t>Appendix</a:t>
            </a:r>
          </a:p>
          <a:p>
            <a:pPr lvl="1"/>
            <a:endParaRPr lang="en-GB" sz="1800" dirty="0"/>
          </a:p>
          <a:p>
            <a:pPr lvl="1"/>
            <a:endParaRPr lang="en-GB" sz="1800" dirty="0"/>
          </a:p>
        </p:txBody>
      </p:sp>
      <p:sp>
        <p:nvSpPr>
          <p:cNvPr id="4" name="Slide Number Placeholder 3">
            <a:extLst>
              <a:ext uri="{FF2B5EF4-FFF2-40B4-BE49-F238E27FC236}">
                <a16:creationId xmlns:a16="http://schemas.microsoft.com/office/drawing/2014/main" id="{FDDEC4F5-FF2F-4984-AA86-D53B59EE5FC1}"/>
              </a:ext>
            </a:extLst>
          </p:cNvPr>
          <p:cNvSpPr>
            <a:spLocks noGrp="1"/>
          </p:cNvSpPr>
          <p:nvPr>
            <p:ph type="sldNum" sz="quarter" idx="12"/>
          </p:nvPr>
        </p:nvSpPr>
        <p:spPr/>
        <p:txBody>
          <a:bodyPr/>
          <a:lstStyle/>
          <a:p>
            <a:fld id="{65C4E51C-5B21-47ED-87F9-7CEAAA8B3069}" type="slidenum">
              <a:rPr lang="en-GB" smtClean="0"/>
              <a:pPr/>
              <a:t>2</a:t>
            </a:fld>
            <a:endParaRPr lang="en-GB"/>
          </a:p>
        </p:txBody>
      </p:sp>
      <p:pic>
        <p:nvPicPr>
          <p:cNvPr id="7" name="Picture 6">
            <a:extLst>
              <a:ext uri="{FF2B5EF4-FFF2-40B4-BE49-F238E27FC236}">
                <a16:creationId xmlns:a16="http://schemas.microsoft.com/office/drawing/2014/main" id="{06DDE943-A352-44F5-A09D-B89FA933144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692140" y="481265"/>
            <a:ext cx="1667636" cy="2844857"/>
          </a:xfrm>
          <a:prstGeom prst="rect">
            <a:avLst/>
          </a:prstGeom>
        </p:spPr>
      </p:pic>
      <p:pic>
        <p:nvPicPr>
          <p:cNvPr id="5" name="Picture 4">
            <a:extLst>
              <a:ext uri="{FF2B5EF4-FFF2-40B4-BE49-F238E27FC236}">
                <a16:creationId xmlns:a16="http://schemas.microsoft.com/office/drawing/2014/main" id="{87CBE46F-ED4A-4E4F-B67F-436BBCF3530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7" b="-6"/>
          <a:stretch/>
        </p:blipFill>
        <p:spPr>
          <a:xfrm>
            <a:off x="7447779" y="481265"/>
            <a:ext cx="2064455" cy="1610426"/>
          </a:xfrm>
          <a:prstGeom prst="rect">
            <a:avLst/>
          </a:prstGeom>
        </p:spPr>
      </p:pic>
      <p:pic>
        <p:nvPicPr>
          <p:cNvPr id="8" name="Picture 7" descr="A picture containing wooden, ground, sitting&#10;&#10;Description automatically generated">
            <a:extLst>
              <a:ext uri="{FF2B5EF4-FFF2-40B4-BE49-F238E27FC236}">
                <a16:creationId xmlns:a16="http://schemas.microsoft.com/office/drawing/2014/main" id="{B2DB6510-1D74-446B-B20F-E36AE760DEE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692140" y="3429001"/>
            <a:ext cx="1667636" cy="2099352"/>
          </a:xfrm>
          <a:prstGeom prst="rect">
            <a:avLst/>
          </a:prstGeom>
        </p:spPr>
      </p:pic>
      <p:pic>
        <p:nvPicPr>
          <p:cNvPr id="6" name="Picture 5">
            <a:extLst>
              <a:ext uri="{FF2B5EF4-FFF2-40B4-BE49-F238E27FC236}">
                <a16:creationId xmlns:a16="http://schemas.microsoft.com/office/drawing/2014/main" id="{1901B084-A3D0-4615-BC9E-206A2BBA5D40}"/>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b="-3"/>
          <a:stretch/>
        </p:blipFill>
        <p:spPr>
          <a:xfrm>
            <a:off x="7483475" y="2195117"/>
            <a:ext cx="2036583" cy="3332425"/>
          </a:xfrm>
          <a:prstGeom prst="rect">
            <a:avLst/>
          </a:prstGeom>
        </p:spPr>
      </p:pic>
      <p:cxnSp>
        <p:nvCxnSpPr>
          <p:cNvPr id="14" name="Straight Connector 13">
            <a:extLst>
              <a:ext uri="{FF2B5EF4-FFF2-40B4-BE49-F238E27FC236}">
                <a16:creationId xmlns:a16="http://schemas.microsoft.com/office/drawing/2014/main" id="{DAD1DE53-3FFD-4177-9A8F-EA0A1954D403}"/>
              </a:ext>
            </a:extLst>
          </p:cNvPr>
          <p:cNvCxnSpPr/>
          <p:nvPr/>
        </p:nvCxnSpPr>
        <p:spPr>
          <a:xfrm flipH="1">
            <a:off x="363664" y="982500"/>
            <a:ext cx="4589336" cy="0"/>
          </a:xfrm>
          <a:prstGeom prst="line">
            <a:avLst/>
          </a:prstGeom>
          <a:ln w="22225">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6F493DC-09EC-4A5D-B241-9D8452D69F81}"/>
              </a:ext>
            </a:extLst>
          </p:cNvPr>
          <p:cNvSpPr txBox="1"/>
          <p:nvPr/>
        </p:nvSpPr>
        <p:spPr>
          <a:xfrm>
            <a:off x="5692139" y="5624978"/>
            <a:ext cx="3850198" cy="461665"/>
          </a:xfrm>
          <a:prstGeom prst="rect">
            <a:avLst/>
          </a:prstGeom>
          <a:noFill/>
          <a:ln>
            <a:solidFill>
              <a:schemeClr val="accent5">
                <a:lumMod val="60000"/>
                <a:lumOff val="40000"/>
              </a:schemeClr>
            </a:solidFill>
          </a:ln>
        </p:spPr>
        <p:txBody>
          <a:bodyPr wrap="square" rtlCol="0">
            <a:spAutoFit/>
          </a:bodyPr>
          <a:lstStyle/>
          <a:p>
            <a:pPr algn="ctr"/>
            <a:r>
              <a:rPr lang="en-GB" sz="1200" dirty="0"/>
              <a:t>This report is accompanied by individual dashboards for each country and for each experience </a:t>
            </a:r>
          </a:p>
        </p:txBody>
      </p:sp>
      <p:sp>
        <p:nvSpPr>
          <p:cNvPr id="11" name="Slide Number Placeholder 5">
            <a:extLst>
              <a:ext uri="{FF2B5EF4-FFF2-40B4-BE49-F238E27FC236}">
                <a16:creationId xmlns:a16="http://schemas.microsoft.com/office/drawing/2014/main" id="{10FDB0AA-C4F0-494F-95EB-7095918051C1}"/>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9875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a:extLst>
              <a:ext uri="{FF2B5EF4-FFF2-40B4-BE49-F238E27FC236}">
                <a16:creationId xmlns:a16="http://schemas.microsoft.com/office/drawing/2014/main" id="{C55B62F2-E9C2-4EC6-855E-737BF6832921}"/>
              </a:ext>
            </a:extLst>
          </p:cNvPr>
          <p:cNvGraphicFramePr>
            <a:graphicFrameLocks noGrp="1"/>
          </p:cNvGraphicFramePr>
          <p:nvPr/>
        </p:nvGraphicFramePr>
        <p:xfrm>
          <a:off x="0" y="1433938"/>
          <a:ext cx="9822386" cy="4626619"/>
        </p:xfrm>
        <a:graphic>
          <a:graphicData uri="http://schemas.openxmlformats.org/drawingml/2006/table">
            <a:tbl>
              <a:tblPr firstRow="1" bandRow="1">
                <a:tableStyleId>{5C22544A-7EE6-4342-B048-85BDC9FD1C3A}</a:tableStyleId>
              </a:tblPr>
              <a:tblGrid>
                <a:gridCol w="4646428">
                  <a:extLst>
                    <a:ext uri="{9D8B030D-6E8A-4147-A177-3AD203B41FA5}">
                      <a16:colId xmlns:a16="http://schemas.microsoft.com/office/drawing/2014/main" val="219639565"/>
                    </a:ext>
                  </a:extLst>
                </a:gridCol>
                <a:gridCol w="5175958">
                  <a:extLst>
                    <a:ext uri="{9D8B030D-6E8A-4147-A177-3AD203B41FA5}">
                      <a16:colId xmlns:a16="http://schemas.microsoft.com/office/drawing/2014/main" val="147130133"/>
                    </a:ext>
                  </a:extLst>
                </a:gridCol>
              </a:tblGrid>
              <a:tr h="4626619">
                <a:tc>
                  <a:txBody>
                    <a:bodyPr/>
                    <a:lstStyle/>
                    <a:p>
                      <a:endParaRPr lang="en-GB" dirty="0"/>
                    </a:p>
                  </a:txBody>
                  <a:tcPr>
                    <a:solidFill>
                      <a:schemeClr val="bg1">
                        <a:lumMod val="95000"/>
                      </a:schemeClr>
                    </a:solidFill>
                  </a:tcPr>
                </a:tc>
                <a:tc>
                  <a:txBody>
                    <a:bodyPr/>
                    <a:lstStyle/>
                    <a:p>
                      <a:endParaRPr lang="en-GB" dirty="0"/>
                    </a:p>
                  </a:txBody>
                  <a:tcPr>
                    <a:solidFill>
                      <a:schemeClr val="bg1">
                        <a:lumMod val="95000"/>
                      </a:schemeClr>
                    </a:solidFill>
                  </a:tcPr>
                </a:tc>
                <a:extLst>
                  <a:ext uri="{0D108BD9-81ED-4DB2-BD59-A6C34878D82A}">
                    <a16:rowId xmlns:a16="http://schemas.microsoft.com/office/drawing/2014/main" val="2447966589"/>
                  </a:ext>
                </a:extLst>
              </a:tr>
            </a:tbl>
          </a:graphicData>
        </a:graphic>
      </p:graphicFrame>
      <p:sp>
        <p:nvSpPr>
          <p:cNvPr id="2" name="Title 1">
            <a:extLst>
              <a:ext uri="{FF2B5EF4-FFF2-40B4-BE49-F238E27FC236}">
                <a16:creationId xmlns:a16="http://schemas.microsoft.com/office/drawing/2014/main" id="{341D17EA-D844-4E71-857F-79FC6CC3C06A}"/>
              </a:ext>
            </a:extLst>
          </p:cNvPr>
          <p:cNvSpPr>
            <a:spLocks noGrp="1"/>
          </p:cNvSpPr>
          <p:nvPr>
            <p:ph type="title"/>
          </p:nvPr>
        </p:nvSpPr>
        <p:spPr>
          <a:xfrm>
            <a:off x="83615" y="78500"/>
            <a:ext cx="8698878" cy="761472"/>
          </a:xfrm>
        </p:spPr>
        <p:txBody>
          <a:bodyPr/>
          <a:lstStyle/>
          <a:p>
            <a:r>
              <a:rPr lang="en-GB" dirty="0"/>
              <a:t>Go-to-market delivery: promoting experiences in more rural locations</a:t>
            </a:r>
          </a:p>
        </p:txBody>
      </p:sp>
      <p:sp>
        <p:nvSpPr>
          <p:cNvPr id="3" name="Slide Number Placeholder 2">
            <a:extLst>
              <a:ext uri="{FF2B5EF4-FFF2-40B4-BE49-F238E27FC236}">
                <a16:creationId xmlns:a16="http://schemas.microsoft.com/office/drawing/2014/main" id="{3882C964-4EB9-4BB2-B34B-E00F3546A4DA}"/>
              </a:ext>
            </a:extLst>
          </p:cNvPr>
          <p:cNvSpPr>
            <a:spLocks noGrp="1"/>
          </p:cNvSpPr>
          <p:nvPr>
            <p:ph type="sldNum" sz="quarter" idx="12"/>
          </p:nvPr>
        </p:nvSpPr>
        <p:spPr/>
        <p:txBody>
          <a:bodyPr/>
          <a:lstStyle/>
          <a:p>
            <a:fld id="{65C4E51C-5B21-47ED-87F9-7CEAAA8B3069}" type="slidenum">
              <a:rPr lang="en-GB" smtClean="0"/>
              <a:pPr/>
              <a:t>20</a:t>
            </a:fld>
            <a:endParaRPr lang="en-GB"/>
          </a:p>
        </p:txBody>
      </p:sp>
      <p:graphicFrame>
        <p:nvGraphicFramePr>
          <p:cNvPr id="4" name="Chart 3">
            <a:extLst>
              <a:ext uri="{FF2B5EF4-FFF2-40B4-BE49-F238E27FC236}">
                <a16:creationId xmlns:a16="http://schemas.microsoft.com/office/drawing/2014/main" id="{FB53EBC2-16FB-4597-932B-BF58711B97E1}"/>
              </a:ext>
            </a:extLst>
          </p:cNvPr>
          <p:cNvGraphicFramePr/>
          <p:nvPr/>
        </p:nvGraphicFramePr>
        <p:xfrm>
          <a:off x="-349885" y="2145552"/>
          <a:ext cx="6026150" cy="375581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289D403E-F03A-4D34-83C5-D999A9B5C8FC}"/>
              </a:ext>
            </a:extLst>
          </p:cNvPr>
          <p:cNvGraphicFramePr/>
          <p:nvPr/>
        </p:nvGraphicFramePr>
        <p:xfrm>
          <a:off x="4029769" y="2145552"/>
          <a:ext cx="6026150" cy="3755813"/>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9B1A88C6-C7F0-4AE6-849E-CE3C25685D65}"/>
              </a:ext>
            </a:extLst>
          </p:cNvPr>
          <p:cNvSpPr txBox="1"/>
          <p:nvPr/>
        </p:nvSpPr>
        <p:spPr>
          <a:xfrm>
            <a:off x="6528494" y="3712675"/>
            <a:ext cx="1028700" cy="480060"/>
          </a:xfrm>
          <a:prstGeom prst="rect">
            <a:avLst/>
          </a:prstGeom>
          <a:noFill/>
        </p:spPr>
        <p:txBody>
          <a:bodyPr wrap="square" rtlCol="0">
            <a:spAutoFit/>
          </a:bodyPr>
          <a:lstStyle/>
          <a:p>
            <a:pPr algn="ctr"/>
            <a:r>
              <a:rPr lang="en-GB" sz="1200" b="1" dirty="0"/>
              <a:t>All Experiences</a:t>
            </a:r>
          </a:p>
        </p:txBody>
      </p:sp>
      <p:sp>
        <p:nvSpPr>
          <p:cNvPr id="8" name="TextBox 7">
            <a:extLst>
              <a:ext uri="{FF2B5EF4-FFF2-40B4-BE49-F238E27FC236}">
                <a16:creationId xmlns:a16="http://schemas.microsoft.com/office/drawing/2014/main" id="{09D1CC8C-3428-4C84-B7BE-5A128276180B}"/>
              </a:ext>
            </a:extLst>
          </p:cNvPr>
          <p:cNvSpPr txBox="1"/>
          <p:nvPr/>
        </p:nvSpPr>
        <p:spPr>
          <a:xfrm>
            <a:off x="2148840" y="3777184"/>
            <a:ext cx="1028700" cy="480060"/>
          </a:xfrm>
          <a:prstGeom prst="rect">
            <a:avLst/>
          </a:prstGeom>
          <a:noFill/>
        </p:spPr>
        <p:txBody>
          <a:bodyPr wrap="square" rtlCol="0">
            <a:spAutoFit/>
          </a:bodyPr>
          <a:lstStyle/>
          <a:p>
            <a:pPr algn="ctr"/>
            <a:r>
              <a:rPr lang="en-GB" sz="1200" b="1" dirty="0"/>
              <a:t>All Experiences</a:t>
            </a:r>
          </a:p>
        </p:txBody>
      </p:sp>
      <p:sp>
        <p:nvSpPr>
          <p:cNvPr id="11" name="Rectangle 10">
            <a:extLst>
              <a:ext uri="{FF2B5EF4-FFF2-40B4-BE49-F238E27FC236}">
                <a16:creationId xmlns:a16="http://schemas.microsoft.com/office/drawing/2014/main" id="{06A1FAD6-7FE4-49D6-B499-7F0631B32A76}"/>
              </a:ext>
            </a:extLst>
          </p:cNvPr>
          <p:cNvSpPr/>
          <p:nvPr/>
        </p:nvSpPr>
        <p:spPr>
          <a:xfrm>
            <a:off x="0" y="698413"/>
            <a:ext cx="9822385" cy="494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4BC62E09-27DB-4740-8323-58EA6B1502C0}"/>
              </a:ext>
            </a:extLst>
          </p:cNvPr>
          <p:cNvSpPr/>
          <p:nvPr/>
        </p:nvSpPr>
        <p:spPr>
          <a:xfrm>
            <a:off x="148653" y="672467"/>
            <a:ext cx="9432280" cy="523220"/>
          </a:xfrm>
          <a:prstGeom prst="rect">
            <a:avLst/>
          </a:prstGeom>
        </p:spPr>
        <p:txBody>
          <a:bodyPr wrap="square">
            <a:spAutoFit/>
          </a:bodyPr>
          <a:lstStyle/>
          <a:p>
            <a:r>
              <a:rPr lang="en-GB" sz="1400" b="1" dirty="0">
                <a:solidFill>
                  <a:schemeClr val="accent5"/>
                </a:solidFill>
              </a:rPr>
              <a:t>Location type preferences illustrate the opportunity for experiences to support growth in regional England. However, the dominance of London as an inbound destination is also evident</a:t>
            </a:r>
          </a:p>
        </p:txBody>
      </p:sp>
      <p:sp>
        <p:nvSpPr>
          <p:cNvPr id="14" name="TextBox 13">
            <a:extLst>
              <a:ext uri="{FF2B5EF4-FFF2-40B4-BE49-F238E27FC236}">
                <a16:creationId xmlns:a16="http://schemas.microsoft.com/office/drawing/2014/main" id="{1A5F32EE-253D-481C-919F-463F43B1180A}"/>
              </a:ext>
            </a:extLst>
          </p:cNvPr>
          <p:cNvSpPr txBox="1"/>
          <p:nvPr/>
        </p:nvSpPr>
        <p:spPr>
          <a:xfrm>
            <a:off x="1609038" y="1724579"/>
            <a:ext cx="2146641" cy="307777"/>
          </a:xfrm>
          <a:prstGeom prst="rect">
            <a:avLst/>
          </a:prstGeom>
          <a:noFill/>
        </p:spPr>
        <p:txBody>
          <a:bodyPr wrap="square" rtlCol="0">
            <a:spAutoFit/>
          </a:bodyPr>
          <a:lstStyle/>
          <a:p>
            <a:r>
              <a:rPr lang="en-GB" sz="1400" b="1" u="sng" dirty="0"/>
              <a:t>Inbound</a:t>
            </a:r>
            <a:r>
              <a:rPr lang="en-GB" sz="1400" b="1" dirty="0"/>
              <a:t> Market Interest </a:t>
            </a:r>
            <a:endParaRPr lang="en-GB" sz="1400" b="1" u="sng" dirty="0"/>
          </a:p>
        </p:txBody>
      </p:sp>
      <p:sp>
        <p:nvSpPr>
          <p:cNvPr id="15" name="TextBox 14">
            <a:extLst>
              <a:ext uri="{FF2B5EF4-FFF2-40B4-BE49-F238E27FC236}">
                <a16:creationId xmlns:a16="http://schemas.microsoft.com/office/drawing/2014/main" id="{8EE47DFB-329F-4EE1-B399-7DAAADF3C367}"/>
              </a:ext>
            </a:extLst>
          </p:cNvPr>
          <p:cNvSpPr txBox="1"/>
          <p:nvPr/>
        </p:nvSpPr>
        <p:spPr>
          <a:xfrm>
            <a:off x="5969523" y="1667247"/>
            <a:ext cx="2146641" cy="307777"/>
          </a:xfrm>
          <a:prstGeom prst="rect">
            <a:avLst/>
          </a:prstGeom>
          <a:noFill/>
        </p:spPr>
        <p:txBody>
          <a:bodyPr wrap="square" rtlCol="0">
            <a:spAutoFit/>
          </a:bodyPr>
          <a:lstStyle/>
          <a:p>
            <a:r>
              <a:rPr lang="en-GB" sz="1400" b="1" u="sng" dirty="0"/>
              <a:t>Domestic</a:t>
            </a:r>
            <a:r>
              <a:rPr lang="en-GB" sz="1400" b="1" dirty="0"/>
              <a:t> Market Interest </a:t>
            </a:r>
            <a:endParaRPr lang="en-GB" sz="1400" b="1" u="sng" dirty="0"/>
          </a:p>
        </p:txBody>
      </p:sp>
      <p:sp>
        <p:nvSpPr>
          <p:cNvPr id="16" name="TextBox 15">
            <a:extLst>
              <a:ext uri="{FF2B5EF4-FFF2-40B4-BE49-F238E27FC236}">
                <a16:creationId xmlns:a16="http://schemas.microsoft.com/office/drawing/2014/main" id="{B6B41375-1451-495D-B887-E80D0D83F727}"/>
              </a:ext>
            </a:extLst>
          </p:cNvPr>
          <p:cNvSpPr txBox="1"/>
          <p:nvPr/>
        </p:nvSpPr>
        <p:spPr>
          <a:xfrm>
            <a:off x="835131" y="6343022"/>
            <a:ext cx="6731330" cy="253916"/>
          </a:xfrm>
          <a:prstGeom prst="rect">
            <a:avLst/>
          </a:prstGeom>
          <a:noFill/>
        </p:spPr>
        <p:txBody>
          <a:bodyPr wrap="none" rtlCol="0">
            <a:spAutoFit/>
          </a:bodyPr>
          <a:lstStyle/>
          <a:p>
            <a:r>
              <a:rPr lang="en-GB" sz="1050" dirty="0">
                <a:solidFill>
                  <a:schemeClr val="tx2"/>
                </a:solidFill>
              </a:rPr>
              <a:t>C1. What type of location will you be staying in or prefer to stay in whilst doing these activities / experiences on holiday </a:t>
            </a:r>
          </a:p>
        </p:txBody>
      </p:sp>
      <p:sp>
        <p:nvSpPr>
          <p:cNvPr id="17" name="Slide Number Placeholder 5">
            <a:extLst>
              <a:ext uri="{FF2B5EF4-FFF2-40B4-BE49-F238E27FC236}">
                <a16:creationId xmlns:a16="http://schemas.microsoft.com/office/drawing/2014/main" id="{DC6E8490-957B-4EB5-A83D-2BAB55F49C00}"/>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93212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a:extLst>
              <a:ext uri="{FF2B5EF4-FFF2-40B4-BE49-F238E27FC236}">
                <a16:creationId xmlns:a16="http://schemas.microsoft.com/office/drawing/2014/main" id="{E878A836-B763-4421-B755-4FC52CE3A2AB}"/>
              </a:ext>
            </a:extLst>
          </p:cNvPr>
          <p:cNvGraphicFramePr>
            <a:graphicFrameLocks noGrp="1"/>
          </p:cNvGraphicFramePr>
          <p:nvPr/>
        </p:nvGraphicFramePr>
        <p:xfrm>
          <a:off x="5226" y="1411658"/>
          <a:ext cx="9822386" cy="4710468"/>
        </p:xfrm>
        <a:graphic>
          <a:graphicData uri="http://schemas.openxmlformats.org/drawingml/2006/table">
            <a:tbl>
              <a:tblPr firstRow="1" bandRow="1">
                <a:tableStyleId>{5C22544A-7EE6-4342-B048-85BDC9FD1C3A}</a:tableStyleId>
              </a:tblPr>
              <a:tblGrid>
                <a:gridCol w="7013883">
                  <a:extLst>
                    <a:ext uri="{9D8B030D-6E8A-4147-A177-3AD203B41FA5}">
                      <a16:colId xmlns:a16="http://schemas.microsoft.com/office/drawing/2014/main" val="219639565"/>
                    </a:ext>
                  </a:extLst>
                </a:gridCol>
                <a:gridCol w="2808503">
                  <a:extLst>
                    <a:ext uri="{9D8B030D-6E8A-4147-A177-3AD203B41FA5}">
                      <a16:colId xmlns:a16="http://schemas.microsoft.com/office/drawing/2014/main" val="147130133"/>
                    </a:ext>
                  </a:extLst>
                </a:gridCol>
              </a:tblGrid>
              <a:tr h="4710468">
                <a:tc>
                  <a:txBody>
                    <a:bodyPr/>
                    <a:lstStyle/>
                    <a:p>
                      <a:endParaRPr lang="en-GB" dirty="0"/>
                    </a:p>
                  </a:txBody>
                  <a:tcPr>
                    <a:solidFill>
                      <a:schemeClr val="bg1">
                        <a:lumMod val="95000"/>
                      </a:schemeClr>
                    </a:solidFill>
                  </a:tcPr>
                </a:tc>
                <a:tc>
                  <a:txBody>
                    <a:bodyPr/>
                    <a:lstStyle/>
                    <a:p>
                      <a:endParaRPr lang="en-GB" dirty="0"/>
                    </a:p>
                  </a:txBody>
                  <a:tcPr>
                    <a:solidFill>
                      <a:schemeClr val="bg1">
                        <a:lumMod val="95000"/>
                      </a:schemeClr>
                    </a:solidFill>
                  </a:tcPr>
                </a:tc>
                <a:extLst>
                  <a:ext uri="{0D108BD9-81ED-4DB2-BD59-A6C34878D82A}">
                    <a16:rowId xmlns:a16="http://schemas.microsoft.com/office/drawing/2014/main" val="2447966589"/>
                  </a:ext>
                </a:extLst>
              </a:tr>
            </a:tbl>
          </a:graphicData>
        </a:graphic>
      </p:graphicFrame>
      <p:sp>
        <p:nvSpPr>
          <p:cNvPr id="3" name="Slide Number Placeholder 2">
            <a:extLst>
              <a:ext uri="{FF2B5EF4-FFF2-40B4-BE49-F238E27FC236}">
                <a16:creationId xmlns:a16="http://schemas.microsoft.com/office/drawing/2014/main" id="{8F523EEA-0869-485C-9645-A5F3499ECE98}"/>
              </a:ext>
            </a:extLst>
          </p:cNvPr>
          <p:cNvSpPr>
            <a:spLocks noGrp="1"/>
          </p:cNvSpPr>
          <p:nvPr>
            <p:ph type="sldNum" sz="quarter" idx="12"/>
          </p:nvPr>
        </p:nvSpPr>
        <p:spPr/>
        <p:txBody>
          <a:bodyPr/>
          <a:lstStyle/>
          <a:p>
            <a:fld id="{65C4E51C-5B21-47ED-87F9-7CEAAA8B3069}" type="slidenum">
              <a:rPr lang="en-GB" smtClean="0"/>
              <a:pPr/>
              <a:t>21</a:t>
            </a:fld>
            <a:endParaRPr lang="en-GB"/>
          </a:p>
        </p:txBody>
      </p:sp>
      <p:sp>
        <p:nvSpPr>
          <p:cNvPr id="13" name="Title 1">
            <a:extLst>
              <a:ext uri="{FF2B5EF4-FFF2-40B4-BE49-F238E27FC236}">
                <a16:creationId xmlns:a16="http://schemas.microsoft.com/office/drawing/2014/main" id="{ECE263CF-809C-4D5D-9896-21A90976412E}"/>
              </a:ext>
            </a:extLst>
          </p:cNvPr>
          <p:cNvSpPr>
            <a:spLocks noGrp="1"/>
          </p:cNvSpPr>
          <p:nvPr>
            <p:ph type="title"/>
          </p:nvPr>
        </p:nvSpPr>
        <p:spPr>
          <a:xfrm>
            <a:off x="55647" y="-78262"/>
            <a:ext cx="9262523" cy="904875"/>
          </a:xfrm>
        </p:spPr>
        <p:txBody>
          <a:bodyPr/>
          <a:lstStyle/>
          <a:p>
            <a:r>
              <a:rPr lang="en-GB" dirty="0"/>
              <a:t>Go-to-market delivery: making experiences accessible</a:t>
            </a:r>
          </a:p>
        </p:txBody>
      </p:sp>
      <p:sp>
        <p:nvSpPr>
          <p:cNvPr id="7" name="Title 1">
            <a:extLst>
              <a:ext uri="{FF2B5EF4-FFF2-40B4-BE49-F238E27FC236}">
                <a16:creationId xmlns:a16="http://schemas.microsoft.com/office/drawing/2014/main" id="{3402E830-8F60-4466-8F8E-A8B6B376E49E}"/>
              </a:ext>
            </a:extLst>
          </p:cNvPr>
          <p:cNvSpPr txBox="1">
            <a:spLocks/>
          </p:cNvSpPr>
          <p:nvPr/>
        </p:nvSpPr>
        <p:spPr>
          <a:xfrm>
            <a:off x="7240172" y="1503378"/>
            <a:ext cx="2489495" cy="4287760"/>
          </a:xfrm>
          <a:prstGeom prst="rect">
            <a:avLst/>
          </a:prstGeom>
        </p:spPr>
        <p:txBody>
          <a:bodyPr vert="horz" lIns="91440" tIns="45720" rIns="91440" bIns="45720" rtlCol="0" anchor="ctr">
            <a:normAutofit lnSpcReduction="10000"/>
          </a:bodyPr>
          <a:lstStyle>
            <a:lvl1pPr algn="l" defTabSz="742950" rtl="0" eaLnBrk="1" latinLnBrk="0" hangingPunct="1">
              <a:lnSpc>
                <a:spcPct val="90000"/>
              </a:lnSpc>
              <a:spcBef>
                <a:spcPct val="0"/>
              </a:spcBef>
              <a:buNone/>
              <a:defRPr sz="1950" kern="1200">
                <a:solidFill>
                  <a:schemeClr val="accent5"/>
                </a:solidFill>
                <a:latin typeface="+mj-lt"/>
                <a:ea typeface="+mj-ea"/>
                <a:cs typeface="+mj-cs"/>
              </a:defRPr>
            </a:lvl1pPr>
          </a:lstStyle>
          <a:p>
            <a:r>
              <a:rPr lang="en-GB" sz="1400" dirty="0">
                <a:solidFill>
                  <a:schemeClr val="tx1"/>
                </a:solidFill>
                <a:latin typeface="+mn-lt"/>
              </a:rPr>
              <a:t>Experiences that people expect to have </a:t>
            </a:r>
            <a:r>
              <a:rPr lang="en-GB" sz="1400" b="1" u="sng" dirty="0">
                <a:solidFill>
                  <a:schemeClr val="tx1"/>
                </a:solidFill>
                <a:latin typeface="+mn-lt"/>
              </a:rPr>
              <a:t>no travel time </a:t>
            </a:r>
            <a:r>
              <a:rPr lang="en-GB" sz="1400" dirty="0">
                <a:solidFill>
                  <a:schemeClr val="tx1"/>
                </a:solidFill>
                <a:latin typeface="+mn-lt"/>
              </a:rPr>
              <a:t>are either those that are seen as </a:t>
            </a:r>
            <a:r>
              <a:rPr lang="en-GB" sz="1400" b="1" dirty="0">
                <a:solidFill>
                  <a:schemeClr val="accent5">
                    <a:lumMod val="75000"/>
                  </a:schemeClr>
                </a:solidFill>
                <a:latin typeface="+mn-lt"/>
              </a:rPr>
              <a:t>multi-day:</a:t>
            </a:r>
          </a:p>
          <a:p>
            <a:pPr marL="171450" indent="-171450">
              <a:buFont typeface="Arial" panose="020B0604020202020204" pitchFamily="34" charset="0"/>
              <a:buChar char="•"/>
            </a:pPr>
            <a:r>
              <a:rPr lang="en-GB" sz="1400" dirty="0">
                <a:solidFill>
                  <a:schemeClr val="tx1"/>
                </a:solidFill>
                <a:latin typeface="+mn-lt"/>
              </a:rPr>
              <a:t>Volunteering or Working Holiday</a:t>
            </a:r>
          </a:p>
          <a:p>
            <a:pPr marL="171450" indent="-171450">
              <a:buFont typeface="Arial" panose="020B0604020202020204" pitchFamily="34" charset="0"/>
              <a:buChar char="•"/>
            </a:pPr>
            <a:r>
              <a:rPr lang="en-GB" sz="1400" dirty="0">
                <a:solidFill>
                  <a:schemeClr val="tx1"/>
                </a:solidFill>
                <a:latin typeface="+mn-lt"/>
              </a:rPr>
              <a:t>Remote Wellness Retreat</a:t>
            </a:r>
          </a:p>
          <a:p>
            <a:endParaRPr lang="en-GB" sz="1400" dirty="0">
              <a:solidFill>
                <a:schemeClr val="tx1"/>
              </a:solidFill>
              <a:latin typeface="+mn-lt"/>
            </a:endParaRPr>
          </a:p>
          <a:p>
            <a:r>
              <a:rPr lang="en-GB" sz="1400" dirty="0">
                <a:solidFill>
                  <a:schemeClr val="tx1"/>
                </a:solidFill>
                <a:latin typeface="+mn-lt"/>
              </a:rPr>
              <a:t>Or mainstream/</a:t>
            </a:r>
            <a:r>
              <a:rPr lang="en-GB" sz="1400" b="1" dirty="0">
                <a:solidFill>
                  <a:schemeClr val="accent3">
                    <a:lumMod val="50000"/>
                  </a:schemeClr>
                </a:solidFill>
                <a:latin typeface="+mn-lt"/>
              </a:rPr>
              <a:t>widely available</a:t>
            </a:r>
            <a:r>
              <a:rPr lang="en-GB" sz="1400" dirty="0">
                <a:solidFill>
                  <a:schemeClr val="tx1"/>
                </a:solidFill>
                <a:latin typeface="+mn-lt"/>
              </a:rPr>
              <a:t> activities that  might be expected as </a:t>
            </a:r>
            <a:r>
              <a:rPr lang="en-GB" sz="1400" dirty="0">
                <a:solidFill>
                  <a:schemeClr val="accent3">
                    <a:lumMod val="50000"/>
                  </a:schemeClr>
                </a:solidFill>
                <a:latin typeface="+mn-lt"/>
              </a:rPr>
              <a:t>part of the accommodation offer</a:t>
            </a:r>
            <a:r>
              <a:rPr lang="en-GB" sz="1400" dirty="0">
                <a:solidFill>
                  <a:schemeClr val="tx1"/>
                </a:solidFill>
                <a:latin typeface="+mn-lt"/>
              </a:rPr>
              <a:t>:</a:t>
            </a:r>
          </a:p>
          <a:p>
            <a:pPr marL="171450" indent="-171450">
              <a:buFontTx/>
              <a:buChar char="-"/>
            </a:pPr>
            <a:r>
              <a:rPr lang="en-GB" sz="1400" dirty="0">
                <a:solidFill>
                  <a:schemeClr val="tx1"/>
                </a:solidFill>
                <a:latin typeface="+mn-lt"/>
              </a:rPr>
              <a:t>Spa Experience </a:t>
            </a:r>
          </a:p>
          <a:p>
            <a:pPr marL="171450" indent="-171450">
              <a:buFontTx/>
              <a:buChar char="-"/>
            </a:pPr>
            <a:endParaRPr lang="en-GB" sz="1400" dirty="0">
              <a:solidFill>
                <a:schemeClr val="tx1"/>
              </a:solidFill>
              <a:latin typeface="+mn-lt"/>
            </a:endParaRPr>
          </a:p>
          <a:p>
            <a:pPr marL="171450" indent="-171450">
              <a:buFontTx/>
              <a:buChar char="-"/>
            </a:pPr>
            <a:endParaRPr lang="en-GB" sz="1400" dirty="0">
              <a:solidFill>
                <a:schemeClr val="tx1"/>
              </a:solidFill>
              <a:latin typeface="+mn-lt"/>
            </a:endParaRPr>
          </a:p>
          <a:p>
            <a:r>
              <a:rPr lang="en-GB" sz="1400" dirty="0">
                <a:solidFill>
                  <a:schemeClr val="tx1"/>
                </a:solidFill>
                <a:latin typeface="+mn-lt"/>
              </a:rPr>
              <a:t>Experiences that can command a longer drive time are typically those that are linked to </a:t>
            </a:r>
            <a:r>
              <a:rPr lang="en-GB" sz="1400" dirty="0">
                <a:solidFill>
                  <a:schemeClr val="accent2">
                    <a:lumMod val="50000"/>
                  </a:schemeClr>
                </a:solidFill>
                <a:latin typeface="+mn-lt"/>
              </a:rPr>
              <a:t>specific locations</a:t>
            </a:r>
            <a:r>
              <a:rPr lang="en-GB" sz="1400" dirty="0">
                <a:solidFill>
                  <a:schemeClr val="tx1"/>
                </a:solidFill>
                <a:latin typeface="+mn-lt"/>
              </a:rPr>
              <a:t>:</a:t>
            </a:r>
          </a:p>
          <a:p>
            <a:pPr marL="171450" indent="-171450">
              <a:buFontTx/>
              <a:buChar char="-"/>
            </a:pPr>
            <a:r>
              <a:rPr lang="en-GB" sz="1400" dirty="0">
                <a:solidFill>
                  <a:schemeClr val="tx1"/>
                </a:solidFill>
                <a:latin typeface="+mn-lt"/>
              </a:rPr>
              <a:t>Foraging Experience</a:t>
            </a:r>
          </a:p>
          <a:p>
            <a:pPr marL="171450" indent="-171450">
              <a:buFontTx/>
              <a:buChar char="-"/>
            </a:pPr>
            <a:r>
              <a:rPr lang="en-GB" sz="1400" dirty="0">
                <a:solidFill>
                  <a:schemeClr val="tx1"/>
                </a:solidFill>
                <a:latin typeface="+mn-lt"/>
              </a:rPr>
              <a:t>Guided Fishing Experience </a:t>
            </a:r>
          </a:p>
          <a:p>
            <a:pPr marL="171450" indent="-171450">
              <a:buFontTx/>
              <a:buChar char="-"/>
            </a:pPr>
            <a:r>
              <a:rPr lang="en-GB" sz="1400" dirty="0">
                <a:solidFill>
                  <a:schemeClr val="tx1"/>
                </a:solidFill>
                <a:latin typeface="+mn-lt"/>
              </a:rPr>
              <a:t>Volunteering or Working Holiday</a:t>
            </a:r>
          </a:p>
          <a:p>
            <a:endParaRPr lang="en-GB" sz="1400" dirty="0">
              <a:solidFill>
                <a:schemeClr val="tx1"/>
              </a:solidFill>
              <a:latin typeface="+mn-lt"/>
            </a:endParaRPr>
          </a:p>
        </p:txBody>
      </p:sp>
      <p:sp>
        <p:nvSpPr>
          <p:cNvPr id="8" name="Rectangle 7">
            <a:extLst>
              <a:ext uri="{FF2B5EF4-FFF2-40B4-BE49-F238E27FC236}">
                <a16:creationId xmlns:a16="http://schemas.microsoft.com/office/drawing/2014/main" id="{43B0FBC4-3620-4D5E-92D7-CCDFE7FA6C92}"/>
              </a:ext>
            </a:extLst>
          </p:cNvPr>
          <p:cNvSpPr/>
          <p:nvPr/>
        </p:nvSpPr>
        <p:spPr>
          <a:xfrm>
            <a:off x="27967" y="625701"/>
            <a:ext cx="9822385" cy="494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31B9A42B-3506-457E-B58E-04BEBA512BA4}"/>
              </a:ext>
            </a:extLst>
          </p:cNvPr>
          <p:cNvSpPr/>
          <p:nvPr/>
        </p:nvSpPr>
        <p:spPr>
          <a:xfrm>
            <a:off x="148653" y="626667"/>
            <a:ext cx="9581014" cy="523220"/>
          </a:xfrm>
          <a:prstGeom prst="rect">
            <a:avLst/>
          </a:prstGeom>
        </p:spPr>
        <p:txBody>
          <a:bodyPr wrap="square">
            <a:spAutoFit/>
          </a:bodyPr>
          <a:lstStyle/>
          <a:p>
            <a:r>
              <a:rPr lang="en-GB" sz="1400" b="1" dirty="0">
                <a:solidFill>
                  <a:schemeClr val="accent5"/>
                </a:solidFill>
              </a:rPr>
              <a:t>The shorter the drivetime the greater potential to attract travellers. Once drive times extend beyond 1 hour the share of people interested in the activity who would be willing to travel for longer drops rapidly</a:t>
            </a:r>
          </a:p>
        </p:txBody>
      </p:sp>
      <p:sp>
        <p:nvSpPr>
          <p:cNvPr id="11" name="Slide Number Placeholder 5">
            <a:extLst>
              <a:ext uri="{FF2B5EF4-FFF2-40B4-BE49-F238E27FC236}">
                <a16:creationId xmlns:a16="http://schemas.microsoft.com/office/drawing/2014/main" id="{9C569AA6-7A1B-4C23-9007-30A22CBA85E3}"/>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graphicFrame>
        <p:nvGraphicFramePr>
          <p:cNvPr id="19" name="Chart 18">
            <a:extLst>
              <a:ext uri="{FF2B5EF4-FFF2-40B4-BE49-F238E27FC236}">
                <a16:creationId xmlns:a16="http://schemas.microsoft.com/office/drawing/2014/main" id="{6FE84F8C-6899-49E4-AE52-C56CCA136E9A}"/>
              </a:ext>
            </a:extLst>
          </p:cNvPr>
          <p:cNvGraphicFramePr/>
          <p:nvPr/>
        </p:nvGraphicFramePr>
        <p:xfrm>
          <a:off x="433319" y="1503377"/>
          <a:ext cx="6253675" cy="2187771"/>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69A74C1C-931C-4541-8A1F-D053559AD39E}"/>
              </a:ext>
            </a:extLst>
          </p:cNvPr>
          <p:cNvSpPr txBox="1"/>
          <p:nvPr/>
        </p:nvSpPr>
        <p:spPr>
          <a:xfrm>
            <a:off x="3636262" y="1725425"/>
            <a:ext cx="2689454" cy="276999"/>
          </a:xfrm>
          <a:prstGeom prst="rect">
            <a:avLst/>
          </a:prstGeom>
          <a:solidFill>
            <a:schemeClr val="bg1"/>
          </a:solidFill>
        </p:spPr>
        <p:txBody>
          <a:bodyPr wrap="none" rtlCol="0">
            <a:spAutoFit/>
          </a:bodyPr>
          <a:lstStyle/>
          <a:p>
            <a:r>
              <a:rPr lang="en-GB" sz="1200" b="1" dirty="0"/>
              <a:t>All Experiences – All Inbound Travellers</a:t>
            </a:r>
          </a:p>
        </p:txBody>
      </p:sp>
      <p:graphicFrame>
        <p:nvGraphicFramePr>
          <p:cNvPr id="14" name="Chart 13">
            <a:extLst>
              <a:ext uri="{FF2B5EF4-FFF2-40B4-BE49-F238E27FC236}">
                <a16:creationId xmlns:a16="http://schemas.microsoft.com/office/drawing/2014/main" id="{6C17251C-AC18-4369-93E3-F18147FE46D5}"/>
              </a:ext>
            </a:extLst>
          </p:cNvPr>
          <p:cNvGraphicFramePr/>
          <p:nvPr/>
        </p:nvGraphicFramePr>
        <p:xfrm>
          <a:off x="433319" y="3880196"/>
          <a:ext cx="6253675" cy="2187771"/>
        </p:xfrm>
        <a:graphic>
          <a:graphicData uri="http://schemas.openxmlformats.org/drawingml/2006/chart">
            <c:chart xmlns:c="http://schemas.openxmlformats.org/drawingml/2006/chart" xmlns:r="http://schemas.openxmlformats.org/officeDocument/2006/relationships" r:id="rId4"/>
          </a:graphicData>
        </a:graphic>
      </p:graphicFrame>
      <p:sp>
        <p:nvSpPr>
          <p:cNvPr id="22" name="TextBox 21">
            <a:extLst>
              <a:ext uri="{FF2B5EF4-FFF2-40B4-BE49-F238E27FC236}">
                <a16:creationId xmlns:a16="http://schemas.microsoft.com/office/drawing/2014/main" id="{CFB1BC3C-9A4D-4732-8F7F-DD66A6308006}"/>
              </a:ext>
            </a:extLst>
          </p:cNvPr>
          <p:cNvSpPr txBox="1"/>
          <p:nvPr/>
        </p:nvSpPr>
        <p:spPr>
          <a:xfrm>
            <a:off x="3580284" y="4085893"/>
            <a:ext cx="2745432" cy="276999"/>
          </a:xfrm>
          <a:prstGeom prst="rect">
            <a:avLst/>
          </a:prstGeom>
          <a:solidFill>
            <a:schemeClr val="bg1"/>
          </a:solidFill>
        </p:spPr>
        <p:txBody>
          <a:bodyPr wrap="none" rtlCol="0">
            <a:spAutoFit/>
          </a:bodyPr>
          <a:lstStyle/>
          <a:p>
            <a:r>
              <a:rPr lang="en-GB" sz="1200" b="1" dirty="0"/>
              <a:t>All Experiences – All Domestic Travellers</a:t>
            </a:r>
          </a:p>
        </p:txBody>
      </p:sp>
    </p:spTree>
    <p:extLst>
      <p:ext uri="{BB962C8B-B14F-4D97-AF65-F5344CB8AC3E}">
        <p14:creationId xmlns:p14="http://schemas.microsoft.com/office/powerpoint/2010/main" val="3436376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 name="Table 27">
            <a:extLst>
              <a:ext uri="{FF2B5EF4-FFF2-40B4-BE49-F238E27FC236}">
                <a16:creationId xmlns:a16="http://schemas.microsoft.com/office/drawing/2014/main" id="{D0A72269-39FE-4CE6-AB93-AB7A2A8E220C}"/>
              </a:ext>
            </a:extLst>
          </p:cNvPr>
          <p:cNvGraphicFramePr>
            <a:graphicFrameLocks noGrp="1"/>
          </p:cNvGraphicFramePr>
          <p:nvPr>
            <p:extLst>
              <p:ext uri="{D42A27DB-BD31-4B8C-83A1-F6EECF244321}">
                <p14:modId xmlns:p14="http://schemas.microsoft.com/office/powerpoint/2010/main" val="2131436921"/>
              </p:ext>
            </p:extLst>
          </p:nvPr>
        </p:nvGraphicFramePr>
        <p:xfrm>
          <a:off x="0" y="1433938"/>
          <a:ext cx="9822386" cy="4626619"/>
        </p:xfrm>
        <a:graphic>
          <a:graphicData uri="http://schemas.openxmlformats.org/drawingml/2006/table">
            <a:tbl>
              <a:tblPr firstRow="1" bandRow="1">
                <a:tableStyleId>{5C22544A-7EE6-4342-B048-85BDC9FD1C3A}</a:tableStyleId>
              </a:tblPr>
              <a:tblGrid>
                <a:gridCol w="9822386">
                  <a:extLst>
                    <a:ext uri="{9D8B030D-6E8A-4147-A177-3AD203B41FA5}">
                      <a16:colId xmlns:a16="http://schemas.microsoft.com/office/drawing/2014/main" val="219639565"/>
                    </a:ext>
                  </a:extLst>
                </a:gridCol>
              </a:tblGrid>
              <a:tr h="4626619">
                <a:tc>
                  <a:txBody>
                    <a:bodyPr/>
                    <a:lstStyle/>
                    <a:p>
                      <a:endParaRPr lang="en-GB" dirty="0"/>
                    </a:p>
                  </a:txBody>
                  <a:tcPr>
                    <a:solidFill>
                      <a:schemeClr val="bg1">
                        <a:lumMod val="95000"/>
                      </a:schemeClr>
                    </a:solidFill>
                  </a:tcPr>
                </a:tc>
                <a:extLst>
                  <a:ext uri="{0D108BD9-81ED-4DB2-BD59-A6C34878D82A}">
                    <a16:rowId xmlns:a16="http://schemas.microsoft.com/office/drawing/2014/main" val="2447966589"/>
                  </a:ext>
                </a:extLst>
              </a:tr>
            </a:tbl>
          </a:graphicData>
        </a:graphic>
      </p:graphicFrame>
      <p:sp>
        <p:nvSpPr>
          <p:cNvPr id="2" name="Title 1">
            <a:extLst>
              <a:ext uri="{FF2B5EF4-FFF2-40B4-BE49-F238E27FC236}">
                <a16:creationId xmlns:a16="http://schemas.microsoft.com/office/drawing/2014/main" id="{A157EE72-96E2-464F-AEDA-A2DA2FD3F0EF}"/>
              </a:ext>
            </a:extLst>
          </p:cNvPr>
          <p:cNvSpPr>
            <a:spLocks noGrp="1"/>
          </p:cNvSpPr>
          <p:nvPr>
            <p:ph type="title"/>
          </p:nvPr>
        </p:nvSpPr>
        <p:spPr>
          <a:xfrm>
            <a:off x="207358" y="85607"/>
            <a:ext cx="9337236" cy="600315"/>
          </a:xfrm>
        </p:spPr>
        <p:txBody>
          <a:bodyPr>
            <a:normAutofit/>
          </a:bodyPr>
          <a:lstStyle/>
          <a:p>
            <a:r>
              <a:rPr lang="en-GB" dirty="0"/>
              <a:t>Go-to-market delivery: opportunity to promote both in source-market and in-destination </a:t>
            </a:r>
            <a:endParaRPr lang="en-GB" dirty="0">
              <a:solidFill>
                <a:schemeClr val="tx2"/>
              </a:solidFill>
            </a:endParaRPr>
          </a:p>
        </p:txBody>
      </p:sp>
      <p:sp>
        <p:nvSpPr>
          <p:cNvPr id="5" name="Slide Number Placeholder 3">
            <a:extLst>
              <a:ext uri="{FF2B5EF4-FFF2-40B4-BE49-F238E27FC236}">
                <a16:creationId xmlns:a16="http://schemas.microsoft.com/office/drawing/2014/main" id="{7A114AF1-E191-4C6E-BC02-22E11244D9FF}"/>
              </a:ext>
            </a:extLst>
          </p:cNvPr>
          <p:cNvSpPr txBox="1">
            <a:spLocks/>
          </p:cNvSpPr>
          <p:nvPr/>
        </p:nvSpPr>
        <p:spPr>
          <a:xfrm>
            <a:off x="1036015" y="6083280"/>
            <a:ext cx="5673175" cy="84516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sz="1000" dirty="0">
                <a:solidFill>
                  <a:schemeClr val="bg1">
                    <a:lumMod val="50000"/>
                  </a:schemeClr>
                </a:solidFill>
              </a:rPr>
              <a:t>Questions: C10 </a:t>
            </a:r>
            <a:r>
              <a:rPr lang="en-GB" sz="1000" dirty="0">
                <a:solidFill>
                  <a:schemeClr val="bg1">
                    <a:lumMod val="50000"/>
                  </a:schemeClr>
                </a:solidFill>
              </a:rPr>
              <a:t>Which of the following best describes how you did or would book this activity</a:t>
            </a:r>
            <a:r>
              <a:rPr lang="en-AU" sz="1000" dirty="0">
                <a:solidFill>
                  <a:schemeClr val="bg1">
                    <a:lumMod val="50000"/>
                  </a:schemeClr>
                </a:solidFill>
              </a:rPr>
              <a:t>? </a:t>
            </a:r>
          </a:p>
          <a:p>
            <a:r>
              <a:rPr lang="en-AU" sz="1000" dirty="0">
                <a:solidFill>
                  <a:schemeClr val="bg1">
                    <a:lumMod val="50000"/>
                  </a:schemeClr>
                </a:solidFill>
              </a:rPr>
              <a:t>C11. </a:t>
            </a:r>
            <a:r>
              <a:rPr lang="en-GB" sz="1000" dirty="0">
                <a:solidFill>
                  <a:schemeClr val="bg1">
                    <a:lumMod val="50000"/>
                  </a:schemeClr>
                </a:solidFill>
              </a:rPr>
              <a:t>Which of the following best describes how you did or would book the that included each activity</a:t>
            </a:r>
            <a:r>
              <a:rPr lang="en-AU" sz="1000" dirty="0">
                <a:solidFill>
                  <a:schemeClr val="bg1">
                    <a:lumMod val="50000"/>
                  </a:schemeClr>
                </a:solidFill>
              </a:rPr>
              <a:t>? </a:t>
            </a:r>
          </a:p>
          <a:p>
            <a:r>
              <a:rPr lang="en-AU" sz="1000" dirty="0">
                <a:solidFill>
                  <a:schemeClr val="bg1">
                    <a:lumMod val="50000"/>
                  </a:schemeClr>
                </a:solidFill>
              </a:rPr>
              <a:t>Base: UK Only.  All interested in doing experiences on holiday in England</a:t>
            </a:r>
          </a:p>
        </p:txBody>
      </p:sp>
      <p:sp>
        <p:nvSpPr>
          <p:cNvPr id="29" name="Rectangle 28">
            <a:extLst>
              <a:ext uri="{FF2B5EF4-FFF2-40B4-BE49-F238E27FC236}">
                <a16:creationId xmlns:a16="http://schemas.microsoft.com/office/drawing/2014/main" id="{A938D5F0-E70B-4A9E-89BE-1518AEEFE257}"/>
              </a:ext>
            </a:extLst>
          </p:cNvPr>
          <p:cNvSpPr/>
          <p:nvPr/>
        </p:nvSpPr>
        <p:spPr>
          <a:xfrm>
            <a:off x="0" y="735888"/>
            <a:ext cx="9822385" cy="54731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86C7FCF3-F23D-4CB6-B73E-1A24978D5AFD}"/>
              </a:ext>
            </a:extLst>
          </p:cNvPr>
          <p:cNvSpPr/>
          <p:nvPr/>
        </p:nvSpPr>
        <p:spPr>
          <a:xfrm>
            <a:off x="161925" y="757293"/>
            <a:ext cx="9660460" cy="523220"/>
          </a:xfrm>
          <a:prstGeom prst="rect">
            <a:avLst/>
          </a:prstGeom>
        </p:spPr>
        <p:txBody>
          <a:bodyPr wrap="square">
            <a:spAutoFit/>
          </a:bodyPr>
          <a:lstStyle/>
          <a:p>
            <a:r>
              <a:rPr lang="en-GB" sz="1400" b="1" dirty="0">
                <a:solidFill>
                  <a:schemeClr val="accent5"/>
                </a:solidFill>
              </a:rPr>
              <a:t>Half of inbound travellers and two thirds of domestic travellers book activities before they leave home.  If not part of a package, then bookings will typically be made directly with the providers </a:t>
            </a:r>
          </a:p>
        </p:txBody>
      </p:sp>
      <p:graphicFrame>
        <p:nvGraphicFramePr>
          <p:cNvPr id="31" name="Table 30">
            <a:extLst>
              <a:ext uri="{FF2B5EF4-FFF2-40B4-BE49-F238E27FC236}">
                <a16:creationId xmlns:a16="http://schemas.microsoft.com/office/drawing/2014/main" id="{2FA3D370-638F-4E02-85A7-317A8EEBE3E1}"/>
              </a:ext>
            </a:extLst>
          </p:cNvPr>
          <p:cNvGraphicFramePr>
            <a:graphicFrameLocks noGrp="1"/>
          </p:cNvGraphicFramePr>
          <p:nvPr>
            <p:extLst>
              <p:ext uri="{D42A27DB-BD31-4B8C-83A1-F6EECF244321}">
                <p14:modId xmlns:p14="http://schemas.microsoft.com/office/powerpoint/2010/main" val="2986342769"/>
              </p:ext>
            </p:extLst>
          </p:nvPr>
        </p:nvGraphicFramePr>
        <p:xfrm>
          <a:off x="4911192" y="4443239"/>
          <a:ext cx="4633402" cy="1127760"/>
        </p:xfrm>
        <a:graphic>
          <a:graphicData uri="http://schemas.openxmlformats.org/drawingml/2006/table">
            <a:tbl>
              <a:tblPr firstRow="1" bandRow="1">
                <a:tableStyleId>{0505E3EF-67EA-436B-97B2-0124C06EBD24}</a:tableStyleId>
              </a:tblPr>
              <a:tblGrid>
                <a:gridCol w="2401299">
                  <a:extLst>
                    <a:ext uri="{9D8B030D-6E8A-4147-A177-3AD203B41FA5}">
                      <a16:colId xmlns:a16="http://schemas.microsoft.com/office/drawing/2014/main" val="3681889527"/>
                    </a:ext>
                  </a:extLst>
                </a:gridCol>
                <a:gridCol w="1043125">
                  <a:extLst>
                    <a:ext uri="{9D8B030D-6E8A-4147-A177-3AD203B41FA5}">
                      <a16:colId xmlns:a16="http://schemas.microsoft.com/office/drawing/2014/main" val="3597614291"/>
                    </a:ext>
                  </a:extLst>
                </a:gridCol>
                <a:gridCol w="1188978">
                  <a:extLst>
                    <a:ext uri="{9D8B030D-6E8A-4147-A177-3AD203B41FA5}">
                      <a16:colId xmlns:a16="http://schemas.microsoft.com/office/drawing/2014/main" val="3384502891"/>
                    </a:ext>
                  </a:extLst>
                </a:gridCol>
              </a:tblGrid>
              <a:tr h="2400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t>In Destination I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t>booked …</a:t>
                      </a:r>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i="1" dirty="0"/>
                        <a:t>Inbound Markets</a:t>
                      </a:r>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i="1" dirty="0"/>
                        <a:t>Domestic</a:t>
                      </a:r>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9683438"/>
                  </a:ext>
                </a:extLst>
              </a:tr>
              <a:tr h="2400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t>Directly with provider</a:t>
                      </a:r>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dirty="0"/>
                        <a:t>20%</a:t>
                      </a:r>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dirty="0"/>
                        <a:t>17%</a:t>
                      </a:r>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15176443"/>
                  </a:ext>
                </a:extLst>
              </a:tr>
              <a:tr h="2400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t>Through a third party</a:t>
                      </a:r>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dirty="0"/>
                        <a:t>11%</a:t>
                      </a:r>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dirty="0"/>
                        <a:t>6%</a:t>
                      </a:r>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0990707"/>
                  </a:ext>
                </a:extLst>
              </a:tr>
            </a:tbl>
          </a:graphicData>
        </a:graphic>
      </p:graphicFrame>
      <p:sp>
        <p:nvSpPr>
          <p:cNvPr id="3" name="Arrow: Right 2">
            <a:extLst>
              <a:ext uri="{FF2B5EF4-FFF2-40B4-BE49-F238E27FC236}">
                <a16:creationId xmlns:a16="http://schemas.microsoft.com/office/drawing/2014/main" id="{94097BB1-ABD4-455B-A3FC-0CBB3604AD0F}"/>
              </a:ext>
            </a:extLst>
          </p:cNvPr>
          <p:cNvSpPr/>
          <p:nvPr/>
        </p:nvSpPr>
        <p:spPr>
          <a:xfrm>
            <a:off x="3605348" y="2636887"/>
            <a:ext cx="1266592" cy="424011"/>
          </a:xfrm>
          <a:prstGeom prst="right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6" name="Table 35">
            <a:extLst>
              <a:ext uri="{FF2B5EF4-FFF2-40B4-BE49-F238E27FC236}">
                <a16:creationId xmlns:a16="http://schemas.microsoft.com/office/drawing/2014/main" id="{C081485E-163D-4DC0-8382-BDA958D06EB9}"/>
              </a:ext>
            </a:extLst>
          </p:cNvPr>
          <p:cNvGraphicFramePr>
            <a:graphicFrameLocks noGrp="1"/>
          </p:cNvGraphicFramePr>
          <p:nvPr>
            <p:extLst>
              <p:ext uri="{D42A27DB-BD31-4B8C-83A1-F6EECF244321}">
                <p14:modId xmlns:p14="http://schemas.microsoft.com/office/powerpoint/2010/main" val="1420459111"/>
              </p:ext>
            </p:extLst>
          </p:nvPr>
        </p:nvGraphicFramePr>
        <p:xfrm>
          <a:off x="4871940" y="2276919"/>
          <a:ext cx="4672654" cy="1432560"/>
        </p:xfrm>
        <a:graphic>
          <a:graphicData uri="http://schemas.openxmlformats.org/drawingml/2006/table">
            <a:tbl>
              <a:tblPr firstRow="1" bandRow="1">
                <a:tableStyleId>{0505E3EF-67EA-436B-97B2-0124C06EBD24}</a:tableStyleId>
              </a:tblPr>
              <a:tblGrid>
                <a:gridCol w="2421642">
                  <a:extLst>
                    <a:ext uri="{9D8B030D-6E8A-4147-A177-3AD203B41FA5}">
                      <a16:colId xmlns:a16="http://schemas.microsoft.com/office/drawing/2014/main" val="3681889527"/>
                    </a:ext>
                  </a:extLst>
                </a:gridCol>
                <a:gridCol w="1051962">
                  <a:extLst>
                    <a:ext uri="{9D8B030D-6E8A-4147-A177-3AD203B41FA5}">
                      <a16:colId xmlns:a16="http://schemas.microsoft.com/office/drawing/2014/main" val="3597614291"/>
                    </a:ext>
                  </a:extLst>
                </a:gridCol>
                <a:gridCol w="1199050">
                  <a:extLst>
                    <a:ext uri="{9D8B030D-6E8A-4147-A177-3AD203B41FA5}">
                      <a16:colId xmlns:a16="http://schemas.microsoft.com/office/drawing/2014/main" val="3384502891"/>
                    </a:ext>
                  </a:extLst>
                </a:gridCol>
              </a:tblGrid>
              <a:tr h="2400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t>Before I left home I booked …</a:t>
                      </a:r>
                    </a:p>
                  </a:txBody>
                  <a:tcP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i="1" dirty="0"/>
                        <a:t>Inbound Markets</a:t>
                      </a:r>
                    </a:p>
                  </a:txBody>
                  <a:tcP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i="1" dirty="0"/>
                        <a:t>Domestic</a:t>
                      </a:r>
                    </a:p>
                  </a:txBody>
                  <a:tcP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9683438"/>
                  </a:ext>
                </a:extLst>
              </a:tr>
              <a:tr h="2400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t>As part of package</a:t>
                      </a:r>
                    </a:p>
                  </a:txBody>
                  <a:tcP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dirty="0"/>
                        <a:t>24%</a:t>
                      </a:r>
                    </a:p>
                  </a:txBody>
                  <a:tcP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dirty="0"/>
                        <a:t>28%</a:t>
                      </a:r>
                    </a:p>
                  </a:txBody>
                  <a:tcP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15176443"/>
                  </a:ext>
                </a:extLst>
              </a:tr>
              <a:tr h="2400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t>Directly with provider</a:t>
                      </a:r>
                    </a:p>
                  </a:txBody>
                  <a:tcP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dirty="0"/>
                        <a:t>16%</a:t>
                      </a:r>
                    </a:p>
                  </a:txBody>
                  <a:tcP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dirty="0"/>
                        <a:t>20%</a:t>
                      </a:r>
                    </a:p>
                  </a:txBody>
                  <a:tcP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0990707"/>
                  </a:ext>
                </a:extLst>
              </a:tr>
              <a:tr h="2400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t>Through a third party</a:t>
                      </a:r>
                    </a:p>
                  </a:txBody>
                  <a:tcP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dirty="0"/>
                        <a:t>16%</a:t>
                      </a:r>
                    </a:p>
                  </a:txBody>
                  <a:tcP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dirty="0"/>
                        <a:t>10%</a:t>
                      </a:r>
                    </a:p>
                  </a:txBody>
                  <a:tcP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03589149"/>
                  </a:ext>
                </a:extLst>
              </a:tr>
            </a:tbl>
          </a:graphicData>
        </a:graphic>
      </p:graphicFrame>
      <p:sp>
        <p:nvSpPr>
          <p:cNvPr id="37" name="Arrow: Right 36">
            <a:extLst>
              <a:ext uri="{FF2B5EF4-FFF2-40B4-BE49-F238E27FC236}">
                <a16:creationId xmlns:a16="http://schemas.microsoft.com/office/drawing/2014/main" id="{68885563-15FF-43D1-8542-E84FCBE5AC76}"/>
              </a:ext>
            </a:extLst>
          </p:cNvPr>
          <p:cNvSpPr/>
          <p:nvPr/>
        </p:nvSpPr>
        <p:spPr>
          <a:xfrm>
            <a:off x="3644600" y="4900439"/>
            <a:ext cx="1266592" cy="424011"/>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6" name="Chart 5">
            <a:extLst>
              <a:ext uri="{FF2B5EF4-FFF2-40B4-BE49-F238E27FC236}">
                <a16:creationId xmlns:a16="http://schemas.microsoft.com/office/drawing/2014/main" id="{1215FEA4-B489-482C-95EA-39421844135F}"/>
              </a:ext>
            </a:extLst>
          </p:cNvPr>
          <p:cNvGraphicFramePr/>
          <p:nvPr>
            <p:extLst>
              <p:ext uri="{D42A27DB-BD31-4B8C-83A1-F6EECF244321}">
                <p14:modId xmlns:p14="http://schemas.microsoft.com/office/powerpoint/2010/main" val="2721939189"/>
              </p:ext>
            </p:extLst>
          </p:nvPr>
        </p:nvGraphicFramePr>
        <p:xfrm>
          <a:off x="335983" y="1521256"/>
          <a:ext cx="4401767" cy="5104283"/>
        </p:xfrm>
        <a:graphic>
          <a:graphicData uri="http://schemas.openxmlformats.org/drawingml/2006/chart">
            <c:chart xmlns:c="http://schemas.openxmlformats.org/drawingml/2006/chart" xmlns:r="http://schemas.openxmlformats.org/officeDocument/2006/relationships" r:id="rId2"/>
          </a:graphicData>
        </a:graphic>
      </p:graphicFrame>
      <p:sp>
        <p:nvSpPr>
          <p:cNvPr id="42" name="TextBox 41">
            <a:extLst>
              <a:ext uri="{FF2B5EF4-FFF2-40B4-BE49-F238E27FC236}">
                <a16:creationId xmlns:a16="http://schemas.microsoft.com/office/drawing/2014/main" id="{C2E8E73A-A03B-4533-9957-E17CADA07D41}"/>
              </a:ext>
            </a:extLst>
          </p:cNvPr>
          <p:cNvSpPr txBox="1"/>
          <p:nvPr/>
        </p:nvSpPr>
        <p:spPr>
          <a:xfrm>
            <a:off x="1685560" y="1433938"/>
            <a:ext cx="2146641" cy="307777"/>
          </a:xfrm>
          <a:prstGeom prst="rect">
            <a:avLst/>
          </a:prstGeom>
          <a:noFill/>
        </p:spPr>
        <p:txBody>
          <a:bodyPr wrap="square" rtlCol="0">
            <a:spAutoFit/>
          </a:bodyPr>
          <a:lstStyle/>
          <a:p>
            <a:r>
              <a:rPr lang="en-GB" sz="1400" b="1" u="sng" dirty="0"/>
              <a:t>Booking of the experience</a:t>
            </a:r>
          </a:p>
        </p:txBody>
      </p:sp>
      <p:sp>
        <p:nvSpPr>
          <p:cNvPr id="46" name="Slide Number Placeholder 5">
            <a:extLst>
              <a:ext uri="{FF2B5EF4-FFF2-40B4-BE49-F238E27FC236}">
                <a16:creationId xmlns:a16="http://schemas.microsoft.com/office/drawing/2014/main" id="{B19774F6-8D4A-4597-856B-F2C1DA3AD190}"/>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83055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Table 37">
            <a:extLst>
              <a:ext uri="{FF2B5EF4-FFF2-40B4-BE49-F238E27FC236}">
                <a16:creationId xmlns:a16="http://schemas.microsoft.com/office/drawing/2014/main" id="{84B6A618-5B74-46DC-8FE6-3E32539C18FD}"/>
              </a:ext>
            </a:extLst>
          </p:cNvPr>
          <p:cNvGraphicFramePr>
            <a:graphicFrameLocks noGrp="1"/>
          </p:cNvGraphicFramePr>
          <p:nvPr/>
        </p:nvGraphicFramePr>
        <p:xfrm>
          <a:off x="0" y="1587466"/>
          <a:ext cx="9822386" cy="4473091"/>
        </p:xfrm>
        <a:graphic>
          <a:graphicData uri="http://schemas.openxmlformats.org/drawingml/2006/table">
            <a:tbl>
              <a:tblPr firstRow="1" bandRow="1">
                <a:tableStyleId>{5C22544A-7EE6-4342-B048-85BDC9FD1C3A}</a:tableStyleId>
              </a:tblPr>
              <a:tblGrid>
                <a:gridCol w="9822386">
                  <a:extLst>
                    <a:ext uri="{9D8B030D-6E8A-4147-A177-3AD203B41FA5}">
                      <a16:colId xmlns:a16="http://schemas.microsoft.com/office/drawing/2014/main" val="219639565"/>
                    </a:ext>
                  </a:extLst>
                </a:gridCol>
              </a:tblGrid>
              <a:tr h="4473091">
                <a:tc>
                  <a:txBody>
                    <a:bodyPr/>
                    <a:lstStyle/>
                    <a:p>
                      <a:endParaRPr lang="en-GB" dirty="0"/>
                    </a:p>
                  </a:txBody>
                  <a:tcPr>
                    <a:solidFill>
                      <a:schemeClr val="bg1">
                        <a:lumMod val="95000"/>
                      </a:schemeClr>
                    </a:solidFill>
                  </a:tcPr>
                </a:tc>
                <a:extLst>
                  <a:ext uri="{0D108BD9-81ED-4DB2-BD59-A6C34878D82A}">
                    <a16:rowId xmlns:a16="http://schemas.microsoft.com/office/drawing/2014/main" val="2447966589"/>
                  </a:ext>
                </a:extLst>
              </a:tr>
            </a:tbl>
          </a:graphicData>
        </a:graphic>
      </p:graphicFrame>
      <p:sp>
        <p:nvSpPr>
          <p:cNvPr id="2" name="Title 1">
            <a:extLst>
              <a:ext uri="{FF2B5EF4-FFF2-40B4-BE49-F238E27FC236}">
                <a16:creationId xmlns:a16="http://schemas.microsoft.com/office/drawing/2014/main" id="{A157EE72-96E2-464F-AEDA-A2DA2FD3F0EF}"/>
              </a:ext>
            </a:extLst>
          </p:cNvPr>
          <p:cNvSpPr>
            <a:spLocks noGrp="1"/>
          </p:cNvSpPr>
          <p:nvPr>
            <p:ph type="title"/>
          </p:nvPr>
        </p:nvSpPr>
        <p:spPr>
          <a:xfrm>
            <a:off x="581295" y="1742137"/>
            <a:ext cx="9517585" cy="563793"/>
          </a:xfrm>
        </p:spPr>
        <p:txBody>
          <a:bodyPr>
            <a:normAutofit/>
          </a:bodyPr>
          <a:lstStyle/>
          <a:p>
            <a:r>
              <a:rPr lang="en-GB" sz="1400" b="1" dirty="0">
                <a:solidFill>
                  <a:schemeClr val="tx1"/>
                </a:solidFill>
              </a:rPr>
              <a:t>Reasons why experiences are not booked before the start of the holiday</a:t>
            </a:r>
          </a:p>
        </p:txBody>
      </p:sp>
      <p:sp>
        <p:nvSpPr>
          <p:cNvPr id="3" name="Slide Number Placeholder 2">
            <a:extLst>
              <a:ext uri="{FF2B5EF4-FFF2-40B4-BE49-F238E27FC236}">
                <a16:creationId xmlns:a16="http://schemas.microsoft.com/office/drawing/2014/main" id="{2CD90541-3F39-4A22-AAFA-8F966B9BA977}"/>
              </a:ext>
            </a:extLst>
          </p:cNvPr>
          <p:cNvSpPr>
            <a:spLocks noGrp="1"/>
          </p:cNvSpPr>
          <p:nvPr>
            <p:ph type="sldNum" sz="quarter" idx="12"/>
          </p:nvPr>
        </p:nvSpPr>
        <p:spPr/>
        <p:txBody>
          <a:bodyPr/>
          <a:lstStyle/>
          <a:p>
            <a:fld id="{65C4E51C-5B21-47ED-87F9-7CEAAA8B3069}" type="slidenum">
              <a:rPr lang="en-GB" smtClean="0"/>
              <a:pPr/>
              <a:t>23</a:t>
            </a:fld>
            <a:endParaRPr lang="en-GB"/>
          </a:p>
        </p:txBody>
      </p:sp>
      <p:sp>
        <p:nvSpPr>
          <p:cNvPr id="5" name="Slide Number Placeholder 3">
            <a:extLst>
              <a:ext uri="{FF2B5EF4-FFF2-40B4-BE49-F238E27FC236}">
                <a16:creationId xmlns:a16="http://schemas.microsoft.com/office/drawing/2014/main" id="{7A114AF1-E191-4C6E-BC02-22E11244D9FF}"/>
              </a:ext>
            </a:extLst>
          </p:cNvPr>
          <p:cNvSpPr txBox="1">
            <a:spLocks/>
          </p:cNvSpPr>
          <p:nvPr/>
        </p:nvSpPr>
        <p:spPr>
          <a:xfrm>
            <a:off x="1041988" y="6151281"/>
            <a:ext cx="7290249" cy="259394"/>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sz="1000" dirty="0">
                <a:solidFill>
                  <a:schemeClr val="bg1">
                    <a:lumMod val="50000"/>
                  </a:schemeClr>
                </a:solidFill>
              </a:rPr>
              <a:t>Question:C11. </a:t>
            </a:r>
            <a:r>
              <a:rPr lang="en-GB" sz="1000" dirty="0">
                <a:solidFill>
                  <a:schemeClr val="bg1">
                    <a:lumMod val="50000"/>
                  </a:schemeClr>
                </a:solidFill>
              </a:rPr>
              <a:t>Why did you book that activity / those activities in destination</a:t>
            </a:r>
            <a:r>
              <a:rPr lang="en-AU" sz="1000" dirty="0">
                <a:solidFill>
                  <a:schemeClr val="bg1">
                    <a:lumMod val="50000"/>
                  </a:schemeClr>
                </a:solidFill>
              </a:rPr>
              <a:t>?  Base: International Markets only.  All interested in doing experiences on holiday in England</a:t>
            </a:r>
          </a:p>
        </p:txBody>
      </p:sp>
      <p:graphicFrame>
        <p:nvGraphicFramePr>
          <p:cNvPr id="15" name="Chart 14">
            <a:extLst>
              <a:ext uri="{FF2B5EF4-FFF2-40B4-BE49-F238E27FC236}">
                <a16:creationId xmlns:a16="http://schemas.microsoft.com/office/drawing/2014/main" id="{1854A35A-1F4C-42EA-B79C-B824B88F2E39}"/>
              </a:ext>
            </a:extLst>
          </p:cNvPr>
          <p:cNvGraphicFramePr/>
          <p:nvPr>
            <p:extLst>
              <p:ext uri="{D42A27DB-BD31-4B8C-83A1-F6EECF244321}">
                <p14:modId xmlns:p14="http://schemas.microsoft.com/office/powerpoint/2010/main" val="3119102066"/>
              </p:ext>
            </p:extLst>
          </p:nvPr>
        </p:nvGraphicFramePr>
        <p:xfrm>
          <a:off x="495888" y="2039116"/>
          <a:ext cx="7353426" cy="3801380"/>
        </p:xfrm>
        <a:graphic>
          <a:graphicData uri="http://schemas.openxmlformats.org/drawingml/2006/chart">
            <c:chart xmlns:c="http://schemas.openxmlformats.org/drawingml/2006/chart" xmlns:r="http://schemas.openxmlformats.org/officeDocument/2006/relationships" r:id="rId2"/>
          </a:graphicData>
        </a:graphic>
      </p:graphicFrame>
      <p:sp>
        <p:nvSpPr>
          <p:cNvPr id="50" name="Slide Number Placeholder 3">
            <a:extLst>
              <a:ext uri="{FF2B5EF4-FFF2-40B4-BE49-F238E27FC236}">
                <a16:creationId xmlns:a16="http://schemas.microsoft.com/office/drawing/2014/main" id="{33D38F1F-15FD-4415-B6D8-FC8AECF3D1D1}"/>
              </a:ext>
            </a:extLst>
          </p:cNvPr>
          <p:cNvSpPr txBox="1">
            <a:spLocks/>
          </p:cNvSpPr>
          <p:nvPr/>
        </p:nvSpPr>
        <p:spPr>
          <a:xfrm>
            <a:off x="6531" y="4553921"/>
            <a:ext cx="842675" cy="44831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000" dirty="0">
                <a:solidFill>
                  <a:schemeClr val="bg1">
                    <a:lumMod val="50000"/>
                  </a:schemeClr>
                </a:solidFill>
              </a:rPr>
              <a:t>Over-indexing markets</a:t>
            </a:r>
            <a:endParaRPr lang="en-AU" sz="1000" dirty="0">
              <a:solidFill>
                <a:schemeClr val="bg1">
                  <a:lumMod val="50000"/>
                </a:schemeClr>
              </a:solidFill>
            </a:endParaRPr>
          </a:p>
        </p:txBody>
      </p:sp>
      <p:sp>
        <p:nvSpPr>
          <p:cNvPr id="4" name="Rectangle 3">
            <a:extLst>
              <a:ext uri="{FF2B5EF4-FFF2-40B4-BE49-F238E27FC236}">
                <a16:creationId xmlns:a16="http://schemas.microsoft.com/office/drawing/2014/main" id="{29167E46-64BE-46AB-A172-67D69CE8909D}"/>
              </a:ext>
            </a:extLst>
          </p:cNvPr>
          <p:cNvSpPr/>
          <p:nvPr/>
        </p:nvSpPr>
        <p:spPr>
          <a:xfrm>
            <a:off x="7842783" y="1880867"/>
            <a:ext cx="1897584" cy="4084151"/>
          </a:xfrm>
          <a:prstGeom prst="rect">
            <a:avLst/>
          </a:prstGeom>
          <a:solidFill>
            <a:schemeClr val="bg2"/>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dirty="0">
                <a:solidFill>
                  <a:srgbClr val="996633"/>
                </a:solidFill>
              </a:rPr>
              <a:t>Opportunity to influence experiential spend on the ground</a:t>
            </a:r>
          </a:p>
          <a:p>
            <a:endParaRPr lang="en-GB" sz="1200" dirty="0">
              <a:solidFill>
                <a:srgbClr val="996633"/>
              </a:solidFill>
            </a:endParaRPr>
          </a:p>
          <a:p>
            <a:r>
              <a:rPr lang="en-GB" sz="1100" dirty="0">
                <a:solidFill>
                  <a:srgbClr val="996633"/>
                </a:solidFill>
              </a:rPr>
              <a:t>Most people liked to leave some spontaneous time on their trip, and were open to booking while at their destination</a:t>
            </a:r>
          </a:p>
          <a:p>
            <a:r>
              <a:rPr lang="en-GB" sz="1100" dirty="0">
                <a:solidFill>
                  <a:srgbClr val="996633"/>
                </a:solidFill>
              </a:rPr>
              <a:t>Hearing about activities while on a trip from other tourists, the hotel/ friends/ social media was ideal</a:t>
            </a:r>
          </a:p>
          <a:p>
            <a:r>
              <a:rPr lang="en-GB" sz="1050" dirty="0">
                <a:solidFill>
                  <a:srgbClr val="996633"/>
                </a:solidFill>
              </a:rPr>
              <a:t>A way to find out about little known, exclusive activities- feeling you were one of few who knew about something is part of the draw</a:t>
            </a:r>
          </a:p>
          <a:p>
            <a:r>
              <a:rPr lang="en-GB" sz="1050" dirty="0">
                <a:solidFill>
                  <a:srgbClr val="996633"/>
                </a:solidFill>
              </a:rPr>
              <a:t>A trusted source- a person vouching for the quality</a:t>
            </a:r>
          </a:p>
        </p:txBody>
      </p:sp>
      <p:pic>
        <p:nvPicPr>
          <p:cNvPr id="37" name="Picture 36">
            <a:extLst>
              <a:ext uri="{FF2B5EF4-FFF2-40B4-BE49-F238E27FC236}">
                <a16:creationId xmlns:a16="http://schemas.microsoft.com/office/drawing/2014/main" id="{FD6BBA32-FFD8-467D-9A84-25D8EFEB080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557951" y="5631480"/>
            <a:ext cx="1078542" cy="333538"/>
          </a:xfrm>
          <a:prstGeom prst="rect">
            <a:avLst/>
          </a:prstGeom>
        </p:spPr>
      </p:pic>
      <p:graphicFrame>
        <p:nvGraphicFramePr>
          <p:cNvPr id="8" name="Table 7">
            <a:extLst>
              <a:ext uri="{FF2B5EF4-FFF2-40B4-BE49-F238E27FC236}">
                <a16:creationId xmlns:a16="http://schemas.microsoft.com/office/drawing/2014/main" id="{72F22CD9-A2CD-4FA4-834D-5FC17C4ABD05}"/>
              </a:ext>
            </a:extLst>
          </p:cNvPr>
          <p:cNvGraphicFramePr>
            <a:graphicFrameLocks noGrp="1"/>
          </p:cNvGraphicFramePr>
          <p:nvPr/>
        </p:nvGraphicFramePr>
        <p:xfrm>
          <a:off x="581295" y="4550014"/>
          <a:ext cx="7102386" cy="548640"/>
        </p:xfrm>
        <a:graphic>
          <a:graphicData uri="http://schemas.openxmlformats.org/drawingml/2006/table">
            <a:tbl>
              <a:tblPr firstRow="1" bandRow="1">
                <a:tableStyleId>{5C22544A-7EE6-4342-B048-85BDC9FD1C3A}</a:tableStyleId>
              </a:tblPr>
              <a:tblGrid>
                <a:gridCol w="1183731">
                  <a:extLst>
                    <a:ext uri="{9D8B030D-6E8A-4147-A177-3AD203B41FA5}">
                      <a16:colId xmlns:a16="http://schemas.microsoft.com/office/drawing/2014/main" val="1052216289"/>
                    </a:ext>
                  </a:extLst>
                </a:gridCol>
                <a:gridCol w="1183731">
                  <a:extLst>
                    <a:ext uri="{9D8B030D-6E8A-4147-A177-3AD203B41FA5}">
                      <a16:colId xmlns:a16="http://schemas.microsoft.com/office/drawing/2014/main" val="2659896262"/>
                    </a:ext>
                  </a:extLst>
                </a:gridCol>
                <a:gridCol w="1183731">
                  <a:extLst>
                    <a:ext uri="{9D8B030D-6E8A-4147-A177-3AD203B41FA5}">
                      <a16:colId xmlns:a16="http://schemas.microsoft.com/office/drawing/2014/main" val="1248433935"/>
                    </a:ext>
                  </a:extLst>
                </a:gridCol>
                <a:gridCol w="1183731">
                  <a:extLst>
                    <a:ext uri="{9D8B030D-6E8A-4147-A177-3AD203B41FA5}">
                      <a16:colId xmlns:a16="http://schemas.microsoft.com/office/drawing/2014/main" val="4142929470"/>
                    </a:ext>
                  </a:extLst>
                </a:gridCol>
                <a:gridCol w="1183731">
                  <a:extLst>
                    <a:ext uri="{9D8B030D-6E8A-4147-A177-3AD203B41FA5}">
                      <a16:colId xmlns:a16="http://schemas.microsoft.com/office/drawing/2014/main" val="3491299572"/>
                    </a:ext>
                  </a:extLst>
                </a:gridCol>
                <a:gridCol w="1183731">
                  <a:extLst>
                    <a:ext uri="{9D8B030D-6E8A-4147-A177-3AD203B41FA5}">
                      <a16:colId xmlns:a16="http://schemas.microsoft.com/office/drawing/2014/main" val="2835317436"/>
                    </a:ext>
                  </a:extLst>
                </a:gridCol>
              </a:tblGrid>
              <a:tr h="370840">
                <a:tc>
                  <a:txBody>
                    <a:bodyPr/>
                    <a:lstStyle/>
                    <a:p>
                      <a:pPr algn="ctr"/>
                      <a:r>
                        <a:rPr lang="en-GB" sz="1000" b="0" dirty="0">
                          <a:solidFill>
                            <a:schemeClr val="tx1"/>
                          </a:solidFill>
                        </a:rPr>
                        <a:t>Australia</a:t>
                      </a:r>
                    </a:p>
                    <a:p>
                      <a:pPr algn="ctr"/>
                      <a:r>
                        <a:rPr lang="en-GB" sz="1000" b="0" dirty="0">
                          <a:solidFill>
                            <a:schemeClr val="tx1"/>
                          </a:solidFill>
                        </a:rPr>
                        <a:t>Germany</a:t>
                      </a:r>
                    </a:p>
                  </a:txBody>
                  <a:tcPr>
                    <a:solidFill>
                      <a:schemeClr val="accent4">
                        <a:lumMod val="60000"/>
                        <a:lumOff val="40000"/>
                      </a:schemeClr>
                    </a:solidFill>
                  </a:tcPr>
                </a:tc>
                <a:tc>
                  <a:txBody>
                    <a:bodyPr/>
                    <a:lstStyle/>
                    <a:p>
                      <a:pPr algn="ctr"/>
                      <a:r>
                        <a:rPr lang="en-GB" sz="1000" b="0" dirty="0">
                          <a:solidFill>
                            <a:schemeClr val="tx1"/>
                          </a:solidFill>
                        </a:rPr>
                        <a:t>China</a:t>
                      </a:r>
                    </a:p>
                    <a:p>
                      <a:pPr algn="ctr"/>
                      <a:r>
                        <a:rPr lang="en-GB" sz="1000" b="0" dirty="0">
                          <a:solidFill>
                            <a:schemeClr val="tx1"/>
                          </a:solidFill>
                        </a:rPr>
                        <a:t>France</a:t>
                      </a:r>
                    </a:p>
                  </a:txBody>
                  <a:tcPr>
                    <a:solidFill>
                      <a:schemeClr val="accent4">
                        <a:lumMod val="60000"/>
                        <a:lumOff val="40000"/>
                      </a:schemeClr>
                    </a:solidFill>
                  </a:tcPr>
                </a:tc>
                <a:tc>
                  <a:txBody>
                    <a:bodyPr/>
                    <a:lstStyle/>
                    <a:p>
                      <a:pPr algn="ctr"/>
                      <a:r>
                        <a:rPr lang="en-GB" sz="1000" b="0" dirty="0">
                          <a:solidFill>
                            <a:schemeClr val="tx1"/>
                          </a:solidFill>
                        </a:rPr>
                        <a:t>Australia</a:t>
                      </a:r>
                    </a:p>
                    <a:p>
                      <a:pPr algn="ctr"/>
                      <a:r>
                        <a:rPr lang="en-GB" sz="1000" b="0" dirty="0">
                          <a:solidFill>
                            <a:schemeClr val="tx1"/>
                          </a:solidFill>
                        </a:rPr>
                        <a:t>Germany</a:t>
                      </a:r>
                    </a:p>
                    <a:p>
                      <a:pPr algn="ctr"/>
                      <a:r>
                        <a:rPr lang="en-GB" sz="1000" b="0" dirty="0">
                          <a:solidFill>
                            <a:schemeClr val="tx1"/>
                          </a:solidFill>
                        </a:rPr>
                        <a:t>China</a:t>
                      </a:r>
                    </a:p>
                  </a:txBody>
                  <a:tcPr>
                    <a:solidFill>
                      <a:schemeClr val="accent4">
                        <a:lumMod val="60000"/>
                        <a:lumOff val="40000"/>
                      </a:schemeClr>
                    </a:solidFill>
                  </a:tcPr>
                </a:tc>
                <a:tc>
                  <a:txBody>
                    <a:bodyPr/>
                    <a:lstStyle/>
                    <a:p>
                      <a:pPr algn="ctr"/>
                      <a:r>
                        <a:rPr lang="en-GB" sz="1000" b="0" dirty="0">
                          <a:solidFill>
                            <a:schemeClr val="tx1"/>
                          </a:solidFill>
                        </a:rPr>
                        <a:t>Netherlands</a:t>
                      </a:r>
                    </a:p>
                    <a:p>
                      <a:pPr algn="ctr"/>
                      <a:r>
                        <a:rPr lang="en-GB" sz="1000" b="0" dirty="0">
                          <a:solidFill>
                            <a:schemeClr val="tx1"/>
                          </a:solidFill>
                        </a:rPr>
                        <a:t>Norway</a:t>
                      </a:r>
                    </a:p>
                  </a:txBody>
                  <a:tcPr>
                    <a:solidFill>
                      <a:schemeClr val="accent4">
                        <a:lumMod val="60000"/>
                        <a:lumOff val="40000"/>
                      </a:schemeClr>
                    </a:solidFill>
                  </a:tcPr>
                </a:tc>
                <a:tc>
                  <a:txBody>
                    <a:bodyPr/>
                    <a:lstStyle/>
                    <a:p>
                      <a:pPr algn="ctr"/>
                      <a:r>
                        <a:rPr lang="en-GB" sz="1000" b="0" dirty="0">
                          <a:solidFill>
                            <a:schemeClr val="tx1"/>
                          </a:solidFill>
                        </a:rPr>
                        <a:t>Australia</a:t>
                      </a:r>
                    </a:p>
                    <a:p>
                      <a:pPr algn="ctr"/>
                      <a:r>
                        <a:rPr lang="en-GB" sz="1000" b="0" dirty="0">
                          <a:solidFill>
                            <a:schemeClr val="tx1"/>
                          </a:solidFill>
                        </a:rPr>
                        <a:t>China</a:t>
                      </a:r>
                    </a:p>
                    <a:p>
                      <a:pPr algn="ctr"/>
                      <a:r>
                        <a:rPr lang="en-GB" sz="1000" b="0" dirty="0">
                          <a:solidFill>
                            <a:schemeClr val="tx1"/>
                          </a:solidFill>
                        </a:rPr>
                        <a:t>US</a:t>
                      </a:r>
                    </a:p>
                  </a:txBody>
                  <a:tcPr>
                    <a:solidFill>
                      <a:schemeClr val="accent4">
                        <a:lumMod val="60000"/>
                        <a:lumOff val="40000"/>
                      </a:schemeClr>
                    </a:solidFill>
                  </a:tcPr>
                </a:tc>
                <a:tc>
                  <a:txBody>
                    <a:bodyPr/>
                    <a:lstStyle/>
                    <a:p>
                      <a:pPr algn="ctr"/>
                      <a:r>
                        <a:rPr lang="en-GB" sz="1000" b="0" dirty="0">
                          <a:solidFill>
                            <a:schemeClr val="tx1"/>
                          </a:solidFill>
                        </a:rPr>
                        <a:t>China</a:t>
                      </a:r>
                    </a:p>
                    <a:p>
                      <a:pPr algn="ctr"/>
                      <a:r>
                        <a:rPr lang="en-GB" sz="1000" b="0" dirty="0">
                          <a:solidFill>
                            <a:schemeClr val="tx1"/>
                          </a:solidFill>
                        </a:rPr>
                        <a:t>US</a:t>
                      </a:r>
                    </a:p>
                  </a:txBody>
                  <a:tcPr>
                    <a:solidFill>
                      <a:schemeClr val="accent4">
                        <a:lumMod val="60000"/>
                        <a:lumOff val="40000"/>
                      </a:schemeClr>
                    </a:solidFill>
                  </a:tcPr>
                </a:tc>
                <a:extLst>
                  <a:ext uri="{0D108BD9-81ED-4DB2-BD59-A6C34878D82A}">
                    <a16:rowId xmlns:a16="http://schemas.microsoft.com/office/drawing/2014/main" val="2156313393"/>
                  </a:ext>
                </a:extLst>
              </a:tr>
            </a:tbl>
          </a:graphicData>
        </a:graphic>
      </p:graphicFrame>
      <p:sp>
        <p:nvSpPr>
          <p:cNvPr id="42" name="Rectangle 41">
            <a:extLst>
              <a:ext uri="{FF2B5EF4-FFF2-40B4-BE49-F238E27FC236}">
                <a16:creationId xmlns:a16="http://schemas.microsoft.com/office/drawing/2014/main" id="{8D45783E-020A-4779-97C0-FAD95D5FF2A4}"/>
              </a:ext>
            </a:extLst>
          </p:cNvPr>
          <p:cNvSpPr/>
          <p:nvPr/>
        </p:nvSpPr>
        <p:spPr>
          <a:xfrm>
            <a:off x="0" y="761186"/>
            <a:ext cx="9822385" cy="54731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09142639-537B-4577-A74D-8600F5B54303}"/>
              </a:ext>
            </a:extLst>
          </p:cNvPr>
          <p:cNvSpPr/>
          <p:nvPr/>
        </p:nvSpPr>
        <p:spPr>
          <a:xfrm>
            <a:off x="148653" y="817582"/>
            <a:ext cx="9660460" cy="523220"/>
          </a:xfrm>
          <a:prstGeom prst="rect">
            <a:avLst/>
          </a:prstGeom>
        </p:spPr>
        <p:txBody>
          <a:bodyPr wrap="square">
            <a:spAutoFit/>
          </a:bodyPr>
          <a:lstStyle/>
          <a:p>
            <a:r>
              <a:rPr lang="en-GB" sz="1400" b="1" dirty="0">
                <a:solidFill>
                  <a:schemeClr val="accent5"/>
                </a:solidFill>
              </a:rPr>
              <a:t>Flexibility and a desire to see more of the experience before booking are the main reasons for not booking in advance. However the role for local recommendation and promotion are evident  </a:t>
            </a:r>
          </a:p>
        </p:txBody>
      </p:sp>
      <p:sp>
        <p:nvSpPr>
          <p:cNvPr id="45" name="Slide Number Placeholder 5">
            <a:extLst>
              <a:ext uri="{FF2B5EF4-FFF2-40B4-BE49-F238E27FC236}">
                <a16:creationId xmlns:a16="http://schemas.microsoft.com/office/drawing/2014/main" id="{8B03952A-39C9-4909-BF60-78C46A465DFC}"/>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14" name="Title 1">
            <a:extLst>
              <a:ext uri="{FF2B5EF4-FFF2-40B4-BE49-F238E27FC236}">
                <a16:creationId xmlns:a16="http://schemas.microsoft.com/office/drawing/2014/main" id="{72D8A757-FCA8-4DA5-B9D5-6CF6E3854EFC}"/>
              </a:ext>
            </a:extLst>
          </p:cNvPr>
          <p:cNvSpPr txBox="1">
            <a:spLocks/>
          </p:cNvSpPr>
          <p:nvPr/>
        </p:nvSpPr>
        <p:spPr>
          <a:xfrm>
            <a:off x="304800" y="99237"/>
            <a:ext cx="9517585" cy="563793"/>
          </a:xfrm>
          <a:prstGeom prst="rect">
            <a:avLst/>
          </a:prstGeom>
        </p:spPr>
        <p:txBody>
          <a:bodyPr vert="horz" lIns="91440" tIns="45720" rIns="91440" bIns="45720" rtlCol="0" anchor="ctr">
            <a:normAutofit fontScale="92500"/>
          </a:bodyPr>
          <a:lstStyle>
            <a:lvl1pPr algn="l" defTabSz="742950" rtl="0" eaLnBrk="1" latinLnBrk="0" hangingPunct="1">
              <a:lnSpc>
                <a:spcPct val="90000"/>
              </a:lnSpc>
              <a:spcBef>
                <a:spcPct val="0"/>
              </a:spcBef>
              <a:buNone/>
              <a:defRPr sz="1950" kern="1200">
                <a:solidFill>
                  <a:schemeClr val="accent5"/>
                </a:solidFill>
                <a:latin typeface="+mj-lt"/>
                <a:ea typeface="+mj-ea"/>
                <a:cs typeface="+mj-cs"/>
              </a:defRPr>
            </a:lvl1pPr>
          </a:lstStyle>
          <a:p>
            <a:r>
              <a:rPr lang="en-GB" dirty="0"/>
              <a:t>Go-to-market delivery: on-the-ground opportunity for local promotion and advocacy programmes</a:t>
            </a:r>
          </a:p>
        </p:txBody>
      </p:sp>
      <p:sp>
        <p:nvSpPr>
          <p:cNvPr id="6" name="Rectangle 5">
            <a:extLst>
              <a:ext uri="{FF2B5EF4-FFF2-40B4-BE49-F238E27FC236}">
                <a16:creationId xmlns:a16="http://schemas.microsoft.com/office/drawing/2014/main" id="{8C9E0659-1CE8-41FF-9BE1-6CDE8441E8C4}"/>
              </a:ext>
            </a:extLst>
          </p:cNvPr>
          <p:cNvSpPr/>
          <p:nvPr/>
        </p:nvSpPr>
        <p:spPr>
          <a:xfrm>
            <a:off x="1733006" y="2332057"/>
            <a:ext cx="2412274" cy="2153360"/>
          </a:xfrm>
          <a:prstGeom prst="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796053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CD90541-3F39-4A22-AAFA-8F966B9BA977}"/>
              </a:ext>
            </a:extLst>
          </p:cNvPr>
          <p:cNvSpPr>
            <a:spLocks noGrp="1"/>
          </p:cNvSpPr>
          <p:nvPr>
            <p:ph type="sldNum" sz="quarter" idx="12"/>
          </p:nvPr>
        </p:nvSpPr>
        <p:spPr/>
        <p:txBody>
          <a:bodyPr/>
          <a:lstStyle/>
          <a:p>
            <a:fld id="{65C4E51C-5B21-47ED-87F9-7CEAAA8B3069}" type="slidenum">
              <a:rPr lang="en-GB" smtClean="0"/>
              <a:pPr/>
              <a:t>24</a:t>
            </a:fld>
            <a:endParaRPr lang="en-GB"/>
          </a:p>
        </p:txBody>
      </p:sp>
      <p:sp>
        <p:nvSpPr>
          <p:cNvPr id="19" name="Title 1">
            <a:extLst>
              <a:ext uri="{FF2B5EF4-FFF2-40B4-BE49-F238E27FC236}">
                <a16:creationId xmlns:a16="http://schemas.microsoft.com/office/drawing/2014/main" id="{75CC1F56-76B9-4E05-9885-05E8E47BDF8C}"/>
              </a:ext>
            </a:extLst>
          </p:cNvPr>
          <p:cNvSpPr>
            <a:spLocks noGrp="1"/>
          </p:cNvSpPr>
          <p:nvPr>
            <p:ph type="title"/>
          </p:nvPr>
        </p:nvSpPr>
        <p:spPr>
          <a:xfrm>
            <a:off x="110247" y="113029"/>
            <a:ext cx="9517585" cy="779146"/>
          </a:xfrm>
        </p:spPr>
        <p:txBody>
          <a:bodyPr>
            <a:normAutofit/>
          </a:bodyPr>
          <a:lstStyle/>
          <a:p>
            <a:r>
              <a:rPr lang="en-GB" dirty="0"/>
              <a:t>Maximising the opportunity of experiential activities in England: key take-aways</a:t>
            </a:r>
          </a:p>
        </p:txBody>
      </p:sp>
      <p:sp>
        <p:nvSpPr>
          <p:cNvPr id="17" name="Slide Number Placeholder 5">
            <a:extLst>
              <a:ext uri="{FF2B5EF4-FFF2-40B4-BE49-F238E27FC236}">
                <a16:creationId xmlns:a16="http://schemas.microsoft.com/office/drawing/2014/main" id="{A2965314-5D97-4A77-A152-42673FA8B1EE}"/>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graphicFrame>
        <p:nvGraphicFramePr>
          <p:cNvPr id="4" name="Table 3">
            <a:extLst>
              <a:ext uri="{FF2B5EF4-FFF2-40B4-BE49-F238E27FC236}">
                <a16:creationId xmlns:a16="http://schemas.microsoft.com/office/drawing/2014/main" id="{B9C68722-110D-4D0B-A509-2886DE7A397F}"/>
              </a:ext>
            </a:extLst>
          </p:cNvPr>
          <p:cNvGraphicFramePr>
            <a:graphicFrameLocks noGrp="1"/>
          </p:cNvGraphicFramePr>
          <p:nvPr>
            <p:extLst>
              <p:ext uri="{D42A27DB-BD31-4B8C-83A1-F6EECF244321}">
                <p14:modId xmlns:p14="http://schemas.microsoft.com/office/powerpoint/2010/main" val="2775194663"/>
              </p:ext>
            </p:extLst>
          </p:nvPr>
        </p:nvGraphicFramePr>
        <p:xfrm>
          <a:off x="527374" y="1295400"/>
          <a:ext cx="9100458" cy="4572000"/>
        </p:xfrm>
        <a:graphic>
          <a:graphicData uri="http://schemas.openxmlformats.org/drawingml/2006/table">
            <a:tbl>
              <a:tblPr firstRow="1" bandRow="1">
                <a:tableStyleId>{5C22544A-7EE6-4342-B048-85BDC9FD1C3A}</a:tableStyleId>
              </a:tblPr>
              <a:tblGrid>
                <a:gridCol w="3033486">
                  <a:extLst>
                    <a:ext uri="{9D8B030D-6E8A-4147-A177-3AD203B41FA5}">
                      <a16:colId xmlns:a16="http://schemas.microsoft.com/office/drawing/2014/main" val="817636538"/>
                    </a:ext>
                  </a:extLst>
                </a:gridCol>
                <a:gridCol w="3033486">
                  <a:extLst>
                    <a:ext uri="{9D8B030D-6E8A-4147-A177-3AD203B41FA5}">
                      <a16:colId xmlns:a16="http://schemas.microsoft.com/office/drawing/2014/main" val="1041650395"/>
                    </a:ext>
                  </a:extLst>
                </a:gridCol>
                <a:gridCol w="3033486">
                  <a:extLst>
                    <a:ext uri="{9D8B030D-6E8A-4147-A177-3AD203B41FA5}">
                      <a16:colId xmlns:a16="http://schemas.microsoft.com/office/drawing/2014/main" val="3168589553"/>
                    </a:ext>
                  </a:extLst>
                </a:gridCol>
              </a:tblGrid>
              <a:tr h="370840">
                <a:tc>
                  <a:txBody>
                    <a:bodyPr/>
                    <a:lstStyle/>
                    <a:p>
                      <a:r>
                        <a:rPr lang="en-GB" sz="1600" b="1" dirty="0"/>
                        <a:t>Strengthening the opportunity: the core components of experiential</a:t>
                      </a:r>
                      <a:endParaRPr lang="en-GB" sz="1600" dirty="0"/>
                    </a:p>
                  </a:txBody>
                  <a:tcPr>
                    <a:solidFill>
                      <a:schemeClr val="accent5"/>
                    </a:solidFill>
                  </a:tcPr>
                </a:tc>
                <a:tc>
                  <a:txBody>
                    <a:bodyPr/>
                    <a:lstStyle/>
                    <a:p>
                      <a:pPr marL="0" indent="0">
                        <a:buNone/>
                      </a:pPr>
                      <a:r>
                        <a:rPr lang="en-GB" sz="1600" b="1" dirty="0"/>
                        <a:t>Address barriers to maximise the opportunity: common barriers to overcome</a:t>
                      </a:r>
                      <a:endParaRPr lang="en-GB" sz="1200" b="1" dirty="0">
                        <a:solidFill>
                          <a:schemeClr val="bg1"/>
                        </a:solidFill>
                      </a:endParaRPr>
                    </a:p>
                  </a:txBody>
                  <a:tcPr>
                    <a:solidFill>
                      <a:schemeClr val="accent5"/>
                    </a:solidFill>
                  </a:tcPr>
                </a:tc>
                <a:tc>
                  <a:txBody>
                    <a:bodyPr/>
                    <a:lstStyle/>
                    <a:p>
                      <a:pPr marL="0" lvl="1" indent="0">
                        <a:buNone/>
                      </a:pPr>
                      <a:r>
                        <a:rPr lang="en-GB" sz="1600" b="1" dirty="0"/>
                        <a:t>Go-to-market delivery: elements to consider when promoting / developing itineraries </a:t>
                      </a:r>
                    </a:p>
                  </a:txBody>
                  <a:tcPr>
                    <a:solidFill>
                      <a:schemeClr val="accent5"/>
                    </a:solidFill>
                  </a:tcPr>
                </a:tc>
                <a:extLst>
                  <a:ext uri="{0D108BD9-81ED-4DB2-BD59-A6C34878D82A}">
                    <a16:rowId xmlns:a16="http://schemas.microsoft.com/office/drawing/2014/main" val="1168063328"/>
                  </a:ext>
                </a:extLst>
              </a:tr>
              <a:tr h="370840">
                <a:tc>
                  <a:txBody>
                    <a:bodyPr/>
                    <a:lstStyle/>
                    <a:p>
                      <a:pPr marL="0" indent="0">
                        <a:buFont typeface="Arial" panose="020B0604020202020204" pitchFamily="34" charset="0"/>
                        <a:buNone/>
                      </a:pPr>
                      <a:r>
                        <a:rPr lang="en-GB" sz="1200" dirty="0">
                          <a:solidFill>
                            <a:schemeClr val="tx1"/>
                          </a:solidFill>
                        </a:rPr>
                        <a:t>Experiences need to:</a:t>
                      </a:r>
                    </a:p>
                    <a:p>
                      <a:pPr marL="182563" lvl="1" indent="-182563">
                        <a:buFont typeface="Arial" panose="020B0604020202020204" pitchFamily="34" charset="0"/>
                        <a:buChar char="•"/>
                      </a:pPr>
                      <a:endParaRPr lang="en-GB" sz="1200" dirty="0">
                        <a:solidFill>
                          <a:schemeClr val="tx1"/>
                        </a:solidFill>
                      </a:endParaRPr>
                    </a:p>
                    <a:p>
                      <a:pPr marL="182563" lvl="1" indent="-182563">
                        <a:buFont typeface="Arial" panose="020B0604020202020204" pitchFamily="34" charset="0"/>
                        <a:buChar char="•"/>
                      </a:pPr>
                      <a:r>
                        <a:rPr lang="en-GB" sz="1200" dirty="0">
                          <a:solidFill>
                            <a:schemeClr val="tx1"/>
                          </a:solidFill>
                        </a:rPr>
                        <a:t>Be seen as </a:t>
                      </a:r>
                      <a:r>
                        <a:rPr lang="en-GB" sz="1200" b="1" dirty="0">
                          <a:solidFill>
                            <a:schemeClr val="tx1"/>
                          </a:solidFill>
                        </a:rPr>
                        <a:t>authentic and unique </a:t>
                      </a:r>
                      <a:r>
                        <a:rPr lang="en-GB" sz="1200" dirty="0">
                          <a:solidFill>
                            <a:schemeClr val="tx1"/>
                          </a:solidFill>
                        </a:rPr>
                        <a:t>to England  </a:t>
                      </a:r>
                    </a:p>
                    <a:p>
                      <a:pPr marL="182563" lvl="1" indent="-182563">
                        <a:buFont typeface="Arial" panose="020B0604020202020204" pitchFamily="34" charset="0"/>
                        <a:buChar char="•"/>
                      </a:pPr>
                      <a:endParaRPr lang="en-GB" sz="1200" dirty="0">
                        <a:solidFill>
                          <a:schemeClr val="tx1"/>
                        </a:solidFill>
                      </a:endParaRPr>
                    </a:p>
                    <a:p>
                      <a:pPr marL="182563" lvl="1" indent="-182563">
                        <a:buFont typeface="Arial" panose="020B0604020202020204" pitchFamily="34" charset="0"/>
                        <a:buChar char="•"/>
                      </a:pPr>
                      <a:r>
                        <a:rPr lang="en-GB" sz="1200" dirty="0">
                          <a:solidFill>
                            <a:schemeClr val="tx1"/>
                          </a:solidFill>
                        </a:rPr>
                        <a:t>Create </a:t>
                      </a:r>
                      <a:r>
                        <a:rPr lang="en-GB" sz="1200" b="1" dirty="0">
                          <a:solidFill>
                            <a:schemeClr val="tx1"/>
                          </a:solidFill>
                        </a:rPr>
                        <a:t>distinctive memories </a:t>
                      </a:r>
                      <a:r>
                        <a:rPr lang="en-GB" sz="1200" dirty="0">
                          <a:solidFill>
                            <a:schemeClr val="tx1"/>
                          </a:solidFill>
                        </a:rPr>
                        <a:t>- to both remember and share the experience</a:t>
                      </a:r>
                    </a:p>
                    <a:p>
                      <a:pPr marL="182563" lvl="1" indent="-182563">
                        <a:buFont typeface="Arial" panose="020B0604020202020204" pitchFamily="34" charset="0"/>
                        <a:buChar char="•"/>
                      </a:pPr>
                      <a:endParaRPr lang="en-GB" sz="1200" dirty="0">
                        <a:solidFill>
                          <a:schemeClr val="tx1"/>
                        </a:solidFill>
                      </a:endParaRPr>
                    </a:p>
                    <a:p>
                      <a:pPr marL="182563" lvl="1" indent="-182563">
                        <a:buFont typeface="Arial" panose="020B0604020202020204" pitchFamily="34" charset="0"/>
                        <a:buChar char="•"/>
                      </a:pPr>
                      <a:r>
                        <a:rPr lang="en-GB" sz="1200" dirty="0">
                          <a:solidFill>
                            <a:schemeClr val="tx1"/>
                          </a:solidFill>
                        </a:rPr>
                        <a:t>Provide </a:t>
                      </a:r>
                      <a:r>
                        <a:rPr lang="en-GB" sz="1200" b="1" dirty="0">
                          <a:solidFill>
                            <a:schemeClr val="tx1"/>
                          </a:solidFill>
                        </a:rPr>
                        <a:t>cultural or historic immersion </a:t>
                      </a:r>
                      <a:r>
                        <a:rPr lang="en-GB" sz="1200" dirty="0">
                          <a:solidFill>
                            <a:schemeClr val="tx1"/>
                          </a:solidFill>
                        </a:rPr>
                        <a:t>– building a personal connection to the place and people</a:t>
                      </a:r>
                    </a:p>
                    <a:p>
                      <a:pPr marL="182563" lvl="1" indent="-182563">
                        <a:buFont typeface="Arial" panose="020B0604020202020204" pitchFamily="34" charset="0"/>
                        <a:buChar char="•"/>
                      </a:pPr>
                      <a:endParaRPr lang="en-GB" sz="1200" dirty="0">
                        <a:solidFill>
                          <a:schemeClr val="tx1"/>
                        </a:solidFill>
                      </a:endParaRPr>
                    </a:p>
                    <a:p>
                      <a:pPr marL="182563" lvl="1" indent="-182563">
                        <a:buFont typeface="Arial" panose="020B0604020202020204" pitchFamily="34" charset="0"/>
                        <a:buChar char="•"/>
                      </a:pPr>
                      <a:r>
                        <a:rPr lang="en-GB" sz="1200" b="1" dirty="0">
                          <a:solidFill>
                            <a:schemeClr val="tx1"/>
                          </a:solidFill>
                        </a:rPr>
                        <a:t>Provide a challenge</a:t>
                      </a:r>
                      <a:r>
                        <a:rPr lang="en-GB" sz="1200" dirty="0">
                          <a:solidFill>
                            <a:schemeClr val="tx1"/>
                          </a:solidFill>
                        </a:rPr>
                        <a:t> – do something different to what they can do at home</a:t>
                      </a:r>
                    </a:p>
                    <a:p>
                      <a:endParaRPr lang="en-GB" sz="1200" dirty="0">
                        <a:solidFill>
                          <a:schemeClr val="tx1"/>
                        </a:solidFill>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marL="182563" lvl="1" indent="-171450">
                        <a:buFont typeface="Arial" panose="020B0604020202020204" pitchFamily="34" charset="0"/>
                        <a:buChar char="•"/>
                      </a:pPr>
                      <a:r>
                        <a:rPr lang="en-GB" sz="1200" b="1" i="0" dirty="0">
                          <a:solidFill>
                            <a:schemeClr val="tx1"/>
                          </a:solidFill>
                        </a:rPr>
                        <a:t>Cost </a:t>
                      </a:r>
                      <a:r>
                        <a:rPr lang="en-GB" sz="1200" i="0" dirty="0">
                          <a:solidFill>
                            <a:schemeClr val="tx1"/>
                          </a:solidFill>
                        </a:rPr>
                        <a:t>-  England is seen as an expensive destination, impacting on perceptions of the cost of individual experiences</a:t>
                      </a:r>
                    </a:p>
                    <a:p>
                      <a:pPr marL="182563" lvl="1" indent="-171450">
                        <a:buFont typeface="Arial" panose="020B0604020202020204" pitchFamily="34" charset="0"/>
                        <a:buChar char="•"/>
                      </a:pPr>
                      <a:endParaRPr lang="en-GB" sz="1200" i="0" dirty="0">
                        <a:solidFill>
                          <a:schemeClr val="tx1"/>
                        </a:solidFill>
                      </a:endParaRPr>
                    </a:p>
                    <a:p>
                      <a:pPr marL="182563" lvl="1" indent="-171450">
                        <a:buFont typeface="Arial" panose="020B0604020202020204" pitchFamily="34" charset="0"/>
                        <a:buChar char="•"/>
                      </a:pPr>
                      <a:r>
                        <a:rPr lang="en-GB" sz="1200" b="1" i="0" dirty="0">
                          <a:solidFill>
                            <a:schemeClr val="tx1"/>
                          </a:solidFill>
                        </a:rPr>
                        <a:t>Competitive environment / ownership</a:t>
                      </a:r>
                      <a:r>
                        <a:rPr lang="en-GB" sz="1200" i="0" dirty="0">
                          <a:solidFill>
                            <a:schemeClr val="tx1"/>
                          </a:solidFill>
                        </a:rPr>
                        <a:t> – </a:t>
                      </a:r>
                      <a:r>
                        <a:rPr lang="en-GB" sz="1200" i="0" dirty="0"/>
                        <a:t>despite being interested in doing in some experiences in England, the pull of other destinations is sometimes stronger</a:t>
                      </a:r>
                    </a:p>
                    <a:p>
                      <a:pPr marL="182563" lvl="1" indent="-171450">
                        <a:buFont typeface="Arial" panose="020B0604020202020204" pitchFamily="34" charset="0"/>
                        <a:buChar char="•"/>
                      </a:pPr>
                      <a:endParaRPr lang="en-GB" sz="1200" i="0" dirty="0">
                        <a:solidFill>
                          <a:schemeClr val="tx1"/>
                        </a:solidFill>
                      </a:endParaRPr>
                    </a:p>
                    <a:p>
                      <a:pPr marL="182563" lvl="1" indent="-171450">
                        <a:buFont typeface="Arial" panose="020B0604020202020204" pitchFamily="34" charset="0"/>
                        <a:buChar char="•"/>
                      </a:pPr>
                      <a:r>
                        <a:rPr lang="en-GB" sz="1200" b="1" i="0" dirty="0">
                          <a:solidFill>
                            <a:schemeClr val="tx1"/>
                          </a:solidFill>
                        </a:rPr>
                        <a:t>Targeting</a:t>
                      </a:r>
                      <a:r>
                        <a:rPr lang="en-GB" sz="1200" i="0" dirty="0">
                          <a:solidFill>
                            <a:schemeClr val="tx1"/>
                          </a:solidFill>
                        </a:rPr>
                        <a:t> - suitability for all travelling in the holiday group, </a:t>
                      </a:r>
                      <a:r>
                        <a:rPr lang="en-GB" sz="1200" i="0" dirty="0"/>
                        <a:t>some experiences are not perceived as child friendly or physical activity level is a turn-off</a:t>
                      </a:r>
                      <a:endParaRPr lang="en-GB" sz="1200" i="0" dirty="0">
                        <a:solidFill>
                          <a:schemeClr val="tx1"/>
                        </a:solidFill>
                      </a:endParaRPr>
                    </a:p>
                    <a:p>
                      <a:pPr marL="182563" lvl="1" indent="-171450">
                        <a:buFont typeface="Arial" panose="020B0604020202020204" pitchFamily="34" charset="0"/>
                        <a:buChar char="•"/>
                      </a:pPr>
                      <a:endParaRPr lang="en-GB" sz="1200" i="0" dirty="0">
                        <a:solidFill>
                          <a:schemeClr val="tx1"/>
                        </a:solidFill>
                      </a:endParaRPr>
                    </a:p>
                    <a:p>
                      <a:pPr marL="182563" lvl="1" indent="-171450">
                        <a:buFont typeface="Arial" panose="020B0604020202020204" pitchFamily="34" charset="0"/>
                        <a:buChar char="•"/>
                      </a:pPr>
                      <a:r>
                        <a:rPr lang="en-GB" sz="1200" i="0" dirty="0">
                          <a:solidFill>
                            <a:schemeClr val="tx1"/>
                          </a:solidFill>
                        </a:rPr>
                        <a:t>Mitigating the </a:t>
                      </a:r>
                      <a:r>
                        <a:rPr lang="en-GB" sz="1200" b="1" i="0" dirty="0">
                          <a:solidFill>
                            <a:schemeClr val="tx1"/>
                          </a:solidFill>
                        </a:rPr>
                        <a:t>weather</a:t>
                      </a:r>
                      <a:r>
                        <a:rPr lang="en-GB" sz="1200" i="0" dirty="0">
                          <a:solidFill>
                            <a:schemeClr val="tx1"/>
                          </a:solidFill>
                        </a:rPr>
                        <a:t> challenge</a:t>
                      </a:r>
                    </a:p>
                    <a:p>
                      <a:pPr marL="182563" lvl="1" indent="-171450">
                        <a:buFont typeface="Arial" panose="020B0604020202020204" pitchFamily="34" charset="0"/>
                        <a:buChar char="•"/>
                      </a:pPr>
                      <a:endParaRPr lang="en-GB" sz="1200" i="0" dirty="0">
                        <a:solidFill>
                          <a:schemeClr val="tx1"/>
                        </a:solidFill>
                      </a:endParaRPr>
                    </a:p>
                    <a:p>
                      <a:pPr marL="182563" lvl="1" indent="-171450">
                        <a:buFont typeface="Arial" panose="020B0604020202020204" pitchFamily="34" charset="0"/>
                        <a:buChar char="•"/>
                      </a:pPr>
                      <a:r>
                        <a:rPr lang="en-GB" sz="1200" i="0" dirty="0">
                          <a:solidFill>
                            <a:schemeClr val="tx1"/>
                          </a:solidFill>
                        </a:rPr>
                        <a:t>Building </a:t>
                      </a:r>
                      <a:r>
                        <a:rPr lang="en-GB" sz="1200" b="1" i="0" dirty="0">
                          <a:solidFill>
                            <a:schemeClr val="tx1"/>
                          </a:solidFill>
                        </a:rPr>
                        <a:t>awareness of regional England</a:t>
                      </a:r>
                      <a:r>
                        <a:rPr lang="en-GB" sz="1200" i="0" dirty="0">
                          <a:solidFill>
                            <a:schemeClr val="tx1"/>
                          </a:solidFill>
                        </a:rPr>
                        <a:t> - specifically for inbound markets, where knowledge is low   </a:t>
                      </a:r>
                    </a:p>
                    <a:p>
                      <a:endParaRPr lang="en-GB"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marL="182563" lvl="1" indent="-171450">
                        <a:buFont typeface="Arial" panose="020B0604020202020204" pitchFamily="34" charset="0"/>
                        <a:buChar char="•"/>
                      </a:pPr>
                      <a:r>
                        <a:rPr lang="en-GB" sz="1200" dirty="0"/>
                        <a:t>Promoting experiences in </a:t>
                      </a:r>
                      <a:r>
                        <a:rPr lang="en-GB" sz="1200" b="1" dirty="0"/>
                        <a:t>more rural locations</a:t>
                      </a:r>
                      <a:endParaRPr lang="en-GB" sz="1200" b="1" dirty="0">
                        <a:solidFill>
                          <a:schemeClr val="bg1"/>
                        </a:solidFill>
                      </a:endParaRPr>
                    </a:p>
                    <a:p>
                      <a:pPr marL="182563" lvl="1" indent="-171450">
                        <a:buFont typeface="Arial" panose="020B0604020202020204" pitchFamily="34" charset="0"/>
                        <a:buChar char="•"/>
                      </a:pPr>
                      <a:r>
                        <a:rPr lang="en-GB" sz="1200" dirty="0">
                          <a:solidFill>
                            <a:schemeClr val="bg1"/>
                          </a:solidFill>
                        </a:rPr>
                        <a:t>Making experiences easily accessible</a:t>
                      </a:r>
                    </a:p>
                    <a:p>
                      <a:pPr marL="182563" lvl="1" indent="-171450">
                        <a:buFont typeface="Arial" panose="020B0604020202020204" pitchFamily="34" charset="0"/>
                        <a:buChar char="•"/>
                      </a:pPr>
                      <a:r>
                        <a:rPr lang="en-GB" sz="1200" dirty="0"/>
                        <a:t>Opportunity to </a:t>
                      </a:r>
                      <a:r>
                        <a:rPr lang="en-GB" sz="1200" b="1" dirty="0"/>
                        <a:t>promote both in source-market and in-destination</a:t>
                      </a:r>
                    </a:p>
                    <a:p>
                      <a:pPr marL="182563" lvl="1" indent="-171450">
                        <a:buFont typeface="Arial" panose="020B0604020202020204" pitchFamily="34" charset="0"/>
                        <a:buChar char="•"/>
                      </a:pPr>
                      <a:endParaRPr lang="en-GB" sz="1200" dirty="0"/>
                    </a:p>
                    <a:p>
                      <a:pPr marL="182563" lvl="1" indent="-171450">
                        <a:buFont typeface="Arial" panose="020B0604020202020204" pitchFamily="34" charset="0"/>
                        <a:buChar char="•"/>
                      </a:pPr>
                      <a:r>
                        <a:rPr lang="en-GB" sz="1200" b="1" dirty="0"/>
                        <a:t>On-the-ground opportunity </a:t>
                      </a:r>
                      <a:r>
                        <a:rPr lang="en-GB" sz="1200" dirty="0"/>
                        <a:t>for local promotion and advocacy programmes</a:t>
                      </a:r>
                    </a:p>
                    <a:p>
                      <a:pPr marL="182563" lvl="1" indent="-171450">
                        <a:buFont typeface="Arial" panose="020B0604020202020204" pitchFamily="34" charset="0"/>
                        <a:buChar char="•"/>
                      </a:pPr>
                      <a:endParaRPr lang="en-GB" sz="1200" dirty="0">
                        <a:solidFill>
                          <a:schemeClr val="bg1"/>
                        </a:solidFill>
                      </a:endParaRPr>
                    </a:p>
                    <a:p>
                      <a:pPr marL="182563" lvl="1" indent="-171450">
                        <a:buFont typeface="Arial" panose="020B0604020202020204" pitchFamily="34" charset="0"/>
                        <a:buChar char="•"/>
                      </a:pPr>
                      <a:r>
                        <a:rPr lang="en-GB" sz="1200" dirty="0">
                          <a:solidFill>
                            <a:schemeClr val="tx1"/>
                          </a:solidFill>
                        </a:rPr>
                        <a:t>Extended </a:t>
                      </a:r>
                      <a:r>
                        <a:rPr lang="en-GB" sz="1200" b="1" dirty="0">
                          <a:solidFill>
                            <a:schemeClr val="tx1"/>
                          </a:solidFill>
                        </a:rPr>
                        <a:t>journey times </a:t>
                      </a:r>
                      <a:r>
                        <a:rPr lang="en-GB" sz="1200" dirty="0">
                          <a:solidFill>
                            <a:schemeClr val="tx1"/>
                          </a:solidFill>
                        </a:rPr>
                        <a:t>from accommodation &amp; gateways will impact potential</a:t>
                      </a:r>
                    </a:p>
                    <a:p>
                      <a:endParaRPr lang="en-GB" sz="1200" dirty="0">
                        <a:solidFill>
                          <a:schemeClr val="tx1"/>
                        </a:solidFill>
                      </a:endParaRPr>
                    </a:p>
                  </a:txBody>
                  <a:tcPr>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4065567123"/>
                  </a:ext>
                </a:extLst>
              </a:tr>
            </a:tbl>
          </a:graphicData>
        </a:graphic>
      </p:graphicFrame>
    </p:spTree>
    <p:extLst>
      <p:ext uri="{BB962C8B-B14F-4D97-AF65-F5344CB8AC3E}">
        <p14:creationId xmlns:p14="http://schemas.microsoft.com/office/powerpoint/2010/main" val="2464447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4">
            <a:extLst>
              <a:ext uri="{FF2B5EF4-FFF2-40B4-BE49-F238E27FC236}">
                <a16:creationId xmlns:a16="http://schemas.microsoft.com/office/drawing/2014/main" id="{48CD4157-5A13-48CB-B7B0-0B75DCDB11BC}"/>
              </a:ext>
            </a:extLst>
          </p:cNvPr>
          <p:cNvSpPr txBox="1">
            <a:spLocks/>
          </p:cNvSpPr>
          <p:nvPr/>
        </p:nvSpPr>
        <p:spPr>
          <a:xfrm>
            <a:off x="7677150" y="6002949"/>
            <a:ext cx="2228850" cy="296664"/>
          </a:xfrm>
          <a:prstGeom prst="rect">
            <a:avLst/>
          </a:prstGeom>
        </p:spPr>
        <p:txBody>
          <a:bodyPr/>
          <a:lstStyle>
            <a:defPPr>
              <a:defRPr lang="en-US"/>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5C4E51C-5B21-47ED-87F9-7CEAAA8B3069}" type="slidenum">
              <a:rPr lang="en-GB" sz="1138"/>
              <a:pPr/>
              <a:t>25</a:t>
            </a:fld>
            <a:endParaRPr lang="en-GB" sz="1138"/>
          </a:p>
        </p:txBody>
      </p:sp>
      <p:pic>
        <p:nvPicPr>
          <p:cNvPr id="5" name="Picture 4">
            <a:extLst>
              <a:ext uri="{FF2B5EF4-FFF2-40B4-BE49-F238E27FC236}">
                <a16:creationId xmlns:a16="http://schemas.microsoft.com/office/drawing/2014/main" id="{15F2B06E-FDD3-449B-A26B-FC49F7A75EA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692140" y="481265"/>
            <a:ext cx="1667636" cy="2844857"/>
          </a:xfrm>
          <a:prstGeom prst="rect">
            <a:avLst/>
          </a:prstGeom>
        </p:spPr>
      </p:pic>
      <p:pic>
        <p:nvPicPr>
          <p:cNvPr id="6" name="Picture 5">
            <a:extLst>
              <a:ext uri="{FF2B5EF4-FFF2-40B4-BE49-F238E27FC236}">
                <a16:creationId xmlns:a16="http://schemas.microsoft.com/office/drawing/2014/main" id="{4D35D27D-B383-47CA-ADDA-810BF145ACE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7" b="-6"/>
          <a:stretch/>
        </p:blipFill>
        <p:spPr>
          <a:xfrm>
            <a:off x="7447779" y="481265"/>
            <a:ext cx="2064455" cy="1610426"/>
          </a:xfrm>
          <a:prstGeom prst="rect">
            <a:avLst/>
          </a:prstGeom>
        </p:spPr>
      </p:pic>
      <p:pic>
        <p:nvPicPr>
          <p:cNvPr id="7" name="Picture 6" descr="A picture containing wooden, ground, sitting&#10;&#10;Description automatically generated">
            <a:extLst>
              <a:ext uri="{FF2B5EF4-FFF2-40B4-BE49-F238E27FC236}">
                <a16:creationId xmlns:a16="http://schemas.microsoft.com/office/drawing/2014/main" id="{0D56A793-8335-41CB-B350-E64CE3E91F4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692140" y="3429001"/>
            <a:ext cx="1667636" cy="2099352"/>
          </a:xfrm>
          <a:prstGeom prst="rect">
            <a:avLst/>
          </a:prstGeom>
        </p:spPr>
      </p:pic>
      <p:pic>
        <p:nvPicPr>
          <p:cNvPr id="8" name="Picture 7">
            <a:extLst>
              <a:ext uri="{FF2B5EF4-FFF2-40B4-BE49-F238E27FC236}">
                <a16:creationId xmlns:a16="http://schemas.microsoft.com/office/drawing/2014/main" id="{F8DDDE25-8F76-4261-8D3B-EE250650AE74}"/>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b="-3"/>
          <a:stretch/>
        </p:blipFill>
        <p:spPr>
          <a:xfrm>
            <a:off x="7483475" y="2195117"/>
            <a:ext cx="2036583" cy="3332425"/>
          </a:xfrm>
          <a:prstGeom prst="rect">
            <a:avLst/>
          </a:prstGeom>
        </p:spPr>
      </p:pic>
      <p:cxnSp>
        <p:nvCxnSpPr>
          <p:cNvPr id="14" name="Straight Connector 13">
            <a:extLst>
              <a:ext uri="{FF2B5EF4-FFF2-40B4-BE49-F238E27FC236}">
                <a16:creationId xmlns:a16="http://schemas.microsoft.com/office/drawing/2014/main" id="{0B127FF5-469B-4D22-B987-FB5610902920}"/>
              </a:ext>
            </a:extLst>
          </p:cNvPr>
          <p:cNvCxnSpPr/>
          <p:nvPr/>
        </p:nvCxnSpPr>
        <p:spPr>
          <a:xfrm flipH="1">
            <a:off x="603694" y="2845590"/>
            <a:ext cx="4589336" cy="0"/>
          </a:xfrm>
          <a:prstGeom prst="line">
            <a:avLst/>
          </a:prstGeom>
          <a:ln w="22225">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C45856DC-6F60-4BBA-87A5-B0F7500E65EE}"/>
              </a:ext>
            </a:extLst>
          </p:cNvPr>
          <p:cNvSpPr/>
          <p:nvPr/>
        </p:nvSpPr>
        <p:spPr>
          <a:xfrm>
            <a:off x="679973" y="2095795"/>
            <a:ext cx="4658381" cy="707886"/>
          </a:xfrm>
          <a:prstGeom prst="rect">
            <a:avLst/>
          </a:prstGeom>
        </p:spPr>
        <p:txBody>
          <a:bodyPr wrap="square">
            <a:spAutoFit/>
          </a:bodyPr>
          <a:lstStyle/>
          <a:p>
            <a:r>
              <a:rPr lang="en-GB" sz="2000" dirty="0"/>
              <a:t>Exploring the opportunities and challenges across experience clusters</a:t>
            </a:r>
          </a:p>
        </p:txBody>
      </p:sp>
      <p:sp>
        <p:nvSpPr>
          <p:cNvPr id="10" name="Slide Number Placeholder 5">
            <a:extLst>
              <a:ext uri="{FF2B5EF4-FFF2-40B4-BE49-F238E27FC236}">
                <a16:creationId xmlns:a16="http://schemas.microsoft.com/office/drawing/2014/main" id="{0588623E-22AC-4B0A-9712-13F5549F7973}"/>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16794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220BE72-359B-40BD-AB02-B8E201E6D799}"/>
              </a:ext>
            </a:extLst>
          </p:cNvPr>
          <p:cNvSpPr/>
          <p:nvPr/>
        </p:nvSpPr>
        <p:spPr>
          <a:xfrm>
            <a:off x="-2" y="764645"/>
            <a:ext cx="9906001" cy="53480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E263303-980D-496B-8D5B-56A1842059E8}"/>
              </a:ext>
            </a:extLst>
          </p:cNvPr>
          <p:cNvSpPr>
            <a:spLocks noGrp="1"/>
          </p:cNvSpPr>
          <p:nvPr>
            <p:ph type="title"/>
          </p:nvPr>
        </p:nvSpPr>
        <p:spPr>
          <a:xfrm>
            <a:off x="83615" y="78500"/>
            <a:ext cx="8234362" cy="794937"/>
          </a:xfrm>
        </p:spPr>
        <p:txBody>
          <a:bodyPr/>
          <a:lstStyle/>
          <a:p>
            <a:r>
              <a:rPr lang="en-GB" dirty="0"/>
              <a:t>Identifying clusters of experiences that have similar attributes</a:t>
            </a:r>
          </a:p>
        </p:txBody>
      </p:sp>
      <p:sp>
        <p:nvSpPr>
          <p:cNvPr id="3" name="Slide Number Placeholder 2">
            <a:extLst>
              <a:ext uri="{FF2B5EF4-FFF2-40B4-BE49-F238E27FC236}">
                <a16:creationId xmlns:a16="http://schemas.microsoft.com/office/drawing/2014/main" id="{22CE16A8-9406-421C-BCB6-34912C9A781E}"/>
              </a:ext>
            </a:extLst>
          </p:cNvPr>
          <p:cNvSpPr>
            <a:spLocks noGrp="1"/>
          </p:cNvSpPr>
          <p:nvPr>
            <p:ph type="sldNum" sz="quarter" idx="12"/>
          </p:nvPr>
        </p:nvSpPr>
        <p:spPr/>
        <p:txBody>
          <a:bodyPr/>
          <a:lstStyle/>
          <a:p>
            <a:fld id="{65C4E51C-5B21-47ED-87F9-7CEAAA8B3069}" type="slidenum">
              <a:rPr lang="en-GB" smtClean="0"/>
              <a:pPr/>
              <a:t>26</a:t>
            </a:fld>
            <a:endParaRPr lang="en-GB"/>
          </a:p>
        </p:txBody>
      </p:sp>
      <p:sp>
        <p:nvSpPr>
          <p:cNvPr id="31" name="Rectangle 30">
            <a:extLst>
              <a:ext uri="{FF2B5EF4-FFF2-40B4-BE49-F238E27FC236}">
                <a16:creationId xmlns:a16="http://schemas.microsoft.com/office/drawing/2014/main" id="{AB8A94DC-86CF-42CD-BE9D-6A16AE80CE00}"/>
              </a:ext>
            </a:extLst>
          </p:cNvPr>
          <p:cNvSpPr/>
          <p:nvPr/>
        </p:nvSpPr>
        <p:spPr>
          <a:xfrm>
            <a:off x="2998303" y="6565275"/>
            <a:ext cx="6670236" cy="233975"/>
          </a:xfrm>
          <a:prstGeom prst="rect">
            <a:avLst/>
          </a:prstGeom>
        </p:spPr>
        <p:txBody>
          <a:bodyPr wrap="square">
            <a:spAutoFit/>
          </a:bodyPr>
          <a:lstStyle/>
          <a:p>
            <a:pPr>
              <a:lnSpc>
                <a:spcPct val="107000"/>
              </a:lnSpc>
              <a:spcAft>
                <a:spcPts val="800"/>
              </a:spcAft>
            </a:pPr>
            <a:r>
              <a:rPr lang="en-GB" sz="900" dirty="0">
                <a:solidFill>
                  <a:schemeClr val="tx2"/>
                </a:solidFill>
                <a:latin typeface="Calibri" panose="020F0502020204030204" pitchFamily="34" charset="0"/>
                <a:ea typeface="Calibri" panose="020F0502020204030204" pitchFamily="34" charset="0"/>
                <a:cs typeface="Times New Roman" panose="02020603050405020304" pitchFamily="18" charset="0"/>
              </a:rPr>
              <a:t>*see appendix for full descriptions of each experience tested</a:t>
            </a:r>
          </a:p>
        </p:txBody>
      </p:sp>
      <p:sp>
        <p:nvSpPr>
          <p:cNvPr id="32" name="Slide Number Placeholder 5">
            <a:extLst>
              <a:ext uri="{FF2B5EF4-FFF2-40B4-BE49-F238E27FC236}">
                <a16:creationId xmlns:a16="http://schemas.microsoft.com/office/drawing/2014/main" id="{633DFE15-BE83-4658-9ECB-8BEC253BE83A}"/>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40D631F2-079F-4C86-BF03-F29DD610293B}"/>
              </a:ext>
            </a:extLst>
          </p:cNvPr>
          <p:cNvSpPr/>
          <p:nvPr/>
        </p:nvSpPr>
        <p:spPr>
          <a:xfrm>
            <a:off x="212921" y="808674"/>
            <a:ext cx="3075196" cy="4416594"/>
          </a:xfrm>
          <a:prstGeom prst="rect">
            <a:avLst/>
          </a:prstGeom>
        </p:spPr>
        <p:txBody>
          <a:bodyPr wrap="square">
            <a:spAutoFit/>
          </a:bodyPr>
          <a:lstStyle/>
          <a:p>
            <a:r>
              <a:rPr lang="en-GB" sz="1600" b="1" dirty="0">
                <a:solidFill>
                  <a:schemeClr val="accent5"/>
                </a:solidFill>
              </a:rPr>
              <a:t>Grouping experiences to explore the opportunity:</a:t>
            </a:r>
          </a:p>
          <a:p>
            <a:pPr marL="182563" indent="-182563">
              <a:buFont typeface="Arial" panose="020B0604020202020204" pitchFamily="34" charset="0"/>
              <a:buChar char="•"/>
            </a:pPr>
            <a:r>
              <a:rPr lang="en-GB" sz="1200" dirty="0"/>
              <a:t>In order to summarise the opportunities and challenges across all experiences, we have identified 6 clusters.</a:t>
            </a:r>
          </a:p>
          <a:p>
            <a:pPr marL="182563" indent="-182563">
              <a:buFont typeface="Arial" panose="020B0604020202020204" pitchFamily="34" charset="0"/>
              <a:buChar char="•"/>
            </a:pPr>
            <a:endParaRPr lang="en-GB" sz="1200" dirty="0"/>
          </a:p>
          <a:p>
            <a:pPr marL="182563" indent="-182563">
              <a:buFont typeface="Arial" panose="020B0604020202020204" pitchFamily="34" charset="0"/>
              <a:buChar char="•"/>
            </a:pPr>
            <a:r>
              <a:rPr lang="en-GB" sz="1200" dirty="0"/>
              <a:t>Experiences in each cluster share similar attitudes, behaviours and challenges towards participating in these experiences in England, across inbound and domestic markets.</a:t>
            </a:r>
          </a:p>
          <a:p>
            <a:pPr marL="182563" indent="-182563">
              <a:buFont typeface="Arial" panose="020B0604020202020204" pitchFamily="34" charset="0"/>
              <a:buChar char="•"/>
            </a:pPr>
            <a:endParaRPr lang="en-GB" sz="1200" dirty="0"/>
          </a:p>
          <a:p>
            <a:pPr marL="182563" indent="-182563">
              <a:buFont typeface="Arial" panose="020B0604020202020204" pitchFamily="34" charset="0"/>
              <a:buChar char="•"/>
            </a:pPr>
            <a:r>
              <a:rPr lang="en-GB" sz="1200" dirty="0"/>
              <a:t>The clusters therefore indicate how similar experiences not specifically tested in this research might perform</a:t>
            </a:r>
          </a:p>
          <a:p>
            <a:pPr marL="182563" indent="-182563">
              <a:buFont typeface="Arial" panose="020B0604020202020204" pitchFamily="34" charset="0"/>
              <a:buChar char="•"/>
            </a:pPr>
            <a:endParaRPr lang="en-GB" sz="1200" dirty="0"/>
          </a:p>
          <a:p>
            <a:r>
              <a:rPr lang="en-GB" sz="1050" i="1" dirty="0"/>
              <a:t>Note: Through these groupings, we are not suggesting that these experiences should all be combined together in one full product itinerary  – while there is a high degree of cross-over for some experience groupings, travellers may not want to do more than one experience on their visit.</a:t>
            </a:r>
          </a:p>
          <a:p>
            <a:endParaRPr lang="en-GB" sz="900" dirty="0"/>
          </a:p>
          <a:p>
            <a:r>
              <a:rPr lang="en-GB" sz="900" dirty="0"/>
              <a:t> </a:t>
            </a:r>
          </a:p>
        </p:txBody>
      </p:sp>
      <p:sp>
        <p:nvSpPr>
          <p:cNvPr id="34" name="Rectangle: Rounded Corners 33">
            <a:extLst>
              <a:ext uri="{FF2B5EF4-FFF2-40B4-BE49-F238E27FC236}">
                <a16:creationId xmlns:a16="http://schemas.microsoft.com/office/drawing/2014/main" id="{84B31CAA-C9FC-46BE-8A4E-F84E74C1E4DF}"/>
              </a:ext>
            </a:extLst>
          </p:cNvPr>
          <p:cNvSpPr/>
          <p:nvPr/>
        </p:nvSpPr>
        <p:spPr>
          <a:xfrm>
            <a:off x="3476324" y="885293"/>
            <a:ext cx="6191795" cy="794937"/>
          </a:xfrm>
          <a:prstGeom prst="round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2AB896C-1577-4801-ACEC-365BDBBAF1A1}"/>
              </a:ext>
            </a:extLst>
          </p:cNvPr>
          <p:cNvSpPr/>
          <p:nvPr/>
        </p:nvSpPr>
        <p:spPr>
          <a:xfrm>
            <a:off x="5220485" y="902592"/>
            <a:ext cx="2438603" cy="769441"/>
          </a:xfrm>
          <a:prstGeom prst="rect">
            <a:avLst/>
          </a:prstGeom>
        </p:spPr>
        <p:txBody>
          <a:bodyPr wrap="square">
            <a:spAutoFit/>
          </a:bodyPr>
          <a:lstStyle/>
          <a:p>
            <a:pPr marL="171450" indent="-171450">
              <a:buFont typeface="Arial" panose="020B0604020202020204" pitchFamily="34" charset="0"/>
              <a:buChar char="•"/>
            </a:pPr>
            <a:r>
              <a:rPr lang="en-GB" sz="1100" dirty="0"/>
              <a:t>Experience life ‘behind the scenes’</a:t>
            </a:r>
          </a:p>
          <a:p>
            <a:pPr marL="171450" indent="-171450">
              <a:buFont typeface="Arial" panose="020B0604020202020204" pitchFamily="34" charset="0"/>
              <a:buChar char="•"/>
            </a:pPr>
            <a:r>
              <a:rPr lang="en-GB" sz="1100" dirty="0"/>
              <a:t>Distillery / brewery exp</a:t>
            </a:r>
          </a:p>
          <a:p>
            <a:pPr marL="171450" indent="-171450">
              <a:buFont typeface="Arial" panose="020B0604020202020204" pitchFamily="34" charset="0"/>
              <a:buChar char="•"/>
            </a:pPr>
            <a:r>
              <a:rPr lang="en-GB" sz="1100" dirty="0"/>
              <a:t>Street food tour and tasting</a:t>
            </a:r>
          </a:p>
          <a:p>
            <a:pPr marL="171450" indent="-171450">
              <a:buFont typeface="Arial" panose="020B0604020202020204" pitchFamily="34" charset="0"/>
              <a:buChar char="•"/>
            </a:pPr>
            <a:r>
              <a:rPr lang="en-GB" sz="1100" dirty="0"/>
              <a:t>Guided nature experience </a:t>
            </a:r>
          </a:p>
        </p:txBody>
      </p:sp>
      <p:sp>
        <p:nvSpPr>
          <p:cNvPr id="24" name="Rectangle 23">
            <a:extLst>
              <a:ext uri="{FF2B5EF4-FFF2-40B4-BE49-F238E27FC236}">
                <a16:creationId xmlns:a16="http://schemas.microsoft.com/office/drawing/2014/main" id="{DE4B13CC-7976-400B-9838-F90FB1429A9D}"/>
              </a:ext>
            </a:extLst>
          </p:cNvPr>
          <p:cNvSpPr/>
          <p:nvPr/>
        </p:nvSpPr>
        <p:spPr>
          <a:xfrm>
            <a:off x="3494606" y="947941"/>
            <a:ext cx="1506061" cy="738664"/>
          </a:xfrm>
          <a:prstGeom prst="rect">
            <a:avLst/>
          </a:prstGeom>
        </p:spPr>
        <p:txBody>
          <a:bodyPr wrap="square">
            <a:spAutoFit/>
          </a:bodyPr>
          <a:lstStyle/>
          <a:p>
            <a:r>
              <a:rPr lang="en-GB" sz="1400" b="1" dirty="0">
                <a:solidFill>
                  <a:schemeClr val="accent5"/>
                </a:solidFill>
              </a:rPr>
              <a:t>1) High Interest Established Experiences*</a:t>
            </a:r>
          </a:p>
        </p:txBody>
      </p:sp>
      <p:sp>
        <p:nvSpPr>
          <p:cNvPr id="39" name="Rectangle 38">
            <a:extLst>
              <a:ext uri="{FF2B5EF4-FFF2-40B4-BE49-F238E27FC236}">
                <a16:creationId xmlns:a16="http://schemas.microsoft.com/office/drawing/2014/main" id="{FEE5AF1D-A2DC-4578-9A7E-3B7496DCFD28}"/>
              </a:ext>
            </a:extLst>
          </p:cNvPr>
          <p:cNvSpPr/>
          <p:nvPr/>
        </p:nvSpPr>
        <p:spPr>
          <a:xfrm>
            <a:off x="7550028" y="1074798"/>
            <a:ext cx="2438603" cy="430887"/>
          </a:xfrm>
          <a:prstGeom prst="rect">
            <a:avLst/>
          </a:prstGeom>
        </p:spPr>
        <p:txBody>
          <a:bodyPr wrap="square">
            <a:spAutoFit/>
          </a:bodyPr>
          <a:lstStyle/>
          <a:p>
            <a:pPr marL="171450" indent="-171450">
              <a:buFont typeface="Arial" panose="020B0604020202020204" pitchFamily="34" charset="0"/>
              <a:buChar char="•"/>
            </a:pPr>
            <a:r>
              <a:rPr lang="en-GB" sz="1100" dirty="0"/>
              <a:t>Spa experience</a:t>
            </a:r>
          </a:p>
          <a:p>
            <a:pPr marL="171450" indent="-171450">
              <a:buFont typeface="Arial" panose="020B0604020202020204" pitchFamily="34" charset="0"/>
              <a:buChar char="•"/>
            </a:pPr>
            <a:r>
              <a:rPr lang="en-GB" sz="1100" dirty="0"/>
              <a:t>Vineyard tour and tasting</a:t>
            </a:r>
          </a:p>
        </p:txBody>
      </p:sp>
      <p:sp>
        <p:nvSpPr>
          <p:cNvPr id="40" name="Rectangle: Rounded Corners 39">
            <a:extLst>
              <a:ext uri="{FF2B5EF4-FFF2-40B4-BE49-F238E27FC236}">
                <a16:creationId xmlns:a16="http://schemas.microsoft.com/office/drawing/2014/main" id="{0BE6D19A-079F-4C0D-8AC2-3FB00F25538C}"/>
              </a:ext>
            </a:extLst>
          </p:cNvPr>
          <p:cNvSpPr/>
          <p:nvPr/>
        </p:nvSpPr>
        <p:spPr>
          <a:xfrm>
            <a:off x="3474172" y="1758484"/>
            <a:ext cx="6191795" cy="794937"/>
          </a:xfrm>
          <a:prstGeom prst="round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3C2A83E0-C5BC-4D3F-ACFE-A08EDA403139}"/>
              </a:ext>
            </a:extLst>
          </p:cNvPr>
          <p:cNvSpPr/>
          <p:nvPr/>
        </p:nvSpPr>
        <p:spPr>
          <a:xfrm>
            <a:off x="5238547" y="1863405"/>
            <a:ext cx="2438603" cy="600164"/>
          </a:xfrm>
          <a:prstGeom prst="rect">
            <a:avLst/>
          </a:prstGeom>
        </p:spPr>
        <p:txBody>
          <a:bodyPr wrap="square">
            <a:spAutoFit/>
          </a:bodyPr>
          <a:lstStyle/>
          <a:p>
            <a:pPr marL="171450" indent="-171450">
              <a:buFont typeface="Arial" panose="020B0604020202020204" pitchFamily="34" charset="0"/>
              <a:buChar char="•"/>
            </a:pPr>
            <a:r>
              <a:rPr lang="en-GB" sz="1100" dirty="0"/>
              <a:t>Photography class</a:t>
            </a:r>
          </a:p>
          <a:p>
            <a:pPr marL="171450" indent="-171450">
              <a:buFont typeface="Arial" panose="020B0604020202020204" pitchFamily="34" charset="0"/>
              <a:buChar char="•"/>
            </a:pPr>
            <a:r>
              <a:rPr lang="en-GB" sz="1100" dirty="0"/>
              <a:t>Shadowing experience</a:t>
            </a:r>
          </a:p>
          <a:p>
            <a:pPr marL="171450" indent="-171450">
              <a:buFont typeface="Arial" panose="020B0604020202020204" pitchFamily="34" charset="0"/>
              <a:buChar char="•"/>
            </a:pPr>
            <a:r>
              <a:rPr lang="en-GB" sz="1100" dirty="0"/>
              <a:t>Authentic craft workshop</a:t>
            </a:r>
          </a:p>
        </p:txBody>
      </p:sp>
      <p:sp>
        <p:nvSpPr>
          <p:cNvPr id="42" name="Rectangle 41">
            <a:extLst>
              <a:ext uri="{FF2B5EF4-FFF2-40B4-BE49-F238E27FC236}">
                <a16:creationId xmlns:a16="http://schemas.microsoft.com/office/drawing/2014/main" id="{147B907A-D43C-45F0-A436-590CADDCA88C}"/>
              </a:ext>
            </a:extLst>
          </p:cNvPr>
          <p:cNvSpPr/>
          <p:nvPr/>
        </p:nvSpPr>
        <p:spPr>
          <a:xfrm>
            <a:off x="3492454" y="1821132"/>
            <a:ext cx="1506061" cy="738664"/>
          </a:xfrm>
          <a:prstGeom prst="rect">
            <a:avLst/>
          </a:prstGeom>
        </p:spPr>
        <p:txBody>
          <a:bodyPr wrap="square">
            <a:spAutoFit/>
          </a:bodyPr>
          <a:lstStyle/>
          <a:p>
            <a:r>
              <a:rPr lang="en-GB" sz="1400" b="1" dirty="0">
                <a:solidFill>
                  <a:schemeClr val="accent4"/>
                </a:solidFill>
              </a:rPr>
              <a:t>2) Skill Based Learning Experiences</a:t>
            </a:r>
          </a:p>
        </p:txBody>
      </p:sp>
      <p:sp>
        <p:nvSpPr>
          <p:cNvPr id="44" name="Rectangle: Rounded Corners 43">
            <a:extLst>
              <a:ext uri="{FF2B5EF4-FFF2-40B4-BE49-F238E27FC236}">
                <a16:creationId xmlns:a16="http://schemas.microsoft.com/office/drawing/2014/main" id="{E3B4F11B-F012-4F24-9D11-47E49E715677}"/>
              </a:ext>
            </a:extLst>
          </p:cNvPr>
          <p:cNvSpPr/>
          <p:nvPr/>
        </p:nvSpPr>
        <p:spPr>
          <a:xfrm>
            <a:off x="3474172" y="2640195"/>
            <a:ext cx="6191795" cy="794937"/>
          </a:xfrm>
          <a:prstGeom prst="roundRect">
            <a:avLst/>
          </a:prstGeom>
          <a:no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96AD608B-BAEE-4749-B44D-B40EFF8A85C3}"/>
              </a:ext>
            </a:extLst>
          </p:cNvPr>
          <p:cNvSpPr/>
          <p:nvPr/>
        </p:nvSpPr>
        <p:spPr>
          <a:xfrm>
            <a:off x="5202852" y="2694695"/>
            <a:ext cx="2438603" cy="600164"/>
          </a:xfrm>
          <a:prstGeom prst="rect">
            <a:avLst/>
          </a:prstGeom>
        </p:spPr>
        <p:txBody>
          <a:bodyPr wrap="square">
            <a:spAutoFit/>
          </a:bodyPr>
          <a:lstStyle/>
          <a:p>
            <a:pPr marL="171450" indent="-171450">
              <a:buFont typeface="Arial" panose="020B0604020202020204" pitchFamily="34" charset="0"/>
              <a:buChar char="•"/>
            </a:pPr>
            <a:r>
              <a:rPr lang="en-GB" sz="1100" dirty="0"/>
              <a:t>Cookery class </a:t>
            </a:r>
          </a:p>
          <a:p>
            <a:pPr marL="171450" indent="-171450">
              <a:buFont typeface="Arial" panose="020B0604020202020204" pitchFamily="34" charset="0"/>
              <a:buChar char="•"/>
            </a:pPr>
            <a:r>
              <a:rPr lang="en-GB" sz="1100" dirty="0"/>
              <a:t>Chocolate making class</a:t>
            </a:r>
          </a:p>
          <a:p>
            <a:pPr marL="171450" indent="-171450">
              <a:buFont typeface="Arial" panose="020B0604020202020204" pitchFamily="34" charset="0"/>
              <a:buChar char="•"/>
            </a:pPr>
            <a:r>
              <a:rPr lang="en-GB" sz="1100" dirty="0"/>
              <a:t>Baking school</a:t>
            </a:r>
          </a:p>
        </p:txBody>
      </p:sp>
      <p:sp>
        <p:nvSpPr>
          <p:cNvPr id="46" name="Rectangle 45">
            <a:extLst>
              <a:ext uri="{FF2B5EF4-FFF2-40B4-BE49-F238E27FC236}">
                <a16:creationId xmlns:a16="http://schemas.microsoft.com/office/drawing/2014/main" id="{8243D644-2F40-40E5-B5C3-E27A02A6DFAC}"/>
              </a:ext>
            </a:extLst>
          </p:cNvPr>
          <p:cNvSpPr/>
          <p:nvPr/>
        </p:nvSpPr>
        <p:spPr>
          <a:xfrm>
            <a:off x="3492454" y="2647639"/>
            <a:ext cx="1506061" cy="738664"/>
          </a:xfrm>
          <a:prstGeom prst="rect">
            <a:avLst/>
          </a:prstGeom>
        </p:spPr>
        <p:txBody>
          <a:bodyPr wrap="square">
            <a:spAutoFit/>
          </a:bodyPr>
          <a:lstStyle/>
          <a:p>
            <a:r>
              <a:rPr lang="en-GB" sz="1400" b="1" dirty="0">
                <a:solidFill>
                  <a:schemeClr val="accent2">
                    <a:lumMod val="50000"/>
                  </a:schemeClr>
                </a:solidFill>
              </a:rPr>
              <a:t>3) Food &amp; Drink Learning Experiences</a:t>
            </a:r>
          </a:p>
        </p:txBody>
      </p:sp>
      <p:sp>
        <p:nvSpPr>
          <p:cNvPr id="47" name="Rectangle 46">
            <a:extLst>
              <a:ext uri="{FF2B5EF4-FFF2-40B4-BE49-F238E27FC236}">
                <a16:creationId xmlns:a16="http://schemas.microsoft.com/office/drawing/2014/main" id="{66FF0081-2165-457D-994A-D3C17B76A409}"/>
              </a:ext>
            </a:extLst>
          </p:cNvPr>
          <p:cNvSpPr/>
          <p:nvPr/>
        </p:nvSpPr>
        <p:spPr>
          <a:xfrm>
            <a:off x="7532395" y="2703404"/>
            <a:ext cx="2438603" cy="261610"/>
          </a:xfrm>
          <a:prstGeom prst="rect">
            <a:avLst/>
          </a:prstGeom>
        </p:spPr>
        <p:txBody>
          <a:bodyPr wrap="square">
            <a:spAutoFit/>
          </a:bodyPr>
          <a:lstStyle/>
          <a:p>
            <a:pPr marL="171450" indent="-171450">
              <a:buFont typeface="Arial" panose="020B0604020202020204" pitchFamily="34" charset="0"/>
              <a:buChar char="•"/>
            </a:pPr>
            <a:r>
              <a:rPr lang="en-GB" sz="1100" dirty="0"/>
              <a:t>Cheese making class</a:t>
            </a:r>
          </a:p>
        </p:txBody>
      </p:sp>
      <p:sp>
        <p:nvSpPr>
          <p:cNvPr id="48" name="Rectangle: Rounded Corners 47">
            <a:extLst>
              <a:ext uri="{FF2B5EF4-FFF2-40B4-BE49-F238E27FC236}">
                <a16:creationId xmlns:a16="http://schemas.microsoft.com/office/drawing/2014/main" id="{65C84941-F233-405A-BEDD-AA3DBBC78302}"/>
              </a:ext>
            </a:extLst>
          </p:cNvPr>
          <p:cNvSpPr/>
          <p:nvPr/>
        </p:nvSpPr>
        <p:spPr>
          <a:xfrm>
            <a:off x="3474172" y="3513386"/>
            <a:ext cx="6191795" cy="794937"/>
          </a:xfrm>
          <a:prstGeom prst="roundRect">
            <a:avLst/>
          </a:prstGeom>
          <a:noFill/>
          <a:ln w="381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D77D4E11-481C-4B19-92BA-D33A2EC4978C}"/>
              </a:ext>
            </a:extLst>
          </p:cNvPr>
          <p:cNvSpPr/>
          <p:nvPr/>
        </p:nvSpPr>
        <p:spPr>
          <a:xfrm>
            <a:off x="5238547" y="3626942"/>
            <a:ext cx="2438603" cy="600164"/>
          </a:xfrm>
          <a:prstGeom prst="rect">
            <a:avLst/>
          </a:prstGeom>
        </p:spPr>
        <p:txBody>
          <a:bodyPr wrap="square">
            <a:spAutoFit/>
          </a:bodyPr>
          <a:lstStyle/>
          <a:p>
            <a:pPr marL="171450" indent="-171450">
              <a:buFont typeface="Arial" panose="020B0604020202020204" pitchFamily="34" charset="0"/>
              <a:buChar char="•"/>
            </a:pPr>
            <a:r>
              <a:rPr lang="en-GB" sz="1100" dirty="0"/>
              <a:t>Mindfulness / Meditation class</a:t>
            </a:r>
          </a:p>
          <a:p>
            <a:pPr marL="171450" indent="-171450">
              <a:buFont typeface="Arial" panose="020B0604020202020204" pitchFamily="34" charset="0"/>
              <a:buChar char="•"/>
            </a:pPr>
            <a:r>
              <a:rPr lang="en-GB" sz="1100" dirty="0"/>
              <a:t>Yoga experience</a:t>
            </a:r>
          </a:p>
          <a:p>
            <a:pPr marL="171450" indent="-171450">
              <a:buFont typeface="Arial" panose="020B0604020202020204" pitchFamily="34" charset="0"/>
              <a:buChar char="•"/>
            </a:pPr>
            <a:r>
              <a:rPr lang="en-GB" sz="1100" dirty="0"/>
              <a:t>Pilates experience</a:t>
            </a:r>
          </a:p>
        </p:txBody>
      </p:sp>
      <p:sp>
        <p:nvSpPr>
          <p:cNvPr id="50" name="Rectangle 49">
            <a:extLst>
              <a:ext uri="{FF2B5EF4-FFF2-40B4-BE49-F238E27FC236}">
                <a16:creationId xmlns:a16="http://schemas.microsoft.com/office/drawing/2014/main" id="{B5CB6022-353E-490C-99E9-76840F2F48E9}"/>
              </a:ext>
            </a:extLst>
          </p:cNvPr>
          <p:cNvSpPr/>
          <p:nvPr/>
        </p:nvSpPr>
        <p:spPr>
          <a:xfrm>
            <a:off x="3492454" y="3520830"/>
            <a:ext cx="1506061" cy="523220"/>
          </a:xfrm>
          <a:prstGeom prst="rect">
            <a:avLst/>
          </a:prstGeom>
        </p:spPr>
        <p:txBody>
          <a:bodyPr wrap="square">
            <a:spAutoFit/>
          </a:bodyPr>
          <a:lstStyle/>
          <a:p>
            <a:r>
              <a:rPr lang="en-GB" sz="1400" b="1" dirty="0">
                <a:solidFill>
                  <a:srgbClr val="0070C0"/>
                </a:solidFill>
              </a:rPr>
              <a:t>4) Niche Wellness Experiences</a:t>
            </a:r>
          </a:p>
        </p:txBody>
      </p:sp>
      <p:sp>
        <p:nvSpPr>
          <p:cNvPr id="51" name="Rectangle 50">
            <a:extLst>
              <a:ext uri="{FF2B5EF4-FFF2-40B4-BE49-F238E27FC236}">
                <a16:creationId xmlns:a16="http://schemas.microsoft.com/office/drawing/2014/main" id="{046258A7-DEAA-46F7-A6CD-DA141F4D3E9C}"/>
              </a:ext>
            </a:extLst>
          </p:cNvPr>
          <p:cNvSpPr/>
          <p:nvPr/>
        </p:nvSpPr>
        <p:spPr>
          <a:xfrm>
            <a:off x="7568090" y="3635651"/>
            <a:ext cx="2438603" cy="430887"/>
          </a:xfrm>
          <a:prstGeom prst="rect">
            <a:avLst/>
          </a:prstGeom>
        </p:spPr>
        <p:txBody>
          <a:bodyPr wrap="square">
            <a:spAutoFit/>
          </a:bodyPr>
          <a:lstStyle/>
          <a:p>
            <a:pPr marL="171450" indent="-171450">
              <a:buFont typeface="Arial" panose="020B0604020202020204" pitchFamily="34" charset="0"/>
              <a:buChar char="•"/>
            </a:pPr>
            <a:r>
              <a:rPr lang="en-GB" sz="1100" dirty="0"/>
              <a:t>Homeopathic experience</a:t>
            </a:r>
          </a:p>
          <a:p>
            <a:pPr marL="171450" indent="-171450">
              <a:buFont typeface="Arial" panose="020B0604020202020204" pitchFamily="34" charset="0"/>
              <a:buChar char="•"/>
            </a:pPr>
            <a:r>
              <a:rPr lang="en-GB" sz="1100" dirty="0"/>
              <a:t>Tai chi experience</a:t>
            </a:r>
          </a:p>
        </p:txBody>
      </p:sp>
      <p:sp>
        <p:nvSpPr>
          <p:cNvPr id="52" name="Rectangle: Rounded Corners 51">
            <a:extLst>
              <a:ext uri="{FF2B5EF4-FFF2-40B4-BE49-F238E27FC236}">
                <a16:creationId xmlns:a16="http://schemas.microsoft.com/office/drawing/2014/main" id="{E05E2B42-4AE5-4E78-8A72-1D4B1AD28C66}"/>
              </a:ext>
            </a:extLst>
          </p:cNvPr>
          <p:cNvSpPr/>
          <p:nvPr/>
        </p:nvSpPr>
        <p:spPr>
          <a:xfrm>
            <a:off x="3474172" y="4386577"/>
            <a:ext cx="6191795" cy="794937"/>
          </a:xfrm>
          <a:prstGeom prst="round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63C9E953-BB47-4353-A2A0-0FB95BBA07B7}"/>
              </a:ext>
            </a:extLst>
          </p:cNvPr>
          <p:cNvSpPr/>
          <p:nvPr/>
        </p:nvSpPr>
        <p:spPr>
          <a:xfrm>
            <a:off x="5220485" y="4513526"/>
            <a:ext cx="2438603" cy="430887"/>
          </a:xfrm>
          <a:prstGeom prst="rect">
            <a:avLst/>
          </a:prstGeom>
        </p:spPr>
        <p:txBody>
          <a:bodyPr wrap="square">
            <a:spAutoFit/>
          </a:bodyPr>
          <a:lstStyle/>
          <a:p>
            <a:pPr marL="171450" indent="-171450">
              <a:buFont typeface="Arial" panose="020B0604020202020204" pitchFamily="34" charset="0"/>
              <a:buChar char="•"/>
            </a:pPr>
            <a:r>
              <a:rPr lang="en-GB" sz="1100" dirty="0"/>
              <a:t>Remote wellness retreat</a:t>
            </a:r>
          </a:p>
          <a:p>
            <a:pPr marL="171450" indent="-171450">
              <a:buFont typeface="Arial" panose="020B0604020202020204" pitchFamily="34" charset="0"/>
              <a:buChar char="•"/>
            </a:pPr>
            <a:r>
              <a:rPr lang="en-GB" sz="1100" dirty="0"/>
              <a:t>Volunteering or working holiday</a:t>
            </a:r>
          </a:p>
        </p:txBody>
      </p:sp>
      <p:sp>
        <p:nvSpPr>
          <p:cNvPr id="54" name="Rectangle 53">
            <a:extLst>
              <a:ext uri="{FF2B5EF4-FFF2-40B4-BE49-F238E27FC236}">
                <a16:creationId xmlns:a16="http://schemas.microsoft.com/office/drawing/2014/main" id="{2467C4BB-A6E3-4564-ADD2-8467A7292DD3}"/>
              </a:ext>
            </a:extLst>
          </p:cNvPr>
          <p:cNvSpPr/>
          <p:nvPr/>
        </p:nvSpPr>
        <p:spPr>
          <a:xfrm>
            <a:off x="3492454" y="4394021"/>
            <a:ext cx="1506061" cy="523220"/>
          </a:xfrm>
          <a:prstGeom prst="rect">
            <a:avLst/>
          </a:prstGeom>
        </p:spPr>
        <p:txBody>
          <a:bodyPr wrap="square">
            <a:spAutoFit/>
          </a:bodyPr>
          <a:lstStyle/>
          <a:p>
            <a:r>
              <a:rPr lang="en-GB" sz="1400" b="1" dirty="0">
                <a:solidFill>
                  <a:schemeClr val="accent6"/>
                </a:solidFill>
              </a:rPr>
              <a:t>5) Multi-day Experiences**</a:t>
            </a:r>
          </a:p>
        </p:txBody>
      </p:sp>
      <p:sp>
        <p:nvSpPr>
          <p:cNvPr id="60" name="Rectangle: Rounded Corners 59">
            <a:extLst>
              <a:ext uri="{FF2B5EF4-FFF2-40B4-BE49-F238E27FC236}">
                <a16:creationId xmlns:a16="http://schemas.microsoft.com/office/drawing/2014/main" id="{D1959744-CEE7-4CCE-8FBF-B017E4E5C8C5}"/>
              </a:ext>
            </a:extLst>
          </p:cNvPr>
          <p:cNvSpPr/>
          <p:nvPr/>
        </p:nvSpPr>
        <p:spPr>
          <a:xfrm>
            <a:off x="3474172" y="5244162"/>
            <a:ext cx="6191795" cy="794937"/>
          </a:xfrm>
          <a:prstGeom prst="roundRect">
            <a:avLst/>
          </a:prstGeom>
          <a:no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1" name="Rectangle 60">
            <a:extLst>
              <a:ext uri="{FF2B5EF4-FFF2-40B4-BE49-F238E27FC236}">
                <a16:creationId xmlns:a16="http://schemas.microsoft.com/office/drawing/2014/main" id="{8E852427-F011-47C8-ADAA-FA4526C360CA}"/>
              </a:ext>
            </a:extLst>
          </p:cNvPr>
          <p:cNvSpPr/>
          <p:nvPr/>
        </p:nvSpPr>
        <p:spPr>
          <a:xfrm>
            <a:off x="5220485" y="5274897"/>
            <a:ext cx="2438603" cy="769441"/>
          </a:xfrm>
          <a:prstGeom prst="rect">
            <a:avLst/>
          </a:prstGeom>
        </p:spPr>
        <p:txBody>
          <a:bodyPr wrap="square">
            <a:spAutoFit/>
          </a:bodyPr>
          <a:lstStyle/>
          <a:p>
            <a:pPr marL="171450" indent="-171450">
              <a:buFont typeface="Arial" panose="020B0604020202020204" pitchFamily="34" charset="0"/>
              <a:buChar char="•"/>
            </a:pPr>
            <a:r>
              <a:rPr lang="en-GB" sz="1100" dirty="0"/>
              <a:t>Street Art</a:t>
            </a:r>
          </a:p>
          <a:p>
            <a:pPr marL="171450" indent="-171450">
              <a:buFont typeface="Arial" panose="020B0604020202020204" pitchFamily="34" charset="0"/>
              <a:buChar char="•"/>
            </a:pPr>
            <a:r>
              <a:rPr lang="en-GB" sz="1100" dirty="0"/>
              <a:t>Fossil Hunting</a:t>
            </a:r>
          </a:p>
          <a:p>
            <a:pPr marL="171450" indent="-171450">
              <a:buFont typeface="Arial" panose="020B0604020202020204" pitchFamily="34" charset="0"/>
              <a:buChar char="•"/>
            </a:pPr>
            <a:r>
              <a:rPr lang="en-GB" sz="1100" dirty="0"/>
              <a:t>Foraging Experiences</a:t>
            </a:r>
          </a:p>
          <a:p>
            <a:pPr marL="171450" indent="-171450">
              <a:buFont typeface="Arial" panose="020B0604020202020204" pitchFamily="34" charset="0"/>
              <a:buChar char="•"/>
            </a:pPr>
            <a:r>
              <a:rPr lang="en-GB" sz="1100" dirty="0"/>
              <a:t>Guided Fishing</a:t>
            </a:r>
          </a:p>
        </p:txBody>
      </p:sp>
      <p:sp>
        <p:nvSpPr>
          <p:cNvPr id="62" name="Rectangle 61">
            <a:extLst>
              <a:ext uri="{FF2B5EF4-FFF2-40B4-BE49-F238E27FC236}">
                <a16:creationId xmlns:a16="http://schemas.microsoft.com/office/drawing/2014/main" id="{91B84E0C-7316-4481-897C-7FEBB580BCE3}"/>
              </a:ext>
            </a:extLst>
          </p:cNvPr>
          <p:cNvSpPr/>
          <p:nvPr/>
        </p:nvSpPr>
        <p:spPr>
          <a:xfrm>
            <a:off x="3492454" y="5251606"/>
            <a:ext cx="1506061" cy="738664"/>
          </a:xfrm>
          <a:prstGeom prst="rect">
            <a:avLst/>
          </a:prstGeom>
        </p:spPr>
        <p:txBody>
          <a:bodyPr wrap="square">
            <a:spAutoFit/>
          </a:bodyPr>
          <a:lstStyle/>
          <a:p>
            <a:r>
              <a:rPr lang="en-GB" sz="1400" b="1" dirty="0">
                <a:solidFill>
                  <a:schemeClr val="bg1">
                    <a:lumMod val="65000"/>
                  </a:schemeClr>
                </a:solidFill>
              </a:rPr>
              <a:t>6) Low Interest / Niche Experiences</a:t>
            </a:r>
            <a:r>
              <a:rPr lang="en-GB" sz="1050" b="1" dirty="0">
                <a:solidFill>
                  <a:schemeClr val="bg1">
                    <a:lumMod val="65000"/>
                  </a:schemeClr>
                </a:solidFill>
              </a:rPr>
              <a:t>**</a:t>
            </a:r>
            <a:endParaRPr lang="en-GB" sz="1400" b="1" dirty="0">
              <a:solidFill>
                <a:schemeClr val="bg1">
                  <a:lumMod val="65000"/>
                </a:schemeClr>
              </a:solidFill>
            </a:endParaRPr>
          </a:p>
        </p:txBody>
      </p:sp>
      <p:sp>
        <p:nvSpPr>
          <p:cNvPr id="63" name="Rectangle 62">
            <a:extLst>
              <a:ext uri="{FF2B5EF4-FFF2-40B4-BE49-F238E27FC236}">
                <a16:creationId xmlns:a16="http://schemas.microsoft.com/office/drawing/2014/main" id="{76AB8251-1072-40FD-863D-30D8F614276A}"/>
              </a:ext>
            </a:extLst>
          </p:cNvPr>
          <p:cNvSpPr/>
          <p:nvPr/>
        </p:nvSpPr>
        <p:spPr>
          <a:xfrm>
            <a:off x="7568089" y="5411205"/>
            <a:ext cx="2097877" cy="584775"/>
          </a:xfrm>
          <a:prstGeom prst="rect">
            <a:avLst/>
          </a:prstGeom>
        </p:spPr>
        <p:txBody>
          <a:bodyPr wrap="square">
            <a:spAutoFit/>
          </a:bodyPr>
          <a:lstStyle/>
          <a:p>
            <a:r>
              <a:rPr lang="en-GB" sz="800" i="1" dirty="0"/>
              <a:t>** Note: These experiences appeal to very niche markets and a summary is not provided in this report.  Please refer to the individual experience dashboards for details</a:t>
            </a:r>
          </a:p>
        </p:txBody>
      </p:sp>
      <p:cxnSp>
        <p:nvCxnSpPr>
          <p:cNvPr id="5" name="Straight Connector 4">
            <a:extLst>
              <a:ext uri="{FF2B5EF4-FFF2-40B4-BE49-F238E27FC236}">
                <a16:creationId xmlns:a16="http://schemas.microsoft.com/office/drawing/2014/main" id="{A83C2952-0885-426E-BF60-0D41E1770183}"/>
              </a:ext>
            </a:extLst>
          </p:cNvPr>
          <p:cNvCxnSpPr/>
          <p:nvPr/>
        </p:nvCxnSpPr>
        <p:spPr>
          <a:xfrm>
            <a:off x="7542934" y="947941"/>
            <a:ext cx="0" cy="600164"/>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F52A237-3E0E-4429-8666-AD6DB96249CE}"/>
              </a:ext>
            </a:extLst>
          </p:cNvPr>
          <p:cNvSpPr/>
          <p:nvPr/>
        </p:nvSpPr>
        <p:spPr>
          <a:xfrm>
            <a:off x="7532394" y="4536384"/>
            <a:ext cx="2000177" cy="584775"/>
          </a:xfrm>
          <a:prstGeom prst="rect">
            <a:avLst/>
          </a:prstGeom>
        </p:spPr>
        <p:txBody>
          <a:bodyPr wrap="square">
            <a:spAutoFit/>
          </a:bodyPr>
          <a:lstStyle/>
          <a:p>
            <a:r>
              <a:rPr lang="en-GB" sz="800" i="1" dirty="0"/>
              <a:t>** Note: These experiences appeal to very niche markets and a summary is not provided in this report.  Please refer to the individual experience dashboards for details</a:t>
            </a:r>
          </a:p>
        </p:txBody>
      </p:sp>
      <p:sp>
        <p:nvSpPr>
          <p:cNvPr id="37" name="Rectangle 36">
            <a:extLst>
              <a:ext uri="{FF2B5EF4-FFF2-40B4-BE49-F238E27FC236}">
                <a16:creationId xmlns:a16="http://schemas.microsoft.com/office/drawing/2014/main" id="{6F4DF2CC-317F-4B4C-9F5F-A4B2995FFC4D}"/>
              </a:ext>
            </a:extLst>
          </p:cNvPr>
          <p:cNvSpPr/>
          <p:nvPr/>
        </p:nvSpPr>
        <p:spPr>
          <a:xfrm>
            <a:off x="315248" y="4936862"/>
            <a:ext cx="3023216" cy="1200329"/>
          </a:xfrm>
          <a:prstGeom prst="rect">
            <a:avLst/>
          </a:prstGeom>
        </p:spPr>
        <p:txBody>
          <a:bodyPr wrap="square">
            <a:spAutoFit/>
          </a:bodyPr>
          <a:lstStyle/>
          <a:p>
            <a:r>
              <a:rPr lang="en-GB" sz="1200" b="1" dirty="0">
                <a:solidFill>
                  <a:schemeClr val="accent5"/>
                </a:solidFill>
              </a:rPr>
              <a:t>* While all six High Interest experiences are similar in terms of appeal and are established / mature experiences, Spa and Vineyard experiences face different challenges, so for some of the analysis we have looked at them separately</a:t>
            </a:r>
          </a:p>
        </p:txBody>
      </p:sp>
    </p:spTree>
    <p:extLst>
      <p:ext uri="{BB962C8B-B14F-4D97-AF65-F5344CB8AC3E}">
        <p14:creationId xmlns:p14="http://schemas.microsoft.com/office/powerpoint/2010/main" val="5405238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40195-8D96-48A0-AE02-6D17C5B32DA1}"/>
              </a:ext>
            </a:extLst>
          </p:cNvPr>
          <p:cNvSpPr>
            <a:spLocks noGrp="1"/>
          </p:cNvSpPr>
          <p:nvPr>
            <p:ph type="title"/>
          </p:nvPr>
        </p:nvSpPr>
        <p:spPr>
          <a:xfrm>
            <a:off x="88388" y="-34051"/>
            <a:ext cx="9552810" cy="904000"/>
          </a:xfrm>
        </p:spPr>
        <p:txBody>
          <a:bodyPr>
            <a:normAutofit/>
          </a:bodyPr>
          <a:lstStyle/>
          <a:p>
            <a:pPr>
              <a:tabLst>
                <a:tab pos="3944938" algn="l"/>
              </a:tabLst>
            </a:pPr>
            <a:r>
              <a:rPr lang="en-GB" dirty="0"/>
              <a:t>High Interest Established Experiences – Group 1: overview &amp; appeal</a:t>
            </a:r>
          </a:p>
        </p:txBody>
      </p:sp>
      <p:sp>
        <p:nvSpPr>
          <p:cNvPr id="3" name="Slide Number Placeholder 2">
            <a:extLst>
              <a:ext uri="{FF2B5EF4-FFF2-40B4-BE49-F238E27FC236}">
                <a16:creationId xmlns:a16="http://schemas.microsoft.com/office/drawing/2014/main" id="{32DB5B65-4C96-4D81-A70E-C4C1E3F06138}"/>
              </a:ext>
            </a:extLst>
          </p:cNvPr>
          <p:cNvSpPr>
            <a:spLocks noGrp="1"/>
          </p:cNvSpPr>
          <p:nvPr>
            <p:ph type="sldNum" sz="quarter" idx="12"/>
          </p:nvPr>
        </p:nvSpPr>
        <p:spPr/>
        <p:txBody>
          <a:bodyPr/>
          <a:lstStyle/>
          <a:p>
            <a:fld id="{65C4E51C-5B21-47ED-87F9-7CEAAA8B3069}" type="slidenum">
              <a:rPr lang="en-GB" smtClean="0"/>
              <a:pPr/>
              <a:t>27</a:t>
            </a:fld>
            <a:endParaRPr lang="en-GB"/>
          </a:p>
        </p:txBody>
      </p:sp>
      <p:graphicFrame>
        <p:nvGraphicFramePr>
          <p:cNvPr id="13" name="Table 12">
            <a:extLst>
              <a:ext uri="{FF2B5EF4-FFF2-40B4-BE49-F238E27FC236}">
                <a16:creationId xmlns:a16="http://schemas.microsoft.com/office/drawing/2014/main" id="{00DFBA68-0AE2-44C4-B5D7-F74835FDB355}"/>
              </a:ext>
            </a:extLst>
          </p:cNvPr>
          <p:cNvGraphicFramePr>
            <a:graphicFrameLocks noGrp="1"/>
          </p:cNvGraphicFramePr>
          <p:nvPr>
            <p:extLst>
              <p:ext uri="{D42A27DB-BD31-4B8C-83A1-F6EECF244321}">
                <p14:modId xmlns:p14="http://schemas.microsoft.com/office/powerpoint/2010/main" val="1510490274"/>
              </p:ext>
            </p:extLst>
          </p:nvPr>
        </p:nvGraphicFramePr>
        <p:xfrm>
          <a:off x="4784882" y="2212606"/>
          <a:ext cx="3608167" cy="3175127"/>
        </p:xfrm>
        <a:graphic>
          <a:graphicData uri="http://schemas.openxmlformats.org/drawingml/2006/table">
            <a:tbl>
              <a:tblPr firstRow="1" bandRow="1">
                <a:tableStyleId>{0505E3EF-67EA-436B-97B2-0124C06EBD24}</a:tableStyleId>
              </a:tblPr>
              <a:tblGrid>
                <a:gridCol w="931531">
                  <a:extLst>
                    <a:ext uri="{9D8B030D-6E8A-4147-A177-3AD203B41FA5}">
                      <a16:colId xmlns:a16="http://schemas.microsoft.com/office/drawing/2014/main" val="3681889527"/>
                    </a:ext>
                  </a:extLst>
                </a:gridCol>
                <a:gridCol w="669159">
                  <a:extLst>
                    <a:ext uri="{9D8B030D-6E8A-4147-A177-3AD203B41FA5}">
                      <a16:colId xmlns:a16="http://schemas.microsoft.com/office/drawing/2014/main" val="3358426661"/>
                    </a:ext>
                  </a:extLst>
                </a:gridCol>
                <a:gridCol w="669159">
                  <a:extLst>
                    <a:ext uri="{9D8B030D-6E8A-4147-A177-3AD203B41FA5}">
                      <a16:colId xmlns:a16="http://schemas.microsoft.com/office/drawing/2014/main" val="2125700334"/>
                    </a:ext>
                  </a:extLst>
                </a:gridCol>
                <a:gridCol w="669159">
                  <a:extLst>
                    <a:ext uri="{9D8B030D-6E8A-4147-A177-3AD203B41FA5}">
                      <a16:colId xmlns:a16="http://schemas.microsoft.com/office/drawing/2014/main" val="562925614"/>
                    </a:ext>
                  </a:extLst>
                </a:gridCol>
                <a:gridCol w="669159">
                  <a:extLst>
                    <a:ext uri="{9D8B030D-6E8A-4147-A177-3AD203B41FA5}">
                      <a16:colId xmlns:a16="http://schemas.microsoft.com/office/drawing/2014/main" val="1101960756"/>
                    </a:ext>
                  </a:extLst>
                </a:gridCol>
              </a:tblGrid>
              <a:tr h="231484">
                <a:tc>
                  <a:txBody>
                    <a:bodyPr/>
                    <a:lstStyle/>
                    <a:p>
                      <a:pPr algn="r"/>
                      <a:r>
                        <a:rPr lang="en-GB" sz="1050" b="0" dirty="0"/>
                        <a:t>All Inbound</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3</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0587601"/>
                  </a:ext>
                </a:extLst>
              </a:tr>
              <a:tr h="231484">
                <a:tc>
                  <a:txBody>
                    <a:bodyPr/>
                    <a:lstStyle/>
                    <a:p>
                      <a:pPr algn="r"/>
                      <a:r>
                        <a:rPr lang="en-GB" sz="1050" b="0" dirty="0"/>
                        <a:t>Australia</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3</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4</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15176443"/>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China</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solidFill>
                      <a:srgbClr val="FF7C80"/>
                    </a:solidFill>
                  </a:tcPr>
                </a:tc>
                <a:tc>
                  <a:txBody>
                    <a:bodyPr/>
                    <a:lstStyle/>
                    <a:p>
                      <a:pPr algn="ctr" fontAlgn="b"/>
                      <a:r>
                        <a:rPr lang="en-GB" sz="1100" b="0" i="0" u="none" strike="noStrike" dirty="0">
                          <a:solidFill>
                            <a:srgbClr val="000000"/>
                          </a:solidFill>
                          <a:effectLst/>
                          <a:latin typeface="Calibri" panose="020F0502020204030204" pitchFamily="34" charset="0"/>
                        </a:rPr>
                        <a:t>9</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solidFill>
                      <a:srgbClr val="FF7C80"/>
                    </a:solidFill>
                  </a:tcPr>
                </a:tc>
                <a:tc>
                  <a:txBody>
                    <a:bodyPr/>
                    <a:lstStyle/>
                    <a:p>
                      <a:pPr algn="ctr" fontAlgn="b"/>
                      <a:r>
                        <a:rPr lang="en-GB" sz="1100" b="0" i="0" u="none" strike="noStrike">
                          <a:solidFill>
                            <a:srgbClr val="000000"/>
                          </a:solidFill>
                          <a:effectLst/>
                          <a:latin typeface="Calibri" panose="020F0502020204030204" pitchFamily="34" charset="0"/>
                        </a:rPr>
                        <a:t>1</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0990707"/>
                  </a:ext>
                </a:extLst>
              </a:tr>
              <a:tr h="231484">
                <a:tc>
                  <a:txBody>
                    <a:bodyPr/>
                    <a:lstStyle/>
                    <a:p>
                      <a:pPr algn="r"/>
                      <a:r>
                        <a:rPr lang="en-GB" sz="1050" b="0" dirty="0"/>
                        <a:t>Germany</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4</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3</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51061603"/>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Spain</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5</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6025320"/>
                  </a:ext>
                </a:extLst>
              </a:tr>
              <a:tr h="231484">
                <a:tc>
                  <a:txBody>
                    <a:bodyPr/>
                    <a:lstStyle/>
                    <a:p>
                      <a:pPr algn="r"/>
                      <a:r>
                        <a:rPr lang="en-GB" sz="1050" b="0" dirty="0"/>
                        <a:t>France</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3</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9683896"/>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Italy</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solidFill>
                      <a:srgbClr val="FF7C80"/>
                    </a:solidFill>
                  </a:tcP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9215731"/>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Netherlands</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6035098"/>
                  </a:ext>
                </a:extLst>
              </a:tr>
              <a:tr h="231484">
                <a:tc>
                  <a:txBody>
                    <a:bodyPr/>
                    <a:lstStyle/>
                    <a:p>
                      <a:pPr algn="r"/>
                      <a:r>
                        <a:rPr lang="en-GB" sz="1050" b="0" dirty="0"/>
                        <a:t>Norway</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0640218"/>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Sweden</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3</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4268613"/>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United States</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13282329"/>
                  </a:ext>
                </a:extLst>
              </a:tr>
              <a:tr h="157607">
                <a:tc>
                  <a:txBody>
                    <a:bodyPr/>
                    <a:lstStyle/>
                    <a:p>
                      <a:pPr algn="r"/>
                      <a:endParaRPr lang="en-GB" sz="200" b="0" dirty="0"/>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 b="0" dirty="0"/>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 b="0" dirty="0"/>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 b="0" dirty="0"/>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 b="0" dirty="0"/>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3220107"/>
                  </a:ext>
                </a:extLst>
              </a:tr>
              <a:tr h="231484">
                <a:tc>
                  <a:txBody>
                    <a:bodyPr/>
                    <a:lstStyle/>
                    <a:p>
                      <a:pPr algn="r"/>
                      <a:r>
                        <a:rPr lang="en-GB" sz="1050" b="0" dirty="0"/>
                        <a:t>UK</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50" b="0" dirty="0"/>
                        <a:t>3</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50" b="0" dirty="0"/>
                        <a:t>1</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50" b="0" dirty="0"/>
                        <a:t>4</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50" b="0" dirty="0"/>
                        <a:t>7</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07924489"/>
                  </a:ext>
                </a:extLst>
              </a:tr>
            </a:tbl>
          </a:graphicData>
        </a:graphic>
      </p:graphicFrame>
      <p:sp>
        <p:nvSpPr>
          <p:cNvPr id="14" name="TextBox 13">
            <a:extLst>
              <a:ext uri="{FF2B5EF4-FFF2-40B4-BE49-F238E27FC236}">
                <a16:creationId xmlns:a16="http://schemas.microsoft.com/office/drawing/2014/main" id="{F4C7A137-B806-4277-A572-A973043407E2}"/>
              </a:ext>
            </a:extLst>
          </p:cNvPr>
          <p:cNvSpPr txBox="1"/>
          <p:nvPr/>
        </p:nvSpPr>
        <p:spPr>
          <a:xfrm>
            <a:off x="5635582" y="1812496"/>
            <a:ext cx="839276" cy="400110"/>
          </a:xfrm>
          <a:prstGeom prst="rect">
            <a:avLst/>
          </a:prstGeom>
          <a:noFill/>
        </p:spPr>
        <p:txBody>
          <a:bodyPr wrap="square" rtlCol="0">
            <a:spAutoFit/>
          </a:bodyPr>
          <a:lstStyle/>
          <a:p>
            <a:pPr algn="ctr"/>
            <a:r>
              <a:rPr lang="en-GB" sz="1000" dirty="0"/>
              <a:t>Life ‘Behind the scenes’</a:t>
            </a:r>
          </a:p>
        </p:txBody>
      </p:sp>
      <p:sp>
        <p:nvSpPr>
          <p:cNvPr id="18" name="TextBox 17">
            <a:extLst>
              <a:ext uri="{FF2B5EF4-FFF2-40B4-BE49-F238E27FC236}">
                <a16:creationId xmlns:a16="http://schemas.microsoft.com/office/drawing/2014/main" id="{AA25AC30-F23D-4831-AF64-BB2118A5A6C7}"/>
              </a:ext>
            </a:extLst>
          </p:cNvPr>
          <p:cNvSpPr txBox="1"/>
          <p:nvPr/>
        </p:nvSpPr>
        <p:spPr>
          <a:xfrm>
            <a:off x="6305118" y="1812496"/>
            <a:ext cx="839276" cy="400110"/>
          </a:xfrm>
          <a:prstGeom prst="rect">
            <a:avLst/>
          </a:prstGeom>
          <a:noFill/>
        </p:spPr>
        <p:txBody>
          <a:bodyPr wrap="square" rtlCol="0">
            <a:spAutoFit/>
          </a:bodyPr>
          <a:lstStyle/>
          <a:p>
            <a:pPr algn="ctr"/>
            <a:r>
              <a:rPr lang="en-GB" sz="1000" dirty="0"/>
              <a:t>Distillery / brewery</a:t>
            </a:r>
          </a:p>
        </p:txBody>
      </p:sp>
      <p:sp>
        <p:nvSpPr>
          <p:cNvPr id="19" name="TextBox 18">
            <a:extLst>
              <a:ext uri="{FF2B5EF4-FFF2-40B4-BE49-F238E27FC236}">
                <a16:creationId xmlns:a16="http://schemas.microsoft.com/office/drawing/2014/main" id="{EDF1D9CD-2644-4B5D-B05E-2033B4DADF8C}"/>
              </a:ext>
            </a:extLst>
          </p:cNvPr>
          <p:cNvSpPr txBox="1"/>
          <p:nvPr/>
        </p:nvSpPr>
        <p:spPr>
          <a:xfrm>
            <a:off x="7673097" y="1812496"/>
            <a:ext cx="839276" cy="400110"/>
          </a:xfrm>
          <a:prstGeom prst="rect">
            <a:avLst/>
          </a:prstGeom>
          <a:noFill/>
        </p:spPr>
        <p:txBody>
          <a:bodyPr wrap="square" rtlCol="0">
            <a:spAutoFit/>
          </a:bodyPr>
          <a:lstStyle/>
          <a:p>
            <a:pPr algn="ctr"/>
            <a:r>
              <a:rPr lang="en-GB" sz="1000" dirty="0"/>
              <a:t>Guided nature</a:t>
            </a:r>
          </a:p>
        </p:txBody>
      </p:sp>
      <p:sp>
        <p:nvSpPr>
          <p:cNvPr id="20" name="TextBox 19">
            <a:extLst>
              <a:ext uri="{FF2B5EF4-FFF2-40B4-BE49-F238E27FC236}">
                <a16:creationId xmlns:a16="http://schemas.microsoft.com/office/drawing/2014/main" id="{AA5353A4-F951-43A7-A95F-FA13C20FBE13}"/>
              </a:ext>
            </a:extLst>
          </p:cNvPr>
          <p:cNvSpPr txBox="1"/>
          <p:nvPr/>
        </p:nvSpPr>
        <p:spPr>
          <a:xfrm>
            <a:off x="6920910" y="1812496"/>
            <a:ext cx="945806" cy="400110"/>
          </a:xfrm>
          <a:prstGeom prst="rect">
            <a:avLst/>
          </a:prstGeom>
          <a:noFill/>
        </p:spPr>
        <p:txBody>
          <a:bodyPr wrap="square" rtlCol="0">
            <a:spAutoFit/>
          </a:bodyPr>
          <a:lstStyle/>
          <a:p>
            <a:pPr algn="ctr"/>
            <a:r>
              <a:rPr lang="en-GB" sz="1000" dirty="0"/>
              <a:t>Street food tour &amp; tasting</a:t>
            </a:r>
          </a:p>
        </p:txBody>
      </p:sp>
      <p:sp>
        <p:nvSpPr>
          <p:cNvPr id="21" name="TextBox 20">
            <a:extLst>
              <a:ext uri="{FF2B5EF4-FFF2-40B4-BE49-F238E27FC236}">
                <a16:creationId xmlns:a16="http://schemas.microsoft.com/office/drawing/2014/main" id="{8C772CE8-92B9-450E-8BD5-A895203AACE1}"/>
              </a:ext>
            </a:extLst>
          </p:cNvPr>
          <p:cNvSpPr txBox="1"/>
          <p:nvPr/>
        </p:nvSpPr>
        <p:spPr>
          <a:xfrm>
            <a:off x="4643242" y="1911468"/>
            <a:ext cx="1191946" cy="307777"/>
          </a:xfrm>
          <a:prstGeom prst="rect">
            <a:avLst/>
          </a:prstGeom>
          <a:noFill/>
        </p:spPr>
        <p:txBody>
          <a:bodyPr wrap="square" rtlCol="0">
            <a:spAutoFit/>
          </a:bodyPr>
          <a:lstStyle/>
          <a:p>
            <a:pPr algn="ctr"/>
            <a:r>
              <a:rPr lang="en-GB" sz="700" b="1" dirty="0"/>
              <a:t>Ranking (out of 24 experiences)</a:t>
            </a:r>
          </a:p>
        </p:txBody>
      </p:sp>
      <p:cxnSp>
        <p:nvCxnSpPr>
          <p:cNvPr id="22" name="Straight Connector 21">
            <a:extLst>
              <a:ext uri="{FF2B5EF4-FFF2-40B4-BE49-F238E27FC236}">
                <a16:creationId xmlns:a16="http://schemas.microsoft.com/office/drawing/2014/main" id="{7FEDDE9A-E1EA-48D3-B69B-6D0398E43F06}"/>
              </a:ext>
            </a:extLst>
          </p:cNvPr>
          <p:cNvCxnSpPr>
            <a:cxnSpLocks/>
          </p:cNvCxnSpPr>
          <p:nvPr/>
        </p:nvCxnSpPr>
        <p:spPr>
          <a:xfrm flipH="1">
            <a:off x="4622808" y="1723324"/>
            <a:ext cx="3998678"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54" name="Rectangle 53">
            <a:extLst>
              <a:ext uri="{FF2B5EF4-FFF2-40B4-BE49-F238E27FC236}">
                <a16:creationId xmlns:a16="http://schemas.microsoft.com/office/drawing/2014/main" id="{F0016E70-58E1-4DB8-9486-5AEAA115FE72}"/>
              </a:ext>
            </a:extLst>
          </p:cNvPr>
          <p:cNvSpPr/>
          <p:nvPr/>
        </p:nvSpPr>
        <p:spPr>
          <a:xfrm>
            <a:off x="0" y="678738"/>
            <a:ext cx="9822385" cy="5068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634EAE31-967C-4484-9740-7F3CC171275C}"/>
              </a:ext>
            </a:extLst>
          </p:cNvPr>
          <p:cNvSpPr/>
          <p:nvPr/>
        </p:nvSpPr>
        <p:spPr>
          <a:xfrm>
            <a:off x="83615" y="677921"/>
            <a:ext cx="9432280" cy="523220"/>
          </a:xfrm>
          <a:prstGeom prst="rect">
            <a:avLst/>
          </a:prstGeom>
        </p:spPr>
        <p:txBody>
          <a:bodyPr wrap="square">
            <a:spAutoFit/>
          </a:bodyPr>
          <a:lstStyle/>
          <a:p>
            <a:r>
              <a:rPr lang="en-GB" sz="1400" b="1" dirty="0">
                <a:solidFill>
                  <a:schemeClr val="accent5"/>
                </a:solidFill>
              </a:rPr>
              <a:t>Have the highest levels of interest to do in England across the majority of inbound markets / domestic market.  Well understood, mature experiences which are also most likely to have already been done on holiday before. </a:t>
            </a:r>
          </a:p>
        </p:txBody>
      </p:sp>
      <p:sp>
        <p:nvSpPr>
          <p:cNvPr id="43" name="Rectangle 42">
            <a:extLst>
              <a:ext uri="{FF2B5EF4-FFF2-40B4-BE49-F238E27FC236}">
                <a16:creationId xmlns:a16="http://schemas.microsoft.com/office/drawing/2014/main" id="{2485B06A-D520-4AA0-87DF-72A23B9198AA}"/>
              </a:ext>
            </a:extLst>
          </p:cNvPr>
          <p:cNvSpPr/>
          <p:nvPr/>
        </p:nvSpPr>
        <p:spPr>
          <a:xfrm>
            <a:off x="5067074" y="5482383"/>
            <a:ext cx="3294492" cy="246221"/>
          </a:xfrm>
          <a:prstGeom prst="rect">
            <a:avLst/>
          </a:prstGeom>
        </p:spPr>
        <p:txBody>
          <a:bodyPr wrap="none">
            <a:spAutoFit/>
          </a:bodyPr>
          <a:lstStyle/>
          <a:p>
            <a:pPr algn="ctr" fontAlgn="b"/>
            <a:r>
              <a:rPr lang="en-GB" sz="1000" dirty="0">
                <a:solidFill>
                  <a:srgbClr val="000000"/>
                </a:solidFill>
                <a:latin typeface="Calibri" panose="020F0502020204030204" pitchFamily="34" charset="0"/>
              </a:rPr>
              <a:t>Indicates where ranking is lower (+4 from inbound markets)</a:t>
            </a:r>
          </a:p>
        </p:txBody>
      </p:sp>
      <p:sp>
        <p:nvSpPr>
          <p:cNvPr id="44" name="Rectangle 43">
            <a:extLst>
              <a:ext uri="{FF2B5EF4-FFF2-40B4-BE49-F238E27FC236}">
                <a16:creationId xmlns:a16="http://schemas.microsoft.com/office/drawing/2014/main" id="{9B4F7F56-9753-4C03-AD9E-283347CE1465}"/>
              </a:ext>
            </a:extLst>
          </p:cNvPr>
          <p:cNvSpPr/>
          <p:nvPr/>
        </p:nvSpPr>
        <p:spPr>
          <a:xfrm>
            <a:off x="4784882" y="5500342"/>
            <a:ext cx="329817" cy="190778"/>
          </a:xfrm>
          <a:prstGeom prst="rect">
            <a:avLst/>
          </a:prstGeom>
          <a:solidFill>
            <a:srgbClr val="FF7C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Slide Number Placeholder 5">
            <a:extLst>
              <a:ext uri="{FF2B5EF4-FFF2-40B4-BE49-F238E27FC236}">
                <a16:creationId xmlns:a16="http://schemas.microsoft.com/office/drawing/2014/main" id="{FA8DB26E-1145-4E4D-A4C8-4C0D011E13AE}"/>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52" name="TextBox 51">
            <a:extLst>
              <a:ext uri="{FF2B5EF4-FFF2-40B4-BE49-F238E27FC236}">
                <a16:creationId xmlns:a16="http://schemas.microsoft.com/office/drawing/2014/main" id="{5BE138FA-054F-4CCA-9B07-F6B712A6C5C4}"/>
              </a:ext>
            </a:extLst>
          </p:cNvPr>
          <p:cNvSpPr txBox="1"/>
          <p:nvPr/>
        </p:nvSpPr>
        <p:spPr>
          <a:xfrm>
            <a:off x="4549257" y="1458810"/>
            <a:ext cx="4281234" cy="276999"/>
          </a:xfrm>
          <a:prstGeom prst="rect">
            <a:avLst/>
          </a:prstGeom>
          <a:noFill/>
        </p:spPr>
        <p:txBody>
          <a:bodyPr wrap="square" rtlCol="0">
            <a:spAutoFit/>
          </a:bodyPr>
          <a:lstStyle/>
          <a:p>
            <a:r>
              <a:rPr lang="en-GB" sz="1200" b="1" dirty="0"/>
              <a:t>ENGLAND APPEAL: Rank Interest / Participation of Experiences</a:t>
            </a:r>
          </a:p>
        </p:txBody>
      </p:sp>
      <p:sp>
        <p:nvSpPr>
          <p:cNvPr id="53" name="Rectangle 52">
            <a:extLst>
              <a:ext uri="{FF2B5EF4-FFF2-40B4-BE49-F238E27FC236}">
                <a16:creationId xmlns:a16="http://schemas.microsoft.com/office/drawing/2014/main" id="{2534766D-1712-4AC3-8EEB-D2581000AFAC}"/>
              </a:ext>
            </a:extLst>
          </p:cNvPr>
          <p:cNvSpPr/>
          <p:nvPr/>
        </p:nvSpPr>
        <p:spPr>
          <a:xfrm>
            <a:off x="776683" y="3840784"/>
            <a:ext cx="3380738" cy="23250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TextBox 55">
            <a:extLst>
              <a:ext uri="{FF2B5EF4-FFF2-40B4-BE49-F238E27FC236}">
                <a16:creationId xmlns:a16="http://schemas.microsoft.com/office/drawing/2014/main" id="{CAB7C23B-E704-4FD0-84C3-958DCC9835F8}"/>
              </a:ext>
            </a:extLst>
          </p:cNvPr>
          <p:cNvSpPr txBox="1"/>
          <p:nvPr/>
        </p:nvSpPr>
        <p:spPr>
          <a:xfrm>
            <a:off x="822462" y="3895381"/>
            <a:ext cx="3327034" cy="2780248"/>
          </a:xfrm>
          <a:prstGeom prst="rect">
            <a:avLst/>
          </a:prstGeom>
          <a:noFill/>
        </p:spPr>
        <p:txBody>
          <a:bodyPr wrap="square" rtlCol="0">
            <a:spAutoFit/>
          </a:bodyPr>
          <a:lstStyle/>
          <a:p>
            <a:r>
              <a:rPr lang="en-GB" sz="1050" b="1" i="1" dirty="0"/>
              <a:t>A reminder of the experience definitions:</a:t>
            </a:r>
          </a:p>
          <a:p>
            <a:pPr>
              <a:lnSpc>
                <a:spcPts val="800"/>
              </a:lnSpc>
            </a:pPr>
            <a:endParaRPr lang="en-GB" sz="1050" dirty="0"/>
          </a:p>
          <a:p>
            <a:r>
              <a:rPr lang="en-GB" sz="1050" b="1" i="1" dirty="0">
                <a:solidFill>
                  <a:schemeClr val="accent5"/>
                </a:solidFill>
              </a:rPr>
              <a:t>LIFE ‘BEHIND THE SCENES </a:t>
            </a:r>
            <a:r>
              <a:rPr lang="en-GB" sz="1050" i="1" dirty="0"/>
              <a:t>- exclusive or unique access to a historic building</a:t>
            </a:r>
          </a:p>
          <a:p>
            <a:endParaRPr lang="en-GB" sz="1050" dirty="0"/>
          </a:p>
          <a:p>
            <a:r>
              <a:rPr lang="en-GB" sz="1050" b="1" dirty="0">
                <a:solidFill>
                  <a:schemeClr val="accent5"/>
                </a:solidFill>
              </a:rPr>
              <a:t>DISTILLERY OR BREWERY EXPERIENCE </a:t>
            </a:r>
            <a:r>
              <a:rPr lang="en-GB" sz="1050" i="1" dirty="0"/>
              <a:t>– discover the beer-making or gin-distilling process and taste it too</a:t>
            </a:r>
          </a:p>
          <a:p>
            <a:endParaRPr lang="en-GB" sz="1050" dirty="0"/>
          </a:p>
          <a:p>
            <a:r>
              <a:rPr lang="en-GB" sz="1050" b="1" dirty="0">
                <a:solidFill>
                  <a:schemeClr val="accent5"/>
                </a:solidFill>
              </a:rPr>
              <a:t>STREET FOOD TOUR &amp; TASTING </a:t>
            </a:r>
            <a:r>
              <a:rPr lang="en-GB" sz="1050" i="1" dirty="0"/>
              <a:t>– with a food expert to guide you </a:t>
            </a:r>
          </a:p>
          <a:p>
            <a:pPr marL="93663" indent="-93663">
              <a:buFont typeface="Arial" panose="020B0604020202020204" pitchFamily="34" charset="0"/>
              <a:buChar char="•"/>
            </a:pPr>
            <a:endParaRPr lang="en-GB" sz="1050" dirty="0"/>
          </a:p>
          <a:p>
            <a:r>
              <a:rPr lang="en-GB" sz="1050" b="1" dirty="0">
                <a:solidFill>
                  <a:schemeClr val="accent5"/>
                </a:solidFill>
                <a:ea typeface="Calibri" panose="020F0502020204030204" pitchFamily="34" charset="0"/>
                <a:cs typeface="Times New Roman" panose="02020603050405020304" pitchFamily="18" charset="0"/>
              </a:rPr>
              <a:t>GUIDED NATURE EXPERIENCE </a:t>
            </a:r>
            <a:r>
              <a:rPr lang="en-GB" sz="1050" i="1" dirty="0">
                <a:ea typeface="Calibri" panose="020F0502020204030204" pitchFamily="34" charset="0"/>
                <a:cs typeface="Times New Roman" panose="02020603050405020304" pitchFamily="18" charset="0"/>
              </a:rPr>
              <a:t>– </a:t>
            </a:r>
            <a:r>
              <a:rPr lang="en-GB" sz="1050" i="1" dirty="0"/>
              <a:t>go bird watching or observe wildlife in their natural habitat</a:t>
            </a:r>
          </a:p>
          <a:p>
            <a:endParaRPr lang="en-GB" sz="1050" i="1" dirty="0"/>
          </a:p>
          <a:p>
            <a:endParaRPr lang="en-GB" sz="1050" i="1" dirty="0"/>
          </a:p>
          <a:p>
            <a:endParaRPr lang="en-GB" sz="1050" i="1" dirty="0"/>
          </a:p>
          <a:p>
            <a:endParaRPr lang="en-GB" sz="1050" dirty="0"/>
          </a:p>
        </p:txBody>
      </p:sp>
      <p:graphicFrame>
        <p:nvGraphicFramePr>
          <p:cNvPr id="9" name="Table 8">
            <a:extLst>
              <a:ext uri="{FF2B5EF4-FFF2-40B4-BE49-F238E27FC236}">
                <a16:creationId xmlns:a16="http://schemas.microsoft.com/office/drawing/2014/main" id="{461D19E7-C871-4D4F-B629-C2CF68B83144}"/>
              </a:ext>
            </a:extLst>
          </p:cNvPr>
          <p:cNvGraphicFramePr>
            <a:graphicFrameLocks noGrp="1"/>
          </p:cNvGraphicFramePr>
          <p:nvPr>
            <p:extLst>
              <p:ext uri="{D42A27DB-BD31-4B8C-83A1-F6EECF244321}">
                <p14:modId xmlns:p14="http://schemas.microsoft.com/office/powerpoint/2010/main" val="1067503922"/>
              </p:ext>
            </p:extLst>
          </p:nvPr>
        </p:nvGraphicFramePr>
        <p:xfrm>
          <a:off x="776683" y="1495799"/>
          <a:ext cx="3372813" cy="2265346"/>
        </p:xfrm>
        <a:graphic>
          <a:graphicData uri="http://schemas.openxmlformats.org/drawingml/2006/table">
            <a:tbl>
              <a:tblPr firstRow="1" bandRow="1">
                <a:tableStyleId>{5C22544A-7EE6-4342-B048-85BDC9FD1C3A}</a:tableStyleId>
              </a:tblPr>
              <a:tblGrid>
                <a:gridCol w="1733006">
                  <a:extLst>
                    <a:ext uri="{9D8B030D-6E8A-4147-A177-3AD203B41FA5}">
                      <a16:colId xmlns:a16="http://schemas.microsoft.com/office/drawing/2014/main" val="1020794326"/>
                    </a:ext>
                  </a:extLst>
                </a:gridCol>
                <a:gridCol w="1639807">
                  <a:extLst>
                    <a:ext uri="{9D8B030D-6E8A-4147-A177-3AD203B41FA5}">
                      <a16:colId xmlns:a16="http://schemas.microsoft.com/office/drawing/2014/main" val="1660451495"/>
                    </a:ext>
                  </a:extLst>
                </a:gridCol>
              </a:tblGrid>
              <a:tr h="284146">
                <a:tc gridSpan="2">
                  <a:txBody>
                    <a:bodyPr/>
                    <a:lstStyle/>
                    <a:p>
                      <a:pPr algn="r"/>
                      <a:endParaRPr lang="en-GB" sz="1000" dirty="0"/>
                    </a:p>
                  </a:txBody>
                  <a:tcPr/>
                </a:tc>
                <a:tc hMerge="1">
                  <a:txBody>
                    <a:bodyPr/>
                    <a:lstStyle/>
                    <a:p>
                      <a:endParaRPr lang="en-GB" sz="1000" dirty="0"/>
                    </a:p>
                  </a:txBody>
                  <a:tcPr/>
                </a:tc>
                <a:extLst>
                  <a:ext uri="{0D108BD9-81ED-4DB2-BD59-A6C34878D82A}">
                    <a16:rowId xmlns:a16="http://schemas.microsoft.com/office/drawing/2014/main" val="2682598610"/>
                  </a:ext>
                </a:extLst>
              </a:tr>
              <a:tr h="396240">
                <a:tc>
                  <a:txBody>
                    <a:bodyPr/>
                    <a:lstStyle/>
                    <a:p>
                      <a:pPr algn="r"/>
                      <a:r>
                        <a:rPr lang="en-GB" sz="1000" dirty="0"/>
                        <a:t>England Appeal</a:t>
                      </a:r>
                    </a:p>
                  </a:txBody>
                  <a:tcPr anchor="ctr"/>
                </a:tc>
                <a:tc>
                  <a:txBody>
                    <a:bodyPr/>
                    <a:lstStyle/>
                    <a:p>
                      <a:endParaRPr lang="en-GB" sz="1000" dirty="0"/>
                    </a:p>
                  </a:txBody>
                  <a:tcPr/>
                </a:tc>
                <a:extLst>
                  <a:ext uri="{0D108BD9-81ED-4DB2-BD59-A6C34878D82A}">
                    <a16:rowId xmlns:a16="http://schemas.microsoft.com/office/drawing/2014/main" val="1485620673"/>
                  </a:ext>
                </a:extLst>
              </a:tr>
              <a:tr h="396240">
                <a:tc>
                  <a:txBody>
                    <a:bodyPr/>
                    <a:lstStyle/>
                    <a:p>
                      <a:pPr algn="r"/>
                      <a:r>
                        <a:rPr lang="en-GB" sz="1000" dirty="0"/>
                        <a:t>Experience Maturity</a:t>
                      </a:r>
                    </a:p>
                  </a:txBody>
                  <a:tcPr anchor="ctr"/>
                </a:tc>
                <a:tc>
                  <a:txBody>
                    <a:bodyPr/>
                    <a:lstStyle/>
                    <a:p>
                      <a:endParaRPr lang="en-GB" sz="1000" dirty="0"/>
                    </a:p>
                  </a:txBody>
                  <a:tcPr/>
                </a:tc>
                <a:extLst>
                  <a:ext uri="{0D108BD9-81ED-4DB2-BD59-A6C34878D82A}">
                    <a16:rowId xmlns:a16="http://schemas.microsoft.com/office/drawing/2014/main" val="1551786490"/>
                  </a:ext>
                </a:extLst>
              </a:tr>
              <a:tr h="396240">
                <a:tc>
                  <a:txBody>
                    <a:bodyPr/>
                    <a:lstStyle/>
                    <a:p>
                      <a:pPr algn="r"/>
                      <a:r>
                        <a:rPr lang="en-GB" sz="1000" dirty="0"/>
                        <a:t>Influence on destination decision</a:t>
                      </a:r>
                    </a:p>
                  </a:txBody>
                  <a:tcPr anchor="ctr"/>
                </a:tc>
                <a:tc>
                  <a:txBody>
                    <a:bodyPr/>
                    <a:lstStyle/>
                    <a:p>
                      <a:endParaRPr lang="en-GB" sz="1000" dirty="0"/>
                    </a:p>
                  </a:txBody>
                  <a:tcPr/>
                </a:tc>
                <a:extLst>
                  <a:ext uri="{0D108BD9-81ED-4DB2-BD59-A6C34878D82A}">
                    <a16:rowId xmlns:a16="http://schemas.microsoft.com/office/drawing/2014/main" val="914356126"/>
                  </a:ext>
                </a:extLst>
              </a:tr>
              <a:tr h="396240">
                <a:tc>
                  <a:txBody>
                    <a:bodyPr/>
                    <a:lstStyle/>
                    <a:p>
                      <a:pPr algn="r"/>
                      <a:r>
                        <a:rPr lang="en-GB" sz="1000" dirty="0"/>
                        <a:t>Authentic / Unique</a:t>
                      </a:r>
                    </a:p>
                  </a:txBody>
                  <a:tcPr anchor="ctr"/>
                </a:tc>
                <a:tc>
                  <a:txBody>
                    <a:bodyPr/>
                    <a:lstStyle/>
                    <a:p>
                      <a:endParaRPr lang="en-GB" sz="1000" dirty="0"/>
                    </a:p>
                  </a:txBody>
                  <a:tcPr/>
                </a:tc>
                <a:extLst>
                  <a:ext uri="{0D108BD9-81ED-4DB2-BD59-A6C34878D82A}">
                    <a16:rowId xmlns:a16="http://schemas.microsoft.com/office/drawing/2014/main" val="3486198342"/>
                  </a:ext>
                </a:extLst>
              </a:tr>
              <a:tr h="396240">
                <a:tc>
                  <a:txBody>
                    <a:bodyPr/>
                    <a:lstStyle/>
                    <a:p>
                      <a:pPr algn="r"/>
                      <a:r>
                        <a:rPr lang="en-GB" sz="1000" dirty="0"/>
                        <a:t>Culture / History</a:t>
                      </a:r>
                    </a:p>
                  </a:txBody>
                  <a:tcPr anchor="ctr"/>
                </a:tc>
                <a:tc>
                  <a:txBody>
                    <a:bodyPr/>
                    <a:lstStyle/>
                    <a:p>
                      <a:endParaRPr lang="en-GB" sz="1000" dirty="0"/>
                    </a:p>
                  </a:txBody>
                  <a:tcPr/>
                </a:tc>
                <a:extLst>
                  <a:ext uri="{0D108BD9-81ED-4DB2-BD59-A6C34878D82A}">
                    <a16:rowId xmlns:a16="http://schemas.microsoft.com/office/drawing/2014/main" val="879818500"/>
                  </a:ext>
                </a:extLst>
              </a:tr>
            </a:tbl>
          </a:graphicData>
        </a:graphic>
      </p:graphicFrame>
      <p:sp>
        <p:nvSpPr>
          <p:cNvPr id="76" name="Rectangle 75">
            <a:extLst>
              <a:ext uri="{FF2B5EF4-FFF2-40B4-BE49-F238E27FC236}">
                <a16:creationId xmlns:a16="http://schemas.microsoft.com/office/drawing/2014/main" id="{A8A25FBC-4404-456F-91D7-2701E8522246}"/>
              </a:ext>
            </a:extLst>
          </p:cNvPr>
          <p:cNvSpPr/>
          <p:nvPr/>
        </p:nvSpPr>
        <p:spPr>
          <a:xfrm>
            <a:off x="2477692" y="1480205"/>
            <a:ext cx="1671804" cy="276999"/>
          </a:xfrm>
          <a:prstGeom prst="rect">
            <a:avLst/>
          </a:prstGeom>
        </p:spPr>
        <p:txBody>
          <a:bodyPr wrap="none">
            <a:spAutoFit/>
          </a:bodyPr>
          <a:lstStyle/>
          <a:p>
            <a:r>
              <a:rPr lang="en-GB" sz="1200" dirty="0">
                <a:solidFill>
                  <a:schemeClr val="bg2"/>
                </a:solidFill>
              </a:rPr>
              <a:t>Star rating – low to high</a:t>
            </a:r>
          </a:p>
        </p:txBody>
      </p:sp>
      <p:sp>
        <p:nvSpPr>
          <p:cNvPr id="15" name="Star: 5 Points 14">
            <a:extLst>
              <a:ext uri="{FF2B5EF4-FFF2-40B4-BE49-F238E27FC236}">
                <a16:creationId xmlns:a16="http://schemas.microsoft.com/office/drawing/2014/main" id="{3AB19894-C4F9-4BB7-9A95-8A20CA9B79F7}"/>
              </a:ext>
            </a:extLst>
          </p:cNvPr>
          <p:cNvSpPr/>
          <p:nvPr/>
        </p:nvSpPr>
        <p:spPr>
          <a:xfrm>
            <a:off x="2558468" y="1830929"/>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Star: 5 Points 76">
            <a:extLst>
              <a:ext uri="{FF2B5EF4-FFF2-40B4-BE49-F238E27FC236}">
                <a16:creationId xmlns:a16="http://schemas.microsoft.com/office/drawing/2014/main" id="{C8346C98-D6D4-4F58-9930-33BF8A3C410A}"/>
              </a:ext>
            </a:extLst>
          </p:cNvPr>
          <p:cNvSpPr/>
          <p:nvPr/>
        </p:nvSpPr>
        <p:spPr>
          <a:xfrm>
            <a:off x="2874537" y="1830929"/>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Star: 5 Points 77">
            <a:extLst>
              <a:ext uri="{FF2B5EF4-FFF2-40B4-BE49-F238E27FC236}">
                <a16:creationId xmlns:a16="http://schemas.microsoft.com/office/drawing/2014/main" id="{2A5D285F-2ACD-4F8F-820A-C013E3A90A66}"/>
              </a:ext>
            </a:extLst>
          </p:cNvPr>
          <p:cNvSpPr/>
          <p:nvPr/>
        </p:nvSpPr>
        <p:spPr>
          <a:xfrm>
            <a:off x="3190606" y="1830929"/>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Star: 5 Points 78">
            <a:extLst>
              <a:ext uri="{FF2B5EF4-FFF2-40B4-BE49-F238E27FC236}">
                <a16:creationId xmlns:a16="http://schemas.microsoft.com/office/drawing/2014/main" id="{D3DA9036-E1C3-487A-B7C9-A3515042D79B}"/>
              </a:ext>
            </a:extLst>
          </p:cNvPr>
          <p:cNvSpPr/>
          <p:nvPr/>
        </p:nvSpPr>
        <p:spPr>
          <a:xfrm>
            <a:off x="3506675" y="1830929"/>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Star: 5 Points 79">
            <a:extLst>
              <a:ext uri="{FF2B5EF4-FFF2-40B4-BE49-F238E27FC236}">
                <a16:creationId xmlns:a16="http://schemas.microsoft.com/office/drawing/2014/main" id="{0488FDFE-5A03-40F9-8383-D3A5A5D33CB5}"/>
              </a:ext>
            </a:extLst>
          </p:cNvPr>
          <p:cNvSpPr/>
          <p:nvPr/>
        </p:nvSpPr>
        <p:spPr>
          <a:xfrm>
            <a:off x="3822744" y="1830929"/>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Star: 5 Points 80">
            <a:extLst>
              <a:ext uri="{FF2B5EF4-FFF2-40B4-BE49-F238E27FC236}">
                <a16:creationId xmlns:a16="http://schemas.microsoft.com/office/drawing/2014/main" id="{3EF0701F-76D4-4FC5-A756-0883394D2A8E}"/>
              </a:ext>
            </a:extLst>
          </p:cNvPr>
          <p:cNvSpPr/>
          <p:nvPr/>
        </p:nvSpPr>
        <p:spPr>
          <a:xfrm>
            <a:off x="2558468" y="2261796"/>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Star: 5 Points 81">
            <a:extLst>
              <a:ext uri="{FF2B5EF4-FFF2-40B4-BE49-F238E27FC236}">
                <a16:creationId xmlns:a16="http://schemas.microsoft.com/office/drawing/2014/main" id="{00DDF2AF-6BFB-451A-BADE-F0859B3F1177}"/>
              </a:ext>
            </a:extLst>
          </p:cNvPr>
          <p:cNvSpPr/>
          <p:nvPr/>
        </p:nvSpPr>
        <p:spPr>
          <a:xfrm>
            <a:off x="2874537" y="2261796"/>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Star: 5 Points 82">
            <a:extLst>
              <a:ext uri="{FF2B5EF4-FFF2-40B4-BE49-F238E27FC236}">
                <a16:creationId xmlns:a16="http://schemas.microsoft.com/office/drawing/2014/main" id="{40610597-08A4-4741-9E92-70BCB4D35726}"/>
              </a:ext>
            </a:extLst>
          </p:cNvPr>
          <p:cNvSpPr/>
          <p:nvPr/>
        </p:nvSpPr>
        <p:spPr>
          <a:xfrm>
            <a:off x="3190606" y="2261796"/>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Star: 5 Points 83">
            <a:extLst>
              <a:ext uri="{FF2B5EF4-FFF2-40B4-BE49-F238E27FC236}">
                <a16:creationId xmlns:a16="http://schemas.microsoft.com/office/drawing/2014/main" id="{9966541B-4C6E-4601-A468-1A9F02031C58}"/>
              </a:ext>
            </a:extLst>
          </p:cNvPr>
          <p:cNvSpPr/>
          <p:nvPr/>
        </p:nvSpPr>
        <p:spPr>
          <a:xfrm>
            <a:off x="3506675" y="2261796"/>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Star: 5 Points 84">
            <a:extLst>
              <a:ext uri="{FF2B5EF4-FFF2-40B4-BE49-F238E27FC236}">
                <a16:creationId xmlns:a16="http://schemas.microsoft.com/office/drawing/2014/main" id="{3425FD35-770D-47BD-BA7F-81396C2DD2F7}"/>
              </a:ext>
            </a:extLst>
          </p:cNvPr>
          <p:cNvSpPr/>
          <p:nvPr/>
        </p:nvSpPr>
        <p:spPr>
          <a:xfrm>
            <a:off x="3822744" y="2261796"/>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Star: 5 Points 85">
            <a:extLst>
              <a:ext uri="{FF2B5EF4-FFF2-40B4-BE49-F238E27FC236}">
                <a16:creationId xmlns:a16="http://schemas.microsoft.com/office/drawing/2014/main" id="{4373EC54-98EA-4801-881B-EC9A771163FC}"/>
              </a:ext>
            </a:extLst>
          </p:cNvPr>
          <p:cNvSpPr/>
          <p:nvPr/>
        </p:nvSpPr>
        <p:spPr>
          <a:xfrm>
            <a:off x="2545024" y="2639771"/>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Star: 5 Points 86">
            <a:extLst>
              <a:ext uri="{FF2B5EF4-FFF2-40B4-BE49-F238E27FC236}">
                <a16:creationId xmlns:a16="http://schemas.microsoft.com/office/drawing/2014/main" id="{1F10232D-F922-43BE-8EE3-442F914AAE72}"/>
              </a:ext>
            </a:extLst>
          </p:cNvPr>
          <p:cNvSpPr/>
          <p:nvPr/>
        </p:nvSpPr>
        <p:spPr>
          <a:xfrm>
            <a:off x="2861093" y="2639771"/>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Star: 5 Points 87">
            <a:extLst>
              <a:ext uri="{FF2B5EF4-FFF2-40B4-BE49-F238E27FC236}">
                <a16:creationId xmlns:a16="http://schemas.microsoft.com/office/drawing/2014/main" id="{68D136A6-0138-4724-BBEC-7977808E4147}"/>
              </a:ext>
            </a:extLst>
          </p:cNvPr>
          <p:cNvSpPr/>
          <p:nvPr/>
        </p:nvSpPr>
        <p:spPr>
          <a:xfrm>
            <a:off x="3177162" y="2639771"/>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Star: 5 Points 88">
            <a:extLst>
              <a:ext uri="{FF2B5EF4-FFF2-40B4-BE49-F238E27FC236}">
                <a16:creationId xmlns:a16="http://schemas.microsoft.com/office/drawing/2014/main" id="{44CBFFA4-CD41-4DC8-B2C0-032EA32B865E}"/>
              </a:ext>
            </a:extLst>
          </p:cNvPr>
          <p:cNvSpPr/>
          <p:nvPr/>
        </p:nvSpPr>
        <p:spPr>
          <a:xfrm>
            <a:off x="3493231" y="2639771"/>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Star: 5 Points 89">
            <a:extLst>
              <a:ext uri="{FF2B5EF4-FFF2-40B4-BE49-F238E27FC236}">
                <a16:creationId xmlns:a16="http://schemas.microsoft.com/office/drawing/2014/main" id="{89125C15-0A13-456C-B2EC-0970166DC31B}"/>
              </a:ext>
            </a:extLst>
          </p:cNvPr>
          <p:cNvSpPr/>
          <p:nvPr/>
        </p:nvSpPr>
        <p:spPr>
          <a:xfrm>
            <a:off x="3809300" y="2639771"/>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Star: 5 Points 90">
            <a:extLst>
              <a:ext uri="{FF2B5EF4-FFF2-40B4-BE49-F238E27FC236}">
                <a16:creationId xmlns:a16="http://schemas.microsoft.com/office/drawing/2014/main" id="{05DD2A36-1D55-4AA0-B748-E89655A828EC}"/>
              </a:ext>
            </a:extLst>
          </p:cNvPr>
          <p:cNvSpPr/>
          <p:nvPr/>
        </p:nvSpPr>
        <p:spPr>
          <a:xfrm>
            <a:off x="2553100" y="3045625"/>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Star: 5 Points 91">
            <a:extLst>
              <a:ext uri="{FF2B5EF4-FFF2-40B4-BE49-F238E27FC236}">
                <a16:creationId xmlns:a16="http://schemas.microsoft.com/office/drawing/2014/main" id="{FB575810-5C45-4303-9DB1-9D1AEAE9393C}"/>
              </a:ext>
            </a:extLst>
          </p:cNvPr>
          <p:cNvSpPr/>
          <p:nvPr/>
        </p:nvSpPr>
        <p:spPr>
          <a:xfrm>
            <a:off x="2869169" y="3045625"/>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Star: 5 Points 92">
            <a:extLst>
              <a:ext uri="{FF2B5EF4-FFF2-40B4-BE49-F238E27FC236}">
                <a16:creationId xmlns:a16="http://schemas.microsoft.com/office/drawing/2014/main" id="{5CBD81BE-A436-41B7-9DF6-B91DD8382C30}"/>
              </a:ext>
            </a:extLst>
          </p:cNvPr>
          <p:cNvSpPr/>
          <p:nvPr/>
        </p:nvSpPr>
        <p:spPr>
          <a:xfrm>
            <a:off x="3185238" y="3045625"/>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Star: 5 Points 93">
            <a:extLst>
              <a:ext uri="{FF2B5EF4-FFF2-40B4-BE49-F238E27FC236}">
                <a16:creationId xmlns:a16="http://schemas.microsoft.com/office/drawing/2014/main" id="{8F5EC011-BEE3-4408-9A12-28737A95F137}"/>
              </a:ext>
            </a:extLst>
          </p:cNvPr>
          <p:cNvSpPr/>
          <p:nvPr/>
        </p:nvSpPr>
        <p:spPr>
          <a:xfrm>
            <a:off x="3501307" y="3045625"/>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Star: 5 Points 94">
            <a:extLst>
              <a:ext uri="{FF2B5EF4-FFF2-40B4-BE49-F238E27FC236}">
                <a16:creationId xmlns:a16="http://schemas.microsoft.com/office/drawing/2014/main" id="{D659EF75-67DD-4445-91C0-6C2618646AF0}"/>
              </a:ext>
            </a:extLst>
          </p:cNvPr>
          <p:cNvSpPr/>
          <p:nvPr/>
        </p:nvSpPr>
        <p:spPr>
          <a:xfrm>
            <a:off x="3817376" y="3045625"/>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Star: 5 Points 95">
            <a:extLst>
              <a:ext uri="{FF2B5EF4-FFF2-40B4-BE49-F238E27FC236}">
                <a16:creationId xmlns:a16="http://schemas.microsoft.com/office/drawing/2014/main" id="{7E92C6A3-F015-45BE-9A87-FD45D8A2CE8A}"/>
              </a:ext>
            </a:extLst>
          </p:cNvPr>
          <p:cNvSpPr/>
          <p:nvPr/>
        </p:nvSpPr>
        <p:spPr>
          <a:xfrm>
            <a:off x="2551388" y="3433763"/>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Star: 5 Points 96">
            <a:extLst>
              <a:ext uri="{FF2B5EF4-FFF2-40B4-BE49-F238E27FC236}">
                <a16:creationId xmlns:a16="http://schemas.microsoft.com/office/drawing/2014/main" id="{0C9BAF63-454E-42B9-8997-F120405E9866}"/>
              </a:ext>
            </a:extLst>
          </p:cNvPr>
          <p:cNvSpPr/>
          <p:nvPr/>
        </p:nvSpPr>
        <p:spPr>
          <a:xfrm>
            <a:off x="2867457" y="3433763"/>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Star: 5 Points 97">
            <a:extLst>
              <a:ext uri="{FF2B5EF4-FFF2-40B4-BE49-F238E27FC236}">
                <a16:creationId xmlns:a16="http://schemas.microsoft.com/office/drawing/2014/main" id="{DA141FCD-984A-4E32-91C5-5C24C74B47EA}"/>
              </a:ext>
            </a:extLst>
          </p:cNvPr>
          <p:cNvSpPr/>
          <p:nvPr/>
        </p:nvSpPr>
        <p:spPr>
          <a:xfrm>
            <a:off x="3183526" y="3433763"/>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Star: 5 Points 98">
            <a:extLst>
              <a:ext uri="{FF2B5EF4-FFF2-40B4-BE49-F238E27FC236}">
                <a16:creationId xmlns:a16="http://schemas.microsoft.com/office/drawing/2014/main" id="{4CD78919-2BDF-40F0-8C66-99DDD8717168}"/>
              </a:ext>
            </a:extLst>
          </p:cNvPr>
          <p:cNvSpPr/>
          <p:nvPr/>
        </p:nvSpPr>
        <p:spPr>
          <a:xfrm>
            <a:off x="3499595" y="3433763"/>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Star: 5 Points 99">
            <a:extLst>
              <a:ext uri="{FF2B5EF4-FFF2-40B4-BE49-F238E27FC236}">
                <a16:creationId xmlns:a16="http://schemas.microsoft.com/office/drawing/2014/main" id="{C0E1A459-DCF4-4BDC-8FE0-B3285EB0C440}"/>
              </a:ext>
            </a:extLst>
          </p:cNvPr>
          <p:cNvSpPr/>
          <p:nvPr/>
        </p:nvSpPr>
        <p:spPr>
          <a:xfrm>
            <a:off x="3815664" y="3433763"/>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Oval 100">
            <a:extLst>
              <a:ext uri="{FF2B5EF4-FFF2-40B4-BE49-F238E27FC236}">
                <a16:creationId xmlns:a16="http://schemas.microsoft.com/office/drawing/2014/main" id="{992CB931-1258-4B4A-8AFB-98A59D325937}"/>
              </a:ext>
            </a:extLst>
          </p:cNvPr>
          <p:cNvSpPr/>
          <p:nvPr/>
        </p:nvSpPr>
        <p:spPr>
          <a:xfrm>
            <a:off x="838468" y="1875770"/>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1</a:t>
            </a:r>
          </a:p>
        </p:txBody>
      </p:sp>
      <p:sp>
        <p:nvSpPr>
          <p:cNvPr id="102" name="Oval 101">
            <a:extLst>
              <a:ext uri="{FF2B5EF4-FFF2-40B4-BE49-F238E27FC236}">
                <a16:creationId xmlns:a16="http://schemas.microsoft.com/office/drawing/2014/main" id="{7BB80919-9387-4765-88D3-4F808B2E1A28}"/>
              </a:ext>
            </a:extLst>
          </p:cNvPr>
          <p:cNvSpPr/>
          <p:nvPr/>
        </p:nvSpPr>
        <p:spPr>
          <a:xfrm>
            <a:off x="838468" y="2269881"/>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2</a:t>
            </a:r>
          </a:p>
        </p:txBody>
      </p:sp>
      <p:sp>
        <p:nvSpPr>
          <p:cNvPr id="103" name="Oval 102">
            <a:extLst>
              <a:ext uri="{FF2B5EF4-FFF2-40B4-BE49-F238E27FC236}">
                <a16:creationId xmlns:a16="http://schemas.microsoft.com/office/drawing/2014/main" id="{7CF3B0C7-A3B9-4BB9-B032-D8B9C09CE433}"/>
              </a:ext>
            </a:extLst>
          </p:cNvPr>
          <p:cNvSpPr/>
          <p:nvPr/>
        </p:nvSpPr>
        <p:spPr>
          <a:xfrm>
            <a:off x="838468" y="2647856"/>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3</a:t>
            </a:r>
          </a:p>
        </p:txBody>
      </p:sp>
      <p:sp>
        <p:nvSpPr>
          <p:cNvPr id="104" name="Oval 103">
            <a:extLst>
              <a:ext uri="{FF2B5EF4-FFF2-40B4-BE49-F238E27FC236}">
                <a16:creationId xmlns:a16="http://schemas.microsoft.com/office/drawing/2014/main" id="{64FE157F-D03D-4287-948D-C6B578A0EA6C}"/>
              </a:ext>
            </a:extLst>
          </p:cNvPr>
          <p:cNvSpPr/>
          <p:nvPr/>
        </p:nvSpPr>
        <p:spPr>
          <a:xfrm>
            <a:off x="838467" y="3045625"/>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4</a:t>
            </a:r>
          </a:p>
        </p:txBody>
      </p:sp>
      <p:sp>
        <p:nvSpPr>
          <p:cNvPr id="105" name="Oval 104">
            <a:extLst>
              <a:ext uri="{FF2B5EF4-FFF2-40B4-BE49-F238E27FC236}">
                <a16:creationId xmlns:a16="http://schemas.microsoft.com/office/drawing/2014/main" id="{0BC5753C-BD6C-4CA2-BDE0-881948206958}"/>
              </a:ext>
            </a:extLst>
          </p:cNvPr>
          <p:cNvSpPr/>
          <p:nvPr/>
        </p:nvSpPr>
        <p:spPr>
          <a:xfrm>
            <a:off x="838467" y="3432829"/>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5</a:t>
            </a:r>
          </a:p>
        </p:txBody>
      </p:sp>
      <p:sp>
        <p:nvSpPr>
          <p:cNvPr id="106" name="Oval 105">
            <a:extLst>
              <a:ext uri="{FF2B5EF4-FFF2-40B4-BE49-F238E27FC236}">
                <a16:creationId xmlns:a16="http://schemas.microsoft.com/office/drawing/2014/main" id="{F2E1C8A2-9579-42F6-87AA-88D7B754800E}"/>
              </a:ext>
            </a:extLst>
          </p:cNvPr>
          <p:cNvSpPr/>
          <p:nvPr/>
        </p:nvSpPr>
        <p:spPr>
          <a:xfrm>
            <a:off x="4398589" y="1478381"/>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1</a:t>
            </a:r>
          </a:p>
        </p:txBody>
      </p:sp>
      <p:sp>
        <p:nvSpPr>
          <p:cNvPr id="57" name="Rectangle 56">
            <a:extLst>
              <a:ext uri="{FF2B5EF4-FFF2-40B4-BE49-F238E27FC236}">
                <a16:creationId xmlns:a16="http://schemas.microsoft.com/office/drawing/2014/main" id="{5D6D6888-436D-4E5A-B893-7B8354F546E2}"/>
              </a:ext>
            </a:extLst>
          </p:cNvPr>
          <p:cNvSpPr/>
          <p:nvPr/>
        </p:nvSpPr>
        <p:spPr>
          <a:xfrm>
            <a:off x="990076" y="6418003"/>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Base: All markets </a:t>
            </a:r>
          </a:p>
        </p:txBody>
      </p:sp>
    </p:spTree>
    <p:extLst>
      <p:ext uri="{BB962C8B-B14F-4D97-AF65-F5344CB8AC3E}">
        <p14:creationId xmlns:p14="http://schemas.microsoft.com/office/powerpoint/2010/main" val="35137747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B4E4551A-E827-4FB8-894F-0E10FEC55403}"/>
              </a:ext>
            </a:extLst>
          </p:cNvPr>
          <p:cNvGraphicFramePr>
            <a:graphicFrameLocks noGrp="1"/>
          </p:cNvGraphicFramePr>
          <p:nvPr/>
        </p:nvGraphicFramePr>
        <p:xfrm>
          <a:off x="392134" y="1444869"/>
          <a:ext cx="9258013" cy="4568396"/>
        </p:xfrm>
        <a:graphic>
          <a:graphicData uri="http://schemas.openxmlformats.org/drawingml/2006/table">
            <a:tbl>
              <a:tblPr firstRow="1" bandRow="1">
                <a:tableStyleId>{5C22544A-7EE6-4342-B048-85BDC9FD1C3A}</a:tableStyleId>
              </a:tblPr>
              <a:tblGrid>
                <a:gridCol w="9258013">
                  <a:extLst>
                    <a:ext uri="{9D8B030D-6E8A-4147-A177-3AD203B41FA5}">
                      <a16:colId xmlns:a16="http://schemas.microsoft.com/office/drawing/2014/main" val="219639565"/>
                    </a:ext>
                  </a:extLst>
                </a:gridCol>
              </a:tblGrid>
              <a:tr h="2212731">
                <a:tc>
                  <a:txBody>
                    <a:bodyPr/>
                    <a:lstStyle/>
                    <a:p>
                      <a:endParaRPr lang="en-GB" dirty="0"/>
                    </a:p>
                  </a:txBody>
                  <a:tcPr>
                    <a:solidFill>
                      <a:schemeClr val="bg1">
                        <a:lumMod val="95000"/>
                      </a:schemeClr>
                    </a:solidFill>
                  </a:tcPr>
                </a:tc>
                <a:extLst>
                  <a:ext uri="{0D108BD9-81ED-4DB2-BD59-A6C34878D82A}">
                    <a16:rowId xmlns:a16="http://schemas.microsoft.com/office/drawing/2014/main" val="2447966589"/>
                  </a:ext>
                </a:extLst>
              </a:tr>
              <a:tr h="2355665">
                <a:tc>
                  <a:txBody>
                    <a:bodyPr/>
                    <a:lstStyle/>
                    <a:p>
                      <a:endParaRPr lang="en-GB" dirty="0"/>
                    </a:p>
                  </a:txBody>
                  <a:tcPr>
                    <a:solidFill>
                      <a:schemeClr val="bg1">
                        <a:lumMod val="95000"/>
                      </a:schemeClr>
                    </a:solidFill>
                  </a:tcPr>
                </a:tc>
                <a:extLst>
                  <a:ext uri="{0D108BD9-81ED-4DB2-BD59-A6C34878D82A}">
                    <a16:rowId xmlns:a16="http://schemas.microsoft.com/office/drawing/2014/main" val="1589057521"/>
                  </a:ext>
                </a:extLst>
              </a:tr>
            </a:tbl>
          </a:graphicData>
        </a:graphic>
      </p:graphicFrame>
      <p:sp>
        <p:nvSpPr>
          <p:cNvPr id="2" name="Title 1">
            <a:extLst>
              <a:ext uri="{FF2B5EF4-FFF2-40B4-BE49-F238E27FC236}">
                <a16:creationId xmlns:a16="http://schemas.microsoft.com/office/drawing/2014/main" id="{13B40195-8D96-48A0-AE02-6D17C5B32DA1}"/>
              </a:ext>
            </a:extLst>
          </p:cNvPr>
          <p:cNvSpPr>
            <a:spLocks noGrp="1"/>
          </p:cNvSpPr>
          <p:nvPr>
            <p:ph type="title"/>
          </p:nvPr>
        </p:nvSpPr>
        <p:spPr>
          <a:xfrm>
            <a:off x="88388" y="-34051"/>
            <a:ext cx="9552810" cy="904000"/>
          </a:xfrm>
        </p:spPr>
        <p:txBody>
          <a:bodyPr>
            <a:normAutofit/>
          </a:bodyPr>
          <a:lstStyle/>
          <a:p>
            <a:pPr>
              <a:tabLst>
                <a:tab pos="3944938" algn="l"/>
              </a:tabLst>
            </a:pPr>
            <a:r>
              <a:rPr lang="en-GB" dirty="0"/>
              <a:t>High Interest Established Experiences – Group 1: maturity &amp; influence on holiday behaviour</a:t>
            </a:r>
          </a:p>
        </p:txBody>
      </p:sp>
      <p:sp>
        <p:nvSpPr>
          <p:cNvPr id="3" name="Slide Number Placeholder 2">
            <a:extLst>
              <a:ext uri="{FF2B5EF4-FFF2-40B4-BE49-F238E27FC236}">
                <a16:creationId xmlns:a16="http://schemas.microsoft.com/office/drawing/2014/main" id="{32DB5B65-4C96-4D81-A70E-C4C1E3F06138}"/>
              </a:ext>
            </a:extLst>
          </p:cNvPr>
          <p:cNvSpPr>
            <a:spLocks noGrp="1"/>
          </p:cNvSpPr>
          <p:nvPr>
            <p:ph type="sldNum" sz="quarter" idx="12"/>
          </p:nvPr>
        </p:nvSpPr>
        <p:spPr/>
        <p:txBody>
          <a:bodyPr/>
          <a:lstStyle/>
          <a:p>
            <a:fld id="{65C4E51C-5B21-47ED-87F9-7CEAAA8B3069}" type="slidenum">
              <a:rPr lang="en-GB" smtClean="0"/>
              <a:pPr/>
              <a:t>28</a:t>
            </a:fld>
            <a:endParaRPr lang="en-GB"/>
          </a:p>
        </p:txBody>
      </p:sp>
      <p:graphicFrame>
        <p:nvGraphicFramePr>
          <p:cNvPr id="26" name="Chart 25">
            <a:extLst>
              <a:ext uri="{FF2B5EF4-FFF2-40B4-BE49-F238E27FC236}">
                <a16:creationId xmlns:a16="http://schemas.microsoft.com/office/drawing/2014/main" id="{C3364D5C-67D6-4F85-905C-18DFF1CD5942}"/>
              </a:ext>
            </a:extLst>
          </p:cNvPr>
          <p:cNvGraphicFramePr/>
          <p:nvPr/>
        </p:nvGraphicFramePr>
        <p:xfrm>
          <a:off x="946580" y="2325404"/>
          <a:ext cx="2266883" cy="1203649"/>
        </p:xfrm>
        <a:graphic>
          <a:graphicData uri="http://schemas.openxmlformats.org/drawingml/2006/chart">
            <c:chart xmlns:c="http://schemas.openxmlformats.org/drawingml/2006/chart" xmlns:r="http://schemas.openxmlformats.org/officeDocument/2006/relationships" r:id="rId2"/>
          </a:graphicData>
        </a:graphic>
      </p:graphicFrame>
      <p:sp>
        <p:nvSpPr>
          <p:cNvPr id="35" name="TextBox 34">
            <a:extLst>
              <a:ext uri="{FF2B5EF4-FFF2-40B4-BE49-F238E27FC236}">
                <a16:creationId xmlns:a16="http://schemas.microsoft.com/office/drawing/2014/main" id="{6EBC38DD-A18C-4D36-B60D-FFCFEDFB9C84}"/>
              </a:ext>
            </a:extLst>
          </p:cNvPr>
          <p:cNvSpPr txBox="1"/>
          <p:nvPr/>
        </p:nvSpPr>
        <p:spPr>
          <a:xfrm>
            <a:off x="1397524" y="1952027"/>
            <a:ext cx="1154085" cy="430887"/>
          </a:xfrm>
          <a:prstGeom prst="rect">
            <a:avLst/>
          </a:prstGeom>
          <a:noFill/>
        </p:spPr>
        <p:txBody>
          <a:bodyPr wrap="square" rtlCol="0">
            <a:spAutoFit/>
          </a:bodyPr>
          <a:lstStyle/>
          <a:p>
            <a:pPr algn="ctr"/>
            <a:r>
              <a:rPr lang="en-GB" sz="1100" dirty="0"/>
              <a:t>Life ‘Behind the scenes’</a:t>
            </a:r>
          </a:p>
        </p:txBody>
      </p:sp>
      <p:sp>
        <p:nvSpPr>
          <p:cNvPr id="36" name="TextBox 35">
            <a:extLst>
              <a:ext uri="{FF2B5EF4-FFF2-40B4-BE49-F238E27FC236}">
                <a16:creationId xmlns:a16="http://schemas.microsoft.com/office/drawing/2014/main" id="{CE91FE4E-2292-41D4-9EA7-6D8459FF5EA3}"/>
              </a:ext>
            </a:extLst>
          </p:cNvPr>
          <p:cNvSpPr txBox="1"/>
          <p:nvPr/>
        </p:nvSpPr>
        <p:spPr>
          <a:xfrm>
            <a:off x="3292995" y="1933538"/>
            <a:ext cx="1794673" cy="430887"/>
          </a:xfrm>
          <a:prstGeom prst="rect">
            <a:avLst/>
          </a:prstGeom>
          <a:noFill/>
        </p:spPr>
        <p:txBody>
          <a:bodyPr wrap="square" rtlCol="0">
            <a:spAutoFit/>
          </a:bodyPr>
          <a:lstStyle/>
          <a:p>
            <a:pPr algn="ctr"/>
            <a:r>
              <a:rPr lang="en-GB" sz="1100" dirty="0"/>
              <a:t>Distillery / brewery experience</a:t>
            </a:r>
          </a:p>
        </p:txBody>
      </p:sp>
      <p:sp>
        <p:nvSpPr>
          <p:cNvPr id="38" name="TextBox 37">
            <a:extLst>
              <a:ext uri="{FF2B5EF4-FFF2-40B4-BE49-F238E27FC236}">
                <a16:creationId xmlns:a16="http://schemas.microsoft.com/office/drawing/2014/main" id="{B38F5708-8F83-4141-82B5-9FBB5C319D34}"/>
              </a:ext>
            </a:extLst>
          </p:cNvPr>
          <p:cNvSpPr txBox="1"/>
          <p:nvPr/>
        </p:nvSpPr>
        <p:spPr>
          <a:xfrm>
            <a:off x="5355288" y="1896031"/>
            <a:ext cx="1300574" cy="430887"/>
          </a:xfrm>
          <a:prstGeom prst="rect">
            <a:avLst/>
          </a:prstGeom>
          <a:noFill/>
        </p:spPr>
        <p:txBody>
          <a:bodyPr wrap="square" rtlCol="0">
            <a:spAutoFit/>
          </a:bodyPr>
          <a:lstStyle/>
          <a:p>
            <a:pPr algn="ctr"/>
            <a:r>
              <a:rPr lang="en-GB" sz="1100" dirty="0"/>
              <a:t>Street Food Tour &amp; Tasting</a:t>
            </a:r>
          </a:p>
        </p:txBody>
      </p:sp>
      <p:graphicFrame>
        <p:nvGraphicFramePr>
          <p:cNvPr id="39" name="Chart 38">
            <a:extLst>
              <a:ext uri="{FF2B5EF4-FFF2-40B4-BE49-F238E27FC236}">
                <a16:creationId xmlns:a16="http://schemas.microsoft.com/office/drawing/2014/main" id="{8DE8BFA6-71D8-4C3F-81FA-5FBAF1BB0DDD}"/>
              </a:ext>
            </a:extLst>
          </p:cNvPr>
          <p:cNvGraphicFramePr/>
          <p:nvPr/>
        </p:nvGraphicFramePr>
        <p:xfrm>
          <a:off x="2755525" y="2325404"/>
          <a:ext cx="2266883" cy="120364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0" name="Chart 39">
            <a:extLst>
              <a:ext uri="{FF2B5EF4-FFF2-40B4-BE49-F238E27FC236}">
                <a16:creationId xmlns:a16="http://schemas.microsoft.com/office/drawing/2014/main" id="{3448690A-D662-4E27-80FF-5C23940DE1DE}"/>
              </a:ext>
            </a:extLst>
          </p:cNvPr>
          <p:cNvGraphicFramePr/>
          <p:nvPr/>
        </p:nvGraphicFramePr>
        <p:xfrm>
          <a:off x="4982808" y="2325403"/>
          <a:ext cx="2266883" cy="1203649"/>
        </p:xfrm>
        <a:graphic>
          <a:graphicData uri="http://schemas.openxmlformats.org/drawingml/2006/chart">
            <c:chart xmlns:c="http://schemas.openxmlformats.org/drawingml/2006/chart" xmlns:r="http://schemas.openxmlformats.org/officeDocument/2006/relationships" r:id="rId4"/>
          </a:graphicData>
        </a:graphic>
      </p:graphicFrame>
      <p:sp>
        <p:nvSpPr>
          <p:cNvPr id="42" name="TextBox 41">
            <a:extLst>
              <a:ext uri="{FF2B5EF4-FFF2-40B4-BE49-F238E27FC236}">
                <a16:creationId xmlns:a16="http://schemas.microsoft.com/office/drawing/2014/main" id="{14FD0C56-2B77-494E-B888-8904D112FC8E}"/>
              </a:ext>
            </a:extLst>
          </p:cNvPr>
          <p:cNvSpPr txBox="1"/>
          <p:nvPr/>
        </p:nvSpPr>
        <p:spPr>
          <a:xfrm>
            <a:off x="729199" y="1514164"/>
            <a:ext cx="8202529" cy="461665"/>
          </a:xfrm>
          <a:prstGeom prst="rect">
            <a:avLst/>
          </a:prstGeom>
          <a:noFill/>
        </p:spPr>
        <p:txBody>
          <a:bodyPr wrap="square" rtlCol="0">
            <a:spAutoFit/>
          </a:bodyPr>
          <a:lstStyle/>
          <a:p>
            <a:r>
              <a:rPr lang="en-GB" sz="1200" b="1" dirty="0"/>
              <a:t>EXPERIENCE MATURITY: </a:t>
            </a:r>
            <a:r>
              <a:rPr lang="en-GB" sz="1200" dirty="0"/>
              <a:t>Across all markets, the UK is already an established destination for these activities, ranking high among those who have previously done / or have booked to do in the next 12 months.</a:t>
            </a:r>
          </a:p>
        </p:txBody>
      </p:sp>
      <p:sp>
        <p:nvSpPr>
          <p:cNvPr id="54" name="Rectangle 53">
            <a:extLst>
              <a:ext uri="{FF2B5EF4-FFF2-40B4-BE49-F238E27FC236}">
                <a16:creationId xmlns:a16="http://schemas.microsoft.com/office/drawing/2014/main" id="{F0016E70-58E1-4DB8-9486-5AEAA115FE72}"/>
              </a:ext>
            </a:extLst>
          </p:cNvPr>
          <p:cNvSpPr/>
          <p:nvPr/>
        </p:nvSpPr>
        <p:spPr>
          <a:xfrm>
            <a:off x="0" y="645237"/>
            <a:ext cx="9822385" cy="494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634EAE31-967C-4484-9740-7F3CC171275C}"/>
              </a:ext>
            </a:extLst>
          </p:cNvPr>
          <p:cNvSpPr/>
          <p:nvPr/>
        </p:nvSpPr>
        <p:spPr>
          <a:xfrm>
            <a:off x="148653" y="644995"/>
            <a:ext cx="9432280" cy="523220"/>
          </a:xfrm>
          <a:prstGeom prst="rect">
            <a:avLst/>
          </a:prstGeom>
        </p:spPr>
        <p:txBody>
          <a:bodyPr wrap="square">
            <a:spAutoFit/>
          </a:bodyPr>
          <a:lstStyle/>
          <a:p>
            <a:r>
              <a:rPr lang="en-GB" sz="1400" b="1" dirty="0">
                <a:solidFill>
                  <a:schemeClr val="accent5"/>
                </a:solidFill>
              </a:rPr>
              <a:t>The UK is already an established destination and there is some level of understanding where to do them.  However, these experiences alone do not currently have the pulling power to drive travellers to England.</a:t>
            </a:r>
          </a:p>
        </p:txBody>
      </p:sp>
      <p:sp>
        <p:nvSpPr>
          <p:cNvPr id="59" name="TextBox 58">
            <a:extLst>
              <a:ext uri="{FF2B5EF4-FFF2-40B4-BE49-F238E27FC236}">
                <a16:creationId xmlns:a16="http://schemas.microsoft.com/office/drawing/2014/main" id="{F156EB20-AA32-44E9-8828-0438C99E0094}"/>
              </a:ext>
            </a:extLst>
          </p:cNvPr>
          <p:cNvSpPr txBox="1"/>
          <p:nvPr/>
        </p:nvSpPr>
        <p:spPr>
          <a:xfrm>
            <a:off x="7569877" y="1889527"/>
            <a:ext cx="1154085" cy="430887"/>
          </a:xfrm>
          <a:prstGeom prst="rect">
            <a:avLst/>
          </a:prstGeom>
          <a:noFill/>
        </p:spPr>
        <p:txBody>
          <a:bodyPr wrap="square" rtlCol="0">
            <a:spAutoFit/>
          </a:bodyPr>
          <a:lstStyle/>
          <a:p>
            <a:pPr algn="ctr"/>
            <a:r>
              <a:rPr lang="en-GB" sz="1100" dirty="0"/>
              <a:t>Guided Nature Experience</a:t>
            </a:r>
          </a:p>
        </p:txBody>
      </p:sp>
      <p:graphicFrame>
        <p:nvGraphicFramePr>
          <p:cNvPr id="60" name="Chart 59">
            <a:extLst>
              <a:ext uri="{FF2B5EF4-FFF2-40B4-BE49-F238E27FC236}">
                <a16:creationId xmlns:a16="http://schemas.microsoft.com/office/drawing/2014/main" id="{C846A1C7-B418-4D6D-A53A-B22E2CC6851E}"/>
              </a:ext>
            </a:extLst>
          </p:cNvPr>
          <p:cNvGraphicFramePr/>
          <p:nvPr/>
        </p:nvGraphicFramePr>
        <p:xfrm>
          <a:off x="6819818" y="2221959"/>
          <a:ext cx="2266883" cy="1464827"/>
        </p:xfrm>
        <a:graphic>
          <a:graphicData uri="http://schemas.openxmlformats.org/drawingml/2006/chart">
            <c:chart xmlns:c="http://schemas.openxmlformats.org/drawingml/2006/chart" xmlns:r="http://schemas.openxmlformats.org/officeDocument/2006/relationships" r:id="rId5"/>
          </a:graphicData>
        </a:graphic>
      </p:graphicFrame>
      <p:sp>
        <p:nvSpPr>
          <p:cNvPr id="66" name="TextBox 65">
            <a:extLst>
              <a:ext uri="{FF2B5EF4-FFF2-40B4-BE49-F238E27FC236}">
                <a16:creationId xmlns:a16="http://schemas.microsoft.com/office/drawing/2014/main" id="{208D480C-4FE5-42CD-B9C3-5EB780E08234}"/>
              </a:ext>
            </a:extLst>
          </p:cNvPr>
          <p:cNvSpPr txBox="1"/>
          <p:nvPr/>
        </p:nvSpPr>
        <p:spPr>
          <a:xfrm>
            <a:off x="743962" y="3687892"/>
            <a:ext cx="8697740" cy="646331"/>
          </a:xfrm>
          <a:prstGeom prst="rect">
            <a:avLst/>
          </a:prstGeom>
          <a:noFill/>
        </p:spPr>
        <p:txBody>
          <a:bodyPr wrap="square" rtlCol="0">
            <a:spAutoFit/>
          </a:bodyPr>
          <a:lstStyle/>
          <a:p>
            <a:r>
              <a:rPr lang="en-GB" sz="1200" b="1" dirty="0"/>
              <a:t>INFLUENCE ON DESTINATION DECISION: </a:t>
            </a:r>
            <a:r>
              <a:rPr lang="en-GB" sz="1200" dirty="0"/>
              <a:t>Experiences alone don’t currently have the pulling power to drive travellers to England – they tend to be experiences that are chosen </a:t>
            </a:r>
            <a:r>
              <a:rPr lang="en-GB" sz="1200" b="1" u="sng" dirty="0"/>
              <a:t>after</a:t>
            </a:r>
            <a:r>
              <a:rPr lang="en-GB" sz="1200" dirty="0"/>
              <a:t> selecting the destination</a:t>
            </a:r>
          </a:p>
          <a:p>
            <a:endParaRPr lang="en-GB" sz="1200" dirty="0"/>
          </a:p>
        </p:txBody>
      </p:sp>
      <p:sp>
        <p:nvSpPr>
          <p:cNvPr id="45" name="Rectangle 44">
            <a:extLst>
              <a:ext uri="{FF2B5EF4-FFF2-40B4-BE49-F238E27FC236}">
                <a16:creationId xmlns:a16="http://schemas.microsoft.com/office/drawing/2014/main" id="{DDC7E51B-1FA4-49C7-8A9C-92FC02281457}"/>
              </a:ext>
            </a:extLst>
          </p:cNvPr>
          <p:cNvSpPr/>
          <p:nvPr/>
        </p:nvSpPr>
        <p:spPr>
          <a:xfrm>
            <a:off x="990076" y="6365749"/>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Base: All markets </a:t>
            </a:r>
          </a:p>
        </p:txBody>
      </p:sp>
      <p:sp>
        <p:nvSpPr>
          <p:cNvPr id="46" name="Slide Number Placeholder 5">
            <a:extLst>
              <a:ext uri="{FF2B5EF4-FFF2-40B4-BE49-F238E27FC236}">
                <a16:creationId xmlns:a16="http://schemas.microsoft.com/office/drawing/2014/main" id="{FA8DB26E-1145-4E4D-A4C8-4C0D011E13AE}"/>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61" name="Oval 60">
            <a:extLst>
              <a:ext uri="{FF2B5EF4-FFF2-40B4-BE49-F238E27FC236}">
                <a16:creationId xmlns:a16="http://schemas.microsoft.com/office/drawing/2014/main" id="{00E1534A-0EB5-490F-AFB5-5B99C7860B82}"/>
              </a:ext>
            </a:extLst>
          </p:cNvPr>
          <p:cNvSpPr/>
          <p:nvPr/>
        </p:nvSpPr>
        <p:spPr>
          <a:xfrm>
            <a:off x="522398" y="1549237"/>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2</a:t>
            </a:r>
          </a:p>
        </p:txBody>
      </p:sp>
      <p:sp>
        <p:nvSpPr>
          <p:cNvPr id="62" name="Oval 61">
            <a:extLst>
              <a:ext uri="{FF2B5EF4-FFF2-40B4-BE49-F238E27FC236}">
                <a16:creationId xmlns:a16="http://schemas.microsoft.com/office/drawing/2014/main" id="{A08C6BC2-F9BD-4F19-92BE-C1ED2F439B00}"/>
              </a:ext>
            </a:extLst>
          </p:cNvPr>
          <p:cNvSpPr/>
          <p:nvPr/>
        </p:nvSpPr>
        <p:spPr>
          <a:xfrm>
            <a:off x="537161" y="3705310"/>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3</a:t>
            </a:r>
          </a:p>
        </p:txBody>
      </p:sp>
      <p:graphicFrame>
        <p:nvGraphicFramePr>
          <p:cNvPr id="80" name="Chart 79">
            <a:extLst>
              <a:ext uri="{FF2B5EF4-FFF2-40B4-BE49-F238E27FC236}">
                <a16:creationId xmlns:a16="http://schemas.microsoft.com/office/drawing/2014/main" id="{FCB0B3C1-A646-4A66-973C-0C8706C3A1F7}"/>
              </a:ext>
            </a:extLst>
          </p:cNvPr>
          <p:cNvGraphicFramePr/>
          <p:nvPr>
            <p:extLst>
              <p:ext uri="{D42A27DB-BD31-4B8C-83A1-F6EECF244321}">
                <p14:modId xmlns:p14="http://schemas.microsoft.com/office/powerpoint/2010/main" val="4139034945"/>
              </p:ext>
            </p:extLst>
          </p:nvPr>
        </p:nvGraphicFramePr>
        <p:xfrm>
          <a:off x="2115067" y="4165113"/>
          <a:ext cx="7790933" cy="1991086"/>
        </p:xfrm>
        <a:graphic>
          <a:graphicData uri="http://schemas.openxmlformats.org/drawingml/2006/chart">
            <c:chart xmlns:c="http://schemas.openxmlformats.org/drawingml/2006/chart" xmlns:r="http://schemas.openxmlformats.org/officeDocument/2006/relationships" r:id="rId6"/>
          </a:graphicData>
        </a:graphic>
      </p:graphicFrame>
      <p:sp>
        <p:nvSpPr>
          <p:cNvPr id="81" name="Rectangle 80">
            <a:extLst>
              <a:ext uri="{FF2B5EF4-FFF2-40B4-BE49-F238E27FC236}">
                <a16:creationId xmlns:a16="http://schemas.microsoft.com/office/drawing/2014/main" id="{BE36287B-829F-4DE0-A6B9-0539AEA5FD6A}"/>
              </a:ext>
            </a:extLst>
          </p:cNvPr>
          <p:cNvSpPr/>
          <p:nvPr/>
        </p:nvSpPr>
        <p:spPr>
          <a:xfrm>
            <a:off x="511859" y="5416798"/>
            <a:ext cx="1926823" cy="430887"/>
          </a:xfrm>
          <a:prstGeom prst="rect">
            <a:avLst/>
          </a:prstGeom>
        </p:spPr>
        <p:txBody>
          <a:bodyPr wrap="square">
            <a:spAutoFit/>
          </a:bodyPr>
          <a:lstStyle/>
          <a:p>
            <a:pPr algn="r"/>
            <a:r>
              <a:rPr lang="en-GB" sz="1100" b="1" u="sng" dirty="0">
                <a:solidFill>
                  <a:schemeClr val="accent5"/>
                </a:solidFill>
              </a:rPr>
              <a:t>Chose the activity first </a:t>
            </a:r>
            <a:r>
              <a:rPr lang="en-GB" sz="1100" b="1" dirty="0">
                <a:solidFill>
                  <a:schemeClr val="accent5"/>
                </a:solidFill>
              </a:rPr>
              <a:t>and then found a destination </a:t>
            </a:r>
            <a:endParaRPr lang="en-GB" sz="1100" dirty="0"/>
          </a:p>
        </p:txBody>
      </p:sp>
      <p:sp>
        <p:nvSpPr>
          <p:cNvPr id="82" name="Rectangle 81">
            <a:extLst>
              <a:ext uri="{FF2B5EF4-FFF2-40B4-BE49-F238E27FC236}">
                <a16:creationId xmlns:a16="http://schemas.microsoft.com/office/drawing/2014/main" id="{DC15EF9C-24EB-4405-A755-F60DDFC5FFBB}"/>
              </a:ext>
            </a:extLst>
          </p:cNvPr>
          <p:cNvSpPr/>
          <p:nvPr/>
        </p:nvSpPr>
        <p:spPr>
          <a:xfrm>
            <a:off x="280318" y="5013146"/>
            <a:ext cx="2173551" cy="430887"/>
          </a:xfrm>
          <a:prstGeom prst="rect">
            <a:avLst/>
          </a:prstGeom>
        </p:spPr>
        <p:txBody>
          <a:bodyPr wrap="square">
            <a:spAutoFit/>
          </a:bodyPr>
          <a:lstStyle/>
          <a:p>
            <a:pPr algn="r"/>
            <a:r>
              <a:rPr lang="en-GB" sz="1100" b="1" dirty="0">
                <a:solidFill>
                  <a:schemeClr val="accent5"/>
                </a:solidFill>
              </a:rPr>
              <a:t>Chose the destination because could do the activity there</a:t>
            </a:r>
            <a:endParaRPr lang="en-GB" sz="1100" dirty="0"/>
          </a:p>
        </p:txBody>
      </p:sp>
      <p:sp>
        <p:nvSpPr>
          <p:cNvPr id="83" name="Rectangle 82">
            <a:extLst>
              <a:ext uri="{FF2B5EF4-FFF2-40B4-BE49-F238E27FC236}">
                <a16:creationId xmlns:a16="http://schemas.microsoft.com/office/drawing/2014/main" id="{9B144EC6-5F7D-4EFF-980D-D340877621AD}"/>
              </a:ext>
            </a:extLst>
          </p:cNvPr>
          <p:cNvSpPr/>
          <p:nvPr/>
        </p:nvSpPr>
        <p:spPr>
          <a:xfrm>
            <a:off x="561428" y="4406009"/>
            <a:ext cx="1892753" cy="600164"/>
          </a:xfrm>
          <a:prstGeom prst="rect">
            <a:avLst/>
          </a:prstGeom>
        </p:spPr>
        <p:txBody>
          <a:bodyPr wrap="square">
            <a:spAutoFit/>
          </a:bodyPr>
          <a:lstStyle/>
          <a:p>
            <a:pPr algn="r"/>
            <a:r>
              <a:rPr lang="en-GB" sz="1100" b="1" u="sng" dirty="0">
                <a:solidFill>
                  <a:schemeClr val="accent3">
                    <a:lumMod val="75000"/>
                  </a:schemeClr>
                </a:solidFill>
              </a:rPr>
              <a:t>Chose destination first </a:t>
            </a:r>
            <a:r>
              <a:rPr lang="en-GB" sz="1100" b="1" dirty="0">
                <a:solidFill>
                  <a:schemeClr val="accent3">
                    <a:lumMod val="75000"/>
                  </a:schemeClr>
                </a:solidFill>
              </a:rPr>
              <a:t>and then found could do the activity there</a:t>
            </a:r>
            <a:endParaRPr lang="en-GB" sz="1100" dirty="0">
              <a:solidFill>
                <a:schemeClr val="accent3">
                  <a:lumMod val="75000"/>
                </a:schemeClr>
              </a:solidFill>
            </a:endParaRPr>
          </a:p>
        </p:txBody>
      </p:sp>
      <p:cxnSp>
        <p:nvCxnSpPr>
          <p:cNvPr id="84" name="Straight Arrow Connector 83">
            <a:extLst>
              <a:ext uri="{FF2B5EF4-FFF2-40B4-BE49-F238E27FC236}">
                <a16:creationId xmlns:a16="http://schemas.microsoft.com/office/drawing/2014/main" id="{278C6599-6130-495B-BF73-EA9C16106AEE}"/>
              </a:ext>
            </a:extLst>
          </p:cNvPr>
          <p:cNvCxnSpPr>
            <a:cxnSpLocks/>
          </p:cNvCxnSpPr>
          <p:nvPr/>
        </p:nvCxnSpPr>
        <p:spPr>
          <a:xfrm>
            <a:off x="2407187" y="4780920"/>
            <a:ext cx="41871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3682D5CB-E30E-4134-B1DD-05AA1A4BCC22}"/>
              </a:ext>
            </a:extLst>
          </p:cNvPr>
          <p:cNvCxnSpPr>
            <a:cxnSpLocks/>
          </p:cNvCxnSpPr>
          <p:nvPr/>
        </p:nvCxnSpPr>
        <p:spPr>
          <a:xfrm>
            <a:off x="2407187" y="5316498"/>
            <a:ext cx="41871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2182960E-2A01-4ED6-BD00-41B4A7BA8A2C}"/>
              </a:ext>
            </a:extLst>
          </p:cNvPr>
          <p:cNvCxnSpPr>
            <a:cxnSpLocks/>
          </p:cNvCxnSpPr>
          <p:nvPr/>
        </p:nvCxnSpPr>
        <p:spPr>
          <a:xfrm>
            <a:off x="2407187" y="5632242"/>
            <a:ext cx="41871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3A35673-3E23-4A9A-A28F-D8311BC5F466}"/>
              </a:ext>
            </a:extLst>
          </p:cNvPr>
          <p:cNvSpPr/>
          <p:nvPr/>
        </p:nvSpPr>
        <p:spPr>
          <a:xfrm>
            <a:off x="3167124" y="4604476"/>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87" name="Rectangle 86">
            <a:extLst>
              <a:ext uri="{FF2B5EF4-FFF2-40B4-BE49-F238E27FC236}">
                <a16:creationId xmlns:a16="http://schemas.microsoft.com/office/drawing/2014/main" id="{53AC69B8-412A-4EAE-B612-61C65F7140FC}"/>
              </a:ext>
            </a:extLst>
          </p:cNvPr>
          <p:cNvSpPr/>
          <p:nvPr/>
        </p:nvSpPr>
        <p:spPr>
          <a:xfrm>
            <a:off x="4942815" y="4627031"/>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88" name="Rectangle 87">
            <a:extLst>
              <a:ext uri="{FF2B5EF4-FFF2-40B4-BE49-F238E27FC236}">
                <a16:creationId xmlns:a16="http://schemas.microsoft.com/office/drawing/2014/main" id="{2E905F82-D9DF-4FA8-8638-013D42913505}"/>
              </a:ext>
            </a:extLst>
          </p:cNvPr>
          <p:cNvSpPr/>
          <p:nvPr/>
        </p:nvSpPr>
        <p:spPr>
          <a:xfrm>
            <a:off x="6718506" y="4619844"/>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89" name="Rectangle 88">
            <a:extLst>
              <a:ext uri="{FF2B5EF4-FFF2-40B4-BE49-F238E27FC236}">
                <a16:creationId xmlns:a16="http://schemas.microsoft.com/office/drawing/2014/main" id="{13246952-6639-4639-BFCC-A66CC1880569}"/>
              </a:ext>
            </a:extLst>
          </p:cNvPr>
          <p:cNvSpPr/>
          <p:nvPr/>
        </p:nvSpPr>
        <p:spPr>
          <a:xfrm>
            <a:off x="8494197" y="4599251"/>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90" name="Rectangle 89">
            <a:extLst>
              <a:ext uri="{FF2B5EF4-FFF2-40B4-BE49-F238E27FC236}">
                <a16:creationId xmlns:a16="http://schemas.microsoft.com/office/drawing/2014/main" id="{16BC07DD-5DCC-47AB-A0A9-BC1AC127EF51}"/>
              </a:ext>
            </a:extLst>
          </p:cNvPr>
          <p:cNvSpPr/>
          <p:nvPr/>
        </p:nvSpPr>
        <p:spPr>
          <a:xfrm>
            <a:off x="438032" y="5805028"/>
            <a:ext cx="1509292" cy="202556"/>
          </a:xfrm>
          <a:prstGeom prst="rect">
            <a:avLst/>
          </a:prstGeom>
        </p:spPr>
        <p:txBody>
          <a:bodyPr wrap="square">
            <a:spAutoFit/>
          </a:bodyPr>
          <a:lstStyle/>
          <a:p>
            <a:pPr>
              <a:lnSpc>
                <a:spcPct val="107000"/>
              </a:lnSpc>
              <a:spcAft>
                <a:spcPts val="800"/>
              </a:spcAft>
            </a:pPr>
            <a:r>
              <a:rPr lang="en-GB" sz="700" dirty="0">
                <a:solidFill>
                  <a:schemeClr val="tx2"/>
                </a:solidFill>
                <a:latin typeface="Calibri" panose="020F0502020204030204" pitchFamily="34" charset="0"/>
                <a:ea typeface="Calibri" panose="020F0502020204030204" pitchFamily="34" charset="0"/>
                <a:cs typeface="Times New Roman" panose="02020603050405020304" pitchFamily="18" charset="0"/>
              </a:rPr>
              <a:t>Don’t knows excluded</a:t>
            </a:r>
          </a:p>
        </p:txBody>
      </p:sp>
      <p:grpSp>
        <p:nvGrpSpPr>
          <p:cNvPr id="5" name="Group 4">
            <a:extLst>
              <a:ext uri="{FF2B5EF4-FFF2-40B4-BE49-F238E27FC236}">
                <a16:creationId xmlns:a16="http://schemas.microsoft.com/office/drawing/2014/main" id="{6C75FE51-88D8-4D4F-AFCC-A09456550245}"/>
              </a:ext>
            </a:extLst>
          </p:cNvPr>
          <p:cNvGrpSpPr/>
          <p:nvPr/>
        </p:nvGrpSpPr>
        <p:grpSpPr>
          <a:xfrm>
            <a:off x="1107837" y="6016519"/>
            <a:ext cx="6895568" cy="351322"/>
            <a:chOff x="1107837" y="6016519"/>
            <a:chExt cx="6895568" cy="351322"/>
          </a:xfrm>
        </p:grpSpPr>
        <p:sp>
          <p:nvSpPr>
            <p:cNvPr id="63" name="Rectangle 62">
              <a:extLst>
                <a:ext uri="{FF2B5EF4-FFF2-40B4-BE49-F238E27FC236}">
                  <a16:creationId xmlns:a16="http://schemas.microsoft.com/office/drawing/2014/main" id="{4728FFD0-F705-444D-A32F-7C291C1E0EEB}"/>
                </a:ext>
              </a:extLst>
            </p:cNvPr>
            <p:cNvSpPr/>
            <p:nvPr/>
          </p:nvSpPr>
          <p:spPr>
            <a:xfrm>
              <a:off x="1283023" y="6060064"/>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Significantly higher than other experiences</a:t>
              </a:r>
            </a:p>
          </p:txBody>
        </p:sp>
        <p:sp>
          <p:nvSpPr>
            <p:cNvPr id="34" name="Rectangle 33">
              <a:extLst>
                <a:ext uri="{FF2B5EF4-FFF2-40B4-BE49-F238E27FC236}">
                  <a16:creationId xmlns:a16="http://schemas.microsoft.com/office/drawing/2014/main" id="{C5E03884-CCA7-4D97-8B2E-8F5DACB0834C}"/>
                </a:ext>
              </a:extLst>
            </p:cNvPr>
            <p:cNvSpPr/>
            <p:nvPr/>
          </p:nvSpPr>
          <p:spPr>
            <a:xfrm>
              <a:off x="1107837" y="6016519"/>
              <a:ext cx="344966" cy="307777"/>
            </a:xfrm>
            <a:prstGeom prst="rect">
              <a:avLst/>
            </a:prstGeom>
          </p:spPr>
          <p:txBody>
            <a:bodyPr wrap="square">
              <a:spAutoFit/>
            </a:bodyPr>
            <a:lstStyle/>
            <a:p>
              <a:r>
                <a:rPr lang="en-GB" sz="1400" b="1" dirty="0">
                  <a:sym typeface="Wingdings" panose="05000000000000000000" pitchFamily="2" charset="2"/>
                </a:rPr>
                <a:t></a:t>
              </a:r>
              <a:endParaRPr lang="en-GB" sz="1400" dirty="0"/>
            </a:p>
          </p:txBody>
        </p:sp>
        <p:sp>
          <p:nvSpPr>
            <p:cNvPr id="37" name="Rectangle 36">
              <a:extLst>
                <a:ext uri="{FF2B5EF4-FFF2-40B4-BE49-F238E27FC236}">
                  <a16:creationId xmlns:a16="http://schemas.microsoft.com/office/drawing/2014/main" id="{3E1F46B2-B878-42CE-9FE7-9B1886958968}"/>
                </a:ext>
              </a:extLst>
            </p:cNvPr>
            <p:cNvSpPr/>
            <p:nvPr/>
          </p:nvSpPr>
          <p:spPr>
            <a:xfrm>
              <a:off x="4219893" y="6060064"/>
              <a:ext cx="3783512"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Significantly lower than other experiences</a:t>
              </a:r>
            </a:p>
          </p:txBody>
        </p:sp>
        <p:sp>
          <p:nvSpPr>
            <p:cNvPr id="41" name="Rectangle 40">
              <a:extLst>
                <a:ext uri="{FF2B5EF4-FFF2-40B4-BE49-F238E27FC236}">
                  <a16:creationId xmlns:a16="http://schemas.microsoft.com/office/drawing/2014/main" id="{9862562D-790C-4185-97CE-C0FFB105265B}"/>
                </a:ext>
              </a:extLst>
            </p:cNvPr>
            <p:cNvSpPr/>
            <p:nvPr/>
          </p:nvSpPr>
          <p:spPr>
            <a:xfrm rot="10800000">
              <a:off x="3992453" y="6060064"/>
              <a:ext cx="344966" cy="307777"/>
            </a:xfrm>
            <a:prstGeom prst="rect">
              <a:avLst/>
            </a:prstGeom>
          </p:spPr>
          <p:txBody>
            <a:bodyPr wrap="square">
              <a:spAutoFit/>
            </a:bodyPr>
            <a:lstStyle/>
            <a:p>
              <a:r>
                <a:rPr lang="en-GB" sz="1400" b="1" dirty="0">
                  <a:sym typeface="Wingdings" panose="05000000000000000000" pitchFamily="2" charset="2"/>
                </a:rPr>
                <a:t></a:t>
              </a:r>
              <a:endParaRPr lang="en-GB" sz="1400" dirty="0"/>
            </a:p>
          </p:txBody>
        </p:sp>
      </p:grpSp>
    </p:spTree>
    <p:extLst>
      <p:ext uri="{BB962C8B-B14F-4D97-AF65-F5344CB8AC3E}">
        <p14:creationId xmlns:p14="http://schemas.microsoft.com/office/powerpoint/2010/main" val="7843753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 name="Table 77">
            <a:extLst>
              <a:ext uri="{FF2B5EF4-FFF2-40B4-BE49-F238E27FC236}">
                <a16:creationId xmlns:a16="http://schemas.microsoft.com/office/drawing/2014/main" id="{188E2C46-F4A8-4053-83BE-157871070410}"/>
              </a:ext>
            </a:extLst>
          </p:cNvPr>
          <p:cNvGraphicFramePr>
            <a:graphicFrameLocks noGrp="1"/>
          </p:cNvGraphicFramePr>
          <p:nvPr/>
        </p:nvGraphicFramePr>
        <p:xfrm>
          <a:off x="5226" y="1411658"/>
          <a:ext cx="9822386" cy="4361821"/>
        </p:xfrm>
        <a:graphic>
          <a:graphicData uri="http://schemas.openxmlformats.org/drawingml/2006/table">
            <a:tbl>
              <a:tblPr firstRow="1" bandRow="1">
                <a:tableStyleId>{5C22544A-7EE6-4342-B048-85BDC9FD1C3A}</a:tableStyleId>
              </a:tblPr>
              <a:tblGrid>
                <a:gridCol w="4911193">
                  <a:extLst>
                    <a:ext uri="{9D8B030D-6E8A-4147-A177-3AD203B41FA5}">
                      <a16:colId xmlns:a16="http://schemas.microsoft.com/office/drawing/2014/main" val="219639565"/>
                    </a:ext>
                  </a:extLst>
                </a:gridCol>
                <a:gridCol w="4911193">
                  <a:extLst>
                    <a:ext uri="{9D8B030D-6E8A-4147-A177-3AD203B41FA5}">
                      <a16:colId xmlns:a16="http://schemas.microsoft.com/office/drawing/2014/main" val="147130133"/>
                    </a:ext>
                  </a:extLst>
                </a:gridCol>
              </a:tblGrid>
              <a:tr h="4361821">
                <a:tc>
                  <a:txBody>
                    <a:bodyPr/>
                    <a:lstStyle/>
                    <a:p>
                      <a:endParaRPr lang="en-GB" dirty="0"/>
                    </a:p>
                  </a:txBody>
                  <a:tcPr>
                    <a:solidFill>
                      <a:schemeClr val="bg1">
                        <a:lumMod val="95000"/>
                      </a:schemeClr>
                    </a:solidFill>
                  </a:tcPr>
                </a:tc>
                <a:tc>
                  <a:txBody>
                    <a:bodyPr/>
                    <a:lstStyle/>
                    <a:p>
                      <a:endParaRPr lang="en-GB" dirty="0"/>
                    </a:p>
                  </a:txBody>
                  <a:tcPr>
                    <a:solidFill>
                      <a:schemeClr val="bg1">
                        <a:lumMod val="95000"/>
                      </a:schemeClr>
                    </a:solidFill>
                  </a:tcPr>
                </a:tc>
                <a:extLst>
                  <a:ext uri="{0D108BD9-81ED-4DB2-BD59-A6C34878D82A}">
                    <a16:rowId xmlns:a16="http://schemas.microsoft.com/office/drawing/2014/main" val="2447966589"/>
                  </a:ext>
                </a:extLst>
              </a:tr>
            </a:tbl>
          </a:graphicData>
        </a:graphic>
      </p:graphicFrame>
      <p:graphicFrame>
        <p:nvGraphicFramePr>
          <p:cNvPr id="68" name="Table 67">
            <a:extLst>
              <a:ext uri="{FF2B5EF4-FFF2-40B4-BE49-F238E27FC236}">
                <a16:creationId xmlns:a16="http://schemas.microsoft.com/office/drawing/2014/main" id="{C1061F71-291B-441D-B50D-D434DFA762C5}"/>
              </a:ext>
            </a:extLst>
          </p:cNvPr>
          <p:cNvGraphicFramePr>
            <a:graphicFrameLocks noGrp="1"/>
          </p:cNvGraphicFramePr>
          <p:nvPr/>
        </p:nvGraphicFramePr>
        <p:xfrm>
          <a:off x="5571202" y="2166136"/>
          <a:ext cx="3661420" cy="2849818"/>
        </p:xfrm>
        <a:graphic>
          <a:graphicData uri="http://schemas.openxmlformats.org/drawingml/2006/table">
            <a:tbl>
              <a:tblPr firstRow="1" bandRow="1">
                <a:tableStyleId>{5C22544A-7EE6-4342-B048-85BDC9FD1C3A}</a:tableStyleId>
              </a:tblPr>
              <a:tblGrid>
                <a:gridCol w="1335402">
                  <a:extLst>
                    <a:ext uri="{9D8B030D-6E8A-4147-A177-3AD203B41FA5}">
                      <a16:colId xmlns:a16="http://schemas.microsoft.com/office/drawing/2014/main" val="2575262615"/>
                    </a:ext>
                  </a:extLst>
                </a:gridCol>
                <a:gridCol w="2326018">
                  <a:extLst>
                    <a:ext uri="{9D8B030D-6E8A-4147-A177-3AD203B41FA5}">
                      <a16:colId xmlns:a16="http://schemas.microsoft.com/office/drawing/2014/main" val="2470610346"/>
                    </a:ext>
                  </a:extLst>
                </a:gridCol>
              </a:tblGrid>
              <a:tr h="1424909">
                <a:tc>
                  <a:txBody>
                    <a:bodyPr/>
                    <a:lstStyle/>
                    <a:p>
                      <a:endParaRPr lang="en-GB" dirty="0"/>
                    </a:p>
                  </a:txBody>
                  <a:tcPr>
                    <a:solidFill>
                      <a:schemeClr val="bg1">
                        <a:lumMod val="85000"/>
                        <a:alpha val="30000"/>
                      </a:schemeClr>
                    </a:solidFill>
                  </a:tcPr>
                </a:tc>
                <a:tc>
                  <a:txBody>
                    <a:bodyPr/>
                    <a:lstStyle/>
                    <a:p>
                      <a:endParaRPr lang="en-GB" dirty="0"/>
                    </a:p>
                  </a:txBody>
                  <a:tcPr>
                    <a:solidFill>
                      <a:schemeClr val="accent2">
                        <a:lumMod val="50000"/>
                        <a:alpha val="30000"/>
                      </a:schemeClr>
                    </a:solidFill>
                  </a:tcPr>
                </a:tc>
                <a:extLst>
                  <a:ext uri="{0D108BD9-81ED-4DB2-BD59-A6C34878D82A}">
                    <a16:rowId xmlns:a16="http://schemas.microsoft.com/office/drawing/2014/main" val="407889501"/>
                  </a:ext>
                </a:extLst>
              </a:tr>
              <a:tr h="1424909">
                <a:tc>
                  <a:txBody>
                    <a:bodyPr/>
                    <a:lstStyle/>
                    <a:p>
                      <a:endParaRPr lang="en-GB"/>
                    </a:p>
                  </a:txBody>
                  <a:tcPr>
                    <a:solidFill>
                      <a:schemeClr val="accent1">
                        <a:tint val="40000"/>
                        <a:alpha val="30000"/>
                      </a:schemeClr>
                    </a:solidFill>
                  </a:tcPr>
                </a:tc>
                <a:tc>
                  <a:txBody>
                    <a:bodyPr/>
                    <a:lstStyle/>
                    <a:p>
                      <a:endParaRPr lang="en-GB" dirty="0"/>
                    </a:p>
                  </a:txBody>
                  <a:tcPr>
                    <a:solidFill>
                      <a:schemeClr val="accent1">
                        <a:tint val="40000"/>
                        <a:alpha val="30000"/>
                      </a:schemeClr>
                    </a:solidFill>
                  </a:tcPr>
                </a:tc>
                <a:extLst>
                  <a:ext uri="{0D108BD9-81ED-4DB2-BD59-A6C34878D82A}">
                    <a16:rowId xmlns:a16="http://schemas.microsoft.com/office/drawing/2014/main" val="880430146"/>
                  </a:ext>
                </a:extLst>
              </a:tr>
            </a:tbl>
          </a:graphicData>
        </a:graphic>
      </p:graphicFrame>
      <p:graphicFrame>
        <p:nvGraphicFramePr>
          <p:cNvPr id="32" name="Table 31">
            <a:extLst>
              <a:ext uri="{FF2B5EF4-FFF2-40B4-BE49-F238E27FC236}">
                <a16:creationId xmlns:a16="http://schemas.microsoft.com/office/drawing/2014/main" id="{122B891A-FFA5-4D75-A128-DCD2020C0193}"/>
              </a:ext>
            </a:extLst>
          </p:cNvPr>
          <p:cNvGraphicFramePr>
            <a:graphicFrameLocks noGrp="1"/>
          </p:cNvGraphicFramePr>
          <p:nvPr/>
        </p:nvGraphicFramePr>
        <p:xfrm>
          <a:off x="763082" y="2183760"/>
          <a:ext cx="3661420" cy="2849818"/>
        </p:xfrm>
        <a:graphic>
          <a:graphicData uri="http://schemas.openxmlformats.org/drawingml/2006/table">
            <a:tbl>
              <a:tblPr firstRow="1" bandRow="1">
                <a:tableStyleId>{5C22544A-7EE6-4342-B048-85BDC9FD1C3A}</a:tableStyleId>
              </a:tblPr>
              <a:tblGrid>
                <a:gridCol w="1830710">
                  <a:extLst>
                    <a:ext uri="{9D8B030D-6E8A-4147-A177-3AD203B41FA5}">
                      <a16:colId xmlns:a16="http://schemas.microsoft.com/office/drawing/2014/main" val="2575262615"/>
                    </a:ext>
                  </a:extLst>
                </a:gridCol>
                <a:gridCol w="1830710">
                  <a:extLst>
                    <a:ext uri="{9D8B030D-6E8A-4147-A177-3AD203B41FA5}">
                      <a16:colId xmlns:a16="http://schemas.microsoft.com/office/drawing/2014/main" val="2470610346"/>
                    </a:ext>
                  </a:extLst>
                </a:gridCol>
              </a:tblGrid>
              <a:tr h="1424909">
                <a:tc>
                  <a:txBody>
                    <a:bodyPr/>
                    <a:lstStyle/>
                    <a:p>
                      <a:endParaRPr lang="en-GB" dirty="0"/>
                    </a:p>
                  </a:txBody>
                  <a:tcPr>
                    <a:solidFill>
                      <a:schemeClr val="bg1">
                        <a:lumMod val="85000"/>
                        <a:alpha val="30000"/>
                      </a:schemeClr>
                    </a:solidFill>
                  </a:tcPr>
                </a:tc>
                <a:tc>
                  <a:txBody>
                    <a:bodyPr/>
                    <a:lstStyle/>
                    <a:p>
                      <a:endParaRPr lang="en-GB" dirty="0"/>
                    </a:p>
                  </a:txBody>
                  <a:tcPr>
                    <a:solidFill>
                      <a:schemeClr val="accent2">
                        <a:lumMod val="50000"/>
                        <a:alpha val="30000"/>
                      </a:schemeClr>
                    </a:solidFill>
                  </a:tcPr>
                </a:tc>
                <a:extLst>
                  <a:ext uri="{0D108BD9-81ED-4DB2-BD59-A6C34878D82A}">
                    <a16:rowId xmlns:a16="http://schemas.microsoft.com/office/drawing/2014/main" val="407889501"/>
                  </a:ext>
                </a:extLst>
              </a:tr>
              <a:tr h="1424909">
                <a:tc>
                  <a:txBody>
                    <a:bodyPr/>
                    <a:lstStyle/>
                    <a:p>
                      <a:endParaRPr lang="en-GB"/>
                    </a:p>
                  </a:txBody>
                  <a:tcPr>
                    <a:solidFill>
                      <a:schemeClr val="accent1">
                        <a:tint val="40000"/>
                        <a:alpha val="30000"/>
                      </a:schemeClr>
                    </a:solidFill>
                  </a:tcPr>
                </a:tc>
                <a:tc>
                  <a:txBody>
                    <a:bodyPr/>
                    <a:lstStyle/>
                    <a:p>
                      <a:endParaRPr lang="en-GB" dirty="0"/>
                    </a:p>
                  </a:txBody>
                  <a:tcPr>
                    <a:solidFill>
                      <a:schemeClr val="accent1">
                        <a:tint val="40000"/>
                        <a:alpha val="30000"/>
                      </a:schemeClr>
                    </a:solidFill>
                  </a:tcPr>
                </a:tc>
                <a:extLst>
                  <a:ext uri="{0D108BD9-81ED-4DB2-BD59-A6C34878D82A}">
                    <a16:rowId xmlns:a16="http://schemas.microsoft.com/office/drawing/2014/main" val="880430146"/>
                  </a:ext>
                </a:extLst>
              </a:tr>
            </a:tbl>
          </a:graphicData>
        </a:graphic>
      </p:graphicFrame>
      <p:sp>
        <p:nvSpPr>
          <p:cNvPr id="3" name="Slide Number Placeholder 2">
            <a:extLst>
              <a:ext uri="{FF2B5EF4-FFF2-40B4-BE49-F238E27FC236}">
                <a16:creationId xmlns:a16="http://schemas.microsoft.com/office/drawing/2014/main" id="{32DB5B65-4C96-4D81-A70E-C4C1E3F06138}"/>
              </a:ext>
            </a:extLst>
          </p:cNvPr>
          <p:cNvSpPr>
            <a:spLocks noGrp="1"/>
          </p:cNvSpPr>
          <p:nvPr>
            <p:ph type="sldNum" sz="quarter" idx="12"/>
          </p:nvPr>
        </p:nvSpPr>
        <p:spPr/>
        <p:txBody>
          <a:bodyPr/>
          <a:lstStyle/>
          <a:p>
            <a:fld id="{65C4E51C-5B21-47ED-87F9-7CEAAA8B3069}" type="slidenum">
              <a:rPr lang="en-GB" smtClean="0"/>
              <a:pPr/>
              <a:t>29</a:t>
            </a:fld>
            <a:endParaRPr lang="en-GB"/>
          </a:p>
        </p:txBody>
      </p:sp>
      <p:graphicFrame>
        <p:nvGraphicFramePr>
          <p:cNvPr id="27" name="Chart 26">
            <a:extLst>
              <a:ext uri="{FF2B5EF4-FFF2-40B4-BE49-F238E27FC236}">
                <a16:creationId xmlns:a16="http://schemas.microsoft.com/office/drawing/2014/main" id="{814811A8-298F-4C21-9D9C-49566BF06C4E}"/>
              </a:ext>
            </a:extLst>
          </p:cNvPr>
          <p:cNvGraphicFramePr/>
          <p:nvPr/>
        </p:nvGraphicFramePr>
        <p:xfrm>
          <a:off x="319917" y="2129260"/>
          <a:ext cx="4131307" cy="3334706"/>
        </p:xfrm>
        <a:graphic>
          <a:graphicData uri="http://schemas.openxmlformats.org/drawingml/2006/chart">
            <c:chart xmlns:c="http://schemas.openxmlformats.org/drawingml/2006/chart" xmlns:r="http://schemas.openxmlformats.org/officeDocument/2006/relationships" r:id="rId2"/>
          </a:graphicData>
        </a:graphic>
      </p:graphicFrame>
      <p:sp>
        <p:nvSpPr>
          <p:cNvPr id="28" name="TextBox 27">
            <a:extLst>
              <a:ext uri="{FF2B5EF4-FFF2-40B4-BE49-F238E27FC236}">
                <a16:creationId xmlns:a16="http://schemas.microsoft.com/office/drawing/2014/main" id="{47EBEE3D-5288-4B82-9206-D0BA319EC89F}"/>
              </a:ext>
            </a:extLst>
          </p:cNvPr>
          <p:cNvSpPr txBox="1"/>
          <p:nvPr/>
        </p:nvSpPr>
        <p:spPr>
          <a:xfrm>
            <a:off x="3196428" y="3190935"/>
            <a:ext cx="1209294" cy="400110"/>
          </a:xfrm>
          <a:prstGeom prst="rect">
            <a:avLst/>
          </a:prstGeom>
          <a:noFill/>
        </p:spPr>
        <p:txBody>
          <a:bodyPr wrap="square" rtlCol="0">
            <a:spAutoFit/>
          </a:bodyPr>
          <a:lstStyle/>
          <a:p>
            <a:pPr algn="ctr"/>
            <a:r>
              <a:rPr lang="en-GB" sz="1000" dirty="0"/>
              <a:t>Street food tour &amp; tasting</a:t>
            </a:r>
          </a:p>
        </p:txBody>
      </p:sp>
      <p:sp>
        <p:nvSpPr>
          <p:cNvPr id="29" name="TextBox 28">
            <a:extLst>
              <a:ext uri="{FF2B5EF4-FFF2-40B4-BE49-F238E27FC236}">
                <a16:creationId xmlns:a16="http://schemas.microsoft.com/office/drawing/2014/main" id="{A259A807-62B6-4B9E-A781-87D21663D455}"/>
              </a:ext>
            </a:extLst>
          </p:cNvPr>
          <p:cNvSpPr txBox="1"/>
          <p:nvPr/>
        </p:nvSpPr>
        <p:spPr>
          <a:xfrm>
            <a:off x="3145721" y="2672412"/>
            <a:ext cx="1149292" cy="400110"/>
          </a:xfrm>
          <a:prstGeom prst="rect">
            <a:avLst/>
          </a:prstGeom>
          <a:noFill/>
        </p:spPr>
        <p:txBody>
          <a:bodyPr wrap="square" rtlCol="0">
            <a:spAutoFit/>
          </a:bodyPr>
          <a:lstStyle/>
          <a:p>
            <a:pPr algn="ctr"/>
            <a:r>
              <a:rPr lang="en-GB" sz="1000" dirty="0"/>
              <a:t>Life ‘Behind the scenes’</a:t>
            </a:r>
          </a:p>
        </p:txBody>
      </p:sp>
      <p:sp>
        <p:nvSpPr>
          <p:cNvPr id="31" name="TextBox 30">
            <a:extLst>
              <a:ext uri="{FF2B5EF4-FFF2-40B4-BE49-F238E27FC236}">
                <a16:creationId xmlns:a16="http://schemas.microsoft.com/office/drawing/2014/main" id="{42231E70-C965-4463-90F0-48DB8432E6E4}"/>
              </a:ext>
            </a:extLst>
          </p:cNvPr>
          <p:cNvSpPr txBox="1"/>
          <p:nvPr/>
        </p:nvSpPr>
        <p:spPr>
          <a:xfrm>
            <a:off x="1890388" y="3255729"/>
            <a:ext cx="1493298" cy="246221"/>
          </a:xfrm>
          <a:prstGeom prst="rect">
            <a:avLst/>
          </a:prstGeom>
          <a:noFill/>
        </p:spPr>
        <p:txBody>
          <a:bodyPr wrap="square" rtlCol="0">
            <a:spAutoFit/>
          </a:bodyPr>
          <a:lstStyle/>
          <a:p>
            <a:pPr algn="ctr"/>
            <a:r>
              <a:rPr lang="en-GB" sz="1000" dirty="0"/>
              <a:t>Guided nature</a:t>
            </a:r>
          </a:p>
        </p:txBody>
      </p:sp>
      <p:sp>
        <p:nvSpPr>
          <p:cNvPr id="33" name="TextBox 32">
            <a:extLst>
              <a:ext uri="{FF2B5EF4-FFF2-40B4-BE49-F238E27FC236}">
                <a16:creationId xmlns:a16="http://schemas.microsoft.com/office/drawing/2014/main" id="{C5D7A6F3-E3A5-4D71-B4E9-1184A1727CEC}"/>
              </a:ext>
            </a:extLst>
          </p:cNvPr>
          <p:cNvSpPr txBox="1"/>
          <p:nvPr/>
        </p:nvSpPr>
        <p:spPr>
          <a:xfrm>
            <a:off x="699576" y="5047764"/>
            <a:ext cx="3832971" cy="276999"/>
          </a:xfrm>
          <a:prstGeom prst="rect">
            <a:avLst/>
          </a:prstGeom>
          <a:noFill/>
        </p:spPr>
        <p:txBody>
          <a:bodyPr wrap="square" rtlCol="0">
            <a:spAutoFit/>
          </a:bodyPr>
          <a:lstStyle/>
          <a:p>
            <a:pPr algn="ctr"/>
            <a:r>
              <a:rPr lang="en-GB" sz="1200" b="1" i="1" dirty="0"/>
              <a:t>Opportunity to be seen as Authentic / Unique to England</a:t>
            </a:r>
          </a:p>
        </p:txBody>
      </p:sp>
      <p:sp>
        <p:nvSpPr>
          <p:cNvPr id="54" name="Rectangle 53">
            <a:extLst>
              <a:ext uri="{FF2B5EF4-FFF2-40B4-BE49-F238E27FC236}">
                <a16:creationId xmlns:a16="http://schemas.microsoft.com/office/drawing/2014/main" id="{F0016E70-58E1-4DB8-9486-5AEAA115FE72}"/>
              </a:ext>
            </a:extLst>
          </p:cNvPr>
          <p:cNvSpPr/>
          <p:nvPr/>
        </p:nvSpPr>
        <p:spPr>
          <a:xfrm>
            <a:off x="0" y="678738"/>
            <a:ext cx="9822385" cy="494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634EAE31-967C-4484-9740-7F3CC171275C}"/>
              </a:ext>
            </a:extLst>
          </p:cNvPr>
          <p:cNvSpPr/>
          <p:nvPr/>
        </p:nvSpPr>
        <p:spPr>
          <a:xfrm>
            <a:off x="148653" y="652792"/>
            <a:ext cx="9432280" cy="523220"/>
          </a:xfrm>
          <a:prstGeom prst="rect">
            <a:avLst/>
          </a:prstGeom>
        </p:spPr>
        <p:txBody>
          <a:bodyPr wrap="square">
            <a:spAutoFit/>
          </a:bodyPr>
          <a:lstStyle/>
          <a:p>
            <a:r>
              <a:rPr lang="en-GB" sz="1400" b="1" dirty="0">
                <a:solidFill>
                  <a:schemeClr val="accent5"/>
                </a:solidFill>
              </a:rPr>
              <a:t>Have the greatest opportunity across all experiences tested to be seen as ‘must do’ experiences that are authentic and unique to England, create memories of the holiday and connect to the culture / history of the place</a:t>
            </a:r>
          </a:p>
        </p:txBody>
      </p:sp>
      <p:sp>
        <p:nvSpPr>
          <p:cNvPr id="62" name="TextBox 61">
            <a:extLst>
              <a:ext uri="{FF2B5EF4-FFF2-40B4-BE49-F238E27FC236}">
                <a16:creationId xmlns:a16="http://schemas.microsoft.com/office/drawing/2014/main" id="{7A4A24B9-D288-4562-BBF6-F09D5D8BEFBA}"/>
              </a:ext>
            </a:extLst>
          </p:cNvPr>
          <p:cNvSpPr txBox="1"/>
          <p:nvPr/>
        </p:nvSpPr>
        <p:spPr>
          <a:xfrm rot="16200000">
            <a:off x="-714084" y="3452546"/>
            <a:ext cx="2581098" cy="276999"/>
          </a:xfrm>
          <a:prstGeom prst="rect">
            <a:avLst/>
          </a:prstGeom>
          <a:noFill/>
        </p:spPr>
        <p:txBody>
          <a:bodyPr wrap="square" rtlCol="0">
            <a:spAutoFit/>
          </a:bodyPr>
          <a:lstStyle/>
          <a:p>
            <a:pPr algn="ctr"/>
            <a:r>
              <a:rPr lang="en-GB" sz="1200" b="1" i="1" dirty="0"/>
              <a:t>‘Must Do’ Experience in England</a:t>
            </a:r>
          </a:p>
        </p:txBody>
      </p:sp>
      <p:sp>
        <p:nvSpPr>
          <p:cNvPr id="65" name="TextBox 64">
            <a:extLst>
              <a:ext uri="{FF2B5EF4-FFF2-40B4-BE49-F238E27FC236}">
                <a16:creationId xmlns:a16="http://schemas.microsoft.com/office/drawing/2014/main" id="{2DDD36E0-6CCA-4F69-BD4D-87BEC6388B4F}"/>
              </a:ext>
            </a:extLst>
          </p:cNvPr>
          <p:cNvSpPr txBox="1"/>
          <p:nvPr/>
        </p:nvSpPr>
        <p:spPr>
          <a:xfrm>
            <a:off x="2950583" y="2183760"/>
            <a:ext cx="1229341" cy="246221"/>
          </a:xfrm>
          <a:prstGeom prst="rect">
            <a:avLst/>
          </a:prstGeom>
          <a:noFill/>
        </p:spPr>
        <p:txBody>
          <a:bodyPr wrap="square" rtlCol="0">
            <a:spAutoFit/>
          </a:bodyPr>
          <a:lstStyle/>
          <a:p>
            <a:pPr algn="ctr"/>
            <a:r>
              <a:rPr lang="en-GB" sz="1000" dirty="0"/>
              <a:t>Distillery / brewery</a:t>
            </a:r>
          </a:p>
        </p:txBody>
      </p:sp>
      <p:sp>
        <p:nvSpPr>
          <p:cNvPr id="66" name="TextBox 65">
            <a:extLst>
              <a:ext uri="{FF2B5EF4-FFF2-40B4-BE49-F238E27FC236}">
                <a16:creationId xmlns:a16="http://schemas.microsoft.com/office/drawing/2014/main" id="{18392FD1-3781-4503-89EB-900E50A9B1DD}"/>
              </a:ext>
            </a:extLst>
          </p:cNvPr>
          <p:cNvSpPr txBox="1"/>
          <p:nvPr/>
        </p:nvSpPr>
        <p:spPr>
          <a:xfrm>
            <a:off x="699576" y="1692047"/>
            <a:ext cx="3751648" cy="461665"/>
          </a:xfrm>
          <a:prstGeom prst="rect">
            <a:avLst/>
          </a:prstGeom>
          <a:noFill/>
        </p:spPr>
        <p:txBody>
          <a:bodyPr wrap="square" rtlCol="0">
            <a:spAutoFit/>
          </a:bodyPr>
          <a:lstStyle/>
          <a:p>
            <a:r>
              <a:rPr lang="en-GB" sz="1200" b="1" dirty="0"/>
              <a:t>AUTHENTIC / UNIQUE: </a:t>
            </a:r>
            <a:r>
              <a:rPr lang="en-GB" sz="1200" dirty="0"/>
              <a:t>All are seen as ‘must do’ experiences which can be authentic / unique to England</a:t>
            </a:r>
          </a:p>
        </p:txBody>
      </p:sp>
      <p:graphicFrame>
        <p:nvGraphicFramePr>
          <p:cNvPr id="69" name="Chart 68">
            <a:extLst>
              <a:ext uri="{FF2B5EF4-FFF2-40B4-BE49-F238E27FC236}">
                <a16:creationId xmlns:a16="http://schemas.microsoft.com/office/drawing/2014/main" id="{3560625A-F534-4CEB-A675-7FA541B96D4D}"/>
              </a:ext>
            </a:extLst>
          </p:cNvPr>
          <p:cNvGraphicFramePr/>
          <p:nvPr/>
        </p:nvGraphicFramePr>
        <p:xfrm>
          <a:off x="5137371" y="2111636"/>
          <a:ext cx="4131307" cy="3334706"/>
        </p:xfrm>
        <a:graphic>
          <a:graphicData uri="http://schemas.openxmlformats.org/drawingml/2006/chart">
            <c:chart xmlns:c="http://schemas.openxmlformats.org/drawingml/2006/chart" xmlns:r="http://schemas.openxmlformats.org/officeDocument/2006/relationships" r:id="rId3"/>
          </a:graphicData>
        </a:graphic>
      </p:graphicFrame>
      <p:sp>
        <p:nvSpPr>
          <p:cNvPr id="70" name="TextBox 69">
            <a:extLst>
              <a:ext uri="{FF2B5EF4-FFF2-40B4-BE49-F238E27FC236}">
                <a16:creationId xmlns:a16="http://schemas.microsoft.com/office/drawing/2014/main" id="{8B58C9A9-2E5B-4FD2-896C-783F66B153C1}"/>
              </a:ext>
            </a:extLst>
          </p:cNvPr>
          <p:cNvSpPr txBox="1"/>
          <p:nvPr/>
        </p:nvSpPr>
        <p:spPr>
          <a:xfrm>
            <a:off x="6900598" y="2655601"/>
            <a:ext cx="1209294" cy="400110"/>
          </a:xfrm>
          <a:prstGeom prst="rect">
            <a:avLst/>
          </a:prstGeom>
          <a:noFill/>
        </p:spPr>
        <p:txBody>
          <a:bodyPr wrap="square" rtlCol="0">
            <a:spAutoFit/>
          </a:bodyPr>
          <a:lstStyle/>
          <a:p>
            <a:pPr algn="ctr"/>
            <a:r>
              <a:rPr lang="en-GB" sz="1000" dirty="0"/>
              <a:t>Street food tour &amp; tasting</a:t>
            </a:r>
          </a:p>
        </p:txBody>
      </p:sp>
      <p:sp>
        <p:nvSpPr>
          <p:cNvPr id="71" name="TextBox 70">
            <a:extLst>
              <a:ext uri="{FF2B5EF4-FFF2-40B4-BE49-F238E27FC236}">
                <a16:creationId xmlns:a16="http://schemas.microsoft.com/office/drawing/2014/main" id="{2948A881-B81F-408A-A938-C1C152E185E1}"/>
              </a:ext>
            </a:extLst>
          </p:cNvPr>
          <p:cNvSpPr txBox="1"/>
          <p:nvPr/>
        </p:nvSpPr>
        <p:spPr>
          <a:xfrm>
            <a:off x="8057684" y="2441922"/>
            <a:ext cx="1149292" cy="400110"/>
          </a:xfrm>
          <a:prstGeom prst="rect">
            <a:avLst/>
          </a:prstGeom>
          <a:noFill/>
        </p:spPr>
        <p:txBody>
          <a:bodyPr wrap="square" rtlCol="0">
            <a:spAutoFit/>
          </a:bodyPr>
          <a:lstStyle/>
          <a:p>
            <a:pPr algn="ctr"/>
            <a:r>
              <a:rPr lang="en-GB" sz="1000" dirty="0"/>
              <a:t>Life ‘Behind the scenes’</a:t>
            </a:r>
          </a:p>
        </p:txBody>
      </p:sp>
      <p:sp>
        <p:nvSpPr>
          <p:cNvPr id="72" name="TextBox 71">
            <a:extLst>
              <a:ext uri="{FF2B5EF4-FFF2-40B4-BE49-F238E27FC236}">
                <a16:creationId xmlns:a16="http://schemas.microsoft.com/office/drawing/2014/main" id="{624362BC-3C54-423A-B03D-B017BA942601}"/>
              </a:ext>
            </a:extLst>
          </p:cNvPr>
          <p:cNvSpPr txBox="1"/>
          <p:nvPr/>
        </p:nvSpPr>
        <p:spPr>
          <a:xfrm>
            <a:off x="6233652" y="2251738"/>
            <a:ext cx="1493298" cy="246221"/>
          </a:xfrm>
          <a:prstGeom prst="rect">
            <a:avLst/>
          </a:prstGeom>
          <a:noFill/>
        </p:spPr>
        <p:txBody>
          <a:bodyPr wrap="square" rtlCol="0">
            <a:spAutoFit/>
          </a:bodyPr>
          <a:lstStyle/>
          <a:p>
            <a:pPr algn="ctr"/>
            <a:r>
              <a:rPr lang="en-GB" sz="1000" dirty="0"/>
              <a:t>Guided nature</a:t>
            </a:r>
          </a:p>
        </p:txBody>
      </p:sp>
      <p:sp>
        <p:nvSpPr>
          <p:cNvPr id="75" name="TextBox 74">
            <a:extLst>
              <a:ext uri="{FF2B5EF4-FFF2-40B4-BE49-F238E27FC236}">
                <a16:creationId xmlns:a16="http://schemas.microsoft.com/office/drawing/2014/main" id="{E140A78C-9F7A-468F-9DE7-57D15497D2D2}"/>
              </a:ext>
            </a:extLst>
          </p:cNvPr>
          <p:cNvSpPr txBox="1"/>
          <p:nvPr/>
        </p:nvSpPr>
        <p:spPr>
          <a:xfrm>
            <a:off x="5889762" y="3158997"/>
            <a:ext cx="1229341" cy="246221"/>
          </a:xfrm>
          <a:prstGeom prst="rect">
            <a:avLst/>
          </a:prstGeom>
          <a:noFill/>
        </p:spPr>
        <p:txBody>
          <a:bodyPr wrap="square" rtlCol="0">
            <a:spAutoFit/>
          </a:bodyPr>
          <a:lstStyle/>
          <a:p>
            <a:pPr algn="ctr"/>
            <a:r>
              <a:rPr lang="en-GB" sz="1000" dirty="0"/>
              <a:t>Distillery / brewery</a:t>
            </a:r>
          </a:p>
        </p:txBody>
      </p:sp>
      <p:sp>
        <p:nvSpPr>
          <p:cNvPr id="76" name="TextBox 75">
            <a:extLst>
              <a:ext uri="{FF2B5EF4-FFF2-40B4-BE49-F238E27FC236}">
                <a16:creationId xmlns:a16="http://schemas.microsoft.com/office/drawing/2014/main" id="{AD0D5679-711E-44EB-8927-A7743BDDE092}"/>
              </a:ext>
            </a:extLst>
          </p:cNvPr>
          <p:cNvSpPr txBox="1"/>
          <p:nvPr/>
        </p:nvSpPr>
        <p:spPr>
          <a:xfrm>
            <a:off x="5454778" y="1661132"/>
            <a:ext cx="4012903" cy="461665"/>
          </a:xfrm>
          <a:prstGeom prst="rect">
            <a:avLst/>
          </a:prstGeom>
          <a:noFill/>
        </p:spPr>
        <p:txBody>
          <a:bodyPr wrap="square" rtlCol="0">
            <a:spAutoFit/>
          </a:bodyPr>
          <a:lstStyle/>
          <a:p>
            <a:r>
              <a:rPr lang="en-GB" sz="1200" b="1" dirty="0"/>
              <a:t>CULTURE / HISTORY: </a:t>
            </a:r>
            <a:r>
              <a:rPr lang="en-GB" sz="1200" dirty="0"/>
              <a:t>Provide a strong chance to connect the history and culture as well as create memories of the holiday</a:t>
            </a:r>
          </a:p>
        </p:txBody>
      </p:sp>
      <p:sp>
        <p:nvSpPr>
          <p:cNvPr id="79" name="Title 1">
            <a:extLst>
              <a:ext uri="{FF2B5EF4-FFF2-40B4-BE49-F238E27FC236}">
                <a16:creationId xmlns:a16="http://schemas.microsoft.com/office/drawing/2014/main" id="{DF930056-30C0-43CD-984F-C69CC56D6E3B}"/>
              </a:ext>
            </a:extLst>
          </p:cNvPr>
          <p:cNvSpPr>
            <a:spLocks noGrp="1"/>
          </p:cNvSpPr>
          <p:nvPr>
            <p:ph type="title"/>
          </p:nvPr>
        </p:nvSpPr>
        <p:spPr>
          <a:xfrm>
            <a:off x="88388" y="-34051"/>
            <a:ext cx="9552810" cy="703154"/>
          </a:xfrm>
        </p:spPr>
        <p:txBody>
          <a:bodyPr>
            <a:normAutofit/>
          </a:bodyPr>
          <a:lstStyle/>
          <a:p>
            <a:pPr>
              <a:tabLst>
                <a:tab pos="3944938" algn="l"/>
              </a:tabLst>
            </a:pPr>
            <a:r>
              <a:rPr lang="en-GB" dirty="0"/>
              <a:t>High Interest Established Experiences – Group 1: believability in core experiential components</a:t>
            </a:r>
          </a:p>
        </p:txBody>
      </p:sp>
      <p:sp>
        <p:nvSpPr>
          <p:cNvPr id="80" name="TextBox 79">
            <a:extLst>
              <a:ext uri="{FF2B5EF4-FFF2-40B4-BE49-F238E27FC236}">
                <a16:creationId xmlns:a16="http://schemas.microsoft.com/office/drawing/2014/main" id="{5AC49BF2-356F-4230-BA07-E524F641ECD7}"/>
              </a:ext>
            </a:extLst>
          </p:cNvPr>
          <p:cNvSpPr txBox="1"/>
          <p:nvPr/>
        </p:nvSpPr>
        <p:spPr>
          <a:xfrm>
            <a:off x="5424973" y="5015954"/>
            <a:ext cx="3832971" cy="276999"/>
          </a:xfrm>
          <a:prstGeom prst="rect">
            <a:avLst/>
          </a:prstGeom>
          <a:noFill/>
        </p:spPr>
        <p:txBody>
          <a:bodyPr wrap="square" rtlCol="0">
            <a:spAutoFit/>
          </a:bodyPr>
          <a:lstStyle/>
          <a:p>
            <a:pPr algn="ctr"/>
            <a:r>
              <a:rPr lang="en-GB" sz="1200" b="1" i="1" dirty="0"/>
              <a:t>Provides a chance to connect to history or culture</a:t>
            </a:r>
          </a:p>
        </p:txBody>
      </p:sp>
      <p:sp>
        <p:nvSpPr>
          <p:cNvPr id="81" name="TextBox 80">
            <a:extLst>
              <a:ext uri="{FF2B5EF4-FFF2-40B4-BE49-F238E27FC236}">
                <a16:creationId xmlns:a16="http://schemas.microsoft.com/office/drawing/2014/main" id="{A14A15C9-D267-49D1-879A-DA463B6F6E0E}"/>
              </a:ext>
            </a:extLst>
          </p:cNvPr>
          <p:cNvSpPr txBox="1"/>
          <p:nvPr/>
        </p:nvSpPr>
        <p:spPr>
          <a:xfrm rot="16200000">
            <a:off x="3939583" y="3250507"/>
            <a:ext cx="2581098" cy="461665"/>
          </a:xfrm>
          <a:prstGeom prst="rect">
            <a:avLst/>
          </a:prstGeom>
          <a:noFill/>
        </p:spPr>
        <p:txBody>
          <a:bodyPr wrap="square" rtlCol="0">
            <a:spAutoFit/>
          </a:bodyPr>
          <a:lstStyle/>
          <a:p>
            <a:pPr algn="ctr"/>
            <a:r>
              <a:rPr lang="en-GB" sz="1200" b="1" i="1" dirty="0"/>
              <a:t>Create memories – something to remember the holiday by</a:t>
            </a:r>
          </a:p>
        </p:txBody>
      </p:sp>
      <p:sp>
        <p:nvSpPr>
          <p:cNvPr id="35" name="Slide Number Placeholder 5">
            <a:extLst>
              <a:ext uri="{FF2B5EF4-FFF2-40B4-BE49-F238E27FC236}">
                <a16:creationId xmlns:a16="http://schemas.microsoft.com/office/drawing/2014/main" id="{44DB6EEC-D31D-4227-9F91-EBCE199F73B9}"/>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36" name="Oval 35">
            <a:extLst>
              <a:ext uri="{FF2B5EF4-FFF2-40B4-BE49-F238E27FC236}">
                <a16:creationId xmlns:a16="http://schemas.microsoft.com/office/drawing/2014/main" id="{A653E777-AFFA-47A7-8BA3-261DEE9C23F2}"/>
              </a:ext>
            </a:extLst>
          </p:cNvPr>
          <p:cNvSpPr/>
          <p:nvPr/>
        </p:nvSpPr>
        <p:spPr>
          <a:xfrm>
            <a:off x="498203" y="1718125"/>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4</a:t>
            </a:r>
          </a:p>
        </p:txBody>
      </p:sp>
      <p:sp>
        <p:nvSpPr>
          <p:cNvPr id="37" name="Oval 36">
            <a:extLst>
              <a:ext uri="{FF2B5EF4-FFF2-40B4-BE49-F238E27FC236}">
                <a16:creationId xmlns:a16="http://schemas.microsoft.com/office/drawing/2014/main" id="{6E74FA0E-D0AA-4AAB-B799-E7B945C2EDFC}"/>
              </a:ext>
            </a:extLst>
          </p:cNvPr>
          <p:cNvSpPr/>
          <p:nvPr/>
        </p:nvSpPr>
        <p:spPr>
          <a:xfrm>
            <a:off x="5262115" y="1726936"/>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5</a:t>
            </a:r>
          </a:p>
        </p:txBody>
      </p:sp>
      <p:sp>
        <p:nvSpPr>
          <p:cNvPr id="30" name="Rectangle 29">
            <a:extLst>
              <a:ext uri="{FF2B5EF4-FFF2-40B4-BE49-F238E27FC236}">
                <a16:creationId xmlns:a16="http://schemas.microsoft.com/office/drawing/2014/main" id="{3852A5DE-08C4-4E9F-A914-31D92B563E32}"/>
              </a:ext>
            </a:extLst>
          </p:cNvPr>
          <p:cNvSpPr/>
          <p:nvPr/>
        </p:nvSpPr>
        <p:spPr>
          <a:xfrm>
            <a:off x="990076" y="6418003"/>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Base: All markets </a:t>
            </a:r>
          </a:p>
        </p:txBody>
      </p:sp>
    </p:spTree>
    <p:extLst>
      <p:ext uri="{BB962C8B-B14F-4D97-AF65-F5344CB8AC3E}">
        <p14:creationId xmlns:p14="http://schemas.microsoft.com/office/powerpoint/2010/main" val="3095516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4">
            <a:extLst>
              <a:ext uri="{FF2B5EF4-FFF2-40B4-BE49-F238E27FC236}">
                <a16:creationId xmlns:a16="http://schemas.microsoft.com/office/drawing/2014/main" id="{48CD4157-5A13-48CB-B7B0-0B75DCDB11BC}"/>
              </a:ext>
            </a:extLst>
          </p:cNvPr>
          <p:cNvSpPr txBox="1">
            <a:spLocks/>
          </p:cNvSpPr>
          <p:nvPr/>
        </p:nvSpPr>
        <p:spPr>
          <a:xfrm>
            <a:off x="7677150" y="6002949"/>
            <a:ext cx="2228850" cy="296664"/>
          </a:xfrm>
          <a:prstGeom prst="rect">
            <a:avLst/>
          </a:prstGeom>
        </p:spPr>
        <p:txBody>
          <a:bodyPr/>
          <a:lstStyle>
            <a:defPPr>
              <a:defRPr lang="en-US"/>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5C4E51C-5B21-47ED-87F9-7CEAAA8B3069}" type="slidenum">
              <a:rPr lang="en-GB" sz="1138"/>
              <a:pPr/>
              <a:t>3</a:t>
            </a:fld>
            <a:endParaRPr lang="en-GB" sz="1138"/>
          </a:p>
        </p:txBody>
      </p:sp>
      <p:pic>
        <p:nvPicPr>
          <p:cNvPr id="5" name="Picture 4">
            <a:extLst>
              <a:ext uri="{FF2B5EF4-FFF2-40B4-BE49-F238E27FC236}">
                <a16:creationId xmlns:a16="http://schemas.microsoft.com/office/drawing/2014/main" id="{15F2B06E-FDD3-449B-A26B-FC49F7A75EA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692140" y="481265"/>
            <a:ext cx="1667636" cy="2844857"/>
          </a:xfrm>
          <a:prstGeom prst="rect">
            <a:avLst/>
          </a:prstGeom>
        </p:spPr>
      </p:pic>
      <p:pic>
        <p:nvPicPr>
          <p:cNvPr id="6" name="Picture 5">
            <a:extLst>
              <a:ext uri="{FF2B5EF4-FFF2-40B4-BE49-F238E27FC236}">
                <a16:creationId xmlns:a16="http://schemas.microsoft.com/office/drawing/2014/main" id="{4D35D27D-B383-47CA-ADDA-810BF145ACE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7" b="-6"/>
          <a:stretch/>
        </p:blipFill>
        <p:spPr>
          <a:xfrm>
            <a:off x="7447779" y="481265"/>
            <a:ext cx="2064455" cy="1610426"/>
          </a:xfrm>
          <a:prstGeom prst="rect">
            <a:avLst/>
          </a:prstGeom>
        </p:spPr>
      </p:pic>
      <p:pic>
        <p:nvPicPr>
          <p:cNvPr id="7" name="Picture 6" descr="A picture containing wooden, ground, sitting&#10;&#10;Description automatically generated">
            <a:extLst>
              <a:ext uri="{FF2B5EF4-FFF2-40B4-BE49-F238E27FC236}">
                <a16:creationId xmlns:a16="http://schemas.microsoft.com/office/drawing/2014/main" id="{0D56A793-8335-41CB-B350-E64CE3E91F4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692140" y="3429001"/>
            <a:ext cx="1667636" cy="2099352"/>
          </a:xfrm>
          <a:prstGeom prst="rect">
            <a:avLst/>
          </a:prstGeom>
        </p:spPr>
      </p:pic>
      <p:pic>
        <p:nvPicPr>
          <p:cNvPr id="8" name="Picture 7">
            <a:extLst>
              <a:ext uri="{FF2B5EF4-FFF2-40B4-BE49-F238E27FC236}">
                <a16:creationId xmlns:a16="http://schemas.microsoft.com/office/drawing/2014/main" id="{F8DDDE25-8F76-4261-8D3B-EE250650AE74}"/>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b="-3"/>
          <a:stretch/>
        </p:blipFill>
        <p:spPr>
          <a:xfrm>
            <a:off x="7483475" y="2195117"/>
            <a:ext cx="2036583" cy="3332425"/>
          </a:xfrm>
          <a:prstGeom prst="rect">
            <a:avLst/>
          </a:prstGeom>
        </p:spPr>
      </p:pic>
      <p:cxnSp>
        <p:nvCxnSpPr>
          <p:cNvPr id="14" name="Straight Connector 13">
            <a:extLst>
              <a:ext uri="{FF2B5EF4-FFF2-40B4-BE49-F238E27FC236}">
                <a16:creationId xmlns:a16="http://schemas.microsoft.com/office/drawing/2014/main" id="{0B127FF5-469B-4D22-B987-FB5610902920}"/>
              </a:ext>
            </a:extLst>
          </p:cNvPr>
          <p:cNvCxnSpPr/>
          <p:nvPr/>
        </p:nvCxnSpPr>
        <p:spPr>
          <a:xfrm flipH="1">
            <a:off x="603694" y="2845590"/>
            <a:ext cx="4589336" cy="0"/>
          </a:xfrm>
          <a:prstGeom prst="line">
            <a:avLst/>
          </a:prstGeom>
          <a:ln w="22225">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C45856DC-6F60-4BBA-87A5-B0F7500E65EE}"/>
              </a:ext>
            </a:extLst>
          </p:cNvPr>
          <p:cNvSpPr/>
          <p:nvPr/>
        </p:nvSpPr>
        <p:spPr>
          <a:xfrm>
            <a:off x="679973" y="2195117"/>
            <a:ext cx="4494435" cy="400110"/>
          </a:xfrm>
          <a:prstGeom prst="rect">
            <a:avLst/>
          </a:prstGeom>
        </p:spPr>
        <p:txBody>
          <a:bodyPr wrap="none">
            <a:spAutoFit/>
          </a:bodyPr>
          <a:lstStyle/>
          <a:p>
            <a:r>
              <a:rPr lang="en-GB" sz="2000" dirty="0"/>
              <a:t>Background, objectives, research method</a:t>
            </a:r>
          </a:p>
        </p:txBody>
      </p:sp>
      <p:sp>
        <p:nvSpPr>
          <p:cNvPr id="9" name="Slide Number Placeholder 5">
            <a:extLst>
              <a:ext uri="{FF2B5EF4-FFF2-40B4-BE49-F238E27FC236}">
                <a16:creationId xmlns:a16="http://schemas.microsoft.com/office/drawing/2014/main" id="{E1263FD8-B57E-4555-BA66-8C9E60A04A71}"/>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04451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2" name="Table 41">
            <a:extLst>
              <a:ext uri="{FF2B5EF4-FFF2-40B4-BE49-F238E27FC236}">
                <a16:creationId xmlns:a16="http://schemas.microsoft.com/office/drawing/2014/main" id="{3D266B46-0085-4025-9322-C192D22F5BD7}"/>
              </a:ext>
            </a:extLst>
          </p:cNvPr>
          <p:cNvGraphicFramePr>
            <a:graphicFrameLocks noGrp="1"/>
          </p:cNvGraphicFramePr>
          <p:nvPr>
            <p:extLst>
              <p:ext uri="{D42A27DB-BD31-4B8C-83A1-F6EECF244321}">
                <p14:modId xmlns:p14="http://schemas.microsoft.com/office/powerpoint/2010/main" val="2279401217"/>
              </p:ext>
            </p:extLst>
          </p:nvPr>
        </p:nvGraphicFramePr>
        <p:xfrm>
          <a:off x="392134" y="1444868"/>
          <a:ext cx="9258013" cy="4760339"/>
        </p:xfrm>
        <a:graphic>
          <a:graphicData uri="http://schemas.openxmlformats.org/drawingml/2006/table">
            <a:tbl>
              <a:tblPr firstRow="1" bandRow="1">
                <a:tableStyleId>{5C22544A-7EE6-4342-B048-85BDC9FD1C3A}</a:tableStyleId>
              </a:tblPr>
              <a:tblGrid>
                <a:gridCol w="9258013">
                  <a:extLst>
                    <a:ext uri="{9D8B030D-6E8A-4147-A177-3AD203B41FA5}">
                      <a16:colId xmlns:a16="http://schemas.microsoft.com/office/drawing/2014/main" val="219639565"/>
                    </a:ext>
                  </a:extLst>
                </a:gridCol>
              </a:tblGrid>
              <a:tr h="2305700">
                <a:tc>
                  <a:txBody>
                    <a:bodyPr/>
                    <a:lstStyle/>
                    <a:p>
                      <a:endParaRPr lang="en-GB" dirty="0"/>
                    </a:p>
                  </a:txBody>
                  <a:tcPr>
                    <a:solidFill>
                      <a:schemeClr val="bg1">
                        <a:lumMod val="95000"/>
                      </a:schemeClr>
                    </a:solidFill>
                  </a:tcPr>
                </a:tc>
                <a:extLst>
                  <a:ext uri="{0D108BD9-81ED-4DB2-BD59-A6C34878D82A}">
                    <a16:rowId xmlns:a16="http://schemas.microsoft.com/office/drawing/2014/main" val="2447966589"/>
                  </a:ext>
                </a:extLst>
              </a:tr>
              <a:tr h="2454639">
                <a:tc>
                  <a:txBody>
                    <a:bodyPr/>
                    <a:lstStyle/>
                    <a:p>
                      <a:endParaRPr lang="en-GB" dirty="0"/>
                    </a:p>
                  </a:txBody>
                  <a:tcPr>
                    <a:solidFill>
                      <a:schemeClr val="bg1">
                        <a:lumMod val="95000"/>
                      </a:schemeClr>
                    </a:solidFill>
                  </a:tcPr>
                </a:tc>
                <a:extLst>
                  <a:ext uri="{0D108BD9-81ED-4DB2-BD59-A6C34878D82A}">
                    <a16:rowId xmlns:a16="http://schemas.microsoft.com/office/drawing/2014/main" val="1589057521"/>
                  </a:ext>
                </a:extLst>
              </a:tr>
            </a:tbl>
          </a:graphicData>
        </a:graphic>
      </p:graphicFrame>
      <p:sp>
        <p:nvSpPr>
          <p:cNvPr id="3" name="Slide Number Placeholder 2">
            <a:extLst>
              <a:ext uri="{FF2B5EF4-FFF2-40B4-BE49-F238E27FC236}">
                <a16:creationId xmlns:a16="http://schemas.microsoft.com/office/drawing/2014/main" id="{32DB5B65-4C96-4D81-A70E-C4C1E3F06138}"/>
              </a:ext>
            </a:extLst>
          </p:cNvPr>
          <p:cNvSpPr>
            <a:spLocks noGrp="1"/>
          </p:cNvSpPr>
          <p:nvPr>
            <p:ph type="sldNum" sz="quarter" idx="12"/>
          </p:nvPr>
        </p:nvSpPr>
        <p:spPr/>
        <p:txBody>
          <a:bodyPr/>
          <a:lstStyle/>
          <a:p>
            <a:fld id="{65C4E51C-5B21-47ED-87F9-7CEAAA8B3069}" type="slidenum">
              <a:rPr lang="en-GB" smtClean="0"/>
              <a:pPr/>
              <a:t>30</a:t>
            </a:fld>
            <a:endParaRPr lang="en-GB"/>
          </a:p>
        </p:txBody>
      </p:sp>
      <p:sp>
        <p:nvSpPr>
          <p:cNvPr id="54" name="Rectangle 53">
            <a:extLst>
              <a:ext uri="{FF2B5EF4-FFF2-40B4-BE49-F238E27FC236}">
                <a16:creationId xmlns:a16="http://schemas.microsoft.com/office/drawing/2014/main" id="{F0016E70-58E1-4DB8-9486-5AEAA115FE72}"/>
              </a:ext>
            </a:extLst>
          </p:cNvPr>
          <p:cNvSpPr/>
          <p:nvPr/>
        </p:nvSpPr>
        <p:spPr>
          <a:xfrm>
            <a:off x="0" y="678738"/>
            <a:ext cx="9822385" cy="494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634EAE31-967C-4484-9740-7F3CC171275C}"/>
              </a:ext>
            </a:extLst>
          </p:cNvPr>
          <p:cNvSpPr/>
          <p:nvPr/>
        </p:nvSpPr>
        <p:spPr>
          <a:xfrm>
            <a:off x="83615" y="645999"/>
            <a:ext cx="9432280" cy="523220"/>
          </a:xfrm>
          <a:prstGeom prst="rect">
            <a:avLst/>
          </a:prstGeom>
        </p:spPr>
        <p:txBody>
          <a:bodyPr wrap="square">
            <a:spAutoFit/>
          </a:bodyPr>
          <a:lstStyle/>
          <a:p>
            <a:r>
              <a:rPr lang="en-GB" sz="1400" b="1" dirty="0">
                <a:solidFill>
                  <a:schemeClr val="accent5"/>
                </a:solidFill>
              </a:rPr>
              <a:t>The experiences in this cluster have differing, but generally clear expectations of where they would be done and the expected duration of the experience</a:t>
            </a:r>
          </a:p>
        </p:txBody>
      </p:sp>
      <p:sp>
        <p:nvSpPr>
          <p:cNvPr id="79" name="Title 1">
            <a:extLst>
              <a:ext uri="{FF2B5EF4-FFF2-40B4-BE49-F238E27FC236}">
                <a16:creationId xmlns:a16="http://schemas.microsoft.com/office/drawing/2014/main" id="{DF930056-30C0-43CD-984F-C69CC56D6E3B}"/>
              </a:ext>
            </a:extLst>
          </p:cNvPr>
          <p:cNvSpPr>
            <a:spLocks noGrp="1"/>
          </p:cNvSpPr>
          <p:nvPr>
            <p:ph type="title"/>
          </p:nvPr>
        </p:nvSpPr>
        <p:spPr>
          <a:xfrm>
            <a:off x="88388" y="-34051"/>
            <a:ext cx="9552810" cy="904000"/>
          </a:xfrm>
        </p:spPr>
        <p:txBody>
          <a:bodyPr>
            <a:normAutofit/>
          </a:bodyPr>
          <a:lstStyle/>
          <a:p>
            <a:pPr>
              <a:tabLst>
                <a:tab pos="3944938" algn="l"/>
              </a:tabLst>
            </a:pPr>
            <a:r>
              <a:rPr lang="en-GB" dirty="0"/>
              <a:t>High Interest Established Experiences – Group 1: logistics</a:t>
            </a:r>
          </a:p>
        </p:txBody>
      </p:sp>
      <p:sp>
        <p:nvSpPr>
          <p:cNvPr id="35" name="Slide Number Placeholder 5">
            <a:extLst>
              <a:ext uri="{FF2B5EF4-FFF2-40B4-BE49-F238E27FC236}">
                <a16:creationId xmlns:a16="http://schemas.microsoft.com/office/drawing/2014/main" id="{44DB6EEC-D31D-4227-9F91-EBCE199F73B9}"/>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2599AD45-9455-409C-ADD6-87164107B691}"/>
              </a:ext>
            </a:extLst>
          </p:cNvPr>
          <p:cNvSpPr txBox="1"/>
          <p:nvPr/>
        </p:nvSpPr>
        <p:spPr>
          <a:xfrm>
            <a:off x="478784" y="1457446"/>
            <a:ext cx="8772017" cy="461665"/>
          </a:xfrm>
          <a:prstGeom prst="rect">
            <a:avLst/>
          </a:prstGeom>
          <a:noFill/>
        </p:spPr>
        <p:txBody>
          <a:bodyPr wrap="square" rtlCol="0">
            <a:spAutoFit/>
          </a:bodyPr>
          <a:lstStyle/>
          <a:p>
            <a:r>
              <a:rPr lang="en-GB" sz="1200" b="1" dirty="0"/>
              <a:t>PREFERRED LOCATION FOR DOING EXPERIENCE: </a:t>
            </a:r>
            <a:r>
              <a:rPr lang="en-GB" sz="1200" dirty="0"/>
              <a:t>Some of the experiences</a:t>
            </a:r>
            <a:r>
              <a:rPr lang="en-GB" sz="1200" b="1" dirty="0"/>
              <a:t>, </a:t>
            </a:r>
            <a:r>
              <a:rPr lang="en-GB" sz="1200" dirty="0"/>
              <a:t>Life ‘Behind the Scenes’ and Street Food, have a natural home in the Capital City, so regional England would be competing with London</a:t>
            </a:r>
            <a:endParaRPr lang="en-GB" sz="1200" b="1" dirty="0"/>
          </a:p>
        </p:txBody>
      </p:sp>
      <p:graphicFrame>
        <p:nvGraphicFramePr>
          <p:cNvPr id="38" name="Chart 37">
            <a:extLst>
              <a:ext uri="{FF2B5EF4-FFF2-40B4-BE49-F238E27FC236}">
                <a16:creationId xmlns:a16="http://schemas.microsoft.com/office/drawing/2014/main" id="{39258547-67D6-46B9-AF79-AC01CB07CA8F}"/>
              </a:ext>
            </a:extLst>
          </p:cNvPr>
          <p:cNvGraphicFramePr/>
          <p:nvPr>
            <p:extLst>
              <p:ext uri="{D42A27DB-BD31-4B8C-83A1-F6EECF244321}">
                <p14:modId xmlns:p14="http://schemas.microsoft.com/office/powerpoint/2010/main" val="3459567748"/>
              </p:ext>
            </p:extLst>
          </p:nvPr>
        </p:nvGraphicFramePr>
        <p:xfrm>
          <a:off x="741849" y="1961813"/>
          <a:ext cx="8772017" cy="1720719"/>
        </p:xfrm>
        <a:graphic>
          <a:graphicData uri="http://schemas.openxmlformats.org/drawingml/2006/chart">
            <c:chart xmlns:c="http://schemas.openxmlformats.org/drawingml/2006/chart" xmlns:r="http://schemas.openxmlformats.org/officeDocument/2006/relationships" r:id="rId2"/>
          </a:graphicData>
        </a:graphic>
      </p:graphicFrame>
      <p:sp>
        <p:nvSpPr>
          <p:cNvPr id="43" name="TextBox 42">
            <a:extLst>
              <a:ext uri="{FF2B5EF4-FFF2-40B4-BE49-F238E27FC236}">
                <a16:creationId xmlns:a16="http://schemas.microsoft.com/office/drawing/2014/main" id="{5C7181C2-E683-4478-B1F0-F518D8871460}"/>
              </a:ext>
            </a:extLst>
          </p:cNvPr>
          <p:cNvSpPr txBox="1"/>
          <p:nvPr/>
        </p:nvSpPr>
        <p:spPr>
          <a:xfrm>
            <a:off x="1153684" y="3285820"/>
            <a:ext cx="1154085" cy="430887"/>
          </a:xfrm>
          <a:prstGeom prst="rect">
            <a:avLst/>
          </a:prstGeom>
          <a:noFill/>
        </p:spPr>
        <p:txBody>
          <a:bodyPr wrap="square" rtlCol="0">
            <a:spAutoFit/>
          </a:bodyPr>
          <a:lstStyle/>
          <a:p>
            <a:pPr algn="ctr"/>
            <a:r>
              <a:rPr lang="en-GB" sz="1100" dirty="0"/>
              <a:t>Life ‘Behind the scenes’</a:t>
            </a:r>
          </a:p>
        </p:txBody>
      </p:sp>
      <p:sp>
        <p:nvSpPr>
          <p:cNvPr id="44" name="TextBox 43">
            <a:extLst>
              <a:ext uri="{FF2B5EF4-FFF2-40B4-BE49-F238E27FC236}">
                <a16:creationId xmlns:a16="http://schemas.microsoft.com/office/drawing/2014/main" id="{A321EBAE-2DF0-4073-95D1-140529210FA4}"/>
              </a:ext>
            </a:extLst>
          </p:cNvPr>
          <p:cNvSpPr txBox="1"/>
          <p:nvPr/>
        </p:nvSpPr>
        <p:spPr>
          <a:xfrm>
            <a:off x="2533652" y="3251645"/>
            <a:ext cx="1794673" cy="430887"/>
          </a:xfrm>
          <a:prstGeom prst="rect">
            <a:avLst/>
          </a:prstGeom>
          <a:noFill/>
        </p:spPr>
        <p:txBody>
          <a:bodyPr wrap="square" rtlCol="0">
            <a:spAutoFit/>
          </a:bodyPr>
          <a:lstStyle/>
          <a:p>
            <a:pPr algn="ctr"/>
            <a:r>
              <a:rPr lang="en-GB" sz="1100" dirty="0"/>
              <a:t>Distillery / brewery experience</a:t>
            </a:r>
          </a:p>
        </p:txBody>
      </p:sp>
      <p:sp>
        <p:nvSpPr>
          <p:cNvPr id="45" name="TextBox 44">
            <a:extLst>
              <a:ext uri="{FF2B5EF4-FFF2-40B4-BE49-F238E27FC236}">
                <a16:creationId xmlns:a16="http://schemas.microsoft.com/office/drawing/2014/main" id="{00E355FF-10F0-4225-BFA0-AAEDEC6D8AE0}"/>
              </a:ext>
            </a:extLst>
          </p:cNvPr>
          <p:cNvSpPr txBox="1"/>
          <p:nvPr/>
        </p:nvSpPr>
        <p:spPr>
          <a:xfrm>
            <a:off x="4370853" y="3285820"/>
            <a:ext cx="1300574" cy="430887"/>
          </a:xfrm>
          <a:prstGeom prst="rect">
            <a:avLst/>
          </a:prstGeom>
          <a:noFill/>
        </p:spPr>
        <p:txBody>
          <a:bodyPr wrap="square" rtlCol="0">
            <a:spAutoFit/>
          </a:bodyPr>
          <a:lstStyle/>
          <a:p>
            <a:pPr algn="ctr"/>
            <a:r>
              <a:rPr lang="en-GB" sz="1100" dirty="0"/>
              <a:t>Street Food Tour &amp; Tasting</a:t>
            </a:r>
          </a:p>
        </p:txBody>
      </p:sp>
      <p:sp>
        <p:nvSpPr>
          <p:cNvPr id="46" name="TextBox 45">
            <a:extLst>
              <a:ext uri="{FF2B5EF4-FFF2-40B4-BE49-F238E27FC236}">
                <a16:creationId xmlns:a16="http://schemas.microsoft.com/office/drawing/2014/main" id="{41A3A247-BD7E-4B9E-9689-F2D17466C289}"/>
              </a:ext>
            </a:extLst>
          </p:cNvPr>
          <p:cNvSpPr txBox="1"/>
          <p:nvPr/>
        </p:nvSpPr>
        <p:spPr>
          <a:xfrm>
            <a:off x="6237465" y="3289570"/>
            <a:ext cx="1154085" cy="261610"/>
          </a:xfrm>
          <a:prstGeom prst="rect">
            <a:avLst/>
          </a:prstGeom>
          <a:noFill/>
        </p:spPr>
        <p:txBody>
          <a:bodyPr wrap="square" rtlCol="0">
            <a:spAutoFit/>
          </a:bodyPr>
          <a:lstStyle/>
          <a:p>
            <a:pPr algn="ctr"/>
            <a:r>
              <a:rPr lang="en-GB" sz="1100" dirty="0"/>
              <a:t>Guided Nature</a:t>
            </a:r>
          </a:p>
        </p:txBody>
      </p:sp>
      <p:sp>
        <p:nvSpPr>
          <p:cNvPr id="47" name="Rectangle 46">
            <a:extLst>
              <a:ext uri="{FF2B5EF4-FFF2-40B4-BE49-F238E27FC236}">
                <a16:creationId xmlns:a16="http://schemas.microsoft.com/office/drawing/2014/main" id="{EB205D6A-019A-4039-AB3A-F54471D2EAF6}"/>
              </a:ext>
            </a:extLst>
          </p:cNvPr>
          <p:cNvSpPr/>
          <p:nvPr/>
        </p:nvSpPr>
        <p:spPr>
          <a:xfrm>
            <a:off x="759267" y="2170549"/>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48" name="Rectangle 47">
            <a:extLst>
              <a:ext uri="{FF2B5EF4-FFF2-40B4-BE49-F238E27FC236}">
                <a16:creationId xmlns:a16="http://schemas.microsoft.com/office/drawing/2014/main" id="{2F5339B6-69ED-4F3D-81D1-1CB6D146FF49}"/>
              </a:ext>
            </a:extLst>
          </p:cNvPr>
          <p:cNvSpPr/>
          <p:nvPr/>
        </p:nvSpPr>
        <p:spPr>
          <a:xfrm>
            <a:off x="4069596" y="2014601"/>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49" name="Rectangle 48">
            <a:extLst>
              <a:ext uri="{FF2B5EF4-FFF2-40B4-BE49-F238E27FC236}">
                <a16:creationId xmlns:a16="http://schemas.microsoft.com/office/drawing/2014/main" id="{07E843FC-4E34-48E4-80A9-A136DA275EF6}"/>
              </a:ext>
            </a:extLst>
          </p:cNvPr>
          <p:cNvSpPr/>
          <p:nvPr/>
        </p:nvSpPr>
        <p:spPr>
          <a:xfrm>
            <a:off x="6636666" y="1994816"/>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graphicFrame>
        <p:nvGraphicFramePr>
          <p:cNvPr id="50" name="Chart 49">
            <a:extLst>
              <a:ext uri="{FF2B5EF4-FFF2-40B4-BE49-F238E27FC236}">
                <a16:creationId xmlns:a16="http://schemas.microsoft.com/office/drawing/2014/main" id="{CFF4F6D4-F11E-436F-8566-7BCC6F7C5DEC}"/>
              </a:ext>
            </a:extLst>
          </p:cNvPr>
          <p:cNvGraphicFramePr/>
          <p:nvPr>
            <p:extLst>
              <p:ext uri="{D42A27DB-BD31-4B8C-83A1-F6EECF244321}">
                <p14:modId xmlns:p14="http://schemas.microsoft.com/office/powerpoint/2010/main" val="2875069572"/>
              </p:ext>
            </p:extLst>
          </p:nvPr>
        </p:nvGraphicFramePr>
        <p:xfrm>
          <a:off x="5736947" y="3841330"/>
          <a:ext cx="3044023" cy="280092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1" name="Chart 50">
            <a:extLst>
              <a:ext uri="{FF2B5EF4-FFF2-40B4-BE49-F238E27FC236}">
                <a16:creationId xmlns:a16="http://schemas.microsoft.com/office/drawing/2014/main" id="{34ADE325-A329-4DDA-B13D-EF855816DDE3}"/>
              </a:ext>
            </a:extLst>
          </p:cNvPr>
          <p:cNvGraphicFramePr/>
          <p:nvPr>
            <p:extLst>
              <p:ext uri="{D42A27DB-BD31-4B8C-83A1-F6EECF244321}">
                <p14:modId xmlns:p14="http://schemas.microsoft.com/office/powerpoint/2010/main" val="3494326675"/>
              </p:ext>
            </p:extLst>
          </p:nvPr>
        </p:nvGraphicFramePr>
        <p:xfrm>
          <a:off x="3965091" y="3841330"/>
          <a:ext cx="3044023" cy="280092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2" name="Chart 51">
            <a:extLst>
              <a:ext uri="{FF2B5EF4-FFF2-40B4-BE49-F238E27FC236}">
                <a16:creationId xmlns:a16="http://schemas.microsoft.com/office/drawing/2014/main" id="{F74EA12C-C8D7-49BB-B0A4-E96DD082733B}"/>
              </a:ext>
            </a:extLst>
          </p:cNvPr>
          <p:cNvGraphicFramePr/>
          <p:nvPr>
            <p:extLst>
              <p:ext uri="{D42A27DB-BD31-4B8C-83A1-F6EECF244321}">
                <p14:modId xmlns:p14="http://schemas.microsoft.com/office/powerpoint/2010/main" val="102862762"/>
              </p:ext>
            </p:extLst>
          </p:nvPr>
        </p:nvGraphicFramePr>
        <p:xfrm>
          <a:off x="2287513" y="3841330"/>
          <a:ext cx="3044023" cy="280092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53" name="Chart 52">
            <a:extLst>
              <a:ext uri="{FF2B5EF4-FFF2-40B4-BE49-F238E27FC236}">
                <a16:creationId xmlns:a16="http://schemas.microsoft.com/office/drawing/2014/main" id="{97927795-1097-4A7C-9CC7-F95637CD83B1}"/>
              </a:ext>
            </a:extLst>
          </p:cNvPr>
          <p:cNvGraphicFramePr/>
          <p:nvPr>
            <p:extLst>
              <p:ext uri="{D42A27DB-BD31-4B8C-83A1-F6EECF244321}">
                <p14:modId xmlns:p14="http://schemas.microsoft.com/office/powerpoint/2010/main" val="437046506"/>
              </p:ext>
            </p:extLst>
          </p:nvPr>
        </p:nvGraphicFramePr>
        <p:xfrm>
          <a:off x="586538" y="3841330"/>
          <a:ext cx="3044023" cy="2800928"/>
        </p:xfrm>
        <a:graphic>
          <a:graphicData uri="http://schemas.openxmlformats.org/drawingml/2006/chart">
            <c:chart xmlns:c="http://schemas.openxmlformats.org/drawingml/2006/chart" xmlns:r="http://schemas.openxmlformats.org/officeDocument/2006/relationships" r:id="rId6"/>
          </a:graphicData>
        </a:graphic>
      </p:graphicFrame>
      <p:sp>
        <p:nvSpPr>
          <p:cNvPr id="56" name="TextBox 55">
            <a:extLst>
              <a:ext uri="{FF2B5EF4-FFF2-40B4-BE49-F238E27FC236}">
                <a16:creationId xmlns:a16="http://schemas.microsoft.com/office/drawing/2014/main" id="{06C676EB-DD83-4CED-AACB-31CAF3F9B26E}"/>
              </a:ext>
            </a:extLst>
          </p:cNvPr>
          <p:cNvSpPr txBox="1"/>
          <p:nvPr/>
        </p:nvSpPr>
        <p:spPr>
          <a:xfrm>
            <a:off x="516474" y="3805287"/>
            <a:ext cx="9055750" cy="276999"/>
          </a:xfrm>
          <a:prstGeom prst="rect">
            <a:avLst/>
          </a:prstGeom>
          <a:noFill/>
        </p:spPr>
        <p:txBody>
          <a:bodyPr wrap="square" rtlCol="0">
            <a:spAutoFit/>
          </a:bodyPr>
          <a:lstStyle/>
          <a:p>
            <a:r>
              <a:rPr lang="en-GB" sz="1200" b="1" dirty="0"/>
              <a:t>EXPECTED EXPERIENCE LENGTH: </a:t>
            </a:r>
            <a:r>
              <a:rPr lang="en-GB" sz="1200" dirty="0"/>
              <a:t>Some of the experiences, particularly distillery / brewery experiences are expected to last less than half a day</a:t>
            </a:r>
          </a:p>
        </p:txBody>
      </p:sp>
      <p:sp>
        <p:nvSpPr>
          <p:cNvPr id="57" name="TextBox 56">
            <a:extLst>
              <a:ext uri="{FF2B5EF4-FFF2-40B4-BE49-F238E27FC236}">
                <a16:creationId xmlns:a16="http://schemas.microsoft.com/office/drawing/2014/main" id="{67810685-3D90-4974-A1D4-1949E0AA116F}"/>
              </a:ext>
            </a:extLst>
          </p:cNvPr>
          <p:cNvSpPr txBox="1"/>
          <p:nvPr/>
        </p:nvSpPr>
        <p:spPr>
          <a:xfrm>
            <a:off x="1102297" y="4126328"/>
            <a:ext cx="1154085" cy="430887"/>
          </a:xfrm>
          <a:prstGeom prst="rect">
            <a:avLst/>
          </a:prstGeom>
          <a:noFill/>
        </p:spPr>
        <p:txBody>
          <a:bodyPr wrap="square" rtlCol="0">
            <a:spAutoFit/>
          </a:bodyPr>
          <a:lstStyle/>
          <a:p>
            <a:pPr algn="ctr"/>
            <a:r>
              <a:rPr lang="en-GB" sz="1100" dirty="0"/>
              <a:t>Life ‘Behind the scenes’</a:t>
            </a:r>
          </a:p>
        </p:txBody>
      </p:sp>
      <p:sp>
        <p:nvSpPr>
          <p:cNvPr id="58" name="TextBox 57">
            <a:extLst>
              <a:ext uri="{FF2B5EF4-FFF2-40B4-BE49-F238E27FC236}">
                <a16:creationId xmlns:a16="http://schemas.microsoft.com/office/drawing/2014/main" id="{1CBA0EC4-833D-4FDE-9B52-4F436F337005}"/>
              </a:ext>
            </a:extLst>
          </p:cNvPr>
          <p:cNvSpPr txBox="1"/>
          <p:nvPr/>
        </p:nvSpPr>
        <p:spPr>
          <a:xfrm>
            <a:off x="2482265" y="4092153"/>
            <a:ext cx="1794673" cy="430887"/>
          </a:xfrm>
          <a:prstGeom prst="rect">
            <a:avLst/>
          </a:prstGeom>
          <a:noFill/>
        </p:spPr>
        <p:txBody>
          <a:bodyPr wrap="square" rtlCol="0">
            <a:spAutoFit/>
          </a:bodyPr>
          <a:lstStyle/>
          <a:p>
            <a:pPr algn="ctr"/>
            <a:r>
              <a:rPr lang="en-GB" sz="1100" dirty="0"/>
              <a:t>Distillery / brewery experience</a:t>
            </a:r>
          </a:p>
        </p:txBody>
      </p:sp>
      <p:sp>
        <p:nvSpPr>
          <p:cNvPr id="59" name="TextBox 58">
            <a:extLst>
              <a:ext uri="{FF2B5EF4-FFF2-40B4-BE49-F238E27FC236}">
                <a16:creationId xmlns:a16="http://schemas.microsoft.com/office/drawing/2014/main" id="{FFE1A070-D747-40A8-BAA1-65CA1FF8F50E}"/>
              </a:ext>
            </a:extLst>
          </p:cNvPr>
          <p:cNvSpPr txBox="1"/>
          <p:nvPr/>
        </p:nvSpPr>
        <p:spPr>
          <a:xfrm>
            <a:off x="4319466" y="4126328"/>
            <a:ext cx="1300574" cy="430887"/>
          </a:xfrm>
          <a:prstGeom prst="rect">
            <a:avLst/>
          </a:prstGeom>
          <a:noFill/>
        </p:spPr>
        <p:txBody>
          <a:bodyPr wrap="square" rtlCol="0">
            <a:spAutoFit/>
          </a:bodyPr>
          <a:lstStyle/>
          <a:p>
            <a:pPr algn="ctr"/>
            <a:r>
              <a:rPr lang="en-GB" sz="1100" dirty="0"/>
              <a:t>Street Food Tour &amp; Tasting</a:t>
            </a:r>
          </a:p>
        </p:txBody>
      </p:sp>
      <p:sp>
        <p:nvSpPr>
          <p:cNvPr id="60" name="TextBox 59">
            <a:extLst>
              <a:ext uri="{FF2B5EF4-FFF2-40B4-BE49-F238E27FC236}">
                <a16:creationId xmlns:a16="http://schemas.microsoft.com/office/drawing/2014/main" id="{A61985FC-1EA6-4F4B-AD66-13AE92E93B06}"/>
              </a:ext>
            </a:extLst>
          </p:cNvPr>
          <p:cNvSpPr txBox="1"/>
          <p:nvPr/>
        </p:nvSpPr>
        <p:spPr>
          <a:xfrm>
            <a:off x="6186078" y="4130078"/>
            <a:ext cx="1154085" cy="261610"/>
          </a:xfrm>
          <a:prstGeom prst="rect">
            <a:avLst/>
          </a:prstGeom>
          <a:noFill/>
        </p:spPr>
        <p:txBody>
          <a:bodyPr wrap="square" rtlCol="0">
            <a:spAutoFit/>
          </a:bodyPr>
          <a:lstStyle/>
          <a:p>
            <a:pPr algn="ctr"/>
            <a:r>
              <a:rPr lang="en-GB" sz="1100" dirty="0"/>
              <a:t>Guided Nature</a:t>
            </a:r>
          </a:p>
        </p:txBody>
      </p:sp>
      <p:sp>
        <p:nvSpPr>
          <p:cNvPr id="61" name="Rectangle 60">
            <a:extLst>
              <a:ext uri="{FF2B5EF4-FFF2-40B4-BE49-F238E27FC236}">
                <a16:creationId xmlns:a16="http://schemas.microsoft.com/office/drawing/2014/main" id="{DF7873BD-A09E-4798-AAE0-53C0D429DCF7}"/>
              </a:ext>
            </a:extLst>
          </p:cNvPr>
          <p:cNvSpPr/>
          <p:nvPr/>
        </p:nvSpPr>
        <p:spPr>
          <a:xfrm>
            <a:off x="443691" y="5962751"/>
            <a:ext cx="1509292" cy="202556"/>
          </a:xfrm>
          <a:prstGeom prst="rect">
            <a:avLst/>
          </a:prstGeom>
        </p:spPr>
        <p:txBody>
          <a:bodyPr wrap="square">
            <a:spAutoFit/>
          </a:bodyPr>
          <a:lstStyle/>
          <a:p>
            <a:pPr>
              <a:lnSpc>
                <a:spcPct val="107000"/>
              </a:lnSpc>
              <a:spcAft>
                <a:spcPts val="800"/>
              </a:spcAft>
            </a:pPr>
            <a:r>
              <a:rPr lang="en-GB" sz="700" dirty="0">
                <a:solidFill>
                  <a:schemeClr val="tx2"/>
                </a:solidFill>
                <a:latin typeface="Calibri" panose="020F0502020204030204" pitchFamily="34" charset="0"/>
                <a:ea typeface="Calibri" panose="020F0502020204030204" pitchFamily="34" charset="0"/>
                <a:cs typeface="Times New Roman" panose="02020603050405020304" pitchFamily="18" charset="0"/>
              </a:rPr>
              <a:t>Don’t knows excluded</a:t>
            </a:r>
          </a:p>
        </p:txBody>
      </p:sp>
      <p:grpSp>
        <p:nvGrpSpPr>
          <p:cNvPr id="29" name="Group 28">
            <a:extLst>
              <a:ext uri="{FF2B5EF4-FFF2-40B4-BE49-F238E27FC236}">
                <a16:creationId xmlns:a16="http://schemas.microsoft.com/office/drawing/2014/main" id="{4D0A04EB-A98A-44C5-8595-51B4F9174729}"/>
              </a:ext>
            </a:extLst>
          </p:cNvPr>
          <p:cNvGrpSpPr/>
          <p:nvPr/>
        </p:nvGrpSpPr>
        <p:grpSpPr>
          <a:xfrm>
            <a:off x="1107837" y="6147150"/>
            <a:ext cx="6895568" cy="351322"/>
            <a:chOff x="1107837" y="6016519"/>
            <a:chExt cx="6895568" cy="351322"/>
          </a:xfrm>
        </p:grpSpPr>
        <p:sp>
          <p:nvSpPr>
            <p:cNvPr id="31" name="Rectangle 30">
              <a:extLst>
                <a:ext uri="{FF2B5EF4-FFF2-40B4-BE49-F238E27FC236}">
                  <a16:creationId xmlns:a16="http://schemas.microsoft.com/office/drawing/2014/main" id="{3D62BE4E-8E5E-4EE5-85C0-EF453994C7A3}"/>
                </a:ext>
              </a:extLst>
            </p:cNvPr>
            <p:cNvSpPr/>
            <p:nvPr/>
          </p:nvSpPr>
          <p:spPr>
            <a:xfrm>
              <a:off x="1283023" y="6060064"/>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Significantly higher than other experiences</a:t>
              </a:r>
            </a:p>
          </p:txBody>
        </p:sp>
        <p:sp>
          <p:nvSpPr>
            <p:cNvPr id="32" name="Rectangle 31">
              <a:extLst>
                <a:ext uri="{FF2B5EF4-FFF2-40B4-BE49-F238E27FC236}">
                  <a16:creationId xmlns:a16="http://schemas.microsoft.com/office/drawing/2014/main" id="{5405BFC9-DE5E-410E-909F-796EF152E9A8}"/>
                </a:ext>
              </a:extLst>
            </p:cNvPr>
            <p:cNvSpPr/>
            <p:nvPr/>
          </p:nvSpPr>
          <p:spPr>
            <a:xfrm>
              <a:off x="1107837" y="6016519"/>
              <a:ext cx="344966" cy="307777"/>
            </a:xfrm>
            <a:prstGeom prst="rect">
              <a:avLst/>
            </a:prstGeom>
          </p:spPr>
          <p:txBody>
            <a:bodyPr wrap="square">
              <a:spAutoFit/>
            </a:bodyPr>
            <a:lstStyle/>
            <a:p>
              <a:r>
                <a:rPr lang="en-GB" sz="1400" b="1" dirty="0">
                  <a:sym typeface="Wingdings" panose="05000000000000000000" pitchFamily="2" charset="2"/>
                </a:rPr>
                <a:t></a:t>
              </a:r>
              <a:endParaRPr lang="en-GB" sz="1400" dirty="0"/>
            </a:p>
          </p:txBody>
        </p:sp>
        <p:sp>
          <p:nvSpPr>
            <p:cNvPr id="33" name="Rectangle 32">
              <a:extLst>
                <a:ext uri="{FF2B5EF4-FFF2-40B4-BE49-F238E27FC236}">
                  <a16:creationId xmlns:a16="http://schemas.microsoft.com/office/drawing/2014/main" id="{4DA467BB-8DE1-4A7F-A29C-94202316A796}"/>
                </a:ext>
              </a:extLst>
            </p:cNvPr>
            <p:cNvSpPr/>
            <p:nvPr/>
          </p:nvSpPr>
          <p:spPr>
            <a:xfrm>
              <a:off x="4219893" y="6060064"/>
              <a:ext cx="3783512"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Significantly lower than other experiences</a:t>
              </a:r>
            </a:p>
          </p:txBody>
        </p:sp>
        <p:sp>
          <p:nvSpPr>
            <p:cNvPr id="34" name="Rectangle 33">
              <a:extLst>
                <a:ext uri="{FF2B5EF4-FFF2-40B4-BE49-F238E27FC236}">
                  <a16:creationId xmlns:a16="http://schemas.microsoft.com/office/drawing/2014/main" id="{1FA1A045-69BC-4E21-84BD-7A2C9ED5EB10}"/>
                </a:ext>
              </a:extLst>
            </p:cNvPr>
            <p:cNvSpPr/>
            <p:nvPr/>
          </p:nvSpPr>
          <p:spPr>
            <a:xfrm rot="10800000">
              <a:off x="3992453" y="6060064"/>
              <a:ext cx="344966" cy="307777"/>
            </a:xfrm>
            <a:prstGeom prst="rect">
              <a:avLst/>
            </a:prstGeom>
          </p:spPr>
          <p:txBody>
            <a:bodyPr wrap="square">
              <a:spAutoFit/>
            </a:bodyPr>
            <a:lstStyle/>
            <a:p>
              <a:r>
                <a:rPr lang="en-GB" sz="1400" b="1" dirty="0">
                  <a:sym typeface="Wingdings" panose="05000000000000000000" pitchFamily="2" charset="2"/>
                </a:rPr>
                <a:t></a:t>
              </a:r>
              <a:endParaRPr lang="en-GB" sz="1400" dirty="0"/>
            </a:p>
          </p:txBody>
        </p:sp>
      </p:grpSp>
      <p:sp>
        <p:nvSpPr>
          <p:cNvPr id="36" name="Rectangle 35">
            <a:extLst>
              <a:ext uri="{FF2B5EF4-FFF2-40B4-BE49-F238E27FC236}">
                <a16:creationId xmlns:a16="http://schemas.microsoft.com/office/drawing/2014/main" id="{AD54D7BF-A66B-4DCD-989E-6FCAC6AB8B29}"/>
              </a:ext>
            </a:extLst>
          </p:cNvPr>
          <p:cNvSpPr/>
          <p:nvPr/>
        </p:nvSpPr>
        <p:spPr>
          <a:xfrm>
            <a:off x="990076" y="6418003"/>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Base: All markets </a:t>
            </a:r>
          </a:p>
        </p:txBody>
      </p:sp>
    </p:spTree>
    <p:extLst>
      <p:ext uri="{BB962C8B-B14F-4D97-AF65-F5344CB8AC3E}">
        <p14:creationId xmlns:p14="http://schemas.microsoft.com/office/powerpoint/2010/main" val="9267116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F237C7E-1D89-43F6-A03E-114F37098EF6}"/>
              </a:ext>
            </a:extLst>
          </p:cNvPr>
          <p:cNvSpPr/>
          <p:nvPr/>
        </p:nvSpPr>
        <p:spPr>
          <a:xfrm>
            <a:off x="0" y="744312"/>
            <a:ext cx="9822385" cy="55247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a:extLst>
              <a:ext uri="{FF2B5EF4-FFF2-40B4-BE49-F238E27FC236}">
                <a16:creationId xmlns:a16="http://schemas.microsoft.com/office/drawing/2014/main" id="{22CE16A8-9406-421C-BCB6-34912C9A781E}"/>
              </a:ext>
            </a:extLst>
          </p:cNvPr>
          <p:cNvSpPr>
            <a:spLocks noGrp="1"/>
          </p:cNvSpPr>
          <p:nvPr>
            <p:ph type="sldNum" sz="quarter" idx="12"/>
          </p:nvPr>
        </p:nvSpPr>
        <p:spPr/>
        <p:txBody>
          <a:bodyPr/>
          <a:lstStyle/>
          <a:p>
            <a:fld id="{65C4E51C-5B21-47ED-87F9-7CEAAA8B3069}" type="slidenum">
              <a:rPr lang="en-GB" smtClean="0"/>
              <a:pPr/>
              <a:t>31</a:t>
            </a:fld>
            <a:endParaRPr lang="en-GB"/>
          </a:p>
        </p:txBody>
      </p:sp>
      <p:sp>
        <p:nvSpPr>
          <p:cNvPr id="5" name="Rectangle 4">
            <a:extLst>
              <a:ext uri="{FF2B5EF4-FFF2-40B4-BE49-F238E27FC236}">
                <a16:creationId xmlns:a16="http://schemas.microsoft.com/office/drawing/2014/main" id="{8D5CDEFF-519D-4DD3-A628-F54A64238F94}"/>
              </a:ext>
            </a:extLst>
          </p:cNvPr>
          <p:cNvSpPr/>
          <p:nvPr/>
        </p:nvSpPr>
        <p:spPr>
          <a:xfrm>
            <a:off x="161924" y="746139"/>
            <a:ext cx="8726956" cy="523220"/>
          </a:xfrm>
          <a:prstGeom prst="rect">
            <a:avLst/>
          </a:prstGeom>
        </p:spPr>
        <p:txBody>
          <a:bodyPr wrap="square">
            <a:spAutoFit/>
          </a:bodyPr>
          <a:lstStyle/>
          <a:p>
            <a:r>
              <a:rPr lang="en-GB" sz="1400" b="1" dirty="0">
                <a:solidFill>
                  <a:schemeClr val="accent5"/>
                </a:solidFill>
              </a:rPr>
              <a:t>Popular experiences which have an established market and future growth potential but may need differentiation as expert-led experiences rather than self-guided activities</a:t>
            </a:r>
          </a:p>
        </p:txBody>
      </p:sp>
      <p:sp>
        <p:nvSpPr>
          <p:cNvPr id="13" name="Title 1">
            <a:extLst>
              <a:ext uri="{FF2B5EF4-FFF2-40B4-BE49-F238E27FC236}">
                <a16:creationId xmlns:a16="http://schemas.microsoft.com/office/drawing/2014/main" id="{B65DC368-7612-41BE-AF10-321DDC787F65}"/>
              </a:ext>
            </a:extLst>
          </p:cNvPr>
          <p:cNvSpPr>
            <a:spLocks noGrp="1"/>
          </p:cNvSpPr>
          <p:nvPr>
            <p:ph type="title"/>
          </p:nvPr>
        </p:nvSpPr>
        <p:spPr>
          <a:xfrm>
            <a:off x="83615" y="-41534"/>
            <a:ext cx="9298510" cy="904000"/>
          </a:xfrm>
        </p:spPr>
        <p:txBody>
          <a:bodyPr>
            <a:normAutofit/>
          </a:bodyPr>
          <a:lstStyle/>
          <a:p>
            <a:r>
              <a:rPr lang="en-GB" dirty="0"/>
              <a:t>High Interest Established Experiences – Group 1: key take outs</a:t>
            </a:r>
          </a:p>
        </p:txBody>
      </p:sp>
      <p:sp>
        <p:nvSpPr>
          <p:cNvPr id="18" name="TextBox 17">
            <a:extLst>
              <a:ext uri="{FF2B5EF4-FFF2-40B4-BE49-F238E27FC236}">
                <a16:creationId xmlns:a16="http://schemas.microsoft.com/office/drawing/2014/main" id="{2520BC48-5445-417A-BF54-2451D89EAB6F}"/>
              </a:ext>
            </a:extLst>
          </p:cNvPr>
          <p:cNvSpPr txBox="1"/>
          <p:nvPr/>
        </p:nvSpPr>
        <p:spPr>
          <a:xfrm>
            <a:off x="6584213" y="1913036"/>
            <a:ext cx="3013459" cy="3416320"/>
          </a:xfrm>
          <a:prstGeom prst="rect">
            <a:avLst/>
          </a:prstGeom>
          <a:noFill/>
        </p:spPr>
        <p:txBody>
          <a:bodyPr wrap="square" rtlCol="0">
            <a:spAutoFit/>
          </a:bodyPr>
          <a:lstStyle/>
          <a:p>
            <a:pPr>
              <a:buClr>
                <a:schemeClr val="accent5"/>
              </a:buClr>
              <a:buSzPct val="100000"/>
            </a:pPr>
            <a:endParaRPr lang="en-GB" sz="1200" b="1" dirty="0"/>
          </a:p>
          <a:p>
            <a:pPr marL="171450" indent="-171450">
              <a:buClr>
                <a:schemeClr val="accent5"/>
              </a:buClr>
              <a:buSzPct val="100000"/>
              <a:buFont typeface="Arial" panose="020B0604020202020204" pitchFamily="34" charset="0"/>
              <a:buChar char="•"/>
            </a:pPr>
            <a:r>
              <a:rPr lang="en-GB" sz="1200" dirty="0"/>
              <a:t>Experiences alone don’t currently have the pulling power to drive travellers to England – they tend to be </a:t>
            </a:r>
            <a:r>
              <a:rPr lang="en-GB" sz="1200" b="1" dirty="0"/>
              <a:t>experiences that are chosen after selecting the destination, </a:t>
            </a:r>
            <a:r>
              <a:rPr lang="en-GB" sz="1200" dirty="0"/>
              <a:t>in part due to the perceived length the experience should take</a:t>
            </a:r>
          </a:p>
          <a:p>
            <a:pPr marL="171450" indent="-171450">
              <a:buClr>
                <a:schemeClr val="accent5"/>
              </a:buClr>
              <a:buSzPct val="100000"/>
              <a:buFont typeface="Arial" panose="020B0604020202020204" pitchFamily="34" charset="0"/>
              <a:buChar char="•"/>
            </a:pPr>
            <a:endParaRPr lang="en-GB" sz="1200" dirty="0"/>
          </a:p>
          <a:p>
            <a:pPr marL="171450" indent="-171450">
              <a:buClr>
                <a:schemeClr val="accent5"/>
              </a:buClr>
              <a:buSzPct val="100000"/>
              <a:buFont typeface="Arial" panose="020B0604020202020204" pitchFamily="34" charset="0"/>
              <a:buChar char="•"/>
            </a:pPr>
            <a:r>
              <a:rPr lang="en-GB" sz="1200" b="1" dirty="0"/>
              <a:t>Some of the experiences</a:t>
            </a:r>
            <a:r>
              <a:rPr lang="en-GB" sz="1200" dirty="0"/>
              <a:t> (Life ‘Behind the Scenes’ and Street Food) have a </a:t>
            </a:r>
            <a:r>
              <a:rPr lang="en-GB" sz="1200" b="1" dirty="0"/>
              <a:t>natural home in the Capital City</a:t>
            </a:r>
            <a:endParaRPr lang="en-GB" sz="1200" dirty="0"/>
          </a:p>
          <a:p>
            <a:pPr marL="171450" indent="-171450">
              <a:buClr>
                <a:schemeClr val="accent5"/>
              </a:buClr>
              <a:buSzPct val="100000"/>
              <a:buFont typeface="Arial" panose="020B0604020202020204" pitchFamily="34" charset="0"/>
              <a:buChar char="•"/>
            </a:pPr>
            <a:endParaRPr lang="en-GB" sz="1200" dirty="0"/>
          </a:p>
          <a:p>
            <a:pPr marL="171450" indent="-171450">
              <a:buClr>
                <a:schemeClr val="accent5"/>
              </a:buClr>
              <a:buSzPct val="100000"/>
              <a:buFont typeface="Arial" panose="020B0604020202020204" pitchFamily="34" charset="0"/>
              <a:buChar char="•"/>
            </a:pPr>
            <a:r>
              <a:rPr lang="en-GB" sz="1200" dirty="0"/>
              <a:t>May need </a:t>
            </a:r>
            <a:r>
              <a:rPr lang="en-GB" sz="1200" b="1" dirty="0"/>
              <a:t>differentiation as expert-led experiences</a:t>
            </a:r>
            <a:r>
              <a:rPr lang="en-GB" sz="1200" dirty="0"/>
              <a:t> rather than self-guided experiences</a:t>
            </a:r>
          </a:p>
          <a:p>
            <a:pPr marL="228600" indent="-228600">
              <a:buClr>
                <a:schemeClr val="accent5"/>
              </a:buClr>
              <a:buSzPct val="100000"/>
              <a:buFont typeface="Calibri" panose="020F0502020204030204" pitchFamily="34" charset="0"/>
              <a:buChar char="②"/>
            </a:pPr>
            <a:endParaRPr lang="en-GB" sz="1200" dirty="0"/>
          </a:p>
          <a:p>
            <a:pPr marL="228600" indent="-228600">
              <a:buClr>
                <a:schemeClr val="accent5"/>
              </a:buClr>
              <a:buSzPct val="100000"/>
              <a:buFont typeface="Calibri" panose="020F0502020204030204" pitchFamily="34" charset="0"/>
              <a:buChar char="②"/>
            </a:pPr>
            <a:endParaRPr lang="en-GB" sz="1200" dirty="0"/>
          </a:p>
          <a:p>
            <a:endParaRPr lang="en-GB" sz="1200" dirty="0"/>
          </a:p>
        </p:txBody>
      </p:sp>
      <p:sp>
        <p:nvSpPr>
          <p:cNvPr id="24" name="Rectangle 23">
            <a:extLst>
              <a:ext uri="{FF2B5EF4-FFF2-40B4-BE49-F238E27FC236}">
                <a16:creationId xmlns:a16="http://schemas.microsoft.com/office/drawing/2014/main" id="{69B78A40-C5E5-4F75-A000-D1A2D5F4EA9F}"/>
              </a:ext>
            </a:extLst>
          </p:cNvPr>
          <p:cNvSpPr/>
          <p:nvPr/>
        </p:nvSpPr>
        <p:spPr>
          <a:xfrm>
            <a:off x="2250" y="5105001"/>
            <a:ext cx="9822385" cy="64515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4EEE7BA-F684-42A7-AF0A-B7488F1449B8}"/>
              </a:ext>
            </a:extLst>
          </p:cNvPr>
          <p:cNvSpPr/>
          <p:nvPr/>
        </p:nvSpPr>
        <p:spPr>
          <a:xfrm>
            <a:off x="161924" y="5151635"/>
            <a:ext cx="9435748" cy="523220"/>
          </a:xfrm>
          <a:prstGeom prst="rect">
            <a:avLst/>
          </a:prstGeom>
        </p:spPr>
        <p:txBody>
          <a:bodyPr wrap="square">
            <a:spAutoFit/>
          </a:bodyPr>
          <a:lstStyle/>
          <a:p>
            <a:r>
              <a:rPr lang="en-GB" sz="1400" b="1" dirty="0">
                <a:solidFill>
                  <a:schemeClr val="accent5"/>
                </a:solidFill>
              </a:rPr>
              <a:t>Maximising the opportunity: Positioning these as expert-led experiences will differentiate them from similar ‘tourist’ activities and grow the opportunity for bookable products  </a:t>
            </a:r>
          </a:p>
        </p:txBody>
      </p:sp>
      <p:sp>
        <p:nvSpPr>
          <p:cNvPr id="2" name="Speech Bubble: Rectangle with Corners Rounded 1">
            <a:extLst>
              <a:ext uri="{FF2B5EF4-FFF2-40B4-BE49-F238E27FC236}">
                <a16:creationId xmlns:a16="http://schemas.microsoft.com/office/drawing/2014/main" id="{84FFE673-E559-414D-947B-ECFD4C2E5B37}"/>
              </a:ext>
            </a:extLst>
          </p:cNvPr>
          <p:cNvSpPr/>
          <p:nvPr/>
        </p:nvSpPr>
        <p:spPr>
          <a:xfrm>
            <a:off x="4081494" y="4115509"/>
            <a:ext cx="2427421" cy="787787"/>
          </a:xfrm>
          <a:prstGeom prst="wedgeRoundRectCallout">
            <a:avLst>
              <a:gd name="adj1" fmla="val 57116"/>
              <a:gd name="adj2" fmla="val 1933"/>
              <a:gd name="adj3" fmla="val 16667"/>
            </a:avLst>
          </a:prstGeom>
          <a:no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rgbClr val="996633"/>
                </a:solidFill>
              </a:rPr>
              <a:t>Some felt a guide was unnecessary and as activity could be done easily on own. Questioned if a guide could add value to experience</a:t>
            </a:r>
          </a:p>
        </p:txBody>
      </p:sp>
      <p:sp>
        <p:nvSpPr>
          <p:cNvPr id="14" name="Slide Number Placeholder 5">
            <a:extLst>
              <a:ext uri="{FF2B5EF4-FFF2-40B4-BE49-F238E27FC236}">
                <a16:creationId xmlns:a16="http://schemas.microsoft.com/office/drawing/2014/main" id="{19C2F00B-1F1F-4163-BBA2-38D76F943ACB}"/>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pic>
        <p:nvPicPr>
          <p:cNvPr id="6" name="Graphic 5">
            <a:extLst>
              <a:ext uri="{FF2B5EF4-FFF2-40B4-BE49-F238E27FC236}">
                <a16:creationId xmlns:a16="http://schemas.microsoft.com/office/drawing/2014/main" id="{2EE1AA15-DF5F-4788-9CEC-57A538A1AE93}"/>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336317" y="1433809"/>
            <a:ext cx="597037" cy="597037"/>
          </a:xfrm>
          <a:prstGeom prst="rect">
            <a:avLst/>
          </a:prstGeom>
        </p:spPr>
      </p:pic>
      <p:sp>
        <p:nvSpPr>
          <p:cNvPr id="7" name="Rectangle 6">
            <a:extLst>
              <a:ext uri="{FF2B5EF4-FFF2-40B4-BE49-F238E27FC236}">
                <a16:creationId xmlns:a16="http://schemas.microsoft.com/office/drawing/2014/main" id="{D4345608-0588-4936-9166-89F35E273767}"/>
              </a:ext>
            </a:extLst>
          </p:cNvPr>
          <p:cNvSpPr/>
          <p:nvPr/>
        </p:nvSpPr>
        <p:spPr>
          <a:xfrm>
            <a:off x="161924" y="2084445"/>
            <a:ext cx="3092057" cy="1938992"/>
          </a:xfrm>
          <a:prstGeom prst="rect">
            <a:avLst/>
          </a:prstGeom>
        </p:spPr>
        <p:txBody>
          <a:bodyPr wrap="square">
            <a:spAutoFit/>
          </a:bodyPr>
          <a:lstStyle/>
          <a:p>
            <a:pPr marL="171450" indent="-171450">
              <a:buClr>
                <a:schemeClr val="accent5"/>
              </a:buClr>
              <a:buSzPct val="100000"/>
              <a:buFont typeface="Arial" panose="020B0604020202020204" pitchFamily="34" charset="0"/>
              <a:buChar char="•"/>
            </a:pPr>
            <a:r>
              <a:rPr lang="en-GB" sz="1200" b="1" dirty="0"/>
              <a:t>Strongest interest / appeal </a:t>
            </a:r>
            <a:r>
              <a:rPr lang="en-GB" sz="1200" dirty="0"/>
              <a:t>in doing these experiences in England across all markets</a:t>
            </a:r>
          </a:p>
          <a:p>
            <a:pPr marL="171450" indent="-171450">
              <a:buClr>
                <a:schemeClr val="accent5"/>
              </a:buClr>
              <a:buSzPct val="100000"/>
              <a:buFont typeface="Arial" panose="020B0604020202020204" pitchFamily="34" charset="0"/>
              <a:buChar char="•"/>
            </a:pPr>
            <a:endParaRPr lang="en-GB" sz="1200" dirty="0"/>
          </a:p>
          <a:p>
            <a:pPr marL="171450" indent="-171450">
              <a:buClr>
                <a:schemeClr val="accent5"/>
              </a:buClr>
              <a:buSzPct val="100000"/>
              <a:buFont typeface="Arial" panose="020B0604020202020204" pitchFamily="34" charset="0"/>
              <a:buChar char="•"/>
            </a:pPr>
            <a:r>
              <a:rPr lang="en-GB" sz="1200" dirty="0"/>
              <a:t>The </a:t>
            </a:r>
            <a:r>
              <a:rPr lang="en-GB" sz="1200" b="1" dirty="0"/>
              <a:t>UK is already an established destination </a:t>
            </a:r>
            <a:r>
              <a:rPr lang="en-GB" sz="1200" dirty="0"/>
              <a:t>for these activities</a:t>
            </a:r>
          </a:p>
          <a:p>
            <a:pPr marL="171450" indent="-171450">
              <a:buClr>
                <a:schemeClr val="accent5"/>
              </a:buClr>
              <a:buSzPct val="100000"/>
              <a:buFont typeface="Arial" panose="020B0604020202020204" pitchFamily="34" charset="0"/>
              <a:buChar char="•"/>
            </a:pPr>
            <a:endParaRPr lang="en-GB" sz="1200" b="1" dirty="0"/>
          </a:p>
          <a:p>
            <a:pPr marL="171450" indent="-171450">
              <a:buClr>
                <a:schemeClr val="accent5"/>
              </a:buClr>
              <a:buSzPct val="100000"/>
              <a:buFont typeface="Arial" panose="020B0604020202020204" pitchFamily="34" charset="0"/>
              <a:buChar char="•"/>
            </a:pPr>
            <a:r>
              <a:rPr lang="en-GB" sz="1200" b="1" dirty="0"/>
              <a:t>High awareness of where to do these experiences in England</a:t>
            </a:r>
            <a:r>
              <a:rPr lang="en-GB" sz="1200" dirty="0"/>
              <a:t> and how to book them</a:t>
            </a:r>
          </a:p>
          <a:p>
            <a:pPr marL="228600" indent="-228600">
              <a:buClr>
                <a:schemeClr val="accent5"/>
              </a:buClr>
              <a:buSzPct val="100000"/>
              <a:buFont typeface="Calibri" panose="020F0502020204030204" pitchFamily="34" charset="0"/>
              <a:buChar char="②"/>
            </a:pPr>
            <a:endParaRPr lang="en-GB" sz="1200" dirty="0"/>
          </a:p>
        </p:txBody>
      </p:sp>
      <p:pic>
        <p:nvPicPr>
          <p:cNvPr id="19" name="Graphic 18">
            <a:extLst>
              <a:ext uri="{FF2B5EF4-FFF2-40B4-BE49-F238E27FC236}">
                <a16:creationId xmlns:a16="http://schemas.microsoft.com/office/drawing/2014/main" id="{1428D570-DEA7-4C24-B5A0-4A51ACD47D12}"/>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3513795" y="1568003"/>
            <a:ext cx="495898" cy="495898"/>
          </a:xfrm>
          <a:prstGeom prst="rect">
            <a:avLst/>
          </a:prstGeom>
        </p:spPr>
      </p:pic>
      <p:sp>
        <p:nvSpPr>
          <p:cNvPr id="11" name="Rectangle 10">
            <a:extLst>
              <a:ext uri="{FF2B5EF4-FFF2-40B4-BE49-F238E27FC236}">
                <a16:creationId xmlns:a16="http://schemas.microsoft.com/office/drawing/2014/main" id="{ADA94D87-3B48-4D09-9117-D9F167C550AC}"/>
              </a:ext>
            </a:extLst>
          </p:cNvPr>
          <p:cNvSpPr/>
          <p:nvPr/>
        </p:nvSpPr>
        <p:spPr>
          <a:xfrm>
            <a:off x="3341560" y="2125046"/>
            <a:ext cx="3092057" cy="1569660"/>
          </a:xfrm>
          <a:prstGeom prst="rect">
            <a:avLst/>
          </a:prstGeom>
        </p:spPr>
        <p:txBody>
          <a:bodyPr wrap="square">
            <a:spAutoFit/>
          </a:bodyPr>
          <a:lstStyle/>
          <a:p>
            <a:pPr marL="171450" indent="-171450">
              <a:buClr>
                <a:schemeClr val="accent5"/>
              </a:buClr>
              <a:buSzPct val="100000"/>
              <a:buFont typeface="Arial" panose="020B0604020202020204" pitchFamily="34" charset="0"/>
              <a:buChar char="•"/>
            </a:pPr>
            <a:r>
              <a:rPr lang="en-GB" sz="1200" dirty="0"/>
              <a:t>Seen as </a:t>
            </a:r>
            <a:r>
              <a:rPr lang="en-GB" sz="1200" b="1" dirty="0"/>
              <a:t>‘must do’ experiences</a:t>
            </a:r>
            <a:r>
              <a:rPr lang="en-GB" sz="1200" dirty="0"/>
              <a:t> which can be </a:t>
            </a:r>
            <a:r>
              <a:rPr lang="en-GB" sz="1200" b="1" dirty="0"/>
              <a:t>authentic and unique </a:t>
            </a:r>
            <a:r>
              <a:rPr lang="en-GB" sz="1200" dirty="0"/>
              <a:t>to England</a:t>
            </a:r>
          </a:p>
          <a:p>
            <a:pPr marL="171450" indent="-171450">
              <a:buClr>
                <a:schemeClr val="accent5"/>
              </a:buClr>
              <a:buSzPct val="100000"/>
              <a:buFont typeface="Arial" panose="020B0604020202020204" pitchFamily="34" charset="0"/>
              <a:buChar char="•"/>
            </a:pPr>
            <a:endParaRPr lang="en-GB" sz="1200" dirty="0"/>
          </a:p>
          <a:p>
            <a:pPr marL="171450" indent="-171450">
              <a:buClr>
                <a:schemeClr val="accent5"/>
              </a:buClr>
              <a:buSzPct val="100000"/>
              <a:buFont typeface="Arial" panose="020B0604020202020204" pitchFamily="34" charset="0"/>
              <a:buChar char="•"/>
            </a:pPr>
            <a:r>
              <a:rPr lang="en-GB" sz="1200" dirty="0"/>
              <a:t>Potential to connect visitors </a:t>
            </a:r>
            <a:r>
              <a:rPr lang="en-GB" sz="1200" b="1" dirty="0"/>
              <a:t>to the culture and history </a:t>
            </a:r>
            <a:r>
              <a:rPr lang="en-GB" sz="1200" dirty="0"/>
              <a:t>of England</a:t>
            </a:r>
          </a:p>
          <a:p>
            <a:pPr marL="171450" indent="-171450">
              <a:buClr>
                <a:schemeClr val="accent5"/>
              </a:buClr>
              <a:buSzPct val="100000"/>
              <a:buFont typeface="Arial" panose="020B0604020202020204" pitchFamily="34" charset="0"/>
              <a:buChar char="•"/>
            </a:pPr>
            <a:endParaRPr lang="en-GB" sz="1200" dirty="0"/>
          </a:p>
          <a:p>
            <a:pPr marL="171450" indent="-171450">
              <a:buClr>
                <a:schemeClr val="accent5"/>
              </a:buClr>
              <a:buSzPct val="100000"/>
              <a:buFont typeface="Arial" panose="020B0604020202020204" pitchFamily="34" charset="0"/>
              <a:buChar char="•"/>
            </a:pPr>
            <a:r>
              <a:rPr lang="en-GB" sz="1200" dirty="0"/>
              <a:t>Seen as a way to </a:t>
            </a:r>
            <a:r>
              <a:rPr lang="en-GB" sz="1200" b="1" dirty="0"/>
              <a:t>create memories </a:t>
            </a:r>
            <a:r>
              <a:rPr lang="en-GB" sz="1200" dirty="0"/>
              <a:t>of the holiday</a:t>
            </a:r>
          </a:p>
        </p:txBody>
      </p:sp>
      <p:pic>
        <p:nvPicPr>
          <p:cNvPr id="15" name="Graphic 14">
            <a:extLst>
              <a:ext uri="{FF2B5EF4-FFF2-40B4-BE49-F238E27FC236}">
                <a16:creationId xmlns:a16="http://schemas.microsoft.com/office/drawing/2014/main" id="{61719324-F8FB-4E54-8019-51447C39EA50}"/>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6775583" y="1487408"/>
            <a:ext cx="597037" cy="597037"/>
          </a:xfrm>
          <a:prstGeom prst="rect">
            <a:avLst/>
          </a:prstGeom>
        </p:spPr>
      </p:pic>
      <p:sp>
        <p:nvSpPr>
          <p:cNvPr id="16" name="Rectangle 15">
            <a:extLst>
              <a:ext uri="{FF2B5EF4-FFF2-40B4-BE49-F238E27FC236}">
                <a16:creationId xmlns:a16="http://schemas.microsoft.com/office/drawing/2014/main" id="{31B87A9A-6CEF-4EA3-927E-27A8B4B81E0A}"/>
              </a:ext>
            </a:extLst>
          </p:cNvPr>
          <p:cNvSpPr/>
          <p:nvPr/>
        </p:nvSpPr>
        <p:spPr>
          <a:xfrm>
            <a:off x="7354864" y="1814206"/>
            <a:ext cx="2153688" cy="265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C00000"/>
                </a:solidFill>
              </a:rPr>
              <a:t>CHALLENGES</a:t>
            </a:r>
          </a:p>
        </p:txBody>
      </p:sp>
      <p:sp>
        <p:nvSpPr>
          <p:cNvPr id="23" name="Rectangle 22">
            <a:extLst>
              <a:ext uri="{FF2B5EF4-FFF2-40B4-BE49-F238E27FC236}">
                <a16:creationId xmlns:a16="http://schemas.microsoft.com/office/drawing/2014/main" id="{A176971D-AA72-434C-BA9F-7FD1546B1F55}"/>
              </a:ext>
            </a:extLst>
          </p:cNvPr>
          <p:cNvSpPr/>
          <p:nvPr/>
        </p:nvSpPr>
        <p:spPr>
          <a:xfrm>
            <a:off x="4000815" y="1812961"/>
            <a:ext cx="2153688" cy="265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accent2">
                    <a:lumMod val="50000"/>
                  </a:schemeClr>
                </a:solidFill>
              </a:rPr>
              <a:t>OPPORTUNITIES</a:t>
            </a:r>
          </a:p>
        </p:txBody>
      </p:sp>
      <p:sp>
        <p:nvSpPr>
          <p:cNvPr id="27" name="Rectangle 26">
            <a:extLst>
              <a:ext uri="{FF2B5EF4-FFF2-40B4-BE49-F238E27FC236}">
                <a16:creationId xmlns:a16="http://schemas.microsoft.com/office/drawing/2014/main" id="{035EC805-7C61-4D7C-8961-CBCA5ADA1A66}"/>
              </a:ext>
            </a:extLst>
          </p:cNvPr>
          <p:cNvSpPr/>
          <p:nvPr/>
        </p:nvSpPr>
        <p:spPr>
          <a:xfrm>
            <a:off x="860727" y="1780305"/>
            <a:ext cx="2153688" cy="265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0070C0"/>
                </a:solidFill>
              </a:rPr>
              <a:t>ENGLAND APPEAL </a:t>
            </a:r>
          </a:p>
        </p:txBody>
      </p:sp>
      <p:sp>
        <p:nvSpPr>
          <p:cNvPr id="21" name="Rectangle 20">
            <a:extLst>
              <a:ext uri="{FF2B5EF4-FFF2-40B4-BE49-F238E27FC236}">
                <a16:creationId xmlns:a16="http://schemas.microsoft.com/office/drawing/2014/main" id="{5B7760A7-36AD-4754-A346-023A43F99D72}"/>
              </a:ext>
            </a:extLst>
          </p:cNvPr>
          <p:cNvSpPr/>
          <p:nvPr/>
        </p:nvSpPr>
        <p:spPr>
          <a:xfrm>
            <a:off x="990076" y="6418003"/>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Base: All markets </a:t>
            </a:r>
          </a:p>
        </p:txBody>
      </p:sp>
    </p:spTree>
    <p:extLst>
      <p:ext uri="{BB962C8B-B14F-4D97-AF65-F5344CB8AC3E}">
        <p14:creationId xmlns:p14="http://schemas.microsoft.com/office/powerpoint/2010/main" val="21566273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220BE72-359B-40BD-AB02-B8E201E6D799}"/>
              </a:ext>
            </a:extLst>
          </p:cNvPr>
          <p:cNvSpPr/>
          <p:nvPr/>
        </p:nvSpPr>
        <p:spPr>
          <a:xfrm>
            <a:off x="-3034" y="2569028"/>
            <a:ext cx="9906001" cy="13585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p>
        </p:txBody>
      </p:sp>
      <p:sp>
        <p:nvSpPr>
          <p:cNvPr id="2" name="Title 1">
            <a:extLst>
              <a:ext uri="{FF2B5EF4-FFF2-40B4-BE49-F238E27FC236}">
                <a16:creationId xmlns:a16="http://schemas.microsoft.com/office/drawing/2014/main" id="{FE263303-980D-496B-8D5B-56A1842059E8}"/>
              </a:ext>
            </a:extLst>
          </p:cNvPr>
          <p:cNvSpPr>
            <a:spLocks noGrp="1"/>
          </p:cNvSpPr>
          <p:nvPr>
            <p:ph type="title"/>
          </p:nvPr>
        </p:nvSpPr>
        <p:spPr>
          <a:xfrm>
            <a:off x="174780" y="2816567"/>
            <a:ext cx="8234362" cy="794937"/>
          </a:xfrm>
        </p:spPr>
        <p:txBody>
          <a:bodyPr>
            <a:normAutofit/>
          </a:bodyPr>
          <a:lstStyle/>
          <a:p>
            <a:r>
              <a:rPr lang="en-GB" sz="2800" b="1" dirty="0"/>
              <a:t>High Interest Established Experiences – Group 2</a:t>
            </a:r>
          </a:p>
        </p:txBody>
      </p:sp>
      <p:sp>
        <p:nvSpPr>
          <p:cNvPr id="3" name="Slide Number Placeholder 2">
            <a:extLst>
              <a:ext uri="{FF2B5EF4-FFF2-40B4-BE49-F238E27FC236}">
                <a16:creationId xmlns:a16="http://schemas.microsoft.com/office/drawing/2014/main" id="{22CE16A8-9406-421C-BCB6-34912C9A781E}"/>
              </a:ext>
            </a:extLst>
          </p:cNvPr>
          <p:cNvSpPr>
            <a:spLocks noGrp="1"/>
          </p:cNvSpPr>
          <p:nvPr>
            <p:ph type="sldNum" sz="quarter" idx="12"/>
          </p:nvPr>
        </p:nvSpPr>
        <p:spPr/>
        <p:txBody>
          <a:bodyPr/>
          <a:lstStyle/>
          <a:p>
            <a:fld id="{65C4E51C-5B21-47ED-87F9-7CEAAA8B3069}" type="slidenum">
              <a:rPr lang="en-GB" smtClean="0"/>
              <a:pPr/>
              <a:t>32</a:t>
            </a:fld>
            <a:endParaRPr lang="en-GB"/>
          </a:p>
        </p:txBody>
      </p:sp>
      <p:sp>
        <p:nvSpPr>
          <p:cNvPr id="32" name="Slide Number Placeholder 5">
            <a:extLst>
              <a:ext uri="{FF2B5EF4-FFF2-40B4-BE49-F238E27FC236}">
                <a16:creationId xmlns:a16="http://schemas.microsoft.com/office/drawing/2014/main" id="{633DFE15-BE83-4658-9ECB-8BEC253BE83A}"/>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02804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40195-8D96-48A0-AE02-6D17C5B32DA1}"/>
              </a:ext>
            </a:extLst>
          </p:cNvPr>
          <p:cNvSpPr>
            <a:spLocks noGrp="1"/>
          </p:cNvSpPr>
          <p:nvPr>
            <p:ph type="title"/>
          </p:nvPr>
        </p:nvSpPr>
        <p:spPr>
          <a:xfrm>
            <a:off x="88388" y="-34051"/>
            <a:ext cx="9552810" cy="904000"/>
          </a:xfrm>
        </p:spPr>
        <p:txBody>
          <a:bodyPr>
            <a:normAutofit/>
          </a:bodyPr>
          <a:lstStyle/>
          <a:p>
            <a:pPr>
              <a:tabLst>
                <a:tab pos="3944938" algn="l"/>
              </a:tabLst>
            </a:pPr>
            <a:r>
              <a:rPr lang="en-GB" dirty="0"/>
              <a:t>High Interest Established Experiences – Group 2: overview &amp; appeal</a:t>
            </a:r>
          </a:p>
        </p:txBody>
      </p:sp>
      <p:sp>
        <p:nvSpPr>
          <p:cNvPr id="3" name="Slide Number Placeholder 2">
            <a:extLst>
              <a:ext uri="{FF2B5EF4-FFF2-40B4-BE49-F238E27FC236}">
                <a16:creationId xmlns:a16="http://schemas.microsoft.com/office/drawing/2014/main" id="{32DB5B65-4C96-4D81-A70E-C4C1E3F06138}"/>
              </a:ext>
            </a:extLst>
          </p:cNvPr>
          <p:cNvSpPr>
            <a:spLocks noGrp="1"/>
          </p:cNvSpPr>
          <p:nvPr>
            <p:ph type="sldNum" sz="quarter" idx="12"/>
          </p:nvPr>
        </p:nvSpPr>
        <p:spPr/>
        <p:txBody>
          <a:bodyPr/>
          <a:lstStyle/>
          <a:p>
            <a:fld id="{65C4E51C-5B21-47ED-87F9-7CEAAA8B3069}" type="slidenum">
              <a:rPr lang="en-GB" smtClean="0"/>
              <a:pPr/>
              <a:t>33</a:t>
            </a:fld>
            <a:endParaRPr lang="en-GB"/>
          </a:p>
        </p:txBody>
      </p:sp>
      <p:graphicFrame>
        <p:nvGraphicFramePr>
          <p:cNvPr id="13" name="Table 12">
            <a:extLst>
              <a:ext uri="{FF2B5EF4-FFF2-40B4-BE49-F238E27FC236}">
                <a16:creationId xmlns:a16="http://schemas.microsoft.com/office/drawing/2014/main" id="{00DFBA68-0AE2-44C4-B5D7-F74835FDB355}"/>
              </a:ext>
            </a:extLst>
          </p:cNvPr>
          <p:cNvGraphicFramePr>
            <a:graphicFrameLocks noGrp="1"/>
          </p:cNvGraphicFramePr>
          <p:nvPr>
            <p:extLst>
              <p:ext uri="{D42A27DB-BD31-4B8C-83A1-F6EECF244321}">
                <p14:modId xmlns:p14="http://schemas.microsoft.com/office/powerpoint/2010/main" val="414970690"/>
              </p:ext>
            </p:extLst>
          </p:nvPr>
        </p:nvGraphicFramePr>
        <p:xfrm>
          <a:off x="4598945" y="2231971"/>
          <a:ext cx="2875430" cy="3175127"/>
        </p:xfrm>
        <a:graphic>
          <a:graphicData uri="http://schemas.openxmlformats.org/drawingml/2006/table">
            <a:tbl>
              <a:tblPr firstRow="1" bandRow="1">
                <a:tableStyleId>{0505E3EF-67EA-436B-97B2-0124C06EBD24}</a:tableStyleId>
              </a:tblPr>
              <a:tblGrid>
                <a:gridCol w="1180058">
                  <a:extLst>
                    <a:ext uri="{9D8B030D-6E8A-4147-A177-3AD203B41FA5}">
                      <a16:colId xmlns:a16="http://schemas.microsoft.com/office/drawing/2014/main" val="3681889527"/>
                    </a:ext>
                  </a:extLst>
                </a:gridCol>
                <a:gridCol w="847686">
                  <a:extLst>
                    <a:ext uri="{9D8B030D-6E8A-4147-A177-3AD203B41FA5}">
                      <a16:colId xmlns:a16="http://schemas.microsoft.com/office/drawing/2014/main" val="3358426661"/>
                    </a:ext>
                  </a:extLst>
                </a:gridCol>
                <a:gridCol w="847686">
                  <a:extLst>
                    <a:ext uri="{9D8B030D-6E8A-4147-A177-3AD203B41FA5}">
                      <a16:colId xmlns:a16="http://schemas.microsoft.com/office/drawing/2014/main" val="2125700334"/>
                    </a:ext>
                  </a:extLst>
                </a:gridCol>
              </a:tblGrid>
              <a:tr h="231484">
                <a:tc>
                  <a:txBody>
                    <a:bodyPr/>
                    <a:lstStyle/>
                    <a:p>
                      <a:pPr algn="r"/>
                      <a:r>
                        <a:rPr lang="en-GB" sz="1050" b="0" dirty="0"/>
                        <a:t>All Inbound</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0587601"/>
                  </a:ext>
                </a:extLst>
              </a:tr>
              <a:tr h="231484">
                <a:tc>
                  <a:txBody>
                    <a:bodyPr/>
                    <a:lstStyle/>
                    <a:p>
                      <a:pPr algn="r"/>
                      <a:r>
                        <a:rPr lang="en-GB" sz="1050" b="0" dirty="0"/>
                        <a:t>Australia</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5</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15176443"/>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China</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0990707"/>
                  </a:ext>
                </a:extLst>
              </a:tr>
              <a:tr h="231484">
                <a:tc>
                  <a:txBody>
                    <a:bodyPr/>
                    <a:lstStyle/>
                    <a:p>
                      <a:pPr algn="r"/>
                      <a:r>
                        <a:rPr lang="en-GB" sz="1050" b="0" dirty="0"/>
                        <a:t>Germany</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51061603"/>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Spain</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9</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6025320"/>
                  </a:ext>
                </a:extLst>
              </a:tr>
              <a:tr h="231484">
                <a:tc>
                  <a:txBody>
                    <a:bodyPr/>
                    <a:lstStyle/>
                    <a:p>
                      <a:pPr algn="r"/>
                      <a:r>
                        <a:rPr lang="en-GB" sz="1050" b="0" dirty="0"/>
                        <a:t>France</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9683896"/>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Italy</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9</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9215731"/>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Netherlands</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11</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solidFill>
                      <a:srgbClr val="FF7C80"/>
                    </a:solidFill>
                  </a:tcPr>
                </a:tc>
                <a:extLst>
                  <a:ext uri="{0D108BD9-81ED-4DB2-BD59-A6C34878D82A}">
                    <a16:rowId xmlns:a16="http://schemas.microsoft.com/office/drawing/2014/main" val="1166035098"/>
                  </a:ext>
                </a:extLst>
              </a:tr>
              <a:tr h="231484">
                <a:tc>
                  <a:txBody>
                    <a:bodyPr/>
                    <a:lstStyle/>
                    <a:p>
                      <a:pPr algn="r"/>
                      <a:r>
                        <a:rPr lang="en-GB" sz="1050" b="0" dirty="0"/>
                        <a:t>Norway</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9</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0640218"/>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Sweden</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4268613"/>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United States</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13282329"/>
                  </a:ext>
                </a:extLst>
              </a:tr>
              <a:tr h="157607">
                <a:tc>
                  <a:txBody>
                    <a:bodyPr/>
                    <a:lstStyle/>
                    <a:p>
                      <a:pPr algn="r"/>
                      <a:endParaRPr lang="en-GB" sz="200" b="0" dirty="0"/>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 b="0" dirty="0"/>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 b="0" dirty="0"/>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3220107"/>
                  </a:ext>
                </a:extLst>
              </a:tr>
              <a:tr h="231484">
                <a:tc>
                  <a:txBody>
                    <a:bodyPr/>
                    <a:lstStyle/>
                    <a:p>
                      <a:pPr algn="r"/>
                      <a:r>
                        <a:rPr lang="en-GB" sz="1050" b="0" dirty="0"/>
                        <a:t>UK</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50" b="0" dirty="0"/>
                        <a:t>5</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50" b="0" dirty="0"/>
                        <a:t>2</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07924489"/>
                  </a:ext>
                </a:extLst>
              </a:tr>
            </a:tbl>
          </a:graphicData>
        </a:graphic>
      </p:graphicFrame>
      <p:sp>
        <p:nvSpPr>
          <p:cNvPr id="21" name="TextBox 20">
            <a:extLst>
              <a:ext uri="{FF2B5EF4-FFF2-40B4-BE49-F238E27FC236}">
                <a16:creationId xmlns:a16="http://schemas.microsoft.com/office/drawing/2014/main" id="{8C772CE8-92B9-450E-8BD5-A895203AACE1}"/>
              </a:ext>
            </a:extLst>
          </p:cNvPr>
          <p:cNvSpPr txBox="1"/>
          <p:nvPr/>
        </p:nvSpPr>
        <p:spPr>
          <a:xfrm>
            <a:off x="4457305" y="1930833"/>
            <a:ext cx="1191946" cy="307777"/>
          </a:xfrm>
          <a:prstGeom prst="rect">
            <a:avLst/>
          </a:prstGeom>
          <a:noFill/>
        </p:spPr>
        <p:txBody>
          <a:bodyPr wrap="square" rtlCol="0">
            <a:spAutoFit/>
          </a:bodyPr>
          <a:lstStyle/>
          <a:p>
            <a:pPr algn="ctr"/>
            <a:r>
              <a:rPr lang="en-GB" sz="700" b="1" dirty="0"/>
              <a:t>Ranking (out of 24 experiences)</a:t>
            </a:r>
          </a:p>
        </p:txBody>
      </p:sp>
      <p:cxnSp>
        <p:nvCxnSpPr>
          <p:cNvPr id="22" name="Straight Connector 21">
            <a:extLst>
              <a:ext uri="{FF2B5EF4-FFF2-40B4-BE49-F238E27FC236}">
                <a16:creationId xmlns:a16="http://schemas.microsoft.com/office/drawing/2014/main" id="{7FEDDE9A-E1EA-48D3-B69B-6D0398E43F06}"/>
              </a:ext>
            </a:extLst>
          </p:cNvPr>
          <p:cNvCxnSpPr>
            <a:cxnSpLocks/>
          </p:cNvCxnSpPr>
          <p:nvPr/>
        </p:nvCxnSpPr>
        <p:spPr>
          <a:xfrm flipH="1">
            <a:off x="4436871" y="1742689"/>
            <a:ext cx="3998678"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54" name="Rectangle 53">
            <a:extLst>
              <a:ext uri="{FF2B5EF4-FFF2-40B4-BE49-F238E27FC236}">
                <a16:creationId xmlns:a16="http://schemas.microsoft.com/office/drawing/2014/main" id="{F0016E70-58E1-4DB8-9486-5AEAA115FE72}"/>
              </a:ext>
            </a:extLst>
          </p:cNvPr>
          <p:cNvSpPr/>
          <p:nvPr/>
        </p:nvSpPr>
        <p:spPr>
          <a:xfrm>
            <a:off x="0" y="678738"/>
            <a:ext cx="9822385" cy="5068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42">
            <a:extLst>
              <a:ext uri="{FF2B5EF4-FFF2-40B4-BE49-F238E27FC236}">
                <a16:creationId xmlns:a16="http://schemas.microsoft.com/office/drawing/2014/main" id="{2485B06A-D520-4AA0-87DF-72A23B9198AA}"/>
              </a:ext>
            </a:extLst>
          </p:cNvPr>
          <p:cNvSpPr/>
          <p:nvPr/>
        </p:nvSpPr>
        <p:spPr>
          <a:xfrm>
            <a:off x="4881137" y="5501748"/>
            <a:ext cx="3294492" cy="246221"/>
          </a:xfrm>
          <a:prstGeom prst="rect">
            <a:avLst/>
          </a:prstGeom>
        </p:spPr>
        <p:txBody>
          <a:bodyPr wrap="none">
            <a:spAutoFit/>
          </a:bodyPr>
          <a:lstStyle/>
          <a:p>
            <a:pPr algn="ctr" fontAlgn="b"/>
            <a:r>
              <a:rPr lang="en-GB" sz="1000" dirty="0">
                <a:solidFill>
                  <a:srgbClr val="000000"/>
                </a:solidFill>
                <a:latin typeface="Calibri" panose="020F0502020204030204" pitchFamily="34" charset="0"/>
              </a:rPr>
              <a:t>Indicates where ranking is lower (+4 from inbound markets)</a:t>
            </a:r>
          </a:p>
        </p:txBody>
      </p:sp>
      <p:sp>
        <p:nvSpPr>
          <p:cNvPr id="44" name="Rectangle 43">
            <a:extLst>
              <a:ext uri="{FF2B5EF4-FFF2-40B4-BE49-F238E27FC236}">
                <a16:creationId xmlns:a16="http://schemas.microsoft.com/office/drawing/2014/main" id="{9B4F7F56-9753-4C03-AD9E-283347CE1465}"/>
              </a:ext>
            </a:extLst>
          </p:cNvPr>
          <p:cNvSpPr/>
          <p:nvPr/>
        </p:nvSpPr>
        <p:spPr>
          <a:xfrm>
            <a:off x="4598945" y="5519707"/>
            <a:ext cx="329817" cy="190778"/>
          </a:xfrm>
          <a:prstGeom prst="rect">
            <a:avLst/>
          </a:prstGeom>
          <a:solidFill>
            <a:srgbClr val="FF7C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Slide Number Placeholder 5">
            <a:extLst>
              <a:ext uri="{FF2B5EF4-FFF2-40B4-BE49-F238E27FC236}">
                <a16:creationId xmlns:a16="http://schemas.microsoft.com/office/drawing/2014/main" id="{FA8DB26E-1145-4E4D-A4C8-4C0D011E13AE}"/>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52" name="TextBox 51">
            <a:extLst>
              <a:ext uri="{FF2B5EF4-FFF2-40B4-BE49-F238E27FC236}">
                <a16:creationId xmlns:a16="http://schemas.microsoft.com/office/drawing/2014/main" id="{5BE138FA-054F-4CCA-9B07-F6B712A6C5C4}"/>
              </a:ext>
            </a:extLst>
          </p:cNvPr>
          <p:cNvSpPr txBox="1"/>
          <p:nvPr/>
        </p:nvSpPr>
        <p:spPr>
          <a:xfrm>
            <a:off x="4549257" y="1458810"/>
            <a:ext cx="4281234" cy="276999"/>
          </a:xfrm>
          <a:prstGeom prst="rect">
            <a:avLst/>
          </a:prstGeom>
          <a:noFill/>
        </p:spPr>
        <p:txBody>
          <a:bodyPr wrap="square" rtlCol="0">
            <a:spAutoFit/>
          </a:bodyPr>
          <a:lstStyle/>
          <a:p>
            <a:r>
              <a:rPr lang="en-GB" sz="1200" b="1" dirty="0"/>
              <a:t>ENGLAND APPEAL: Rank Interest / Participation of Experiences</a:t>
            </a:r>
          </a:p>
        </p:txBody>
      </p:sp>
      <p:sp>
        <p:nvSpPr>
          <p:cNvPr id="53" name="Rectangle 52">
            <a:extLst>
              <a:ext uri="{FF2B5EF4-FFF2-40B4-BE49-F238E27FC236}">
                <a16:creationId xmlns:a16="http://schemas.microsoft.com/office/drawing/2014/main" id="{2534766D-1712-4AC3-8EEB-D2581000AFAC}"/>
              </a:ext>
            </a:extLst>
          </p:cNvPr>
          <p:cNvSpPr/>
          <p:nvPr/>
        </p:nvSpPr>
        <p:spPr>
          <a:xfrm>
            <a:off x="776683" y="3884326"/>
            <a:ext cx="3380738" cy="162870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TextBox 55">
            <a:extLst>
              <a:ext uri="{FF2B5EF4-FFF2-40B4-BE49-F238E27FC236}">
                <a16:creationId xmlns:a16="http://schemas.microsoft.com/office/drawing/2014/main" id="{CAB7C23B-E704-4FD0-84C3-958DCC9835F8}"/>
              </a:ext>
            </a:extLst>
          </p:cNvPr>
          <p:cNvSpPr txBox="1"/>
          <p:nvPr/>
        </p:nvSpPr>
        <p:spPr>
          <a:xfrm>
            <a:off x="822462" y="3938923"/>
            <a:ext cx="3327034" cy="1849224"/>
          </a:xfrm>
          <a:prstGeom prst="rect">
            <a:avLst/>
          </a:prstGeom>
          <a:noFill/>
        </p:spPr>
        <p:txBody>
          <a:bodyPr wrap="square" rtlCol="0">
            <a:spAutoFit/>
          </a:bodyPr>
          <a:lstStyle/>
          <a:p>
            <a:r>
              <a:rPr lang="en-GB" sz="1050" b="1" i="1" dirty="0"/>
              <a:t>A reminder of the experience definitions:</a:t>
            </a:r>
          </a:p>
          <a:p>
            <a:pPr>
              <a:lnSpc>
                <a:spcPts val="800"/>
              </a:lnSpc>
            </a:pPr>
            <a:endParaRPr lang="en-GB" sz="1050" dirty="0"/>
          </a:p>
          <a:p>
            <a:r>
              <a:rPr lang="en-GB" sz="1050" b="1" dirty="0">
                <a:solidFill>
                  <a:schemeClr val="accent5"/>
                </a:solidFill>
                <a:ea typeface="Calibri" panose="020F0502020204030204" pitchFamily="34" charset="0"/>
                <a:cs typeface="Times New Roman" panose="02020603050405020304" pitchFamily="18" charset="0"/>
              </a:rPr>
              <a:t>SPA EXPERIENCE</a:t>
            </a:r>
            <a:r>
              <a:rPr lang="en-GB" sz="1050" i="1" dirty="0">
                <a:ea typeface="Calibri" panose="020F0502020204030204" pitchFamily="34" charset="0"/>
                <a:cs typeface="Times New Roman" panose="02020603050405020304" pitchFamily="18" charset="0"/>
              </a:rPr>
              <a:t>– relax with several treatments at a specialist venue</a:t>
            </a:r>
          </a:p>
          <a:p>
            <a:endParaRPr lang="en-GB" sz="1050" i="1" dirty="0">
              <a:cs typeface="Times New Roman" panose="02020603050405020304" pitchFamily="18" charset="0"/>
            </a:endParaRPr>
          </a:p>
          <a:p>
            <a:r>
              <a:rPr lang="en-GB" sz="1050" b="1" dirty="0">
                <a:solidFill>
                  <a:schemeClr val="accent5"/>
                </a:solidFill>
                <a:ea typeface="Calibri" panose="020F0502020204030204" pitchFamily="34" charset="0"/>
                <a:cs typeface="Times New Roman" panose="02020603050405020304" pitchFamily="18" charset="0"/>
              </a:rPr>
              <a:t>VINEYARD TOUR AND TASTING </a:t>
            </a:r>
            <a:r>
              <a:rPr lang="en-GB" sz="1050" i="1" dirty="0">
                <a:ea typeface="Calibri" panose="020F0502020204030204" pitchFamily="34" charset="0"/>
                <a:cs typeface="Times New Roman" panose="02020603050405020304" pitchFamily="18" charset="0"/>
              </a:rPr>
              <a:t>– </a:t>
            </a:r>
            <a:r>
              <a:rPr lang="en-GB" sz="1050" i="1" dirty="0"/>
              <a:t>discover the wine making process and taste it too</a:t>
            </a:r>
          </a:p>
          <a:p>
            <a:endParaRPr lang="en-GB" sz="1050" i="1" dirty="0"/>
          </a:p>
          <a:p>
            <a:endParaRPr lang="en-GB" sz="1050" i="1" dirty="0"/>
          </a:p>
          <a:p>
            <a:endParaRPr lang="en-GB" sz="1050" i="1" dirty="0"/>
          </a:p>
          <a:p>
            <a:endParaRPr lang="en-GB" sz="1050" dirty="0"/>
          </a:p>
        </p:txBody>
      </p:sp>
      <p:graphicFrame>
        <p:nvGraphicFramePr>
          <p:cNvPr id="9" name="Table 8">
            <a:extLst>
              <a:ext uri="{FF2B5EF4-FFF2-40B4-BE49-F238E27FC236}">
                <a16:creationId xmlns:a16="http://schemas.microsoft.com/office/drawing/2014/main" id="{461D19E7-C871-4D4F-B629-C2CF68B83144}"/>
              </a:ext>
            </a:extLst>
          </p:cNvPr>
          <p:cNvGraphicFramePr>
            <a:graphicFrameLocks noGrp="1"/>
          </p:cNvGraphicFramePr>
          <p:nvPr>
            <p:extLst>
              <p:ext uri="{D42A27DB-BD31-4B8C-83A1-F6EECF244321}">
                <p14:modId xmlns:p14="http://schemas.microsoft.com/office/powerpoint/2010/main" val="2171747080"/>
              </p:ext>
            </p:extLst>
          </p:nvPr>
        </p:nvGraphicFramePr>
        <p:xfrm>
          <a:off x="776683" y="1539341"/>
          <a:ext cx="3372813" cy="2265346"/>
        </p:xfrm>
        <a:graphic>
          <a:graphicData uri="http://schemas.openxmlformats.org/drawingml/2006/table">
            <a:tbl>
              <a:tblPr firstRow="1" bandRow="1">
                <a:tableStyleId>{5C22544A-7EE6-4342-B048-85BDC9FD1C3A}</a:tableStyleId>
              </a:tblPr>
              <a:tblGrid>
                <a:gridCol w="1733006">
                  <a:extLst>
                    <a:ext uri="{9D8B030D-6E8A-4147-A177-3AD203B41FA5}">
                      <a16:colId xmlns:a16="http://schemas.microsoft.com/office/drawing/2014/main" val="1020794326"/>
                    </a:ext>
                  </a:extLst>
                </a:gridCol>
                <a:gridCol w="1639807">
                  <a:extLst>
                    <a:ext uri="{9D8B030D-6E8A-4147-A177-3AD203B41FA5}">
                      <a16:colId xmlns:a16="http://schemas.microsoft.com/office/drawing/2014/main" val="1660451495"/>
                    </a:ext>
                  </a:extLst>
                </a:gridCol>
              </a:tblGrid>
              <a:tr h="284146">
                <a:tc gridSpan="2">
                  <a:txBody>
                    <a:bodyPr/>
                    <a:lstStyle/>
                    <a:p>
                      <a:pPr algn="r"/>
                      <a:endParaRPr lang="en-GB" sz="1000" dirty="0"/>
                    </a:p>
                  </a:txBody>
                  <a:tcPr/>
                </a:tc>
                <a:tc hMerge="1">
                  <a:txBody>
                    <a:bodyPr/>
                    <a:lstStyle/>
                    <a:p>
                      <a:endParaRPr lang="en-GB" sz="1000" dirty="0"/>
                    </a:p>
                  </a:txBody>
                  <a:tcPr/>
                </a:tc>
                <a:extLst>
                  <a:ext uri="{0D108BD9-81ED-4DB2-BD59-A6C34878D82A}">
                    <a16:rowId xmlns:a16="http://schemas.microsoft.com/office/drawing/2014/main" val="2682598610"/>
                  </a:ext>
                </a:extLst>
              </a:tr>
              <a:tr h="396240">
                <a:tc>
                  <a:txBody>
                    <a:bodyPr/>
                    <a:lstStyle/>
                    <a:p>
                      <a:pPr algn="r"/>
                      <a:r>
                        <a:rPr lang="en-GB" sz="1000" dirty="0"/>
                        <a:t>England Appeal</a:t>
                      </a:r>
                    </a:p>
                  </a:txBody>
                  <a:tcPr anchor="ctr"/>
                </a:tc>
                <a:tc>
                  <a:txBody>
                    <a:bodyPr/>
                    <a:lstStyle/>
                    <a:p>
                      <a:endParaRPr lang="en-GB" sz="1000" dirty="0"/>
                    </a:p>
                  </a:txBody>
                  <a:tcPr/>
                </a:tc>
                <a:extLst>
                  <a:ext uri="{0D108BD9-81ED-4DB2-BD59-A6C34878D82A}">
                    <a16:rowId xmlns:a16="http://schemas.microsoft.com/office/drawing/2014/main" val="1485620673"/>
                  </a:ext>
                </a:extLst>
              </a:tr>
              <a:tr h="396240">
                <a:tc>
                  <a:txBody>
                    <a:bodyPr/>
                    <a:lstStyle/>
                    <a:p>
                      <a:pPr algn="r"/>
                      <a:r>
                        <a:rPr lang="en-GB" sz="1000" dirty="0"/>
                        <a:t>Experience Maturity</a:t>
                      </a:r>
                    </a:p>
                  </a:txBody>
                  <a:tcPr anchor="ctr"/>
                </a:tc>
                <a:tc>
                  <a:txBody>
                    <a:bodyPr/>
                    <a:lstStyle/>
                    <a:p>
                      <a:endParaRPr lang="en-GB" sz="1000" dirty="0"/>
                    </a:p>
                  </a:txBody>
                  <a:tcPr/>
                </a:tc>
                <a:extLst>
                  <a:ext uri="{0D108BD9-81ED-4DB2-BD59-A6C34878D82A}">
                    <a16:rowId xmlns:a16="http://schemas.microsoft.com/office/drawing/2014/main" val="1551786490"/>
                  </a:ext>
                </a:extLst>
              </a:tr>
              <a:tr h="396240">
                <a:tc>
                  <a:txBody>
                    <a:bodyPr/>
                    <a:lstStyle/>
                    <a:p>
                      <a:pPr algn="r"/>
                      <a:r>
                        <a:rPr lang="en-GB" sz="1000" dirty="0"/>
                        <a:t>Influence on destination decision</a:t>
                      </a:r>
                    </a:p>
                  </a:txBody>
                  <a:tcPr anchor="ctr"/>
                </a:tc>
                <a:tc>
                  <a:txBody>
                    <a:bodyPr/>
                    <a:lstStyle/>
                    <a:p>
                      <a:endParaRPr lang="en-GB" sz="1000" dirty="0"/>
                    </a:p>
                  </a:txBody>
                  <a:tcPr/>
                </a:tc>
                <a:extLst>
                  <a:ext uri="{0D108BD9-81ED-4DB2-BD59-A6C34878D82A}">
                    <a16:rowId xmlns:a16="http://schemas.microsoft.com/office/drawing/2014/main" val="914356126"/>
                  </a:ext>
                </a:extLst>
              </a:tr>
              <a:tr h="396240">
                <a:tc>
                  <a:txBody>
                    <a:bodyPr/>
                    <a:lstStyle/>
                    <a:p>
                      <a:pPr algn="r"/>
                      <a:r>
                        <a:rPr lang="en-GB" sz="1000" dirty="0"/>
                        <a:t>Authentic / Unique</a:t>
                      </a:r>
                    </a:p>
                  </a:txBody>
                  <a:tcPr anchor="ctr"/>
                </a:tc>
                <a:tc>
                  <a:txBody>
                    <a:bodyPr/>
                    <a:lstStyle/>
                    <a:p>
                      <a:endParaRPr lang="en-GB" sz="1000" dirty="0"/>
                    </a:p>
                  </a:txBody>
                  <a:tcPr/>
                </a:tc>
                <a:extLst>
                  <a:ext uri="{0D108BD9-81ED-4DB2-BD59-A6C34878D82A}">
                    <a16:rowId xmlns:a16="http://schemas.microsoft.com/office/drawing/2014/main" val="3486198342"/>
                  </a:ext>
                </a:extLst>
              </a:tr>
              <a:tr h="396240">
                <a:tc>
                  <a:txBody>
                    <a:bodyPr/>
                    <a:lstStyle/>
                    <a:p>
                      <a:pPr algn="r"/>
                      <a:r>
                        <a:rPr lang="en-GB" sz="1000" dirty="0"/>
                        <a:t>History / Culture</a:t>
                      </a:r>
                    </a:p>
                  </a:txBody>
                  <a:tcPr anchor="ctr"/>
                </a:tc>
                <a:tc>
                  <a:txBody>
                    <a:bodyPr/>
                    <a:lstStyle/>
                    <a:p>
                      <a:endParaRPr lang="en-GB" sz="1000" dirty="0"/>
                    </a:p>
                  </a:txBody>
                  <a:tcPr/>
                </a:tc>
                <a:extLst>
                  <a:ext uri="{0D108BD9-81ED-4DB2-BD59-A6C34878D82A}">
                    <a16:rowId xmlns:a16="http://schemas.microsoft.com/office/drawing/2014/main" val="879818500"/>
                  </a:ext>
                </a:extLst>
              </a:tr>
            </a:tbl>
          </a:graphicData>
        </a:graphic>
      </p:graphicFrame>
      <p:sp>
        <p:nvSpPr>
          <p:cNvPr id="76" name="Rectangle 75">
            <a:extLst>
              <a:ext uri="{FF2B5EF4-FFF2-40B4-BE49-F238E27FC236}">
                <a16:creationId xmlns:a16="http://schemas.microsoft.com/office/drawing/2014/main" id="{A8A25FBC-4404-456F-91D7-2701E8522246}"/>
              </a:ext>
            </a:extLst>
          </p:cNvPr>
          <p:cNvSpPr/>
          <p:nvPr/>
        </p:nvSpPr>
        <p:spPr>
          <a:xfrm>
            <a:off x="2477692" y="1523747"/>
            <a:ext cx="1671804" cy="276999"/>
          </a:xfrm>
          <a:prstGeom prst="rect">
            <a:avLst/>
          </a:prstGeom>
        </p:spPr>
        <p:txBody>
          <a:bodyPr wrap="none">
            <a:spAutoFit/>
          </a:bodyPr>
          <a:lstStyle/>
          <a:p>
            <a:r>
              <a:rPr lang="en-GB" sz="1200" dirty="0">
                <a:solidFill>
                  <a:schemeClr val="bg2"/>
                </a:solidFill>
              </a:rPr>
              <a:t>Star rating – low to high</a:t>
            </a:r>
          </a:p>
        </p:txBody>
      </p:sp>
      <p:sp>
        <p:nvSpPr>
          <p:cNvPr id="15" name="Star: 5 Points 14">
            <a:extLst>
              <a:ext uri="{FF2B5EF4-FFF2-40B4-BE49-F238E27FC236}">
                <a16:creationId xmlns:a16="http://schemas.microsoft.com/office/drawing/2014/main" id="{3AB19894-C4F9-4BB7-9A95-8A20CA9B79F7}"/>
              </a:ext>
            </a:extLst>
          </p:cNvPr>
          <p:cNvSpPr/>
          <p:nvPr/>
        </p:nvSpPr>
        <p:spPr>
          <a:xfrm>
            <a:off x="2558468" y="1874471"/>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Star: 5 Points 76">
            <a:extLst>
              <a:ext uri="{FF2B5EF4-FFF2-40B4-BE49-F238E27FC236}">
                <a16:creationId xmlns:a16="http://schemas.microsoft.com/office/drawing/2014/main" id="{C8346C98-D6D4-4F58-9930-33BF8A3C410A}"/>
              </a:ext>
            </a:extLst>
          </p:cNvPr>
          <p:cNvSpPr/>
          <p:nvPr/>
        </p:nvSpPr>
        <p:spPr>
          <a:xfrm>
            <a:off x="2874537" y="1874471"/>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Star: 5 Points 77">
            <a:extLst>
              <a:ext uri="{FF2B5EF4-FFF2-40B4-BE49-F238E27FC236}">
                <a16:creationId xmlns:a16="http://schemas.microsoft.com/office/drawing/2014/main" id="{2A5D285F-2ACD-4F8F-820A-C013E3A90A66}"/>
              </a:ext>
            </a:extLst>
          </p:cNvPr>
          <p:cNvSpPr/>
          <p:nvPr/>
        </p:nvSpPr>
        <p:spPr>
          <a:xfrm>
            <a:off x="3190606" y="1874471"/>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Star: 5 Points 78">
            <a:extLst>
              <a:ext uri="{FF2B5EF4-FFF2-40B4-BE49-F238E27FC236}">
                <a16:creationId xmlns:a16="http://schemas.microsoft.com/office/drawing/2014/main" id="{D3DA9036-E1C3-487A-B7C9-A3515042D79B}"/>
              </a:ext>
            </a:extLst>
          </p:cNvPr>
          <p:cNvSpPr/>
          <p:nvPr/>
        </p:nvSpPr>
        <p:spPr>
          <a:xfrm>
            <a:off x="3506675" y="1874471"/>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Star: 5 Points 79">
            <a:extLst>
              <a:ext uri="{FF2B5EF4-FFF2-40B4-BE49-F238E27FC236}">
                <a16:creationId xmlns:a16="http://schemas.microsoft.com/office/drawing/2014/main" id="{0488FDFE-5A03-40F9-8383-D3A5A5D33CB5}"/>
              </a:ext>
            </a:extLst>
          </p:cNvPr>
          <p:cNvSpPr/>
          <p:nvPr/>
        </p:nvSpPr>
        <p:spPr>
          <a:xfrm>
            <a:off x="3822744" y="1874471"/>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Star: 5 Points 80">
            <a:extLst>
              <a:ext uri="{FF2B5EF4-FFF2-40B4-BE49-F238E27FC236}">
                <a16:creationId xmlns:a16="http://schemas.microsoft.com/office/drawing/2014/main" id="{3EF0701F-76D4-4FC5-A756-0883394D2A8E}"/>
              </a:ext>
            </a:extLst>
          </p:cNvPr>
          <p:cNvSpPr/>
          <p:nvPr/>
        </p:nvSpPr>
        <p:spPr>
          <a:xfrm>
            <a:off x="2558468" y="2305338"/>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Star: 5 Points 81">
            <a:extLst>
              <a:ext uri="{FF2B5EF4-FFF2-40B4-BE49-F238E27FC236}">
                <a16:creationId xmlns:a16="http://schemas.microsoft.com/office/drawing/2014/main" id="{00DDF2AF-6BFB-451A-BADE-F0859B3F1177}"/>
              </a:ext>
            </a:extLst>
          </p:cNvPr>
          <p:cNvSpPr/>
          <p:nvPr/>
        </p:nvSpPr>
        <p:spPr>
          <a:xfrm>
            <a:off x="2874537" y="2305338"/>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Star: 5 Points 82">
            <a:extLst>
              <a:ext uri="{FF2B5EF4-FFF2-40B4-BE49-F238E27FC236}">
                <a16:creationId xmlns:a16="http://schemas.microsoft.com/office/drawing/2014/main" id="{40610597-08A4-4741-9E92-70BCB4D35726}"/>
              </a:ext>
            </a:extLst>
          </p:cNvPr>
          <p:cNvSpPr/>
          <p:nvPr/>
        </p:nvSpPr>
        <p:spPr>
          <a:xfrm>
            <a:off x="3190606" y="2305338"/>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Star: 5 Points 83">
            <a:extLst>
              <a:ext uri="{FF2B5EF4-FFF2-40B4-BE49-F238E27FC236}">
                <a16:creationId xmlns:a16="http://schemas.microsoft.com/office/drawing/2014/main" id="{9966541B-4C6E-4601-A468-1A9F02031C58}"/>
              </a:ext>
            </a:extLst>
          </p:cNvPr>
          <p:cNvSpPr/>
          <p:nvPr/>
        </p:nvSpPr>
        <p:spPr>
          <a:xfrm>
            <a:off x="3506675" y="2305338"/>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Star: 5 Points 84">
            <a:extLst>
              <a:ext uri="{FF2B5EF4-FFF2-40B4-BE49-F238E27FC236}">
                <a16:creationId xmlns:a16="http://schemas.microsoft.com/office/drawing/2014/main" id="{3425FD35-770D-47BD-BA7F-81396C2DD2F7}"/>
              </a:ext>
            </a:extLst>
          </p:cNvPr>
          <p:cNvSpPr/>
          <p:nvPr/>
        </p:nvSpPr>
        <p:spPr>
          <a:xfrm>
            <a:off x="3822744" y="2305338"/>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Star: 5 Points 85">
            <a:extLst>
              <a:ext uri="{FF2B5EF4-FFF2-40B4-BE49-F238E27FC236}">
                <a16:creationId xmlns:a16="http://schemas.microsoft.com/office/drawing/2014/main" id="{4373EC54-98EA-4801-881B-EC9A771163FC}"/>
              </a:ext>
            </a:extLst>
          </p:cNvPr>
          <p:cNvSpPr/>
          <p:nvPr/>
        </p:nvSpPr>
        <p:spPr>
          <a:xfrm>
            <a:off x="2545024" y="2683313"/>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Star: 5 Points 86">
            <a:extLst>
              <a:ext uri="{FF2B5EF4-FFF2-40B4-BE49-F238E27FC236}">
                <a16:creationId xmlns:a16="http://schemas.microsoft.com/office/drawing/2014/main" id="{1F10232D-F922-43BE-8EE3-442F914AAE72}"/>
              </a:ext>
            </a:extLst>
          </p:cNvPr>
          <p:cNvSpPr/>
          <p:nvPr/>
        </p:nvSpPr>
        <p:spPr>
          <a:xfrm>
            <a:off x="2861093" y="2683313"/>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Star: 5 Points 87">
            <a:extLst>
              <a:ext uri="{FF2B5EF4-FFF2-40B4-BE49-F238E27FC236}">
                <a16:creationId xmlns:a16="http://schemas.microsoft.com/office/drawing/2014/main" id="{68D136A6-0138-4724-BBEC-7977808E4147}"/>
              </a:ext>
            </a:extLst>
          </p:cNvPr>
          <p:cNvSpPr/>
          <p:nvPr/>
        </p:nvSpPr>
        <p:spPr>
          <a:xfrm>
            <a:off x="3177162" y="2683313"/>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Star: 5 Points 88">
            <a:extLst>
              <a:ext uri="{FF2B5EF4-FFF2-40B4-BE49-F238E27FC236}">
                <a16:creationId xmlns:a16="http://schemas.microsoft.com/office/drawing/2014/main" id="{44CBFFA4-CD41-4DC8-B2C0-032EA32B865E}"/>
              </a:ext>
            </a:extLst>
          </p:cNvPr>
          <p:cNvSpPr/>
          <p:nvPr/>
        </p:nvSpPr>
        <p:spPr>
          <a:xfrm>
            <a:off x="3493231" y="2683313"/>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Star: 5 Points 89">
            <a:extLst>
              <a:ext uri="{FF2B5EF4-FFF2-40B4-BE49-F238E27FC236}">
                <a16:creationId xmlns:a16="http://schemas.microsoft.com/office/drawing/2014/main" id="{89125C15-0A13-456C-B2EC-0970166DC31B}"/>
              </a:ext>
            </a:extLst>
          </p:cNvPr>
          <p:cNvSpPr/>
          <p:nvPr/>
        </p:nvSpPr>
        <p:spPr>
          <a:xfrm>
            <a:off x="3809300" y="2683313"/>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Star: 5 Points 90">
            <a:extLst>
              <a:ext uri="{FF2B5EF4-FFF2-40B4-BE49-F238E27FC236}">
                <a16:creationId xmlns:a16="http://schemas.microsoft.com/office/drawing/2014/main" id="{05DD2A36-1D55-4AA0-B748-E89655A828EC}"/>
              </a:ext>
            </a:extLst>
          </p:cNvPr>
          <p:cNvSpPr/>
          <p:nvPr/>
        </p:nvSpPr>
        <p:spPr>
          <a:xfrm>
            <a:off x="2553100" y="3089167"/>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Star: 5 Points 91">
            <a:extLst>
              <a:ext uri="{FF2B5EF4-FFF2-40B4-BE49-F238E27FC236}">
                <a16:creationId xmlns:a16="http://schemas.microsoft.com/office/drawing/2014/main" id="{FB575810-5C45-4303-9DB1-9D1AEAE9393C}"/>
              </a:ext>
            </a:extLst>
          </p:cNvPr>
          <p:cNvSpPr/>
          <p:nvPr/>
        </p:nvSpPr>
        <p:spPr>
          <a:xfrm>
            <a:off x="2869169" y="3089167"/>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Star: 5 Points 92">
            <a:extLst>
              <a:ext uri="{FF2B5EF4-FFF2-40B4-BE49-F238E27FC236}">
                <a16:creationId xmlns:a16="http://schemas.microsoft.com/office/drawing/2014/main" id="{5CBD81BE-A436-41B7-9DF6-B91DD8382C30}"/>
              </a:ext>
            </a:extLst>
          </p:cNvPr>
          <p:cNvSpPr/>
          <p:nvPr/>
        </p:nvSpPr>
        <p:spPr>
          <a:xfrm>
            <a:off x="3185238" y="3089167"/>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Star: 5 Points 93">
            <a:extLst>
              <a:ext uri="{FF2B5EF4-FFF2-40B4-BE49-F238E27FC236}">
                <a16:creationId xmlns:a16="http://schemas.microsoft.com/office/drawing/2014/main" id="{8F5EC011-BEE3-4408-9A12-28737A95F137}"/>
              </a:ext>
            </a:extLst>
          </p:cNvPr>
          <p:cNvSpPr/>
          <p:nvPr/>
        </p:nvSpPr>
        <p:spPr>
          <a:xfrm>
            <a:off x="3501307" y="3089167"/>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Star: 5 Points 94">
            <a:extLst>
              <a:ext uri="{FF2B5EF4-FFF2-40B4-BE49-F238E27FC236}">
                <a16:creationId xmlns:a16="http://schemas.microsoft.com/office/drawing/2014/main" id="{D659EF75-67DD-4445-91C0-6C2618646AF0}"/>
              </a:ext>
            </a:extLst>
          </p:cNvPr>
          <p:cNvSpPr/>
          <p:nvPr/>
        </p:nvSpPr>
        <p:spPr>
          <a:xfrm>
            <a:off x="3817376" y="3089167"/>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Star: 5 Points 95">
            <a:extLst>
              <a:ext uri="{FF2B5EF4-FFF2-40B4-BE49-F238E27FC236}">
                <a16:creationId xmlns:a16="http://schemas.microsoft.com/office/drawing/2014/main" id="{7E92C6A3-F015-45BE-9A87-FD45D8A2CE8A}"/>
              </a:ext>
            </a:extLst>
          </p:cNvPr>
          <p:cNvSpPr/>
          <p:nvPr/>
        </p:nvSpPr>
        <p:spPr>
          <a:xfrm>
            <a:off x="2551388" y="3477305"/>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Star: 5 Points 96">
            <a:extLst>
              <a:ext uri="{FF2B5EF4-FFF2-40B4-BE49-F238E27FC236}">
                <a16:creationId xmlns:a16="http://schemas.microsoft.com/office/drawing/2014/main" id="{0C9BAF63-454E-42B9-8997-F120405E9866}"/>
              </a:ext>
            </a:extLst>
          </p:cNvPr>
          <p:cNvSpPr/>
          <p:nvPr/>
        </p:nvSpPr>
        <p:spPr>
          <a:xfrm>
            <a:off x="2867457" y="3477305"/>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Star: 5 Points 97">
            <a:extLst>
              <a:ext uri="{FF2B5EF4-FFF2-40B4-BE49-F238E27FC236}">
                <a16:creationId xmlns:a16="http://schemas.microsoft.com/office/drawing/2014/main" id="{DA141FCD-984A-4E32-91C5-5C24C74B47EA}"/>
              </a:ext>
            </a:extLst>
          </p:cNvPr>
          <p:cNvSpPr/>
          <p:nvPr/>
        </p:nvSpPr>
        <p:spPr>
          <a:xfrm>
            <a:off x="3183526" y="3477305"/>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Star: 5 Points 98">
            <a:extLst>
              <a:ext uri="{FF2B5EF4-FFF2-40B4-BE49-F238E27FC236}">
                <a16:creationId xmlns:a16="http://schemas.microsoft.com/office/drawing/2014/main" id="{4CD78919-2BDF-40F0-8C66-99DDD8717168}"/>
              </a:ext>
            </a:extLst>
          </p:cNvPr>
          <p:cNvSpPr/>
          <p:nvPr/>
        </p:nvSpPr>
        <p:spPr>
          <a:xfrm>
            <a:off x="3499595" y="3477305"/>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Star: 5 Points 99">
            <a:extLst>
              <a:ext uri="{FF2B5EF4-FFF2-40B4-BE49-F238E27FC236}">
                <a16:creationId xmlns:a16="http://schemas.microsoft.com/office/drawing/2014/main" id="{C0E1A459-DCF4-4BDC-8FE0-B3285EB0C440}"/>
              </a:ext>
            </a:extLst>
          </p:cNvPr>
          <p:cNvSpPr/>
          <p:nvPr/>
        </p:nvSpPr>
        <p:spPr>
          <a:xfrm>
            <a:off x="3815664" y="3477305"/>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Oval 100">
            <a:extLst>
              <a:ext uri="{FF2B5EF4-FFF2-40B4-BE49-F238E27FC236}">
                <a16:creationId xmlns:a16="http://schemas.microsoft.com/office/drawing/2014/main" id="{992CB931-1258-4B4A-8AFB-98A59D325937}"/>
              </a:ext>
            </a:extLst>
          </p:cNvPr>
          <p:cNvSpPr/>
          <p:nvPr/>
        </p:nvSpPr>
        <p:spPr>
          <a:xfrm>
            <a:off x="838468" y="1919312"/>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1</a:t>
            </a:r>
          </a:p>
        </p:txBody>
      </p:sp>
      <p:sp>
        <p:nvSpPr>
          <p:cNvPr id="102" name="Oval 101">
            <a:extLst>
              <a:ext uri="{FF2B5EF4-FFF2-40B4-BE49-F238E27FC236}">
                <a16:creationId xmlns:a16="http://schemas.microsoft.com/office/drawing/2014/main" id="{7BB80919-9387-4765-88D3-4F808B2E1A28}"/>
              </a:ext>
            </a:extLst>
          </p:cNvPr>
          <p:cNvSpPr/>
          <p:nvPr/>
        </p:nvSpPr>
        <p:spPr>
          <a:xfrm>
            <a:off x="838468" y="2313423"/>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2</a:t>
            </a:r>
          </a:p>
        </p:txBody>
      </p:sp>
      <p:sp>
        <p:nvSpPr>
          <p:cNvPr id="103" name="Oval 102">
            <a:extLst>
              <a:ext uri="{FF2B5EF4-FFF2-40B4-BE49-F238E27FC236}">
                <a16:creationId xmlns:a16="http://schemas.microsoft.com/office/drawing/2014/main" id="{7CF3B0C7-A3B9-4BB9-B032-D8B9C09CE433}"/>
              </a:ext>
            </a:extLst>
          </p:cNvPr>
          <p:cNvSpPr/>
          <p:nvPr/>
        </p:nvSpPr>
        <p:spPr>
          <a:xfrm>
            <a:off x="838468" y="2691398"/>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3</a:t>
            </a:r>
          </a:p>
        </p:txBody>
      </p:sp>
      <p:sp>
        <p:nvSpPr>
          <p:cNvPr id="104" name="Oval 103">
            <a:extLst>
              <a:ext uri="{FF2B5EF4-FFF2-40B4-BE49-F238E27FC236}">
                <a16:creationId xmlns:a16="http://schemas.microsoft.com/office/drawing/2014/main" id="{64FE157F-D03D-4287-948D-C6B578A0EA6C}"/>
              </a:ext>
            </a:extLst>
          </p:cNvPr>
          <p:cNvSpPr/>
          <p:nvPr/>
        </p:nvSpPr>
        <p:spPr>
          <a:xfrm>
            <a:off x="838467" y="3089167"/>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4</a:t>
            </a:r>
          </a:p>
        </p:txBody>
      </p:sp>
      <p:sp>
        <p:nvSpPr>
          <p:cNvPr id="105" name="Oval 104">
            <a:extLst>
              <a:ext uri="{FF2B5EF4-FFF2-40B4-BE49-F238E27FC236}">
                <a16:creationId xmlns:a16="http://schemas.microsoft.com/office/drawing/2014/main" id="{0BC5753C-BD6C-4CA2-BDE0-881948206958}"/>
              </a:ext>
            </a:extLst>
          </p:cNvPr>
          <p:cNvSpPr/>
          <p:nvPr/>
        </p:nvSpPr>
        <p:spPr>
          <a:xfrm>
            <a:off x="838467" y="3476371"/>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5</a:t>
            </a:r>
          </a:p>
        </p:txBody>
      </p:sp>
      <p:sp>
        <p:nvSpPr>
          <p:cNvPr id="106" name="Oval 105">
            <a:extLst>
              <a:ext uri="{FF2B5EF4-FFF2-40B4-BE49-F238E27FC236}">
                <a16:creationId xmlns:a16="http://schemas.microsoft.com/office/drawing/2014/main" id="{F2E1C8A2-9579-42F6-87AA-88D7B754800E}"/>
              </a:ext>
            </a:extLst>
          </p:cNvPr>
          <p:cNvSpPr/>
          <p:nvPr/>
        </p:nvSpPr>
        <p:spPr>
          <a:xfrm>
            <a:off x="4398589" y="1478381"/>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1</a:t>
            </a:r>
          </a:p>
        </p:txBody>
      </p:sp>
      <p:sp>
        <p:nvSpPr>
          <p:cNvPr id="57" name="TextBox 56">
            <a:extLst>
              <a:ext uri="{FF2B5EF4-FFF2-40B4-BE49-F238E27FC236}">
                <a16:creationId xmlns:a16="http://schemas.microsoft.com/office/drawing/2014/main" id="{409B4C1F-70E8-45E7-B5A5-CE312FE859E9}"/>
              </a:ext>
            </a:extLst>
          </p:cNvPr>
          <p:cNvSpPr txBox="1"/>
          <p:nvPr/>
        </p:nvSpPr>
        <p:spPr>
          <a:xfrm>
            <a:off x="5778101" y="1856257"/>
            <a:ext cx="839276" cy="400110"/>
          </a:xfrm>
          <a:prstGeom prst="rect">
            <a:avLst/>
          </a:prstGeom>
          <a:noFill/>
        </p:spPr>
        <p:txBody>
          <a:bodyPr wrap="square" rtlCol="0">
            <a:spAutoFit/>
          </a:bodyPr>
          <a:lstStyle/>
          <a:p>
            <a:pPr algn="ctr"/>
            <a:r>
              <a:rPr lang="en-GB" sz="1000" dirty="0"/>
              <a:t>Spa Experience</a:t>
            </a:r>
          </a:p>
        </p:txBody>
      </p:sp>
      <p:sp>
        <p:nvSpPr>
          <p:cNvPr id="58" name="TextBox 57">
            <a:extLst>
              <a:ext uri="{FF2B5EF4-FFF2-40B4-BE49-F238E27FC236}">
                <a16:creationId xmlns:a16="http://schemas.microsoft.com/office/drawing/2014/main" id="{116C009E-AB03-49C3-89DA-D01A3610ACEB}"/>
              </a:ext>
            </a:extLst>
          </p:cNvPr>
          <p:cNvSpPr txBox="1"/>
          <p:nvPr/>
        </p:nvSpPr>
        <p:spPr>
          <a:xfrm>
            <a:off x="6617377" y="1867330"/>
            <a:ext cx="998638" cy="400110"/>
          </a:xfrm>
          <a:prstGeom prst="rect">
            <a:avLst/>
          </a:prstGeom>
          <a:noFill/>
        </p:spPr>
        <p:txBody>
          <a:bodyPr wrap="square" rtlCol="0">
            <a:spAutoFit/>
          </a:bodyPr>
          <a:lstStyle/>
          <a:p>
            <a:pPr algn="ctr"/>
            <a:r>
              <a:rPr lang="en-GB" sz="1000" dirty="0"/>
              <a:t>Vineyard tour and tasting</a:t>
            </a:r>
          </a:p>
        </p:txBody>
      </p:sp>
      <p:sp>
        <p:nvSpPr>
          <p:cNvPr id="63" name="Rectangle 62">
            <a:extLst>
              <a:ext uri="{FF2B5EF4-FFF2-40B4-BE49-F238E27FC236}">
                <a16:creationId xmlns:a16="http://schemas.microsoft.com/office/drawing/2014/main" id="{3A5E864F-5FC0-4AF3-9C27-B85F68951027}"/>
              </a:ext>
            </a:extLst>
          </p:cNvPr>
          <p:cNvSpPr/>
          <p:nvPr/>
        </p:nvSpPr>
        <p:spPr>
          <a:xfrm>
            <a:off x="157152" y="680043"/>
            <a:ext cx="9660460" cy="523220"/>
          </a:xfrm>
          <a:prstGeom prst="rect">
            <a:avLst/>
          </a:prstGeom>
        </p:spPr>
        <p:txBody>
          <a:bodyPr wrap="square">
            <a:spAutoFit/>
          </a:bodyPr>
          <a:lstStyle/>
          <a:p>
            <a:r>
              <a:rPr lang="en-GB" sz="1400" b="1" dirty="0">
                <a:solidFill>
                  <a:schemeClr val="accent5"/>
                </a:solidFill>
              </a:rPr>
              <a:t>Experiences are of high interest, established and well understood.  However, currently England is not seen as a natural host for these experiences. Developing and promoting English versions of the experiences will be key to growth.</a:t>
            </a:r>
          </a:p>
        </p:txBody>
      </p:sp>
      <p:sp>
        <p:nvSpPr>
          <p:cNvPr id="64" name="Rectangle 63">
            <a:extLst>
              <a:ext uri="{FF2B5EF4-FFF2-40B4-BE49-F238E27FC236}">
                <a16:creationId xmlns:a16="http://schemas.microsoft.com/office/drawing/2014/main" id="{CFA5D9FF-ED1E-4360-9EBA-AC0F5DE4AF1A}"/>
              </a:ext>
            </a:extLst>
          </p:cNvPr>
          <p:cNvSpPr/>
          <p:nvPr/>
        </p:nvSpPr>
        <p:spPr>
          <a:xfrm>
            <a:off x="990076" y="6418003"/>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Base: All markets </a:t>
            </a:r>
          </a:p>
        </p:txBody>
      </p:sp>
    </p:spTree>
    <p:extLst>
      <p:ext uri="{BB962C8B-B14F-4D97-AF65-F5344CB8AC3E}">
        <p14:creationId xmlns:p14="http://schemas.microsoft.com/office/powerpoint/2010/main" val="20628902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B4E4551A-E827-4FB8-894F-0E10FEC55403}"/>
              </a:ext>
            </a:extLst>
          </p:cNvPr>
          <p:cNvGraphicFramePr>
            <a:graphicFrameLocks noGrp="1"/>
          </p:cNvGraphicFramePr>
          <p:nvPr/>
        </p:nvGraphicFramePr>
        <p:xfrm>
          <a:off x="392134" y="1444869"/>
          <a:ext cx="9258013" cy="4568396"/>
        </p:xfrm>
        <a:graphic>
          <a:graphicData uri="http://schemas.openxmlformats.org/drawingml/2006/table">
            <a:tbl>
              <a:tblPr firstRow="1" bandRow="1">
                <a:tableStyleId>{5C22544A-7EE6-4342-B048-85BDC9FD1C3A}</a:tableStyleId>
              </a:tblPr>
              <a:tblGrid>
                <a:gridCol w="9258013">
                  <a:extLst>
                    <a:ext uri="{9D8B030D-6E8A-4147-A177-3AD203B41FA5}">
                      <a16:colId xmlns:a16="http://schemas.microsoft.com/office/drawing/2014/main" val="219639565"/>
                    </a:ext>
                  </a:extLst>
                </a:gridCol>
              </a:tblGrid>
              <a:tr h="2212731">
                <a:tc>
                  <a:txBody>
                    <a:bodyPr/>
                    <a:lstStyle/>
                    <a:p>
                      <a:endParaRPr lang="en-GB" dirty="0"/>
                    </a:p>
                  </a:txBody>
                  <a:tcPr>
                    <a:solidFill>
                      <a:schemeClr val="bg1">
                        <a:lumMod val="95000"/>
                      </a:schemeClr>
                    </a:solidFill>
                  </a:tcPr>
                </a:tc>
                <a:extLst>
                  <a:ext uri="{0D108BD9-81ED-4DB2-BD59-A6C34878D82A}">
                    <a16:rowId xmlns:a16="http://schemas.microsoft.com/office/drawing/2014/main" val="2447966589"/>
                  </a:ext>
                </a:extLst>
              </a:tr>
              <a:tr h="2355665">
                <a:tc>
                  <a:txBody>
                    <a:bodyPr/>
                    <a:lstStyle/>
                    <a:p>
                      <a:endParaRPr lang="en-GB" dirty="0"/>
                    </a:p>
                  </a:txBody>
                  <a:tcPr>
                    <a:solidFill>
                      <a:schemeClr val="bg1">
                        <a:lumMod val="95000"/>
                      </a:schemeClr>
                    </a:solidFill>
                  </a:tcPr>
                </a:tc>
                <a:extLst>
                  <a:ext uri="{0D108BD9-81ED-4DB2-BD59-A6C34878D82A}">
                    <a16:rowId xmlns:a16="http://schemas.microsoft.com/office/drawing/2014/main" val="1589057521"/>
                  </a:ext>
                </a:extLst>
              </a:tr>
            </a:tbl>
          </a:graphicData>
        </a:graphic>
      </p:graphicFrame>
      <p:sp>
        <p:nvSpPr>
          <p:cNvPr id="2" name="Title 1">
            <a:extLst>
              <a:ext uri="{FF2B5EF4-FFF2-40B4-BE49-F238E27FC236}">
                <a16:creationId xmlns:a16="http://schemas.microsoft.com/office/drawing/2014/main" id="{13B40195-8D96-48A0-AE02-6D17C5B32DA1}"/>
              </a:ext>
            </a:extLst>
          </p:cNvPr>
          <p:cNvSpPr>
            <a:spLocks noGrp="1"/>
          </p:cNvSpPr>
          <p:nvPr>
            <p:ph type="title"/>
          </p:nvPr>
        </p:nvSpPr>
        <p:spPr>
          <a:xfrm>
            <a:off x="88388" y="-34051"/>
            <a:ext cx="9552810" cy="904000"/>
          </a:xfrm>
        </p:spPr>
        <p:txBody>
          <a:bodyPr>
            <a:normAutofit/>
          </a:bodyPr>
          <a:lstStyle/>
          <a:p>
            <a:pPr>
              <a:tabLst>
                <a:tab pos="3944938" algn="l"/>
              </a:tabLst>
            </a:pPr>
            <a:r>
              <a:rPr lang="en-GB" dirty="0"/>
              <a:t>High Interest Established Experiences – Group 2: maturity and influence on holiday behaviour </a:t>
            </a:r>
          </a:p>
        </p:txBody>
      </p:sp>
      <p:sp>
        <p:nvSpPr>
          <p:cNvPr id="3" name="Slide Number Placeholder 2">
            <a:extLst>
              <a:ext uri="{FF2B5EF4-FFF2-40B4-BE49-F238E27FC236}">
                <a16:creationId xmlns:a16="http://schemas.microsoft.com/office/drawing/2014/main" id="{32DB5B65-4C96-4D81-A70E-C4C1E3F06138}"/>
              </a:ext>
            </a:extLst>
          </p:cNvPr>
          <p:cNvSpPr>
            <a:spLocks noGrp="1"/>
          </p:cNvSpPr>
          <p:nvPr>
            <p:ph type="sldNum" sz="quarter" idx="12"/>
          </p:nvPr>
        </p:nvSpPr>
        <p:spPr/>
        <p:txBody>
          <a:bodyPr/>
          <a:lstStyle/>
          <a:p>
            <a:fld id="{65C4E51C-5B21-47ED-87F9-7CEAAA8B3069}" type="slidenum">
              <a:rPr lang="en-GB" smtClean="0"/>
              <a:pPr/>
              <a:t>34</a:t>
            </a:fld>
            <a:endParaRPr lang="en-GB"/>
          </a:p>
        </p:txBody>
      </p:sp>
      <p:sp>
        <p:nvSpPr>
          <p:cNvPr id="42" name="TextBox 41">
            <a:extLst>
              <a:ext uri="{FF2B5EF4-FFF2-40B4-BE49-F238E27FC236}">
                <a16:creationId xmlns:a16="http://schemas.microsoft.com/office/drawing/2014/main" id="{14FD0C56-2B77-494E-B888-8904D112FC8E}"/>
              </a:ext>
            </a:extLst>
          </p:cNvPr>
          <p:cNvSpPr txBox="1"/>
          <p:nvPr/>
        </p:nvSpPr>
        <p:spPr>
          <a:xfrm>
            <a:off x="729199" y="1514164"/>
            <a:ext cx="8202529" cy="461665"/>
          </a:xfrm>
          <a:prstGeom prst="rect">
            <a:avLst/>
          </a:prstGeom>
          <a:noFill/>
        </p:spPr>
        <p:txBody>
          <a:bodyPr wrap="square" rtlCol="0">
            <a:spAutoFit/>
          </a:bodyPr>
          <a:lstStyle/>
          <a:p>
            <a:r>
              <a:rPr lang="en-GB" sz="1200" b="1" dirty="0"/>
              <a:t>EXPERIENCE MATURITY: </a:t>
            </a:r>
            <a:r>
              <a:rPr lang="en-GB" sz="1200" dirty="0"/>
              <a:t>The UK ranks lower in terms of where travellers have previously done / or have booked to do these experiences in the next 12 months.</a:t>
            </a:r>
          </a:p>
        </p:txBody>
      </p:sp>
      <p:sp>
        <p:nvSpPr>
          <p:cNvPr id="54" name="Rectangle 53">
            <a:extLst>
              <a:ext uri="{FF2B5EF4-FFF2-40B4-BE49-F238E27FC236}">
                <a16:creationId xmlns:a16="http://schemas.microsoft.com/office/drawing/2014/main" id="{F0016E70-58E1-4DB8-9486-5AEAA115FE72}"/>
              </a:ext>
            </a:extLst>
          </p:cNvPr>
          <p:cNvSpPr/>
          <p:nvPr/>
        </p:nvSpPr>
        <p:spPr>
          <a:xfrm>
            <a:off x="0" y="653946"/>
            <a:ext cx="9822385" cy="494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634EAE31-967C-4484-9740-7F3CC171275C}"/>
              </a:ext>
            </a:extLst>
          </p:cNvPr>
          <p:cNvSpPr/>
          <p:nvPr/>
        </p:nvSpPr>
        <p:spPr>
          <a:xfrm>
            <a:off x="148653" y="644995"/>
            <a:ext cx="9432280" cy="523220"/>
          </a:xfrm>
          <a:prstGeom prst="rect">
            <a:avLst/>
          </a:prstGeom>
        </p:spPr>
        <p:txBody>
          <a:bodyPr wrap="square">
            <a:spAutoFit/>
          </a:bodyPr>
          <a:lstStyle/>
          <a:p>
            <a:r>
              <a:rPr lang="en-GB" sz="1400" b="1" dirty="0">
                <a:solidFill>
                  <a:schemeClr val="accent5"/>
                </a:solidFill>
              </a:rPr>
              <a:t>While established experiences, the pull of other markets is greater – among those who are interested in experiences, they are more likely to book them in another country.  They do not generally drive the choice of holiday destination</a:t>
            </a:r>
          </a:p>
        </p:txBody>
      </p:sp>
      <p:sp>
        <p:nvSpPr>
          <p:cNvPr id="66" name="TextBox 65">
            <a:extLst>
              <a:ext uri="{FF2B5EF4-FFF2-40B4-BE49-F238E27FC236}">
                <a16:creationId xmlns:a16="http://schemas.microsoft.com/office/drawing/2014/main" id="{208D480C-4FE5-42CD-B9C3-5EB780E08234}"/>
              </a:ext>
            </a:extLst>
          </p:cNvPr>
          <p:cNvSpPr txBox="1"/>
          <p:nvPr/>
        </p:nvSpPr>
        <p:spPr>
          <a:xfrm>
            <a:off x="743962" y="3687892"/>
            <a:ext cx="8697740" cy="646331"/>
          </a:xfrm>
          <a:prstGeom prst="rect">
            <a:avLst/>
          </a:prstGeom>
          <a:noFill/>
        </p:spPr>
        <p:txBody>
          <a:bodyPr wrap="square" rtlCol="0">
            <a:spAutoFit/>
          </a:bodyPr>
          <a:lstStyle/>
          <a:p>
            <a:r>
              <a:rPr lang="en-GB" sz="1200" b="1" dirty="0"/>
              <a:t>INFLUENCE ON DESTINATION DECISION: </a:t>
            </a:r>
            <a:r>
              <a:rPr lang="en-GB" sz="1200" dirty="0"/>
              <a:t>Experiences alone don’t currently have the pulling power to drive travellers to England – they tend to be add-on experiences.</a:t>
            </a:r>
          </a:p>
          <a:p>
            <a:endParaRPr lang="en-GB" sz="1200" dirty="0"/>
          </a:p>
        </p:txBody>
      </p:sp>
      <p:sp>
        <p:nvSpPr>
          <p:cNvPr id="46" name="Slide Number Placeholder 5">
            <a:extLst>
              <a:ext uri="{FF2B5EF4-FFF2-40B4-BE49-F238E27FC236}">
                <a16:creationId xmlns:a16="http://schemas.microsoft.com/office/drawing/2014/main" id="{FA8DB26E-1145-4E4D-A4C8-4C0D011E13AE}"/>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61" name="Oval 60">
            <a:extLst>
              <a:ext uri="{FF2B5EF4-FFF2-40B4-BE49-F238E27FC236}">
                <a16:creationId xmlns:a16="http://schemas.microsoft.com/office/drawing/2014/main" id="{00E1534A-0EB5-490F-AFB5-5B99C7860B82}"/>
              </a:ext>
            </a:extLst>
          </p:cNvPr>
          <p:cNvSpPr/>
          <p:nvPr/>
        </p:nvSpPr>
        <p:spPr>
          <a:xfrm>
            <a:off x="522398" y="1549237"/>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2</a:t>
            </a:r>
          </a:p>
        </p:txBody>
      </p:sp>
      <p:sp>
        <p:nvSpPr>
          <p:cNvPr id="62" name="Oval 61">
            <a:extLst>
              <a:ext uri="{FF2B5EF4-FFF2-40B4-BE49-F238E27FC236}">
                <a16:creationId xmlns:a16="http://schemas.microsoft.com/office/drawing/2014/main" id="{A08C6BC2-F9BD-4F19-92BE-C1ED2F439B00}"/>
              </a:ext>
            </a:extLst>
          </p:cNvPr>
          <p:cNvSpPr/>
          <p:nvPr/>
        </p:nvSpPr>
        <p:spPr>
          <a:xfrm>
            <a:off x="537161" y="3705310"/>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3</a:t>
            </a:r>
          </a:p>
        </p:txBody>
      </p:sp>
      <p:graphicFrame>
        <p:nvGraphicFramePr>
          <p:cNvPr id="80" name="Chart 79">
            <a:extLst>
              <a:ext uri="{FF2B5EF4-FFF2-40B4-BE49-F238E27FC236}">
                <a16:creationId xmlns:a16="http://schemas.microsoft.com/office/drawing/2014/main" id="{FCB0B3C1-A646-4A66-973C-0C8706C3A1F7}"/>
              </a:ext>
            </a:extLst>
          </p:cNvPr>
          <p:cNvGraphicFramePr/>
          <p:nvPr>
            <p:extLst>
              <p:ext uri="{D42A27DB-BD31-4B8C-83A1-F6EECF244321}">
                <p14:modId xmlns:p14="http://schemas.microsoft.com/office/powerpoint/2010/main" val="468948528"/>
              </p:ext>
            </p:extLst>
          </p:nvPr>
        </p:nvGraphicFramePr>
        <p:xfrm>
          <a:off x="2115067" y="4165113"/>
          <a:ext cx="7790933" cy="1991086"/>
        </p:xfrm>
        <a:graphic>
          <a:graphicData uri="http://schemas.openxmlformats.org/drawingml/2006/chart">
            <c:chart xmlns:c="http://schemas.openxmlformats.org/drawingml/2006/chart" xmlns:r="http://schemas.openxmlformats.org/officeDocument/2006/relationships" r:id="rId2"/>
          </a:graphicData>
        </a:graphic>
      </p:graphicFrame>
      <p:sp>
        <p:nvSpPr>
          <p:cNvPr id="81" name="Rectangle 80">
            <a:extLst>
              <a:ext uri="{FF2B5EF4-FFF2-40B4-BE49-F238E27FC236}">
                <a16:creationId xmlns:a16="http://schemas.microsoft.com/office/drawing/2014/main" id="{BE36287B-829F-4DE0-A6B9-0539AEA5FD6A}"/>
              </a:ext>
            </a:extLst>
          </p:cNvPr>
          <p:cNvSpPr/>
          <p:nvPr/>
        </p:nvSpPr>
        <p:spPr>
          <a:xfrm>
            <a:off x="948984" y="5396159"/>
            <a:ext cx="1926823" cy="430887"/>
          </a:xfrm>
          <a:prstGeom prst="rect">
            <a:avLst/>
          </a:prstGeom>
        </p:spPr>
        <p:txBody>
          <a:bodyPr wrap="square">
            <a:spAutoFit/>
          </a:bodyPr>
          <a:lstStyle/>
          <a:p>
            <a:pPr algn="r"/>
            <a:r>
              <a:rPr lang="en-GB" sz="1100" b="1" u="sng" dirty="0">
                <a:solidFill>
                  <a:schemeClr val="accent5"/>
                </a:solidFill>
              </a:rPr>
              <a:t>Chose the activity first </a:t>
            </a:r>
            <a:r>
              <a:rPr lang="en-GB" sz="1100" b="1" dirty="0">
                <a:solidFill>
                  <a:schemeClr val="accent5"/>
                </a:solidFill>
              </a:rPr>
              <a:t>and then found a destination </a:t>
            </a:r>
            <a:endParaRPr lang="en-GB" sz="1100" dirty="0"/>
          </a:p>
        </p:txBody>
      </p:sp>
      <p:sp>
        <p:nvSpPr>
          <p:cNvPr id="82" name="Rectangle 81">
            <a:extLst>
              <a:ext uri="{FF2B5EF4-FFF2-40B4-BE49-F238E27FC236}">
                <a16:creationId xmlns:a16="http://schemas.microsoft.com/office/drawing/2014/main" id="{DC15EF9C-24EB-4405-A755-F60DDFC5FFBB}"/>
              </a:ext>
            </a:extLst>
          </p:cNvPr>
          <p:cNvSpPr/>
          <p:nvPr/>
        </p:nvSpPr>
        <p:spPr>
          <a:xfrm>
            <a:off x="717443" y="4992507"/>
            <a:ext cx="2173551" cy="430887"/>
          </a:xfrm>
          <a:prstGeom prst="rect">
            <a:avLst/>
          </a:prstGeom>
        </p:spPr>
        <p:txBody>
          <a:bodyPr wrap="square">
            <a:spAutoFit/>
          </a:bodyPr>
          <a:lstStyle/>
          <a:p>
            <a:pPr algn="r"/>
            <a:r>
              <a:rPr lang="en-GB" sz="1100" b="1" dirty="0">
                <a:solidFill>
                  <a:schemeClr val="accent5"/>
                </a:solidFill>
              </a:rPr>
              <a:t>Chose the destination because could do the activity there</a:t>
            </a:r>
            <a:endParaRPr lang="en-GB" sz="1100" dirty="0"/>
          </a:p>
        </p:txBody>
      </p:sp>
      <p:sp>
        <p:nvSpPr>
          <p:cNvPr id="83" name="Rectangle 82">
            <a:extLst>
              <a:ext uri="{FF2B5EF4-FFF2-40B4-BE49-F238E27FC236}">
                <a16:creationId xmlns:a16="http://schemas.microsoft.com/office/drawing/2014/main" id="{9B144EC6-5F7D-4EFF-980D-D340877621AD}"/>
              </a:ext>
            </a:extLst>
          </p:cNvPr>
          <p:cNvSpPr/>
          <p:nvPr/>
        </p:nvSpPr>
        <p:spPr>
          <a:xfrm>
            <a:off x="998553" y="4385370"/>
            <a:ext cx="1892753" cy="600164"/>
          </a:xfrm>
          <a:prstGeom prst="rect">
            <a:avLst/>
          </a:prstGeom>
        </p:spPr>
        <p:txBody>
          <a:bodyPr wrap="square">
            <a:spAutoFit/>
          </a:bodyPr>
          <a:lstStyle/>
          <a:p>
            <a:pPr algn="r"/>
            <a:r>
              <a:rPr lang="en-GB" sz="1100" b="1" u="sng" dirty="0">
                <a:solidFill>
                  <a:schemeClr val="accent3">
                    <a:lumMod val="75000"/>
                  </a:schemeClr>
                </a:solidFill>
              </a:rPr>
              <a:t>Chose destination first </a:t>
            </a:r>
            <a:r>
              <a:rPr lang="en-GB" sz="1100" b="1" dirty="0">
                <a:solidFill>
                  <a:schemeClr val="accent3">
                    <a:lumMod val="75000"/>
                  </a:schemeClr>
                </a:solidFill>
              </a:rPr>
              <a:t>and then found could do the activity there</a:t>
            </a:r>
            <a:endParaRPr lang="en-GB" sz="1100" dirty="0">
              <a:solidFill>
                <a:schemeClr val="accent3">
                  <a:lumMod val="75000"/>
                </a:schemeClr>
              </a:solidFill>
            </a:endParaRPr>
          </a:p>
        </p:txBody>
      </p:sp>
      <p:cxnSp>
        <p:nvCxnSpPr>
          <p:cNvPr id="84" name="Straight Arrow Connector 83">
            <a:extLst>
              <a:ext uri="{FF2B5EF4-FFF2-40B4-BE49-F238E27FC236}">
                <a16:creationId xmlns:a16="http://schemas.microsoft.com/office/drawing/2014/main" id="{278C6599-6130-495B-BF73-EA9C16106AEE}"/>
              </a:ext>
            </a:extLst>
          </p:cNvPr>
          <p:cNvCxnSpPr>
            <a:cxnSpLocks/>
          </p:cNvCxnSpPr>
          <p:nvPr/>
        </p:nvCxnSpPr>
        <p:spPr>
          <a:xfrm>
            <a:off x="2844312" y="4760281"/>
            <a:ext cx="41871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3682D5CB-E30E-4134-B1DD-05AA1A4BCC22}"/>
              </a:ext>
            </a:extLst>
          </p:cNvPr>
          <p:cNvCxnSpPr>
            <a:cxnSpLocks/>
          </p:cNvCxnSpPr>
          <p:nvPr/>
        </p:nvCxnSpPr>
        <p:spPr>
          <a:xfrm>
            <a:off x="2844312" y="5295859"/>
            <a:ext cx="41871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2182960E-2A01-4ED6-BD00-41B4A7BA8A2C}"/>
              </a:ext>
            </a:extLst>
          </p:cNvPr>
          <p:cNvCxnSpPr>
            <a:cxnSpLocks/>
          </p:cNvCxnSpPr>
          <p:nvPr/>
        </p:nvCxnSpPr>
        <p:spPr>
          <a:xfrm>
            <a:off x="2844312" y="5611603"/>
            <a:ext cx="41871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0" name="Rectangle 89">
            <a:extLst>
              <a:ext uri="{FF2B5EF4-FFF2-40B4-BE49-F238E27FC236}">
                <a16:creationId xmlns:a16="http://schemas.microsoft.com/office/drawing/2014/main" id="{16BC07DD-5DCC-47AB-A0A9-BC1AC127EF51}"/>
              </a:ext>
            </a:extLst>
          </p:cNvPr>
          <p:cNvSpPr/>
          <p:nvPr/>
        </p:nvSpPr>
        <p:spPr>
          <a:xfrm>
            <a:off x="438032" y="5805028"/>
            <a:ext cx="1509292" cy="202556"/>
          </a:xfrm>
          <a:prstGeom prst="rect">
            <a:avLst/>
          </a:prstGeom>
        </p:spPr>
        <p:txBody>
          <a:bodyPr wrap="square">
            <a:spAutoFit/>
          </a:bodyPr>
          <a:lstStyle/>
          <a:p>
            <a:pPr>
              <a:lnSpc>
                <a:spcPct val="107000"/>
              </a:lnSpc>
              <a:spcAft>
                <a:spcPts val="800"/>
              </a:spcAft>
            </a:pPr>
            <a:r>
              <a:rPr lang="en-GB" sz="700" dirty="0">
                <a:solidFill>
                  <a:schemeClr val="tx2"/>
                </a:solidFill>
                <a:latin typeface="Calibri" panose="020F0502020204030204" pitchFamily="34" charset="0"/>
                <a:ea typeface="Calibri" panose="020F0502020204030204" pitchFamily="34" charset="0"/>
                <a:cs typeface="Times New Roman" panose="02020603050405020304" pitchFamily="18" charset="0"/>
              </a:rPr>
              <a:t>Don’t knows excluded</a:t>
            </a:r>
          </a:p>
        </p:txBody>
      </p:sp>
      <p:sp>
        <p:nvSpPr>
          <p:cNvPr id="22" name="Rectangle 21">
            <a:extLst>
              <a:ext uri="{FF2B5EF4-FFF2-40B4-BE49-F238E27FC236}">
                <a16:creationId xmlns:a16="http://schemas.microsoft.com/office/drawing/2014/main" id="{B89BC673-8D3D-4D7E-93BD-F2EE8E9AD64C}"/>
              </a:ext>
            </a:extLst>
          </p:cNvPr>
          <p:cNvSpPr/>
          <p:nvPr/>
        </p:nvSpPr>
        <p:spPr>
          <a:xfrm>
            <a:off x="4084142" y="4593459"/>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23" name="Rectangle 22">
            <a:extLst>
              <a:ext uri="{FF2B5EF4-FFF2-40B4-BE49-F238E27FC236}">
                <a16:creationId xmlns:a16="http://schemas.microsoft.com/office/drawing/2014/main" id="{95654C30-8561-49A7-8557-75775BBBD29C}"/>
              </a:ext>
            </a:extLst>
          </p:cNvPr>
          <p:cNvSpPr/>
          <p:nvPr/>
        </p:nvSpPr>
        <p:spPr>
          <a:xfrm>
            <a:off x="7631259" y="4610877"/>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graphicFrame>
        <p:nvGraphicFramePr>
          <p:cNvPr id="24" name="Chart 23">
            <a:extLst>
              <a:ext uri="{FF2B5EF4-FFF2-40B4-BE49-F238E27FC236}">
                <a16:creationId xmlns:a16="http://schemas.microsoft.com/office/drawing/2014/main" id="{6BA23457-B0F5-4AF4-8BB5-F52D31C48234}"/>
              </a:ext>
            </a:extLst>
          </p:cNvPr>
          <p:cNvGraphicFramePr/>
          <p:nvPr>
            <p:extLst>
              <p:ext uri="{D42A27DB-BD31-4B8C-83A1-F6EECF244321}">
                <p14:modId xmlns:p14="http://schemas.microsoft.com/office/powerpoint/2010/main" val="1326110959"/>
              </p:ext>
            </p:extLst>
          </p:nvPr>
        </p:nvGraphicFramePr>
        <p:xfrm>
          <a:off x="2851397" y="2172876"/>
          <a:ext cx="2465489" cy="146482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 name="Chart 24">
            <a:extLst>
              <a:ext uri="{FF2B5EF4-FFF2-40B4-BE49-F238E27FC236}">
                <a16:creationId xmlns:a16="http://schemas.microsoft.com/office/drawing/2014/main" id="{9F47A2D5-9CF8-4603-B1BE-751B633FD456}"/>
              </a:ext>
            </a:extLst>
          </p:cNvPr>
          <p:cNvGraphicFramePr/>
          <p:nvPr>
            <p:extLst>
              <p:ext uri="{D42A27DB-BD31-4B8C-83A1-F6EECF244321}">
                <p14:modId xmlns:p14="http://schemas.microsoft.com/office/powerpoint/2010/main" val="1368117319"/>
              </p:ext>
            </p:extLst>
          </p:nvPr>
        </p:nvGraphicFramePr>
        <p:xfrm>
          <a:off x="5663112" y="2164374"/>
          <a:ext cx="3709851" cy="1464827"/>
        </p:xfrm>
        <a:graphic>
          <a:graphicData uri="http://schemas.openxmlformats.org/drawingml/2006/chart">
            <c:chart xmlns:c="http://schemas.openxmlformats.org/drawingml/2006/chart" xmlns:r="http://schemas.openxmlformats.org/officeDocument/2006/relationships" r:id="rId4"/>
          </a:graphicData>
        </a:graphic>
      </p:graphicFrame>
      <p:sp>
        <p:nvSpPr>
          <p:cNvPr id="26" name="TextBox 25">
            <a:extLst>
              <a:ext uri="{FF2B5EF4-FFF2-40B4-BE49-F238E27FC236}">
                <a16:creationId xmlns:a16="http://schemas.microsoft.com/office/drawing/2014/main" id="{A7A37736-70B1-4BE1-A159-377B2BD904C7}"/>
              </a:ext>
            </a:extLst>
          </p:cNvPr>
          <p:cNvSpPr txBox="1"/>
          <p:nvPr/>
        </p:nvSpPr>
        <p:spPr>
          <a:xfrm>
            <a:off x="3429156" y="2007200"/>
            <a:ext cx="1482036" cy="246221"/>
          </a:xfrm>
          <a:prstGeom prst="rect">
            <a:avLst/>
          </a:prstGeom>
          <a:noFill/>
        </p:spPr>
        <p:txBody>
          <a:bodyPr wrap="square" rtlCol="0">
            <a:spAutoFit/>
          </a:bodyPr>
          <a:lstStyle/>
          <a:p>
            <a:pPr algn="ctr"/>
            <a:r>
              <a:rPr lang="en-GB" sz="1000" dirty="0"/>
              <a:t>Spa Experience</a:t>
            </a:r>
          </a:p>
        </p:txBody>
      </p:sp>
      <p:sp>
        <p:nvSpPr>
          <p:cNvPr id="27" name="TextBox 26">
            <a:extLst>
              <a:ext uri="{FF2B5EF4-FFF2-40B4-BE49-F238E27FC236}">
                <a16:creationId xmlns:a16="http://schemas.microsoft.com/office/drawing/2014/main" id="{253961DC-C86F-4B18-9BB3-001C39BFB2F9}"/>
              </a:ext>
            </a:extLst>
          </p:cNvPr>
          <p:cNvSpPr txBox="1"/>
          <p:nvPr/>
        </p:nvSpPr>
        <p:spPr>
          <a:xfrm>
            <a:off x="6956313" y="1969477"/>
            <a:ext cx="1727481" cy="246221"/>
          </a:xfrm>
          <a:prstGeom prst="rect">
            <a:avLst/>
          </a:prstGeom>
          <a:noFill/>
        </p:spPr>
        <p:txBody>
          <a:bodyPr wrap="square" rtlCol="0">
            <a:spAutoFit/>
          </a:bodyPr>
          <a:lstStyle/>
          <a:p>
            <a:pPr algn="ctr"/>
            <a:r>
              <a:rPr lang="en-GB" sz="1000" dirty="0"/>
              <a:t>Vineyard Tour &amp; Tasting</a:t>
            </a:r>
          </a:p>
        </p:txBody>
      </p:sp>
      <p:grpSp>
        <p:nvGrpSpPr>
          <p:cNvPr id="28" name="Group 27">
            <a:extLst>
              <a:ext uri="{FF2B5EF4-FFF2-40B4-BE49-F238E27FC236}">
                <a16:creationId xmlns:a16="http://schemas.microsoft.com/office/drawing/2014/main" id="{44B0FB59-4CBF-4829-9D2D-2DE1A5E4FEBE}"/>
              </a:ext>
            </a:extLst>
          </p:cNvPr>
          <p:cNvGrpSpPr/>
          <p:nvPr/>
        </p:nvGrpSpPr>
        <p:grpSpPr>
          <a:xfrm>
            <a:off x="1107837" y="6147150"/>
            <a:ext cx="6895568" cy="351322"/>
            <a:chOff x="1107837" y="6016519"/>
            <a:chExt cx="6895568" cy="351322"/>
          </a:xfrm>
        </p:grpSpPr>
        <p:sp>
          <p:nvSpPr>
            <p:cNvPr id="29" name="Rectangle 28">
              <a:extLst>
                <a:ext uri="{FF2B5EF4-FFF2-40B4-BE49-F238E27FC236}">
                  <a16:creationId xmlns:a16="http://schemas.microsoft.com/office/drawing/2014/main" id="{7B2B37A0-29E4-4C94-9CD2-DA3C20E74E32}"/>
                </a:ext>
              </a:extLst>
            </p:cNvPr>
            <p:cNvSpPr/>
            <p:nvPr/>
          </p:nvSpPr>
          <p:spPr>
            <a:xfrm>
              <a:off x="1283023" y="6060064"/>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Significantly higher than other experiences</a:t>
              </a:r>
            </a:p>
          </p:txBody>
        </p:sp>
        <p:sp>
          <p:nvSpPr>
            <p:cNvPr id="30" name="Rectangle 29">
              <a:extLst>
                <a:ext uri="{FF2B5EF4-FFF2-40B4-BE49-F238E27FC236}">
                  <a16:creationId xmlns:a16="http://schemas.microsoft.com/office/drawing/2014/main" id="{49EB99EB-A9B2-4AD5-9269-D3A69DBF0D3F}"/>
                </a:ext>
              </a:extLst>
            </p:cNvPr>
            <p:cNvSpPr/>
            <p:nvPr/>
          </p:nvSpPr>
          <p:spPr>
            <a:xfrm>
              <a:off x="1107837" y="6016519"/>
              <a:ext cx="344966" cy="307777"/>
            </a:xfrm>
            <a:prstGeom prst="rect">
              <a:avLst/>
            </a:prstGeom>
          </p:spPr>
          <p:txBody>
            <a:bodyPr wrap="square">
              <a:spAutoFit/>
            </a:bodyPr>
            <a:lstStyle/>
            <a:p>
              <a:r>
                <a:rPr lang="en-GB" sz="1400" b="1" dirty="0">
                  <a:sym typeface="Wingdings" panose="05000000000000000000" pitchFamily="2" charset="2"/>
                </a:rPr>
                <a:t></a:t>
              </a:r>
              <a:endParaRPr lang="en-GB" sz="1400" dirty="0"/>
            </a:p>
          </p:txBody>
        </p:sp>
        <p:sp>
          <p:nvSpPr>
            <p:cNvPr id="31" name="Rectangle 30">
              <a:extLst>
                <a:ext uri="{FF2B5EF4-FFF2-40B4-BE49-F238E27FC236}">
                  <a16:creationId xmlns:a16="http://schemas.microsoft.com/office/drawing/2014/main" id="{2AB13293-852E-470F-9A04-73BBB77DE953}"/>
                </a:ext>
              </a:extLst>
            </p:cNvPr>
            <p:cNvSpPr/>
            <p:nvPr/>
          </p:nvSpPr>
          <p:spPr>
            <a:xfrm>
              <a:off x="4219893" y="6060064"/>
              <a:ext cx="3783512"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Significantly lower than other experiences</a:t>
              </a:r>
            </a:p>
          </p:txBody>
        </p:sp>
        <p:sp>
          <p:nvSpPr>
            <p:cNvPr id="32" name="Rectangle 31">
              <a:extLst>
                <a:ext uri="{FF2B5EF4-FFF2-40B4-BE49-F238E27FC236}">
                  <a16:creationId xmlns:a16="http://schemas.microsoft.com/office/drawing/2014/main" id="{96767E46-5B6F-4984-9E2A-5457ADAF2924}"/>
                </a:ext>
              </a:extLst>
            </p:cNvPr>
            <p:cNvSpPr/>
            <p:nvPr/>
          </p:nvSpPr>
          <p:spPr>
            <a:xfrm rot="10800000">
              <a:off x="3992453" y="6060064"/>
              <a:ext cx="344966" cy="307777"/>
            </a:xfrm>
            <a:prstGeom prst="rect">
              <a:avLst/>
            </a:prstGeom>
          </p:spPr>
          <p:txBody>
            <a:bodyPr wrap="square">
              <a:spAutoFit/>
            </a:bodyPr>
            <a:lstStyle/>
            <a:p>
              <a:r>
                <a:rPr lang="en-GB" sz="1400" b="1" dirty="0">
                  <a:sym typeface="Wingdings" panose="05000000000000000000" pitchFamily="2" charset="2"/>
                </a:rPr>
                <a:t></a:t>
              </a:r>
              <a:endParaRPr lang="en-GB" sz="1400" dirty="0"/>
            </a:p>
          </p:txBody>
        </p:sp>
      </p:grpSp>
      <p:sp>
        <p:nvSpPr>
          <p:cNvPr id="33" name="Rectangle 32">
            <a:extLst>
              <a:ext uri="{FF2B5EF4-FFF2-40B4-BE49-F238E27FC236}">
                <a16:creationId xmlns:a16="http://schemas.microsoft.com/office/drawing/2014/main" id="{4B58606D-0DCC-4A5F-95E2-81CA0124021D}"/>
              </a:ext>
            </a:extLst>
          </p:cNvPr>
          <p:cNvSpPr/>
          <p:nvPr/>
        </p:nvSpPr>
        <p:spPr>
          <a:xfrm>
            <a:off x="990076" y="6418003"/>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Base: All markets </a:t>
            </a:r>
          </a:p>
        </p:txBody>
      </p:sp>
    </p:spTree>
    <p:extLst>
      <p:ext uri="{BB962C8B-B14F-4D97-AF65-F5344CB8AC3E}">
        <p14:creationId xmlns:p14="http://schemas.microsoft.com/office/powerpoint/2010/main" val="7278226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 name="Table 77">
            <a:extLst>
              <a:ext uri="{FF2B5EF4-FFF2-40B4-BE49-F238E27FC236}">
                <a16:creationId xmlns:a16="http://schemas.microsoft.com/office/drawing/2014/main" id="{188E2C46-F4A8-4053-83BE-157871070410}"/>
              </a:ext>
            </a:extLst>
          </p:cNvPr>
          <p:cNvGraphicFramePr>
            <a:graphicFrameLocks noGrp="1"/>
          </p:cNvGraphicFramePr>
          <p:nvPr/>
        </p:nvGraphicFramePr>
        <p:xfrm>
          <a:off x="5226" y="1411658"/>
          <a:ext cx="9822386" cy="4361821"/>
        </p:xfrm>
        <a:graphic>
          <a:graphicData uri="http://schemas.openxmlformats.org/drawingml/2006/table">
            <a:tbl>
              <a:tblPr firstRow="1" bandRow="1">
                <a:tableStyleId>{5C22544A-7EE6-4342-B048-85BDC9FD1C3A}</a:tableStyleId>
              </a:tblPr>
              <a:tblGrid>
                <a:gridCol w="4911193">
                  <a:extLst>
                    <a:ext uri="{9D8B030D-6E8A-4147-A177-3AD203B41FA5}">
                      <a16:colId xmlns:a16="http://schemas.microsoft.com/office/drawing/2014/main" val="219639565"/>
                    </a:ext>
                  </a:extLst>
                </a:gridCol>
                <a:gridCol w="4911193">
                  <a:extLst>
                    <a:ext uri="{9D8B030D-6E8A-4147-A177-3AD203B41FA5}">
                      <a16:colId xmlns:a16="http://schemas.microsoft.com/office/drawing/2014/main" val="147130133"/>
                    </a:ext>
                  </a:extLst>
                </a:gridCol>
              </a:tblGrid>
              <a:tr h="4361821">
                <a:tc>
                  <a:txBody>
                    <a:bodyPr/>
                    <a:lstStyle/>
                    <a:p>
                      <a:endParaRPr lang="en-GB" dirty="0"/>
                    </a:p>
                  </a:txBody>
                  <a:tcPr>
                    <a:solidFill>
                      <a:schemeClr val="bg1">
                        <a:lumMod val="95000"/>
                      </a:schemeClr>
                    </a:solidFill>
                  </a:tcPr>
                </a:tc>
                <a:tc>
                  <a:txBody>
                    <a:bodyPr/>
                    <a:lstStyle/>
                    <a:p>
                      <a:endParaRPr lang="en-GB" dirty="0"/>
                    </a:p>
                  </a:txBody>
                  <a:tcPr>
                    <a:solidFill>
                      <a:schemeClr val="bg1">
                        <a:lumMod val="95000"/>
                      </a:schemeClr>
                    </a:solidFill>
                  </a:tcPr>
                </a:tc>
                <a:extLst>
                  <a:ext uri="{0D108BD9-81ED-4DB2-BD59-A6C34878D82A}">
                    <a16:rowId xmlns:a16="http://schemas.microsoft.com/office/drawing/2014/main" val="2447966589"/>
                  </a:ext>
                </a:extLst>
              </a:tr>
            </a:tbl>
          </a:graphicData>
        </a:graphic>
      </p:graphicFrame>
      <p:graphicFrame>
        <p:nvGraphicFramePr>
          <p:cNvPr id="68" name="Table 67">
            <a:extLst>
              <a:ext uri="{FF2B5EF4-FFF2-40B4-BE49-F238E27FC236}">
                <a16:creationId xmlns:a16="http://schemas.microsoft.com/office/drawing/2014/main" id="{C1061F71-291B-441D-B50D-D434DFA762C5}"/>
              </a:ext>
            </a:extLst>
          </p:cNvPr>
          <p:cNvGraphicFramePr>
            <a:graphicFrameLocks noGrp="1"/>
          </p:cNvGraphicFramePr>
          <p:nvPr/>
        </p:nvGraphicFramePr>
        <p:xfrm>
          <a:off x="5571202" y="2166136"/>
          <a:ext cx="3661420" cy="2849818"/>
        </p:xfrm>
        <a:graphic>
          <a:graphicData uri="http://schemas.openxmlformats.org/drawingml/2006/table">
            <a:tbl>
              <a:tblPr firstRow="1" bandRow="1">
                <a:tableStyleId>{5C22544A-7EE6-4342-B048-85BDC9FD1C3A}</a:tableStyleId>
              </a:tblPr>
              <a:tblGrid>
                <a:gridCol w="1335402">
                  <a:extLst>
                    <a:ext uri="{9D8B030D-6E8A-4147-A177-3AD203B41FA5}">
                      <a16:colId xmlns:a16="http://schemas.microsoft.com/office/drawing/2014/main" val="2575262615"/>
                    </a:ext>
                  </a:extLst>
                </a:gridCol>
                <a:gridCol w="2326018">
                  <a:extLst>
                    <a:ext uri="{9D8B030D-6E8A-4147-A177-3AD203B41FA5}">
                      <a16:colId xmlns:a16="http://schemas.microsoft.com/office/drawing/2014/main" val="2470610346"/>
                    </a:ext>
                  </a:extLst>
                </a:gridCol>
              </a:tblGrid>
              <a:tr h="1424909">
                <a:tc>
                  <a:txBody>
                    <a:bodyPr/>
                    <a:lstStyle/>
                    <a:p>
                      <a:endParaRPr lang="en-GB" dirty="0"/>
                    </a:p>
                  </a:txBody>
                  <a:tcPr>
                    <a:solidFill>
                      <a:schemeClr val="bg1">
                        <a:lumMod val="85000"/>
                        <a:alpha val="30000"/>
                      </a:schemeClr>
                    </a:solidFill>
                  </a:tcPr>
                </a:tc>
                <a:tc>
                  <a:txBody>
                    <a:bodyPr/>
                    <a:lstStyle/>
                    <a:p>
                      <a:endParaRPr lang="en-GB" dirty="0"/>
                    </a:p>
                  </a:txBody>
                  <a:tcPr>
                    <a:solidFill>
                      <a:schemeClr val="accent2">
                        <a:lumMod val="50000"/>
                        <a:alpha val="30000"/>
                      </a:schemeClr>
                    </a:solidFill>
                  </a:tcPr>
                </a:tc>
                <a:extLst>
                  <a:ext uri="{0D108BD9-81ED-4DB2-BD59-A6C34878D82A}">
                    <a16:rowId xmlns:a16="http://schemas.microsoft.com/office/drawing/2014/main" val="407889501"/>
                  </a:ext>
                </a:extLst>
              </a:tr>
              <a:tr h="1424909">
                <a:tc>
                  <a:txBody>
                    <a:bodyPr/>
                    <a:lstStyle/>
                    <a:p>
                      <a:endParaRPr lang="en-GB"/>
                    </a:p>
                  </a:txBody>
                  <a:tcPr>
                    <a:solidFill>
                      <a:schemeClr val="accent1">
                        <a:tint val="40000"/>
                        <a:alpha val="30000"/>
                      </a:schemeClr>
                    </a:solidFill>
                  </a:tcPr>
                </a:tc>
                <a:tc>
                  <a:txBody>
                    <a:bodyPr/>
                    <a:lstStyle/>
                    <a:p>
                      <a:endParaRPr lang="en-GB" dirty="0"/>
                    </a:p>
                  </a:txBody>
                  <a:tcPr>
                    <a:solidFill>
                      <a:schemeClr val="accent1">
                        <a:tint val="40000"/>
                        <a:alpha val="30000"/>
                      </a:schemeClr>
                    </a:solidFill>
                  </a:tcPr>
                </a:tc>
                <a:extLst>
                  <a:ext uri="{0D108BD9-81ED-4DB2-BD59-A6C34878D82A}">
                    <a16:rowId xmlns:a16="http://schemas.microsoft.com/office/drawing/2014/main" val="880430146"/>
                  </a:ext>
                </a:extLst>
              </a:tr>
            </a:tbl>
          </a:graphicData>
        </a:graphic>
      </p:graphicFrame>
      <p:graphicFrame>
        <p:nvGraphicFramePr>
          <p:cNvPr id="32" name="Table 31">
            <a:extLst>
              <a:ext uri="{FF2B5EF4-FFF2-40B4-BE49-F238E27FC236}">
                <a16:creationId xmlns:a16="http://schemas.microsoft.com/office/drawing/2014/main" id="{122B891A-FFA5-4D75-A128-DCD2020C0193}"/>
              </a:ext>
            </a:extLst>
          </p:cNvPr>
          <p:cNvGraphicFramePr>
            <a:graphicFrameLocks noGrp="1"/>
          </p:cNvGraphicFramePr>
          <p:nvPr/>
        </p:nvGraphicFramePr>
        <p:xfrm>
          <a:off x="763082" y="2183760"/>
          <a:ext cx="3661420" cy="2849818"/>
        </p:xfrm>
        <a:graphic>
          <a:graphicData uri="http://schemas.openxmlformats.org/drawingml/2006/table">
            <a:tbl>
              <a:tblPr firstRow="1" bandRow="1">
                <a:tableStyleId>{5C22544A-7EE6-4342-B048-85BDC9FD1C3A}</a:tableStyleId>
              </a:tblPr>
              <a:tblGrid>
                <a:gridCol w="1830710">
                  <a:extLst>
                    <a:ext uri="{9D8B030D-6E8A-4147-A177-3AD203B41FA5}">
                      <a16:colId xmlns:a16="http://schemas.microsoft.com/office/drawing/2014/main" val="2575262615"/>
                    </a:ext>
                  </a:extLst>
                </a:gridCol>
                <a:gridCol w="1830710">
                  <a:extLst>
                    <a:ext uri="{9D8B030D-6E8A-4147-A177-3AD203B41FA5}">
                      <a16:colId xmlns:a16="http://schemas.microsoft.com/office/drawing/2014/main" val="2470610346"/>
                    </a:ext>
                  </a:extLst>
                </a:gridCol>
              </a:tblGrid>
              <a:tr h="1424909">
                <a:tc>
                  <a:txBody>
                    <a:bodyPr/>
                    <a:lstStyle/>
                    <a:p>
                      <a:endParaRPr lang="en-GB" dirty="0"/>
                    </a:p>
                  </a:txBody>
                  <a:tcPr>
                    <a:solidFill>
                      <a:schemeClr val="bg1">
                        <a:lumMod val="85000"/>
                        <a:alpha val="30000"/>
                      </a:schemeClr>
                    </a:solidFill>
                  </a:tcPr>
                </a:tc>
                <a:tc>
                  <a:txBody>
                    <a:bodyPr/>
                    <a:lstStyle/>
                    <a:p>
                      <a:endParaRPr lang="en-GB" dirty="0"/>
                    </a:p>
                  </a:txBody>
                  <a:tcPr>
                    <a:solidFill>
                      <a:schemeClr val="accent2">
                        <a:lumMod val="50000"/>
                        <a:alpha val="30000"/>
                      </a:schemeClr>
                    </a:solidFill>
                  </a:tcPr>
                </a:tc>
                <a:extLst>
                  <a:ext uri="{0D108BD9-81ED-4DB2-BD59-A6C34878D82A}">
                    <a16:rowId xmlns:a16="http://schemas.microsoft.com/office/drawing/2014/main" val="407889501"/>
                  </a:ext>
                </a:extLst>
              </a:tr>
              <a:tr h="1424909">
                <a:tc>
                  <a:txBody>
                    <a:bodyPr/>
                    <a:lstStyle/>
                    <a:p>
                      <a:endParaRPr lang="en-GB"/>
                    </a:p>
                  </a:txBody>
                  <a:tcPr>
                    <a:solidFill>
                      <a:schemeClr val="accent1">
                        <a:tint val="40000"/>
                        <a:alpha val="30000"/>
                      </a:schemeClr>
                    </a:solidFill>
                  </a:tcPr>
                </a:tc>
                <a:tc>
                  <a:txBody>
                    <a:bodyPr/>
                    <a:lstStyle/>
                    <a:p>
                      <a:endParaRPr lang="en-GB" dirty="0"/>
                    </a:p>
                  </a:txBody>
                  <a:tcPr>
                    <a:solidFill>
                      <a:schemeClr val="accent1">
                        <a:tint val="40000"/>
                        <a:alpha val="30000"/>
                      </a:schemeClr>
                    </a:solidFill>
                  </a:tcPr>
                </a:tc>
                <a:extLst>
                  <a:ext uri="{0D108BD9-81ED-4DB2-BD59-A6C34878D82A}">
                    <a16:rowId xmlns:a16="http://schemas.microsoft.com/office/drawing/2014/main" val="880430146"/>
                  </a:ext>
                </a:extLst>
              </a:tr>
            </a:tbl>
          </a:graphicData>
        </a:graphic>
      </p:graphicFrame>
      <p:sp>
        <p:nvSpPr>
          <p:cNvPr id="3" name="Slide Number Placeholder 2">
            <a:extLst>
              <a:ext uri="{FF2B5EF4-FFF2-40B4-BE49-F238E27FC236}">
                <a16:creationId xmlns:a16="http://schemas.microsoft.com/office/drawing/2014/main" id="{32DB5B65-4C96-4D81-A70E-C4C1E3F06138}"/>
              </a:ext>
            </a:extLst>
          </p:cNvPr>
          <p:cNvSpPr>
            <a:spLocks noGrp="1"/>
          </p:cNvSpPr>
          <p:nvPr>
            <p:ph type="sldNum" sz="quarter" idx="12"/>
          </p:nvPr>
        </p:nvSpPr>
        <p:spPr/>
        <p:txBody>
          <a:bodyPr/>
          <a:lstStyle/>
          <a:p>
            <a:fld id="{65C4E51C-5B21-47ED-87F9-7CEAAA8B3069}" type="slidenum">
              <a:rPr lang="en-GB" smtClean="0"/>
              <a:pPr/>
              <a:t>35</a:t>
            </a:fld>
            <a:endParaRPr lang="en-GB"/>
          </a:p>
        </p:txBody>
      </p:sp>
      <p:graphicFrame>
        <p:nvGraphicFramePr>
          <p:cNvPr id="27" name="Chart 26">
            <a:extLst>
              <a:ext uri="{FF2B5EF4-FFF2-40B4-BE49-F238E27FC236}">
                <a16:creationId xmlns:a16="http://schemas.microsoft.com/office/drawing/2014/main" id="{814811A8-298F-4C21-9D9C-49566BF06C4E}"/>
              </a:ext>
            </a:extLst>
          </p:cNvPr>
          <p:cNvGraphicFramePr/>
          <p:nvPr>
            <p:extLst>
              <p:ext uri="{D42A27DB-BD31-4B8C-83A1-F6EECF244321}">
                <p14:modId xmlns:p14="http://schemas.microsoft.com/office/powerpoint/2010/main" val="3807515007"/>
              </p:ext>
            </p:extLst>
          </p:nvPr>
        </p:nvGraphicFramePr>
        <p:xfrm>
          <a:off x="319917" y="2129260"/>
          <a:ext cx="4131307" cy="3334706"/>
        </p:xfrm>
        <a:graphic>
          <a:graphicData uri="http://schemas.openxmlformats.org/drawingml/2006/chart">
            <c:chart xmlns:c="http://schemas.openxmlformats.org/drawingml/2006/chart" xmlns:r="http://schemas.openxmlformats.org/officeDocument/2006/relationships" r:id="rId2"/>
          </a:graphicData>
        </a:graphic>
      </p:graphicFrame>
      <p:sp>
        <p:nvSpPr>
          <p:cNvPr id="28" name="TextBox 27">
            <a:extLst>
              <a:ext uri="{FF2B5EF4-FFF2-40B4-BE49-F238E27FC236}">
                <a16:creationId xmlns:a16="http://schemas.microsoft.com/office/drawing/2014/main" id="{47EBEE3D-5288-4B82-9206-D0BA319EC89F}"/>
              </a:ext>
            </a:extLst>
          </p:cNvPr>
          <p:cNvSpPr txBox="1"/>
          <p:nvPr/>
        </p:nvSpPr>
        <p:spPr>
          <a:xfrm>
            <a:off x="825074" y="4648778"/>
            <a:ext cx="1209294" cy="246221"/>
          </a:xfrm>
          <a:prstGeom prst="rect">
            <a:avLst/>
          </a:prstGeom>
          <a:noFill/>
        </p:spPr>
        <p:txBody>
          <a:bodyPr wrap="square" rtlCol="0">
            <a:spAutoFit/>
          </a:bodyPr>
          <a:lstStyle/>
          <a:p>
            <a:pPr algn="ctr"/>
            <a:r>
              <a:rPr lang="en-GB" sz="1000" dirty="0"/>
              <a:t>Spa Experience</a:t>
            </a:r>
          </a:p>
        </p:txBody>
      </p:sp>
      <p:sp>
        <p:nvSpPr>
          <p:cNvPr id="31" name="TextBox 30">
            <a:extLst>
              <a:ext uri="{FF2B5EF4-FFF2-40B4-BE49-F238E27FC236}">
                <a16:creationId xmlns:a16="http://schemas.microsoft.com/office/drawing/2014/main" id="{42231E70-C965-4463-90F0-48DB8432E6E4}"/>
              </a:ext>
            </a:extLst>
          </p:cNvPr>
          <p:cNvSpPr txBox="1"/>
          <p:nvPr/>
        </p:nvSpPr>
        <p:spPr>
          <a:xfrm>
            <a:off x="1940853" y="4295683"/>
            <a:ext cx="816668" cy="553998"/>
          </a:xfrm>
          <a:prstGeom prst="rect">
            <a:avLst/>
          </a:prstGeom>
          <a:noFill/>
        </p:spPr>
        <p:txBody>
          <a:bodyPr wrap="square" rtlCol="0">
            <a:spAutoFit/>
          </a:bodyPr>
          <a:lstStyle/>
          <a:p>
            <a:pPr algn="ctr"/>
            <a:r>
              <a:rPr lang="en-GB" sz="1000" dirty="0"/>
              <a:t>Vineyard Tour &amp; Tasting</a:t>
            </a:r>
          </a:p>
        </p:txBody>
      </p:sp>
      <p:sp>
        <p:nvSpPr>
          <p:cNvPr id="33" name="TextBox 32">
            <a:extLst>
              <a:ext uri="{FF2B5EF4-FFF2-40B4-BE49-F238E27FC236}">
                <a16:creationId xmlns:a16="http://schemas.microsoft.com/office/drawing/2014/main" id="{C5D7A6F3-E3A5-4D71-B4E9-1184A1727CEC}"/>
              </a:ext>
            </a:extLst>
          </p:cNvPr>
          <p:cNvSpPr txBox="1"/>
          <p:nvPr/>
        </p:nvSpPr>
        <p:spPr>
          <a:xfrm>
            <a:off x="699576" y="5047764"/>
            <a:ext cx="3832971" cy="276999"/>
          </a:xfrm>
          <a:prstGeom prst="rect">
            <a:avLst/>
          </a:prstGeom>
          <a:noFill/>
        </p:spPr>
        <p:txBody>
          <a:bodyPr wrap="square" rtlCol="0">
            <a:spAutoFit/>
          </a:bodyPr>
          <a:lstStyle/>
          <a:p>
            <a:pPr algn="ctr"/>
            <a:r>
              <a:rPr lang="en-GB" sz="1200" b="1" i="1" dirty="0"/>
              <a:t>Opportunity to be seen as Authentic / Unique to England</a:t>
            </a:r>
          </a:p>
        </p:txBody>
      </p:sp>
      <p:sp>
        <p:nvSpPr>
          <p:cNvPr id="54" name="Rectangle 53">
            <a:extLst>
              <a:ext uri="{FF2B5EF4-FFF2-40B4-BE49-F238E27FC236}">
                <a16:creationId xmlns:a16="http://schemas.microsoft.com/office/drawing/2014/main" id="{F0016E70-58E1-4DB8-9486-5AEAA115FE72}"/>
              </a:ext>
            </a:extLst>
          </p:cNvPr>
          <p:cNvSpPr/>
          <p:nvPr/>
        </p:nvSpPr>
        <p:spPr>
          <a:xfrm>
            <a:off x="0" y="678738"/>
            <a:ext cx="9822385" cy="494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634EAE31-967C-4484-9740-7F3CC171275C}"/>
              </a:ext>
            </a:extLst>
          </p:cNvPr>
          <p:cNvSpPr/>
          <p:nvPr/>
        </p:nvSpPr>
        <p:spPr>
          <a:xfrm>
            <a:off x="83615" y="688611"/>
            <a:ext cx="9432280" cy="523220"/>
          </a:xfrm>
          <a:prstGeom prst="rect">
            <a:avLst/>
          </a:prstGeom>
        </p:spPr>
        <p:txBody>
          <a:bodyPr wrap="square">
            <a:spAutoFit/>
          </a:bodyPr>
          <a:lstStyle/>
          <a:p>
            <a:r>
              <a:rPr lang="en-GB" sz="1400" b="1" dirty="0">
                <a:solidFill>
                  <a:schemeClr val="accent5"/>
                </a:solidFill>
              </a:rPr>
              <a:t>There is some work to do to convince travellers these experiences belong to England and can add to the authenticity of the holiday overall </a:t>
            </a:r>
          </a:p>
        </p:txBody>
      </p:sp>
      <p:sp>
        <p:nvSpPr>
          <p:cNvPr id="62" name="TextBox 61">
            <a:extLst>
              <a:ext uri="{FF2B5EF4-FFF2-40B4-BE49-F238E27FC236}">
                <a16:creationId xmlns:a16="http://schemas.microsoft.com/office/drawing/2014/main" id="{7A4A24B9-D288-4562-BBF6-F09D5D8BEFBA}"/>
              </a:ext>
            </a:extLst>
          </p:cNvPr>
          <p:cNvSpPr txBox="1"/>
          <p:nvPr/>
        </p:nvSpPr>
        <p:spPr>
          <a:xfrm rot="16200000">
            <a:off x="-714084" y="3452546"/>
            <a:ext cx="2581098" cy="276999"/>
          </a:xfrm>
          <a:prstGeom prst="rect">
            <a:avLst/>
          </a:prstGeom>
          <a:noFill/>
        </p:spPr>
        <p:txBody>
          <a:bodyPr wrap="square" rtlCol="0">
            <a:spAutoFit/>
          </a:bodyPr>
          <a:lstStyle/>
          <a:p>
            <a:pPr algn="ctr"/>
            <a:r>
              <a:rPr lang="en-GB" sz="1200" b="1" i="1" dirty="0"/>
              <a:t>‘Must Do’ Experience in England</a:t>
            </a:r>
          </a:p>
        </p:txBody>
      </p:sp>
      <p:sp>
        <p:nvSpPr>
          <p:cNvPr id="66" name="TextBox 65">
            <a:extLst>
              <a:ext uri="{FF2B5EF4-FFF2-40B4-BE49-F238E27FC236}">
                <a16:creationId xmlns:a16="http://schemas.microsoft.com/office/drawing/2014/main" id="{18392FD1-3781-4503-89EB-900E50A9B1DD}"/>
              </a:ext>
            </a:extLst>
          </p:cNvPr>
          <p:cNvSpPr txBox="1"/>
          <p:nvPr/>
        </p:nvSpPr>
        <p:spPr>
          <a:xfrm>
            <a:off x="699576" y="1692047"/>
            <a:ext cx="3751648" cy="461665"/>
          </a:xfrm>
          <a:prstGeom prst="rect">
            <a:avLst/>
          </a:prstGeom>
          <a:noFill/>
        </p:spPr>
        <p:txBody>
          <a:bodyPr wrap="square" rtlCol="0">
            <a:spAutoFit/>
          </a:bodyPr>
          <a:lstStyle/>
          <a:p>
            <a:r>
              <a:rPr lang="en-GB" sz="1200" b="1" dirty="0"/>
              <a:t>AUTHENTIC / UNIQUE: </a:t>
            </a:r>
            <a:r>
              <a:rPr lang="en-GB" sz="1200" dirty="0"/>
              <a:t>Currently not seen as ‘must do’ experiences or authentic / unique to England</a:t>
            </a:r>
          </a:p>
        </p:txBody>
      </p:sp>
      <p:graphicFrame>
        <p:nvGraphicFramePr>
          <p:cNvPr id="69" name="Chart 68">
            <a:extLst>
              <a:ext uri="{FF2B5EF4-FFF2-40B4-BE49-F238E27FC236}">
                <a16:creationId xmlns:a16="http://schemas.microsoft.com/office/drawing/2014/main" id="{3560625A-F534-4CEB-A675-7FA541B96D4D}"/>
              </a:ext>
            </a:extLst>
          </p:cNvPr>
          <p:cNvGraphicFramePr/>
          <p:nvPr>
            <p:extLst>
              <p:ext uri="{D42A27DB-BD31-4B8C-83A1-F6EECF244321}">
                <p14:modId xmlns:p14="http://schemas.microsoft.com/office/powerpoint/2010/main" val="3433288978"/>
              </p:ext>
            </p:extLst>
          </p:nvPr>
        </p:nvGraphicFramePr>
        <p:xfrm>
          <a:off x="5137371" y="2111636"/>
          <a:ext cx="4131307" cy="3334706"/>
        </p:xfrm>
        <a:graphic>
          <a:graphicData uri="http://schemas.openxmlformats.org/drawingml/2006/chart">
            <c:chart xmlns:c="http://schemas.openxmlformats.org/drawingml/2006/chart" xmlns:r="http://schemas.openxmlformats.org/officeDocument/2006/relationships" r:id="rId3"/>
          </a:graphicData>
        </a:graphic>
      </p:graphicFrame>
      <p:sp>
        <p:nvSpPr>
          <p:cNvPr id="76" name="TextBox 75">
            <a:extLst>
              <a:ext uri="{FF2B5EF4-FFF2-40B4-BE49-F238E27FC236}">
                <a16:creationId xmlns:a16="http://schemas.microsoft.com/office/drawing/2014/main" id="{AD0D5679-711E-44EB-8927-A7743BDDE092}"/>
              </a:ext>
            </a:extLst>
          </p:cNvPr>
          <p:cNvSpPr txBox="1"/>
          <p:nvPr/>
        </p:nvSpPr>
        <p:spPr>
          <a:xfrm>
            <a:off x="5454778" y="1661132"/>
            <a:ext cx="4012903" cy="461665"/>
          </a:xfrm>
          <a:prstGeom prst="rect">
            <a:avLst/>
          </a:prstGeom>
          <a:noFill/>
        </p:spPr>
        <p:txBody>
          <a:bodyPr wrap="square" rtlCol="0">
            <a:spAutoFit/>
          </a:bodyPr>
          <a:lstStyle/>
          <a:p>
            <a:r>
              <a:rPr lang="en-GB" sz="1200" b="1" dirty="0"/>
              <a:t>CULTURE / HISTORY: </a:t>
            </a:r>
            <a:r>
              <a:rPr lang="en-GB" sz="1200" dirty="0"/>
              <a:t>Currently do not offer a strong chance to connect the history and culture</a:t>
            </a:r>
          </a:p>
        </p:txBody>
      </p:sp>
      <p:sp>
        <p:nvSpPr>
          <p:cNvPr id="79" name="Title 1">
            <a:extLst>
              <a:ext uri="{FF2B5EF4-FFF2-40B4-BE49-F238E27FC236}">
                <a16:creationId xmlns:a16="http://schemas.microsoft.com/office/drawing/2014/main" id="{DF930056-30C0-43CD-984F-C69CC56D6E3B}"/>
              </a:ext>
            </a:extLst>
          </p:cNvPr>
          <p:cNvSpPr>
            <a:spLocks noGrp="1"/>
          </p:cNvSpPr>
          <p:nvPr>
            <p:ph type="title"/>
          </p:nvPr>
        </p:nvSpPr>
        <p:spPr>
          <a:xfrm>
            <a:off x="88388" y="-34051"/>
            <a:ext cx="9552810" cy="904000"/>
          </a:xfrm>
        </p:spPr>
        <p:txBody>
          <a:bodyPr>
            <a:normAutofit/>
          </a:bodyPr>
          <a:lstStyle/>
          <a:p>
            <a:pPr>
              <a:tabLst>
                <a:tab pos="3944938" algn="l"/>
              </a:tabLst>
            </a:pPr>
            <a:r>
              <a:rPr lang="en-GB" dirty="0"/>
              <a:t>High Interest Established Experiences – Group 2: believability in core experiential components</a:t>
            </a:r>
          </a:p>
        </p:txBody>
      </p:sp>
      <p:sp>
        <p:nvSpPr>
          <p:cNvPr id="80" name="TextBox 79">
            <a:extLst>
              <a:ext uri="{FF2B5EF4-FFF2-40B4-BE49-F238E27FC236}">
                <a16:creationId xmlns:a16="http://schemas.microsoft.com/office/drawing/2014/main" id="{5AC49BF2-356F-4230-BA07-E524F641ECD7}"/>
              </a:ext>
            </a:extLst>
          </p:cNvPr>
          <p:cNvSpPr txBox="1"/>
          <p:nvPr/>
        </p:nvSpPr>
        <p:spPr>
          <a:xfrm>
            <a:off x="5424973" y="5015954"/>
            <a:ext cx="3832971" cy="276999"/>
          </a:xfrm>
          <a:prstGeom prst="rect">
            <a:avLst/>
          </a:prstGeom>
          <a:noFill/>
        </p:spPr>
        <p:txBody>
          <a:bodyPr wrap="square" rtlCol="0">
            <a:spAutoFit/>
          </a:bodyPr>
          <a:lstStyle/>
          <a:p>
            <a:pPr algn="ctr"/>
            <a:r>
              <a:rPr lang="en-GB" sz="1200" b="1" i="1" dirty="0"/>
              <a:t>Provides a chance to connect to history or culture</a:t>
            </a:r>
          </a:p>
        </p:txBody>
      </p:sp>
      <p:sp>
        <p:nvSpPr>
          <p:cNvPr id="81" name="TextBox 80">
            <a:extLst>
              <a:ext uri="{FF2B5EF4-FFF2-40B4-BE49-F238E27FC236}">
                <a16:creationId xmlns:a16="http://schemas.microsoft.com/office/drawing/2014/main" id="{A14A15C9-D267-49D1-879A-DA463B6F6E0E}"/>
              </a:ext>
            </a:extLst>
          </p:cNvPr>
          <p:cNvSpPr txBox="1"/>
          <p:nvPr/>
        </p:nvSpPr>
        <p:spPr>
          <a:xfrm rot="16200000">
            <a:off x="3939583" y="3250507"/>
            <a:ext cx="2581098" cy="461665"/>
          </a:xfrm>
          <a:prstGeom prst="rect">
            <a:avLst/>
          </a:prstGeom>
          <a:noFill/>
        </p:spPr>
        <p:txBody>
          <a:bodyPr wrap="square" rtlCol="0">
            <a:spAutoFit/>
          </a:bodyPr>
          <a:lstStyle/>
          <a:p>
            <a:pPr algn="ctr"/>
            <a:r>
              <a:rPr lang="en-GB" sz="1200" b="1" i="1" dirty="0"/>
              <a:t>Create memories – something to remember the holiday by</a:t>
            </a:r>
          </a:p>
        </p:txBody>
      </p:sp>
      <p:sp>
        <p:nvSpPr>
          <p:cNvPr id="35" name="Slide Number Placeholder 5">
            <a:extLst>
              <a:ext uri="{FF2B5EF4-FFF2-40B4-BE49-F238E27FC236}">
                <a16:creationId xmlns:a16="http://schemas.microsoft.com/office/drawing/2014/main" id="{44DB6EEC-D31D-4227-9F91-EBCE199F73B9}"/>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36" name="Oval 35">
            <a:extLst>
              <a:ext uri="{FF2B5EF4-FFF2-40B4-BE49-F238E27FC236}">
                <a16:creationId xmlns:a16="http://schemas.microsoft.com/office/drawing/2014/main" id="{A653E777-AFFA-47A7-8BA3-261DEE9C23F2}"/>
              </a:ext>
            </a:extLst>
          </p:cNvPr>
          <p:cNvSpPr/>
          <p:nvPr/>
        </p:nvSpPr>
        <p:spPr>
          <a:xfrm>
            <a:off x="498203" y="1718125"/>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4</a:t>
            </a:r>
          </a:p>
        </p:txBody>
      </p:sp>
      <p:sp>
        <p:nvSpPr>
          <p:cNvPr id="37" name="Oval 36">
            <a:extLst>
              <a:ext uri="{FF2B5EF4-FFF2-40B4-BE49-F238E27FC236}">
                <a16:creationId xmlns:a16="http://schemas.microsoft.com/office/drawing/2014/main" id="{6E74FA0E-D0AA-4AAB-B799-E7B945C2EDFC}"/>
              </a:ext>
            </a:extLst>
          </p:cNvPr>
          <p:cNvSpPr/>
          <p:nvPr/>
        </p:nvSpPr>
        <p:spPr>
          <a:xfrm>
            <a:off x="5262115" y="1726936"/>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5</a:t>
            </a:r>
          </a:p>
        </p:txBody>
      </p:sp>
      <p:sp>
        <p:nvSpPr>
          <p:cNvPr id="34" name="TextBox 33">
            <a:extLst>
              <a:ext uri="{FF2B5EF4-FFF2-40B4-BE49-F238E27FC236}">
                <a16:creationId xmlns:a16="http://schemas.microsoft.com/office/drawing/2014/main" id="{F19B7682-1C8B-4C8A-9188-D13CF7CF3B77}"/>
              </a:ext>
            </a:extLst>
          </p:cNvPr>
          <p:cNvSpPr txBox="1"/>
          <p:nvPr/>
        </p:nvSpPr>
        <p:spPr>
          <a:xfrm>
            <a:off x="6836629" y="3613633"/>
            <a:ext cx="816668" cy="553998"/>
          </a:xfrm>
          <a:prstGeom prst="rect">
            <a:avLst/>
          </a:prstGeom>
          <a:noFill/>
        </p:spPr>
        <p:txBody>
          <a:bodyPr wrap="square" rtlCol="0">
            <a:spAutoFit/>
          </a:bodyPr>
          <a:lstStyle/>
          <a:p>
            <a:pPr algn="ctr"/>
            <a:r>
              <a:rPr lang="en-GB" sz="1000" dirty="0"/>
              <a:t>Vineyard Tour &amp; Tasting</a:t>
            </a:r>
          </a:p>
        </p:txBody>
      </p:sp>
      <p:sp>
        <p:nvSpPr>
          <p:cNvPr id="38" name="TextBox 37">
            <a:extLst>
              <a:ext uri="{FF2B5EF4-FFF2-40B4-BE49-F238E27FC236}">
                <a16:creationId xmlns:a16="http://schemas.microsoft.com/office/drawing/2014/main" id="{8CE65CD5-9D8A-40CA-8459-D662C2845701}"/>
              </a:ext>
            </a:extLst>
          </p:cNvPr>
          <p:cNvSpPr txBox="1"/>
          <p:nvPr/>
        </p:nvSpPr>
        <p:spPr>
          <a:xfrm>
            <a:off x="5474819" y="3890632"/>
            <a:ext cx="1209294" cy="246221"/>
          </a:xfrm>
          <a:prstGeom prst="rect">
            <a:avLst/>
          </a:prstGeom>
          <a:noFill/>
        </p:spPr>
        <p:txBody>
          <a:bodyPr wrap="square" rtlCol="0">
            <a:spAutoFit/>
          </a:bodyPr>
          <a:lstStyle/>
          <a:p>
            <a:pPr algn="ctr"/>
            <a:r>
              <a:rPr lang="en-GB" sz="1000" dirty="0"/>
              <a:t>Spa Experience</a:t>
            </a:r>
          </a:p>
        </p:txBody>
      </p:sp>
      <p:sp>
        <p:nvSpPr>
          <p:cNvPr id="25" name="Rectangle 24">
            <a:extLst>
              <a:ext uri="{FF2B5EF4-FFF2-40B4-BE49-F238E27FC236}">
                <a16:creationId xmlns:a16="http://schemas.microsoft.com/office/drawing/2014/main" id="{C6F2F8D2-68F8-49C4-A5AA-EB3A9FCA1686}"/>
              </a:ext>
            </a:extLst>
          </p:cNvPr>
          <p:cNvSpPr/>
          <p:nvPr/>
        </p:nvSpPr>
        <p:spPr>
          <a:xfrm>
            <a:off x="990076" y="6418003"/>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Base: All markets </a:t>
            </a:r>
          </a:p>
        </p:txBody>
      </p:sp>
    </p:spTree>
    <p:extLst>
      <p:ext uri="{BB962C8B-B14F-4D97-AF65-F5344CB8AC3E}">
        <p14:creationId xmlns:p14="http://schemas.microsoft.com/office/powerpoint/2010/main" val="19725832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2" name="Table 41">
            <a:extLst>
              <a:ext uri="{FF2B5EF4-FFF2-40B4-BE49-F238E27FC236}">
                <a16:creationId xmlns:a16="http://schemas.microsoft.com/office/drawing/2014/main" id="{3D266B46-0085-4025-9322-C192D22F5BD7}"/>
              </a:ext>
            </a:extLst>
          </p:cNvPr>
          <p:cNvGraphicFramePr>
            <a:graphicFrameLocks noGrp="1"/>
          </p:cNvGraphicFramePr>
          <p:nvPr/>
        </p:nvGraphicFramePr>
        <p:xfrm>
          <a:off x="392134" y="1444868"/>
          <a:ext cx="9258013" cy="4760339"/>
        </p:xfrm>
        <a:graphic>
          <a:graphicData uri="http://schemas.openxmlformats.org/drawingml/2006/table">
            <a:tbl>
              <a:tblPr firstRow="1" bandRow="1">
                <a:tableStyleId>{5C22544A-7EE6-4342-B048-85BDC9FD1C3A}</a:tableStyleId>
              </a:tblPr>
              <a:tblGrid>
                <a:gridCol w="9258013">
                  <a:extLst>
                    <a:ext uri="{9D8B030D-6E8A-4147-A177-3AD203B41FA5}">
                      <a16:colId xmlns:a16="http://schemas.microsoft.com/office/drawing/2014/main" val="219639565"/>
                    </a:ext>
                  </a:extLst>
                </a:gridCol>
              </a:tblGrid>
              <a:tr h="2305700">
                <a:tc>
                  <a:txBody>
                    <a:bodyPr/>
                    <a:lstStyle/>
                    <a:p>
                      <a:endParaRPr lang="en-GB" dirty="0"/>
                    </a:p>
                  </a:txBody>
                  <a:tcPr>
                    <a:solidFill>
                      <a:schemeClr val="bg1">
                        <a:lumMod val="95000"/>
                      </a:schemeClr>
                    </a:solidFill>
                  </a:tcPr>
                </a:tc>
                <a:extLst>
                  <a:ext uri="{0D108BD9-81ED-4DB2-BD59-A6C34878D82A}">
                    <a16:rowId xmlns:a16="http://schemas.microsoft.com/office/drawing/2014/main" val="2447966589"/>
                  </a:ext>
                </a:extLst>
              </a:tr>
              <a:tr h="2454639">
                <a:tc>
                  <a:txBody>
                    <a:bodyPr/>
                    <a:lstStyle/>
                    <a:p>
                      <a:endParaRPr lang="en-GB" dirty="0"/>
                    </a:p>
                  </a:txBody>
                  <a:tcPr>
                    <a:solidFill>
                      <a:schemeClr val="bg1">
                        <a:lumMod val="95000"/>
                      </a:schemeClr>
                    </a:solidFill>
                  </a:tcPr>
                </a:tc>
                <a:extLst>
                  <a:ext uri="{0D108BD9-81ED-4DB2-BD59-A6C34878D82A}">
                    <a16:rowId xmlns:a16="http://schemas.microsoft.com/office/drawing/2014/main" val="1589057521"/>
                  </a:ext>
                </a:extLst>
              </a:tr>
            </a:tbl>
          </a:graphicData>
        </a:graphic>
      </p:graphicFrame>
      <p:sp>
        <p:nvSpPr>
          <p:cNvPr id="3" name="Slide Number Placeholder 2">
            <a:extLst>
              <a:ext uri="{FF2B5EF4-FFF2-40B4-BE49-F238E27FC236}">
                <a16:creationId xmlns:a16="http://schemas.microsoft.com/office/drawing/2014/main" id="{32DB5B65-4C96-4D81-A70E-C4C1E3F06138}"/>
              </a:ext>
            </a:extLst>
          </p:cNvPr>
          <p:cNvSpPr>
            <a:spLocks noGrp="1"/>
          </p:cNvSpPr>
          <p:nvPr>
            <p:ph type="sldNum" sz="quarter" idx="12"/>
          </p:nvPr>
        </p:nvSpPr>
        <p:spPr/>
        <p:txBody>
          <a:bodyPr/>
          <a:lstStyle/>
          <a:p>
            <a:fld id="{65C4E51C-5B21-47ED-87F9-7CEAAA8B3069}" type="slidenum">
              <a:rPr lang="en-GB" smtClean="0"/>
              <a:pPr/>
              <a:t>36</a:t>
            </a:fld>
            <a:endParaRPr lang="en-GB"/>
          </a:p>
        </p:txBody>
      </p:sp>
      <p:sp>
        <p:nvSpPr>
          <p:cNvPr id="54" name="Rectangle 53">
            <a:extLst>
              <a:ext uri="{FF2B5EF4-FFF2-40B4-BE49-F238E27FC236}">
                <a16:creationId xmlns:a16="http://schemas.microsoft.com/office/drawing/2014/main" id="{F0016E70-58E1-4DB8-9486-5AEAA115FE72}"/>
              </a:ext>
            </a:extLst>
          </p:cNvPr>
          <p:cNvSpPr/>
          <p:nvPr/>
        </p:nvSpPr>
        <p:spPr>
          <a:xfrm>
            <a:off x="0" y="678738"/>
            <a:ext cx="9822385" cy="494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634EAE31-967C-4484-9740-7F3CC171275C}"/>
              </a:ext>
            </a:extLst>
          </p:cNvPr>
          <p:cNvSpPr/>
          <p:nvPr/>
        </p:nvSpPr>
        <p:spPr>
          <a:xfrm>
            <a:off x="148653" y="652792"/>
            <a:ext cx="9432280" cy="523220"/>
          </a:xfrm>
          <a:prstGeom prst="rect">
            <a:avLst/>
          </a:prstGeom>
        </p:spPr>
        <p:txBody>
          <a:bodyPr wrap="square">
            <a:spAutoFit/>
          </a:bodyPr>
          <a:lstStyle/>
          <a:p>
            <a:r>
              <a:rPr lang="en-GB" sz="1400" b="1" dirty="0">
                <a:solidFill>
                  <a:schemeClr val="accent5"/>
                </a:solidFill>
              </a:rPr>
              <a:t>Experiences do have a home in rural / regional England, however, England’s credentials for offering these experiences is not well understood, particularly among inbound travellers</a:t>
            </a:r>
          </a:p>
        </p:txBody>
      </p:sp>
      <p:sp>
        <p:nvSpPr>
          <p:cNvPr id="79" name="Title 1">
            <a:extLst>
              <a:ext uri="{FF2B5EF4-FFF2-40B4-BE49-F238E27FC236}">
                <a16:creationId xmlns:a16="http://schemas.microsoft.com/office/drawing/2014/main" id="{DF930056-30C0-43CD-984F-C69CC56D6E3B}"/>
              </a:ext>
            </a:extLst>
          </p:cNvPr>
          <p:cNvSpPr>
            <a:spLocks noGrp="1"/>
          </p:cNvSpPr>
          <p:nvPr>
            <p:ph type="title"/>
          </p:nvPr>
        </p:nvSpPr>
        <p:spPr>
          <a:xfrm>
            <a:off x="88388" y="-34051"/>
            <a:ext cx="9552810" cy="904000"/>
          </a:xfrm>
        </p:spPr>
        <p:txBody>
          <a:bodyPr>
            <a:normAutofit/>
          </a:bodyPr>
          <a:lstStyle/>
          <a:p>
            <a:pPr>
              <a:tabLst>
                <a:tab pos="3944938" algn="l"/>
              </a:tabLst>
            </a:pPr>
            <a:r>
              <a:rPr lang="en-GB" dirty="0"/>
              <a:t>High Interest Established Experiences – Group 2: logistics</a:t>
            </a:r>
          </a:p>
        </p:txBody>
      </p:sp>
      <p:sp>
        <p:nvSpPr>
          <p:cNvPr id="35" name="Slide Number Placeholder 5">
            <a:extLst>
              <a:ext uri="{FF2B5EF4-FFF2-40B4-BE49-F238E27FC236}">
                <a16:creationId xmlns:a16="http://schemas.microsoft.com/office/drawing/2014/main" id="{44DB6EEC-D31D-4227-9F91-EBCE199F73B9}"/>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2599AD45-9455-409C-ADD6-87164107B691}"/>
              </a:ext>
            </a:extLst>
          </p:cNvPr>
          <p:cNvSpPr txBox="1"/>
          <p:nvPr/>
        </p:nvSpPr>
        <p:spPr>
          <a:xfrm>
            <a:off x="478784" y="1457446"/>
            <a:ext cx="8772017" cy="276999"/>
          </a:xfrm>
          <a:prstGeom prst="rect">
            <a:avLst/>
          </a:prstGeom>
          <a:noFill/>
        </p:spPr>
        <p:txBody>
          <a:bodyPr wrap="square" rtlCol="0">
            <a:spAutoFit/>
          </a:bodyPr>
          <a:lstStyle/>
          <a:p>
            <a:r>
              <a:rPr lang="en-GB" sz="1200" b="1" dirty="0"/>
              <a:t>PREFERRED LOCATION FOR DOING EXPERIENCE: </a:t>
            </a:r>
            <a:r>
              <a:rPr lang="en-GB" sz="1200" dirty="0"/>
              <a:t>Have a clear home in rural and coastal settings </a:t>
            </a:r>
            <a:endParaRPr lang="en-GB" sz="1200" b="1" dirty="0"/>
          </a:p>
        </p:txBody>
      </p:sp>
      <p:graphicFrame>
        <p:nvGraphicFramePr>
          <p:cNvPr id="38" name="Chart 37">
            <a:extLst>
              <a:ext uri="{FF2B5EF4-FFF2-40B4-BE49-F238E27FC236}">
                <a16:creationId xmlns:a16="http://schemas.microsoft.com/office/drawing/2014/main" id="{39258547-67D6-46B9-AF79-AC01CB07CA8F}"/>
              </a:ext>
            </a:extLst>
          </p:cNvPr>
          <p:cNvGraphicFramePr/>
          <p:nvPr>
            <p:extLst>
              <p:ext uri="{D42A27DB-BD31-4B8C-83A1-F6EECF244321}">
                <p14:modId xmlns:p14="http://schemas.microsoft.com/office/powerpoint/2010/main" val="204738705"/>
              </p:ext>
            </p:extLst>
          </p:nvPr>
        </p:nvGraphicFramePr>
        <p:xfrm>
          <a:off x="741849" y="1961813"/>
          <a:ext cx="8772017" cy="1720719"/>
        </p:xfrm>
        <a:graphic>
          <a:graphicData uri="http://schemas.openxmlformats.org/drawingml/2006/chart">
            <c:chart xmlns:c="http://schemas.openxmlformats.org/drawingml/2006/chart" xmlns:r="http://schemas.openxmlformats.org/officeDocument/2006/relationships" r:id="rId2"/>
          </a:graphicData>
        </a:graphic>
      </p:graphicFrame>
      <p:sp>
        <p:nvSpPr>
          <p:cNvPr id="43" name="TextBox 42">
            <a:extLst>
              <a:ext uri="{FF2B5EF4-FFF2-40B4-BE49-F238E27FC236}">
                <a16:creationId xmlns:a16="http://schemas.microsoft.com/office/drawing/2014/main" id="{5C7181C2-E683-4478-B1F0-F518D8871460}"/>
              </a:ext>
            </a:extLst>
          </p:cNvPr>
          <p:cNvSpPr txBox="1"/>
          <p:nvPr/>
        </p:nvSpPr>
        <p:spPr>
          <a:xfrm>
            <a:off x="2102103" y="3253039"/>
            <a:ext cx="1154085" cy="261610"/>
          </a:xfrm>
          <a:prstGeom prst="rect">
            <a:avLst/>
          </a:prstGeom>
          <a:noFill/>
        </p:spPr>
        <p:txBody>
          <a:bodyPr wrap="square" rtlCol="0">
            <a:spAutoFit/>
          </a:bodyPr>
          <a:lstStyle/>
          <a:p>
            <a:pPr algn="ctr"/>
            <a:r>
              <a:rPr lang="en-GB" sz="1100" dirty="0"/>
              <a:t>Spa Experience</a:t>
            </a:r>
          </a:p>
        </p:txBody>
      </p:sp>
      <p:sp>
        <p:nvSpPr>
          <p:cNvPr id="44" name="TextBox 43">
            <a:extLst>
              <a:ext uri="{FF2B5EF4-FFF2-40B4-BE49-F238E27FC236}">
                <a16:creationId xmlns:a16="http://schemas.microsoft.com/office/drawing/2014/main" id="{A321EBAE-2DF0-4073-95D1-140529210FA4}"/>
              </a:ext>
            </a:extLst>
          </p:cNvPr>
          <p:cNvSpPr txBox="1"/>
          <p:nvPr/>
        </p:nvSpPr>
        <p:spPr>
          <a:xfrm>
            <a:off x="5238297" y="3253039"/>
            <a:ext cx="1794673" cy="261610"/>
          </a:xfrm>
          <a:prstGeom prst="rect">
            <a:avLst/>
          </a:prstGeom>
          <a:noFill/>
        </p:spPr>
        <p:txBody>
          <a:bodyPr wrap="square" rtlCol="0">
            <a:spAutoFit/>
          </a:bodyPr>
          <a:lstStyle/>
          <a:p>
            <a:pPr algn="ctr"/>
            <a:r>
              <a:rPr lang="en-GB" sz="1100" dirty="0"/>
              <a:t>Vineyard Tour and Tasting</a:t>
            </a:r>
          </a:p>
        </p:txBody>
      </p:sp>
      <p:graphicFrame>
        <p:nvGraphicFramePr>
          <p:cNvPr id="50" name="Chart 49">
            <a:extLst>
              <a:ext uri="{FF2B5EF4-FFF2-40B4-BE49-F238E27FC236}">
                <a16:creationId xmlns:a16="http://schemas.microsoft.com/office/drawing/2014/main" id="{CFF4F6D4-F11E-436F-8566-7BCC6F7C5DEC}"/>
              </a:ext>
            </a:extLst>
          </p:cNvPr>
          <p:cNvGraphicFramePr/>
          <p:nvPr>
            <p:extLst>
              <p:ext uri="{D42A27DB-BD31-4B8C-83A1-F6EECF244321}">
                <p14:modId xmlns:p14="http://schemas.microsoft.com/office/powerpoint/2010/main" val="3957683192"/>
              </p:ext>
            </p:extLst>
          </p:nvPr>
        </p:nvGraphicFramePr>
        <p:xfrm>
          <a:off x="5736947" y="3841330"/>
          <a:ext cx="3044023" cy="280092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2" name="Chart 51">
            <a:extLst>
              <a:ext uri="{FF2B5EF4-FFF2-40B4-BE49-F238E27FC236}">
                <a16:creationId xmlns:a16="http://schemas.microsoft.com/office/drawing/2014/main" id="{F74EA12C-C8D7-49BB-B0A4-E96DD082733B}"/>
              </a:ext>
            </a:extLst>
          </p:cNvPr>
          <p:cNvGraphicFramePr/>
          <p:nvPr>
            <p:extLst>
              <p:ext uri="{D42A27DB-BD31-4B8C-83A1-F6EECF244321}">
                <p14:modId xmlns:p14="http://schemas.microsoft.com/office/powerpoint/2010/main" val="2105858068"/>
              </p:ext>
            </p:extLst>
          </p:nvPr>
        </p:nvGraphicFramePr>
        <p:xfrm>
          <a:off x="2287513" y="3841330"/>
          <a:ext cx="3044023" cy="2800928"/>
        </p:xfrm>
        <a:graphic>
          <a:graphicData uri="http://schemas.openxmlformats.org/drawingml/2006/chart">
            <c:chart xmlns:c="http://schemas.openxmlformats.org/drawingml/2006/chart" xmlns:r="http://schemas.openxmlformats.org/officeDocument/2006/relationships" r:id="rId4"/>
          </a:graphicData>
        </a:graphic>
      </p:graphicFrame>
      <p:sp>
        <p:nvSpPr>
          <p:cNvPr id="56" name="TextBox 55">
            <a:extLst>
              <a:ext uri="{FF2B5EF4-FFF2-40B4-BE49-F238E27FC236}">
                <a16:creationId xmlns:a16="http://schemas.microsoft.com/office/drawing/2014/main" id="{06C676EB-DD83-4CED-AACB-31CAF3F9B26E}"/>
              </a:ext>
            </a:extLst>
          </p:cNvPr>
          <p:cNvSpPr txBox="1"/>
          <p:nvPr/>
        </p:nvSpPr>
        <p:spPr>
          <a:xfrm>
            <a:off x="516474" y="3805287"/>
            <a:ext cx="9055750" cy="276999"/>
          </a:xfrm>
          <a:prstGeom prst="rect">
            <a:avLst/>
          </a:prstGeom>
          <a:noFill/>
        </p:spPr>
        <p:txBody>
          <a:bodyPr wrap="square" rtlCol="0">
            <a:spAutoFit/>
          </a:bodyPr>
          <a:lstStyle/>
          <a:p>
            <a:r>
              <a:rPr lang="en-GB" sz="1200" b="1" dirty="0"/>
              <a:t>EXPECTED EXPERIENCE LENGTH: </a:t>
            </a:r>
            <a:r>
              <a:rPr lang="en-GB" sz="1200" dirty="0"/>
              <a:t>Typical expected duration is up to a day</a:t>
            </a:r>
          </a:p>
        </p:txBody>
      </p:sp>
      <p:sp>
        <p:nvSpPr>
          <p:cNvPr id="58" name="TextBox 57">
            <a:extLst>
              <a:ext uri="{FF2B5EF4-FFF2-40B4-BE49-F238E27FC236}">
                <a16:creationId xmlns:a16="http://schemas.microsoft.com/office/drawing/2014/main" id="{1CBA0EC4-833D-4FDE-9B52-4F436F337005}"/>
              </a:ext>
            </a:extLst>
          </p:cNvPr>
          <p:cNvSpPr txBox="1"/>
          <p:nvPr/>
        </p:nvSpPr>
        <p:spPr>
          <a:xfrm>
            <a:off x="2482265" y="4092153"/>
            <a:ext cx="1794673" cy="261610"/>
          </a:xfrm>
          <a:prstGeom prst="rect">
            <a:avLst/>
          </a:prstGeom>
          <a:noFill/>
        </p:spPr>
        <p:txBody>
          <a:bodyPr wrap="square" rtlCol="0">
            <a:spAutoFit/>
          </a:bodyPr>
          <a:lstStyle/>
          <a:p>
            <a:pPr algn="ctr"/>
            <a:r>
              <a:rPr lang="en-GB" sz="1100" dirty="0"/>
              <a:t>Spa Experience</a:t>
            </a:r>
          </a:p>
        </p:txBody>
      </p:sp>
      <p:sp>
        <p:nvSpPr>
          <p:cNvPr id="60" name="TextBox 59">
            <a:extLst>
              <a:ext uri="{FF2B5EF4-FFF2-40B4-BE49-F238E27FC236}">
                <a16:creationId xmlns:a16="http://schemas.microsoft.com/office/drawing/2014/main" id="{A61985FC-1EA6-4F4B-AD66-13AE92E93B06}"/>
              </a:ext>
            </a:extLst>
          </p:cNvPr>
          <p:cNvSpPr txBox="1"/>
          <p:nvPr/>
        </p:nvSpPr>
        <p:spPr>
          <a:xfrm>
            <a:off x="6186078" y="4130078"/>
            <a:ext cx="1154085" cy="430887"/>
          </a:xfrm>
          <a:prstGeom prst="rect">
            <a:avLst/>
          </a:prstGeom>
          <a:noFill/>
        </p:spPr>
        <p:txBody>
          <a:bodyPr wrap="square" rtlCol="0">
            <a:spAutoFit/>
          </a:bodyPr>
          <a:lstStyle/>
          <a:p>
            <a:pPr algn="ctr"/>
            <a:r>
              <a:rPr lang="en-GB" sz="1100" dirty="0"/>
              <a:t>Vineyard Tour and Tasting</a:t>
            </a:r>
          </a:p>
        </p:txBody>
      </p:sp>
      <p:sp>
        <p:nvSpPr>
          <p:cNvPr id="61" name="Rectangle 60">
            <a:extLst>
              <a:ext uri="{FF2B5EF4-FFF2-40B4-BE49-F238E27FC236}">
                <a16:creationId xmlns:a16="http://schemas.microsoft.com/office/drawing/2014/main" id="{DF7873BD-A09E-4798-AAE0-53C0D429DCF7}"/>
              </a:ext>
            </a:extLst>
          </p:cNvPr>
          <p:cNvSpPr/>
          <p:nvPr/>
        </p:nvSpPr>
        <p:spPr>
          <a:xfrm>
            <a:off x="443691" y="5962751"/>
            <a:ext cx="1509292" cy="202556"/>
          </a:xfrm>
          <a:prstGeom prst="rect">
            <a:avLst/>
          </a:prstGeom>
        </p:spPr>
        <p:txBody>
          <a:bodyPr wrap="square">
            <a:spAutoFit/>
          </a:bodyPr>
          <a:lstStyle/>
          <a:p>
            <a:pPr>
              <a:lnSpc>
                <a:spcPct val="107000"/>
              </a:lnSpc>
              <a:spcAft>
                <a:spcPts val="800"/>
              </a:spcAft>
            </a:pPr>
            <a:r>
              <a:rPr lang="en-GB" sz="700" dirty="0">
                <a:solidFill>
                  <a:schemeClr val="tx2"/>
                </a:solidFill>
                <a:latin typeface="Calibri" panose="020F0502020204030204" pitchFamily="34" charset="0"/>
                <a:ea typeface="Calibri" panose="020F0502020204030204" pitchFamily="34" charset="0"/>
                <a:cs typeface="Times New Roman" panose="02020603050405020304" pitchFamily="18" charset="0"/>
              </a:rPr>
              <a:t>Don’t knows excluded</a:t>
            </a:r>
          </a:p>
        </p:txBody>
      </p:sp>
      <p:sp>
        <p:nvSpPr>
          <p:cNvPr id="19" name="Rectangle 18">
            <a:extLst>
              <a:ext uri="{FF2B5EF4-FFF2-40B4-BE49-F238E27FC236}">
                <a16:creationId xmlns:a16="http://schemas.microsoft.com/office/drawing/2014/main" id="{BA440C28-426B-4ED4-AB4A-DC8E23AE53D7}"/>
              </a:ext>
            </a:extLst>
          </p:cNvPr>
          <p:cNvSpPr/>
          <p:nvPr/>
        </p:nvSpPr>
        <p:spPr>
          <a:xfrm>
            <a:off x="3879718" y="2383167"/>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20" name="Rectangle 19">
            <a:extLst>
              <a:ext uri="{FF2B5EF4-FFF2-40B4-BE49-F238E27FC236}">
                <a16:creationId xmlns:a16="http://schemas.microsoft.com/office/drawing/2014/main" id="{33D8EEA8-0F11-4CE3-9530-5D2B440F324F}"/>
              </a:ext>
            </a:extLst>
          </p:cNvPr>
          <p:cNvSpPr/>
          <p:nvPr/>
        </p:nvSpPr>
        <p:spPr>
          <a:xfrm>
            <a:off x="6573219" y="2217365"/>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21" name="Rectangle 20">
            <a:extLst>
              <a:ext uri="{FF2B5EF4-FFF2-40B4-BE49-F238E27FC236}">
                <a16:creationId xmlns:a16="http://schemas.microsoft.com/office/drawing/2014/main" id="{BE564E4A-F0D9-4E4A-A529-C49559F7815D}"/>
              </a:ext>
            </a:extLst>
          </p:cNvPr>
          <p:cNvSpPr/>
          <p:nvPr/>
        </p:nvSpPr>
        <p:spPr>
          <a:xfrm>
            <a:off x="6771829" y="5430550"/>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22" name="Rectangle 21">
            <a:extLst>
              <a:ext uri="{FF2B5EF4-FFF2-40B4-BE49-F238E27FC236}">
                <a16:creationId xmlns:a16="http://schemas.microsoft.com/office/drawing/2014/main" id="{0BBA1A08-2F17-428F-9154-4AE727287CD4}"/>
              </a:ext>
            </a:extLst>
          </p:cNvPr>
          <p:cNvSpPr/>
          <p:nvPr/>
        </p:nvSpPr>
        <p:spPr>
          <a:xfrm>
            <a:off x="6283386" y="5168234"/>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23" name="Rectangle 22">
            <a:extLst>
              <a:ext uri="{FF2B5EF4-FFF2-40B4-BE49-F238E27FC236}">
                <a16:creationId xmlns:a16="http://schemas.microsoft.com/office/drawing/2014/main" id="{38811144-6633-47F6-BC9D-518E5F9042EE}"/>
              </a:ext>
            </a:extLst>
          </p:cNvPr>
          <p:cNvSpPr/>
          <p:nvPr/>
        </p:nvSpPr>
        <p:spPr>
          <a:xfrm>
            <a:off x="2933907" y="5400554"/>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grpSp>
        <p:nvGrpSpPr>
          <p:cNvPr id="24" name="Group 23">
            <a:extLst>
              <a:ext uri="{FF2B5EF4-FFF2-40B4-BE49-F238E27FC236}">
                <a16:creationId xmlns:a16="http://schemas.microsoft.com/office/drawing/2014/main" id="{BD63BFCE-4456-40D6-9493-639DAEC649D8}"/>
              </a:ext>
            </a:extLst>
          </p:cNvPr>
          <p:cNvGrpSpPr/>
          <p:nvPr/>
        </p:nvGrpSpPr>
        <p:grpSpPr>
          <a:xfrm>
            <a:off x="1107837" y="6147150"/>
            <a:ext cx="6895568" cy="351322"/>
            <a:chOff x="1107837" y="6016519"/>
            <a:chExt cx="6895568" cy="351322"/>
          </a:xfrm>
        </p:grpSpPr>
        <p:sp>
          <p:nvSpPr>
            <p:cNvPr id="25" name="Rectangle 24">
              <a:extLst>
                <a:ext uri="{FF2B5EF4-FFF2-40B4-BE49-F238E27FC236}">
                  <a16:creationId xmlns:a16="http://schemas.microsoft.com/office/drawing/2014/main" id="{A191096D-818D-449B-B79B-352F899F5F7D}"/>
                </a:ext>
              </a:extLst>
            </p:cNvPr>
            <p:cNvSpPr/>
            <p:nvPr/>
          </p:nvSpPr>
          <p:spPr>
            <a:xfrm>
              <a:off x="1283023" y="6060064"/>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Significantly higher than other experiences</a:t>
              </a:r>
            </a:p>
          </p:txBody>
        </p:sp>
        <p:sp>
          <p:nvSpPr>
            <p:cNvPr id="26" name="Rectangle 25">
              <a:extLst>
                <a:ext uri="{FF2B5EF4-FFF2-40B4-BE49-F238E27FC236}">
                  <a16:creationId xmlns:a16="http://schemas.microsoft.com/office/drawing/2014/main" id="{FEE762E7-4DC9-45DD-8B7F-060DEB31F2EE}"/>
                </a:ext>
              </a:extLst>
            </p:cNvPr>
            <p:cNvSpPr/>
            <p:nvPr/>
          </p:nvSpPr>
          <p:spPr>
            <a:xfrm>
              <a:off x="1107837" y="6016519"/>
              <a:ext cx="344966" cy="307777"/>
            </a:xfrm>
            <a:prstGeom prst="rect">
              <a:avLst/>
            </a:prstGeom>
          </p:spPr>
          <p:txBody>
            <a:bodyPr wrap="square">
              <a:spAutoFit/>
            </a:bodyPr>
            <a:lstStyle/>
            <a:p>
              <a:r>
                <a:rPr lang="en-GB" sz="1400" b="1" dirty="0">
                  <a:sym typeface="Wingdings" panose="05000000000000000000" pitchFamily="2" charset="2"/>
                </a:rPr>
                <a:t></a:t>
              </a:r>
              <a:endParaRPr lang="en-GB" sz="1400" dirty="0"/>
            </a:p>
          </p:txBody>
        </p:sp>
        <p:sp>
          <p:nvSpPr>
            <p:cNvPr id="27" name="Rectangle 26">
              <a:extLst>
                <a:ext uri="{FF2B5EF4-FFF2-40B4-BE49-F238E27FC236}">
                  <a16:creationId xmlns:a16="http://schemas.microsoft.com/office/drawing/2014/main" id="{78EFB09A-A5CA-4C53-ABE4-577BD8562623}"/>
                </a:ext>
              </a:extLst>
            </p:cNvPr>
            <p:cNvSpPr/>
            <p:nvPr/>
          </p:nvSpPr>
          <p:spPr>
            <a:xfrm>
              <a:off x="4219893" y="6060064"/>
              <a:ext cx="3783512"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Significantly lower than other experiences</a:t>
              </a:r>
            </a:p>
          </p:txBody>
        </p:sp>
        <p:sp>
          <p:nvSpPr>
            <p:cNvPr id="28" name="Rectangle 27">
              <a:extLst>
                <a:ext uri="{FF2B5EF4-FFF2-40B4-BE49-F238E27FC236}">
                  <a16:creationId xmlns:a16="http://schemas.microsoft.com/office/drawing/2014/main" id="{C93FF26E-E76D-4FE8-8E35-63D4E1C877A3}"/>
                </a:ext>
              </a:extLst>
            </p:cNvPr>
            <p:cNvSpPr/>
            <p:nvPr/>
          </p:nvSpPr>
          <p:spPr>
            <a:xfrm rot="10800000">
              <a:off x="3992453" y="6060064"/>
              <a:ext cx="344966" cy="307777"/>
            </a:xfrm>
            <a:prstGeom prst="rect">
              <a:avLst/>
            </a:prstGeom>
          </p:spPr>
          <p:txBody>
            <a:bodyPr wrap="square">
              <a:spAutoFit/>
            </a:bodyPr>
            <a:lstStyle/>
            <a:p>
              <a:r>
                <a:rPr lang="en-GB" sz="1400" b="1" dirty="0">
                  <a:sym typeface="Wingdings" panose="05000000000000000000" pitchFamily="2" charset="2"/>
                </a:rPr>
                <a:t></a:t>
              </a:r>
              <a:endParaRPr lang="en-GB" sz="1400" dirty="0"/>
            </a:p>
          </p:txBody>
        </p:sp>
      </p:grpSp>
      <p:sp>
        <p:nvSpPr>
          <p:cNvPr id="29" name="Rectangle 28">
            <a:extLst>
              <a:ext uri="{FF2B5EF4-FFF2-40B4-BE49-F238E27FC236}">
                <a16:creationId xmlns:a16="http://schemas.microsoft.com/office/drawing/2014/main" id="{AAC9BF98-8A0B-4C4C-BDB6-834CF6EF817E}"/>
              </a:ext>
            </a:extLst>
          </p:cNvPr>
          <p:cNvSpPr/>
          <p:nvPr/>
        </p:nvSpPr>
        <p:spPr>
          <a:xfrm>
            <a:off x="990076" y="6418003"/>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Base: All markets </a:t>
            </a:r>
          </a:p>
        </p:txBody>
      </p:sp>
    </p:spTree>
    <p:extLst>
      <p:ext uri="{BB962C8B-B14F-4D97-AF65-F5344CB8AC3E}">
        <p14:creationId xmlns:p14="http://schemas.microsoft.com/office/powerpoint/2010/main" val="28958425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F237C7E-1D89-43F6-A03E-114F37098EF6}"/>
              </a:ext>
            </a:extLst>
          </p:cNvPr>
          <p:cNvSpPr/>
          <p:nvPr/>
        </p:nvSpPr>
        <p:spPr>
          <a:xfrm>
            <a:off x="0" y="744312"/>
            <a:ext cx="9822385" cy="55247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a:extLst>
              <a:ext uri="{FF2B5EF4-FFF2-40B4-BE49-F238E27FC236}">
                <a16:creationId xmlns:a16="http://schemas.microsoft.com/office/drawing/2014/main" id="{22CE16A8-9406-421C-BCB6-34912C9A781E}"/>
              </a:ext>
            </a:extLst>
          </p:cNvPr>
          <p:cNvSpPr>
            <a:spLocks noGrp="1"/>
          </p:cNvSpPr>
          <p:nvPr>
            <p:ph type="sldNum" sz="quarter" idx="12"/>
          </p:nvPr>
        </p:nvSpPr>
        <p:spPr/>
        <p:txBody>
          <a:bodyPr/>
          <a:lstStyle/>
          <a:p>
            <a:fld id="{65C4E51C-5B21-47ED-87F9-7CEAAA8B3069}" type="slidenum">
              <a:rPr lang="en-GB" smtClean="0"/>
              <a:pPr/>
              <a:t>37</a:t>
            </a:fld>
            <a:endParaRPr lang="en-GB"/>
          </a:p>
        </p:txBody>
      </p:sp>
      <p:sp>
        <p:nvSpPr>
          <p:cNvPr id="13" name="Title 1">
            <a:extLst>
              <a:ext uri="{FF2B5EF4-FFF2-40B4-BE49-F238E27FC236}">
                <a16:creationId xmlns:a16="http://schemas.microsoft.com/office/drawing/2014/main" id="{B65DC368-7612-41BE-AF10-321DDC787F65}"/>
              </a:ext>
            </a:extLst>
          </p:cNvPr>
          <p:cNvSpPr>
            <a:spLocks noGrp="1"/>
          </p:cNvSpPr>
          <p:nvPr>
            <p:ph type="title"/>
          </p:nvPr>
        </p:nvSpPr>
        <p:spPr>
          <a:xfrm>
            <a:off x="83615" y="-41534"/>
            <a:ext cx="9298510" cy="904000"/>
          </a:xfrm>
        </p:spPr>
        <p:txBody>
          <a:bodyPr>
            <a:normAutofit/>
          </a:bodyPr>
          <a:lstStyle/>
          <a:p>
            <a:r>
              <a:rPr lang="en-GB" dirty="0"/>
              <a:t>High Interest Established Experiences – Group 2: key take outs</a:t>
            </a:r>
          </a:p>
        </p:txBody>
      </p:sp>
      <p:sp>
        <p:nvSpPr>
          <p:cNvPr id="18" name="TextBox 17">
            <a:extLst>
              <a:ext uri="{FF2B5EF4-FFF2-40B4-BE49-F238E27FC236}">
                <a16:creationId xmlns:a16="http://schemas.microsoft.com/office/drawing/2014/main" id="{2520BC48-5445-417A-BF54-2451D89EAB6F}"/>
              </a:ext>
            </a:extLst>
          </p:cNvPr>
          <p:cNvSpPr txBox="1"/>
          <p:nvPr/>
        </p:nvSpPr>
        <p:spPr>
          <a:xfrm>
            <a:off x="3315459" y="1968624"/>
            <a:ext cx="3013459" cy="2492990"/>
          </a:xfrm>
          <a:prstGeom prst="rect">
            <a:avLst/>
          </a:prstGeom>
          <a:noFill/>
        </p:spPr>
        <p:txBody>
          <a:bodyPr wrap="square" rtlCol="0">
            <a:spAutoFit/>
          </a:bodyPr>
          <a:lstStyle/>
          <a:p>
            <a:pPr>
              <a:buClr>
                <a:schemeClr val="accent5"/>
              </a:buClr>
              <a:buSzPct val="100000"/>
            </a:pPr>
            <a:endParaRPr lang="en-GB" sz="1200" b="1" dirty="0"/>
          </a:p>
          <a:p>
            <a:pPr marL="171450" indent="-171450">
              <a:buClr>
                <a:schemeClr val="accent5"/>
              </a:buClr>
              <a:buSzPct val="100000"/>
              <a:buFont typeface="Arial" panose="020B0604020202020204" pitchFamily="34" charset="0"/>
              <a:buChar char="•"/>
            </a:pPr>
            <a:r>
              <a:rPr lang="en-GB" sz="1200" dirty="0"/>
              <a:t>Experiences do have a home in </a:t>
            </a:r>
            <a:r>
              <a:rPr lang="en-GB" sz="1200" b="1" dirty="0"/>
              <a:t>rural / regional England</a:t>
            </a:r>
          </a:p>
          <a:p>
            <a:pPr>
              <a:buClr>
                <a:schemeClr val="accent5"/>
              </a:buClr>
              <a:buSzPct val="100000"/>
            </a:pPr>
            <a:endParaRPr lang="en-GB" sz="1200" i="1" dirty="0"/>
          </a:p>
          <a:p>
            <a:pPr marL="171450" indent="-171450">
              <a:buClr>
                <a:schemeClr val="accent5"/>
              </a:buClr>
              <a:buSzPct val="100000"/>
              <a:buFont typeface="Arial" panose="020B0604020202020204" pitchFamily="34" charset="0"/>
              <a:buChar char="•"/>
            </a:pPr>
            <a:r>
              <a:rPr lang="en-GB" sz="1200" dirty="0"/>
              <a:t>To convert interest into purchase, experience providers need to </a:t>
            </a:r>
            <a:r>
              <a:rPr lang="en-GB" sz="1200" b="1" dirty="0"/>
              <a:t>communicate what is authentic or unique </a:t>
            </a:r>
            <a:r>
              <a:rPr lang="en-GB" sz="1200" dirty="0"/>
              <a:t>about doing this experience in England</a:t>
            </a:r>
            <a:endParaRPr lang="en-GB" sz="1200" b="1" dirty="0"/>
          </a:p>
          <a:p>
            <a:pPr>
              <a:buClr>
                <a:schemeClr val="accent5"/>
              </a:buClr>
              <a:buSzPct val="100000"/>
            </a:pPr>
            <a:endParaRPr lang="en-GB" sz="1200" dirty="0"/>
          </a:p>
          <a:p>
            <a:pPr marL="171450" indent="-171450">
              <a:buClr>
                <a:schemeClr val="accent5"/>
              </a:buClr>
              <a:buSzPct val="100000"/>
              <a:buFont typeface="Arial" panose="020B0604020202020204" pitchFamily="34" charset="0"/>
              <a:buChar char="•"/>
            </a:pPr>
            <a:endParaRPr lang="en-GB" sz="1200" dirty="0"/>
          </a:p>
          <a:p>
            <a:pPr>
              <a:buClr>
                <a:schemeClr val="accent5"/>
              </a:buClr>
              <a:buSzPct val="100000"/>
            </a:pPr>
            <a:endParaRPr lang="en-GB" sz="1200" dirty="0"/>
          </a:p>
          <a:p>
            <a:pPr marL="228600" indent="-228600">
              <a:buClr>
                <a:schemeClr val="accent5"/>
              </a:buClr>
              <a:buSzPct val="100000"/>
              <a:buFont typeface="Calibri" panose="020F0502020204030204" pitchFamily="34" charset="0"/>
              <a:buChar char="②"/>
            </a:pPr>
            <a:endParaRPr lang="en-GB" sz="1200" dirty="0"/>
          </a:p>
          <a:p>
            <a:endParaRPr lang="en-GB" sz="1200" dirty="0"/>
          </a:p>
        </p:txBody>
      </p:sp>
      <p:sp>
        <p:nvSpPr>
          <p:cNvPr id="24" name="Rectangle 23">
            <a:extLst>
              <a:ext uri="{FF2B5EF4-FFF2-40B4-BE49-F238E27FC236}">
                <a16:creationId xmlns:a16="http://schemas.microsoft.com/office/drawing/2014/main" id="{69B78A40-C5E5-4F75-A000-D1A2D5F4EA9F}"/>
              </a:ext>
            </a:extLst>
          </p:cNvPr>
          <p:cNvSpPr/>
          <p:nvPr/>
        </p:nvSpPr>
        <p:spPr>
          <a:xfrm>
            <a:off x="2250" y="5105001"/>
            <a:ext cx="9822385" cy="64515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4EEE7BA-F684-42A7-AF0A-B7488F1449B8}"/>
              </a:ext>
            </a:extLst>
          </p:cNvPr>
          <p:cNvSpPr/>
          <p:nvPr/>
        </p:nvSpPr>
        <p:spPr>
          <a:xfrm>
            <a:off x="161924" y="5151635"/>
            <a:ext cx="9435748" cy="523220"/>
          </a:xfrm>
          <a:prstGeom prst="rect">
            <a:avLst/>
          </a:prstGeom>
        </p:spPr>
        <p:txBody>
          <a:bodyPr wrap="square">
            <a:spAutoFit/>
          </a:bodyPr>
          <a:lstStyle/>
          <a:p>
            <a:r>
              <a:rPr lang="en-GB" sz="1400" b="1" dirty="0">
                <a:solidFill>
                  <a:schemeClr val="accent5"/>
                </a:solidFill>
              </a:rPr>
              <a:t>Maximising the opportunity: Communicating England’s credentials and packaging with other ‘luxurious’ experiences / activities will support growth opportunities</a:t>
            </a:r>
          </a:p>
        </p:txBody>
      </p:sp>
      <p:sp>
        <p:nvSpPr>
          <p:cNvPr id="14" name="Slide Number Placeholder 5">
            <a:extLst>
              <a:ext uri="{FF2B5EF4-FFF2-40B4-BE49-F238E27FC236}">
                <a16:creationId xmlns:a16="http://schemas.microsoft.com/office/drawing/2014/main" id="{19C2F00B-1F1F-4163-BBA2-38D76F943ACB}"/>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pic>
        <p:nvPicPr>
          <p:cNvPr id="6" name="Graphic 5">
            <a:extLst>
              <a:ext uri="{FF2B5EF4-FFF2-40B4-BE49-F238E27FC236}">
                <a16:creationId xmlns:a16="http://schemas.microsoft.com/office/drawing/2014/main" id="{2EE1AA15-DF5F-4788-9CEC-57A538A1AE93}"/>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336317" y="1433809"/>
            <a:ext cx="597037" cy="597037"/>
          </a:xfrm>
          <a:prstGeom prst="rect">
            <a:avLst/>
          </a:prstGeom>
        </p:spPr>
      </p:pic>
      <p:sp>
        <p:nvSpPr>
          <p:cNvPr id="7" name="Rectangle 6">
            <a:extLst>
              <a:ext uri="{FF2B5EF4-FFF2-40B4-BE49-F238E27FC236}">
                <a16:creationId xmlns:a16="http://schemas.microsoft.com/office/drawing/2014/main" id="{D4345608-0588-4936-9166-89F35E273767}"/>
              </a:ext>
            </a:extLst>
          </p:cNvPr>
          <p:cNvSpPr/>
          <p:nvPr/>
        </p:nvSpPr>
        <p:spPr>
          <a:xfrm>
            <a:off x="161924" y="2084445"/>
            <a:ext cx="3092057" cy="2308324"/>
          </a:xfrm>
          <a:prstGeom prst="rect">
            <a:avLst/>
          </a:prstGeom>
        </p:spPr>
        <p:txBody>
          <a:bodyPr wrap="square">
            <a:spAutoFit/>
          </a:bodyPr>
          <a:lstStyle/>
          <a:p>
            <a:pPr marL="171450" indent="-171450">
              <a:buClr>
                <a:schemeClr val="accent5"/>
              </a:buClr>
              <a:buSzPct val="100000"/>
              <a:buFont typeface="Arial" panose="020B0604020202020204" pitchFamily="34" charset="0"/>
              <a:buChar char="•"/>
            </a:pPr>
            <a:r>
              <a:rPr lang="en-GB" sz="1200" dirty="0"/>
              <a:t>While interest is high, ~40% of those who express interest in doing in England state that </a:t>
            </a:r>
            <a:r>
              <a:rPr lang="en-GB" sz="1200" b="1" dirty="0"/>
              <a:t>other countries have better experiences on offer </a:t>
            </a:r>
            <a:r>
              <a:rPr lang="en-GB" sz="1200" dirty="0"/>
              <a:t>or they are </a:t>
            </a:r>
            <a:r>
              <a:rPr lang="en-GB" sz="1200" b="1" dirty="0"/>
              <a:t>more likely to book in another country</a:t>
            </a:r>
          </a:p>
          <a:p>
            <a:pPr marL="171450" indent="-171450">
              <a:buClr>
                <a:schemeClr val="accent5"/>
              </a:buClr>
              <a:buSzPct val="100000"/>
              <a:buFont typeface="Arial" panose="020B0604020202020204" pitchFamily="34" charset="0"/>
              <a:buChar char="•"/>
            </a:pPr>
            <a:endParaRPr lang="en-GB" sz="1200" b="1" dirty="0"/>
          </a:p>
          <a:p>
            <a:pPr marL="171450" indent="-171450">
              <a:buClr>
                <a:schemeClr val="accent5"/>
              </a:buClr>
              <a:buSzPct val="100000"/>
              <a:buFont typeface="Arial" panose="020B0604020202020204" pitchFamily="34" charset="0"/>
              <a:buChar char="•"/>
            </a:pPr>
            <a:r>
              <a:rPr lang="en-GB" sz="1200" b="1" dirty="0"/>
              <a:t>Clear domestic market </a:t>
            </a:r>
            <a:r>
              <a:rPr lang="en-GB" sz="1200" dirty="0"/>
              <a:t>for these experiences, in particular, for those in the UK who recognise our wine making credentials</a:t>
            </a:r>
          </a:p>
          <a:p>
            <a:pPr marL="171450" indent="-171450">
              <a:buClr>
                <a:schemeClr val="accent5"/>
              </a:buClr>
              <a:buSzPct val="100000"/>
              <a:buFont typeface="Arial" panose="020B0604020202020204" pitchFamily="34" charset="0"/>
              <a:buChar char="•"/>
            </a:pPr>
            <a:endParaRPr lang="en-GB" sz="1200" b="1" dirty="0"/>
          </a:p>
          <a:p>
            <a:pPr marL="228600" indent="-228600">
              <a:buClr>
                <a:schemeClr val="accent5"/>
              </a:buClr>
              <a:buSzPct val="100000"/>
              <a:buFont typeface="Calibri" panose="020F0502020204030204" pitchFamily="34" charset="0"/>
              <a:buChar char="②"/>
            </a:pPr>
            <a:endParaRPr lang="en-GB" sz="1200" dirty="0"/>
          </a:p>
        </p:txBody>
      </p:sp>
      <p:pic>
        <p:nvPicPr>
          <p:cNvPr id="19" name="Graphic 18">
            <a:extLst>
              <a:ext uri="{FF2B5EF4-FFF2-40B4-BE49-F238E27FC236}">
                <a16:creationId xmlns:a16="http://schemas.microsoft.com/office/drawing/2014/main" id="{1428D570-DEA7-4C24-B5A0-4A51ACD47D12}"/>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3513795" y="1568003"/>
            <a:ext cx="495898" cy="495898"/>
          </a:xfrm>
          <a:prstGeom prst="rect">
            <a:avLst/>
          </a:prstGeom>
        </p:spPr>
      </p:pic>
      <p:sp>
        <p:nvSpPr>
          <p:cNvPr id="11" name="Rectangle 10">
            <a:extLst>
              <a:ext uri="{FF2B5EF4-FFF2-40B4-BE49-F238E27FC236}">
                <a16:creationId xmlns:a16="http://schemas.microsoft.com/office/drawing/2014/main" id="{ADA94D87-3B48-4D09-9117-D9F167C550AC}"/>
              </a:ext>
            </a:extLst>
          </p:cNvPr>
          <p:cNvSpPr/>
          <p:nvPr/>
        </p:nvSpPr>
        <p:spPr>
          <a:xfrm>
            <a:off x="6417266" y="2126302"/>
            <a:ext cx="3092057" cy="2308324"/>
          </a:xfrm>
          <a:prstGeom prst="rect">
            <a:avLst/>
          </a:prstGeom>
        </p:spPr>
        <p:txBody>
          <a:bodyPr wrap="square">
            <a:spAutoFit/>
          </a:bodyPr>
          <a:lstStyle/>
          <a:p>
            <a:pPr marL="171450" indent="-171450">
              <a:buClr>
                <a:schemeClr val="accent5"/>
              </a:buClr>
              <a:buSzPct val="100000"/>
              <a:buFont typeface="Arial" panose="020B0604020202020204" pitchFamily="34" charset="0"/>
              <a:buChar char="•"/>
            </a:pPr>
            <a:r>
              <a:rPr lang="en-GB" sz="1200" i="1" dirty="0"/>
              <a:t>Spa Experience: </a:t>
            </a:r>
            <a:r>
              <a:rPr lang="en-GB" sz="1200" dirty="0"/>
              <a:t>The experience must deliver on high expectations of travellers - being </a:t>
            </a:r>
            <a:r>
              <a:rPr lang="en-GB" sz="1200" b="1" dirty="0"/>
              <a:t>special / luxurious – accommodation providers will be key to delivering this</a:t>
            </a:r>
          </a:p>
          <a:p>
            <a:pPr marL="171450" indent="-171450">
              <a:buClr>
                <a:schemeClr val="accent5"/>
              </a:buClr>
              <a:buSzPct val="100000"/>
              <a:buFont typeface="Arial" panose="020B0604020202020204" pitchFamily="34" charset="0"/>
              <a:buChar char="•"/>
            </a:pPr>
            <a:endParaRPr lang="en-GB" sz="1200" b="1" dirty="0"/>
          </a:p>
          <a:p>
            <a:pPr marL="171450" indent="-171450">
              <a:buClr>
                <a:schemeClr val="accent5"/>
              </a:buClr>
              <a:buSzPct val="100000"/>
              <a:buFont typeface="Arial" panose="020B0604020202020204" pitchFamily="34" charset="0"/>
              <a:buChar char="•"/>
            </a:pPr>
            <a:r>
              <a:rPr lang="en-GB" sz="1200" i="1" dirty="0"/>
              <a:t>Vineyard Tour &amp; Tasting: </a:t>
            </a:r>
            <a:r>
              <a:rPr lang="en-GB" sz="1200" dirty="0"/>
              <a:t>To convert interest into purchase, particularly in inbound markets, re-enforcement is needed about </a:t>
            </a:r>
            <a:r>
              <a:rPr lang="en-GB" sz="1200" b="1" dirty="0"/>
              <a:t>how easy it is to get to the places in England </a:t>
            </a:r>
            <a:r>
              <a:rPr lang="en-GB" sz="1200" dirty="0"/>
              <a:t>that offer these experiences and </a:t>
            </a:r>
            <a:r>
              <a:rPr lang="en-GB" sz="1200" b="1" dirty="0"/>
              <a:t>how unique wine making is to specific areas of the country</a:t>
            </a:r>
          </a:p>
        </p:txBody>
      </p:sp>
      <p:pic>
        <p:nvPicPr>
          <p:cNvPr id="15" name="Graphic 14">
            <a:extLst>
              <a:ext uri="{FF2B5EF4-FFF2-40B4-BE49-F238E27FC236}">
                <a16:creationId xmlns:a16="http://schemas.microsoft.com/office/drawing/2014/main" id="{61719324-F8FB-4E54-8019-51447C39EA50}"/>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6775583" y="1487408"/>
            <a:ext cx="597037" cy="597037"/>
          </a:xfrm>
          <a:prstGeom prst="rect">
            <a:avLst/>
          </a:prstGeom>
        </p:spPr>
      </p:pic>
      <p:sp>
        <p:nvSpPr>
          <p:cNvPr id="16" name="Rectangle 15">
            <a:extLst>
              <a:ext uri="{FF2B5EF4-FFF2-40B4-BE49-F238E27FC236}">
                <a16:creationId xmlns:a16="http://schemas.microsoft.com/office/drawing/2014/main" id="{31B87A9A-6CEF-4EA3-927E-27A8B4B81E0A}"/>
              </a:ext>
            </a:extLst>
          </p:cNvPr>
          <p:cNvSpPr/>
          <p:nvPr/>
        </p:nvSpPr>
        <p:spPr>
          <a:xfrm>
            <a:off x="7354864" y="1814206"/>
            <a:ext cx="2153688" cy="265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C00000"/>
                </a:solidFill>
              </a:rPr>
              <a:t>CHALLENGES</a:t>
            </a:r>
          </a:p>
        </p:txBody>
      </p:sp>
      <p:sp>
        <p:nvSpPr>
          <p:cNvPr id="23" name="Rectangle 22">
            <a:extLst>
              <a:ext uri="{FF2B5EF4-FFF2-40B4-BE49-F238E27FC236}">
                <a16:creationId xmlns:a16="http://schemas.microsoft.com/office/drawing/2014/main" id="{A176971D-AA72-434C-BA9F-7FD1546B1F55}"/>
              </a:ext>
            </a:extLst>
          </p:cNvPr>
          <p:cNvSpPr/>
          <p:nvPr/>
        </p:nvSpPr>
        <p:spPr>
          <a:xfrm>
            <a:off x="4000815" y="1812961"/>
            <a:ext cx="2153688" cy="265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accent2">
                    <a:lumMod val="50000"/>
                  </a:schemeClr>
                </a:solidFill>
              </a:rPr>
              <a:t>OPPORTUNITIES</a:t>
            </a:r>
          </a:p>
        </p:txBody>
      </p:sp>
      <p:sp>
        <p:nvSpPr>
          <p:cNvPr id="27" name="Rectangle 26">
            <a:extLst>
              <a:ext uri="{FF2B5EF4-FFF2-40B4-BE49-F238E27FC236}">
                <a16:creationId xmlns:a16="http://schemas.microsoft.com/office/drawing/2014/main" id="{035EC805-7C61-4D7C-8961-CBCA5ADA1A66}"/>
              </a:ext>
            </a:extLst>
          </p:cNvPr>
          <p:cNvSpPr/>
          <p:nvPr/>
        </p:nvSpPr>
        <p:spPr>
          <a:xfrm>
            <a:off x="860727" y="1780305"/>
            <a:ext cx="2153688" cy="265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0070C0"/>
                </a:solidFill>
              </a:rPr>
              <a:t>ENGLAND APPEAL </a:t>
            </a:r>
          </a:p>
        </p:txBody>
      </p:sp>
      <p:sp>
        <p:nvSpPr>
          <p:cNvPr id="20" name="Rectangle 19">
            <a:extLst>
              <a:ext uri="{FF2B5EF4-FFF2-40B4-BE49-F238E27FC236}">
                <a16:creationId xmlns:a16="http://schemas.microsoft.com/office/drawing/2014/main" id="{BF5A8B43-36BA-408D-A39E-EA339123AB40}"/>
              </a:ext>
            </a:extLst>
          </p:cNvPr>
          <p:cNvSpPr/>
          <p:nvPr/>
        </p:nvSpPr>
        <p:spPr>
          <a:xfrm>
            <a:off x="161925" y="757293"/>
            <a:ext cx="9660460" cy="523220"/>
          </a:xfrm>
          <a:prstGeom prst="rect">
            <a:avLst/>
          </a:prstGeom>
        </p:spPr>
        <p:txBody>
          <a:bodyPr wrap="square">
            <a:spAutoFit/>
          </a:bodyPr>
          <a:lstStyle/>
          <a:p>
            <a:r>
              <a:rPr lang="en-GB" sz="1400" b="1" dirty="0">
                <a:solidFill>
                  <a:schemeClr val="accent5"/>
                </a:solidFill>
              </a:rPr>
              <a:t>Experiences are of high interest and are well established and understood.  However, currently England is not seen as a natural host for these experiences – boosting our credentials in these spaces will be key to growth.</a:t>
            </a:r>
          </a:p>
        </p:txBody>
      </p:sp>
      <p:sp>
        <p:nvSpPr>
          <p:cNvPr id="21" name="Rectangle 20">
            <a:extLst>
              <a:ext uri="{FF2B5EF4-FFF2-40B4-BE49-F238E27FC236}">
                <a16:creationId xmlns:a16="http://schemas.microsoft.com/office/drawing/2014/main" id="{B94C2FE6-1961-42A3-9B41-9A1AD4427A10}"/>
              </a:ext>
            </a:extLst>
          </p:cNvPr>
          <p:cNvSpPr/>
          <p:nvPr/>
        </p:nvSpPr>
        <p:spPr>
          <a:xfrm>
            <a:off x="990076" y="6418003"/>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Base: All markets </a:t>
            </a:r>
          </a:p>
        </p:txBody>
      </p:sp>
    </p:spTree>
    <p:extLst>
      <p:ext uri="{BB962C8B-B14F-4D97-AF65-F5344CB8AC3E}">
        <p14:creationId xmlns:p14="http://schemas.microsoft.com/office/powerpoint/2010/main" val="9466567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220BE72-359B-40BD-AB02-B8E201E6D799}"/>
              </a:ext>
            </a:extLst>
          </p:cNvPr>
          <p:cNvSpPr/>
          <p:nvPr/>
        </p:nvSpPr>
        <p:spPr>
          <a:xfrm>
            <a:off x="-3034" y="2569028"/>
            <a:ext cx="9906001" cy="13585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p>
        </p:txBody>
      </p:sp>
      <p:sp>
        <p:nvSpPr>
          <p:cNvPr id="2" name="Title 1">
            <a:extLst>
              <a:ext uri="{FF2B5EF4-FFF2-40B4-BE49-F238E27FC236}">
                <a16:creationId xmlns:a16="http://schemas.microsoft.com/office/drawing/2014/main" id="{FE263303-980D-496B-8D5B-56A1842059E8}"/>
              </a:ext>
            </a:extLst>
          </p:cNvPr>
          <p:cNvSpPr>
            <a:spLocks noGrp="1"/>
          </p:cNvSpPr>
          <p:nvPr>
            <p:ph type="title"/>
          </p:nvPr>
        </p:nvSpPr>
        <p:spPr>
          <a:xfrm>
            <a:off x="174780" y="2816567"/>
            <a:ext cx="8234362" cy="794937"/>
          </a:xfrm>
        </p:spPr>
        <p:txBody>
          <a:bodyPr>
            <a:normAutofit/>
          </a:bodyPr>
          <a:lstStyle/>
          <a:p>
            <a:r>
              <a:rPr lang="en-GB" sz="2800" b="1" dirty="0"/>
              <a:t>Skill Based Learning Experiences</a:t>
            </a:r>
          </a:p>
        </p:txBody>
      </p:sp>
      <p:sp>
        <p:nvSpPr>
          <p:cNvPr id="3" name="Slide Number Placeholder 2">
            <a:extLst>
              <a:ext uri="{FF2B5EF4-FFF2-40B4-BE49-F238E27FC236}">
                <a16:creationId xmlns:a16="http://schemas.microsoft.com/office/drawing/2014/main" id="{22CE16A8-9406-421C-BCB6-34912C9A781E}"/>
              </a:ext>
            </a:extLst>
          </p:cNvPr>
          <p:cNvSpPr>
            <a:spLocks noGrp="1"/>
          </p:cNvSpPr>
          <p:nvPr>
            <p:ph type="sldNum" sz="quarter" idx="12"/>
          </p:nvPr>
        </p:nvSpPr>
        <p:spPr/>
        <p:txBody>
          <a:bodyPr/>
          <a:lstStyle/>
          <a:p>
            <a:fld id="{65C4E51C-5B21-47ED-87F9-7CEAAA8B3069}" type="slidenum">
              <a:rPr lang="en-GB" smtClean="0"/>
              <a:pPr/>
              <a:t>38</a:t>
            </a:fld>
            <a:endParaRPr lang="en-GB"/>
          </a:p>
        </p:txBody>
      </p:sp>
      <p:sp>
        <p:nvSpPr>
          <p:cNvPr id="32" name="Slide Number Placeholder 5">
            <a:extLst>
              <a:ext uri="{FF2B5EF4-FFF2-40B4-BE49-F238E27FC236}">
                <a16:creationId xmlns:a16="http://schemas.microsoft.com/office/drawing/2014/main" id="{633DFE15-BE83-4658-9ECB-8BEC253BE83A}"/>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88224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2DB5B65-4C96-4D81-A70E-C4C1E3F06138}"/>
              </a:ext>
            </a:extLst>
          </p:cNvPr>
          <p:cNvSpPr>
            <a:spLocks noGrp="1"/>
          </p:cNvSpPr>
          <p:nvPr>
            <p:ph type="sldNum" sz="quarter" idx="12"/>
          </p:nvPr>
        </p:nvSpPr>
        <p:spPr/>
        <p:txBody>
          <a:bodyPr/>
          <a:lstStyle/>
          <a:p>
            <a:fld id="{65C4E51C-5B21-47ED-87F9-7CEAAA8B3069}" type="slidenum">
              <a:rPr lang="en-GB" smtClean="0"/>
              <a:pPr/>
              <a:t>39</a:t>
            </a:fld>
            <a:endParaRPr lang="en-GB"/>
          </a:p>
        </p:txBody>
      </p:sp>
      <p:cxnSp>
        <p:nvCxnSpPr>
          <p:cNvPr id="22" name="Straight Connector 21">
            <a:extLst>
              <a:ext uri="{FF2B5EF4-FFF2-40B4-BE49-F238E27FC236}">
                <a16:creationId xmlns:a16="http://schemas.microsoft.com/office/drawing/2014/main" id="{7FEDDE9A-E1EA-48D3-B69B-6D0398E43F06}"/>
              </a:ext>
            </a:extLst>
          </p:cNvPr>
          <p:cNvCxnSpPr>
            <a:cxnSpLocks/>
          </p:cNvCxnSpPr>
          <p:nvPr/>
        </p:nvCxnSpPr>
        <p:spPr>
          <a:xfrm flipH="1">
            <a:off x="4622808" y="1723324"/>
            <a:ext cx="3998678"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54" name="Rectangle 53">
            <a:extLst>
              <a:ext uri="{FF2B5EF4-FFF2-40B4-BE49-F238E27FC236}">
                <a16:creationId xmlns:a16="http://schemas.microsoft.com/office/drawing/2014/main" id="{F0016E70-58E1-4DB8-9486-5AEAA115FE72}"/>
              </a:ext>
            </a:extLst>
          </p:cNvPr>
          <p:cNvSpPr/>
          <p:nvPr/>
        </p:nvSpPr>
        <p:spPr>
          <a:xfrm>
            <a:off x="0" y="678738"/>
            <a:ext cx="9822385" cy="5068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634EAE31-967C-4484-9740-7F3CC171275C}"/>
              </a:ext>
            </a:extLst>
          </p:cNvPr>
          <p:cNvSpPr/>
          <p:nvPr/>
        </p:nvSpPr>
        <p:spPr>
          <a:xfrm>
            <a:off x="83615" y="677921"/>
            <a:ext cx="9432280" cy="523220"/>
          </a:xfrm>
          <a:prstGeom prst="rect">
            <a:avLst/>
          </a:prstGeom>
        </p:spPr>
        <p:txBody>
          <a:bodyPr wrap="square">
            <a:spAutoFit/>
          </a:bodyPr>
          <a:lstStyle/>
          <a:p>
            <a:r>
              <a:rPr lang="en-GB" sz="1400" b="1" dirty="0">
                <a:solidFill>
                  <a:schemeClr val="accent5"/>
                </a:solidFill>
              </a:rPr>
              <a:t>Medium interest in doing these activities in England, with strong opportunity for growth, if providers get the positioning right and are competitively priced</a:t>
            </a:r>
          </a:p>
        </p:txBody>
      </p:sp>
      <p:sp>
        <p:nvSpPr>
          <p:cNvPr id="43" name="Rectangle 42">
            <a:extLst>
              <a:ext uri="{FF2B5EF4-FFF2-40B4-BE49-F238E27FC236}">
                <a16:creationId xmlns:a16="http://schemas.microsoft.com/office/drawing/2014/main" id="{2485B06A-D520-4AA0-87DF-72A23B9198AA}"/>
              </a:ext>
            </a:extLst>
          </p:cNvPr>
          <p:cNvSpPr/>
          <p:nvPr/>
        </p:nvSpPr>
        <p:spPr>
          <a:xfrm>
            <a:off x="5067074" y="5482383"/>
            <a:ext cx="3294492" cy="246221"/>
          </a:xfrm>
          <a:prstGeom prst="rect">
            <a:avLst/>
          </a:prstGeom>
        </p:spPr>
        <p:txBody>
          <a:bodyPr wrap="none">
            <a:spAutoFit/>
          </a:bodyPr>
          <a:lstStyle/>
          <a:p>
            <a:pPr algn="ctr" fontAlgn="b"/>
            <a:r>
              <a:rPr lang="en-GB" sz="1000" dirty="0">
                <a:solidFill>
                  <a:srgbClr val="000000"/>
                </a:solidFill>
                <a:latin typeface="Calibri" panose="020F0502020204030204" pitchFamily="34" charset="0"/>
              </a:rPr>
              <a:t>Indicates where ranking is lower (+4 from inbound markets)</a:t>
            </a:r>
          </a:p>
        </p:txBody>
      </p:sp>
      <p:sp>
        <p:nvSpPr>
          <p:cNvPr id="44" name="Rectangle 43">
            <a:extLst>
              <a:ext uri="{FF2B5EF4-FFF2-40B4-BE49-F238E27FC236}">
                <a16:creationId xmlns:a16="http://schemas.microsoft.com/office/drawing/2014/main" id="{9B4F7F56-9753-4C03-AD9E-283347CE1465}"/>
              </a:ext>
            </a:extLst>
          </p:cNvPr>
          <p:cNvSpPr/>
          <p:nvPr/>
        </p:nvSpPr>
        <p:spPr>
          <a:xfrm>
            <a:off x="4784882" y="5500342"/>
            <a:ext cx="329817" cy="190778"/>
          </a:xfrm>
          <a:prstGeom prst="rect">
            <a:avLst/>
          </a:prstGeom>
          <a:solidFill>
            <a:srgbClr val="FF7C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Slide Number Placeholder 5">
            <a:extLst>
              <a:ext uri="{FF2B5EF4-FFF2-40B4-BE49-F238E27FC236}">
                <a16:creationId xmlns:a16="http://schemas.microsoft.com/office/drawing/2014/main" id="{FA8DB26E-1145-4E4D-A4C8-4C0D011E13AE}"/>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52" name="TextBox 51">
            <a:extLst>
              <a:ext uri="{FF2B5EF4-FFF2-40B4-BE49-F238E27FC236}">
                <a16:creationId xmlns:a16="http://schemas.microsoft.com/office/drawing/2014/main" id="{5BE138FA-054F-4CCA-9B07-F6B712A6C5C4}"/>
              </a:ext>
            </a:extLst>
          </p:cNvPr>
          <p:cNvSpPr txBox="1"/>
          <p:nvPr/>
        </p:nvSpPr>
        <p:spPr>
          <a:xfrm>
            <a:off x="4549257" y="1458810"/>
            <a:ext cx="4281234" cy="276999"/>
          </a:xfrm>
          <a:prstGeom prst="rect">
            <a:avLst/>
          </a:prstGeom>
          <a:noFill/>
        </p:spPr>
        <p:txBody>
          <a:bodyPr wrap="square" rtlCol="0">
            <a:spAutoFit/>
          </a:bodyPr>
          <a:lstStyle/>
          <a:p>
            <a:r>
              <a:rPr lang="en-GB" sz="1200" b="1" dirty="0"/>
              <a:t>ENGLAND APPEAL: Rank Interest / Participation of Experiences</a:t>
            </a:r>
          </a:p>
        </p:txBody>
      </p:sp>
      <p:sp>
        <p:nvSpPr>
          <p:cNvPr id="53" name="Rectangle 52">
            <a:extLst>
              <a:ext uri="{FF2B5EF4-FFF2-40B4-BE49-F238E27FC236}">
                <a16:creationId xmlns:a16="http://schemas.microsoft.com/office/drawing/2014/main" id="{2534766D-1712-4AC3-8EEB-D2581000AFAC}"/>
              </a:ext>
            </a:extLst>
          </p:cNvPr>
          <p:cNvSpPr/>
          <p:nvPr/>
        </p:nvSpPr>
        <p:spPr>
          <a:xfrm>
            <a:off x="776683" y="3840784"/>
            <a:ext cx="3380738" cy="195330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TextBox 55">
            <a:extLst>
              <a:ext uri="{FF2B5EF4-FFF2-40B4-BE49-F238E27FC236}">
                <a16:creationId xmlns:a16="http://schemas.microsoft.com/office/drawing/2014/main" id="{CAB7C23B-E704-4FD0-84C3-958DCC9835F8}"/>
              </a:ext>
            </a:extLst>
          </p:cNvPr>
          <p:cNvSpPr txBox="1"/>
          <p:nvPr/>
        </p:nvSpPr>
        <p:spPr>
          <a:xfrm>
            <a:off x="822462" y="3895381"/>
            <a:ext cx="3327034" cy="1972335"/>
          </a:xfrm>
          <a:prstGeom prst="rect">
            <a:avLst/>
          </a:prstGeom>
          <a:noFill/>
        </p:spPr>
        <p:txBody>
          <a:bodyPr wrap="square" rtlCol="0">
            <a:spAutoFit/>
          </a:bodyPr>
          <a:lstStyle/>
          <a:p>
            <a:r>
              <a:rPr lang="en-GB" sz="1050" b="1" i="1" dirty="0"/>
              <a:t>A reminder of the experience definitions:</a:t>
            </a:r>
          </a:p>
          <a:p>
            <a:pPr>
              <a:lnSpc>
                <a:spcPts val="800"/>
              </a:lnSpc>
            </a:pPr>
            <a:endParaRPr lang="en-GB" sz="1050" dirty="0"/>
          </a:p>
          <a:p>
            <a:r>
              <a:rPr lang="en-GB" sz="1050" b="1" i="1" dirty="0">
                <a:solidFill>
                  <a:schemeClr val="accent5"/>
                </a:solidFill>
              </a:rPr>
              <a:t>PHOTOGRAPHY CLASS </a:t>
            </a:r>
            <a:r>
              <a:rPr lang="en-GB" sz="1050" i="1" dirty="0"/>
              <a:t>- learn how to photograph wildlife, scenery or architecture with an expert</a:t>
            </a:r>
          </a:p>
          <a:p>
            <a:endParaRPr lang="en-GB" sz="1050" dirty="0"/>
          </a:p>
          <a:p>
            <a:r>
              <a:rPr lang="en-GB" sz="1050" b="1" i="1" dirty="0">
                <a:solidFill>
                  <a:schemeClr val="accent5"/>
                </a:solidFill>
              </a:rPr>
              <a:t>SHADOWING EXPERIENCE </a:t>
            </a:r>
            <a:r>
              <a:rPr lang="en-GB" sz="1050" i="1" dirty="0"/>
              <a:t>– go out with a park ranger as they care for the landscape</a:t>
            </a:r>
            <a:endParaRPr lang="en-GB" sz="1050" i="1" dirty="0">
              <a:ea typeface="Calibri" panose="020F0502020204030204" pitchFamily="34" charset="0"/>
              <a:cs typeface="Times New Roman" panose="02020603050405020304" pitchFamily="18" charset="0"/>
            </a:endParaRPr>
          </a:p>
          <a:p>
            <a:endParaRPr lang="en-GB" sz="1050" dirty="0"/>
          </a:p>
          <a:p>
            <a:r>
              <a:rPr lang="en-GB" sz="1050" b="1" i="1" dirty="0">
                <a:solidFill>
                  <a:schemeClr val="accent5"/>
                </a:solidFill>
              </a:rPr>
              <a:t>AUTHENTIC CRAFT WORKSHOP </a:t>
            </a:r>
            <a:r>
              <a:rPr lang="en-GB" sz="1050" i="1" dirty="0"/>
              <a:t>– learn a traditional local craft with an expert (e.g. weaving, pottery, painting)</a:t>
            </a:r>
          </a:p>
          <a:p>
            <a:endParaRPr lang="en-GB" sz="1050" i="1" dirty="0"/>
          </a:p>
          <a:p>
            <a:endParaRPr lang="en-GB" sz="1050" dirty="0"/>
          </a:p>
        </p:txBody>
      </p:sp>
      <p:graphicFrame>
        <p:nvGraphicFramePr>
          <p:cNvPr id="9" name="Table 8">
            <a:extLst>
              <a:ext uri="{FF2B5EF4-FFF2-40B4-BE49-F238E27FC236}">
                <a16:creationId xmlns:a16="http://schemas.microsoft.com/office/drawing/2014/main" id="{461D19E7-C871-4D4F-B629-C2CF68B83144}"/>
              </a:ext>
            </a:extLst>
          </p:cNvPr>
          <p:cNvGraphicFramePr>
            <a:graphicFrameLocks noGrp="1"/>
          </p:cNvGraphicFramePr>
          <p:nvPr>
            <p:extLst>
              <p:ext uri="{D42A27DB-BD31-4B8C-83A1-F6EECF244321}">
                <p14:modId xmlns:p14="http://schemas.microsoft.com/office/powerpoint/2010/main" val="3189128745"/>
              </p:ext>
            </p:extLst>
          </p:nvPr>
        </p:nvGraphicFramePr>
        <p:xfrm>
          <a:off x="728488" y="1515183"/>
          <a:ext cx="3372813" cy="2265346"/>
        </p:xfrm>
        <a:graphic>
          <a:graphicData uri="http://schemas.openxmlformats.org/drawingml/2006/table">
            <a:tbl>
              <a:tblPr firstRow="1" bandRow="1">
                <a:tableStyleId>{5C22544A-7EE6-4342-B048-85BDC9FD1C3A}</a:tableStyleId>
              </a:tblPr>
              <a:tblGrid>
                <a:gridCol w="1733006">
                  <a:extLst>
                    <a:ext uri="{9D8B030D-6E8A-4147-A177-3AD203B41FA5}">
                      <a16:colId xmlns:a16="http://schemas.microsoft.com/office/drawing/2014/main" val="1020794326"/>
                    </a:ext>
                  </a:extLst>
                </a:gridCol>
                <a:gridCol w="1639807">
                  <a:extLst>
                    <a:ext uri="{9D8B030D-6E8A-4147-A177-3AD203B41FA5}">
                      <a16:colId xmlns:a16="http://schemas.microsoft.com/office/drawing/2014/main" val="1660451495"/>
                    </a:ext>
                  </a:extLst>
                </a:gridCol>
              </a:tblGrid>
              <a:tr h="284146">
                <a:tc gridSpan="2">
                  <a:txBody>
                    <a:bodyPr/>
                    <a:lstStyle/>
                    <a:p>
                      <a:pPr algn="r"/>
                      <a:endParaRPr lang="en-GB" sz="1000" dirty="0"/>
                    </a:p>
                  </a:txBody>
                  <a:tcPr/>
                </a:tc>
                <a:tc hMerge="1">
                  <a:txBody>
                    <a:bodyPr/>
                    <a:lstStyle/>
                    <a:p>
                      <a:endParaRPr lang="en-GB" sz="1000" dirty="0"/>
                    </a:p>
                  </a:txBody>
                  <a:tcPr/>
                </a:tc>
                <a:extLst>
                  <a:ext uri="{0D108BD9-81ED-4DB2-BD59-A6C34878D82A}">
                    <a16:rowId xmlns:a16="http://schemas.microsoft.com/office/drawing/2014/main" val="2682598610"/>
                  </a:ext>
                </a:extLst>
              </a:tr>
              <a:tr h="396240">
                <a:tc>
                  <a:txBody>
                    <a:bodyPr/>
                    <a:lstStyle/>
                    <a:p>
                      <a:pPr algn="r"/>
                      <a:r>
                        <a:rPr lang="en-GB" sz="1000" dirty="0"/>
                        <a:t>England Appeal</a:t>
                      </a:r>
                    </a:p>
                  </a:txBody>
                  <a:tcPr anchor="ctr"/>
                </a:tc>
                <a:tc>
                  <a:txBody>
                    <a:bodyPr/>
                    <a:lstStyle/>
                    <a:p>
                      <a:endParaRPr lang="en-GB" sz="1000" dirty="0"/>
                    </a:p>
                  </a:txBody>
                  <a:tcPr/>
                </a:tc>
                <a:extLst>
                  <a:ext uri="{0D108BD9-81ED-4DB2-BD59-A6C34878D82A}">
                    <a16:rowId xmlns:a16="http://schemas.microsoft.com/office/drawing/2014/main" val="1485620673"/>
                  </a:ext>
                </a:extLst>
              </a:tr>
              <a:tr h="396240">
                <a:tc>
                  <a:txBody>
                    <a:bodyPr/>
                    <a:lstStyle/>
                    <a:p>
                      <a:pPr algn="r"/>
                      <a:r>
                        <a:rPr lang="en-GB" sz="1000" dirty="0"/>
                        <a:t>Experience Maturity</a:t>
                      </a:r>
                    </a:p>
                  </a:txBody>
                  <a:tcPr anchor="ctr"/>
                </a:tc>
                <a:tc>
                  <a:txBody>
                    <a:bodyPr/>
                    <a:lstStyle/>
                    <a:p>
                      <a:endParaRPr lang="en-GB" sz="1000" dirty="0"/>
                    </a:p>
                  </a:txBody>
                  <a:tcPr/>
                </a:tc>
                <a:extLst>
                  <a:ext uri="{0D108BD9-81ED-4DB2-BD59-A6C34878D82A}">
                    <a16:rowId xmlns:a16="http://schemas.microsoft.com/office/drawing/2014/main" val="1551786490"/>
                  </a:ext>
                </a:extLst>
              </a:tr>
              <a:tr h="396240">
                <a:tc>
                  <a:txBody>
                    <a:bodyPr/>
                    <a:lstStyle/>
                    <a:p>
                      <a:pPr algn="r"/>
                      <a:r>
                        <a:rPr lang="en-GB" sz="1000" dirty="0"/>
                        <a:t>Influence on destination decision</a:t>
                      </a:r>
                    </a:p>
                  </a:txBody>
                  <a:tcPr anchor="ctr"/>
                </a:tc>
                <a:tc>
                  <a:txBody>
                    <a:bodyPr/>
                    <a:lstStyle/>
                    <a:p>
                      <a:endParaRPr lang="en-GB" sz="1000" dirty="0"/>
                    </a:p>
                  </a:txBody>
                  <a:tcPr/>
                </a:tc>
                <a:extLst>
                  <a:ext uri="{0D108BD9-81ED-4DB2-BD59-A6C34878D82A}">
                    <a16:rowId xmlns:a16="http://schemas.microsoft.com/office/drawing/2014/main" val="914356126"/>
                  </a:ext>
                </a:extLst>
              </a:tr>
              <a:tr h="396240">
                <a:tc>
                  <a:txBody>
                    <a:bodyPr/>
                    <a:lstStyle/>
                    <a:p>
                      <a:pPr algn="r"/>
                      <a:r>
                        <a:rPr lang="en-GB" sz="1000" dirty="0"/>
                        <a:t>Authentic / Unique</a:t>
                      </a:r>
                    </a:p>
                  </a:txBody>
                  <a:tcPr anchor="ctr"/>
                </a:tc>
                <a:tc>
                  <a:txBody>
                    <a:bodyPr/>
                    <a:lstStyle/>
                    <a:p>
                      <a:endParaRPr lang="en-GB" sz="1000" dirty="0"/>
                    </a:p>
                  </a:txBody>
                  <a:tcPr/>
                </a:tc>
                <a:extLst>
                  <a:ext uri="{0D108BD9-81ED-4DB2-BD59-A6C34878D82A}">
                    <a16:rowId xmlns:a16="http://schemas.microsoft.com/office/drawing/2014/main" val="3486198342"/>
                  </a:ext>
                </a:extLst>
              </a:tr>
              <a:tr h="396240">
                <a:tc>
                  <a:txBody>
                    <a:bodyPr/>
                    <a:lstStyle/>
                    <a:p>
                      <a:pPr algn="r"/>
                      <a:r>
                        <a:rPr lang="en-GB" sz="1000" dirty="0"/>
                        <a:t>Culture / History</a:t>
                      </a:r>
                    </a:p>
                  </a:txBody>
                  <a:tcPr anchor="ctr"/>
                </a:tc>
                <a:tc>
                  <a:txBody>
                    <a:bodyPr/>
                    <a:lstStyle/>
                    <a:p>
                      <a:endParaRPr lang="en-GB" sz="1000" dirty="0"/>
                    </a:p>
                  </a:txBody>
                  <a:tcPr/>
                </a:tc>
                <a:extLst>
                  <a:ext uri="{0D108BD9-81ED-4DB2-BD59-A6C34878D82A}">
                    <a16:rowId xmlns:a16="http://schemas.microsoft.com/office/drawing/2014/main" val="879818500"/>
                  </a:ext>
                </a:extLst>
              </a:tr>
            </a:tbl>
          </a:graphicData>
        </a:graphic>
      </p:graphicFrame>
      <p:sp>
        <p:nvSpPr>
          <p:cNvPr id="76" name="Rectangle 75">
            <a:extLst>
              <a:ext uri="{FF2B5EF4-FFF2-40B4-BE49-F238E27FC236}">
                <a16:creationId xmlns:a16="http://schemas.microsoft.com/office/drawing/2014/main" id="{A8A25FBC-4404-456F-91D7-2701E8522246}"/>
              </a:ext>
            </a:extLst>
          </p:cNvPr>
          <p:cNvSpPr/>
          <p:nvPr/>
        </p:nvSpPr>
        <p:spPr>
          <a:xfrm>
            <a:off x="2477692" y="1480205"/>
            <a:ext cx="1671804" cy="276999"/>
          </a:xfrm>
          <a:prstGeom prst="rect">
            <a:avLst/>
          </a:prstGeom>
        </p:spPr>
        <p:txBody>
          <a:bodyPr wrap="none">
            <a:spAutoFit/>
          </a:bodyPr>
          <a:lstStyle/>
          <a:p>
            <a:r>
              <a:rPr lang="en-GB" sz="1200" dirty="0">
                <a:solidFill>
                  <a:schemeClr val="bg2"/>
                </a:solidFill>
              </a:rPr>
              <a:t>Star rating – low to high</a:t>
            </a:r>
          </a:p>
        </p:txBody>
      </p:sp>
      <p:sp>
        <p:nvSpPr>
          <p:cNvPr id="15" name="Star: 5 Points 14">
            <a:extLst>
              <a:ext uri="{FF2B5EF4-FFF2-40B4-BE49-F238E27FC236}">
                <a16:creationId xmlns:a16="http://schemas.microsoft.com/office/drawing/2014/main" id="{3AB19894-C4F9-4BB7-9A95-8A20CA9B79F7}"/>
              </a:ext>
            </a:extLst>
          </p:cNvPr>
          <p:cNvSpPr/>
          <p:nvPr/>
        </p:nvSpPr>
        <p:spPr>
          <a:xfrm>
            <a:off x="2558468" y="1830929"/>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Star: 5 Points 76">
            <a:extLst>
              <a:ext uri="{FF2B5EF4-FFF2-40B4-BE49-F238E27FC236}">
                <a16:creationId xmlns:a16="http://schemas.microsoft.com/office/drawing/2014/main" id="{C8346C98-D6D4-4F58-9930-33BF8A3C410A}"/>
              </a:ext>
            </a:extLst>
          </p:cNvPr>
          <p:cNvSpPr/>
          <p:nvPr/>
        </p:nvSpPr>
        <p:spPr>
          <a:xfrm>
            <a:off x="2874537" y="1830929"/>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Star: 5 Points 77">
            <a:extLst>
              <a:ext uri="{FF2B5EF4-FFF2-40B4-BE49-F238E27FC236}">
                <a16:creationId xmlns:a16="http://schemas.microsoft.com/office/drawing/2014/main" id="{2A5D285F-2ACD-4F8F-820A-C013E3A90A66}"/>
              </a:ext>
            </a:extLst>
          </p:cNvPr>
          <p:cNvSpPr/>
          <p:nvPr/>
        </p:nvSpPr>
        <p:spPr>
          <a:xfrm>
            <a:off x="3190606" y="1830929"/>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Star: 5 Points 78">
            <a:extLst>
              <a:ext uri="{FF2B5EF4-FFF2-40B4-BE49-F238E27FC236}">
                <a16:creationId xmlns:a16="http://schemas.microsoft.com/office/drawing/2014/main" id="{D3DA9036-E1C3-487A-B7C9-A3515042D79B}"/>
              </a:ext>
            </a:extLst>
          </p:cNvPr>
          <p:cNvSpPr/>
          <p:nvPr/>
        </p:nvSpPr>
        <p:spPr>
          <a:xfrm>
            <a:off x="3506675" y="1830929"/>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Star: 5 Points 79">
            <a:extLst>
              <a:ext uri="{FF2B5EF4-FFF2-40B4-BE49-F238E27FC236}">
                <a16:creationId xmlns:a16="http://schemas.microsoft.com/office/drawing/2014/main" id="{0488FDFE-5A03-40F9-8383-D3A5A5D33CB5}"/>
              </a:ext>
            </a:extLst>
          </p:cNvPr>
          <p:cNvSpPr/>
          <p:nvPr/>
        </p:nvSpPr>
        <p:spPr>
          <a:xfrm>
            <a:off x="3822744" y="1830929"/>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Star: 5 Points 80">
            <a:extLst>
              <a:ext uri="{FF2B5EF4-FFF2-40B4-BE49-F238E27FC236}">
                <a16:creationId xmlns:a16="http://schemas.microsoft.com/office/drawing/2014/main" id="{3EF0701F-76D4-4FC5-A756-0883394D2A8E}"/>
              </a:ext>
            </a:extLst>
          </p:cNvPr>
          <p:cNvSpPr/>
          <p:nvPr/>
        </p:nvSpPr>
        <p:spPr>
          <a:xfrm>
            <a:off x="2558468" y="2261796"/>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Star: 5 Points 81">
            <a:extLst>
              <a:ext uri="{FF2B5EF4-FFF2-40B4-BE49-F238E27FC236}">
                <a16:creationId xmlns:a16="http://schemas.microsoft.com/office/drawing/2014/main" id="{00DDF2AF-6BFB-451A-BADE-F0859B3F1177}"/>
              </a:ext>
            </a:extLst>
          </p:cNvPr>
          <p:cNvSpPr/>
          <p:nvPr/>
        </p:nvSpPr>
        <p:spPr>
          <a:xfrm>
            <a:off x="2874537" y="2261796"/>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Star: 5 Points 82">
            <a:extLst>
              <a:ext uri="{FF2B5EF4-FFF2-40B4-BE49-F238E27FC236}">
                <a16:creationId xmlns:a16="http://schemas.microsoft.com/office/drawing/2014/main" id="{40610597-08A4-4741-9E92-70BCB4D35726}"/>
              </a:ext>
            </a:extLst>
          </p:cNvPr>
          <p:cNvSpPr/>
          <p:nvPr/>
        </p:nvSpPr>
        <p:spPr>
          <a:xfrm>
            <a:off x="3190606" y="2261796"/>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Star: 5 Points 83">
            <a:extLst>
              <a:ext uri="{FF2B5EF4-FFF2-40B4-BE49-F238E27FC236}">
                <a16:creationId xmlns:a16="http://schemas.microsoft.com/office/drawing/2014/main" id="{9966541B-4C6E-4601-A468-1A9F02031C58}"/>
              </a:ext>
            </a:extLst>
          </p:cNvPr>
          <p:cNvSpPr/>
          <p:nvPr/>
        </p:nvSpPr>
        <p:spPr>
          <a:xfrm>
            <a:off x="3506675" y="2261796"/>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Star: 5 Points 84">
            <a:extLst>
              <a:ext uri="{FF2B5EF4-FFF2-40B4-BE49-F238E27FC236}">
                <a16:creationId xmlns:a16="http://schemas.microsoft.com/office/drawing/2014/main" id="{3425FD35-770D-47BD-BA7F-81396C2DD2F7}"/>
              </a:ext>
            </a:extLst>
          </p:cNvPr>
          <p:cNvSpPr/>
          <p:nvPr/>
        </p:nvSpPr>
        <p:spPr>
          <a:xfrm>
            <a:off x="3822744" y="2261796"/>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Star: 5 Points 85">
            <a:extLst>
              <a:ext uri="{FF2B5EF4-FFF2-40B4-BE49-F238E27FC236}">
                <a16:creationId xmlns:a16="http://schemas.microsoft.com/office/drawing/2014/main" id="{4373EC54-98EA-4801-881B-EC9A771163FC}"/>
              </a:ext>
            </a:extLst>
          </p:cNvPr>
          <p:cNvSpPr/>
          <p:nvPr/>
        </p:nvSpPr>
        <p:spPr>
          <a:xfrm>
            <a:off x="2545024" y="2639771"/>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Star: 5 Points 88">
            <a:extLst>
              <a:ext uri="{FF2B5EF4-FFF2-40B4-BE49-F238E27FC236}">
                <a16:creationId xmlns:a16="http://schemas.microsoft.com/office/drawing/2014/main" id="{44CBFFA4-CD41-4DC8-B2C0-032EA32B865E}"/>
              </a:ext>
            </a:extLst>
          </p:cNvPr>
          <p:cNvSpPr/>
          <p:nvPr/>
        </p:nvSpPr>
        <p:spPr>
          <a:xfrm>
            <a:off x="3493231" y="2639771"/>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Star: 5 Points 89">
            <a:extLst>
              <a:ext uri="{FF2B5EF4-FFF2-40B4-BE49-F238E27FC236}">
                <a16:creationId xmlns:a16="http://schemas.microsoft.com/office/drawing/2014/main" id="{89125C15-0A13-456C-B2EC-0970166DC31B}"/>
              </a:ext>
            </a:extLst>
          </p:cNvPr>
          <p:cNvSpPr/>
          <p:nvPr/>
        </p:nvSpPr>
        <p:spPr>
          <a:xfrm>
            <a:off x="3809300" y="2639771"/>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Star: 5 Points 90">
            <a:extLst>
              <a:ext uri="{FF2B5EF4-FFF2-40B4-BE49-F238E27FC236}">
                <a16:creationId xmlns:a16="http://schemas.microsoft.com/office/drawing/2014/main" id="{05DD2A36-1D55-4AA0-B748-E89655A828EC}"/>
              </a:ext>
            </a:extLst>
          </p:cNvPr>
          <p:cNvSpPr/>
          <p:nvPr/>
        </p:nvSpPr>
        <p:spPr>
          <a:xfrm>
            <a:off x="2553100" y="3045625"/>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Star: 5 Points 91">
            <a:extLst>
              <a:ext uri="{FF2B5EF4-FFF2-40B4-BE49-F238E27FC236}">
                <a16:creationId xmlns:a16="http://schemas.microsoft.com/office/drawing/2014/main" id="{FB575810-5C45-4303-9DB1-9D1AEAE9393C}"/>
              </a:ext>
            </a:extLst>
          </p:cNvPr>
          <p:cNvSpPr/>
          <p:nvPr/>
        </p:nvSpPr>
        <p:spPr>
          <a:xfrm>
            <a:off x="2869169" y="3045625"/>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Star: 5 Points 92">
            <a:extLst>
              <a:ext uri="{FF2B5EF4-FFF2-40B4-BE49-F238E27FC236}">
                <a16:creationId xmlns:a16="http://schemas.microsoft.com/office/drawing/2014/main" id="{5CBD81BE-A436-41B7-9DF6-B91DD8382C30}"/>
              </a:ext>
            </a:extLst>
          </p:cNvPr>
          <p:cNvSpPr/>
          <p:nvPr/>
        </p:nvSpPr>
        <p:spPr>
          <a:xfrm>
            <a:off x="3185238" y="3045625"/>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Star: 5 Points 93">
            <a:extLst>
              <a:ext uri="{FF2B5EF4-FFF2-40B4-BE49-F238E27FC236}">
                <a16:creationId xmlns:a16="http://schemas.microsoft.com/office/drawing/2014/main" id="{8F5EC011-BEE3-4408-9A12-28737A95F137}"/>
              </a:ext>
            </a:extLst>
          </p:cNvPr>
          <p:cNvSpPr/>
          <p:nvPr/>
        </p:nvSpPr>
        <p:spPr>
          <a:xfrm>
            <a:off x="3501307" y="3045625"/>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Star: 5 Points 94">
            <a:extLst>
              <a:ext uri="{FF2B5EF4-FFF2-40B4-BE49-F238E27FC236}">
                <a16:creationId xmlns:a16="http://schemas.microsoft.com/office/drawing/2014/main" id="{D659EF75-67DD-4445-91C0-6C2618646AF0}"/>
              </a:ext>
            </a:extLst>
          </p:cNvPr>
          <p:cNvSpPr/>
          <p:nvPr/>
        </p:nvSpPr>
        <p:spPr>
          <a:xfrm>
            <a:off x="3817376" y="3045625"/>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Star: 5 Points 95">
            <a:extLst>
              <a:ext uri="{FF2B5EF4-FFF2-40B4-BE49-F238E27FC236}">
                <a16:creationId xmlns:a16="http://schemas.microsoft.com/office/drawing/2014/main" id="{7E92C6A3-F015-45BE-9A87-FD45D8A2CE8A}"/>
              </a:ext>
            </a:extLst>
          </p:cNvPr>
          <p:cNvSpPr/>
          <p:nvPr/>
        </p:nvSpPr>
        <p:spPr>
          <a:xfrm>
            <a:off x="2551388" y="3433763"/>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Star: 5 Points 96">
            <a:extLst>
              <a:ext uri="{FF2B5EF4-FFF2-40B4-BE49-F238E27FC236}">
                <a16:creationId xmlns:a16="http://schemas.microsoft.com/office/drawing/2014/main" id="{0C9BAF63-454E-42B9-8997-F120405E9866}"/>
              </a:ext>
            </a:extLst>
          </p:cNvPr>
          <p:cNvSpPr/>
          <p:nvPr/>
        </p:nvSpPr>
        <p:spPr>
          <a:xfrm>
            <a:off x="2867457" y="3433763"/>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Star: 5 Points 97">
            <a:extLst>
              <a:ext uri="{FF2B5EF4-FFF2-40B4-BE49-F238E27FC236}">
                <a16:creationId xmlns:a16="http://schemas.microsoft.com/office/drawing/2014/main" id="{DA141FCD-984A-4E32-91C5-5C24C74B47EA}"/>
              </a:ext>
            </a:extLst>
          </p:cNvPr>
          <p:cNvSpPr/>
          <p:nvPr/>
        </p:nvSpPr>
        <p:spPr>
          <a:xfrm>
            <a:off x="3183526" y="3433763"/>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Star: 5 Points 98">
            <a:extLst>
              <a:ext uri="{FF2B5EF4-FFF2-40B4-BE49-F238E27FC236}">
                <a16:creationId xmlns:a16="http://schemas.microsoft.com/office/drawing/2014/main" id="{4CD78919-2BDF-40F0-8C66-99DDD8717168}"/>
              </a:ext>
            </a:extLst>
          </p:cNvPr>
          <p:cNvSpPr/>
          <p:nvPr/>
        </p:nvSpPr>
        <p:spPr>
          <a:xfrm>
            <a:off x="3499595" y="3433763"/>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Star: 5 Points 99">
            <a:extLst>
              <a:ext uri="{FF2B5EF4-FFF2-40B4-BE49-F238E27FC236}">
                <a16:creationId xmlns:a16="http://schemas.microsoft.com/office/drawing/2014/main" id="{C0E1A459-DCF4-4BDC-8FE0-B3285EB0C440}"/>
              </a:ext>
            </a:extLst>
          </p:cNvPr>
          <p:cNvSpPr/>
          <p:nvPr/>
        </p:nvSpPr>
        <p:spPr>
          <a:xfrm>
            <a:off x="3815664" y="3433763"/>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Oval 100">
            <a:extLst>
              <a:ext uri="{FF2B5EF4-FFF2-40B4-BE49-F238E27FC236}">
                <a16:creationId xmlns:a16="http://schemas.microsoft.com/office/drawing/2014/main" id="{992CB931-1258-4B4A-8AFB-98A59D325937}"/>
              </a:ext>
            </a:extLst>
          </p:cNvPr>
          <p:cNvSpPr/>
          <p:nvPr/>
        </p:nvSpPr>
        <p:spPr>
          <a:xfrm>
            <a:off x="838468" y="1875770"/>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1</a:t>
            </a:r>
          </a:p>
        </p:txBody>
      </p:sp>
      <p:sp>
        <p:nvSpPr>
          <p:cNvPr id="102" name="Oval 101">
            <a:extLst>
              <a:ext uri="{FF2B5EF4-FFF2-40B4-BE49-F238E27FC236}">
                <a16:creationId xmlns:a16="http://schemas.microsoft.com/office/drawing/2014/main" id="{7BB80919-9387-4765-88D3-4F808B2E1A28}"/>
              </a:ext>
            </a:extLst>
          </p:cNvPr>
          <p:cNvSpPr/>
          <p:nvPr/>
        </p:nvSpPr>
        <p:spPr>
          <a:xfrm>
            <a:off x="838468" y="2269881"/>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2</a:t>
            </a:r>
          </a:p>
        </p:txBody>
      </p:sp>
      <p:sp>
        <p:nvSpPr>
          <p:cNvPr id="103" name="Oval 102">
            <a:extLst>
              <a:ext uri="{FF2B5EF4-FFF2-40B4-BE49-F238E27FC236}">
                <a16:creationId xmlns:a16="http://schemas.microsoft.com/office/drawing/2014/main" id="{7CF3B0C7-A3B9-4BB9-B032-D8B9C09CE433}"/>
              </a:ext>
            </a:extLst>
          </p:cNvPr>
          <p:cNvSpPr/>
          <p:nvPr/>
        </p:nvSpPr>
        <p:spPr>
          <a:xfrm>
            <a:off x="838468" y="2647856"/>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3</a:t>
            </a:r>
          </a:p>
        </p:txBody>
      </p:sp>
      <p:sp>
        <p:nvSpPr>
          <p:cNvPr id="104" name="Oval 103">
            <a:extLst>
              <a:ext uri="{FF2B5EF4-FFF2-40B4-BE49-F238E27FC236}">
                <a16:creationId xmlns:a16="http://schemas.microsoft.com/office/drawing/2014/main" id="{64FE157F-D03D-4287-948D-C6B578A0EA6C}"/>
              </a:ext>
            </a:extLst>
          </p:cNvPr>
          <p:cNvSpPr/>
          <p:nvPr/>
        </p:nvSpPr>
        <p:spPr>
          <a:xfrm>
            <a:off x="838467" y="3045625"/>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4</a:t>
            </a:r>
          </a:p>
        </p:txBody>
      </p:sp>
      <p:sp>
        <p:nvSpPr>
          <p:cNvPr id="105" name="Oval 104">
            <a:extLst>
              <a:ext uri="{FF2B5EF4-FFF2-40B4-BE49-F238E27FC236}">
                <a16:creationId xmlns:a16="http://schemas.microsoft.com/office/drawing/2014/main" id="{0BC5753C-BD6C-4CA2-BDE0-881948206958}"/>
              </a:ext>
            </a:extLst>
          </p:cNvPr>
          <p:cNvSpPr/>
          <p:nvPr/>
        </p:nvSpPr>
        <p:spPr>
          <a:xfrm>
            <a:off x="838467" y="3432829"/>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5</a:t>
            </a:r>
          </a:p>
        </p:txBody>
      </p:sp>
      <p:sp>
        <p:nvSpPr>
          <p:cNvPr id="106" name="Oval 105">
            <a:extLst>
              <a:ext uri="{FF2B5EF4-FFF2-40B4-BE49-F238E27FC236}">
                <a16:creationId xmlns:a16="http://schemas.microsoft.com/office/drawing/2014/main" id="{F2E1C8A2-9579-42F6-87AA-88D7B754800E}"/>
              </a:ext>
            </a:extLst>
          </p:cNvPr>
          <p:cNvSpPr/>
          <p:nvPr/>
        </p:nvSpPr>
        <p:spPr>
          <a:xfrm>
            <a:off x="4398589" y="1478381"/>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1</a:t>
            </a:r>
          </a:p>
        </p:txBody>
      </p:sp>
      <p:graphicFrame>
        <p:nvGraphicFramePr>
          <p:cNvPr id="57" name="Table 56">
            <a:extLst>
              <a:ext uri="{FF2B5EF4-FFF2-40B4-BE49-F238E27FC236}">
                <a16:creationId xmlns:a16="http://schemas.microsoft.com/office/drawing/2014/main" id="{1A6F50BF-DFEC-42C7-9364-218262561FBE}"/>
              </a:ext>
            </a:extLst>
          </p:cNvPr>
          <p:cNvGraphicFramePr>
            <a:graphicFrameLocks noGrp="1"/>
          </p:cNvGraphicFramePr>
          <p:nvPr>
            <p:extLst>
              <p:ext uri="{D42A27DB-BD31-4B8C-83A1-F6EECF244321}">
                <p14:modId xmlns:p14="http://schemas.microsoft.com/office/powerpoint/2010/main" val="2287827284"/>
              </p:ext>
            </p:extLst>
          </p:nvPr>
        </p:nvGraphicFramePr>
        <p:xfrm>
          <a:off x="4792807" y="2155415"/>
          <a:ext cx="3438522" cy="3175127"/>
        </p:xfrm>
        <a:graphic>
          <a:graphicData uri="http://schemas.openxmlformats.org/drawingml/2006/table">
            <a:tbl>
              <a:tblPr firstRow="1" bandRow="1">
                <a:tableStyleId>{0505E3EF-67EA-436B-97B2-0124C06EBD24}</a:tableStyleId>
              </a:tblPr>
              <a:tblGrid>
                <a:gridCol w="1089852">
                  <a:extLst>
                    <a:ext uri="{9D8B030D-6E8A-4147-A177-3AD203B41FA5}">
                      <a16:colId xmlns:a16="http://schemas.microsoft.com/office/drawing/2014/main" val="3681889527"/>
                    </a:ext>
                  </a:extLst>
                </a:gridCol>
                <a:gridCol w="782890">
                  <a:extLst>
                    <a:ext uri="{9D8B030D-6E8A-4147-A177-3AD203B41FA5}">
                      <a16:colId xmlns:a16="http://schemas.microsoft.com/office/drawing/2014/main" val="3358426661"/>
                    </a:ext>
                  </a:extLst>
                </a:gridCol>
                <a:gridCol w="782890">
                  <a:extLst>
                    <a:ext uri="{9D8B030D-6E8A-4147-A177-3AD203B41FA5}">
                      <a16:colId xmlns:a16="http://schemas.microsoft.com/office/drawing/2014/main" val="2125700334"/>
                    </a:ext>
                  </a:extLst>
                </a:gridCol>
                <a:gridCol w="782890">
                  <a:extLst>
                    <a:ext uri="{9D8B030D-6E8A-4147-A177-3AD203B41FA5}">
                      <a16:colId xmlns:a16="http://schemas.microsoft.com/office/drawing/2014/main" val="562925614"/>
                    </a:ext>
                  </a:extLst>
                </a:gridCol>
              </a:tblGrid>
              <a:tr h="231484">
                <a:tc>
                  <a:txBody>
                    <a:bodyPr/>
                    <a:lstStyle/>
                    <a:p>
                      <a:pPr algn="r"/>
                      <a:r>
                        <a:rPr lang="en-GB" sz="1050" b="0" dirty="0"/>
                        <a:t>All Inbound</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9</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11</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13</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0587601"/>
                  </a:ext>
                </a:extLst>
              </a:tr>
              <a:tr h="231484">
                <a:tc>
                  <a:txBody>
                    <a:bodyPr/>
                    <a:lstStyle/>
                    <a:p>
                      <a:pPr algn="r"/>
                      <a:r>
                        <a:rPr lang="en-GB" sz="1050" b="0" dirty="0"/>
                        <a:t>Australia</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10</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16</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13</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15176443"/>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China</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20</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solidFill>
                      <a:srgbClr val="FF7C80"/>
                    </a:solidFill>
                  </a:tcPr>
                </a:tc>
                <a:tc>
                  <a:txBody>
                    <a:bodyPr/>
                    <a:lstStyle/>
                    <a:p>
                      <a:pPr algn="ctr" fontAlgn="b"/>
                      <a:r>
                        <a:rPr lang="en-GB" sz="1100" b="0" i="0" u="none" strike="noStrike">
                          <a:solidFill>
                            <a:srgbClr val="000000"/>
                          </a:solidFill>
                          <a:effectLst/>
                          <a:latin typeface="Calibri" panose="020F0502020204030204" pitchFamily="34" charset="0"/>
                        </a:rPr>
                        <a:t>5</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0990707"/>
                  </a:ext>
                </a:extLst>
              </a:tr>
              <a:tr h="231484">
                <a:tc>
                  <a:txBody>
                    <a:bodyPr/>
                    <a:lstStyle/>
                    <a:p>
                      <a:pPr algn="r"/>
                      <a:r>
                        <a:rPr lang="en-GB" sz="1050" b="0" dirty="0"/>
                        <a:t>Germany</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11</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19</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solidFill>
                      <a:srgbClr val="FF7C80"/>
                    </a:solidFill>
                  </a:tcPr>
                </a:tc>
                <a:extLst>
                  <a:ext uri="{0D108BD9-81ED-4DB2-BD59-A6C34878D82A}">
                    <a16:rowId xmlns:a16="http://schemas.microsoft.com/office/drawing/2014/main" val="2851061603"/>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Spain</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7</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14</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6025320"/>
                  </a:ext>
                </a:extLst>
              </a:tr>
              <a:tr h="231484">
                <a:tc>
                  <a:txBody>
                    <a:bodyPr/>
                    <a:lstStyle/>
                    <a:p>
                      <a:pPr algn="r"/>
                      <a:r>
                        <a:rPr lang="en-GB" sz="1050" b="0" dirty="0"/>
                        <a:t>France</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9</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4</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12</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9683896"/>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Italy</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14</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13</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9215731"/>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Netherlands</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13</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6035098"/>
                  </a:ext>
                </a:extLst>
              </a:tr>
              <a:tr h="231484">
                <a:tc>
                  <a:txBody>
                    <a:bodyPr/>
                    <a:lstStyle/>
                    <a:p>
                      <a:pPr algn="r"/>
                      <a:r>
                        <a:rPr lang="en-GB" sz="1050" b="0" dirty="0"/>
                        <a:t>Norway</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11</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24</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solidFill>
                      <a:srgbClr val="FF7C80"/>
                    </a:solidFill>
                  </a:tcPr>
                </a:tc>
                <a:tc>
                  <a:txBody>
                    <a:bodyPr/>
                    <a:lstStyle/>
                    <a:p>
                      <a:pPr algn="ctr" fontAlgn="b"/>
                      <a:r>
                        <a:rPr lang="en-GB" sz="1100" b="0" i="0" u="none" strike="noStrike" dirty="0">
                          <a:solidFill>
                            <a:srgbClr val="000000"/>
                          </a:solidFill>
                          <a:effectLst/>
                          <a:latin typeface="Calibri" panose="020F0502020204030204" pitchFamily="34" charset="0"/>
                        </a:rPr>
                        <a:t>13</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0640218"/>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Sweden</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10</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14</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12</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4268613"/>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United States</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13</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solidFill>
                      <a:srgbClr val="FF7C80"/>
                    </a:solidFill>
                  </a:tcPr>
                </a:tc>
                <a:tc>
                  <a:txBody>
                    <a:bodyPr/>
                    <a:lstStyle/>
                    <a:p>
                      <a:pPr algn="ctr" fontAlgn="b"/>
                      <a:r>
                        <a:rPr lang="en-GB" sz="1100" b="0" i="0" u="none" strike="noStrike" dirty="0">
                          <a:solidFill>
                            <a:srgbClr val="000000"/>
                          </a:solidFill>
                          <a:effectLst/>
                          <a:latin typeface="Calibri" panose="020F0502020204030204" pitchFamily="34" charset="0"/>
                        </a:rPr>
                        <a:t>16</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solidFill>
                      <a:srgbClr val="FF7C80"/>
                    </a:solidFill>
                  </a:tcPr>
                </a:tc>
                <a:tc>
                  <a:txBody>
                    <a:bodyPr/>
                    <a:lstStyle/>
                    <a:p>
                      <a:pPr algn="ctr" fontAlgn="b"/>
                      <a:r>
                        <a:rPr lang="en-GB" sz="1100" b="0" i="0" u="none" strike="noStrike" dirty="0">
                          <a:solidFill>
                            <a:srgbClr val="000000"/>
                          </a:solidFill>
                          <a:effectLst/>
                          <a:latin typeface="Calibri" panose="020F0502020204030204" pitchFamily="34" charset="0"/>
                        </a:rPr>
                        <a:t>10</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13282329"/>
                  </a:ext>
                </a:extLst>
              </a:tr>
              <a:tr h="157607">
                <a:tc>
                  <a:txBody>
                    <a:bodyPr/>
                    <a:lstStyle/>
                    <a:p>
                      <a:pPr algn="r"/>
                      <a:endParaRPr lang="en-GB" sz="200" b="0" dirty="0"/>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 b="0" dirty="0"/>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 b="0" dirty="0"/>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 b="0" dirty="0"/>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3220107"/>
                  </a:ext>
                </a:extLst>
              </a:tr>
              <a:tr h="231484">
                <a:tc>
                  <a:txBody>
                    <a:bodyPr/>
                    <a:lstStyle/>
                    <a:p>
                      <a:pPr algn="r"/>
                      <a:r>
                        <a:rPr lang="en-GB" sz="1050" b="0" dirty="0"/>
                        <a:t>UK</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50" b="0" dirty="0"/>
                        <a:t>9</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50" b="0" dirty="0"/>
                        <a:t>15</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solidFill>
                      <a:srgbClr val="FF7C80"/>
                    </a:solidFill>
                  </a:tcPr>
                </a:tc>
                <a:tc>
                  <a:txBody>
                    <a:bodyPr/>
                    <a:lstStyle/>
                    <a:p>
                      <a:pPr algn="ctr"/>
                      <a:r>
                        <a:rPr lang="en-GB" sz="1050" b="0" dirty="0"/>
                        <a:t>11</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07924489"/>
                  </a:ext>
                </a:extLst>
              </a:tr>
            </a:tbl>
          </a:graphicData>
        </a:graphic>
      </p:graphicFrame>
      <p:sp>
        <p:nvSpPr>
          <p:cNvPr id="58" name="TextBox 57">
            <a:extLst>
              <a:ext uri="{FF2B5EF4-FFF2-40B4-BE49-F238E27FC236}">
                <a16:creationId xmlns:a16="http://schemas.microsoft.com/office/drawing/2014/main" id="{4B5F3680-E955-4242-8CF6-8ECCE0E994FE}"/>
              </a:ext>
            </a:extLst>
          </p:cNvPr>
          <p:cNvSpPr txBox="1"/>
          <p:nvPr/>
        </p:nvSpPr>
        <p:spPr>
          <a:xfrm>
            <a:off x="5778885" y="1774802"/>
            <a:ext cx="1017866" cy="400110"/>
          </a:xfrm>
          <a:prstGeom prst="rect">
            <a:avLst/>
          </a:prstGeom>
          <a:noFill/>
        </p:spPr>
        <p:txBody>
          <a:bodyPr wrap="square" rtlCol="0">
            <a:spAutoFit/>
          </a:bodyPr>
          <a:lstStyle/>
          <a:p>
            <a:pPr algn="ctr"/>
            <a:r>
              <a:rPr lang="en-GB" sz="1000" dirty="0"/>
              <a:t>Photography Class</a:t>
            </a:r>
          </a:p>
        </p:txBody>
      </p:sp>
      <p:sp>
        <p:nvSpPr>
          <p:cNvPr id="59" name="TextBox 58">
            <a:extLst>
              <a:ext uri="{FF2B5EF4-FFF2-40B4-BE49-F238E27FC236}">
                <a16:creationId xmlns:a16="http://schemas.microsoft.com/office/drawing/2014/main" id="{BB23E171-8D9F-4307-B748-B1363C310383}"/>
              </a:ext>
            </a:extLst>
          </p:cNvPr>
          <p:cNvSpPr txBox="1"/>
          <p:nvPr/>
        </p:nvSpPr>
        <p:spPr>
          <a:xfrm>
            <a:off x="6592595" y="1848673"/>
            <a:ext cx="917123" cy="246221"/>
          </a:xfrm>
          <a:prstGeom prst="rect">
            <a:avLst/>
          </a:prstGeom>
          <a:noFill/>
        </p:spPr>
        <p:txBody>
          <a:bodyPr wrap="square" rtlCol="0">
            <a:spAutoFit/>
          </a:bodyPr>
          <a:lstStyle/>
          <a:p>
            <a:pPr algn="ctr"/>
            <a:r>
              <a:rPr lang="en-GB" sz="1000" dirty="0"/>
              <a:t>Shadowing</a:t>
            </a:r>
          </a:p>
        </p:txBody>
      </p:sp>
      <p:sp>
        <p:nvSpPr>
          <p:cNvPr id="60" name="TextBox 59">
            <a:extLst>
              <a:ext uri="{FF2B5EF4-FFF2-40B4-BE49-F238E27FC236}">
                <a16:creationId xmlns:a16="http://schemas.microsoft.com/office/drawing/2014/main" id="{7371AF24-0B25-4094-A159-313BF33FE029}"/>
              </a:ext>
            </a:extLst>
          </p:cNvPr>
          <p:cNvSpPr txBox="1"/>
          <p:nvPr/>
        </p:nvSpPr>
        <p:spPr>
          <a:xfrm>
            <a:off x="7364628" y="1774802"/>
            <a:ext cx="983415" cy="400110"/>
          </a:xfrm>
          <a:prstGeom prst="rect">
            <a:avLst/>
          </a:prstGeom>
          <a:noFill/>
        </p:spPr>
        <p:txBody>
          <a:bodyPr wrap="square" rtlCol="0">
            <a:spAutoFit/>
          </a:bodyPr>
          <a:lstStyle/>
          <a:p>
            <a:pPr algn="ctr"/>
            <a:r>
              <a:rPr lang="en-GB" sz="1000" dirty="0"/>
              <a:t>Authentic Craft Workshop</a:t>
            </a:r>
          </a:p>
        </p:txBody>
      </p:sp>
      <p:sp>
        <p:nvSpPr>
          <p:cNvPr id="61" name="TextBox 60">
            <a:extLst>
              <a:ext uri="{FF2B5EF4-FFF2-40B4-BE49-F238E27FC236}">
                <a16:creationId xmlns:a16="http://schemas.microsoft.com/office/drawing/2014/main" id="{63D253B5-7909-4465-B4B7-50314D28D27D}"/>
              </a:ext>
            </a:extLst>
          </p:cNvPr>
          <p:cNvSpPr txBox="1"/>
          <p:nvPr/>
        </p:nvSpPr>
        <p:spPr>
          <a:xfrm>
            <a:off x="4660496" y="1872076"/>
            <a:ext cx="1191946" cy="307777"/>
          </a:xfrm>
          <a:prstGeom prst="rect">
            <a:avLst/>
          </a:prstGeom>
          <a:noFill/>
        </p:spPr>
        <p:txBody>
          <a:bodyPr wrap="square" rtlCol="0">
            <a:spAutoFit/>
          </a:bodyPr>
          <a:lstStyle/>
          <a:p>
            <a:pPr algn="ctr"/>
            <a:r>
              <a:rPr lang="en-GB" sz="700" b="1" dirty="0"/>
              <a:t>Ranking (out of 24 experiences)</a:t>
            </a:r>
          </a:p>
        </p:txBody>
      </p:sp>
      <p:sp>
        <p:nvSpPr>
          <p:cNvPr id="62" name="Title 1">
            <a:extLst>
              <a:ext uri="{FF2B5EF4-FFF2-40B4-BE49-F238E27FC236}">
                <a16:creationId xmlns:a16="http://schemas.microsoft.com/office/drawing/2014/main" id="{412FF282-D3ED-4820-800E-620AA1F04E43}"/>
              </a:ext>
            </a:extLst>
          </p:cNvPr>
          <p:cNvSpPr>
            <a:spLocks noGrp="1"/>
          </p:cNvSpPr>
          <p:nvPr>
            <p:ph type="title"/>
          </p:nvPr>
        </p:nvSpPr>
        <p:spPr>
          <a:xfrm>
            <a:off x="83615" y="-41534"/>
            <a:ext cx="9298510" cy="904000"/>
          </a:xfrm>
        </p:spPr>
        <p:txBody>
          <a:bodyPr>
            <a:normAutofit/>
          </a:bodyPr>
          <a:lstStyle/>
          <a:p>
            <a:r>
              <a:rPr lang="en-GB" dirty="0"/>
              <a:t>Skills Based Learning Experiences: overview &amp; appeal</a:t>
            </a:r>
          </a:p>
        </p:txBody>
      </p:sp>
      <p:sp>
        <p:nvSpPr>
          <p:cNvPr id="63" name="Rectangle 62">
            <a:extLst>
              <a:ext uri="{FF2B5EF4-FFF2-40B4-BE49-F238E27FC236}">
                <a16:creationId xmlns:a16="http://schemas.microsoft.com/office/drawing/2014/main" id="{C843DBBC-DE9A-40ED-960D-E4351356243B}"/>
              </a:ext>
            </a:extLst>
          </p:cNvPr>
          <p:cNvSpPr/>
          <p:nvPr/>
        </p:nvSpPr>
        <p:spPr>
          <a:xfrm>
            <a:off x="990076" y="6418003"/>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Base: All markets </a:t>
            </a:r>
          </a:p>
        </p:txBody>
      </p:sp>
      <p:sp>
        <p:nvSpPr>
          <p:cNvPr id="64" name="Star: 5 Points 63">
            <a:extLst>
              <a:ext uri="{FF2B5EF4-FFF2-40B4-BE49-F238E27FC236}">
                <a16:creationId xmlns:a16="http://schemas.microsoft.com/office/drawing/2014/main" id="{51B07E8D-6B00-4BB1-90D0-59553D6F345A}"/>
              </a:ext>
            </a:extLst>
          </p:cNvPr>
          <p:cNvSpPr/>
          <p:nvPr/>
        </p:nvSpPr>
        <p:spPr>
          <a:xfrm>
            <a:off x="2890777" y="2636927"/>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Star: 5 Points 64">
            <a:extLst>
              <a:ext uri="{FF2B5EF4-FFF2-40B4-BE49-F238E27FC236}">
                <a16:creationId xmlns:a16="http://schemas.microsoft.com/office/drawing/2014/main" id="{F6570AD4-6CBB-4EC2-BF0C-8365FE6FE4EE}"/>
              </a:ext>
            </a:extLst>
          </p:cNvPr>
          <p:cNvSpPr/>
          <p:nvPr/>
        </p:nvSpPr>
        <p:spPr>
          <a:xfrm>
            <a:off x="3170374" y="2636927"/>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96890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Table 24">
            <a:extLst>
              <a:ext uri="{FF2B5EF4-FFF2-40B4-BE49-F238E27FC236}">
                <a16:creationId xmlns:a16="http://schemas.microsoft.com/office/drawing/2014/main" id="{E2436C7C-FEC7-49D8-8672-76E25FBACCD8}"/>
              </a:ext>
            </a:extLst>
          </p:cNvPr>
          <p:cNvGraphicFramePr>
            <a:graphicFrameLocks noGrp="1"/>
          </p:cNvGraphicFramePr>
          <p:nvPr>
            <p:extLst>
              <p:ext uri="{D42A27DB-BD31-4B8C-83A1-F6EECF244321}">
                <p14:modId xmlns:p14="http://schemas.microsoft.com/office/powerpoint/2010/main" val="1597899318"/>
              </p:ext>
            </p:extLst>
          </p:nvPr>
        </p:nvGraphicFramePr>
        <p:xfrm>
          <a:off x="5226" y="1300538"/>
          <a:ext cx="9822386" cy="5021544"/>
        </p:xfrm>
        <a:graphic>
          <a:graphicData uri="http://schemas.openxmlformats.org/drawingml/2006/table">
            <a:tbl>
              <a:tblPr firstRow="1" bandRow="1">
                <a:tableStyleId>{5C22544A-7EE6-4342-B048-85BDC9FD1C3A}</a:tableStyleId>
              </a:tblPr>
              <a:tblGrid>
                <a:gridCol w="9822386">
                  <a:extLst>
                    <a:ext uri="{9D8B030D-6E8A-4147-A177-3AD203B41FA5}">
                      <a16:colId xmlns:a16="http://schemas.microsoft.com/office/drawing/2014/main" val="219639565"/>
                    </a:ext>
                  </a:extLst>
                </a:gridCol>
              </a:tblGrid>
              <a:tr h="5021544">
                <a:tc>
                  <a:txBody>
                    <a:bodyPr/>
                    <a:lstStyle/>
                    <a:p>
                      <a:endParaRPr lang="en-GB" dirty="0"/>
                    </a:p>
                  </a:txBody>
                  <a:tcPr>
                    <a:solidFill>
                      <a:schemeClr val="bg1">
                        <a:lumMod val="95000"/>
                      </a:schemeClr>
                    </a:solidFill>
                  </a:tcPr>
                </a:tc>
                <a:extLst>
                  <a:ext uri="{0D108BD9-81ED-4DB2-BD59-A6C34878D82A}">
                    <a16:rowId xmlns:a16="http://schemas.microsoft.com/office/drawing/2014/main" val="2447966589"/>
                  </a:ext>
                </a:extLst>
              </a:tr>
            </a:tbl>
          </a:graphicData>
        </a:graphic>
      </p:graphicFrame>
      <p:sp>
        <p:nvSpPr>
          <p:cNvPr id="2" name="Title 1">
            <a:extLst>
              <a:ext uri="{FF2B5EF4-FFF2-40B4-BE49-F238E27FC236}">
                <a16:creationId xmlns:a16="http://schemas.microsoft.com/office/drawing/2014/main" id="{231C67B5-6426-412A-AD36-C3BDC4E7AA6A}"/>
              </a:ext>
            </a:extLst>
          </p:cNvPr>
          <p:cNvSpPr>
            <a:spLocks noGrp="1"/>
          </p:cNvSpPr>
          <p:nvPr>
            <p:ph type="title"/>
          </p:nvPr>
        </p:nvSpPr>
        <p:spPr>
          <a:xfrm>
            <a:off x="76541" y="47681"/>
            <a:ext cx="9302590" cy="590029"/>
          </a:xfrm>
        </p:spPr>
        <p:txBody>
          <a:bodyPr>
            <a:normAutofit/>
          </a:bodyPr>
          <a:lstStyle/>
          <a:p>
            <a:r>
              <a:rPr lang="en-GB" dirty="0"/>
              <a:t>Background: Experiential travel, an area of opportunity for England </a:t>
            </a:r>
          </a:p>
        </p:txBody>
      </p:sp>
      <p:sp>
        <p:nvSpPr>
          <p:cNvPr id="3" name="Slide Number Placeholder 2">
            <a:extLst>
              <a:ext uri="{FF2B5EF4-FFF2-40B4-BE49-F238E27FC236}">
                <a16:creationId xmlns:a16="http://schemas.microsoft.com/office/drawing/2014/main" id="{2108AC0E-FA4C-47E0-85DD-8E249470B50D}"/>
              </a:ext>
            </a:extLst>
          </p:cNvPr>
          <p:cNvSpPr>
            <a:spLocks noGrp="1"/>
          </p:cNvSpPr>
          <p:nvPr>
            <p:ph type="sldNum" sz="quarter" idx="12"/>
          </p:nvPr>
        </p:nvSpPr>
        <p:spPr/>
        <p:txBody>
          <a:bodyPr/>
          <a:lstStyle/>
          <a:p>
            <a:fld id="{65C4E51C-5B21-47ED-87F9-7CEAAA8B3069}" type="slidenum">
              <a:rPr lang="en-GB" smtClean="0"/>
              <a:pPr/>
              <a:t>4</a:t>
            </a:fld>
            <a:endParaRPr lang="en-GB"/>
          </a:p>
        </p:txBody>
      </p:sp>
      <p:sp>
        <p:nvSpPr>
          <p:cNvPr id="5" name="Text Placeholder 1">
            <a:extLst>
              <a:ext uri="{FF2B5EF4-FFF2-40B4-BE49-F238E27FC236}">
                <a16:creationId xmlns:a16="http://schemas.microsoft.com/office/drawing/2014/main" id="{B592E0AB-6FA7-4792-A1A6-E69450FF54BF}"/>
              </a:ext>
            </a:extLst>
          </p:cNvPr>
          <p:cNvSpPr txBox="1">
            <a:spLocks/>
          </p:cNvSpPr>
          <p:nvPr/>
        </p:nvSpPr>
        <p:spPr bwMode="gray">
          <a:xfrm>
            <a:off x="205380" y="1604550"/>
            <a:ext cx="2160384" cy="4504076"/>
          </a:xfrm>
          <a:prstGeom prst="rect">
            <a:avLst/>
          </a:prstGeom>
          <a:solidFill>
            <a:srgbClr val="FFFFFF">
              <a:alpha val="74118"/>
            </a:srgbClr>
          </a:solidFill>
          <a:ln w="9525">
            <a:solidFill>
              <a:schemeClr val="accent5">
                <a:lumMod val="60000"/>
                <a:lumOff val="40000"/>
              </a:schemeClr>
            </a:solidFill>
          </a:ln>
        </p:spPr>
        <p:txBody>
          <a:bodyPr vert="horz" lIns="90000" tIns="72000" rIns="90000" bIns="7200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300"/>
              </a:spcAft>
            </a:pPr>
            <a:r>
              <a:rPr lang="en-US" sz="1600" dirty="0">
                <a:solidFill>
                  <a:schemeClr val="accent5"/>
                </a:solidFill>
              </a:rPr>
              <a:t>Future </a:t>
            </a:r>
            <a:r>
              <a:rPr lang="en-US" sz="1600" dirty="0" err="1">
                <a:solidFill>
                  <a:schemeClr val="accent5"/>
                </a:solidFill>
              </a:rPr>
              <a:t>Traveller</a:t>
            </a:r>
            <a:r>
              <a:rPr lang="en-US" sz="1600" dirty="0">
                <a:solidFill>
                  <a:schemeClr val="accent5"/>
                </a:solidFill>
              </a:rPr>
              <a:t> Trend</a:t>
            </a:r>
          </a:p>
          <a:p>
            <a:pPr algn="ctr">
              <a:spcAft>
                <a:spcPts val="300"/>
              </a:spcAft>
            </a:pPr>
            <a:r>
              <a:rPr lang="en-US" sz="1600" b="1" i="1" u="sng" dirty="0">
                <a:solidFill>
                  <a:schemeClr val="accent5"/>
                </a:solidFill>
              </a:rPr>
              <a:t>The Pursuit of Real</a:t>
            </a:r>
          </a:p>
          <a:p>
            <a:pPr algn="ctr"/>
            <a:endParaRPr lang="en-GB" sz="1600" dirty="0"/>
          </a:p>
          <a:p>
            <a:pPr algn="ctr"/>
            <a:r>
              <a:rPr lang="en-GB" sz="1200" dirty="0"/>
              <a:t>Genuine, authentic tourism products are preferred by future travellers as they seek to get rid of their “tourist” stamp and </a:t>
            </a:r>
            <a:r>
              <a:rPr lang="en-GB" sz="1200" u="sng" dirty="0"/>
              <a:t>experience their destination like a local instead</a:t>
            </a:r>
            <a:r>
              <a:rPr lang="en-GB" sz="1200" dirty="0"/>
              <a:t>.</a:t>
            </a:r>
          </a:p>
          <a:p>
            <a:pPr marL="176213" indent="-176213">
              <a:spcAft>
                <a:spcPts val="300"/>
              </a:spcAft>
              <a:buFont typeface="Arial" panose="020B0604020202020204" pitchFamily="34" charset="0"/>
              <a:buChar char="•"/>
            </a:pPr>
            <a:endParaRPr lang="en-GB" sz="1050" dirty="0"/>
          </a:p>
          <a:p>
            <a:pPr marL="176213" indent="-176213">
              <a:spcAft>
                <a:spcPts val="300"/>
              </a:spcAft>
              <a:buFont typeface="Arial" panose="020B0604020202020204" pitchFamily="34" charset="0"/>
              <a:buChar char="•"/>
            </a:pPr>
            <a:endParaRPr lang="en-GB" sz="1000" dirty="0"/>
          </a:p>
          <a:p>
            <a:pPr>
              <a:spcAft>
                <a:spcPts val="300"/>
              </a:spcAft>
            </a:pPr>
            <a:endParaRPr lang="en-GB" sz="1000" dirty="0">
              <a:solidFill>
                <a:schemeClr val="bg2"/>
              </a:solidFill>
            </a:endParaRPr>
          </a:p>
          <a:p>
            <a:pPr marL="88900" indent="-88900">
              <a:spcAft>
                <a:spcPts val="300"/>
              </a:spcAft>
              <a:buFont typeface="Arial" panose="020B0604020202020204" pitchFamily="34" charset="0"/>
              <a:buChar char="•"/>
            </a:pPr>
            <a:endParaRPr lang="en-GB" sz="1000" dirty="0">
              <a:solidFill>
                <a:schemeClr val="bg2"/>
              </a:solidFill>
            </a:endParaRPr>
          </a:p>
          <a:p>
            <a:pPr marL="88900" indent="-88900">
              <a:spcAft>
                <a:spcPts val="300"/>
              </a:spcAft>
              <a:buFont typeface="Arial" panose="020B0604020202020204" pitchFamily="34" charset="0"/>
              <a:buChar char="•"/>
            </a:pPr>
            <a:endParaRPr lang="en-GB" sz="1000" dirty="0">
              <a:solidFill>
                <a:schemeClr val="bg2"/>
              </a:solidFill>
            </a:endParaRPr>
          </a:p>
        </p:txBody>
      </p:sp>
      <p:sp>
        <p:nvSpPr>
          <p:cNvPr id="6" name="Rectangle 1">
            <a:extLst>
              <a:ext uri="{FF2B5EF4-FFF2-40B4-BE49-F238E27FC236}">
                <a16:creationId xmlns:a16="http://schemas.microsoft.com/office/drawing/2014/main" id="{3C85288D-20C1-41DF-AD9C-86AC16536E4D}"/>
              </a:ext>
            </a:extLst>
          </p:cNvPr>
          <p:cNvSpPr>
            <a:spLocks noChangeArrowheads="1"/>
          </p:cNvSpPr>
          <p:nvPr/>
        </p:nvSpPr>
        <p:spPr bwMode="auto">
          <a:xfrm>
            <a:off x="345338" y="3743745"/>
            <a:ext cx="1856866" cy="10464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GB" sz="1400" i="1" dirty="0">
                <a:solidFill>
                  <a:srgbClr val="120742"/>
                </a:solidFill>
                <a:ea typeface="Calibri"/>
              </a:rPr>
              <a:t> </a:t>
            </a:r>
            <a:r>
              <a:rPr lang="en-GB" sz="1200" i="1" dirty="0">
                <a:cs typeface="Arial" pitchFamily="34" charset="0"/>
              </a:rPr>
              <a:t>“When I go on holiday, the most important thing for me is to </a:t>
            </a:r>
            <a:r>
              <a:rPr lang="en-GB" sz="1200" b="1" i="1" dirty="0">
                <a:cs typeface="Arial" pitchFamily="34" charset="0"/>
              </a:rPr>
              <a:t>experience the authentic culture </a:t>
            </a:r>
            <a:r>
              <a:rPr lang="en-GB" sz="1200" i="1" dirty="0">
                <a:cs typeface="Arial" pitchFamily="34" charset="0"/>
              </a:rPr>
              <a:t>of a place”</a:t>
            </a:r>
          </a:p>
        </p:txBody>
      </p:sp>
      <p:sp>
        <p:nvSpPr>
          <p:cNvPr id="7" name="Rectangle 6">
            <a:extLst>
              <a:ext uri="{FF2B5EF4-FFF2-40B4-BE49-F238E27FC236}">
                <a16:creationId xmlns:a16="http://schemas.microsoft.com/office/drawing/2014/main" id="{CBABACC9-AE3F-41E5-8214-6650101BC39A}"/>
              </a:ext>
            </a:extLst>
          </p:cNvPr>
          <p:cNvSpPr/>
          <p:nvPr/>
        </p:nvSpPr>
        <p:spPr>
          <a:xfrm>
            <a:off x="268205" y="5831627"/>
            <a:ext cx="2588981" cy="230832"/>
          </a:xfrm>
          <a:prstGeom prst="rect">
            <a:avLst/>
          </a:prstGeom>
        </p:spPr>
        <p:txBody>
          <a:bodyPr wrap="square">
            <a:spAutoFit/>
          </a:bodyPr>
          <a:lstStyle/>
          <a:p>
            <a:r>
              <a:rPr lang="en-GB" sz="900" dirty="0"/>
              <a:t>Source: The Future Travel Journey</a:t>
            </a:r>
          </a:p>
        </p:txBody>
      </p:sp>
      <p:sp>
        <p:nvSpPr>
          <p:cNvPr id="8" name="Text Placeholder 1">
            <a:extLst>
              <a:ext uri="{FF2B5EF4-FFF2-40B4-BE49-F238E27FC236}">
                <a16:creationId xmlns:a16="http://schemas.microsoft.com/office/drawing/2014/main" id="{5C24533F-2F7D-4E2B-BC75-C70AA63A4DFD}"/>
              </a:ext>
            </a:extLst>
          </p:cNvPr>
          <p:cNvSpPr txBox="1">
            <a:spLocks/>
          </p:cNvSpPr>
          <p:nvPr/>
        </p:nvSpPr>
        <p:spPr bwMode="gray">
          <a:xfrm>
            <a:off x="2593963" y="1604550"/>
            <a:ext cx="2444767" cy="4504076"/>
          </a:xfrm>
          <a:prstGeom prst="rect">
            <a:avLst/>
          </a:prstGeom>
          <a:solidFill>
            <a:srgbClr val="FFFFFF">
              <a:alpha val="74118"/>
            </a:srgbClr>
          </a:solidFill>
          <a:ln w="9525">
            <a:solidFill>
              <a:schemeClr val="accent5">
                <a:lumMod val="60000"/>
                <a:lumOff val="40000"/>
              </a:schemeClr>
            </a:solidFill>
          </a:ln>
        </p:spPr>
        <p:txBody>
          <a:bodyPr vert="horz" lIns="90000" tIns="72000" rIns="90000" bIns="7200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300"/>
              </a:spcAft>
            </a:pPr>
            <a:r>
              <a:rPr lang="en-US" sz="1600" dirty="0">
                <a:solidFill>
                  <a:schemeClr val="accent5"/>
                </a:solidFill>
              </a:rPr>
              <a:t>Future </a:t>
            </a:r>
            <a:r>
              <a:rPr lang="en-US" sz="1600" dirty="0" err="1">
                <a:solidFill>
                  <a:schemeClr val="accent5"/>
                </a:solidFill>
              </a:rPr>
              <a:t>Traveller</a:t>
            </a:r>
            <a:r>
              <a:rPr lang="en-US" sz="1600" dirty="0">
                <a:solidFill>
                  <a:schemeClr val="accent5"/>
                </a:solidFill>
              </a:rPr>
              <a:t> Trend </a:t>
            </a:r>
          </a:p>
          <a:p>
            <a:pPr algn="ctr">
              <a:spcAft>
                <a:spcPts val="300"/>
              </a:spcAft>
            </a:pPr>
            <a:r>
              <a:rPr lang="en-US" sz="1600" b="1" i="1" u="sng" dirty="0">
                <a:solidFill>
                  <a:schemeClr val="accent5"/>
                </a:solidFill>
              </a:rPr>
              <a:t>The Leisure Upgrade</a:t>
            </a:r>
          </a:p>
          <a:p>
            <a:pPr algn="ctr">
              <a:spcAft>
                <a:spcPts val="300"/>
              </a:spcAft>
            </a:pPr>
            <a:endParaRPr lang="en-GB" sz="1200" i="1" dirty="0"/>
          </a:p>
          <a:p>
            <a:pPr algn="ctr">
              <a:spcAft>
                <a:spcPts val="300"/>
              </a:spcAft>
            </a:pPr>
            <a:r>
              <a:rPr lang="en-GB" sz="1200" dirty="0"/>
              <a:t>Skill seeking future travellers will prefer tourism products that </a:t>
            </a:r>
            <a:r>
              <a:rPr lang="en-GB" sz="1200" u="sng" dirty="0"/>
              <a:t>combine fun and an opportunity to learn</a:t>
            </a:r>
          </a:p>
          <a:p>
            <a:pPr marL="176213" indent="-176213" algn="ctr">
              <a:spcAft>
                <a:spcPts val="300"/>
              </a:spcAft>
              <a:buFont typeface="Arial" panose="020B0604020202020204" pitchFamily="34" charset="0"/>
              <a:buChar char="•"/>
            </a:pPr>
            <a:endParaRPr lang="en-GB" sz="1100" dirty="0"/>
          </a:p>
          <a:p>
            <a:pPr marL="176213" indent="-176213" algn="ctr">
              <a:spcAft>
                <a:spcPts val="300"/>
              </a:spcAft>
              <a:buFont typeface="Arial" panose="020B0604020202020204" pitchFamily="34" charset="0"/>
              <a:buChar char="•"/>
            </a:pPr>
            <a:endParaRPr lang="en-GB" sz="1100" dirty="0"/>
          </a:p>
          <a:p>
            <a:pPr algn="ctr">
              <a:spcAft>
                <a:spcPts val="300"/>
              </a:spcAft>
            </a:pPr>
            <a:endParaRPr lang="en-GB" sz="1100" dirty="0">
              <a:solidFill>
                <a:schemeClr val="bg2"/>
              </a:solidFill>
            </a:endParaRPr>
          </a:p>
          <a:p>
            <a:pPr marL="88900" indent="-88900" algn="ctr">
              <a:spcAft>
                <a:spcPts val="300"/>
              </a:spcAft>
              <a:buFont typeface="Arial" panose="020B0604020202020204" pitchFamily="34" charset="0"/>
              <a:buChar char="•"/>
            </a:pPr>
            <a:endParaRPr lang="en-GB" sz="1100" dirty="0">
              <a:solidFill>
                <a:schemeClr val="bg2"/>
              </a:solidFill>
            </a:endParaRPr>
          </a:p>
          <a:p>
            <a:pPr marL="88900" indent="-88900" algn="ctr">
              <a:spcAft>
                <a:spcPts val="300"/>
              </a:spcAft>
              <a:buFont typeface="Arial" panose="020B0604020202020204" pitchFamily="34" charset="0"/>
              <a:buChar char="•"/>
            </a:pPr>
            <a:endParaRPr lang="en-GB" sz="1100" dirty="0">
              <a:solidFill>
                <a:schemeClr val="bg2"/>
              </a:solidFill>
            </a:endParaRPr>
          </a:p>
        </p:txBody>
      </p:sp>
      <p:sp>
        <p:nvSpPr>
          <p:cNvPr id="9" name="Rectangle 1">
            <a:extLst>
              <a:ext uri="{FF2B5EF4-FFF2-40B4-BE49-F238E27FC236}">
                <a16:creationId xmlns:a16="http://schemas.microsoft.com/office/drawing/2014/main" id="{93EED55A-0741-437A-9DD0-D2FD0704F0DD}"/>
              </a:ext>
            </a:extLst>
          </p:cNvPr>
          <p:cNvSpPr>
            <a:spLocks noChangeArrowheads="1"/>
          </p:cNvSpPr>
          <p:nvPr/>
        </p:nvSpPr>
        <p:spPr bwMode="auto">
          <a:xfrm>
            <a:off x="2587293" y="3418793"/>
            <a:ext cx="2418009"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GB" sz="1200" i="1" dirty="0">
                <a:cs typeface="Arial" pitchFamily="34" charset="0"/>
              </a:rPr>
              <a:t> “Entertainment should be about </a:t>
            </a:r>
            <a:r>
              <a:rPr lang="en-GB" sz="1200" b="1" i="1" dirty="0">
                <a:cs typeface="Arial" pitchFamily="34" charset="0"/>
              </a:rPr>
              <a:t>learning new things </a:t>
            </a:r>
            <a:r>
              <a:rPr lang="en-GB" sz="1200" i="1" dirty="0">
                <a:cs typeface="Arial" pitchFamily="34" charset="0"/>
              </a:rPr>
              <a:t>as much as simply having fun”</a:t>
            </a:r>
          </a:p>
        </p:txBody>
      </p:sp>
      <p:sp>
        <p:nvSpPr>
          <p:cNvPr id="10" name="Text Placeholder 8">
            <a:extLst>
              <a:ext uri="{FF2B5EF4-FFF2-40B4-BE49-F238E27FC236}">
                <a16:creationId xmlns:a16="http://schemas.microsoft.com/office/drawing/2014/main" id="{248E7AC6-C317-4E55-A065-72155899A235}"/>
              </a:ext>
            </a:extLst>
          </p:cNvPr>
          <p:cNvSpPr txBox="1">
            <a:spLocks/>
          </p:cNvSpPr>
          <p:nvPr/>
        </p:nvSpPr>
        <p:spPr>
          <a:xfrm>
            <a:off x="2598949" y="4124698"/>
            <a:ext cx="2444768" cy="249037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GB" sz="1200" i="1" dirty="0">
                <a:solidFill>
                  <a:schemeClr val="accent6">
                    <a:lumMod val="75000"/>
                  </a:schemeClr>
                </a:solidFill>
              </a:rPr>
              <a:t>“Don’t put everything into a glass box and expect people to come.  Cultural heritage is all about people. Culture is no longer dead, </a:t>
            </a:r>
            <a:r>
              <a:rPr lang="en-GB" sz="1200" b="1" i="1" dirty="0">
                <a:solidFill>
                  <a:schemeClr val="accent6">
                    <a:lumMod val="75000"/>
                  </a:schemeClr>
                </a:solidFill>
              </a:rPr>
              <a:t>the cultural is alive and that experience economy is driving everything</a:t>
            </a:r>
            <a:r>
              <a:rPr lang="en-GB" sz="1200" i="1" dirty="0">
                <a:solidFill>
                  <a:schemeClr val="accent6">
                    <a:lumMod val="75000"/>
                  </a:schemeClr>
                </a:solidFill>
              </a:rPr>
              <a:t>”. </a:t>
            </a:r>
          </a:p>
          <a:p>
            <a:pPr marL="0" indent="0" algn="ctr">
              <a:buNone/>
            </a:pPr>
            <a:endParaRPr lang="en-GB" sz="1200" i="1" dirty="0">
              <a:solidFill>
                <a:schemeClr val="accent6">
                  <a:lumMod val="75000"/>
                </a:schemeClr>
              </a:solidFill>
            </a:endParaRPr>
          </a:p>
          <a:p>
            <a:pPr marL="0" indent="0" algn="ctr">
              <a:buNone/>
            </a:pPr>
            <a:r>
              <a:rPr lang="en-GB" sz="1200" i="1" dirty="0">
                <a:solidFill>
                  <a:schemeClr val="accent6">
                    <a:lumMod val="75000"/>
                  </a:schemeClr>
                </a:solidFill>
              </a:rPr>
              <a:t>IAN YEOMAN, TOURISM FUTURIST</a:t>
            </a:r>
            <a:endParaRPr lang="en-GB" sz="1200" dirty="0">
              <a:solidFill>
                <a:schemeClr val="accent6">
                  <a:lumMod val="75000"/>
                </a:schemeClr>
              </a:solidFill>
            </a:endParaRPr>
          </a:p>
        </p:txBody>
      </p:sp>
      <p:sp>
        <p:nvSpPr>
          <p:cNvPr id="11" name="Rectangle 10">
            <a:extLst>
              <a:ext uri="{FF2B5EF4-FFF2-40B4-BE49-F238E27FC236}">
                <a16:creationId xmlns:a16="http://schemas.microsoft.com/office/drawing/2014/main" id="{329073C6-9502-4DFA-8B22-A153B77F397A}"/>
              </a:ext>
            </a:extLst>
          </p:cNvPr>
          <p:cNvSpPr/>
          <p:nvPr/>
        </p:nvSpPr>
        <p:spPr>
          <a:xfrm>
            <a:off x="3769426" y="7514538"/>
            <a:ext cx="2878318" cy="246221"/>
          </a:xfrm>
          <a:prstGeom prst="rect">
            <a:avLst/>
          </a:prstGeom>
        </p:spPr>
        <p:txBody>
          <a:bodyPr wrap="square">
            <a:spAutoFit/>
          </a:bodyPr>
          <a:lstStyle/>
          <a:p>
            <a:r>
              <a:rPr lang="en-GB" sz="1000" dirty="0"/>
              <a:t>Source: The Future Travel Journey</a:t>
            </a:r>
          </a:p>
        </p:txBody>
      </p:sp>
      <p:sp>
        <p:nvSpPr>
          <p:cNvPr id="15" name="Rectangle 14">
            <a:extLst>
              <a:ext uri="{FF2B5EF4-FFF2-40B4-BE49-F238E27FC236}">
                <a16:creationId xmlns:a16="http://schemas.microsoft.com/office/drawing/2014/main" id="{4231D2C9-4C1D-4EC8-B2AA-EA897D1237A0}"/>
              </a:ext>
            </a:extLst>
          </p:cNvPr>
          <p:cNvSpPr/>
          <p:nvPr/>
        </p:nvSpPr>
        <p:spPr>
          <a:xfrm>
            <a:off x="0" y="535918"/>
            <a:ext cx="9822385" cy="494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0EC3A64-C53E-49D0-BF50-6C959105C207}"/>
              </a:ext>
            </a:extLst>
          </p:cNvPr>
          <p:cNvSpPr/>
          <p:nvPr/>
        </p:nvSpPr>
        <p:spPr>
          <a:xfrm>
            <a:off x="83615" y="535918"/>
            <a:ext cx="9432280" cy="523220"/>
          </a:xfrm>
          <a:prstGeom prst="rect">
            <a:avLst/>
          </a:prstGeom>
        </p:spPr>
        <p:txBody>
          <a:bodyPr wrap="square">
            <a:spAutoFit/>
          </a:bodyPr>
          <a:lstStyle/>
          <a:p>
            <a:r>
              <a:rPr lang="en-GB" sz="1400" b="1" dirty="0">
                <a:solidFill>
                  <a:schemeClr val="accent5"/>
                </a:solidFill>
              </a:rPr>
              <a:t>Experiential travel is an increasingly important.  Global trends reflect the desire among travellers to have authentic, immersive experiences, that combine fun with the opportunity to learn</a:t>
            </a:r>
          </a:p>
        </p:txBody>
      </p:sp>
      <p:sp>
        <p:nvSpPr>
          <p:cNvPr id="30" name="Slide Number Placeholder 5">
            <a:extLst>
              <a:ext uri="{FF2B5EF4-FFF2-40B4-BE49-F238E27FC236}">
                <a16:creationId xmlns:a16="http://schemas.microsoft.com/office/drawing/2014/main" id="{FDAE7994-F73D-4AFD-85D0-B9AF705480DB}"/>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22902BC1-D0DE-4EAF-82E5-8DB925DBC383}"/>
              </a:ext>
            </a:extLst>
          </p:cNvPr>
          <p:cNvSpPr/>
          <p:nvPr/>
        </p:nvSpPr>
        <p:spPr>
          <a:xfrm>
            <a:off x="5466665" y="3115394"/>
            <a:ext cx="4049230" cy="671919"/>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dirty="0"/>
              <a:t>1) Exploratory Qualitative </a:t>
            </a:r>
            <a:r>
              <a:rPr lang="en-GB" sz="1400" dirty="0"/>
              <a:t>to assess consumer perceptions for experiential activities  </a:t>
            </a:r>
          </a:p>
        </p:txBody>
      </p:sp>
      <p:sp>
        <p:nvSpPr>
          <p:cNvPr id="33" name="Rectangle 32">
            <a:extLst>
              <a:ext uri="{FF2B5EF4-FFF2-40B4-BE49-F238E27FC236}">
                <a16:creationId xmlns:a16="http://schemas.microsoft.com/office/drawing/2014/main" id="{E649F2A8-0909-4A17-99C0-D453C7DD5936}"/>
              </a:ext>
            </a:extLst>
          </p:cNvPr>
          <p:cNvSpPr/>
          <p:nvPr/>
        </p:nvSpPr>
        <p:spPr>
          <a:xfrm>
            <a:off x="5466665" y="3954931"/>
            <a:ext cx="4049230" cy="900942"/>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dirty="0"/>
              <a:t>2) Detailed Quantitative Study </a:t>
            </a:r>
            <a:r>
              <a:rPr lang="en-GB" sz="1400" dirty="0"/>
              <a:t>to define and measure the opportunity for individual experiences</a:t>
            </a:r>
          </a:p>
        </p:txBody>
      </p:sp>
      <p:sp>
        <p:nvSpPr>
          <p:cNvPr id="4" name="Rectangle 3">
            <a:extLst>
              <a:ext uri="{FF2B5EF4-FFF2-40B4-BE49-F238E27FC236}">
                <a16:creationId xmlns:a16="http://schemas.microsoft.com/office/drawing/2014/main" id="{07B60763-D799-4B57-B7D7-E1951C3422D0}"/>
              </a:ext>
            </a:extLst>
          </p:cNvPr>
          <p:cNvSpPr/>
          <p:nvPr/>
        </p:nvSpPr>
        <p:spPr>
          <a:xfrm>
            <a:off x="5400872" y="1547375"/>
            <a:ext cx="4049230" cy="1754326"/>
          </a:xfrm>
          <a:prstGeom prst="rect">
            <a:avLst/>
          </a:prstGeom>
        </p:spPr>
        <p:txBody>
          <a:bodyPr wrap="square">
            <a:spAutoFit/>
          </a:bodyPr>
          <a:lstStyle/>
          <a:p>
            <a:r>
              <a:rPr lang="en-US" sz="1200" b="1" dirty="0"/>
              <a:t>Key objective: </a:t>
            </a:r>
          </a:p>
          <a:p>
            <a:r>
              <a:rPr lang="en-US" sz="1200" dirty="0"/>
              <a:t>DEF wishes to understand the nature of experiential activities in three key areas: wellness, food and drink and learning. They need to understand the drivers and barriers to participating in these activities and the potential role England could play in offering these products and services. </a:t>
            </a:r>
          </a:p>
          <a:p>
            <a:endParaRPr lang="en-US" sz="1200" dirty="0"/>
          </a:p>
          <a:p>
            <a:r>
              <a:rPr lang="en-US" sz="1200" b="1" dirty="0"/>
              <a:t>Two-part research study:</a:t>
            </a:r>
          </a:p>
          <a:p>
            <a:endParaRPr lang="en-US" sz="1200" dirty="0"/>
          </a:p>
        </p:txBody>
      </p:sp>
      <p:sp>
        <p:nvSpPr>
          <p:cNvPr id="34" name="TextBox 33">
            <a:extLst>
              <a:ext uri="{FF2B5EF4-FFF2-40B4-BE49-F238E27FC236}">
                <a16:creationId xmlns:a16="http://schemas.microsoft.com/office/drawing/2014/main" id="{E6A258EF-BCAC-4983-9739-63EE16DCB958}"/>
              </a:ext>
            </a:extLst>
          </p:cNvPr>
          <p:cNvSpPr txBox="1"/>
          <p:nvPr/>
        </p:nvSpPr>
        <p:spPr>
          <a:xfrm>
            <a:off x="5435259" y="5253780"/>
            <a:ext cx="4049230" cy="738664"/>
          </a:xfrm>
          <a:prstGeom prst="rect">
            <a:avLst/>
          </a:prstGeom>
          <a:noFill/>
          <a:ln cmpd="dbl">
            <a:solidFill>
              <a:srgbClr val="FF9900"/>
            </a:solidFill>
          </a:ln>
        </p:spPr>
        <p:txBody>
          <a:bodyPr wrap="square" rtlCol="0">
            <a:spAutoFit/>
          </a:bodyPr>
          <a:lstStyle/>
          <a:p>
            <a:pPr algn="ctr"/>
            <a:r>
              <a:rPr lang="en-GB" sz="1400" dirty="0"/>
              <a:t>This report focuses primarily on the </a:t>
            </a:r>
            <a:r>
              <a:rPr lang="en-GB" sz="1400" b="1" dirty="0">
                <a:solidFill>
                  <a:schemeClr val="accent5"/>
                </a:solidFill>
              </a:rPr>
              <a:t>quantitative research, </a:t>
            </a:r>
            <a:r>
              <a:rPr lang="en-GB" sz="1400" dirty="0"/>
              <a:t>drawing on the </a:t>
            </a:r>
            <a:r>
              <a:rPr lang="en-GB" sz="1400" b="1" dirty="0">
                <a:solidFill>
                  <a:srgbClr val="FF9900"/>
                </a:solidFill>
              </a:rPr>
              <a:t>qualitative insights </a:t>
            </a:r>
            <a:r>
              <a:rPr lang="en-GB" sz="1400" dirty="0"/>
              <a:t>to add interpretation and depth</a:t>
            </a:r>
          </a:p>
        </p:txBody>
      </p:sp>
    </p:spTree>
    <p:extLst>
      <p:ext uri="{BB962C8B-B14F-4D97-AF65-F5344CB8AC3E}">
        <p14:creationId xmlns:p14="http://schemas.microsoft.com/office/powerpoint/2010/main" val="16470087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B4E4551A-E827-4FB8-894F-0E10FEC55403}"/>
              </a:ext>
            </a:extLst>
          </p:cNvPr>
          <p:cNvGraphicFramePr>
            <a:graphicFrameLocks noGrp="1"/>
          </p:cNvGraphicFramePr>
          <p:nvPr/>
        </p:nvGraphicFramePr>
        <p:xfrm>
          <a:off x="392134" y="1444869"/>
          <a:ext cx="9258013" cy="4568396"/>
        </p:xfrm>
        <a:graphic>
          <a:graphicData uri="http://schemas.openxmlformats.org/drawingml/2006/table">
            <a:tbl>
              <a:tblPr firstRow="1" bandRow="1">
                <a:tableStyleId>{5C22544A-7EE6-4342-B048-85BDC9FD1C3A}</a:tableStyleId>
              </a:tblPr>
              <a:tblGrid>
                <a:gridCol w="9258013">
                  <a:extLst>
                    <a:ext uri="{9D8B030D-6E8A-4147-A177-3AD203B41FA5}">
                      <a16:colId xmlns:a16="http://schemas.microsoft.com/office/drawing/2014/main" val="219639565"/>
                    </a:ext>
                  </a:extLst>
                </a:gridCol>
              </a:tblGrid>
              <a:tr h="2212731">
                <a:tc>
                  <a:txBody>
                    <a:bodyPr/>
                    <a:lstStyle/>
                    <a:p>
                      <a:endParaRPr lang="en-GB" dirty="0"/>
                    </a:p>
                  </a:txBody>
                  <a:tcPr>
                    <a:solidFill>
                      <a:schemeClr val="bg1">
                        <a:lumMod val="95000"/>
                      </a:schemeClr>
                    </a:solidFill>
                  </a:tcPr>
                </a:tc>
                <a:extLst>
                  <a:ext uri="{0D108BD9-81ED-4DB2-BD59-A6C34878D82A}">
                    <a16:rowId xmlns:a16="http://schemas.microsoft.com/office/drawing/2014/main" val="2447966589"/>
                  </a:ext>
                </a:extLst>
              </a:tr>
              <a:tr h="2355665">
                <a:tc>
                  <a:txBody>
                    <a:bodyPr/>
                    <a:lstStyle/>
                    <a:p>
                      <a:endParaRPr lang="en-GB" dirty="0"/>
                    </a:p>
                  </a:txBody>
                  <a:tcPr>
                    <a:solidFill>
                      <a:schemeClr val="bg1">
                        <a:lumMod val="95000"/>
                      </a:schemeClr>
                    </a:solidFill>
                  </a:tcPr>
                </a:tc>
                <a:extLst>
                  <a:ext uri="{0D108BD9-81ED-4DB2-BD59-A6C34878D82A}">
                    <a16:rowId xmlns:a16="http://schemas.microsoft.com/office/drawing/2014/main" val="1589057521"/>
                  </a:ext>
                </a:extLst>
              </a:tr>
            </a:tbl>
          </a:graphicData>
        </a:graphic>
      </p:graphicFrame>
      <p:sp>
        <p:nvSpPr>
          <p:cNvPr id="3" name="Slide Number Placeholder 2">
            <a:extLst>
              <a:ext uri="{FF2B5EF4-FFF2-40B4-BE49-F238E27FC236}">
                <a16:creationId xmlns:a16="http://schemas.microsoft.com/office/drawing/2014/main" id="{32DB5B65-4C96-4D81-A70E-C4C1E3F06138}"/>
              </a:ext>
            </a:extLst>
          </p:cNvPr>
          <p:cNvSpPr>
            <a:spLocks noGrp="1"/>
          </p:cNvSpPr>
          <p:nvPr>
            <p:ph type="sldNum" sz="quarter" idx="12"/>
          </p:nvPr>
        </p:nvSpPr>
        <p:spPr/>
        <p:txBody>
          <a:bodyPr/>
          <a:lstStyle/>
          <a:p>
            <a:fld id="{65C4E51C-5B21-47ED-87F9-7CEAAA8B3069}" type="slidenum">
              <a:rPr lang="en-GB" smtClean="0"/>
              <a:pPr/>
              <a:t>40</a:t>
            </a:fld>
            <a:endParaRPr lang="en-GB"/>
          </a:p>
        </p:txBody>
      </p:sp>
      <p:sp>
        <p:nvSpPr>
          <p:cNvPr id="42" name="TextBox 41">
            <a:extLst>
              <a:ext uri="{FF2B5EF4-FFF2-40B4-BE49-F238E27FC236}">
                <a16:creationId xmlns:a16="http://schemas.microsoft.com/office/drawing/2014/main" id="{14FD0C56-2B77-494E-B888-8904D112FC8E}"/>
              </a:ext>
            </a:extLst>
          </p:cNvPr>
          <p:cNvSpPr txBox="1"/>
          <p:nvPr/>
        </p:nvSpPr>
        <p:spPr>
          <a:xfrm>
            <a:off x="729199" y="1514164"/>
            <a:ext cx="8920948" cy="646331"/>
          </a:xfrm>
          <a:prstGeom prst="rect">
            <a:avLst/>
          </a:prstGeom>
          <a:noFill/>
        </p:spPr>
        <p:txBody>
          <a:bodyPr wrap="square" rtlCol="0">
            <a:spAutoFit/>
          </a:bodyPr>
          <a:lstStyle/>
          <a:p>
            <a:pPr>
              <a:buClr>
                <a:schemeClr val="accent5"/>
              </a:buClr>
              <a:buSzPct val="100000"/>
            </a:pPr>
            <a:r>
              <a:rPr lang="en-GB" sz="1200" b="1" dirty="0"/>
              <a:t>EXPERIENCE MATURITY: </a:t>
            </a:r>
            <a:r>
              <a:rPr lang="en-GB" sz="1200" dirty="0"/>
              <a:t>The UK is already a visited destination of choice for these activities, ranking relatively similar to other markets among those who have previously done / or have booked to do in the next 12 months.</a:t>
            </a:r>
          </a:p>
          <a:p>
            <a:endParaRPr lang="en-GB" sz="1200" dirty="0"/>
          </a:p>
        </p:txBody>
      </p:sp>
      <p:sp>
        <p:nvSpPr>
          <p:cNvPr id="54" name="Rectangle 53">
            <a:extLst>
              <a:ext uri="{FF2B5EF4-FFF2-40B4-BE49-F238E27FC236}">
                <a16:creationId xmlns:a16="http://schemas.microsoft.com/office/drawing/2014/main" id="{F0016E70-58E1-4DB8-9486-5AEAA115FE72}"/>
              </a:ext>
            </a:extLst>
          </p:cNvPr>
          <p:cNvSpPr/>
          <p:nvPr/>
        </p:nvSpPr>
        <p:spPr>
          <a:xfrm>
            <a:off x="0" y="645237"/>
            <a:ext cx="9822385" cy="494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634EAE31-967C-4484-9740-7F3CC171275C}"/>
              </a:ext>
            </a:extLst>
          </p:cNvPr>
          <p:cNvSpPr/>
          <p:nvPr/>
        </p:nvSpPr>
        <p:spPr>
          <a:xfrm>
            <a:off x="148653" y="644995"/>
            <a:ext cx="9432280" cy="307777"/>
          </a:xfrm>
          <a:prstGeom prst="rect">
            <a:avLst/>
          </a:prstGeom>
        </p:spPr>
        <p:txBody>
          <a:bodyPr wrap="square">
            <a:spAutoFit/>
          </a:bodyPr>
          <a:lstStyle/>
          <a:p>
            <a:r>
              <a:rPr lang="en-GB" sz="1400" b="1" dirty="0">
                <a:solidFill>
                  <a:schemeClr val="accent5"/>
                </a:solidFill>
              </a:rPr>
              <a:t>Potential for growth in England as there is no clear host destination for these experiences. </a:t>
            </a:r>
          </a:p>
        </p:txBody>
      </p:sp>
      <p:sp>
        <p:nvSpPr>
          <p:cNvPr id="66" name="TextBox 65">
            <a:extLst>
              <a:ext uri="{FF2B5EF4-FFF2-40B4-BE49-F238E27FC236}">
                <a16:creationId xmlns:a16="http://schemas.microsoft.com/office/drawing/2014/main" id="{208D480C-4FE5-42CD-B9C3-5EB780E08234}"/>
              </a:ext>
            </a:extLst>
          </p:cNvPr>
          <p:cNvSpPr txBox="1"/>
          <p:nvPr/>
        </p:nvSpPr>
        <p:spPr>
          <a:xfrm>
            <a:off x="743962" y="3687892"/>
            <a:ext cx="8697740" cy="646331"/>
          </a:xfrm>
          <a:prstGeom prst="rect">
            <a:avLst/>
          </a:prstGeom>
          <a:noFill/>
        </p:spPr>
        <p:txBody>
          <a:bodyPr wrap="square" rtlCol="0">
            <a:spAutoFit/>
          </a:bodyPr>
          <a:lstStyle/>
          <a:p>
            <a:r>
              <a:rPr lang="en-GB" sz="1200" b="1" dirty="0"/>
              <a:t>INFLUENCE ON DESTINATION DECISION: </a:t>
            </a:r>
            <a:r>
              <a:rPr lang="en-GB" sz="1200" dirty="0"/>
              <a:t>Experiences alone don’t currently have the pulling power to drive travellers to England – they tend to be experiences that are chosen after selecting the destination</a:t>
            </a:r>
          </a:p>
          <a:p>
            <a:endParaRPr lang="en-GB" sz="1200" dirty="0"/>
          </a:p>
        </p:txBody>
      </p:sp>
      <p:sp>
        <p:nvSpPr>
          <p:cNvPr id="46" name="Slide Number Placeholder 5">
            <a:extLst>
              <a:ext uri="{FF2B5EF4-FFF2-40B4-BE49-F238E27FC236}">
                <a16:creationId xmlns:a16="http://schemas.microsoft.com/office/drawing/2014/main" id="{FA8DB26E-1145-4E4D-A4C8-4C0D011E13AE}"/>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61" name="Oval 60">
            <a:extLst>
              <a:ext uri="{FF2B5EF4-FFF2-40B4-BE49-F238E27FC236}">
                <a16:creationId xmlns:a16="http://schemas.microsoft.com/office/drawing/2014/main" id="{00E1534A-0EB5-490F-AFB5-5B99C7860B82}"/>
              </a:ext>
            </a:extLst>
          </p:cNvPr>
          <p:cNvSpPr/>
          <p:nvPr/>
        </p:nvSpPr>
        <p:spPr>
          <a:xfrm>
            <a:off x="522398" y="1549237"/>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2</a:t>
            </a:r>
          </a:p>
        </p:txBody>
      </p:sp>
      <p:sp>
        <p:nvSpPr>
          <p:cNvPr id="62" name="Oval 61">
            <a:extLst>
              <a:ext uri="{FF2B5EF4-FFF2-40B4-BE49-F238E27FC236}">
                <a16:creationId xmlns:a16="http://schemas.microsoft.com/office/drawing/2014/main" id="{A08C6BC2-F9BD-4F19-92BE-C1ED2F439B00}"/>
              </a:ext>
            </a:extLst>
          </p:cNvPr>
          <p:cNvSpPr/>
          <p:nvPr/>
        </p:nvSpPr>
        <p:spPr>
          <a:xfrm>
            <a:off x="537161" y="3705310"/>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3</a:t>
            </a:r>
          </a:p>
        </p:txBody>
      </p:sp>
      <p:graphicFrame>
        <p:nvGraphicFramePr>
          <p:cNvPr id="80" name="Chart 79">
            <a:extLst>
              <a:ext uri="{FF2B5EF4-FFF2-40B4-BE49-F238E27FC236}">
                <a16:creationId xmlns:a16="http://schemas.microsoft.com/office/drawing/2014/main" id="{FCB0B3C1-A646-4A66-973C-0C8706C3A1F7}"/>
              </a:ext>
            </a:extLst>
          </p:cNvPr>
          <p:cNvGraphicFramePr/>
          <p:nvPr>
            <p:extLst>
              <p:ext uri="{D42A27DB-BD31-4B8C-83A1-F6EECF244321}">
                <p14:modId xmlns:p14="http://schemas.microsoft.com/office/powerpoint/2010/main" val="183731232"/>
              </p:ext>
            </p:extLst>
          </p:nvPr>
        </p:nvGraphicFramePr>
        <p:xfrm>
          <a:off x="2115067" y="4165113"/>
          <a:ext cx="7790933" cy="1991086"/>
        </p:xfrm>
        <a:graphic>
          <a:graphicData uri="http://schemas.openxmlformats.org/drawingml/2006/chart">
            <c:chart xmlns:c="http://schemas.openxmlformats.org/drawingml/2006/chart" xmlns:r="http://schemas.openxmlformats.org/officeDocument/2006/relationships" r:id="rId2"/>
          </a:graphicData>
        </a:graphic>
      </p:graphicFrame>
      <p:sp>
        <p:nvSpPr>
          <p:cNvPr id="81" name="Rectangle 80">
            <a:extLst>
              <a:ext uri="{FF2B5EF4-FFF2-40B4-BE49-F238E27FC236}">
                <a16:creationId xmlns:a16="http://schemas.microsoft.com/office/drawing/2014/main" id="{BE36287B-829F-4DE0-A6B9-0539AEA5FD6A}"/>
              </a:ext>
            </a:extLst>
          </p:cNvPr>
          <p:cNvSpPr/>
          <p:nvPr/>
        </p:nvSpPr>
        <p:spPr>
          <a:xfrm>
            <a:off x="511859" y="5416798"/>
            <a:ext cx="1926823" cy="430887"/>
          </a:xfrm>
          <a:prstGeom prst="rect">
            <a:avLst/>
          </a:prstGeom>
        </p:spPr>
        <p:txBody>
          <a:bodyPr wrap="square">
            <a:spAutoFit/>
          </a:bodyPr>
          <a:lstStyle/>
          <a:p>
            <a:pPr algn="r"/>
            <a:r>
              <a:rPr lang="en-GB" sz="1100" b="1" u="sng" dirty="0">
                <a:solidFill>
                  <a:schemeClr val="accent5"/>
                </a:solidFill>
              </a:rPr>
              <a:t>Chose the activity first </a:t>
            </a:r>
            <a:r>
              <a:rPr lang="en-GB" sz="1100" b="1" dirty="0">
                <a:solidFill>
                  <a:schemeClr val="accent5"/>
                </a:solidFill>
              </a:rPr>
              <a:t>and then found a destination </a:t>
            </a:r>
            <a:endParaRPr lang="en-GB" sz="1100" dirty="0"/>
          </a:p>
        </p:txBody>
      </p:sp>
      <p:sp>
        <p:nvSpPr>
          <p:cNvPr id="82" name="Rectangle 81">
            <a:extLst>
              <a:ext uri="{FF2B5EF4-FFF2-40B4-BE49-F238E27FC236}">
                <a16:creationId xmlns:a16="http://schemas.microsoft.com/office/drawing/2014/main" id="{DC15EF9C-24EB-4405-A755-F60DDFC5FFBB}"/>
              </a:ext>
            </a:extLst>
          </p:cNvPr>
          <p:cNvSpPr/>
          <p:nvPr/>
        </p:nvSpPr>
        <p:spPr>
          <a:xfrm>
            <a:off x="280318" y="5013146"/>
            <a:ext cx="2173551" cy="430887"/>
          </a:xfrm>
          <a:prstGeom prst="rect">
            <a:avLst/>
          </a:prstGeom>
        </p:spPr>
        <p:txBody>
          <a:bodyPr wrap="square">
            <a:spAutoFit/>
          </a:bodyPr>
          <a:lstStyle/>
          <a:p>
            <a:pPr algn="r"/>
            <a:r>
              <a:rPr lang="en-GB" sz="1100" b="1" dirty="0">
                <a:solidFill>
                  <a:schemeClr val="accent5"/>
                </a:solidFill>
              </a:rPr>
              <a:t>Chose the destination because could do the activity there</a:t>
            </a:r>
            <a:endParaRPr lang="en-GB" sz="1100" dirty="0"/>
          </a:p>
        </p:txBody>
      </p:sp>
      <p:sp>
        <p:nvSpPr>
          <p:cNvPr id="83" name="Rectangle 82">
            <a:extLst>
              <a:ext uri="{FF2B5EF4-FFF2-40B4-BE49-F238E27FC236}">
                <a16:creationId xmlns:a16="http://schemas.microsoft.com/office/drawing/2014/main" id="{9B144EC6-5F7D-4EFF-980D-D340877621AD}"/>
              </a:ext>
            </a:extLst>
          </p:cNvPr>
          <p:cNvSpPr/>
          <p:nvPr/>
        </p:nvSpPr>
        <p:spPr>
          <a:xfrm>
            <a:off x="561428" y="4406009"/>
            <a:ext cx="1892753" cy="600164"/>
          </a:xfrm>
          <a:prstGeom prst="rect">
            <a:avLst/>
          </a:prstGeom>
        </p:spPr>
        <p:txBody>
          <a:bodyPr wrap="square">
            <a:spAutoFit/>
          </a:bodyPr>
          <a:lstStyle/>
          <a:p>
            <a:pPr algn="r"/>
            <a:r>
              <a:rPr lang="en-GB" sz="1100" b="1" u="sng" dirty="0">
                <a:solidFill>
                  <a:schemeClr val="accent3">
                    <a:lumMod val="75000"/>
                  </a:schemeClr>
                </a:solidFill>
              </a:rPr>
              <a:t>Chose destination first </a:t>
            </a:r>
            <a:r>
              <a:rPr lang="en-GB" sz="1100" b="1" dirty="0">
                <a:solidFill>
                  <a:schemeClr val="accent3">
                    <a:lumMod val="75000"/>
                  </a:schemeClr>
                </a:solidFill>
              </a:rPr>
              <a:t>and then found could do the activity there</a:t>
            </a:r>
            <a:endParaRPr lang="en-GB" sz="1100" dirty="0">
              <a:solidFill>
                <a:schemeClr val="accent3">
                  <a:lumMod val="75000"/>
                </a:schemeClr>
              </a:solidFill>
            </a:endParaRPr>
          </a:p>
        </p:txBody>
      </p:sp>
      <p:cxnSp>
        <p:nvCxnSpPr>
          <p:cNvPr id="84" name="Straight Arrow Connector 83">
            <a:extLst>
              <a:ext uri="{FF2B5EF4-FFF2-40B4-BE49-F238E27FC236}">
                <a16:creationId xmlns:a16="http://schemas.microsoft.com/office/drawing/2014/main" id="{278C6599-6130-495B-BF73-EA9C16106AEE}"/>
              </a:ext>
            </a:extLst>
          </p:cNvPr>
          <p:cNvCxnSpPr>
            <a:cxnSpLocks/>
          </p:cNvCxnSpPr>
          <p:nvPr/>
        </p:nvCxnSpPr>
        <p:spPr>
          <a:xfrm>
            <a:off x="2407187" y="4780920"/>
            <a:ext cx="41871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3682D5CB-E30E-4134-B1DD-05AA1A4BCC22}"/>
              </a:ext>
            </a:extLst>
          </p:cNvPr>
          <p:cNvCxnSpPr>
            <a:cxnSpLocks/>
          </p:cNvCxnSpPr>
          <p:nvPr/>
        </p:nvCxnSpPr>
        <p:spPr>
          <a:xfrm>
            <a:off x="2407187" y="5316498"/>
            <a:ext cx="41871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2182960E-2A01-4ED6-BD00-41B4A7BA8A2C}"/>
              </a:ext>
            </a:extLst>
          </p:cNvPr>
          <p:cNvCxnSpPr>
            <a:cxnSpLocks/>
          </p:cNvCxnSpPr>
          <p:nvPr/>
        </p:nvCxnSpPr>
        <p:spPr>
          <a:xfrm>
            <a:off x="2407187" y="5632242"/>
            <a:ext cx="41871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3A35673-3E23-4A9A-A28F-D8311BC5F466}"/>
              </a:ext>
            </a:extLst>
          </p:cNvPr>
          <p:cNvSpPr/>
          <p:nvPr/>
        </p:nvSpPr>
        <p:spPr>
          <a:xfrm rot="10800000">
            <a:off x="3469818" y="4557339"/>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90" name="Rectangle 89">
            <a:extLst>
              <a:ext uri="{FF2B5EF4-FFF2-40B4-BE49-F238E27FC236}">
                <a16:creationId xmlns:a16="http://schemas.microsoft.com/office/drawing/2014/main" id="{16BC07DD-5DCC-47AB-A0A9-BC1AC127EF51}"/>
              </a:ext>
            </a:extLst>
          </p:cNvPr>
          <p:cNvSpPr/>
          <p:nvPr/>
        </p:nvSpPr>
        <p:spPr>
          <a:xfrm>
            <a:off x="438032" y="5805028"/>
            <a:ext cx="1509292" cy="202556"/>
          </a:xfrm>
          <a:prstGeom prst="rect">
            <a:avLst/>
          </a:prstGeom>
        </p:spPr>
        <p:txBody>
          <a:bodyPr wrap="square">
            <a:spAutoFit/>
          </a:bodyPr>
          <a:lstStyle/>
          <a:p>
            <a:pPr>
              <a:lnSpc>
                <a:spcPct val="107000"/>
              </a:lnSpc>
              <a:spcAft>
                <a:spcPts val="800"/>
              </a:spcAft>
            </a:pPr>
            <a:r>
              <a:rPr lang="en-GB" sz="700" dirty="0">
                <a:solidFill>
                  <a:schemeClr val="tx2"/>
                </a:solidFill>
                <a:latin typeface="Calibri" panose="020F0502020204030204" pitchFamily="34" charset="0"/>
                <a:ea typeface="Calibri" panose="020F0502020204030204" pitchFamily="34" charset="0"/>
                <a:cs typeface="Times New Roman" panose="02020603050405020304" pitchFamily="18" charset="0"/>
              </a:rPr>
              <a:t>Don’t knows excluded</a:t>
            </a:r>
          </a:p>
        </p:txBody>
      </p:sp>
      <p:graphicFrame>
        <p:nvGraphicFramePr>
          <p:cNvPr id="34" name="Chart 33">
            <a:extLst>
              <a:ext uri="{FF2B5EF4-FFF2-40B4-BE49-F238E27FC236}">
                <a16:creationId xmlns:a16="http://schemas.microsoft.com/office/drawing/2014/main" id="{344E9EED-4D81-44AB-B50D-3C0E30F50053}"/>
              </a:ext>
            </a:extLst>
          </p:cNvPr>
          <p:cNvGraphicFramePr/>
          <p:nvPr>
            <p:extLst>
              <p:ext uri="{D42A27DB-BD31-4B8C-83A1-F6EECF244321}">
                <p14:modId xmlns:p14="http://schemas.microsoft.com/office/powerpoint/2010/main" val="1366733824"/>
              </p:ext>
            </p:extLst>
          </p:nvPr>
        </p:nvGraphicFramePr>
        <p:xfrm>
          <a:off x="2777062" y="2326371"/>
          <a:ext cx="1925747" cy="120364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7" name="Chart 36">
            <a:extLst>
              <a:ext uri="{FF2B5EF4-FFF2-40B4-BE49-F238E27FC236}">
                <a16:creationId xmlns:a16="http://schemas.microsoft.com/office/drawing/2014/main" id="{CEC323EE-2C53-4DAB-ABC9-B9C9F53397AB}"/>
              </a:ext>
            </a:extLst>
          </p:cNvPr>
          <p:cNvGraphicFramePr/>
          <p:nvPr>
            <p:extLst>
              <p:ext uri="{D42A27DB-BD31-4B8C-83A1-F6EECF244321}">
                <p14:modId xmlns:p14="http://schemas.microsoft.com/office/powerpoint/2010/main" val="3036173371"/>
              </p:ext>
            </p:extLst>
          </p:nvPr>
        </p:nvGraphicFramePr>
        <p:xfrm>
          <a:off x="5069619" y="2331467"/>
          <a:ext cx="1735337" cy="120364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1" name="Chart 40">
            <a:extLst>
              <a:ext uri="{FF2B5EF4-FFF2-40B4-BE49-F238E27FC236}">
                <a16:creationId xmlns:a16="http://schemas.microsoft.com/office/drawing/2014/main" id="{9978D834-A1C3-48AB-BBC9-8108F480451C}"/>
              </a:ext>
            </a:extLst>
          </p:cNvPr>
          <p:cNvGraphicFramePr/>
          <p:nvPr>
            <p:extLst>
              <p:ext uri="{D42A27DB-BD31-4B8C-83A1-F6EECF244321}">
                <p14:modId xmlns:p14="http://schemas.microsoft.com/office/powerpoint/2010/main" val="2174528986"/>
              </p:ext>
            </p:extLst>
          </p:nvPr>
        </p:nvGraphicFramePr>
        <p:xfrm>
          <a:off x="7274266" y="2430859"/>
          <a:ext cx="1808774" cy="1203649"/>
        </p:xfrm>
        <a:graphic>
          <a:graphicData uri="http://schemas.openxmlformats.org/drawingml/2006/chart">
            <c:chart xmlns:c="http://schemas.openxmlformats.org/drawingml/2006/chart" xmlns:r="http://schemas.openxmlformats.org/officeDocument/2006/relationships" r:id="rId5"/>
          </a:graphicData>
        </a:graphic>
      </p:graphicFrame>
      <p:sp>
        <p:nvSpPr>
          <p:cNvPr id="43" name="TextBox 42">
            <a:extLst>
              <a:ext uri="{FF2B5EF4-FFF2-40B4-BE49-F238E27FC236}">
                <a16:creationId xmlns:a16="http://schemas.microsoft.com/office/drawing/2014/main" id="{C47B4229-18BF-4B84-9776-60F8D293A30D}"/>
              </a:ext>
            </a:extLst>
          </p:cNvPr>
          <p:cNvSpPr txBox="1"/>
          <p:nvPr/>
        </p:nvSpPr>
        <p:spPr>
          <a:xfrm>
            <a:off x="3214656" y="2029065"/>
            <a:ext cx="1017866" cy="400110"/>
          </a:xfrm>
          <a:prstGeom prst="rect">
            <a:avLst/>
          </a:prstGeom>
          <a:noFill/>
        </p:spPr>
        <p:txBody>
          <a:bodyPr wrap="square" rtlCol="0">
            <a:spAutoFit/>
          </a:bodyPr>
          <a:lstStyle/>
          <a:p>
            <a:pPr algn="ctr"/>
            <a:r>
              <a:rPr lang="en-GB" sz="1000" dirty="0"/>
              <a:t>Photography Class</a:t>
            </a:r>
          </a:p>
        </p:txBody>
      </p:sp>
      <p:sp>
        <p:nvSpPr>
          <p:cNvPr id="44" name="TextBox 43">
            <a:extLst>
              <a:ext uri="{FF2B5EF4-FFF2-40B4-BE49-F238E27FC236}">
                <a16:creationId xmlns:a16="http://schemas.microsoft.com/office/drawing/2014/main" id="{4D785A18-3EAD-4777-B258-15BCC686A1B0}"/>
              </a:ext>
            </a:extLst>
          </p:cNvPr>
          <p:cNvSpPr txBox="1"/>
          <p:nvPr/>
        </p:nvSpPr>
        <p:spPr>
          <a:xfrm>
            <a:off x="5525621" y="2050598"/>
            <a:ext cx="917123" cy="246221"/>
          </a:xfrm>
          <a:prstGeom prst="rect">
            <a:avLst/>
          </a:prstGeom>
          <a:noFill/>
        </p:spPr>
        <p:txBody>
          <a:bodyPr wrap="square" rtlCol="0">
            <a:spAutoFit/>
          </a:bodyPr>
          <a:lstStyle/>
          <a:p>
            <a:pPr algn="ctr"/>
            <a:r>
              <a:rPr lang="en-GB" sz="1000" dirty="0"/>
              <a:t>Shadowing</a:t>
            </a:r>
          </a:p>
        </p:txBody>
      </p:sp>
      <p:sp>
        <p:nvSpPr>
          <p:cNvPr id="47" name="TextBox 46">
            <a:extLst>
              <a:ext uri="{FF2B5EF4-FFF2-40B4-BE49-F238E27FC236}">
                <a16:creationId xmlns:a16="http://schemas.microsoft.com/office/drawing/2014/main" id="{1BD7AF91-FED2-486E-9A20-C0CECDB3E2BF}"/>
              </a:ext>
            </a:extLst>
          </p:cNvPr>
          <p:cNvSpPr txBox="1"/>
          <p:nvPr/>
        </p:nvSpPr>
        <p:spPr>
          <a:xfrm>
            <a:off x="7735844" y="2040756"/>
            <a:ext cx="983415" cy="400110"/>
          </a:xfrm>
          <a:prstGeom prst="rect">
            <a:avLst/>
          </a:prstGeom>
          <a:noFill/>
        </p:spPr>
        <p:txBody>
          <a:bodyPr wrap="square" rtlCol="0">
            <a:spAutoFit/>
          </a:bodyPr>
          <a:lstStyle/>
          <a:p>
            <a:pPr algn="ctr"/>
            <a:r>
              <a:rPr lang="en-GB" sz="1000" dirty="0"/>
              <a:t>Authentic Craft Workshop</a:t>
            </a:r>
          </a:p>
        </p:txBody>
      </p:sp>
      <p:sp>
        <p:nvSpPr>
          <p:cNvPr id="48" name="Title 1">
            <a:extLst>
              <a:ext uri="{FF2B5EF4-FFF2-40B4-BE49-F238E27FC236}">
                <a16:creationId xmlns:a16="http://schemas.microsoft.com/office/drawing/2014/main" id="{00E2FF26-9CD5-4103-95E1-111861CB93C3}"/>
              </a:ext>
            </a:extLst>
          </p:cNvPr>
          <p:cNvSpPr>
            <a:spLocks noGrp="1"/>
          </p:cNvSpPr>
          <p:nvPr>
            <p:ph type="title"/>
          </p:nvPr>
        </p:nvSpPr>
        <p:spPr>
          <a:xfrm>
            <a:off x="83615" y="-41534"/>
            <a:ext cx="9298510" cy="743335"/>
          </a:xfrm>
        </p:spPr>
        <p:txBody>
          <a:bodyPr>
            <a:normAutofit/>
          </a:bodyPr>
          <a:lstStyle/>
          <a:p>
            <a:r>
              <a:rPr lang="en-GB" dirty="0"/>
              <a:t>Skills Based Learning Experiences: maturity and influence on holiday behaviour</a:t>
            </a:r>
          </a:p>
        </p:txBody>
      </p:sp>
      <p:grpSp>
        <p:nvGrpSpPr>
          <p:cNvPr id="29" name="Group 28">
            <a:extLst>
              <a:ext uri="{FF2B5EF4-FFF2-40B4-BE49-F238E27FC236}">
                <a16:creationId xmlns:a16="http://schemas.microsoft.com/office/drawing/2014/main" id="{9CB20889-E763-4F2C-90E6-60B9F70D0837}"/>
              </a:ext>
            </a:extLst>
          </p:cNvPr>
          <p:cNvGrpSpPr/>
          <p:nvPr/>
        </p:nvGrpSpPr>
        <p:grpSpPr>
          <a:xfrm>
            <a:off x="1107837" y="6147150"/>
            <a:ext cx="6895568" cy="351322"/>
            <a:chOff x="1107837" y="6016519"/>
            <a:chExt cx="6895568" cy="351322"/>
          </a:xfrm>
        </p:grpSpPr>
        <p:sp>
          <p:nvSpPr>
            <p:cNvPr id="30" name="Rectangle 29">
              <a:extLst>
                <a:ext uri="{FF2B5EF4-FFF2-40B4-BE49-F238E27FC236}">
                  <a16:creationId xmlns:a16="http://schemas.microsoft.com/office/drawing/2014/main" id="{86B9E598-70DA-47FC-91B2-9E5AD8C4599C}"/>
                </a:ext>
              </a:extLst>
            </p:cNvPr>
            <p:cNvSpPr/>
            <p:nvPr/>
          </p:nvSpPr>
          <p:spPr>
            <a:xfrm>
              <a:off x="1283023" y="6060064"/>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Significantly higher than other experiences</a:t>
              </a:r>
            </a:p>
          </p:txBody>
        </p:sp>
        <p:sp>
          <p:nvSpPr>
            <p:cNvPr id="31" name="Rectangle 30">
              <a:extLst>
                <a:ext uri="{FF2B5EF4-FFF2-40B4-BE49-F238E27FC236}">
                  <a16:creationId xmlns:a16="http://schemas.microsoft.com/office/drawing/2014/main" id="{97498101-1C29-4E5E-9954-AE7CA1CE4841}"/>
                </a:ext>
              </a:extLst>
            </p:cNvPr>
            <p:cNvSpPr/>
            <p:nvPr/>
          </p:nvSpPr>
          <p:spPr>
            <a:xfrm>
              <a:off x="1107837" y="6016519"/>
              <a:ext cx="344966" cy="307777"/>
            </a:xfrm>
            <a:prstGeom prst="rect">
              <a:avLst/>
            </a:prstGeom>
          </p:spPr>
          <p:txBody>
            <a:bodyPr wrap="square">
              <a:spAutoFit/>
            </a:bodyPr>
            <a:lstStyle/>
            <a:p>
              <a:r>
                <a:rPr lang="en-GB" sz="1400" b="1" dirty="0">
                  <a:sym typeface="Wingdings" panose="05000000000000000000" pitchFamily="2" charset="2"/>
                </a:rPr>
                <a:t></a:t>
              </a:r>
              <a:endParaRPr lang="en-GB" sz="1400" dirty="0"/>
            </a:p>
          </p:txBody>
        </p:sp>
        <p:sp>
          <p:nvSpPr>
            <p:cNvPr id="32" name="Rectangle 31">
              <a:extLst>
                <a:ext uri="{FF2B5EF4-FFF2-40B4-BE49-F238E27FC236}">
                  <a16:creationId xmlns:a16="http://schemas.microsoft.com/office/drawing/2014/main" id="{D69D4C58-F9BE-498F-A2FF-9A3C250B882A}"/>
                </a:ext>
              </a:extLst>
            </p:cNvPr>
            <p:cNvSpPr/>
            <p:nvPr/>
          </p:nvSpPr>
          <p:spPr>
            <a:xfrm>
              <a:off x="4219893" y="6060064"/>
              <a:ext cx="3783512"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Significantly lower than other experiences</a:t>
              </a:r>
            </a:p>
          </p:txBody>
        </p:sp>
        <p:sp>
          <p:nvSpPr>
            <p:cNvPr id="33" name="Rectangle 32">
              <a:extLst>
                <a:ext uri="{FF2B5EF4-FFF2-40B4-BE49-F238E27FC236}">
                  <a16:creationId xmlns:a16="http://schemas.microsoft.com/office/drawing/2014/main" id="{C1689E32-0A03-412B-B25B-5B7F6D95C8EC}"/>
                </a:ext>
              </a:extLst>
            </p:cNvPr>
            <p:cNvSpPr/>
            <p:nvPr/>
          </p:nvSpPr>
          <p:spPr>
            <a:xfrm rot="10800000">
              <a:off x="3992453" y="6060064"/>
              <a:ext cx="344966" cy="307777"/>
            </a:xfrm>
            <a:prstGeom prst="rect">
              <a:avLst/>
            </a:prstGeom>
          </p:spPr>
          <p:txBody>
            <a:bodyPr wrap="square">
              <a:spAutoFit/>
            </a:bodyPr>
            <a:lstStyle/>
            <a:p>
              <a:r>
                <a:rPr lang="en-GB" sz="1400" b="1" dirty="0">
                  <a:sym typeface="Wingdings" panose="05000000000000000000" pitchFamily="2" charset="2"/>
                </a:rPr>
                <a:t></a:t>
              </a:r>
              <a:endParaRPr lang="en-GB" sz="1400" dirty="0"/>
            </a:p>
          </p:txBody>
        </p:sp>
      </p:grpSp>
      <p:sp>
        <p:nvSpPr>
          <p:cNvPr id="35" name="Rectangle 34">
            <a:extLst>
              <a:ext uri="{FF2B5EF4-FFF2-40B4-BE49-F238E27FC236}">
                <a16:creationId xmlns:a16="http://schemas.microsoft.com/office/drawing/2014/main" id="{1DBBBE23-A036-4319-9038-BB57C349C2D1}"/>
              </a:ext>
            </a:extLst>
          </p:cNvPr>
          <p:cNvSpPr/>
          <p:nvPr/>
        </p:nvSpPr>
        <p:spPr>
          <a:xfrm>
            <a:off x="990076" y="6418003"/>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Base: All markets </a:t>
            </a:r>
          </a:p>
        </p:txBody>
      </p:sp>
    </p:spTree>
    <p:extLst>
      <p:ext uri="{BB962C8B-B14F-4D97-AF65-F5344CB8AC3E}">
        <p14:creationId xmlns:p14="http://schemas.microsoft.com/office/powerpoint/2010/main" val="13260448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 name="Table 77">
            <a:extLst>
              <a:ext uri="{FF2B5EF4-FFF2-40B4-BE49-F238E27FC236}">
                <a16:creationId xmlns:a16="http://schemas.microsoft.com/office/drawing/2014/main" id="{188E2C46-F4A8-4053-83BE-157871070410}"/>
              </a:ext>
            </a:extLst>
          </p:cNvPr>
          <p:cNvGraphicFramePr>
            <a:graphicFrameLocks noGrp="1"/>
          </p:cNvGraphicFramePr>
          <p:nvPr/>
        </p:nvGraphicFramePr>
        <p:xfrm>
          <a:off x="5226" y="1411658"/>
          <a:ext cx="9822386" cy="4361821"/>
        </p:xfrm>
        <a:graphic>
          <a:graphicData uri="http://schemas.openxmlformats.org/drawingml/2006/table">
            <a:tbl>
              <a:tblPr firstRow="1" bandRow="1">
                <a:tableStyleId>{5C22544A-7EE6-4342-B048-85BDC9FD1C3A}</a:tableStyleId>
              </a:tblPr>
              <a:tblGrid>
                <a:gridCol w="4911193">
                  <a:extLst>
                    <a:ext uri="{9D8B030D-6E8A-4147-A177-3AD203B41FA5}">
                      <a16:colId xmlns:a16="http://schemas.microsoft.com/office/drawing/2014/main" val="219639565"/>
                    </a:ext>
                  </a:extLst>
                </a:gridCol>
                <a:gridCol w="4911193">
                  <a:extLst>
                    <a:ext uri="{9D8B030D-6E8A-4147-A177-3AD203B41FA5}">
                      <a16:colId xmlns:a16="http://schemas.microsoft.com/office/drawing/2014/main" val="147130133"/>
                    </a:ext>
                  </a:extLst>
                </a:gridCol>
              </a:tblGrid>
              <a:tr h="4361821">
                <a:tc>
                  <a:txBody>
                    <a:bodyPr/>
                    <a:lstStyle/>
                    <a:p>
                      <a:endParaRPr lang="en-GB" dirty="0"/>
                    </a:p>
                  </a:txBody>
                  <a:tcPr>
                    <a:solidFill>
                      <a:schemeClr val="bg1">
                        <a:lumMod val="95000"/>
                      </a:schemeClr>
                    </a:solidFill>
                  </a:tcPr>
                </a:tc>
                <a:tc>
                  <a:txBody>
                    <a:bodyPr/>
                    <a:lstStyle/>
                    <a:p>
                      <a:endParaRPr lang="en-GB" dirty="0"/>
                    </a:p>
                  </a:txBody>
                  <a:tcPr>
                    <a:solidFill>
                      <a:schemeClr val="bg1">
                        <a:lumMod val="95000"/>
                      </a:schemeClr>
                    </a:solidFill>
                  </a:tcPr>
                </a:tc>
                <a:extLst>
                  <a:ext uri="{0D108BD9-81ED-4DB2-BD59-A6C34878D82A}">
                    <a16:rowId xmlns:a16="http://schemas.microsoft.com/office/drawing/2014/main" val="2447966589"/>
                  </a:ext>
                </a:extLst>
              </a:tr>
            </a:tbl>
          </a:graphicData>
        </a:graphic>
      </p:graphicFrame>
      <p:graphicFrame>
        <p:nvGraphicFramePr>
          <p:cNvPr id="32" name="Table 31">
            <a:extLst>
              <a:ext uri="{FF2B5EF4-FFF2-40B4-BE49-F238E27FC236}">
                <a16:creationId xmlns:a16="http://schemas.microsoft.com/office/drawing/2014/main" id="{122B891A-FFA5-4D75-A128-DCD2020C0193}"/>
              </a:ext>
            </a:extLst>
          </p:cNvPr>
          <p:cNvGraphicFramePr>
            <a:graphicFrameLocks noGrp="1"/>
          </p:cNvGraphicFramePr>
          <p:nvPr>
            <p:extLst>
              <p:ext uri="{D42A27DB-BD31-4B8C-83A1-F6EECF244321}">
                <p14:modId xmlns:p14="http://schemas.microsoft.com/office/powerpoint/2010/main" val="1443853755"/>
              </p:ext>
            </p:extLst>
          </p:nvPr>
        </p:nvGraphicFramePr>
        <p:xfrm>
          <a:off x="769632" y="2191057"/>
          <a:ext cx="3661420" cy="2849818"/>
        </p:xfrm>
        <a:graphic>
          <a:graphicData uri="http://schemas.openxmlformats.org/drawingml/2006/table">
            <a:tbl>
              <a:tblPr firstRow="1" bandRow="1">
                <a:tableStyleId>{5C22544A-7EE6-4342-B048-85BDC9FD1C3A}</a:tableStyleId>
              </a:tblPr>
              <a:tblGrid>
                <a:gridCol w="1830710">
                  <a:extLst>
                    <a:ext uri="{9D8B030D-6E8A-4147-A177-3AD203B41FA5}">
                      <a16:colId xmlns:a16="http://schemas.microsoft.com/office/drawing/2014/main" val="2575262615"/>
                    </a:ext>
                  </a:extLst>
                </a:gridCol>
                <a:gridCol w="1830710">
                  <a:extLst>
                    <a:ext uri="{9D8B030D-6E8A-4147-A177-3AD203B41FA5}">
                      <a16:colId xmlns:a16="http://schemas.microsoft.com/office/drawing/2014/main" val="2470610346"/>
                    </a:ext>
                  </a:extLst>
                </a:gridCol>
              </a:tblGrid>
              <a:tr h="1424909">
                <a:tc>
                  <a:txBody>
                    <a:bodyPr/>
                    <a:lstStyle/>
                    <a:p>
                      <a:endParaRPr lang="en-GB" dirty="0"/>
                    </a:p>
                  </a:txBody>
                  <a:tcPr>
                    <a:solidFill>
                      <a:schemeClr val="bg1">
                        <a:lumMod val="85000"/>
                        <a:alpha val="30000"/>
                      </a:schemeClr>
                    </a:solidFill>
                  </a:tcPr>
                </a:tc>
                <a:tc>
                  <a:txBody>
                    <a:bodyPr/>
                    <a:lstStyle/>
                    <a:p>
                      <a:endParaRPr lang="en-GB" dirty="0"/>
                    </a:p>
                  </a:txBody>
                  <a:tcPr>
                    <a:solidFill>
                      <a:schemeClr val="accent2">
                        <a:lumMod val="50000"/>
                        <a:alpha val="30000"/>
                      </a:schemeClr>
                    </a:solidFill>
                  </a:tcPr>
                </a:tc>
                <a:extLst>
                  <a:ext uri="{0D108BD9-81ED-4DB2-BD59-A6C34878D82A}">
                    <a16:rowId xmlns:a16="http://schemas.microsoft.com/office/drawing/2014/main" val="407889501"/>
                  </a:ext>
                </a:extLst>
              </a:tr>
              <a:tr h="1424909">
                <a:tc>
                  <a:txBody>
                    <a:bodyPr/>
                    <a:lstStyle/>
                    <a:p>
                      <a:endParaRPr lang="en-GB" dirty="0"/>
                    </a:p>
                  </a:txBody>
                  <a:tcPr>
                    <a:solidFill>
                      <a:schemeClr val="accent1">
                        <a:tint val="40000"/>
                        <a:alpha val="30000"/>
                      </a:schemeClr>
                    </a:solidFill>
                  </a:tcPr>
                </a:tc>
                <a:tc>
                  <a:txBody>
                    <a:bodyPr/>
                    <a:lstStyle/>
                    <a:p>
                      <a:endParaRPr lang="en-GB" dirty="0"/>
                    </a:p>
                  </a:txBody>
                  <a:tcPr>
                    <a:solidFill>
                      <a:schemeClr val="accent1">
                        <a:tint val="40000"/>
                        <a:alpha val="30000"/>
                      </a:schemeClr>
                    </a:solidFill>
                  </a:tcPr>
                </a:tc>
                <a:extLst>
                  <a:ext uri="{0D108BD9-81ED-4DB2-BD59-A6C34878D82A}">
                    <a16:rowId xmlns:a16="http://schemas.microsoft.com/office/drawing/2014/main" val="880430146"/>
                  </a:ext>
                </a:extLst>
              </a:tr>
            </a:tbl>
          </a:graphicData>
        </a:graphic>
      </p:graphicFrame>
      <p:sp>
        <p:nvSpPr>
          <p:cNvPr id="3" name="Slide Number Placeholder 2">
            <a:extLst>
              <a:ext uri="{FF2B5EF4-FFF2-40B4-BE49-F238E27FC236}">
                <a16:creationId xmlns:a16="http://schemas.microsoft.com/office/drawing/2014/main" id="{32DB5B65-4C96-4D81-A70E-C4C1E3F06138}"/>
              </a:ext>
            </a:extLst>
          </p:cNvPr>
          <p:cNvSpPr>
            <a:spLocks noGrp="1"/>
          </p:cNvSpPr>
          <p:nvPr>
            <p:ph type="sldNum" sz="quarter" idx="12"/>
          </p:nvPr>
        </p:nvSpPr>
        <p:spPr/>
        <p:txBody>
          <a:bodyPr/>
          <a:lstStyle/>
          <a:p>
            <a:fld id="{65C4E51C-5B21-47ED-87F9-7CEAAA8B3069}" type="slidenum">
              <a:rPr lang="en-GB" smtClean="0"/>
              <a:pPr/>
              <a:t>41</a:t>
            </a:fld>
            <a:endParaRPr lang="en-GB"/>
          </a:p>
        </p:txBody>
      </p:sp>
      <p:graphicFrame>
        <p:nvGraphicFramePr>
          <p:cNvPr id="27" name="Chart 26">
            <a:extLst>
              <a:ext uri="{FF2B5EF4-FFF2-40B4-BE49-F238E27FC236}">
                <a16:creationId xmlns:a16="http://schemas.microsoft.com/office/drawing/2014/main" id="{814811A8-298F-4C21-9D9C-49566BF06C4E}"/>
              </a:ext>
            </a:extLst>
          </p:cNvPr>
          <p:cNvGraphicFramePr/>
          <p:nvPr>
            <p:extLst>
              <p:ext uri="{D42A27DB-BD31-4B8C-83A1-F6EECF244321}">
                <p14:modId xmlns:p14="http://schemas.microsoft.com/office/powerpoint/2010/main" val="1654900895"/>
              </p:ext>
            </p:extLst>
          </p:nvPr>
        </p:nvGraphicFramePr>
        <p:xfrm>
          <a:off x="326467" y="2136557"/>
          <a:ext cx="4131307" cy="3334706"/>
        </p:xfrm>
        <a:graphic>
          <a:graphicData uri="http://schemas.openxmlformats.org/drawingml/2006/chart">
            <c:chart xmlns:c="http://schemas.openxmlformats.org/drawingml/2006/chart" xmlns:r="http://schemas.openxmlformats.org/officeDocument/2006/relationships" r:id="rId2"/>
          </a:graphicData>
        </a:graphic>
      </p:graphicFrame>
      <p:sp>
        <p:nvSpPr>
          <p:cNvPr id="33" name="TextBox 32">
            <a:extLst>
              <a:ext uri="{FF2B5EF4-FFF2-40B4-BE49-F238E27FC236}">
                <a16:creationId xmlns:a16="http://schemas.microsoft.com/office/drawing/2014/main" id="{C5D7A6F3-E3A5-4D71-B4E9-1184A1727CEC}"/>
              </a:ext>
            </a:extLst>
          </p:cNvPr>
          <p:cNvSpPr txBox="1"/>
          <p:nvPr/>
        </p:nvSpPr>
        <p:spPr>
          <a:xfrm>
            <a:off x="683856" y="5101347"/>
            <a:ext cx="3832971" cy="276999"/>
          </a:xfrm>
          <a:prstGeom prst="rect">
            <a:avLst/>
          </a:prstGeom>
          <a:noFill/>
        </p:spPr>
        <p:txBody>
          <a:bodyPr wrap="square" rtlCol="0">
            <a:spAutoFit/>
          </a:bodyPr>
          <a:lstStyle/>
          <a:p>
            <a:pPr algn="ctr"/>
            <a:r>
              <a:rPr lang="en-GB" sz="1200" b="1" i="1" dirty="0"/>
              <a:t>Opportunity to be seen as Authentic / Unique to England</a:t>
            </a:r>
          </a:p>
        </p:txBody>
      </p:sp>
      <p:sp>
        <p:nvSpPr>
          <p:cNvPr id="54" name="Rectangle 53">
            <a:extLst>
              <a:ext uri="{FF2B5EF4-FFF2-40B4-BE49-F238E27FC236}">
                <a16:creationId xmlns:a16="http://schemas.microsoft.com/office/drawing/2014/main" id="{F0016E70-58E1-4DB8-9486-5AEAA115FE72}"/>
              </a:ext>
            </a:extLst>
          </p:cNvPr>
          <p:cNvSpPr/>
          <p:nvPr/>
        </p:nvSpPr>
        <p:spPr>
          <a:xfrm>
            <a:off x="0" y="678738"/>
            <a:ext cx="9822385" cy="494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634EAE31-967C-4484-9740-7F3CC171275C}"/>
              </a:ext>
            </a:extLst>
          </p:cNvPr>
          <p:cNvSpPr/>
          <p:nvPr/>
        </p:nvSpPr>
        <p:spPr>
          <a:xfrm>
            <a:off x="148653" y="652792"/>
            <a:ext cx="9432280" cy="523220"/>
          </a:xfrm>
          <a:prstGeom prst="rect">
            <a:avLst/>
          </a:prstGeom>
        </p:spPr>
        <p:txBody>
          <a:bodyPr wrap="square">
            <a:spAutoFit/>
          </a:bodyPr>
          <a:lstStyle/>
          <a:p>
            <a:r>
              <a:rPr lang="en-GB" sz="1400" b="1" dirty="0">
                <a:solidFill>
                  <a:schemeClr val="accent5"/>
                </a:solidFill>
              </a:rPr>
              <a:t>These experiences provide the opportunity to create memories of the holiday and connect to culture / history but are not seen as ‘must do’ activities – this could apply to any skill based learning experience.</a:t>
            </a:r>
          </a:p>
        </p:txBody>
      </p:sp>
      <p:sp>
        <p:nvSpPr>
          <p:cNvPr id="62" name="TextBox 61">
            <a:extLst>
              <a:ext uri="{FF2B5EF4-FFF2-40B4-BE49-F238E27FC236}">
                <a16:creationId xmlns:a16="http://schemas.microsoft.com/office/drawing/2014/main" id="{7A4A24B9-D288-4562-BBF6-F09D5D8BEFBA}"/>
              </a:ext>
            </a:extLst>
          </p:cNvPr>
          <p:cNvSpPr txBox="1"/>
          <p:nvPr/>
        </p:nvSpPr>
        <p:spPr>
          <a:xfrm rot="16200000">
            <a:off x="-707534" y="3459843"/>
            <a:ext cx="2581098" cy="276999"/>
          </a:xfrm>
          <a:prstGeom prst="rect">
            <a:avLst/>
          </a:prstGeom>
          <a:noFill/>
        </p:spPr>
        <p:txBody>
          <a:bodyPr wrap="square" rtlCol="0">
            <a:spAutoFit/>
          </a:bodyPr>
          <a:lstStyle/>
          <a:p>
            <a:pPr algn="ctr"/>
            <a:r>
              <a:rPr lang="en-GB" sz="1200" b="1" i="1" dirty="0"/>
              <a:t>‘Must Do’ Experience in England</a:t>
            </a:r>
          </a:p>
        </p:txBody>
      </p:sp>
      <p:sp>
        <p:nvSpPr>
          <p:cNvPr id="66" name="TextBox 65">
            <a:extLst>
              <a:ext uri="{FF2B5EF4-FFF2-40B4-BE49-F238E27FC236}">
                <a16:creationId xmlns:a16="http://schemas.microsoft.com/office/drawing/2014/main" id="{18392FD1-3781-4503-89EB-900E50A9B1DD}"/>
              </a:ext>
            </a:extLst>
          </p:cNvPr>
          <p:cNvSpPr txBox="1"/>
          <p:nvPr/>
        </p:nvSpPr>
        <p:spPr>
          <a:xfrm>
            <a:off x="615006" y="1716070"/>
            <a:ext cx="4164009" cy="461665"/>
          </a:xfrm>
          <a:prstGeom prst="rect">
            <a:avLst/>
          </a:prstGeom>
          <a:noFill/>
        </p:spPr>
        <p:txBody>
          <a:bodyPr wrap="square" rtlCol="0">
            <a:spAutoFit/>
          </a:bodyPr>
          <a:lstStyle/>
          <a:p>
            <a:r>
              <a:rPr lang="en-GB" sz="1200" b="1" dirty="0"/>
              <a:t>AUTHENTIC / UNIQUE: </a:t>
            </a:r>
            <a:r>
              <a:rPr lang="en-GB" sz="1200" dirty="0"/>
              <a:t>They are not seen as ‘must do’ activities – and photography, not authentic or unique to England </a:t>
            </a:r>
          </a:p>
        </p:txBody>
      </p:sp>
      <p:sp>
        <p:nvSpPr>
          <p:cNvPr id="43" name="TextBox 42">
            <a:extLst>
              <a:ext uri="{FF2B5EF4-FFF2-40B4-BE49-F238E27FC236}">
                <a16:creationId xmlns:a16="http://schemas.microsoft.com/office/drawing/2014/main" id="{6D744D1D-9AF6-4A6A-8E6F-1D5FD42BC6A8}"/>
              </a:ext>
            </a:extLst>
          </p:cNvPr>
          <p:cNvSpPr txBox="1"/>
          <p:nvPr/>
        </p:nvSpPr>
        <p:spPr>
          <a:xfrm>
            <a:off x="941561" y="4103961"/>
            <a:ext cx="1048221" cy="400110"/>
          </a:xfrm>
          <a:prstGeom prst="rect">
            <a:avLst/>
          </a:prstGeom>
          <a:noFill/>
        </p:spPr>
        <p:txBody>
          <a:bodyPr wrap="square" rtlCol="0">
            <a:spAutoFit/>
          </a:bodyPr>
          <a:lstStyle/>
          <a:p>
            <a:pPr algn="ctr"/>
            <a:r>
              <a:rPr lang="en-GB" sz="1000" dirty="0"/>
              <a:t>Photography Class</a:t>
            </a:r>
          </a:p>
        </p:txBody>
      </p:sp>
      <p:sp>
        <p:nvSpPr>
          <p:cNvPr id="47" name="TextBox 46">
            <a:extLst>
              <a:ext uri="{FF2B5EF4-FFF2-40B4-BE49-F238E27FC236}">
                <a16:creationId xmlns:a16="http://schemas.microsoft.com/office/drawing/2014/main" id="{E771AAA4-27FF-4DC2-9B42-88974FE5BE05}"/>
              </a:ext>
            </a:extLst>
          </p:cNvPr>
          <p:cNvSpPr txBox="1"/>
          <p:nvPr/>
        </p:nvSpPr>
        <p:spPr>
          <a:xfrm>
            <a:off x="3292103" y="4103961"/>
            <a:ext cx="1012743" cy="400110"/>
          </a:xfrm>
          <a:prstGeom prst="rect">
            <a:avLst/>
          </a:prstGeom>
          <a:noFill/>
        </p:spPr>
        <p:txBody>
          <a:bodyPr wrap="square" rtlCol="0">
            <a:spAutoFit/>
          </a:bodyPr>
          <a:lstStyle/>
          <a:p>
            <a:pPr algn="ctr"/>
            <a:r>
              <a:rPr lang="en-GB" sz="1000" dirty="0"/>
              <a:t>Authentic Craft Workshop</a:t>
            </a:r>
          </a:p>
        </p:txBody>
      </p:sp>
      <p:sp>
        <p:nvSpPr>
          <p:cNvPr id="48" name="TextBox 47">
            <a:extLst>
              <a:ext uri="{FF2B5EF4-FFF2-40B4-BE49-F238E27FC236}">
                <a16:creationId xmlns:a16="http://schemas.microsoft.com/office/drawing/2014/main" id="{093D152A-D8AC-493B-8A46-75965D14D9CB}"/>
              </a:ext>
            </a:extLst>
          </p:cNvPr>
          <p:cNvSpPr txBox="1"/>
          <p:nvPr/>
        </p:nvSpPr>
        <p:spPr>
          <a:xfrm>
            <a:off x="2494514" y="3613586"/>
            <a:ext cx="944474" cy="246221"/>
          </a:xfrm>
          <a:prstGeom prst="rect">
            <a:avLst/>
          </a:prstGeom>
          <a:noFill/>
        </p:spPr>
        <p:txBody>
          <a:bodyPr wrap="square" rtlCol="0">
            <a:spAutoFit/>
          </a:bodyPr>
          <a:lstStyle/>
          <a:p>
            <a:pPr algn="ctr"/>
            <a:r>
              <a:rPr lang="en-GB" sz="1000" dirty="0"/>
              <a:t>Shadowing</a:t>
            </a:r>
          </a:p>
        </p:txBody>
      </p:sp>
      <p:sp>
        <p:nvSpPr>
          <p:cNvPr id="49" name="Title 1">
            <a:extLst>
              <a:ext uri="{FF2B5EF4-FFF2-40B4-BE49-F238E27FC236}">
                <a16:creationId xmlns:a16="http://schemas.microsoft.com/office/drawing/2014/main" id="{614CD494-FBA9-4BBD-A7B3-6209FD3CD695}"/>
              </a:ext>
            </a:extLst>
          </p:cNvPr>
          <p:cNvSpPr>
            <a:spLocks noGrp="1"/>
          </p:cNvSpPr>
          <p:nvPr>
            <p:ph type="title"/>
          </p:nvPr>
        </p:nvSpPr>
        <p:spPr>
          <a:xfrm>
            <a:off x="88388" y="-34051"/>
            <a:ext cx="9552810" cy="904000"/>
          </a:xfrm>
        </p:spPr>
        <p:txBody>
          <a:bodyPr>
            <a:normAutofit/>
          </a:bodyPr>
          <a:lstStyle/>
          <a:p>
            <a:pPr>
              <a:tabLst>
                <a:tab pos="3944938" algn="l"/>
              </a:tabLst>
            </a:pPr>
            <a:r>
              <a:rPr lang="en-GB" dirty="0"/>
              <a:t>Skills Based Learning Experiences: believability in core experiential components</a:t>
            </a:r>
          </a:p>
        </p:txBody>
      </p:sp>
      <p:sp>
        <p:nvSpPr>
          <p:cNvPr id="26" name="Slide Number Placeholder 5">
            <a:extLst>
              <a:ext uri="{FF2B5EF4-FFF2-40B4-BE49-F238E27FC236}">
                <a16:creationId xmlns:a16="http://schemas.microsoft.com/office/drawing/2014/main" id="{219D0A2C-4DC3-4FA4-9816-F051F0014E27}"/>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29" name="Oval 28">
            <a:extLst>
              <a:ext uri="{FF2B5EF4-FFF2-40B4-BE49-F238E27FC236}">
                <a16:creationId xmlns:a16="http://schemas.microsoft.com/office/drawing/2014/main" id="{2C0E98A3-5AB9-4A04-8A37-24293CAB1854}"/>
              </a:ext>
            </a:extLst>
          </p:cNvPr>
          <p:cNvSpPr/>
          <p:nvPr/>
        </p:nvSpPr>
        <p:spPr>
          <a:xfrm>
            <a:off x="444739" y="1732872"/>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4</a:t>
            </a:r>
          </a:p>
        </p:txBody>
      </p:sp>
      <p:graphicFrame>
        <p:nvGraphicFramePr>
          <p:cNvPr id="31" name="Table 30">
            <a:extLst>
              <a:ext uri="{FF2B5EF4-FFF2-40B4-BE49-F238E27FC236}">
                <a16:creationId xmlns:a16="http://schemas.microsoft.com/office/drawing/2014/main" id="{B5867EEF-D5A7-4485-9997-B94244849656}"/>
              </a:ext>
            </a:extLst>
          </p:cNvPr>
          <p:cNvGraphicFramePr>
            <a:graphicFrameLocks noGrp="1"/>
          </p:cNvGraphicFramePr>
          <p:nvPr>
            <p:extLst>
              <p:ext uri="{D42A27DB-BD31-4B8C-83A1-F6EECF244321}">
                <p14:modId xmlns:p14="http://schemas.microsoft.com/office/powerpoint/2010/main" val="4191676381"/>
              </p:ext>
            </p:extLst>
          </p:nvPr>
        </p:nvGraphicFramePr>
        <p:xfrm>
          <a:off x="5511732" y="2191057"/>
          <a:ext cx="3661420" cy="2849818"/>
        </p:xfrm>
        <a:graphic>
          <a:graphicData uri="http://schemas.openxmlformats.org/drawingml/2006/table">
            <a:tbl>
              <a:tblPr firstRow="1" bandRow="1">
                <a:tableStyleId>{5C22544A-7EE6-4342-B048-85BDC9FD1C3A}</a:tableStyleId>
              </a:tblPr>
              <a:tblGrid>
                <a:gridCol w="1335402">
                  <a:extLst>
                    <a:ext uri="{9D8B030D-6E8A-4147-A177-3AD203B41FA5}">
                      <a16:colId xmlns:a16="http://schemas.microsoft.com/office/drawing/2014/main" val="2575262615"/>
                    </a:ext>
                  </a:extLst>
                </a:gridCol>
                <a:gridCol w="2326018">
                  <a:extLst>
                    <a:ext uri="{9D8B030D-6E8A-4147-A177-3AD203B41FA5}">
                      <a16:colId xmlns:a16="http://schemas.microsoft.com/office/drawing/2014/main" val="2470610346"/>
                    </a:ext>
                  </a:extLst>
                </a:gridCol>
              </a:tblGrid>
              <a:tr h="1424909">
                <a:tc>
                  <a:txBody>
                    <a:bodyPr/>
                    <a:lstStyle/>
                    <a:p>
                      <a:endParaRPr lang="en-GB" dirty="0"/>
                    </a:p>
                  </a:txBody>
                  <a:tcPr>
                    <a:solidFill>
                      <a:schemeClr val="bg1">
                        <a:lumMod val="85000"/>
                        <a:alpha val="30000"/>
                      </a:schemeClr>
                    </a:solidFill>
                  </a:tcPr>
                </a:tc>
                <a:tc>
                  <a:txBody>
                    <a:bodyPr/>
                    <a:lstStyle/>
                    <a:p>
                      <a:endParaRPr lang="en-GB" dirty="0"/>
                    </a:p>
                  </a:txBody>
                  <a:tcPr>
                    <a:solidFill>
                      <a:schemeClr val="accent2">
                        <a:lumMod val="50000"/>
                        <a:alpha val="30000"/>
                      </a:schemeClr>
                    </a:solidFill>
                  </a:tcPr>
                </a:tc>
                <a:extLst>
                  <a:ext uri="{0D108BD9-81ED-4DB2-BD59-A6C34878D82A}">
                    <a16:rowId xmlns:a16="http://schemas.microsoft.com/office/drawing/2014/main" val="407889501"/>
                  </a:ext>
                </a:extLst>
              </a:tr>
              <a:tr h="1424909">
                <a:tc>
                  <a:txBody>
                    <a:bodyPr/>
                    <a:lstStyle/>
                    <a:p>
                      <a:endParaRPr lang="en-GB"/>
                    </a:p>
                  </a:txBody>
                  <a:tcPr>
                    <a:solidFill>
                      <a:schemeClr val="accent1">
                        <a:tint val="40000"/>
                        <a:alpha val="30000"/>
                      </a:schemeClr>
                    </a:solidFill>
                  </a:tcPr>
                </a:tc>
                <a:tc>
                  <a:txBody>
                    <a:bodyPr/>
                    <a:lstStyle/>
                    <a:p>
                      <a:endParaRPr lang="en-GB" dirty="0"/>
                    </a:p>
                  </a:txBody>
                  <a:tcPr>
                    <a:solidFill>
                      <a:schemeClr val="accent1">
                        <a:tint val="40000"/>
                        <a:alpha val="30000"/>
                      </a:schemeClr>
                    </a:solidFill>
                  </a:tcPr>
                </a:tc>
                <a:extLst>
                  <a:ext uri="{0D108BD9-81ED-4DB2-BD59-A6C34878D82A}">
                    <a16:rowId xmlns:a16="http://schemas.microsoft.com/office/drawing/2014/main" val="880430146"/>
                  </a:ext>
                </a:extLst>
              </a:tr>
            </a:tbl>
          </a:graphicData>
        </a:graphic>
      </p:graphicFrame>
      <p:graphicFrame>
        <p:nvGraphicFramePr>
          <p:cNvPr id="37" name="Chart 36">
            <a:extLst>
              <a:ext uri="{FF2B5EF4-FFF2-40B4-BE49-F238E27FC236}">
                <a16:creationId xmlns:a16="http://schemas.microsoft.com/office/drawing/2014/main" id="{22C20CDB-1EFE-4674-8A7D-EFDDE62E4BBB}"/>
              </a:ext>
            </a:extLst>
          </p:cNvPr>
          <p:cNvGraphicFramePr/>
          <p:nvPr>
            <p:extLst>
              <p:ext uri="{D42A27DB-BD31-4B8C-83A1-F6EECF244321}">
                <p14:modId xmlns:p14="http://schemas.microsoft.com/office/powerpoint/2010/main" val="1562030498"/>
              </p:ext>
            </p:extLst>
          </p:nvPr>
        </p:nvGraphicFramePr>
        <p:xfrm>
          <a:off x="5068567" y="2136557"/>
          <a:ext cx="4131307" cy="3334706"/>
        </p:xfrm>
        <a:graphic>
          <a:graphicData uri="http://schemas.openxmlformats.org/drawingml/2006/chart">
            <c:chart xmlns:c="http://schemas.openxmlformats.org/drawingml/2006/chart" xmlns:r="http://schemas.openxmlformats.org/officeDocument/2006/relationships" r:id="rId3"/>
          </a:graphicData>
        </a:graphic>
      </p:graphicFrame>
      <p:sp>
        <p:nvSpPr>
          <p:cNvPr id="38" name="TextBox 37">
            <a:extLst>
              <a:ext uri="{FF2B5EF4-FFF2-40B4-BE49-F238E27FC236}">
                <a16:creationId xmlns:a16="http://schemas.microsoft.com/office/drawing/2014/main" id="{F359756F-CD79-422F-965C-976C27CC98DC}"/>
              </a:ext>
            </a:extLst>
          </p:cNvPr>
          <p:cNvSpPr txBox="1"/>
          <p:nvPr/>
        </p:nvSpPr>
        <p:spPr>
          <a:xfrm>
            <a:off x="5529290" y="5132958"/>
            <a:ext cx="3832971" cy="276999"/>
          </a:xfrm>
          <a:prstGeom prst="rect">
            <a:avLst/>
          </a:prstGeom>
          <a:noFill/>
        </p:spPr>
        <p:txBody>
          <a:bodyPr wrap="square" rtlCol="0">
            <a:spAutoFit/>
          </a:bodyPr>
          <a:lstStyle/>
          <a:p>
            <a:pPr algn="ctr"/>
            <a:r>
              <a:rPr lang="en-GB" sz="1200" b="1" i="1" dirty="0"/>
              <a:t>Provides a chance to connect to history or culture</a:t>
            </a:r>
          </a:p>
        </p:txBody>
      </p:sp>
      <p:sp>
        <p:nvSpPr>
          <p:cNvPr id="39" name="TextBox 38">
            <a:extLst>
              <a:ext uri="{FF2B5EF4-FFF2-40B4-BE49-F238E27FC236}">
                <a16:creationId xmlns:a16="http://schemas.microsoft.com/office/drawing/2014/main" id="{5EB04EA8-DFB4-4171-9EC4-8DDDDA449DC3}"/>
              </a:ext>
            </a:extLst>
          </p:cNvPr>
          <p:cNvSpPr txBox="1"/>
          <p:nvPr/>
        </p:nvSpPr>
        <p:spPr>
          <a:xfrm rot="16200000">
            <a:off x="4034566" y="3367511"/>
            <a:ext cx="2581098" cy="461665"/>
          </a:xfrm>
          <a:prstGeom prst="rect">
            <a:avLst/>
          </a:prstGeom>
          <a:noFill/>
        </p:spPr>
        <p:txBody>
          <a:bodyPr wrap="square" rtlCol="0">
            <a:spAutoFit/>
          </a:bodyPr>
          <a:lstStyle/>
          <a:p>
            <a:pPr algn="ctr"/>
            <a:r>
              <a:rPr lang="en-GB" sz="1200" b="1" i="1" dirty="0"/>
              <a:t>Create memories – something to remember the holiday by</a:t>
            </a:r>
          </a:p>
        </p:txBody>
      </p:sp>
      <p:sp>
        <p:nvSpPr>
          <p:cNvPr id="40" name="TextBox 39">
            <a:extLst>
              <a:ext uri="{FF2B5EF4-FFF2-40B4-BE49-F238E27FC236}">
                <a16:creationId xmlns:a16="http://schemas.microsoft.com/office/drawing/2014/main" id="{883DDFF9-3286-431C-A543-C92CF0A9DD9A}"/>
              </a:ext>
            </a:extLst>
          </p:cNvPr>
          <p:cNvSpPr txBox="1"/>
          <p:nvPr/>
        </p:nvSpPr>
        <p:spPr>
          <a:xfrm>
            <a:off x="5511732" y="1713225"/>
            <a:ext cx="4164009" cy="461665"/>
          </a:xfrm>
          <a:prstGeom prst="rect">
            <a:avLst/>
          </a:prstGeom>
          <a:noFill/>
        </p:spPr>
        <p:txBody>
          <a:bodyPr wrap="square" rtlCol="0">
            <a:spAutoFit/>
          </a:bodyPr>
          <a:lstStyle/>
          <a:p>
            <a:r>
              <a:rPr lang="en-GB" sz="1200" b="1" dirty="0"/>
              <a:t>CULTURE / HISTORY: </a:t>
            </a:r>
            <a:r>
              <a:rPr lang="en-GB" sz="1200" dirty="0"/>
              <a:t>Experiences are strong in terms of their ability to connect to history and culture and to create memories </a:t>
            </a:r>
          </a:p>
        </p:txBody>
      </p:sp>
      <p:sp>
        <p:nvSpPr>
          <p:cNvPr id="50" name="TextBox 49">
            <a:extLst>
              <a:ext uri="{FF2B5EF4-FFF2-40B4-BE49-F238E27FC236}">
                <a16:creationId xmlns:a16="http://schemas.microsoft.com/office/drawing/2014/main" id="{7E996FB3-A83C-47E3-9DC4-E875E4093453}"/>
              </a:ext>
            </a:extLst>
          </p:cNvPr>
          <p:cNvSpPr txBox="1"/>
          <p:nvPr/>
        </p:nvSpPr>
        <p:spPr>
          <a:xfrm>
            <a:off x="6943565" y="3358023"/>
            <a:ext cx="944474" cy="246221"/>
          </a:xfrm>
          <a:prstGeom prst="rect">
            <a:avLst/>
          </a:prstGeom>
          <a:noFill/>
        </p:spPr>
        <p:txBody>
          <a:bodyPr wrap="square" rtlCol="0">
            <a:spAutoFit/>
          </a:bodyPr>
          <a:lstStyle/>
          <a:p>
            <a:pPr algn="ctr"/>
            <a:r>
              <a:rPr lang="en-GB" sz="1000" dirty="0"/>
              <a:t>Shadowing</a:t>
            </a:r>
          </a:p>
        </p:txBody>
      </p:sp>
      <p:sp>
        <p:nvSpPr>
          <p:cNvPr id="51" name="TextBox 50">
            <a:extLst>
              <a:ext uri="{FF2B5EF4-FFF2-40B4-BE49-F238E27FC236}">
                <a16:creationId xmlns:a16="http://schemas.microsoft.com/office/drawing/2014/main" id="{0215099E-1394-421B-8EFE-2A020C7484D2}"/>
              </a:ext>
            </a:extLst>
          </p:cNvPr>
          <p:cNvSpPr txBox="1"/>
          <p:nvPr/>
        </p:nvSpPr>
        <p:spPr>
          <a:xfrm>
            <a:off x="7647848" y="3142943"/>
            <a:ext cx="1012743" cy="400110"/>
          </a:xfrm>
          <a:prstGeom prst="rect">
            <a:avLst/>
          </a:prstGeom>
          <a:noFill/>
        </p:spPr>
        <p:txBody>
          <a:bodyPr wrap="square" rtlCol="0">
            <a:spAutoFit/>
          </a:bodyPr>
          <a:lstStyle/>
          <a:p>
            <a:pPr algn="ctr"/>
            <a:r>
              <a:rPr lang="en-GB" sz="1000" dirty="0"/>
              <a:t>Authentic Craft Workshop</a:t>
            </a:r>
          </a:p>
        </p:txBody>
      </p:sp>
      <p:sp>
        <p:nvSpPr>
          <p:cNvPr id="52" name="TextBox 51">
            <a:extLst>
              <a:ext uri="{FF2B5EF4-FFF2-40B4-BE49-F238E27FC236}">
                <a16:creationId xmlns:a16="http://schemas.microsoft.com/office/drawing/2014/main" id="{81E3E04E-BC87-432A-80D6-B0D632A9C3A4}"/>
              </a:ext>
            </a:extLst>
          </p:cNvPr>
          <p:cNvSpPr txBox="1"/>
          <p:nvPr/>
        </p:nvSpPr>
        <p:spPr>
          <a:xfrm>
            <a:off x="6248851" y="2707575"/>
            <a:ext cx="1048221" cy="400110"/>
          </a:xfrm>
          <a:prstGeom prst="rect">
            <a:avLst/>
          </a:prstGeom>
          <a:noFill/>
        </p:spPr>
        <p:txBody>
          <a:bodyPr wrap="square" rtlCol="0">
            <a:spAutoFit/>
          </a:bodyPr>
          <a:lstStyle/>
          <a:p>
            <a:pPr algn="ctr"/>
            <a:r>
              <a:rPr lang="en-GB" sz="1000" dirty="0"/>
              <a:t>Photography Class</a:t>
            </a:r>
          </a:p>
        </p:txBody>
      </p:sp>
      <p:sp>
        <p:nvSpPr>
          <p:cNvPr id="53" name="Oval 52">
            <a:extLst>
              <a:ext uri="{FF2B5EF4-FFF2-40B4-BE49-F238E27FC236}">
                <a16:creationId xmlns:a16="http://schemas.microsoft.com/office/drawing/2014/main" id="{D2AEC428-CAD5-4A05-8739-7ACD16060AD0}"/>
              </a:ext>
            </a:extLst>
          </p:cNvPr>
          <p:cNvSpPr/>
          <p:nvPr/>
        </p:nvSpPr>
        <p:spPr>
          <a:xfrm>
            <a:off x="5339470" y="1761164"/>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5</a:t>
            </a:r>
          </a:p>
        </p:txBody>
      </p:sp>
      <p:sp>
        <p:nvSpPr>
          <p:cNvPr id="28" name="Rectangle 27">
            <a:extLst>
              <a:ext uri="{FF2B5EF4-FFF2-40B4-BE49-F238E27FC236}">
                <a16:creationId xmlns:a16="http://schemas.microsoft.com/office/drawing/2014/main" id="{142911E4-64F4-4F85-AFA3-126A0B747F35}"/>
              </a:ext>
            </a:extLst>
          </p:cNvPr>
          <p:cNvSpPr/>
          <p:nvPr/>
        </p:nvSpPr>
        <p:spPr>
          <a:xfrm>
            <a:off x="990076" y="6418003"/>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Base: All markets </a:t>
            </a:r>
          </a:p>
        </p:txBody>
      </p:sp>
    </p:spTree>
    <p:extLst>
      <p:ext uri="{BB962C8B-B14F-4D97-AF65-F5344CB8AC3E}">
        <p14:creationId xmlns:p14="http://schemas.microsoft.com/office/powerpoint/2010/main" val="24104863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2" name="Table 41">
            <a:extLst>
              <a:ext uri="{FF2B5EF4-FFF2-40B4-BE49-F238E27FC236}">
                <a16:creationId xmlns:a16="http://schemas.microsoft.com/office/drawing/2014/main" id="{3D266B46-0085-4025-9322-C192D22F5BD7}"/>
              </a:ext>
            </a:extLst>
          </p:cNvPr>
          <p:cNvGraphicFramePr>
            <a:graphicFrameLocks noGrp="1"/>
          </p:cNvGraphicFramePr>
          <p:nvPr/>
        </p:nvGraphicFramePr>
        <p:xfrm>
          <a:off x="392134" y="1444868"/>
          <a:ext cx="9258013" cy="4760339"/>
        </p:xfrm>
        <a:graphic>
          <a:graphicData uri="http://schemas.openxmlformats.org/drawingml/2006/table">
            <a:tbl>
              <a:tblPr firstRow="1" bandRow="1">
                <a:tableStyleId>{5C22544A-7EE6-4342-B048-85BDC9FD1C3A}</a:tableStyleId>
              </a:tblPr>
              <a:tblGrid>
                <a:gridCol w="9258013">
                  <a:extLst>
                    <a:ext uri="{9D8B030D-6E8A-4147-A177-3AD203B41FA5}">
                      <a16:colId xmlns:a16="http://schemas.microsoft.com/office/drawing/2014/main" val="219639565"/>
                    </a:ext>
                  </a:extLst>
                </a:gridCol>
              </a:tblGrid>
              <a:tr h="2305700">
                <a:tc>
                  <a:txBody>
                    <a:bodyPr/>
                    <a:lstStyle/>
                    <a:p>
                      <a:endParaRPr lang="en-GB" dirty="0"/>
                    </a:p>
                  </a:txBody>
                  <a:tcPr>
                    <a:solidFill>
                      <a:schemeClr val="bg1">
                        <a:lumMod val="95000"/>
                      </a:schemeClr>
                    </a:solidFill>
                  </a:tcPr>
                </a:tc>
                <a:extLst>
                  <a:ext uri="{0D108BD9-81ED-4DB2-BD59-A6C34878D82A}">
                    <a16:rowId xmlns:a16="http://schemas.microsoft.com/office/drawing/2014/main" val="2447966589"/>
                  </a:ext>
                </a:extLst>
              </a:tr>
              <a:tr h="2454639">
                <a:tc>
                  <a:txBody>
                    <a:bodyPr/>
                    <a:lstStyle/>
                    <a:p>
                      <a:endParaRPr lang="en-GB" dirty="0"/>
                    </a:p>
                  </a:txBody>
                  <a:tcPr>
                    <a:solidFill>
                      <a:schemeClr val="bg1">
                        <a:lumMod val="95000"/>
                      </a:schemeClr>
                    </a:solidFill>
                  </a:tcPr>
                </a:tc>
                <a:extLst>
                  <a:ext uri="{0D108BD9-81ED-4DB2-BD59-A6C34878D82A}">
                    <a16:rowId xmlns:a16="http://schemas.microsoft.com/office/drawing/2014/main" val="1589057521"/>
                  </a:ext>
                </a:extLst>
              </a:tr>
            </a:tbl>
          </a:graphicData>
        </a:graphic>
      </p:graphicFrame>
      <p:sp>
        <p:nvSpPr>
          <p:cNvPr id="3" name="Slide Number Placeholder 2">
            <a:extLst>
              <a:ext uri="{FF2B5EF4-FFF2-40B4-BE49-F238E27FC236}">
                <a16:creationId xmlns:a16="http://schemas.microsoft.com/office/drawing/2014/main" id="{32DB5B65-4C96-4D81-A70E-C4C1E3F06138}"/>
              </a:ext>
            </a:extLst>
          </p:cNvPr>
          <p:cNvSpPr>
            <a:spLocks noGrp="1"/>
          </p:cNvSpPr>
          <p:nvPr>
            <p:ph type="sldNum" sz="quarter" idx="12"/>
          </p:nvPr>
        </p:nvSpPr>
        <p:spPr/>
        <p:txBody>
          <a:bodyPr/>
          <a:lstStyle/>
          <a:p>
            <a:fld id="{65C4E51C-5B21-47ED-87F9-7CEAAA8B3069}" type="slidenum">
              <a:rPr lang="en-GB" smtClean="0"/>
              <a:pPr/>
              <a:t>42</a:t>
            </a:fld>
            <a:endParaRPr lang="en-GB"/>
          </a:p>
        </p:txBody>
      </p:sp>
      <p:sp>
        <p:nvSpPr>
          <p:cNvPr id="54" name="Rectangle 53">
            <a:extLst>
              <a:ext uri="{FF2B5EF4-FFF2-40B4-BE49-F238E27FC236}">
                <a16:creationId xmlns:a16="http://schemas.microsoft.com/office/drawing/2014/main" id="{F0016E70-58E1-4DB8-9486-5AEAA115FE72}"/>
              </a:ext>
            </a:extLst>
          </p:cNvPr>
          <p:cNvSpPr/>
          <p:nvPr/>
        </p:nvSpPr>
        <p:spPr>
          <a:xfrm>
            <a:off x="0" y="678738"/>
            <a:ext cx="9822385" cy="494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634EAE31-967C-4484-9740-7F3CC171275C}"/>
              </a:ext>
            </a:extLst>
          </p:cNvPr>
          <p:cNvSpPr/>
          <p:nvPr/>
        </p:nvSpPr>
        <p:spPr>
          <a:xfrm>
            <a:off x="139944" y="678738"/>
            <a:ext cx="9432280" cy="523220"/>
          </a:xfrm>
          <a:prstGeom prst="rect">
            <a:avLst/>
          </a:prstGeom>
        </p:spPr>
        <p:txBody>
          <a:bodyPr wrap="square">
            <a:spAutoFit/>
          </a:bodyPr>
          <a:lstStyle/>
          <a:p>
            <a:r>
              <a:rPr lang="en-GB" sz="1400" b="1" dirty="0">
                <a:solidFill>
                  <a:schemeClr val="accent5"/>
                </a:solidFill>
              </a:rPr>
              <a:t>Relatively high appeal to do in regional England, and opportunity to create longer experiences. Communication of individual specific products can address both these topics to provide clarity for the traveller</a:t>
            </a:r>
          </a:p>
        </p:txBody>
      </p:sp>
      <p:sp>
        <p:nvSpPr>
          <p:cNvPr id="35" name="Slide Number Placeholder 5">
            <a:extLst>
              <a:ext uri="{FF2B5EF4-FFF2-40B4-BE49-F238E27FC236}">
                <a16:creationId xmlns:a16="http://schemas.microsoft.com/office/drawing/2014/main" id="{44DB6EEC-D31D-4227-9F91-EBCE199F73B9}"/>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2599AD45-9455-409C-ADD6-87164107B691}"/>
              </a:ext>
            </a:extLst>
          </p:cNvPr>
          <p:cNvSpPr txBox="1"/>
          <p:nvPr/>
        </p:nvSpPr>
        <p:spPr>
          <a:xfrm>
            <a:off x="478784" y="1457446"/>
            <a:ext cx="8772017" cy="646331"/>
          </a:xfrm>
          <a:prstGeom prst="rect">
            <a:avLst/>
          </a:prstGeom>
          <a:noFill/>
        </p:spPr>
        <p:txBody>
          <a:bodyPr wrap="square" rtlCol="0">
            <a:spAutoFit/>
          </a:bodyPr>
          <a:lstStyle/>
          <a:p>
            <a:pPr>
              <a:buClr>
                <a:schemeClr val="accent5"/>
              </a:buClr>
              <a:buSzPct val="100000"/>
            </a:pPr>
            <a:r>
              <a:rPr lang="en-GB" sz="1200" b="1" dirty="0"/>
              <a:t>PREFERRED LOCATION FOR DOING EXPERIENCE: </a:t>
            </a:r>
            <a:r>
              <a:rPr lang="en-GB" sz="1200" dirty="0"/>
              <a:t>There is relatively high interest in doing the experience outside of Capital Cities – good news for the regional England.</a:t>
            </a:r>
          </a:p>
          <a:p>
            <a:endParaRPr lang="en-GB" sz="1200" b="1" dirty="0"/>
          </a:p>
        </p:txBody>
      </p:sp>
      <p:graphicFrame>
        <p:nvGraphicFramePr>
          <p:cNvPr id="38" name="Chart 37">
            <a:extLst>
              <a:ext uri="{FF2B5EF4-FFF2-40B4-BE49-F238E27FC236}">
                <a16:creationId xmlns:a16="http://schemas.microsoft.com/office/drawing/2014/main" id="{39258547-67D6-46B9-AF79-AC01CB07CA8F}"/>
              </a:ext>
            </a:extLst>
          </p:cNvPr>
          <p:cNvGraphicFramePr/>
          <p:nvPr>
            <p:extLst>
              <p:ext uri="{D42A27DB-BD31-4B8C-83A1-F6EECF244321}">
                <p14:modId xmlns:p14="http://schemas.microsoft.com/office/powerpoint/2010/main" val="196561743"/>
              </p:ext>
            </p:extLst>
          </p:nvPr>
        </p:nvGraphicFramePr>
        <p:xfrm>
          <a:off x="741849" y="1961813"/>
          <a:ext cx="8772017" cy="172071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0" name="Chart 49">
            <a:extLst>
              <a:ext uri="{FF2B5EF4-FFF2-40B4-BE49-F238E27FC236}">
                <a16:creationId xmlns:a16="http://schemas.microsoft.com/office/drawing/2014/main" id="{CFF4F6D4-F11E-436F-8566-7BCC6F7C5DEC}"/>
              </a:ext>
            </a:extLst>
          </p:cNvPr>
          <p:cNvGraphicFramePr/>
          <p:nvPr>
            <p:extLst>
              <p:ext uri="{D42A27DB-BD31-4B8C-83A1-F6EECF244321}">
                <p14:modId xmlns:p14="http://schemas.microsoft.com/office/powerpoint/2010/main" val="2255000126"/>
              </p:ext>
            </p:extLst>
          </p:nvPr>
        </p:nvGraphicFramePr>
        <p:xfrm>
          <a:off x="5378288" y="3913365"/>
          <a:ext cx="3044023" cy="280092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1" name="Chart 50">
            <a:extLst>
              <a:ext uri="{FF2B5EF4-FFF2-40B4-BE49-F238E27FC236}">
                <a16:creationId xmlns:a16="http://schemas.microsoft.com/office/drawing/2014/main" id="{34ADE325-A329-4DDA-B13D-EF855816DDE3}"/>
              </a:ext>
            </a:extLst>
          </p:cNvPr>
          <p:cNvGraphicFramePr/>
          <p:nvPr>
            <p:extLst>
              <p:ext uri="{D42A27DB-BD31-4B8C-83A1-F6EECF244321}">
                <p14:modId xmlns:p14="http://schemas.microsoft.com/office/powerpoint/2010/main" val="4234039420"/>
              </p:ext>
            </p:extLst>
          </p:nvPr>
        </p:nvGraphicFramePr>
        <p:xfrm>
          <a:off x="3231418" y="3841330"/>
          <a:ext cx="3044023" cy="280092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3" name="Chart 52">
            <a:extLst>
              <a:ext uri="{FF2B5EF4-FFF2-40B4-BE49-F238E27FC236}">
                <a16:creationId xmlns:a16="http://schemas.microsoft.com/office/drawing/2014/main" id="{97927795-1097-4A7C-9CC7-F95637CD83B1}"/>
              </a:ext>
            </a:extLst>
          </p:cNvPr>
          <p:cNvGraphicFramePr/>
          <p:nvPr>
            <p:extLst>
              <p:ext uri="{D42A27DB-BD31-4B8C-83A1-F6EECF244321}">
                <p14:modId xmlns:p14="http://schemas.microsoft.com/office/powerpoint/2010/main" val="2801409064"/>
              </p:ext>
            </p:extLst>
          </p:nvPr>
        </p:nvGraphicFramePr>
        <p:xfrm>
          <a:off x="954012" y="3805287"/>
          <a:ext cx="3044023" cy="2800928"/>
        </p:xfrm>
        <a:graphic>
          <a:graphicData uri="http://schemas.openxmlformats.org/drawingml/2006/chart">
            <c:chart xmlns:c="http://schemas.openxmlformats.org/drawingml/2006/chart" xmlns:r="http://schemas.openxmlformats.org/officeDocument/2006/relationships" r:id="rId5"/>
          </a:graphicData>
        </a:graphic>
      </p:graphicFrame>
      <p:sp>
        <p:nvSpPr>
          <p:cNvPr id="56" name="TextBox 55">
            <a:extLst>
              <a:ext uri="{FF2B5EF4-FFF2-40B4-BE49-F238E27FC236}">
                <a16:creationId xmlns:a16="http://schemas.microsoft.com/office/drawing/2014/main" id="{06C676EB-DD83-4CED-AACB-31CAF3F9B26E}"/>
              </a:ext>
            </a:extLst>
          </p:cNvPr>
          <p:cNvSpPr txBox="1"/>
          <p:nvPr/>
        </p:nvSpPr>
        <p:spPr>
          <a:xfrm>
            <a:off x="516474" y="3805287"/>
            <a:ext cx="9055750" cy="276999"/>
          </a:xfrm>
          <a:prstGeom prst="rect">
            <a:avLst/>
          </a:prstGeom>
          <a:noFill/>
        </p:spPr>
        <p:txBody>
          <a:bodyPr wrap="square" rtlCol="0">
            <a:spAutoFit/>
          </a:bodyPr>
          <a:lstStyle/>
          <a:p>
            <a:r>
              <a:rPr lang="en-GB" sz="1200" b="1" dirty="0"/>
              <a:t>EXPECTED EXPERIENCE LENGTH: </a:t>
            </a:r>
            <a:r>
              <a:rPr lang="en-GB" sz="1200" dirty="0"/>
              <a:t>Photography and Shadowing are seen as longer length experiences, that can last up to 2 days or more </a:t>
            </a:r>
          </a:p>
        </p:txBody>
      </p:sp>
      <p:sp>
        <p:nvSpPr>
          <p:cNvPr id="61" name="Rectangle 60">
            <a:extLst>
              <a:ext uri="{FF2B5EF4-FFF2-40B4-BE49-F238E27FC236}">
                <a16:creationId xmlns:a16="http://schemas.microsoft.com/office/drawing/2014/main" id="{DF7873BD-A09E-4798-AAE0-53C0D429DCF7}"/>
              </a:ext>
            </a:extLst>
          </p:cNvPr>
          <p:cNvSpPr/>
          <p:nvPr/>
        </p:nvSpPr>
        <p:spPr>
          <a:xfrm>
            <a:off x="443691" y="5962751"/>
            <a:ext cx="1509292" cy="202556"/>
          </a:xfrm>
          <a:prstGeom prst="rect">
            <a:avLst/>
          </a:prstGeom>
        </p:spPr>
        <p:txBody>
          <a:bodyPr wrap="square">
            <a:spAutoFit/>
          </a:bodyPr>
          <a:lstStyle/>
          <a:p>
            <a:pPr>
              <a:lnSpc>
                <a:spcPct val="107000"/>
              </a:lnSpc>
              <a:spcAft>
                <a:spcPts val="800"/>
              </a:spcAft>
            </a:pPr>
            <a:r>
              <a:rPr lang="en-GB" sz="700" dirty="0">
                <a:solidFill>
                  <a:schemeClr val="tx2"/>
                </a:solidFill>
                <a:latin typeface="Calibri" panose="020F0502020204030204" pitchFamily="34" charset="0"/>
                <a:ea typeface="Calibri" panose="020F0502020204030204" pitchFamily="34" charset="0"/>
                <a:cs typeface="Times New Roman" panose="02020603050405020304" pitchFamily="18" charset="0"/>
              </a:rPr>
              <a:t>Don’t knows excluded</a:t>
            </a:r>
          </a:p>
        </p:txBody>
      </p:sp>
      <p:sp>
        <p:nvSpPr>
          <p:cNvPr id="28" name="TextBox 27">
            <a:extLst>
              <a:ext uri="{FF2B5EF4-FFF2-40B4-BE49-F238E27FC236}">
                <a16:creationId xmlns:a16="http://schemas.microsoft.com/office/drawing/2014/main" id="{0D67EE9B-2CED-4047-B152-23FFB7E7951D}"/>
              </a:ext>
            </a:extLst>
          </p:cNvPr>
          <p:cNvSpPr txBox="1"/>
          <p:nvPr/>
        </p:nvSpPr>
        <p:spPr>
          <a:xfrm>
            <a:off x="1438733" y="3251645"/>
            <a:ext cx="1202224" cy="430887"/>
          </a:xfrm>
          <a:prstGeom prst="rect">
            <a:avLst/>
          </a:prstGeom>
          <a:noFill/>
        </p:spPr>
        <p:txBody>
          <a:bodyPr wrap="square" rtlCol="0">
            <a:spAutoFit/>
          </a:bodyPr>
          <a:lstStyle/>
          <a:p>
            <a:pPr algn="ctr"/>
            <a:r>
              <a:rPr lang="en-GB" sz="1100" dirty="0"/>
              <a:t>Photography Class</a:t>
            </a:r>
          </a:p>
        </p:txBody>
      </p:sp>
      <p:sp>
        <p:nvSpPr>
          <p:cNvPr id="29" name="TextBox 28">
            <a:extLst>
              <a:ext uri="{FF2B5EF4-FFF2-40B4-BE49-F238E27FC236}">
                <a16:creationId xmlns:a16="http://schemas.microsoft.com/office/drawing/2014/main" id="{432D3F10-AB5C-4C39-A5F4-1CDA7E0D70E8}"/>
              </a:ext>
            </a:extLst>
          </p:cNvPr>
          <p:cNvSpPr txBox="1"/>
          <p:nvPr/>
        </p:nvSpPr>
        <p:spPr>
          <a:xfrm>
            <a:off x="3754519" y="3296462"/>
            <a:ext cx="1083234" cy="261610"/>
          </a:xfrm>
          <a:prstGeom prst="rect">
            <a:avLst/>
          </a:prstGeom>
          <a:noFill/>
        </p:spPr>
        <p:txBody>
          <a:bodyPr wrap="square" rtlCol="0">
            <a:spAutoFit/>
          </a:bodyPr>
          <a:lstStyle/>
          <a:p>
            <a:pPr algn="ctr"/>
            <a:r>
              <a:rPr lang="en-GB" sz="1100" dirty="0"/>
              <a:t>Shadowing</a:t>
            </a:r>
          </a:p>
        </p:txBody>
      </p:sp>
      <p:sp>
        <p:nvSpPr>
          <p:cNvPr id="31" name="TextBox 30">
            <a:extLst>
              <a:ext uri="{FF2B5EF4-FFF2-40B4-BE49-F238E27FC236}">
                <a16:creationId xmlns:a16="http://schemas.microsoft.com/office/drawing/2014/main" id="{3E2A0939-327B-4D19-992D-6434E020026B}"/>
              </a:ext>
            </a:extLst>
          </p:cNvPr>
          <p:cNvSpPr txBox="1"/>
          <p:nvPr/>
        </p:nvSpPr>
        <p:spPr>
          <a:xfrm>
            <a:off x="5862654" y="3251645"/>
            <a:ext cx="1161533" cy="430887"/>
          </a:xfrm>
          <a:prstGeom prst="rect">
            <a:avLst/>
          </a:prstGeom>
          <a:noFill/>
        </p:spPr>
        <p:txBody>
          <a:bodyPr wrap="square" rtlCol="0">
            <a:spAutoFit/>
          </a:bodyPr>
          <a:lstStyle/>
          <a:p>
            <a:pPr algn="ctr"/>
            <a:r>
              <a:rPr lang="en-GB" sz="1100" dirty="0"/>
              <a:t>Authentic Craft Workshop</a:t>
            </a:r>
          </a:p>
        </p:txBody>
      </p:sp>
      <p:sp>
        <p:nvSpPr>
          <p:cNvPr id="32" name="TextBox 31">
            <a:extLst>
              <a:ext uri="{FF2B5EF4-FFF2-40B4-BE49-F238E27FC236}">
                <a16:creationId xmlns:a16="http://schemas.microsoft.com/office/drawing/2014/main" id="{392717C0-8741-44DB-94D8-538DD0E20C05}"/>
              </a:ext>
            </a:extLst>
          </p:cNvPr>
          <p:cNvSpPr txBox="1"/>
          <p:nvPr/>
        </p:nvSpPr>
        <p:spPr>
          <a:xfrm>
            <a:off x="1379182" y="4076862"/>
            <a:ext cx="1202224" cy="430887"/>
          </a:xfrm>
          <a:prstGeom prst="rect">
            <a:avLst/>
          </a:prstGeom>
          <a:noFill/>
        </p:spPr>
        <p:txBody>
          <a:bodyPr wrap="square" rtlCol="0">
            <a:spAutoFit/>
          </a:bodyPr>
          <a:lstStyle/>
          <a:p>
            <a:pPr algn="ctr"/>
            <a:r>
              <a:rPr lang="en-GB" sz="1100" dirty="0"/>
              <a:t>Photography Class</a:t>
            </a:r>
          </a:p>
        </p:txBody>
      </p:sp>
      <p:sp>
        <p:nvSpPr>
          <p:cNvPr id="33" name="TextBox 32">
            <a:extLst>
              <a:ext uri="{FF2B5EF4-FFF2-40B4-BE49-F238E27FC236}">
                <a16:creationId xmlns:a16="http://schemas.microsoft.com/office/drawing/2014/main" id="{A7D5F8AA-8009-42CA-96CB-1A88CB29B8F6}"/>
              </a:ext>
            </a:extLst>
          </p:cNvPr>
          <p:cNvSpPr txBox="1"/>
          <p:nvPr/>
        </p:nvSpPr>
        <p:spPr>
          <a:xfrm>
            <a:off x="3694968" y="4121679"/>
            <a:ext cx="1083234" cy="261610"/>
          </a:xfrm>
          <a:prstGeom prst="rect">
            <a:avLst/>
          </a:prstGeom>
          <a:noFill/>
        </p:spPr>
        <p:txBody>
          <a:bodyPr wrap="square" rtlCol="0">
            <a:spAutoFit/>
          </a:bodyPr>
          <a:lstStyle/>
          <a:p>
            <a:pPr algn="ctr"/>
            <a:r>
              <a:rPr lang="en-GB" sz="1100" dirty="0"/>
              <a:t>Shadowing</a:t>
            </a:r>
          </a:p>
        </p:txBody>
      </p:sp>
      <p:sp>
        <p:nvSpPr>
          <p:cNvPr id="34" name="TextBox 33">
            <a:extLst>
              <a:ext uri="{FF2B5EF4-FFF2-40B4-BE49-F238E27FC236}">
                <a16:creationId xmlns:a16="http://schemas.microsoft.com/office/drawing/2014/main" id="{AA92348D-23AF-476F-BCE5-1DACE3A56146}"/>
              </a:ext>
            </a:extLst>
          </p:cNvPr>
          <p:cNvSpPr txBox="1"/>
          <p:nvPr/>
        </p:nvSpPr>
        <p:spPr>
          <a:xfrm>
            <a:off x="5803103" y="4076862"/>
            <a:ext cx="1161533" cy="430887"/>
          </a:xfrm>
          <a:prstGeom prst="rect">
            <a:avLst/>
          </a:prstGeom>
          <a:noFill/>
        </p:spPr>
        <p:txBody>
          <a:bodyPr wrap="square" rtlCol="0">
            <a:spAutoFit/>
          </a:bodyPr>
          <a:lstStyle/>
          <a:p>
            <a:pPr algn="ctr"/>
            <a:r>
              <a:rPr lang="en-GB" sz="1100" dirty="0"/>
              <a:t>Authentic Craft Workshop</a:t>
            </a:r>
          </a:p>
        </p:txBody>
      </p:sp>
      <p:sp>
        <p:nvSpPr>
          <p:cNvPr id="37" name="Title 1">
            <a:extLst>
              <a:ext uri="{FF2B5EF4-FFF2-40B4-BE49-F238E27FC236}">
                <a16:creationId xmlns:a16="http://schemas.microsoft.com/office/drawing/2014/main" id="{FEB044BA-C918-4FF9-8D36-AF27CFA65702}"/>
              </a:ext>
            </a:extLst>
          </p:cNvPr>
          <p:cNvSpPr>
            <a:spLocks noGrp="1"/>
          </p:cNvSpPr>
          <p:nvPr>
            <p:ph type="title"/>
          </p:nvPr>
        </p:nvSpPr>
        <p:spPr>
          <a:xfrm>
            <a:off x="83615" y="-41534"/>
            <a:ext cx="9298510" cy="904000"/>
          </a:xfrm>
        </p:spPr>
        <p:txBody>
          <a:bodyPr>
            <a:normAutofit/>
          </a:bodyPr>
          <a:lstStyle/>
          <a:p>
            <a:r>
              <a:rPr lang="en-GB" dirty="0"/>
              <a:t>Skills Based Learning Experiences: logistics </a:t>
            </a:r>
          </a:p>
        </p:txBody>
      </p:sp>
      <p:sp>
        <p:nvSpPr>
          <p:cNvPr id="49" name="Rectangle 48">
            <a:extLst>
              <a:ext uri="{FF2B5EF4-FFF2-40B4-BE49-F238E27FC236}">
                <a16:creationId xmlns:a16="http://schemas.microsoft.com/office/drawing/2014/main" id="{07E843FC-4E34-48E4-80A9-A136DA275EF6}"/>
              </a:ext>
            </a:extLst>
          </p:cNvPr>
          <p:cNvSpPr/>
          <p:nvPr/>
        </p:nvSpPr>
        <p:spPr>
          <a:xfrm>
            <a:off x="1583975" y="4792396"/>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26" name="Rectangle 25">
            <a:extLst>
              <a:ext uri="{FF2B5EF4-FFF2-40B4-BE49-F238E27FC236}">
                <a16:creationId xmlns:a16="http://schemas.microsoft.com/office/drawing/2014/main" id="{96B85406-5D10-43B8-A82F-8C9262EE3DF3}"/>
              </a:ext>
            </a:extLst>
          </p:cNvPr>
          <p:cNvSpPr/>
          <p:nvPr/>
        </p:nvSpPr>
        <p:spPr>
          <a:xfrm>
            <a:off x="3868816" y="4756164"/>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27" name="Rectangle 26">
            <a:extLst>
              <a:ext uri="{FF2B5EF4-FFF2-40B4-BE49-F238E27FC236}">
                <a16:creationId xmlns:a16="http://schemas.microsoft.com/office/drawing/2014/main" id="{DB8C99AF-690E-48E6-B3A6-6E65D42A2122}"/>
              </a:ext>
            </a:extLst>
          </p:cNvPr>
          <p:cNvSpPr/>
          <p:nvPr/>
        </p:nvSpPr>
        <p:spPr>
          <a:xfrm>
            <a:off x="4096363" y="5575878"/>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39" name="Rectangle 38">
            <a:extLst>
              <a:ext uri="{FF2B5EF4-FFF2-40B4-BE49-F238E27FC236}">
                <a16:creationId xmlns:a16="http://schemas.microsoft.com/office/drawing/2014/main" id="{DD1CC3A5-6A20-4910-B303-E968E541B4C7}"/>
              </a:ext>
            </a:extLst>
          </p:cNvPr>
          <p:cNvSpPr/>
          <p:nvPr/>
        </p:nvSpPr>
        <p:spPr>
          <a:xfrm>
            <a:off x="6440163" y="5475545"/>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40" name="Rectangle 39">
            <a:extLst>
              <a:ext uri="{FF2B5EF4-FFF2-40B4-BE49-F238E27FC236}">
                <a16:creationId xmlns:a16="http://schemas.microsoft.com/office/drawing/2014/main" id="{0BE5651B-EF73-4D5F-BB7B-09788D0E9B18}"/>
              </a:ext>
            </a:extLst>
          </p:cNvPr>
          <p:cNvSpPr/>
          <p:nvPr/>
        </p:nvSpPr>
        <p:spPr>
          <a:xfrm>
            <a:off x="2860325" y="2338996"/>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41" name="Rectangle 40">
            <a:extLst>
              <a:ext uri="{FF2B5EF4-FFF2-40B4-BE49-F238E27FC236}">
                <a16:creationId xmlns:a16="http://schemas.microsoft.com/office/drawing/2014/main" id="{051A358D-ABFD-4B7A-BF8F-73877F0D2BD2}"/>
              </a:ext>
            </a:extLst>
          </p:cNvPr>
          <p:cNvSpPr/>
          <p:nvPr/>
        </p:nvSpPr>
        <p:spPr>
          <a:xfrm>
            <a:off x="791063" y="2434383"/>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43" name="Rectangle 42">
            <a:extLst>
              <a:ext uri="{FF2B5EF4-FFF2-40B4-BE49-F238E27FC236}">
                <a16:creationId xmlns:a16="http://schemas.microsoft.com/office/drawing/2014/main" id="{F5C6839A-3483-495A-9CF2-8CD2C9E2DB13}"/>
              </a:ext>
            </a:extLst>
          </p:cNvPr>
          <p:cNvSpPr/>
          <p:nvPr/>
        </p:nvSpPr>
        <p:spPr>
          <a:xfrm>
            <a:off x="4685410" y="2338995"/>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44" name="Rectangle 43">
            <a:extLst>
              <a:ext uri="{FF2B5EF4-FFF2-40B4-BE49-F238E27FC236}">
                <a16:creationId xmlns:a16="http://schemas.microsoft.com/office/drawing/2014/main" id="{D6A84FCA-A6F4-40F3-BC80-7AEDD544263B}"/>
              </a:ext>
            </a:extLst>
          </p:cNvPr>
          <p:cNvSpPr/>
          <p:nvPr/>
        </p:nvSpPr>
        <p:spPr>
          <a:xfrm>
            <a:off x="6091641" y="2507484"/>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45" name="Rectangle 44">
            <a:extLst>
              <a:ext uri="{FF2B5EF4-FFF2-40B4-BE49-F238E27FC236}">
                <a16:creationId xmlns:a16="http://schemas.microsoft.com/office/drawing/2014/main" id="{89817D3F-2884-4600-B17D-88F888345358}"/>
              </a:ext>
            </a:extLst>
          </p:cNvPr>
          <p:cNvSpPr/>
          <p:nvPr/>
        </p:nvSpPr>
        <p:spPr>
          <a:xfrm>
            <a:off x="6927155" y="2431489"/>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grpSp>
        <p:nvGrpSpPr>
          <p:cNvPr id="36" name="Group 35">
            <a:extLst>
              <a:ext uri="{FF2B5EF4-FFF2-40B4-BE49-F238E27FC236}">
                <a16:creationId xmlns:a16="http://schemas.microsoft.com/office/drawing/2014/main" id="{66E54048-F2B5-4461-85AC-BEB56A1D642B}"/>
              </a:ext>
            </a:extLst>
          </p:cNvPr>
          <p:cNvGrpSpPr/>
          <p:nvPr/>
        </p:nvGrpSpPr>
        <p:grpSpPr>
          <a:xfrm>
            <a:off x="1107837" y="6147150"/>
            <a:ext cx="6895568" cy="351322"/>
            <a:chOff x="1107837" y="6016519"/>
            <a:chExt cx="6895568" cy="351322"/>
          </a:xfrm>
        </p:grpSpPr>
        <p:sp>
          <p:nvSpPr>
            <p:cNvPr id="46" name="Rectangle 45">
              <a:extLst>
                <a:ext uri="{FF2B5EF4-FFF2-40B4-BE49-F238E27FC236}">
                  <a16:creationId xmlns:a16="http://schemas.microsoft.com/office/drawing/2014/main" id="{0326E576-787A-4936-9AD7-E427282F92A2}"/>
                </a:ext>
              </a:extLst>
            </p:cNvPr>
            <p:cNvSpPr/>
            <p:nvPr/>
          </p:nvSpPr>
          <p:spPr>
            <a:xfrm>
              <a:off x="1283023" y="6060064"/>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Significantly higher than other experiences</a:t>
              </a:r>
            </a:p>
          </p:txBody>
        </p:sp>
        <p:sp>
          <p:nvSpPr>
            <p:cNvPr id="47" name="Rectangle 46">
              <a:extLst>
                <a:ext uri="{FF2B5EF4-FFF2-40B4-BE49-F238E27FC236}">
                  <a16:creationId xmlns:a16="http://schemas.microsoft.com/office/drawing/2014/main" id="{3C91B9B2-8B64-43B3-B1DD-9539035CC2CD}"/>
                </a:ext>
              </a:extLst>
            </p:cNvPr>
            <p:cNvSpPr/>
            <p:nvPr/>
          </p:nvSpPr>
          <p:spPr>
            <a:xfrm>
              <a:off x="1107837" y="6016519"/>
              <a:ext cx="344966" cy="307777"/>
            </a:xfrm>
            <a:prstGeom prst="rect">
              <a:avLst/>
            </a:prstGeom>
          </p:spPr>
          <p:txBody>
            <a:bodyPr wrap="square">
              <a:spAutoFit/>
            </a:bodyPr>
            <a:lstStyle/>
            <a:p>
              <a:r>
                <a:rPr lang="en-GB" sz="1400" b="1" dirty="0">
                  <a:sym typeface="Wingdings" panose="05000000000000000000" pitchFamily="2" charset="2"/>
                </a:rPr>
                <a:t></a:t>
              </a:r>
              <a:endParaRPr lang="en-GB" sz="1400" dirty="0"/>
            </a:p>
          </p:txBody>
        </p:sp>
        <p:sp>
          <p:nvSpPr>
            <p:cNvPr id="48" name="Rectangle 47">
              <a:extLst>
                <a:ext uri="{FF2B5EF4-FFF2-40B4-BE49-F238E27FC236}">
                  <a16:creationId xmlns:a16="http://schemas.microsoft.com/office/drawing/2014/main" id="{03D9AF40-ED2F-4ED6-A9CF-965F6D007105}"/>
                </a:ext>
              </a:extLst>
            </p:cNvPr>
            <p:cNvSpPr/>
            <p:nvPr/>
          </p:nvSpPr>
          <p:spPr>
            <a:xfrm>
              <a:off x="4219893" y="6060064"/>
              <a:ext cx="3783512"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Significantly lower than other experiences</a:t>
              </a:r>
            </a:p>
          </p:txBody>
        </p:sp>
        <p:sp>
          <p:nvSpPr>
            <p:cNvPr id="52" name="Rectangle 51">
              <a:extLst>
                <a:ext uri="{FF2B5EF4-FFF2-40B4-BE49-F238E27FC236}">
                  <a16:creationId xmlns:a16="http://schemas.microsoft.com/office/drawing/2014/main" id="{6D948FB5-4ED2-4396-8575-5DC7D6EE5E59}"/>
                </a:ext>
              </a:extLst>
            </p:cNvPr>
            <p:cNvSpPr/>
            <p:nvPr/>
          </p:nvSpPr>
          <p:spPr>
            <a:xfrm rot="10800000">
              <a:off x="3992453" y="6060064"/>
              <a:ext cx="344966" cy="307777"/>
            </a:xfrm>
            <a:prstGeom prst="rect">
              <a:avLst/>
            </a:prstGeom>
          </p:spPr>
          <p:txBody>
            <a:bodyPr wrap="square">
              <a:spAutoFit/>
            </a:bodyPr>
            <a:lstStyle/>
            <a:p>
              <a:r>
                <a:rPr lang="en-GB" sz="1400" b="1" dirty="0">
                  <a:sym typeface="Wingdings" panose="05000000000000000000" pitchFamily="2" charset="2"/>
                </a:rPr>
                <a:t></a:t>
              </a:r>
              <a:endParaRPr lang="en-GB" sz="1400" dirty="0"/>
            </a:p>
          </p:txBody>
        </p:sp>
      </p:grpSp>
      <p:sp>
        <p:nvSpPr>
          <p:cNvPr id="57" name="Rectangle 56">
            <a:extLst>
              <a:ext uri="{FF2B5EF4-FFF2-40B4-BE49-F238E27FC236}">
                <a16:creationId xmlns:a16="http://schemas.microsoft.com/office/drawing/2014/main" id="{099E66D1-828E-4FA5-8EFB-F4D950B3E493}"/>
              </a:ext>
            </a:extLst>
          </p:cNvPr>
          <p:cNvSpPr/>
          <p:nvPr/>
        </p:nvSpPr>
        <p:spPr>
          <a:xfrm>
            <a:off x="990076" y="6418003"/>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Base: All markets </a:t>
            </a:r>
          </a:p>
        </p:txBody>
      </p:sp>
    </p:spTree>
    <p:extLst>
      <p:ext uri="{BB962C8B-B14F-4D97-AF65-F5344CB8AC3E}">
        <p14:creationId xmlns:p14="http://schemas.microsoft.com/office/powerpoint/2010/main" val="7137449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F237C7E-1D89-43F6-A03E-114F37098EF6}"/>
              </a:ext>
            </a:extLst>
          </p:cNvPr>
          <p:cNvSpPr/>
          <p:nvPr/>
        </p:nvSpPr>
        <p:spPr>
          <a:xfrm>
            <a:off x="0" y="1049115"/>
            <a:ext cx="9822385" cy="53852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a:extLst>
              <a:ext uri="{FF2B5EF4-FFF2-40B4-BE49-F238E27FC236}">
                <a16:creationId xmlns:a16="http://schemas.microsoft.com/office/drawing/2014/main" id="{22CE16A8-9406-421C-BCB6-34912C9A781E}"/>
              </a:ext>
            </a:extLst>
          </p:cNvPr>
          <p:cNvSpPr>
            <a:spLocks noGrp="1"/>
          </p:cNvSpPr>
          <p:nvPr>
            <p:ph type="sldNum" sz="quarter" idx="12"/>
          </p:nvPr>
        </p:nvSpPr>
        <p:spPr/>
        <p:txBody>
          <a:bodyPr/>
          <a:lstStyle/>
          <a:p>
            <a:fld id="{65C4E51C-5B21-47ED-87F9-7CEAAA8B3069}" type="slidenum">
              <a:rPr lang="en-GB" smtClean="0"/>
              <a:pPr/>
              <a:t>43</a:t>
            </a:fld>
            <a:endParaRPr lang="en-GB"/>
          </a:p>
        </p:txBody>
      </p:sp>
      <p:sp>
        <p:nvSpPr>
          <p:cNvPr id="18" name="TextBox 17">
            <a:extLst>
              <a:ext uri="{FF2B5EF4-FFF2-40B4-BE49-F238E27FC236}">
                <a16:creationId xmlns:a16="http://schemas.microsoft.com/office/drawing/2014/main" id="{2520BC48-5445-417A-BF54-2451D89EAB6F}"/>
              </a:ext>
            </a:extLst>
          </p:cNvPr>
          <p:cNvSpPr txBox="1"/>
          <p:nvPr/>
        </p:nvSpPr>
        <p:spPr>
          <a:xfrm>
            <a:off x="6575091" y="2382076"/>
            <a:ext cx="3013459" cy="3046988"/>
          </a:xfrm>
          <a:prstGeom prst="rect">
            <a:avLst/>
          </a:prstGeom>
          <a:noFill/>
        </p:spPr>
        <p:txBody>
          <a:bodyPr wrap="square" rtlCol="0">
            <a:spAutoFit/>
          </a:bodyPr>
          <a:lstStyle/>
          <a:p>
            <a:pPr>
              <a:buClr>
                <a:schemeClr val="accent5"/>
              </a:buClr>
              <a:buSzPct val="100000"/>
            </a:pPr>
            <a:endParaRPr lang="en-GB" sz="1200" b="1" dirty="0"/>
          </a:p>
          <a:p>
            <a:pPr marL="171450" indent="-171450">
              <a:buClr>
                <a:schemeClr val="accent5"/>
              </a:buClr>
              <a:buSzPct val="100000"/>
              <a:buFont typeface="Arial" panose="020B0604020202020204" pitchFamily="34" charset="0"/>
              <a:buChar char="•"/>
            </a:pPr>
            <a:r>
              <a:rPr lang="en-GB" sz="1200" dirty="0"/>
              <a:t>No clear link yet that these experiences are </a:t>
            </a:r>
            <a:r>
              <a:rPr lang="en-GB" sz="1200" b="1" dirty="0"/>
              <a:t>authentic and unique </a:t>
            </a:r>
            <a:r>
              <a:rPr lang="en-GB" sz="1200" dirty="0"/>
              <a:t>to England, particularly Photography – a fuller explanation might combat this</a:t>
            </a:r>
          </a:p>
          <a:p>
            <a:pPr marL="171450" indent="-171450">
              <a:buClr>
                <a:schemeClr val="accent5"/>
              </a:buClr>
              <a:buSzPct val="100000"/>
              <a:buFont typeface="Arial" panose="020B0604020202020204" pitchFamily="34" charset="0"/>
              <a:buChar char="•"/>
            </a:pPr>
            <a:endParaRPr lang="en-GB" sz="1200" dirty="0"/>
          </a:p>
          <a:p>
            <a:pPr marL="171450" indent="-171450">
              <a:buClr>
                <a:schemeClr val="accent5"/>
              </a:buClr>
              <a:buSzPct val="100000"/>
              <a:buFont typeface="Arial" panose="020B0604020202020204" pitchFamily="34" charset="0"/>
              <a:buChar char="•"/>
            </a:pPr>
            <a:r>
              <a:rPr lang="en-GB" sz="1200" b="1" dirty="0"/>
              <a:t>Weather and the cost are prohibitive factors</a:t>
            </a:r>
            <a:r>
              <a:rPr lang="en-GB" sz="1200" dirty="0"/>
              <a:t>, particularly for Photography and Shadowing – cost is linked to the expectation that these experiences will last longer than one day</a:t>
            </a:r>
          </a:p>
          <a:p>
            <a:pPr marL="171450" indent="-171450">
              <a:buClr>
                <a:schemeClr val="accent5"/>
              </a:buClr>
              <a:buSzPct val="100000"/>
              <a:buFont typeface="Arial" panose="020B0604020202020204" pitchFamily="34" charset="0"/>
              <a:buChar char="•"/>
            </a:pPr>
            <a:endParaRPr lang="en-GB" sz="1200" dirty="0"/>
          </a:p>
          <a:p>
            <a:pPr marL="171450" indent="-171450">
              <a:buClr>
                <a:schemeClr val="accent5"/>
              </a:buClr>
              <a:buSzPct val="100000"/>
              <a:buFont typeface="Arial" panose="020B0604020202020204" pitchFamily="34" charset="0"/>
              <a:buChar char="•"/>
            </a:pPr>
            <a:endParaRPr lang="en-GB" sz="1200" dirty="0"/>
          </a:p>
          <a:p>
            <a:pPr marL="228600" indent="-228600">
              <a:buClr>
                <a:schemeClr val="accent5"/>
              </a:buClr>
              <a:buSzPct val="100000"/>
              <a:buFont typeface="Calibri" panose="020F0502020204030204" pitchFamily="34" charset="0"/>
              <a:buChar char="②"/>
            </a:pPr>
            <a:endParaRPr lang="en-GB" sz="1200" dirty="0"/>
          </a:p>
          <a:p>
            <a:pPr marL="228600" indent="-228600">
              <a:buClr>
                <a:schemeClr val="accent5"/>
              </a:buClr>
              <a:buSzPct val="100000"/>
              <a:buFont typeface="Calibri" panose="020F0502020204030204" pitchFamily="34" charset="0"/>
              <a:buChar char="②"/>
            </a:pPr>
            <a:endParaRPr lang="en-GB" sz="1200" dirty="0"/>
          </a:p>
          <a:p>
            <a:endParaRPr lang="en-GB" sz="1200" dirty="0"/>
          </a:p>
        </p:txBody>
      </p:sp>
      <p:sp>
        <p:nvSpPr>
          <p:cNvPr id="24" name="Rectangle 23">
            <a:extLst>
              <a:ext uri="{FF2B5EF4-FFF2-40B4-BE49-F238E27FC236}">
                <a16:creationId xmlns:a16="http://schemas.microsoft.com/office/drawing/2014/main" id="{69B78A40-C5E5-4F75-A000-D1A2D5F4EA9F}"/>
              </a:ext>
            </a:extLst>
          </p:cNvPr>
          <p:cNvSpPr/>
          <p:nvPr/>
        </p:nvSpPr>
        <p:spPr>
          <a:xfrm>
            <a:off x="0" y="4996469"/>
            <a:ext cx="9822385" cy="7386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4EEE7BA-F684-42A7-AF0A-B7488F1449B8}"/>
              </a:ext>
            </a:extLst>
          </p:cNvPr>
          <p:cNvSpPr/>
          <p:nvPr/>
        </p:nvSpPr>
        <p:spPr>
          <a:xfrm>
            <a:off x="160145" y="5079786"/>
            <a:ext cx="9428405" cy="738664"/>
          </a:xfrm>
          <a:prstGeom prst="rect">
            <a:avLst/>
          </a:prstGeom>
        </p:spPr>
        <p:txBody>
          <a:bodyPr wrap="square">
            <a:spAutoFit/>
          </a:bodyPr>
          <a:lstStyle/>
          <a:p>
            <a:r>
              <a:rPr lang="en-GB" sz="1400" b="1" dirty="0">
                <a:solidFill>
                  <a:schemeClr val="accent5"/>
                </a:solidFill>
              </a:rPr>
              <a:t>Maximising the opportunity: Promoting a specific individual skill based learning experience should address many of the challenges and amplify the connection to England </a:t>
            </a:r>
          </a:p>
          <a:p>
            <a:r>
              <a:rPr lang="en-GB" sz="1400" b="1" dirty="0">
                <a:solidFill>
                  <a:schemeClr val="accent5"/>
                </a:solidFill>
              </a:rPr>
              <a:t> </a:t>
            </a:r>
          </a:p>
        </p:txBody>
      </p:sp>
      <p:sp>
        <p:nvSpPr>
          <p:cNvPr id="14" name="Slide Number Placeholder 5">
            <a:extLst>
              <a:ext uri="{FF2B5EF4-FFF2-40B4-BE49-F238E27FC236}">
                <a16:creationId xmlns:a16="http://schemas.microsoft.com/office/drawing/2014/main" id="{19C2F00B-1F1F-4163-BBA2-38D76F943ACB}"/>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pic>
        <p:nvPicPr>
          <p:cNvPr id="6" name="Graphic 5">
            <a:extLst>
              <a:ext uri="{FF2B5EF4-FFF2-40B4-BE49-F238E27FC236}">
                <a16:creationId xmlns:a16="http://schemas.microsoft.com/office/drawing/2014/main" id="{2EE1AA15-DF5F-4788-9CEC-57A538A1AE93}"/>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334538" y="1922613"/>
            <a:ext cx="597037" cy="597037"/>
          </a:xfrm>
          <a:prstGeom prst="rect">
            <a:avLst/>
          </a:prstGeom>
        </p:spPr>
      </p:pic>
      <p:sp>
        <p:nvSpPr>
          <p:cNvPr id="7" name="Rectangle 6">
            <a:extLst>
              <a:ext uri="{FF2B5EF4-FFF2-40B4-BE49-F238E27FC236}">
                <a16:creationId xmlns:a16="http://schemas.microsoft.com/office/drawing/2014/main" id="{D4345608-0588-4936-9166-89F35E273767}"/>
              </a:ext>
            </a:extLst>
          </p:cNvPr>
          <p:cNvSpPr/>
          <p:nvPr/>
        </p:nvSpPr>
        <p:spPr>
          <a:xfrm>
            <a:off x="160145" y="2573249"/>
            <a:ext cx="3092057" cy="1569660"/>
          </a:xfrm>
          <a:prstGeom prst="rect">
            <a:avLst/>
          </a:prstGeom>
        </p:spPr>
        <p:txBody>
          <a:bodyPr wrap="square">
            <a:spAutoFit/>
          </a:bodyPr>
          <a:lstStyle/>
          <a:p>
            <a:pPr marL="182563" indent="-182563">
              <a:buClr>
                <a:schemeClr val="accent5"/>
              </a:buClr>
              <a:buSzPct val="100000"/>
              <a:buFont typeface="Arial" panose="020B0604020202020204" pitchFamily="34" charset="0"/>
              <a:buChar char="•"/>
            </a:pPr>
            <a:r>
              <a:rPr lang="en-GB" sz="1200" b="1" dirty="0"/>
              <a:t>Medium ranking </a:t>
            </a:r>
            <a:r>
              <a:rPr lang="en-GB" sz="1200" dirty="0"/>
              <a:t>in terms of experiences visitors want to partake in while on holiday to England.</a:t>
            </a:r>
          </a:p>
          <a:p>
            <a:pPr marL="171450" indent="-171450">
              <a:buClr>
                <a:schemeClr val="accent5"/>
              </a:buClr>
              <a:buSzPct val="100000"/>
              <a:buFont typeface="Arial" panose="020B0604020202020204" pitchFamily="34" charset="0"/>
              <a:buChar char="•"/>
            </a:pPr>
            <a:endParaRPr lang="en-GB" sz="1200" dirty="0"/>
          </a:p>
          <a:p>
            <a:pPr marL="182563" indent="-182563">
              <a:buClr>
                <a:schemeClr val="accent5"/>
              </a:buClr>
              <a:buSzPct val="100000"/>
              <a:buFont typeface="Arial" panose="020B0604020202020204" pitchFamily="34" charset="0"/>
              <a:buChar char="•"/>
            </a:pPr>
            <a:r>
              <a:rPr lang="en-GB" sz="1200" b="1" dirty="0"/>
              <a:t>Potential for growth in England </a:t>
            </a:r>
            <a:r>
              <a:rPr lang="en-GB" sz="1200" dirty="0"/>
              <a:t>as there is no clear host destination for these experiences. </a:t>
            </a:r>
            <a:endParaRPr lang="en-GB" sz="1200" b="1" dirty="0"/>
          </a:p>
          <a:p>
            <a:pPr marL="228600" indent="-228600">
              <a:buClr>
                <a:schemeClr val="accent5"/>
              </a:buClr>
              <a:buSzPct val="100000"/>
              <a:buFont typeface="Calibri" panose="020F0502020204030204" pitchFamily="34" charset="0"/>
              <a:buChar char="②"/>
            </a:pPr>
            <a:endParaRPr lang="en-GB" sz="1200" dirty="0"/>
          </a:p>
        </p:txBody>
      </p:sp>
      <p:pic>
        <p:nvPicPr>
          <p:cNvPr id="19" name="Graphic 18">
            <a:extLst>
              <a:ext uri="{FF2B5EF4-FFF2-40B4-BE49-F238E27FC236}">
                <a16:creationId xmlns:a16="http://schemas.microsoft.com/office/drawing/2014/main" id="{1428D570-DEA7-4C24-B5A0-4A51ACD47D12}"/>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3512016" y="2056807"/>
            <a:ext cx="495898" cy="495898"/>
          </a:xfrm>
          <a:prstGeom prst="rect">
            <a:avLst/>
          </a:prstGeom>
        </p:spPr>
      </p:pic>
      <p:sp>
        <p:nvSpPr>
          <p:cNvPr id="11" name="Rectangle 10">
            <a:extLst>
              <a:ext uri="{FF2B5EF4-FFF2-40B4-BE49-F238E27FC236}">
                <a16:creationId xmlns:a16="http://schemas.microsoft.com/office/drawing/2014/main" id="{ADA94D87-3B48-4D09-9117-D9F167C550AC}"/>
              </a:ext>
            </a:extLst>
          </p:cNvPr>
          <p:cNvSpPr/>
          <p:nvPr/>
        </p:nvSpPr>
        <p:spPr>
          <a:xfrm>
            <a:off x="3339781" y="2613850"/>
            <a:ext cx="3092057" cy="2308324"/>
          </a:xfrm>
          <a:prstGeom prst="rect">
            <a:avLst/>
          </a:prstGeom>
        </p:spPr>
        <p:txBody>
          <a:bodyPr wrap="square">
            <a:spAutoFit/>
          </a:bodyPr>
          <a:lstStyle/>
          <a:p>
            <a:pPr marL="171450" indent="-171450">
              <a:buClr>
                <a:schemeClr val="accent5"/>
              </a:buClr>
              <a:buSzPct val="100000"/>
              <a:buFont typeface="Arial" panose="020B0604020202020204" pitchFamily="34" charset="0"/>
              <a:buChar char="•"/>
            </a:pPr>
            <a:r>
              <a:rPr lang="en-GB" sz="1200" dirty="0"/>
              <a:t>Clear link that these experiences provide an opportunity to </a:t>
            </a:r>
            <a:r>
              <a:rPr lang="en-GB" sz="1200" b="1" dirty="0"/>
              <a:t>create memories </a:t>
            </a:r>
            <a:r>
              <a:rPr lang="en-GB" sz="1200" dirty="0"/>
              <a:t>of the holiday and </a:t>
            </a:r>
            <a:r>
              <a:rPr lang="en-GB" sz="1200" b="1" dirty="0"/>
              <a:t>connect to culture / history</a:t>
            </a:r>
          </a:p>
          <a:p>
            <a:pPr marL="171450" indent="-171450">
              <a:buClr>
                <a:schemeClr val="accent5"/>
              </a:buClr>
              <a:buSzPct val="100000"/>
              <a:buFont typeface="Arial" panose="020B0604020202020204" pitchFamily="34" charset="0"/>
              <a:buChar char="•"/>
            </a:pPr>
            <a:endParaRPr lang="en-GB" sz="1200" dirty="0"/>
          </a:p>
          <a:p>
            <a:pPr marL="182563" indent="-182563">
              <a:buClr>
                <a:schemeClr val="accent5"/>
              </a:buClr>
              <a:buSzPct val="100000"/>
              <a:buFont typeface="Arial" panose="020B0604020202020204" pitchFamily="34" charset="0"/>
              <a:buChar char="•"/>
            </a:pPr>
            <a:r>
              <a:rPr lang="en-GB" sz="1200" dirty="0"/>
              <a:t>There is relatively </a:t>
            </a:r>
            <a:r>
              <a:rPr lang="en-GB" sz="1200" b="1" dirty="0"/>
              <a:t>high interest in doing the experience outside of Capital Cities</a:t>
            </a:r>
            <a:endParaRPr lang="en-GB" sz="1200" dirty="0"/>
          </a:p>
          <a:p>
            <a:pPr marL="182563" indent="-182563">
              <a:buClr>
                <a:schemeClr val="accent5"/>
              </a:buClr>
              <a:buSzPct val="100000"/>
              <a:buFont typeface="Arial" panose="020B0604020202020204" pitchFamily="34" charset="0"/>
              <a:buChar char="•"/>
            </a:pPr>
            <a:endParaRPr lang="en-GB" sz="1200" dirty="0"/>
          </a:p>
          <a:p>
            <a:pPr marL="182563" indent="-182563">
              <a:buClr>
                <a:schemeClr val="accent5"/>
              </a:buClr>
              <a:buSzPct val="100000"/>
              <a:buFont typeface="Arial" panose="020B0604020202020204" pitchFamily="34" charset="0"/>
              <a:buChar char="•"/>
            </a:pPr>
            <a:r>
              <a:rPr lang="en-GB" sz="1200" dirty="0"/>
              <a:t>Photography classes and Shadowing experiences are more likely to be </a:t>
            </a:r>
            <a:r>
              <a:rPr lang="en-GB" sz="1200" b="1" dirty="0"/>
              <a:t>booked before leaving home, and therefore have the potential to drive holiday behaviour</a:t>
            </a:r>
          </a:p>
          <a:p>
            <a:pPr marL="182563" indent="-182563">
              <a:buClr>
                <a:schemeClr val="accent5"/>
              </a:buClr>
              <a:buSzPct val="100000"/>
              <a:buFont typeface="Arial" panose="020B0604020202020204" pitchFamily="34" charset="0"/>
              <a:buChar char="•"/>
            </a:pPr>
            <a:endParaRPr lang="en-GB" sz="1200" dirty="0"/>
          </a:p>
        </p:txBody>
      </p:sp>
      <p:pic>
        <p:nvPicPr>
          <p:cNvPr id="15" name="Graphic 14">
            <a:extLst>
              <a:ext uri="{FF2B5EF4-FFF2-40B4-BE49-F238E27FC236}">
                <a16:creationId xmlns:a16="http://schemas.microsoft.com/office/drawing/2014/main" id="{61719324-F8FB-4E54-8019-51447C39EA50}"/>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6773804" y="1976212"/>
            <a:ext cx="597037" cy="597037"/>
          </a:xfrm>
          <a:prstGeom prst="rect">
            <a:avLst/>
          </a:prstGeom>
        </p:spPr>
      </p:pic>
      <p:sp>
        <p:nvSpPr>
          <p:cNvPr id="16" name="Rectangle 15">
            <a:extLst>
              <a:ext uri="{FF2B5EF4-FFF2-40B4-BE49-F238E27FC236}">
                <a16:creationId xmlns:a16="http://schemas.microsoft.com/office/drawing/2014/main" id="{31B87A9A-6CEF-4EA3-927E-27A8B4B81E0A}"/>
              </a:ext>
            </a:extLst>
          </p:cNvPr>
          <p:cNvSpPr/>
          <p:nvPr/>
        </p:nvSpPr>
        <p:spPr>
          <a:xfrm>
            <a:off x="7353085" y="2303010"/>
            <a:ext cx="2153688" cy="265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C00000"/>
                </a:solidFill>
              </a:rPr>
              <a:t>CHALLENGES</a:t>
            </a:r>
          </a:p>
        </p:txBody>
      </p:sp>
      <p:sp>
        <p:nvSpPr>
          <p:cNvPr id="23" name="Rectangle 22">
            <a:extLst>
              <a:ext uri="{FF2B5EF4-FFF2-40B4-BE49-F238E27FC236}">
                <a16:creationId xmlns:a16="http://schemas.microsoft.com/office/drawing/2014/main" id="{A176971D-AA72-434C-BA9F-7FD1546B1F55}"/>
              </a:ext>
            </a:extLst>
          </p:cNvPr>
          <p:cNvSpPr/>
          <p:nvPr/>
        </p:nvSpPr>
        <p:spPr>
          <a:xfrm>
            <a:off x="3999036" y="2301765"/>
            <a:ext cx="2153688" cy="265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accent2">
                    <a:lumMod val="50000"/>
                  </a:schemeClr>
                </a:solidFill>
              </a:rPr>
              <a:t>OPPORTUNITIES</a:t>
            </a:r>
          </a:p>
        </p:txBody>
      </p:sp>
      <p:sp>
        <p:nvSpPr>
          <p:cNvPr id="27" name="Rectangle 26">
            <a:extLst>
              <a:ext uri="{FF2B5EF4-FFF2-40B4-BE49-F238E27FC236}">
                <a16:creationId xmlns:a16="http://schemas.microsoft.com/office/drawing/2014/main" id="{035EC805-7C61-4D7C-8961-CBCA5ADA1A66}"/>
              </a:ext>
            </a:extLst>
          </p:cNvPr>
          <p:cNvSpPr/>
          <p:nvPr/>
        </p:nvSpPr>
        <p:spPr>
          <a:xfrm>
            <a:off x="858948" y="2269109"/>
            <a:ext cx="2153688" cy="265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0070C0"/>
                </a:solidFill>
              </a:rPr>
              <a:t>ENGLAND APPEAL </a:t>
            </a:r>
          </a:p>
        </p:txBody>
      </p:sp>
      <p:sp>
        <p:nvSpPr>
          <p:cNvPr id="28" name="Title 1">
            <a:extLst>
              <a:ext uri="{FF2B5EF4-FFF2-40B4-BE49-F238E27FC236}">
                <a16:creationId xmlns:a16="http://schemas.microsoft.com/office/drawing/2014/main" id="{19460DBF-EC6D-45F1-8C33-7BCEAF46B82D}"/>
              </a:ext>
            </a:extLst>
          </p:cNvPr>
          <p:cNvSpPr>
            <a:spLocks noGrp="1"/>
          </p:cNvSpPr>
          <p:nvPr>
            <p:ph type="title"/>
          </p:nvPr>
        </p:nvSpPr>
        <p:spPr>
          <a:xfrm>
            <a:off x="83615" y="-41534"/>
            <a:ext cx="9298510" cy="904000"/>
          </a:xfrm>
        </p:spPr>
        <p:txBody>
          <a:bodyPr>
            <a:normAutofit/>
          </a:bodyPr>
          <a:lstStyle/>
          <a:p>
            <a:r>
              <a:rPr lang="en-GB" dirty="0"/>
              <a:t>Skills Based Learning Experiences: key take outs</a:t>
            </a:r>
          </a:p>
        </p:txBody>
      </p:sp>
      <p:sp>
        <p:nvSpPr>
          <p:cNvPr id="20" name="Rectangle 19">
            <a:extLst>
              <a:ext uri="{FF2B5EF4-FFF2-40B4-BE49-F238E27FC236}">
                <a16:creationId xmlns:a16="http://schemas.microsoft.com/office/drawing/2014/main" id="{48DD76E2-A966-464C-B7D9-E7A26259DC15}"/>
              </a:ext>
            </a:extLst>
          </p:cNvPr>
          <p:cNvSpPr/>
          <p:nvPr/>
        </p:nvSpPr>
        <p:spPr>
          <a:xfrm>
            <a:off x="83615" y="1034978"/>
            <a:ext cx="9432280" cy="523220"/>
          </a:xfrm>
          <a:prstGeom prst="rect">
            <a:avLst/>
          </a:prstGeom>
        </p:spPr>
        <p:txBody>
          <a:bodyPr wrap="square">
            <a:spAutoFit/>
          </a:bodyPr>
          <a:lstStyle/>
          <a:p>
            <a:r>
              <a:rPr lang="en-GB" sz="1400" b="1" dirty="0">
                <a:solidFill>
                  <a:schemeClr val="accent5"/>
                </a:solidFill>
              </a:rPr>
              <a:t>Medium interest in doing these activities in England, with strong opportunity for growth, if providers get the positioning right and are competitively costed</a:t>
            </a:r>
          </a:p>
        </p:txBody>
      </p:sp>
      <p:sp>
        <p:nvSpPr>
          <p:cNvPr id="21" name="Rectangle 20">
            <a:extLst>
              <a:ext uri="{FF2B5EF4-FFF2-40B4-BE49-F238E27FC236}">
                <a16:creationId xmlns:a16="http://schemas.microsoft.com/office/drawing/2014/main" id="{CFFD8DFB-D8CE-4F9C-BC1A-941C875DF4F7}"/>
              </a:ext>
            </a:extLst>
          </p:cNvPr>
          <p:cNvSpPr/>
          <p:nvPr/>
        </p:nvSpPr>
        <p:spPr>
          <a:xfrm>
            <a:off x="990076" y="6418003"/>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Base: All markets </a:t>
            </a:r>
          </a:p>
        </p:txBody>
      </p:sp>
    </p:spTree>
    <p:extLst>
      <p:ext uri="{BB962C8B-B14F-4D97-AF65-F5344CB8AC3E}">
        <p14:creationId xmlns:p14="http://schemas.microsoft.com/office/powerpoint/2010/main" val="13072668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220BE72-359B-40BD-AB02-B8E201E6D799}"/>
              </a:ext>
            </a:extLst>
          </p:cNvPr>
          <p:cNvSpPr/>
          <p:nvPr/>
        </p:nvSpPr>
        <p:spPr>
          <a:xfrm>
            <a:off x="-3034" y="2569028"/>
            <a:ext cx="9906001" cy="13585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p>
        </p:txBody>
      </p:sp>
      <p:sp>
        <p:nvSpPr>
          <p:cNvPr id="2" name="Title 1">
            <a:extLst>
              <a:ext uri="{FF2B5EF4-FFF2-40B4-BE49-F238E27FC236}">
                <a16:creationId xmlns:a16="http://schemas.microsoft.com/office/drawing/2014/main" id="{FE263303-980D-496B-8D5B-56A1842059E8}"/>
              </a:ext>
            </a:extLst>
          </p:cNvPr>
          <p:cNvSpPr>
            <a:spLocks noGrp="1"/>
          </p:cNvSpPr>
          <p:nvPr>
            <p:ph type="title"/>
          </p:nvPr>
        </p:nvSpPr>
        <p:spPr>
          <a:xfrm>
            <a:off x="174780" y="2816567"/>
            <a:ext cx="8234362" cy="794937"/>
          </a:xfrm>
        </p:spPr>
        <p:txBody>
          <a:bodyPr>
            <a:normAutofit/>
          </a:bodyPr>
          <a:lstStyle/>
          <a:p>
            <a:r>
              <a:rPr lang="en-GB" sz="2800" b="1" dirty="0"/>
              <a:t>Food &amp; Drink Learning Experiences</a:t>
            </a:r>
          </a:p>
        </p:txBody>
      </p:sp>
      <p:sp>
        <p:nvSpPr>
          <p:cNvPr id="3" name="Slide Number Placeholder 2">
            <a:extLst>
              <a:ext uri="{FF2B5EF4-FFF2-40B4-BE49-F238E27FC236}">
                <a16:creationId xmlns:a16="http://schemas.microsoft.com/office/drawing/2014/main" id="{22CE16A8-9406-421C-BCB6-34912C9A781E}"/>
              </a:ext>
            </a:extLst>
          </p:cNvPr>
          <p:cNvSpPr>
            <a:spLocks noGrp="1"/>
          </p:cNvSpPr>
          <p:nvPr>
            <p:ph type="sldNum" sz="quarter" idx="12"/>
          </p:nvPr>
        </p:nvSpPr>
        <p:spPr/>
        <p:txBody>
          <a:bodyPr/>
          <a:lstStyle/>
          <a:p>
            <a:fld id="{65C4E51C-5B21-47ED-87F9-7CEAAA8B3069}" type="slidenum">
              <a:rPr lang="en-GB" smtClean="0"/>
              <a:pPr/>
              <a:t>44</a:t>
            </a:fld>
            <a:endParaRPr lang="en-GB"/>
          </a:p>
        </p:txBody>
      </p:sp>
      <p:sp>
        <p:nvSpPr>
          <p:cNvPr id="32" name="Slide Number Placeholder 5">
            <a:extLst>
              <a:ext uri="{FF2B5EF4-FFF2-40B4-BE49-F238E27FC236}">
                <a16:creationId xmlns:a16="http://schemas.microsoft.com/office/drawing/2014/main" id="{633DFE15-BE83-4658-9ECB-8BEC253BE83A}"/>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45606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2DB5B65-4C96-4D81-A70E-C4C1E3F06138}"/>
              </a:ext>
            </a:extLst>
          </p:cNvPr>
          <p:cNvSpPr>
            <a:spLocks noGrp="1"/>
          </p:cNvSpPr>
          <p:nvPr>
            <p:ph type="sldNum" sz="quarter" idx="12"/>
          </p:nvPr>
        </p:nvSpPr>
        <p:spPr/>
        <p:txBody>
          <a:bodyPr/>
          <a:lstStyle/>
          <a:p>
            <a:fld id="{65C4E51C-5B21-47ED-87F9-7CEAAA8B3069}" type="slidenum">
              <a:rPr lang="en-GB" smtClean="0"/>
              <a:pPr/>
              <a:t>45</a:t>
            </a:fld>
            <a:endParaRPr lang="en-GB"/>
          </a:p>
        </p:txBody>
      </p:sp>
      <p:cxnSp>
        <p:nvCxnSpPr>
          <p:cNvPr id="22" name="Straight Connector 21">
            <a:extLst>
              <a:ext uri="{FF2B5EF4-FFF2-40B4-BE49-F238E27FC236}">
                <a16:creationId xmlns:a16="http://schemas.microsoft.com/office/drawing/2014/main" id="{7FEDDE9A-E1EA-48D3-B69B-6D0398E43F06}"/>
              </a:ext>
            </a:extLst>
          </p:cNvPr>
          <p:cNvCxnSpPr>
            <a:cxnSpLocks/>
          </p:cNvCxnSpPr>
          <p:nvPr/>
        </p:nvCxnSpPr>
        <p:spPr>
          <a:xfrm flipH="1">
            <a:off x="4622808" y="1723324"/>
            <a:ext cx="3998678"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54" name="Rectangle 53">
            <a:extLst>
              <a:ext uri="{FF2B5EF4-FFF2-40B4-BE49-F238E27FC236}">
                <a16:creationId xmlns:a16="http://schemas.microsoft.com/office/drawing/2014/main" id="{F0016E70-58E1-4DB8-9486-5AEAA115FE72}"/>
              </a:ext>
            </a:extLst>
          </p:cNvPr>
          <p:cNvSpPr/>
          <p:nvPr/>
        </p:nvSpPr>
        <p:spPr>
          <a:xfrm>
            <a:off x="0" y="678738"/>
            <a:ext cx="9822385" cy="5068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634EAE31-967C-4484-9740-7F3CC171275C}"/>
              </a:ext>
            </a:extLst>
          </p:cNvPr>
          <p:cNvSpPr/>
          <p:nvPr/>
        </p:nvSpPr>
        <p:spPr>
          <a:xfrm>
            <a:off x="83615" y="677921"/>
            <a:ext cx="9432280" cy="523220"/>
          </a:xfrm>
          <a:prstGeom prst="rect">
            <a:avLst/>
          </a:prstGeom>
        </p:spPr>
        <p:txBody>
          <a:bodyPr wrap="square">
            <a:spAutoFit/>
          </a:bodyPr>
          <a:lstStyle/>
          <a:p>
            <a:r>
              <a:rPr lang="en-GB" sz="1400" b="1" dirty="0">
                <a:solidFill>
                  <a:schemeClr val="accent5"/>
                </a:solidFill>
              </a:rPr>
              <a:t>While England is not the obvious choice, there is opportunity to capitalise on globally known brands and high profile TV content </a:t>
            </a:r>
          </a:p>
        </p:txBody>
      </p:sp>
      <p:sp>
        <p:nvSpPr>
          <p:cNvPr id="43" name="Rectangle 42">
            <a:extLst>
              <a:ext uri="{FF2B5EF4-FFF2-40B4-BE49-F238E27FC236}">
                <a16:creationId xmlns:a16="http://schemas.microsoft.com/office/drawing/2014/main" id="{2485B06A-D520-4AA0-87DF-72A23B9198AA}"/>
              </a:ext>
            </a:extLst>
          </p:cNvPr>
          <p:cNvSpPr/>
          <p:nvPr/>
        </p:nvSpPr>
        <p:spPr>
          <a:xfrm>
            <a:off x="5067074" y="5482383"/>
            <a:ext cx="3294492" cy="246221"/>
          </a:xfrm>
          <a:prstGeom prst="rect">
            <a:avLst/>
          </a:prstGeom>
        </p:spPr>
        <p:txBody>
          <a:bodyPr wrap="none">
            <a:spAutoFit/>
          </a:bodyPr>
          <a:lstStyle/>
          <a:p>
            <a:pPr algn="ctr" fontAlgn="b"/>
            <a:r>
              <a:rPr lang="en-GB" sz="1000" dirty="0">
                <a:solidFill>
                  <a:srgbClr val="000000"/>
                </a:solidFill>
                <a:latin typeface="Calibri" panose="020F0502020204030204" pitchFamily="34" charset="0"/>
              </a:rPr>
              <a:t>Indicates where ranking is lower (+4 from inbound markets)</a:t>
            </a:r>
          </a:p>
        </p:txBody>
      </p:sp>
      <p:sp>
        <p:nvSpPr>
          <p:cNvPr id="44" name="Rectangle 43">
            <a:extLst>
              <a:ext uri="{FF2B5EF4-FFF2-40B4-BE49-F238E27FC236}">
                <a16:creationId xmlns:a16="http://schemas.microsoft.com/office/drawing/2014/main" id="{9B4F7F56-9753-4C03-AD9E-283347CE1465}"/>
              </a:ext>
            </a:extLst>
          </p:cNvPr>
          <p:cNvSpPr/>
          <p:nvPr/>
        </p:nvSpPr>
        <p:spPr>
          <a:xfrm>
            <a:off x="4784882" y="5500342"/>
            <a:ext cx="329817" cy="190778"/>
          </a:xfrm>
          <a:prstGeom prst="rect">
            <a:avLst/>
          </a:prstGeom>
          <a:solidFill>
            <a:srgbClr val="FF7C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Slide Number Placeholder 5">
            <a:extLst>
              <a:ext uri="{FF2B5EF4-FFF2-40B4-BE49-F238E27FC236}">
                <a16:creationId xmlns:a16="http://schemas.microsoft.com/office/drawing/2014/main" id="{FA8DB26E-1145-4E4D-A4C8-4C0D011E13AE}"/>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52" name="TextBox 51">
            <a:extLst>
              <a:ext uri="{FF2B5EF4-FFF2-40B4-BE49-F238E27FC236}">
                <a16:creationId xmlns:a16="http://schemas.microsoft.com/office/drawing/2014/main" id="{5BE138FA-054F-4CCA-9B07-F6B712A6C5C4}"/>
              </a:ext>
            </a:extLst>
          </p:cNvPr>
          <p:cNvSpPr txBox="1"/>
          <p:nvPr/>
        </p:nvSpPr>
        <p:spPr>
          <a:xfrm>
            <a:off x="4549257" y="1458810"/>
            <a:ext cx="4281234" cy="276999"/>
          </a:xfrm>
          <a:prstGeom prst="rect">
            <a:avLst/>
          </a:prstGeom>
          <a:noFill/>
        </p:spPr>
        <p:txBody>
          <a:bodyPr wrap="square" rtlCol="0">
            <a:spAutoFit/>
          </a:bodyPr>
          <a:lstStyle/>
          <a:p>
            <a:r>
              <a:rPr lang="en-GB" sz="1200" b="1" dirty="0"/>
              <a:t>ENGLAND APPEAL: Rank Interest / Participation of Experiences</a:t>
            </a:r>
          </a:p>
        </p:txBody>
      </p:sp>
      <p:sp>
        <p:nvSpPr>
          <p:cNvPr id="53" name="Rectangle 52">
            <a:extLst>
              <a:ext uri="{FF2B5EF4-FFF2-40B4-BE49-F238E27FC236}">
                <a16:creationId xmlns:a16="http://schemas.microsoft.com/office/drawing/2014/main" id="{2534766D-1712-4AC3-8EEB-D2581000AFAC}"/>
              </a:ext>
            </a:extLst>
          </p:cNvPr>
          <p:cNvSpPr/>
          <p:nvPr/>
        </p:nvSpPr>
        <p:spPr>
          <a:xfrm>
            <a:off x="776683" y="3840784"/>
            <a:ext cx="3380738" cy="23250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TextBox 55">
            <a:extLst>
              <a:ext uri="{FF2B5EF4-FFF2-40B4-BE49-F238E27FC236}">
                <a16:creationId xmlns:a16="http://schemas.microsoft.com/office/drawing/2014/main" id="{CAB7C23B-E704-4FD0-84C3-958DCC9835F8}"/>
              </a:ext>
            </a:extLst>
          </p:cNvPr>
          <p:cNvSpPr txBox="1"/>
          <p:nvPr/>
        </p:nvSpPr>
        <p:spPr>
          <a:xfrm>
            <a:off x="822462" y="3895381"/>
            <a:ext cx="3327034" cy="2618666"/>
          </a:xfrm>
          <a:prstGeom prst="rect">
            <a:avLst/>
          </a:prstGeom>
          <a:noFill/>
        </p:spPr>
        <p:txBody>
          <a:bodyPr wrap="square" rtlCol="0">
            <a:spAutoFit/>
          </a:bodyPr>
          <a:lstStyle/>
          <a:p>
            <a:r>
              <a:rPr lang="en-GB" sz="1050" b="1" i="1" dirty="0"/>
              <a:t>A reminder of the experience definitions:</a:t>
            </a:r>
          </a:p>
          <a:p>
            <a:pPr>
              <a:lnSpc>
                <a:spcPts val="800"/>
              </a:lnSpc>
            </a:pPr>
            <a:endParaRPr lang="en-GB" sz="1050" dirty="0"/>
          </a:p>
          <a:p>
            <a:r>
              <a:rPr lang="en-GB" sz="1050" b="1" i="1" dirty="0">
                <a:solidFill>
                  <a:schemeClr val="accent5"/>
                </a:solidFill>
                <a:cs typeface="Times New Roman" panose="02020603050405020304" pitchFamily="18" charset="0"/>
              </a:rPr>
              <a:t>COOKERY CLASS </a:t>
            </a:r>
            <a:r>
              <a:rPr lang="en-GB" sz="1050" i="1" dirty="0"/>
              <a:t>- learning to cook traditional local specialities</a:t>
            </a:r>
          </a:p>
          <a:p>
            <a:endParaRPr lang="en-GB" sz="1050" dirty="0"/>
          </a:p>
          <a:p>
            <a:r>
              <a:rPr lang="en-GB" sz="1050" b="1" i="1" dirty="0">
                <a:solidFill>
                  <a:schemeClr val="accent5"/>
                </a:solidFill>
                <a:cs typeface="Times New Roman" panose="02020603050405020304" pitchFamily="18" charset="0"/>
              </a:rPr>
              <a:t>CHOCOLATE MAKING CLASS </a:t>
            </a:r>
            <a:r>
              <a:rPr lang="en-GB" sz="1050" i="1" dirty="0"/>
              <a:t>– </a:t>
            </a:r>
            <a:r>
              <a:rPr lang="en-GB" sz="1050" i="1" dirty="0">
                <a:ea typeface="Calibri" panose="020F0502020204030204" pitchFamily="34" charset="0"/>
                <a:cs typeface="Times New Roman" panose="02020603050405020304" pitchFamily="18" charset="0"/>
              </a:rPr>
              <a:t>learn from expert chocolatiers</a:t>
            </a:r>
          </a:p>
          <a:p>
            <a:endParaRPr lang="en-GB" sz="1050" dirty="0"/>
          </a:p>
          <a:p>
            <a:r>
              <a:rPr lang="en-GB" sz="1050" b="1" i="1" dirty="0">
                <a:solidFill>
                  <a:schemeClr val="accent5"/>
                </a:solidFill>
                <a:cs typeface="Times New Roman" panose="02020603050405020304" pitchFamily="18" charset="0"/>
              </a:rPr>
              <a:t>BAKING SCHOOL </a:t>
            </a:r>
            <a:r>
              <a:rPr lang="en-GB" sz="1050" i="1" dirty="0"/>
              <a:t>– learn to make regional specialities such as cakes, pastries, bread</a:t>
            </a:r>
          </a:p>
          <a:p>
            <a:pPr marL="93663" indent="-93663">
              <a:buFont typeface="Arial" panose="020B0604020202020204" pitchFamily="34" charset="0"/>
              <a:buChar char="•"/>
            </a:pPr>
            <a:endParaRPr lang="en-GB" sz="1050" dirty="0"/>
          </a:p>
          <a:p>
            <a:r>
              <a:rPr lang="en-GB" sz="1050" b="1" i="1" dirty="0">
                <a:solidFill>
                  <a:schemeClr val="accent5"/>
                </a:solidFill>
                <a:ea typeface="Calibri" panose="020F0502020204030204" pitchFamily="34" charset="0"/>
                <a:cs typeface="Times New Roman" panose="02020603050405020304" pitchFamily="18" charset="0"/>
              </a:rPr>
              <a:t>CHEESE MAKING CLASS </a:t>
            </a:r>
            <a:r>
              <a:rPr lang="en-GB" sz="1050" i="1" dirty="0">
                <a:ea typeface="Calibri" panose="020F0502020204030204" pitchFamily="34" charset="0"/>
                <a:cs typeface="Times New Roman" panose="02020603050405020304" pitchFamily="18" charset="0"/>
              </a:rPr>
              <a:t>– </a:t>
            </a:r>
            <a:r>
              <a:rPr lang="en-GB" sz="1050" i="1" dirty="0"/>
              <a:t>learn to make local cheese</a:t>
            </a:r>
          </a:p>
          <a:p>
            <a:endParaRPr lang="en-GB" sz="1050" i="1" dirty="0"/>
          </a:p>
          <a:p>
            <a:endParaRPr lang="en-GB" sz="1050" i="1" dirty="0"/>
          </a:p>
          <a:p>
            <a:endParaRPr lang="en-GB" sz="1050" i="1" dirty="0"/>
          </a:p>
          <a:p>
            <a:endParaRPr lang="en-GB" sz="1050" dirty="0"/>
          </a:p>
        </p:txBody>
      </p:sp>
      <p:graphicFrame>
        <p:nvGraphicFramePr>
          <p:cNvPr id="9" name="Table 8">
            <a:extLst>
              <a:ext uri="{FF2B5EF4-FFF2-40B4-BE49-F238E27FC236}">
                <a16:creationId xmlns:a16="http://schemas.microsoft.com/office/drawing/2014/main" id="{461D19E7-C871-4D4F-B629-C2CF68B83144}"/>
              </a:ext>
            </a:extLst>
          </p:cNvPr>
          <p:cNvGraphicFramePr>
            <a:graphicFrameLocks noGrp="1"/>
          </p:cNvGraphicFramePr>
          <p:nvPr/>
        </p:nvGraphicFramePr>
        <p:xfrm>
          <a:off x="776683" y="1495799"/>
          <a:ext cx="3372813" cy="2265346"/>
        </p:xfrm>
        <a:graphic>
          <a:graphicData uri="http://schemas.openxmlformats.org/drawingml/2006/table">
            <a:tbl>
              <a:tblPr firstRow="1" bandRow="1">
                <a:tableStyleId>{5C22544A-7EE6-4342-B048-85BDC9FD1C3A}</a:tableStyleId>
              </a:tblPr>
              <a:tblGrid>
                <a:gridCol w="1733006">
                  <a:extLst>
                    <a:ext uri="{9D8B030D-6E8A-4147-A177-3AD203B41FA5}">
                      <a16:colId xmlns:a16="http://schemas.microsoft.com/office/drawing/2014/main" val="1020794326"/>
                    </a:ext>
                  </a:extLst>
                </a:gridCol>
                <a:gridCol w="1639807">
                  <a:extLst>
                    <a:ext uri="{9D8B030D-6E8A-4147-A177-3AD203B41FA5}">
                      <a16:colId xmlns:a16="http://schemas.microsoft.com/office/drawing/2014/main" val="1660451495"/>
                    </a:ext>
                  </a:extLst>
                </a:gridCol>
              </a:tblGrid>
              <a:tr h="284146">
                <a:tc gridSpan="2">
                  <a:txBody>
                    <a:bodyPr/>
                    <a:lstStyle/>
                    <a:p>
                      <a:pPr algn="r"/>
                      <a:endParaRPr lang="en-GB" sz="1000" dirty="0"/>
                    </a:p>
                  </a:txBody>
                  <a:tcPr/>
                </a:tc>
                <a:tc hMerge="1">
                  <a:txBody>
                    <a:bodyPr/>
                    <a:lstStyle/>
                    <a:p>
                      <a:endParaRPr lang="en-GB" sz="1000" dirty="0"/>
                    </a:p>
                  </a:txBody>
                  <a:tcPr/>
                </a:tc>
                <a:extLst>
                  <a:ext uri="{0D108BD9-81ED-4DB2-BD59-A6C34878D82A}">
                    <a16:rowId xmlns:a16="http://schemas.microsoft.com/office/drawing/2014/main" val="2682598610"/>
                  </a:ext>
                </a:extLst>
              </a:tr>
              <a:tr h="396240">
                <a:tc>
                  <a:txBody>
                    <a:bodyPr/>
                    <a:lstStyle/>
                    <a:p>
                      <a:pPr algn="r"/>
                      <a:r>
                        <a:rPr lang="en-GB" sz="1000" dirty="0"/>
                        <a:t>England Appeal</a:t>
                      </a:r>
                    </a:p>
                  </a:txBody>
                  <a:tcPr anchor="ctr"/>
                </a:tc>
                <a:tc>
                  <a:txBody>
                    <a:bodyPr/>
                    <a:lstStyle/>
                    <a:p>
                      <a:endParaRPr lang="en-GB" sz="1000" dirty="0"/>
                    </a:p>
                  </a:txBody>
                  <a:tcPr/>
                </a:tc>
                <a:extLst>
                  <a:ext uri="{0D108BD9-81ED-4DB2-BD59-A6C34878D82A}">
                    <a16:rowId xmlns:a16="http://schemas.microsoft.com/office/drawing/2014/main" val="1485620673"/>
                  </a:ext>
                </a:extLst>
              </a:tr>
              <a:tr h="396240">
                <a:tc>
                  <a:txBody>
                    <a:bodyPr/>
                    <a:lstStyle/>
                    <a:p>
                      <a:pPr algn="r"/>
                      <a:r>
                        <a:rPr lang="en-GB" sz="1000" dirty="0"/>
                        <a:t>Experience Maturity</a:t>
                      </a:r>
                    </a:p>
                  </a:txBody>
                  <a:tcPr anchor="ctr"/>
                </a:tc>
                <a:tc>
                  <a:txBody>
                    <a:bodyPr/>
                    <a:lstStyle/>
                    <a:p>
                      <a:endParaRPr lang="en-GB" sz="1000" dirty="0"/>
                    </a:p>
                  </a:txBody>
                  <a:tcPr/>
                </a:tc>
                <a:extLst>
                  <a:ext uri="{0D108BD9-81ED-4DB2-BD59-A6C34878D82A}">
                    <a16:rowId xmlns:a16="http://schemas.microsoft.com/office/drawing/2014/main" val="1551786490"/>
                  </a:ext>
                </a:extLst>
              </a:tr>
              <a:tr h="396240">
                <a:tc>
                  <a:txBody>
                    <a:bodyPr/>
                    <a:lstStyle/>
                    <a:p>
                      <a:pPr algn="r"/>
                      <a:r>
                        <a:rPr lang="en-GB" sz="1000" dirty="0"/>
                        <a:t>Influence on destination decision</a:t>
                      </a:r>
                    </a:p>
                  </a:txBody>
                  <a:tcPr anchor="ctr"/>
                </a:tc>
                <a:tc>
                  <a:txBody>
                    <a:bodyPr/>
                    <a:lstStyle/>
                    <a:p>
                      <a:endParaRPr lang="en-GB" sz="1000" dirty="0"/>
                    </a:p>
                  </a:txBody>
                  <a:tcPr/>
                </a:tc>
                <a:extLst>
                  <a:ext uri="{0D108BD9-81ED-4DB2-BD59-A6C34878D82A}">
                    <a16:rowId xmlns:a16="http://schemas.microsoft.com/office/drawing/2014/main" val="914356126"/>
                  </a:ext>
                </a:extLst>
              </a:tr>
              <a:tr h="396240">
                <a:tc>
                  <a:txBody>
                    <a:bodyPr/>
                    <a:lstStyle/>
                    <a:p>
                      <a:pPr algn="r"/>
                      <a:r>
                        <a:rPr lang="en-GB" sz="1000" dirty="0"/>
                        <a:t>Authentic / Unique</a:t>
                      </a:r>
                    </a:p>
                  </a:txBody>
                  <a:tcPr anchor="ctr"/>
                </a:tc>
                <a:tc>
                  <a:txBody>
                    <a:bodyPr/>
                    <a:lstStyle/>
                    <a:p>
                      <a:endParaRPr lang="en-GB" sz="1000" dirty="0"/>
                    </a:p>
                  </a:txBody>
                  <a:tcPr/>
                </a:tc>
                <a:extLst>
                  <a:ext uri="{0D108BD9-81ED-4DB2-BD59-A6C34878D82A}">
                    <a16:rowId xmlns:a16="http://schemas.microsoft.com/office/drawing/2014/main" val="3486198342"/>
                  </a:ext>
                </a:extLst>
              </a:tr>
              <a:tr h="396240">
                <a:tc>
                  <a:txBody>
                    <a:bodyPr/>
                    <a:lstStyle/>
                    <a:p>
                      <a:pPr algn="r"/>
                      <a:r>
                        <a:rPr lang="en-GB" sz="1000" dirty="0"/>
                        <a:t>History / Culture</a:t>
                      </a:r>
                    </a:p>
                  </a:txBody>
                  <a:tcPr anchor="ctr"/>
                </a:tc>
                <a:tc>
                  <a:txBody>
                    <a:bodyPr/>
                    <a:lstStyle/>
                    <a:p>
                      <a:endParaRPr lang="en-GB" sz="1000" dirty="0"/>
                    </a:p>
                  </a:txBody>
                  <a:tcPr/>
                </a:tc>
                <a:extLst>
                  <a:ext uri="{0D108BD9-81ED-4DB2-BD59-A6C34878D82A}">
                    <a16:rowId xmlns:a16="http://schemas.microsoft.com/office/drawing/2014/main" val="879818500"/>
                  </a:ext>
                </a:extLst>
              </a:tr>
            </a:tbl>
          </a:graphicData>
        </a:graphic>
      </p:graphicFrame>
      <p:sp>
        <p:nvSpPr>
          <p:cNvPr id="76" name="Rectangle 75">
            <a:extLst>
              <a:ext uri="{FF2B5EF4-FFF2-40B4-BE49-F238E27FC236}">
                <a16:creationId xmlns:a16="http://schemas.microsoft.com/office/drawing/2014/main" id="{A8A25FBC-4404-456F-91D7-2701E8522246}"/>
              </a:ext>
            </a:extLst>
          </p:cNvPr>
          <p:cNvSpPr/>
          <p:nvPr/>
        </p:nvSpPr>
        <p:spPr>
          <a:xfrm>
            <a:off x="2477692" y="1480205"/>
            <a:ext cx="1671804" cy="276999"/>
          </a:xfrm>
          <a:prstGeom prst="rect">
            <a:avLst/>
          </a:prstGeom>
        </p:spPr>
        <p:txBody>
          <a:bodyPr wrap="none">
            <a:spAutoFit/>
          </a:bodyPr>
          <a:lstStyle/>
          <a:p>
            <a:r>
              <a:rPr lang="en-GB" sz="1200" dirty="0">
                <a:solidFill>
                  <a:schemeClr val="bg2"/>
                </a:solidFill>
              </a:rPr>
              <a:t>Star rating – low to high</a:t>
            </a:r>
          </a:p>
        </p:txBody>
      </p:sp>
      <p:sp>
        <p:nvSpPr>
          <p:cNvPr id="15" name="Star: 5 Points 14">
            <a:extLst>
              <a:ext uri="{FF2B5EF4-FFF2-40B4-BE49-F238E27FC236}">
                <a16:creationId xmlns:a16="http://schemas.microsoft.com/office/drawing/2014/main" id="{3AB19894-C4F9-4BB7-9A95-8A20CA9B79F7}"/>
              </a:ext>
            </a:extLst>
          </p:cNvPr>
          <p:cNvSpPr/>
          <p:nvPr/>
        </p:nvSpPr>
        <p:spPr>
          <a:xfrm>
            <a:off x="2558468" y="1830929"/>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Star: 5 Points 76">
            <a:extLst>
              <a:ext uri="{FF2B5EF4-FFF2-40B4-BE49-F238E27FC236}">
                <a16:creationId xmlns:a16="http://schemas.microsoft.com/office/drawing/2014/main" id="{C8346C98-D6D4-4F58-9930-33BF8A3C410A}"/>
              </a:ext>
            </a:extLst>
          </p:cNvPr>
          <p:cNvSpPr/>
          <p:nvPr/>
        </p:nvSpPr>
        <p:spPr>
          <a:xfrm>
            <a:off x="2874537" y="1830929"/>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Star: 5 Points 78">
            <a:extLst>
              <a:ext uri="{FF2B5EF4-FFF2-40B4-BE49-F238E27FC236}">
                <a16:creationId xmlns:a16="http://schemas.microsoft.com/office/drawing/2014/main" id="{D3DA9036-E1C3-487A-B7C9-A3515042D79B}"/>
              </a:ext>
            </a:extLst>
          </p:cNvPr>
          <p:cNvSpPr/>
          <p:nvPr/>
        </p:nvSpPr>
        <p:spPr>
          <a:xfrm>
            <a:off x="3506675" y="1830929"/>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Star: 5 Points 79">
            <a:extLst>
              <a:ext uri="{FF2B5EF4-FFF2-40B4-BE49-F238E27FC236}">
                <a16:creationId xmlns:a16="http://schemas.microsoft.com/office/drawing/2014/main" id="{0488FDFE-5A03-40F9-8383-D3A5A5D33CB5}"/>
              </a:ext>
            </a:extLst>
          </p:cNvPr>
          <p:cNvSpPr/>
          <p:nvPr/>
        </p:nvSpPr>
        <p:spPr>
          <a:xfrm>
            <a:off x="3822744" y="1830929"/>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Star: 5 Points 80">
            <a:extLst>
              <a:ext uri="{FF2B5EF4-FFF2-40B4-BE49-F238E27FC236}">
                <a16:creationId xmlns:a16="http://schemas.microsoft.com/office/drawing/2014/main" id="{3EF0701F-76D4-4FC5-A756-0883394D2A8E}"/>
              </a:ext>
            </a:extLst>
          </p:cNvPr>
          <p:cNvSpPr/>
          <p:nvPr/>
        </p:nvSpPr>
        <p:spPr>
          <a:xfrm>
            <a:off x="2558468" y="2261796"/>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Star: 5 Points 81">
            <a:extLst>
              <a:ext uri="{FF2B5EF4-FFF2-40B4-BE49-F238E27FC236}">
                <a16:creationId xmlns:a16="http://schemas.microsoft.com/office/drawing/2014/main" id="{00DDF2AF-6BFB-451A-BADE-F0859B3F1177}"/>
              </a:ext>
            </a:extLst>
          </p:cNvPr>
          <p:cNvSpPr/>
          <p:nvPr/>
        </p:nvSpPr>
        <p:spPr>
          <a:xfrm>
            <a:off x="2874537" y="2261796"/>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Star: 5 Points 82">
            <a:extLst>
              <a:ext uri="{FF2B5EF4-FFF2-40B4-BE49-F238E27FC236}">
                <a16:creationId xmlns:a16="http://schemas.microsoft.com/office/drawing/2014/main" id="{40610597-08A4-4741-9E92-70BCB4D35726}"/>
              </a:ext>
            </a:extLst>
          </p:cNvPr>
          <p:cNvSpPr/>
          <p:nvPr/>
        </p:nvSpPr>
        <p:spPr>
          <a:xfrm>
            <a:off x="3190606" y="2261796"/>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Star: 5 Points 83">
            <a:extLst>
              <a:ext uri="{FF2B5EF4-FFF2-40B4-BE49-F238E27FC236}">
                <a16:creationId xmlns:a16="http://schemas.microsoft.com/office/drawing/2014/main" id="{9966541B-4C6E-4601-A468-1A9F02031C58}"/>
              </a:ext>
            </a:extLst>
          </p:cNvPr>
          <p:cNvSpPr/>
          <p:nvPr/>
        </p:nvSpPr>
        <p:spPr>
          <a:xfrm>
            <a:off x="3506675" y="2261796"/>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Star: 5 Points 84">
            <a:extLst>
              <a:ext uri="{FF2B5EF4-FFF2-40B4-BE49-F238E27FC236}">
                <a16:creationId xmlns:a16="http://schemas.microsoft.com/office/drawing/2014/main" id="{3425FD35-770D-47BD-BA7F-81396C2DD2F7}"/>
              </a:ext>
            </a:extLst>
          </p:cNvPr>
          <p:cNvSpPr/>
          <p:nvPr/>
        </p:nvSpPr>
        <p:spPr>
          <a:xfrm>
            <a:off x="3822744" y="2261796"/>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Star: 5 Points 85">
            <a:extLst>
              <a:ext uri="{FF2B5EF4-FFF2-40B4-BE49-F238E27FC236}">
                <a16:creationId xmlns:a16="http://schemas.microsoft.com/office/drawing/2014/main" id="{4373EC54-98EA-4801-881B-EC9A771163FC}"/>
              </a:ext>
            </a:extLst>
          </p:cNvPr>
          <p:cNvSpPr/>
          <p:nvPr/>
        </p:nvSpPr>
        <p:spPr>
          <a:xfrm>
            <a:off x="2545024" y="2639771"/>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Star: 5 Points 86">
            <a:extLst>
              <a:ext uri="{FF2B5EF4-FFF2-40B4-BE49-F238E27FC236}">
                <a16:creationId xmlns:a16="http://schemas.microsoft.com/office/drawing/2014/main" id="{1F10232D-F922-43BE-8EE3-442F914AAE72}"/>
              </a:ext>
            </a:extLst>
          </p:cNvPr>
          <p:cNvSpPr/>
          <p:nvPr/>
        </p:nvSpPr>
        <p:spPr>
          <a:xfrm>
            <a:off x="2861093" y="2639771"/>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Star: 5 Points 87">
            <a:extLst>
              <a:ext uri="{FF2B5EF4-FFF2-40B4-BE49-F238E27FC236}">
                <a16:creationId xmlns:a16="http://schemas.microsoft.com/office/drawing/2014/main" id="{68D136A6-0138-4724-BBEC-7977808E4147}"/>
              </a:ext>
            </a:extLst>
          </p:cNvPr>
          <p:cNvSpPr/>
          <p:nvPr/>
        </p:nvSpPr>
        <p:spPr>
          <a:xfrm>
            <a:off x="3177162" y="2639771"/>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Star: 5 Points 88">
            <a:extLst>
              <a:ext uri="{FF2B5EF4-FFF2-40B4-BE49-F238E27FC236}">
                <a16:creationId xmlns:a16="http://schemas.microsoft.com/office/drawing/2014/main" id="{44CBFFA4-CD41-4DC8-B2C0-032EA32B865E}"/>
              </a:ext>
            </a:extLst>
          </p:cNvPr>
          <p:cNvSpPr/>
          <p:nvPr/>
        </p:nvSpPr>
        <p:spPr>
          <a:xfrm>
            <a:off x="3493231" y="2639771"/>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Star: 5 Points 89">
            <a:extLst>
              <a:ext uri="{FF2B5EF4-FFF2-40B4-BE49-F238E27FC236}">
                <a16:creationId xmlns:a16="http://schemas.microsoft.com/office/drawing/2014/main" id="{89125C15-0A13-456C-B2EC-0970166DC31B}"/>
              </a:ext>
            </a:extLst>
          </p:cNvPr>
          <p:cNvSpPr/>
          <p:nvPr/>
        </p:nvSpPr>
        <p:spPr>
          <a:xfrm>
            <a:off x="3809300" y="2639771"/>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Star: 5 Points 90">
            <a:extLst>
              <a:ext uri="{FF2B5EF4-FFF2-40B4-BE49-F238E27FC236}">
                <a16:creationId xmlns:a16="http://schemas.microsoft.com/office/drawing/2014/main" id="{05DD2A36-1D55-4AA0-B748-E89655A828EC}"/>
              </a:ext>
            </a:extLst>
          </p:cNvPr>
          <p:cNvSpPr/>
          <p:nvPr/>
        </p:nvSpPr>
        <p:spPr>
          <a:xfrm>
            <a:off x="2553100" y="3045625"/>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Star: 5 Points 91">
            <a:extLst>
              <a:ext uri="{FF2B5EF4-FFF2-40B4-BE49-F238E27FC236}">
                <a16:creationId xmlns:a16="http://schemas.microsoft.com/office/drawing/2014/main" id="{FB575810-5C45-4303-9DB1-9D1AEAE9393C}"/>
              </a:ext>
            </a:extLst>
          </p:cNvPr>
          <p:cNvSpPr/>
          <p:nvPr/>
        </p:nvSpPr>
        <p:spPr>
          <a:xfrm>
            <a:off x="2869169" y="3045625"/>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Star: 5 Points 92">
            <a:extLst>
              <a:ext uri="{FF2B5EF4-FFF2-40B4-BE49-F238E27FC236}">
                <a16:creationId xmlns:a16="http://schemas.microsoft.com/office/drawing/2014/main" id="{5CBD81BE-A436-41B7-9DF6-B91DD8382C30}"/>
              </a:ext>
            </a:extLst>
          </p:cNvPr>
          <p:cNvSpPr/>
          <p:nvPr/>
        </p:nvSpPr>
        <p:spPr>
          <a:xfrm>
            <a:off x="3185238" y="3045625"/>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Star: 5 Points 93">
            <a:extLst>
              <a:ext uri="{FF2B5EF4-FFF2-40B4-BE49-F238E27FC236}">
                <a16:creationId xmlns:a16="http://schemas.microsoft.com/office/drawing/2014/main" id="{8F5EC011-BEE3-4408-9A12-28737A95F137}"/>
              </a:ext>
            </a:extLst>
          </p:cNvPr>
          <p:cNvSpPr/>
          <p:nvPr/>
        </p:nvSpPr>
        <p:spPr>
          <a:xfrm>
            <a:off x="3501307" y="3045625"/>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Star: 5 Points 94">
            <a:extLst>
              <a:ext uri="{FF2B5EF4-FFF2-40B4-BE49-F238E27FC236}">
                <a16:creationId xmlns:a16="http://schemas.microsoft.com/office/drawing/2014/main" id="{D659EF75-67DD-4445-91C0-6C2618646AF0}"/>
              </a:ext>
            </a:extLst>
          </p:cNvPr>
          <p:cNvSpPr/>
          <p:nvPr/>
        </p:nvSpPr>
        <p:spPr>
          <a:xfrm>
            <a:off x="3817376" y="3045625"/>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Star: 5 Points 95">
            <a:extLst>
              <a:ext uri="{FF2B5EF4-FFF2-40B4-BE49-F238E27FC236}">
                <a16:creationId xmlns:a16="http://schemas.microsoft.com/office/drawing/2014/main" id="{7E92C6A3-F015-45BE-9A87-FD45D8A2CE8A}"/>
              </a:ext>
            </a:extLst>
          </p:cNvPr>
          <p:cNvSpPr/>
          <p:nvPr/>
        </p:nvSpPr>
        <p:spPr>
          <a:xfrm>
            <a:off x="2551388" y="3433763"/>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Star: 5 Points 96">
            <a:extLst>
              <a:ext uri="{FF2B5EF4-FFF2-40B4-BE49-F238E27FC236}">
                <a16:creationId xmlns:a16="http://schemas.microsoft.com/office/drawing/2014/main" id="{0C9BAF63-454E-42B9-8997-F120405E9866}"/>
              </a:ext>
            </a:extLst>
          </p:cNvPr>
          <p:cNvSpPr/>
          <p:nvPr/>
        </p:nvSpPr>
        <p:spPr>
          <a:xfrm>
            <a:off x="2867457" y="3433763"/>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Star: 5 Points 97">
            <a:extLst>
              <a:ext uri="{FF2B5EF4-FFF2-40B4-BE49-F238E27FC236}">
                <a16:creationId xmlns:a16="http://schemas.microsoft.com/office/drawing/2014/main" id="{DA141FCD-984A-4E32-91C5-5C24C74B47EA}"/>
              </a:ext>
            </a:extLst>
          </p:cNvPr>
          <p:cNvSpPr/>
          <p:nvPr/>
        </p:nvSpPr>
        <p:spPr>
          <a:xfrm>
            <a:off x="3183526" y="3433763"/>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Star: 5 Points 98">
            <a:extLst>
              <a:ext uri="{FF2B5EF4-FFF2-40B4-BE49-F238E27FC236}">
                <a16:creationId xmlns:a16="http://schemas.microsoft.com/office/drawing/2014/main" id="{4CD78919-2BDF-40F0-8C66-99DDD8717168}"/>
              </a:ext>
            </a:extLst>
          </p:cNvPr>
          <p:cNvSpPr/>
          <p:nvPr/>
        </p:nvSpPr>
        <p:spPr>
          <a:xfrm>
            <a:off x="3499595" y="3433763"/>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Star: 5 Points 99">
            <a:extLst>
              <a:ext uri="{FF2B5EF4-FFF2-40B4-BE49-F238E27FC236}">
                <a16:creationId xmlns:a16="http://schemas.microsoft.com/office/drawing/2014/main" id="{C0E1A459-DCF4-4BDC-8FE0-B3285EB0C440}"/>
              </a:ext>
            </a:extLst>
          </p:cNvPr>
          <p:cNvSpPr/>
          <p:nvPr/>
        </p:nvSpPr>
        <p:spPr>
          <a:xfrm>
            <a:off x="3815664" y="3433763"/>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Oval 100">
            <a:extLst>
              <a:ext uri="{FF2B5EF4-FFF2-40B4-BE49-F238E27FC236}">
                <a16:creationId xmlns:a16="http://schemas.microsoft.com/office/drawing/2014/main" id="{992CB931-1258-4B4A-8AFB-98A59D325937}"/>
              </a:ext>
            </a:extLst>
          </p:cNvPr>
          <p:cNvSpPr/>
          <p:nvPr/>
        </p:nvSpPr>
        <p:spPr>
          <a:xfrm>
            <a:off x="838468" y="1875770"/>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1</a:t>
            </a:r>
          </a:p>
        </p:txBody>
      </p:sp>
      <p:sp>
        <p:nvSpPr>
          <p:cNvPr id="102" name="Oval 101">
            <a:extLst>
              <a:ext uri="{FF2B5EF4-FFF2-40B4-BE49-F238E27FC236}">
                <a16:creationId xmlns:a16="http://schemas.microsoft.com/office/drawing/2014/main" id="{7BB80919-9387-4765-88D3-4F808B2E1A28}"/>
              </a:ext>
            </a:extLst>
          </p:cNvPr>
          <p:cNvSpPr/>
          <p:nvPr/>
        </p:nvSpPr>
        <p:spPr>
          <a:xfrm>
            <a:off x="838468" y="2269881"/>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2</a:t>
            </a:r>
          </a:p>
        </p:txBody>
      </p:sp>
      <p:sp>
        <p:nvSpPr>
          <p:cNvPr id="103" name="Oval 102">
            <a:extLst>
              <a:ext uri="{FF2B5EF4-FFF2-40B4-BE49-F238E27FC236}">
                <a16:creationId xmlns:a16="http://schemas.microsoft.com/office/drawing/2014/main" id="{7CF3B0C7-A3B9-4BB9-B032-D8B9C09CE433}"/>
              </a:ext>
            </a:extLst>
          </p:cNvPr>
          <p:cNvSpPr/>
          <p:nvPr/>
        </p:nvSpPr>
        <p:spPr>
          <a:xfrm>
            <a:off x="838468" y="2647856"/>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3</a:t>
            </a:r>
          </a:p>
        </p:txBody>
      </p:sp>
      <p:sp>
        <p:nvSpPr>
          <p:cNvPr id="104" name="Oval 103">
            <a:extLst>
              <a:ext uri="{FF2B5EF4-FFF2-40B4-BE49-F238E27FC236}">
                <a16:creationId xmlns:a16="http://schemas.microsoft.com/office/drawing/2014/main" id="{64FE157F-D03D-4287-948D-C6B578A0EA6C}"/>
              </a:ext>
            </a:extLst>
          </p:cNvPr>
          <p:cNvSpPr/>
          <p:nvPr/>
        </p:nvSpPr>
        <p:spPr>
          <a:xfrm>
            <a:off x="838467" y="3045625"/>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4</a:t>
            </a:r>
          </a:p>
        </p:txBody>
      </p:sp>
      <p:sp>
        <p:nvSpPr>
          <p:cNvPr id="105" name="Oval 104">
            <a:extLst>
              <a:ext uri="{FF2B5EF4-FFF2-40B4-BE49-F238E27FC236}">
                <a16:creationId xmlns:a16="http://schemas.microsoft.com/office/drawing/2014/main" id="{0BC5753C-BD6C-4CA2-BDE0-881948206958}"/>
              </a:ext>
            </a:extLst>
          </p:cNvPr>
          <p:cNvSpPr/>
          <p:nvPr/>
        </p:nvSpPr>
        <p:spPr>
          <a:xfrm>
            <a:off x="838467" y="3432829"/>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5</a:t>
            </a:r>
          </a:p>
        </p:txBody>
      </p:sp>
      <p:sp>
        <p:nvSpPr>
          <p:cNvPr id="106" name="Oval 105">
            <a:extLst>
              <a:ext uri="{FF2B5EF4-FFF2-40B4-BE49-F238E27FC236}">
                <a16:creationId xmlns:a16="http://schemas.microsoft.com/office/drawing/2014/main" id="{F2E1C8A2-9579-42F6-87AA-88D7B754800E}"/>
              </a:ext>
            </a:extLst>
          </p:cNvPr>
          <p:cNvSpPr/>
          <p:nvPr/>
        </p:nvSpPr>
        <p:spPr>
          <a:xfrm>
            <a:off x="4398589" y="1478381"/>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1</a:t>
            </a:r>
          </a:p>
        </p:txBody>
      </p:sp>
      <p:graphicFrame>
        <p:nvGraphicFramePr>
          <p:cNvPr id="57" name="Table 56">
            <a:extLst>
              <a:ext uri="{FF2B5EF4-FFF2-40B4-BE49-F238E27FC236}">
                <a16:creationId xmlns:a16="http://schemas.microsoft.com/office/drawing/2014/main" id="{595203A8-BEA2-4D94-A97A-E43C84E5753E}"/>
              </a:ext>
            </a:extLst>
          </p:cNvPr>
          <p:cNvGraphicFramePr>
            <a:graphicFrameLocks noGrp="1"/>
          </p:cNvGraphicFramePr>
          <p:nvPr>
            <p:extLst>
              <p:ext uri="{D42A27DB-BD31-4B8C-83A1-F6EECF244321}">
                <p14:modId xmlns:p14="http://schemas.microsoft.com/office/powerpoint/2010/main" val="2672374873"/>
              </p:ext>
            </p:extLst>
          </p:nvPr>
        </p:nvGraphicFramePr>
        <p:xfrm>
          <a:off x="4744396" y="2168461"/>
          <a:ext cx="3557166" cy="3175127"/>
        </p:xfrm>
        <a:graphic>
          <a:graphicData uri="http://schemas.openxmlformats.org/drawingml/2006/table">
            <a:tbl>
              <a:tblPr firstRow="1" bandRow="1">
                <a:tableStyleId>{0505E3EF-67EA-436B-97B2-0124C06EBD24}</a:tableStyleId>
              </a:tblPr>
              <a:tblGrid>
                <a:gridCol w="918362">
                  <a:extLst>
                    <a:ext uri="{9D8B030D-6E8A-4147-A177-3AD203B41FA5}">
                      <a16:colId xmlns:a16="http://schemas.microsoft.com/office/drawing/2014/main" val="3681889527"/>
                    </a:ext>
                  </a:extLst>
                </a:gridCol>
                <a:gridCol w="659701">
                  <a:extLst>
                    <a:ext uri="{9D8B030D-6E8A-4147-A177-3AD203B41FA5}">
                      <a16:colId xmlns:a16="http://schemas.microsoft.com/office/drawing/2014/main" val="3358426661"/>
                    </a:ext>
                  </a:extLst>
                </a:gridCol>
                <a:gridCol w="659701">
                  <a:extLst>
                    <a:ext uri="{9D8B030D-6E8A-4147-A177-3AD203B41FA5}">
                      <a16:colId xmlns:a16="http://schemas.microsoft.com/office/drawing/2014/main" val="2125700334"/>
                    </a:ext>
                  </a:extLst>
                </a:gridCol>
                <a:gridCol w="659701">
                  <a:extLst>
                    <a:ext uri="{9D8B030D-6E8A-4147-A177-3AD203B41FA5}">
                      <a16:colId xmlns:a16="http://schemas.microsoft.com/office/drawing/2014/main" val="562925614"/>
                    </a:ext>
                  </a:extLst>
                </a:gridCol>
                <a:gridCol w="659701">
                  <a:extLst>
                    <a:ext uri="{9D8B030D-6E8A-4147-A177-3AD203B41FA5}">
                      <a16:colId xmlns:a16="http://schemas.microsoft.com/office/drawing/2014/main" val="1101960756"/>
                    </a:ext>
                  </a:extLst>
                </a:gridCol>
              </a:tblGrid>
              <a:tr h="231484">
                <a:tc>
                  <a:txBody>
                    <a:bodyPr/>
                    <a:lstStyle/>
                    <a:p>
                      <a:pPr algn="r"/>
                      <a:r>
                        <a:rPr lang="en-GB" sz="1050" b="0" dirty="0"/>
                        <a:t>All Inbound</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8</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10</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12</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14</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0587601"/>
                  </a:ext>
                </a:extLst>
              </a:tr>
              <a:tr h="231484">
                <a:tc>
                  <a:txBody>
                    <a:bodyPr/>
                    <a:lstStyle/>
                    <a:p>
                      <a:pPr algn="r"/>
                      <a:r>
                        <a:rPr lang="en-GB" sz="1050" b="0" dirty="0"/>
                        <a:t>Australia</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9</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7</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8</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11</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15176443"/>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China</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10</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11</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12</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15</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0990707"/>
                  </a:ext>
                </a:extLst>
              </a:tr>
              <a:tr h="231484">
                <a:tc>
                  <a:txBody>
                    <a:bodyPr/>
                    <a:lstStyle/>
                    <a:p>
                      <a:pPr algn="r"/>
                      <a:r>
                        <a:rPr lang="en-GB" sz="1050" b="0" dirty="0"/>
                        <a:t>Germany</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9</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10</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15</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12</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51061603"/>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Spain</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11</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10</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12</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16</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6025320"/>
                  </a:ext>
                </a:extLst>
              </a:tr>
              <a:tr h="231484">
                <a:tc>
                  <a:txBody>
                    <a:bodyPr/>
                    <a:lstStyle/>
                    <a:p>
                      <a:pPr algn="r"/>
                      <a:r>
                        <a:rPr lang="en-GB" sz="1050" b="0" dirty="0"/>
                        <a:t>France</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11</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14</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15</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9683896"/>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Italy</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11</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12</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18</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solidFill>
                      <a:srgbClr val="FF7C80"/>
                    </a:solidFill>
                  </a:tcPr>
                </a:tc>
                <a:extLst>
                  <a:ext uri="{0D108BD9-81ED-4DB2-BD59-A6C34878D82A}">
                    <a16:rowId xmlns:a16="http://schemas.microsoft.com/office/drawing/2014/main" val="2179215731"/>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Netherlands</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9</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10</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15</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6035098"/>
                  </a:ext>
                </a:extLst>
              </a:tr>
              <a:tr h="231484">
                <a:tc>
                  <a:txBody>
                    <a:bodyPr/>
                    <a:lstStyle/>
                    <a:p>
                      <a:pPr algn="r"/>
                      <a:r>
                        <a:rPr lang="en-GB" sz="1050" b="0" dirty="0"/>
                        <a:t>Norway</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10</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17</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0640218"/>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Sweden</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9</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15</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11</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4268613"/>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United States</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9</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14</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13282329"/>
                  </a:ext>
                </a:extLst>
              </a:tr>
              <a:tr h="157607">
                <a:tc>
                  <a:txBody>
                    <a:bodyPr/>
                    <a:lstStyle/>
                    <a:p>
                      <a:pPr algn="r"/>
                      <a:endParaRPr lang="en-GB" sz="200" b="0" dirty="0"/>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 b="0" dirty="0"/>
                        <a:t>7</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 b="0" dirty="0"/>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 b="0" dirty="0"/>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 b="0" dirty="0"/>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3220107"/>
                  </a:ext>
                </a:extLst>
              </a:tr>
              <a:tr h="231484">
                <a:tc>
                  <a:txBody>
                    <a:bodyPr/>
                    <a:lstStyle/>
                    <a:p>
                      <a:pPr algn="r"/>
                      <a:r>
                        <a:rPr lang="en-GB" sz="1050" b="0" dirty="0"/>
                        <a:t>UK</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50" b="0" dirty="0"/>
                        <a:t>13</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solidFill>
                      <a:srgbClr val="FF7C80"/>
                    </a:solidFill>
                  </a:tcPr>
                </a:tc>
                <a:tc>
                  <a:txBody>
                    <a:bodyPr/>
                    <a:lstStyle/>
                    <a:p>
                      <a:pPr algn="ctr"/>
                      <a:r>
                        <a:rPr lang="en-GB" sz="1050" b="0" dirty="0"/>
                        <a:t>6</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50" b="0" dirty="0"/>
                        <a:t>12</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50" b="0" dirty="0"/>
                        <a:t>10</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07924489"/>
                  </a:ext>
                </a:extLst>
              </a:tr>
            </a:tbl>
          </a:graphicData>
        </a:graphic>
      </p:graphicFrame>
      <p:sp>
        <p:nvSpPr>
          <p:cNvPr id="58" name="TextBox 57">
            <a:extLst>
              <a:ext uri="{FF2B5EF4-FFF2-40B4-BE49-F238E27FC236}">
                <a16:creationId xmlns:a16="http://schemas.microsoft.com/office/drawing/2014/main" id="{446B189B-EF93-4E26-98D1-227C777328EC}"/>
              </a:ext>
            </a:extLst>
          </p:cNvPr>
          <p:cNvSpPr txBox="1"/>
          <p:nvPr/>
        </p:nvSpPr>
        <p:spPr>
          <a:xfrm>
            <a:off x="5526318" y="1758826"/>
            <a:ext cx="839276" cy="400110"/>
          </a:xfrm>
          <a:prstGeom prst="rect">
            <a:avLst/>
          </a:prstGeom>
          <a:noFill/>
        </p:spPr>
        <p:txBody>
          <a:bodyPr wrap="square" rtlCol="0">
            <a:spAutoFit/>
          </a:bodyPr>
          <a:lstStyle/>
          <a:p>
            <a:pPr algn="ctr"/>
            <a:r>
              <a:rPr lang="en-GB" sz="1000" dirty="0"/>
              <a:t>Cookery Class</a:t>
            </a:r>
          </a:p>
        </p:txBody>
      </p:sp>
      <p:sp>
        <p:nvSpPr>
          <p:cNvPr id="59" name="TextBox 58">
            <a:extLst>
              <a:ext uri="{FF2B5EF4-FFF2-40B4-BE49-F238E27FC236}">
                <a16:creationId xmlns:a16="http://schemas.microsoft.com/office/drawing/2014/main" id="{A0CF780F-6530-42A5-B232-1544AFCC1061}"/>
              </a:ext>
            </a:extLst>
          </p:cNvPr>
          <p:cNvSpPr txBox="1"/>
          <p:nvPr/>
        </p:nvSpPr>
        <p:spPr>
          <a:xfrm>
            <a:off x="6150494" y="1758826"/>
            <a:ext cx="917123" cy="400110"/>
          </a:xfrm>
          <a:prstGeom prst="rect">
            <a:avLst/>
          </a:prstGeom>
          <a:noFill/>
        </p:spPr>
        <p:txBody>
          <a:bodyPr wrap="square" rtlCol="0">
            <a:spAutoFit/>
          </a:bodyPr>
          <a:lstStyle/>
          <a:p>
            <a:pPr algn="ctr"/>
            <a:r>
              <a:rPr lang="en-GB" sz="1000" dirty="0"/>
              <a:t>Chocolate Making Class</a:t>
            </a:r>
          </a:p>
        </p:txBody>
      </p:sp>
      <p:sp>
        <p:nvSpPr>
          <p:cNvPr id="60" name="TextBox 59">
            <a:extLst>
              <a:ext uri="{FF2B5EF4-FFF2-40B4-BE49-F238E27FC236}">
                <a16:creationId xmlns:a16="http://schemas.microsoft.com/office/drawing/2014/main" id="{33BF2309-F8C4-41A7-B3F7-686DC5A56F7B}"/>
              </a:ext>
            </a:extLst>
          </p:cNvPr>
          <p:cNvSpPr txBox="1"/>
          <p:nvPr/>
        </p:nvSpPr>
        <p:spPr>
          <a:xfrm>
            <a:off x="6905302" y="1758826"/>
            <a:ext cx="839276" cy="400110"/>
          </a:xfrm>
          <a:prstGeom prst="rect">
            <a:avLst/>
          </a:prstGeom>
          <a:noFill/>
        </p:spPr>
        <p:txBody>
          <a:bodyPr wrap="square" rtlCol="0">
            <a:spAutoFit/>
          </a:bodyPr>
          <a:lstStyle/>
          <a:p>
            <a:pPr algn="ctr"/>
            <a:r>
              <a:rPr lang="en-GB" sz="1000" dirty="0"/>
              <a:t>Baking School</a:t>
            </a:r>
          </a:p>
        </p:txBody>
      </p:sp>
      <p:sp>
        <p:nvSpPr>
          <p:cNvPr id="61" name="TextBox 60">
            <a:extLst>
              <a:ext uri="{FF2B5EF4-FFF2-40B4-BE49-F238E27FC236}">
                <a16:creationId xmlns:a16="http://schemas.microsoft.com/office/drawing/2014/main" id="{143F411A-45FA-48E9-B975-494EB0584825}"/>
              </a:ext>
            </a:extLst>
          </p:cNvPr>
          <p:cNvSpPr txBox="1"/>
          <p:nvPr/>
        </p:nvSpPr>
        <p:spPr>
          <a:xfrm>
            <a:off x="7438117" y="1758826"/>
            <a:ext cx="945806" cy="400110"/>
          </a:xfrm>
          <a:prstGeom prst="rect">
            <a:avLst/>
          </a:prstGeom>
          <a:noFill/>
        </p:spPr>
        <p:txBody>
          <a:bodyPr wrap="square" rtlCol="0">
            <a:spAutoFit/>
          </a:bodyPr>
          <a:lstStyle/>
          <a:p>
            <a:pPr algn="ctr"/>
            <a:r>
              <a:rPr lang="en-GB" sz="1000" dirty="0"/>
              <a:t>Cheese Making Class</a:t>
            </a:r>
          </a:p>
        </p:txBody>
      </p:sp>
      <p:sp>
        <p:nvSpPr>
          <p:cNvPr id="62" name="TextBox 61">
            <a:extLst>
              <a:ext uri="{FF2B5EF4-FFF2-40B4-BE49-F238E27FC236}">
                <a16:creationId xmlns:a16="http://schemas.microsoft.com/office/drawing/2014/main" id="{50FB70D7-8322-49CE-8571-7D26A7C6455D}"/>
              </a:ext>
            </a:extLst>
          </p:cNvPr>
          <p:cNvSpPr txBox="1"/>
          <p:nvPr/>
        </p:nvSpPr>
        <p:spPr>
          <a:xfrm>
            <a:off x="4584093" y="1885122"/>
            <a:ext cx="1191946" cy="307777"/>
          </a:xfrm>
          <a:prstGeom prst="rect">
            <a:avLst/>
          </a:prstGeom>
          <a:noFill/>
        </p:spPr>
        <p:txBody>
          <a:bodyPr wrap="square" rtlCol="0">
            <a:spAutoFit/>
          </a:bodyPr>
          <a:lstStyle/>
          <a:p>
            <a:pPr algn="ctr"/>
            <a:r>
              <a:rPr lang="en-GB" sz="700" b="1" dirty="0"/>
              <a:t>Ranking (out of 24 experiences)</a:t>
            </a:r>
          </a:p>
        </p:txBody>
      </p:sp>
      <p:sp>
        <p:nvSpPr>
          <p:cNvPr id="63" name="Title 1">
            <a:extLst>
              <a:ext uri="{FF2B5EF4-FFF2-40B4-BE49-F238E27FC236}">
                <a16:creationId xmlns:a16="http://schemas.microsoft.com/office/drawing/2014/main" id="{D3CA6AF3-9F17-4F0D-9E82-FE76D8F5FF0B}"/>
              </a:ext>
            </a:extLst>
          </p:cNvPr>
          <p:cNvSpPr>
            <a:spLocks noGrp="1"/>
          </p:cNvSpPr>
          <p:nvPr>
            <p:ph type="title"/>
          </p:nvPr>
        </p:nvSpPr>
        <p:spPr>
          <a:xfrm>
            <a:off x="83615" y="-41534"/>
            <a:ext cx="9298510" cy="904000"/>
          </a:xfrm>
        </p:spPr>
        <p:txBody>
          <a:bodyPr/>
          <a:lstStyle/>
          <a:p>
            <a:r>
              <a:rPr lang="en-GB" dirty="0"/>
              <a:t>Food &amp; Drink Learning Experiences: overview &amp; appeal</a:t>
            </a:r>
          </a:p>
        </p:txBody>
      </p:sp>
      <p:sp>
        <p:nvSpPr>
          <p:cNvPr id="64" name="Rectangle 63">
            <a:extLst>
              <a:ext uri="{FF2B5EF4-FFF2-40B4-BE49-F238E27FC236}">
                <a16:creationId xmlns:a16="http://schemas.microsoft.com/office/drawing/2014/main" id="{B0BB0322-FB51-46A9-A0AF-A2D57469D23F}"/>
              </a:ext>
            </a:extLst>
          </p:cNvPr>
          <p:cNvSpPr/>
          <p:nvPr/>
        </p:nvSpPr>
        <p:spPr>
          <a:xfrm>
            <a:off x="990076" y="6418003"/>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Base: All markets </a:t>
            </a:r>
          </a:p>
        </p:txBody>
      </p:sp>
      <p:sp>
        <p:nvSpPr>
          <p:cNvPr id="65" name="Star: 5 Points 64">
            <a:extLst>
              <a:ext uri="{FF2B5EF4-FFF2-40B4-BE49-F238E27FC236}">
                <a16:creationId xmlns:a16="http://schemas.microsoft.com/office/drawing/2014/main" id="{47FFFEB5-653F-4FBA-B2B6-CE086F94DFAB}"/>
              </a:ext>
            </a:extLst>
          </p:cNvPr>
          <p:cNvSpPr/>
          <p:nvPr/>
        </p:nvSpPr>
        <p:spPr>
          <a:xfrm>
            <a:off x="3190420" y="1830929"/>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343770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B4E4551A-E827-4FB8-894F-0E10FEC55403}"/>
              </a:ext>
            </a:extLst>
          </p:cNvPr>
          <p:cNvGraphicFramePr>
            <a:graphicFrameLocks noGrp="1"/>
          </p:cNvGraphicFramePr>
          <p:nvPr/>
        </p:nvGraphicFramePr>
        <p:xfrm>
          <a:off x="392134" y="1444869"/>
          <a:ext cx="9258013" cy="4568396"/>
        </p:xfrm>
        <a:graphic>
          <a:graphicData uri="http://schemas.openxmlformats.org/drawingml/2006/table">
            <a:tbl>
              <a:tblPr firstRow="1" bandRow="1">
                <a:tableStyleId>{5C22544A-7EE6-4342-B048-85BDC9FD1C3A}</a:tableStyleId>
              </a:tblPr>
              <a:tblGrid>
                <a:gridCol w="9258013">
                  <a:extLst>
                    <a:ext uri="{9D8B030D-6E8A-4147-A177-3AD203B41FA5}">
                      <a16:colId xmlns:a16="http://schemas.microsoft.com/office/drawing/2014/main" val="219639565"/>
                    </a:ext>
                  </a:extLst>
                </a:gridCol>
              </a:tblGrid>
              <a:tr h="2212731">
                <a:tc>
                  <a:txBody>
                    <a:bodyPr/>
                    <a:lstStyle/>
                    <a:p>
                      <a:endParaRPr lang="en-GB" dirty="0"/>
                    </a:p>
                  </a:txBody>
                  <a:tcPr>
                    <a:solidFill>
                      <a:schemeClr val="bg1">
                        <a:lumMod val="95000"/>
                      </a:schemeClr>
                    </a:solidFill>
                  </a:tcPr>
                </a:tc>
                <a:extLst>
                  <a:ext uri="{0D108BD9-81ED-4DB2-BD59-A6C34878D82A}">
                    <a16:rowId xmlns:a16="http://schemas.microsoft.com/office/drawing/2014/main" val="2447966589"/>
                  </a:ext>
                </a:extLst>
              </a:tr>
              <a:tr h="2355665">
                <a:tc>
                  <a:txBody>
                    <a:bodyPr/>
                    <a:lstStyle/>
                    <a:p>
                      <a:endParaRPr lang="en-GB" dirty="0"/>
                    </a:p>
                  </a:txBody>
                  <a:tcPr>
                    <a:solidFill>
                      <a:schemeClr val="bg1">
                        <a:lumMod val="95000"/>
                      </a:schemeClr>
                    </a:solidFill>
                  </a:tcPr>
                </a:tc>
                <a:extLst>
                  <a:ext uri="{0D108BD9-81ED-4DB2-BD59-A6C34878D82A}">
                    <a16:rowId xmlns:a16="http://schemas.microsoft.com/office/drawing/2014/main" val="1589057521"/>
                  </a:ext>
                </a:extLst>
              </a:tr>
            </a:tbl>
          </a:graphicData>
        </a:graphic>
      </p:graphicFrame>
      <p:sp>
        <p:nvSpPr>
          <p:cNvPr id="3" name="Slide Number Placeholder 2">
            <a:extLst>
              <a:ext uri="{FF2B5EF4-FFF2-40B4-BE49-F238E27FC236}">
                <a16:creationId xmlns:a16="http://schemas.microsoft.com/office/drawing/2014/main" id="{32DB5B65-4C96-4D81-A70E-C4C1E3F06138}"/>
              </a:ext>
            </a:extLst>
          </p:cNvPr>
          <p:cNvSpPr>
            <a:spLocks noGrp="1"/>
          </p:cNvSpPr>
          <p:nvPr>
            <p:ph type="sldNum" sz="quarter" idx="12"/>
          </p:nvPr>
        </p:nvSpPr>
        <p:spPr/>
        <p:txBody>
          <a:bodyPr/>
          <a:lstStyle/>
          <a:p>
            <a:fld id="{65C4E51C-5B21-47ED-87F9-7CEAAA8B3069}" type="slidenum">
              <a:rPr lang="en-GB" smtClean="0"/>
              <a:pPr/>
              <a:t>46</a:t>
            </a:fld>
            <a:endParaRPr lang="en-GB"/>
          </a:p>
        </p:txBody>
      </p:sp>
      <p:sp>
        <p:nvSpPr>
          <p:cNvPr id="42" name="TextBox 41">
            <a:extLst>
              <a:ext uri="{FF2B5EF4-FFF2-40B4-BE49-F238E27FC236}">
                <a16:creationId xmlns:a16="http://schemas.microsoft.com/office/drawing/2014/main" id="{14FD0C56-2B77-494E-B888-8904D112FC8E}"/>
              </a:ext>
            </a:extLst>
          </p:cNvPr>
          <p:cNvSpPr txBox="1"/>
          <p:nvPr/>
        </p:nvSpPr>
        <p:spPr>
          <a:xfrm>
            <a:off x="729199" y="1514164"/>
            <a:ext cx="8202529" cy="646331"/>
          </a:xfrm>
          <a:prstGeom prst="rect">
            <a:avLst/>
          </a:prstGeom>
          <a:noFill/>
        </p:spPr>
        <p:txBody>
          <a:bodyPr wrap="square" rtlCol="0">
            <a:spAutoFit/>
          </a:bodyPr>
          <a:lstStyle/>
          <a:p>
            <a:r>
              <a:rPr lang="en-GB" sz="1200" b="1" dirty="0"/>
              <a:t>EXPERIENCE MATURITY: </a:t>
            </a:r>
            <a:r>
              <a:rPr lang="en-GB" sz="1200" dirty="0"/>
              <a:t>There is a clear host in European markets for these types of experiences.  France ranks high among those who have previously done / or have booked to do the experience in the next 12 months</a:t>
            </a:r>
          </a:p>
          <a:p>
            <a:endParaRPr lang="en-GB" sz="1200" dirty="0"/>
          </a:p>
        </p:txBody>
      </p:sp>
      <p:sp>
        <p:nvSpPr>
          <p:cNvPr id="54" name="Rectangle 53">
            <a:extLst>
              <a:ext uri="{FF2B5EF4-FFF2-40B4-BE49-F238E27FC236}">
                <a16:creationId xmlns:a16="http://schemas.microsoft.com/office/drawing/2014/main" id="{F0016E70-58E1-4DB8-9486-5AEAA115FE72}"/>
              </a:ext>
            </a:extLst>
          </p:cNvPr>
          <p:cNvSpPr/>
          <p:nvPr/>
        </p:nvSpPr>
        <p:spPr>
          <a:xfrm>
            <a:off x="0" y="645237"/>
            <a:ext cx="9822385" cy="494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TextBox 65">
            <a:extLst>
              <a:ext uri="{FF2B5EF4-FFF2-40B4-BE49-F238E27FC236}">
                <a16:creationId xmlns:a16="http://schemas.microsoft.com/office/drawing/2014/main" id="{208D480C-4FE5-42CD-B9C3-5EB780E08234}"/>
              </a:ext>
            </a:extLst>
          </p:cNvPr>
          <p:cNvSpPr txBox="1"/>
          <p:nvPr/>
        </p:nvSpPr>
        <p:spPr>
          <a:xfrm>
            <a:off x="743962" y="3687892"/>
            <a:ext cx="8697740" cy="646331"/>
          </a:xfrm>
          <a:prstGeom prst="rect">
            <a:avLst/>
          </a:prstGeom>
          <a:noFill/>
        </p:spPr>
        <p:txBody>
          <a:bodyPr wrap="square" rtlCol="0">
            <a:spAutoFit/>
          </a:bodyPr>
          <a:lstStyle/>
          <a:p>
            <a:r>
              <a:rPr lang="en-GB" sz="1200" b="1" dirty="0"/>
              <a:t>INFLUENCE ON DESTINATION DECISION: </a:t>
            </a:r>
            <a:r>
              <a:rPr lang="en-GB" sz="1200" dirty="0"/>
              <a:t>Experiences alone don’t currently have the pulling power to drive travellers to England – they tend to be experiences that are chosen after selecting the destination</a:t>
            </a:r>
          </a:p>
          <a:p>
            <a:endParaRPr lang="en-GB" sz="1200" dirty="0"/>
          </a:p>
        </p:txBody>
      </p:sp>
      <p:sp>
        <p:nvSpPr>
          <p:cNvPr id="46" name="Slide Number Placeholder 5">
            <a:extLst>
              <a:ext uri="{FF2B5EF4-FFF2-40B4-BE49-F238E27FC236}">
                <a16:creationId xmlns:a16="http://schemas.microsoft.com/office/drawing/2014/main" id="{FA8DB26E-1145-4E4D-A4C8-4C0D011E13AE}"/>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61" name="Oval 60">
            <a:extLst>
              <a:ext uri="{FF2B5EF4-FFF2-40B4-BE49-F238E27FC236}">
                <a16:creationId xmlns:a16="http://schemas.microsoft.com/office/drawing/2014/main" id="{00E1534A-0EB5-490F-AFB5-5B99C7860B82}"/>
              </a:ext>
            </a:extLst>
          </p:cNvPr>
          <p:cNvSpPr/>
          <p:nvPr/>
        </p:nvSpPr>
        <p:spPr>
          <a:xfrm>
            <a:off x="522398" y="1549237"/>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2</a:t>
            </a:r>
          </a:p>
        </p:txBody>
      </p:sp>
      <p:sp>
        <p:nvSpPr>
          <p:cNvPr id="62" name="Oval 61">
            <a:extLst>
              <a:ext uri="{FF2B5EF4-FFF2-40B4-BE49-F238E27FC236}">
                <a16:creationId xmlns:a16="http://schemas.microsoft.com/office/drawing/2014/main" id="{A08C6BC2-F9BD-4F19-92BE-C1ED2F439B00}"/>
              </a:ext>
            </a:extLst>
          </p:cNvPr>
          <p:cNvSpPr/>
          <p:nvPr/>
        </p:nvSpPr>
        <p:spPr>
          <a:xfrm>
            <a:off x="537161" y="3705310"/>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3</a:t>
            </a:r>
          </a:p>
        </p:txBody>
      </p:sp>
      <p:graphicFrame>
        <p:nvGraphicFramePr>
          <p:cNvPr id="80" name="Chart 79">
            <a:extLst>
              <a:ext uri="{FF2B5EF4-FFF2-40B4-BE49-F238E27FC236}">
                <a16:creationId xmlns:a16="http://schemas.microsoft.com/office/drawing/2014/main" id="{FCB0B3C1-A646-4A66-973C-0C8706C3A1F7}"/>
              </a:ext>
            </a:extLst>
          </p:cNvPr>
          <p:cNvGraphicFramePr/>
          <p:nvPr>
            <p:extLst>
              <p:ext uri="{D42A27DB-BD31-4B8C-83A1-F6EECF244321}">
                <p14:modId xmlns:p14="http://schemas.microsoft.com/office/powerpoint/2010/main" val="4015831730"/>
              </p:ext>
            </p:extLst>
          </p:nvPr>
        </p:nvGraphicFramePr>
        <p:xfrm>
          <a:off x="2115067" y="4165113"/>
          <a:ext cx="7790933" cy="1991086"/>
        </p:xfrm>
        <a:graphic>
          <a:graphicData uri="http://schemas.openxmlformats.org/drawingml/2006/chart">
            <c:chart xmlns:c="http://schemas.openxmlformats.org/drawingml/2006/chart" xmlns:r="http://schemas.openxmlformats.org/officeDocument/2006/relationships" r:id="rId2"/>
          </a:graphicData>
        </a:graphic>
      </p:graphicFrame>
      <p:sp>
        <p:nvSpPr>
          <p:cNvPr id="81" name="Rectangle 80">
            <a:extLst>
              <a:ext uri="{FF2B5EF4-FFF2-40B4-BE49-F238E27FC236}">
                <a16:creationId xmlns:a16="http://schemas.microsoft.com/office/drawing/2014/main" id="{BE36287B-829F-4DE0-A6B9-0539AEA5FD6A}"/>
              </a:ext>
            </a:extLst>
          </p:cNvPr>
          <p:cNvSpPr/>
          <p:nvPr/>
        </p:nvSpPr>
        <p:spPr>
          <a:xfrm>
            <a:off x="511859" y="5416798"/>
            <a:ext cx="1926823" cy="430887"/>
          </a:xfrm>
          <a:prstGeom prst="rect">
            <a:avLst/>
          </a:prstGeom>
        </p:spPr>
        <p:txBody>
          <a:bodyPr wrap="square">
            <a:spAutoFit/>
          </a:bodyPr>
          <a:lstStyle/>
          <a:p>
            <a:pPr algn="r"/>
            <a:r>
              <a:rPr lang="en-GB" sz="1100" b="1" u="sng" dirty="0">
                <a:solidFill>
                  <a:schemeClr val="accent5"/>
                </a:solidFill>
              </a:rPr>
              <a:t>Chose the activity first </a:t>
            </a:r>
            <a:r>
              <a:rPr lang="en-GB" sz="1100" b="1" dirty="0">
                <a:solidFill>
                  <a:schemeClr val="accent5"/>
                </a:solidFill>
              </a:rPr>
              <a:t>and then found a destination </a:t>
            </a:r>
            <a:endParaRPr lang="en-GB" sz="1100" dirty="0"/>
          </a:p>
        </p:txBody>
      </p:sp>
      <p:sp>
        <p:nvSpPr>
          <p:cNvPr id="82" name="Rectangle 81">
            <a:extLst>
              <a:ext uri="{FF2B5EF4-FFF2-40B4-BE49-F238E27FC236}">
                <a16:creationId xmlns:a16="http://schemas.microsoft.com/office/drawing/2014/main" id="{DC15EF9C-24EB-4405-A755-F60DDFC5FFBB}"/>
              </a:ext>
            </a:extLst>
          </p:cNvPr>
          <p:cNvSpPr/>
          <p:nvPr/>
        </p:nvSpPr>
        <p:spPr>
          <a:xfrm>
            <a:off x="280318" y="5013146"/>
            <a:ext cx="2173551" cy="430887"/>
          </a:xfrm>
          <a:prstGeom prst="rect">
            <a:avLst/>
          </a:prstGeom>
        </p:spPr>
        <p:txBody>
          <a:bodyPr wrap="square">
            <a:spAutoFit/>
          </a:bodyPr>
          <a:lstStyle/>
          <a:p>
            <a:pPr algn="r"/>
            <a:r>
              <a:rPr lang="en-GB" sz="1100" b="1" dirty="0">
                <a:solidFill>
                  <a:schemeClr val="accent5"/>
                </a:solidFill>
              </a:rPr>
              <a:t>Chose the destination because could do the activity there</a:t>
            </a:r>
            <a:endParaRPr lang="en-GB" sz="1100" dirty="0"/>
          </a:p>
        </p:txBody>
      </p:sp>
      <p:sp>
        <p:nvSpPr>
          <p:cNvPr id="83" name="Rectangle 82">
            <a:extLst>
              <a:ext uri="{FF2B5EF4-FFF2-40B4-BE49-F238E27FC236}">
                <a16:creationId xmlns:a16="http://schemas.microsoft.com/office/drawing/2014/main" id="{9B144EC6-5F7D-4EFF-980D-D340877621AD}"/>
              </a:ext>
            </a:extLst>
          </p:cNvPr>
          <p:cNvSpPr/>
          <p:nvPr/>
        </p:nvSpPr>
        <p:spPr>
          <a:xfrm>
            <a:off x="561428" y="4406009"/>
            <a:ext cx="1892753" cy="600164"/>
          </a:xfrm>
          <a:prstGeom prst="rect">
            <a:avLst/>
          </a:prstGeom>
        </p:spPr>
        <p:txBody>
          <a:bodyPr wrap="square">
            <a:spAutoFit/>
          </a:bodyPr>
          <a:lstStyle/>
          <a:p>
            <a:pPr algn="r"/>
            <a:r>
              <a:rPr lang="en-GB" sz="1100" b="1" u="sng" dirty="0">
                <a:solidFill>
                  <a:schemeClr val="accent3">
                    <a:lumMod val="75000"/>
                  </a:schemeClr>
                </a:solidFill>
              </a:rPr>
              <a:t>Chose destination first </a:t>
            </a:r>
            <a:r>
              <a:rPr lang="en-GB" sz="1100" b="1" dirty="0">
                <a:solidFill>
                  <a:schemeClr val="accent3">
                    <a:lumMod val="75000"/>
                  </a:schemeClr>
                </a:solidFill>
              </a:rPr>
              <a:t>and then found could do the activity there</a:t>
            </a:r>
            <a:endParaRPr lang="en-GB" sz="1100" dirty="0">
              <a:solidFill>
                <a:schemeClr val="accent3">
                  <a:lumMod val="75000"/>
                </a:schemeClr>
              </a:solidFill>
            </a:endParaRPr>
          </a:p>
        </p:txBody>
      </p:sp>
      <p:cxnSp>
        <p:nvCxnSpPr>
          <p:cNvPr id="84" name="Straight Arrow Connector 83">
            <a:extLst>
              <a:ext uri="{FF2B5EF4-FFF2-40B4-BE49-F238E27FC236}">
                <a16:creationId xmlns:a16="http://schemas.microsoft.com/office/drawing/2014/main" id="{278C6599-6130-495B-BF73-EA9C16106AEE}"/>
              </a:ext>
            </a:extLst>
          </p:cNvPr>
          <p:cNvCxnSpPr>
            <a:cxnSpLocks/>
          </p:cNvCxnSpPr>
          <p:nvPr/>
        </p:nvCxnSpPr>
        <p:spPr>
          <a:xfrm>
            <a:off x="2407187" y="4780920"/>
            <a:ext cx="41871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3682D5CB-E30E-4134-B1DD-05AA1A4BCC22}"/>
              </a:ext>
            </a:extLst>
          </p:cNvPr>
          <p:cNvCxnSpPr>
            <a:cxnSpLocks/>
          </p:cNvCxnSpPr>
          <p:nvPr/>
        </p:nvCxnSpPr>
        <p:spPr>
          <a:xfrm>
            <a:off x="2407187" y="5316498"/>
            <a:ext cx="41871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2182960E-2A01-4ED6-BD00-41B4A7BA8A2C}"/>
              </a:ext>
            </a:extLst>
          </p:cNvPr>
          <p:cNvCxnSpPr>
            <a:cxnSpLocks/>
          </p:cNvCxnSpPr>
          <p:nvPr/>
        </p:nvCxnSpPr>
        <p:spPr>
          <a:xfrm>
            <a:off x="2407187" y="5632242"/>
            <a:ext cx="41871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3A35673-3E23-4A9A-A28F-D8311BC5F466}"/>
              </a:ext>
            </a:extLst>
          </p:cNvPr>
          <p:cNvSpPr/>
          <p:nvPr/>
        </p:nvSpPr>
        <p:spPr>
          <a:xfrm>
            <a:off x="3159711" y="4602332"/>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90" name="Rectangle 89">
            <a:extLst>
              <a:ext uri="{FF2B5EF4-FFF2-40B4-BE49-F238E27FC236}">
                <a16:creationId xmlns:a16="http://schemas.microsoft.com/office/drawing/2014/main" id="{16BC07DD-5DCC-47AB-A0A9-BC1AC127EF51}"/>
              </a:ext>
            </a:extLst>
          </p:cNvPr>
          <p:cNvSpPr/>
          <p:nvPr/>
        </p:nvSpPr>
        <p:spPr>
          <a:xfrm>
            <a:off x="438032" y="5805028"/>
            <a:ext cx="1509292" cy="202556"/>
          </a:xfrm>
          <a:prstGeom prst="rect">
            <a:avLst/>
          </a:prstGeom>
        </p:spPr>
        <p:txBody>
          <a:bodyPr wrap="square">
            <a:spAutoFit/>
          </a:bodyPr>
          <a:lstStyle/>
          <a:p>
            <a:pPr>
              <a:lnSpc>
                <a:spcPct val="107000"/>
              </a:lnSpc>
              <a:spcAft>
                <a:spcPts val="800"/>
              </a:spcAft>
            </a:pPr>
            <a:r>
              <a:rPr lang="en-GB" sz="700" dirty="0">
                <a:solidFill>
                  <a:schemeClr val="tx2"/>
                </a:solidFill>
                <a:latin typeface="Calibri" panose="020F0502020204030204" pitchFamily="34" charset="0"/>
                <a:ea typeface="Calibri" panose="020F0502020204030204" pitchFamily="34" charset="0"/>
                <a:cs typeface="Times New Roman" panose="02020603050405020304" pitchFamily="18" charset="0"/>
              </a:rPr>
              <a:t>Don’t knows excluded</a:t>
            </a:r>
          </a:p>
        </p:txBody>
      </p:sp>
      <p:graphicFrame>
        <p:nvGraphicFramePr>
          <p:cNvPr id="34" name="Chart 33">
            <a:extLst>
              <a:ext uri="{FF2B5EF4-FFF2-40B4-BE49-F238E27FC236}">
                <a16:creationId xmlns:a16="http://schemas.microsoft.com/office/drawing/2014/main" id="{F4D81446-2FF4-484E-A338-C2CA48D3D518}"/>
              </a:ext>
            </a:extLst>
          </p:cNvPr>
          <p:cNvGraphicFramePr/>
          <p:nvPr>
            <p:extLst>
              <p:ext uri="{D42A27DB-BD31-4B8C-83A1-F6EECF244321}">
                <p14:modId xmlns:p14="http://schemas.microsoft.com/office/powerpoint/2010/main" val="4060520797"/>
              </p:ext>
            </p:extLst>
          </p:nvPr>
        </p:nvGraphicFramePr>
        <p:xfrm>
          <a:off x="2061108" y="2356738"/>
          <a:ext cx="1985121" cy="1203649"/>
        </p:xfrm>
        <a:graphic>
          <a:graphicData uri="http://schemas.openxmlformats.org/drawingml/2006/chart">
            <c:chart xmlns:c="http://schemas.openxmlformats.org/drawingml/2006/chart" xmlns:r="http://schemas.openxmlformats.org/officeDocument/2006/relationships" r:id="rId3"/>
          </a:graphicData>
        </a:graphic>
      </p:graphicFrame>
      <p:sp>
        <p:nvSpPr>
          <p:cNvPr id="37" name="TextBox 36">
            <a:extLst>
              <a:ext uri="{FF2B5EF4-FFF2-40B4-BE49-F238E27FC236}">
                <a16:creationId xmlns:a16="http://schemas.microsoft.com/office/drawing/2014/main" id="{D181E725-466F-481B-B99B-C26BACE3E1FB}"/>
              </a:ext>
            </a:extLst>
          </p:cNvPr>
          <p:cNvSpPr txBox="1"/>
          <p:nvPr/>
        </p:nvSpPr>
        <p:spPr>
          <a:xfrm>
            <a:off x="2598775" y="2040995"/>
            <a:ext cx="839276" cy="400110"/>
          </a:xfrm>
          <a:prstGeom prst="rect">
            <a:avLst/>
          </a:prstGeom>
          <a:noFill/>
        </p:spPr>
        <p:txBody>
          <a:bodyPr wrap="square" rtlCol="0">
            <a:spAutoFit/>
          </a:bodyPr>
          <a:lstStyle/>
          <a:p>
            <a:pPr algn="ctr"/>
            <a:r>
              <a:rPr lang="en-GB" sz="1000" dirty="0"/>
              <a:t>Cookery Class</a:t>
            </a:r>
          </a:p>
        </p:txBody>
      </p:sp>
      <p:sp>
        <p:nvSpPr>
          <p:cNvPr id="41" name="TextBox 40">
            <a:extLst>
              <a:ext uri="{FF2B5EF4-FFF2-40B4-BE49-F238E27FC236}">
                <a16:creationId xmlns:a16="http://schemas.microsoft.com/office/drawing/2014/main" id="{B7BB68D8-CB84-4DB6-88B1-165F9D929283}"/>
              </a:ext>
            </a:extLst>
          </p:cNvPr>
          <p:cNvSpPr txBox="1"/>
          <p:nvPr/>
        </p:nvSpPr>
        <p:spPr>
          <a:xfrm>
            <a:off x="4356299" y="2015330"/>
            <a:ext cx="975883" cy="400110"/>
          </a:xfrm>
          <a:prstGeom prst="rect">
            <a:avLst/>
          </a:prstGeom>
          <a:noFill/>
        </p:spPr>
        <p:txBody>
          <a:bodyPr wrap="square" rtlCol="0">
            <a:spAutoFit/>
          </a:bodyPr>
          <a:lstStyle/>
          <a:p>
            <a:pPr algn="ctr"/>
            <a:r>
              <a:rPr lang="en-GB" sz="1000" dirty="0"/>
              <a:t>Chocolate Making Class</a:t>
            </a:r>
          </a:p>
        </p:txBody>
      </p:sp>
      <p:sp>
        <p:nvSpPr>
          <p:cNvPr id="43" name="TextBox 42">
            <a:extLst>
              <a:ext uri="{FF2B5EF4-FFF2-40B4-BE49-F238E27FC236}">
                <a16:creationId xmlns:a16="http://schemas.microsoft.com/office/drawing/2014/main" id="{1333CE4B-A1C7-4CE6-A0B3-2FB1EEEB9EA3}"/>
              </a:ext>
            </a:extLst>
          </p:cNvPr>
          <p:cNvSpPr txBox="1"/>
          <p:nvPr/>
        </p:nvSpPr>
        <p:spPr>
          <a:xfrm>
            <a:off x="6249963" y="2051884"/>
            <a:ext cx="945806" cy="246221"/>
          </a:xfrm>
          <a:prstGeom prst="rect">
            <a:avLst/>
          </a:prstGeom>
          <a:noFill/>
        </p:spPr>
        <p:txBody>
          <a:bodyPr wrap="square" rtlCol="0">
            <a:spAutoFit/>
          </a:bodyPr>
          <a:lstStyle/>
          <a:p>
            <a:pPr algn="ctr"/>
            <a:r>
              <a:rPr lang="en-GB" sz="1000" dirty="0"/>
              <a:t>Baking School</a:t>
            </a:r>
          </a:p>
        </p:txBody>
      </p:sp>
      <p:sp>
        <p:nvSpPr>
          <p:cNvPr id="44" name="TextBox 43">
            <a:extLst>
              <a:ext uri="{FF2B5EF4-FFF2-40B4-BE49-F238E27FC236}">
                <a16:creationId xmlns:a16="http://schemas.microsoft.com/office/drawing/2014/main" id="{21670969-5409-4313-BDF4-8042C4471033}"/>
              </a:ext>
            </a:extLst>
          </p:cNvPr>
          <p:cNvSpPr txBox="1"/>
          <p:nvPr/>
        </p:nvSpPr>
        <p:spPr>
          <a:xfrm>
            <a:off x="8114017" y="2008964"/>
            <a:ext cx="945806" cy="400110"/>
          </a:xfrm>
          <a:prstGeom prst="rect">
            <a:avLst/>
          </a:prstGeom>
          <a:noFill/>
        </p:spPr>
        <p:txBody>
          <a:bodyPr wrap="square" rtlCol="0">
            <a:spAutoFit/>
          </a:bodyPr>
          <a:lstStyle/>
          <a:p>
            <a:pPr algn="ctr"/>
            <a:r>
              <a:rPr lang="en-GB" sz="1000" dirty="0"/>
              <a:t>Cheese Making Class</a:t>
            </a:r>
          </a:p>
        </p:txBody>
      </p:sp>
      <p:graphicFrame>
        <p:nvGraphicFramePr>
          <p:cNvPr id="47" name="Chart 46">
            <a:extLst>
              <a:ext uri="{FF2B5EF4-FFF2-40B4-BE49-F238E27FC236}">
                <a16:creationId xmlns:a16="http://schemas.microsoft.com/office/drawing/2014/main" id="{2459DA7D-CDC5-4FA0-AF8F-D5ED8B724FA1}"/>
              </a:ext>
            </a:extLst>
          </p:cNvPr>
          <p:cNvGraphicFramePr/>
          <p:nvPr>
            <p:extLst>
              <p:ext uri="{D42A27DB-BD31-4B8C-83A1-F6EECF244321}">
                <p14:modId xmlns:p14="http://schemas.microsoft.com/office/powerpoint/2010/main" val="3750869943"/>
              </p:ext>
            </p:extLst>
          </p:nvPr>
        </p:nvGraphicFramePr>
        <p:xfrm>
          <a:off x="3426953" y="2349814"/>
          <a:ext cx="2289047" cy="120364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8" name="Chart 47">
            <a:extLst>
              <a:ext uri="{FF2B5EF4-FFF2-40B4-BE49-F238E27FC236}">
                <a16:creationId xmlns:a16="http://schemas.microsoft.com/office/drawing/2014/main" id="{4B453E60-CB3E-4337-8A46-BB224A5FD2CD}"/>
              </a:ext>
            </a:extLst>
          </p:cNvPr>
          <p:cNvGraphicFramePr/>
          <p:nvPr>
            <p:extLst>
              <p:ext uri="{D42A27DB-BD31-4B8C-83A1-F6EECF244321}">
                <p14:modId xmlns:p14="http://schemas.microsoft.com/office/powerpoint/2010/main" val="2877128692"/>
              </p:ext>
            </p:extLst>
          </p:nvPr>
        </p:nvGraphicFramePr>
        <p:xfrm>
          <a:off x="5519188" y="2356738"/>
          <a:ext cx="1985122" cy="120364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9" name="Chart 48">
            <a:extLst>
              <a:ext uri="{FF2B5EF4-FFF2-40B4-BE49-F238E27FC236}">
                <a16:creationId xmlns:a16="http://schemas.microsoft.com/office/drawing/2014/main" id="{E4F9A87D-6BAB-4C7C-B75C-08C3FF6F4966}"/>
              </a:ext>
            </a:extLst>
          </p:cNvPr>
          <p:cNvGraphicFramePr/>
          <p:nvPr>
            <p:extLst>
              <p:ext uri="{D42A27DB-BD31-4B8C-83A1-F6EECF244321}">
                <p14:modId xmlns:p14="http://schemas.microsoft.com/office/powerpoint/2010/main" val="684242683"/>
              </p:ext>
            </p:extLst>
          </p:nvPr>
        </p:nvGraphicFramePr>
        <p:xfrm>
          <a:off x="7494845" y="2356738"/>
          <a:ext cx="2062565" cy="1203649"/>
        </p:xfrm>
        <a:graphic>
          <a:graphicData uri="http://schemas.openxmlformats.org/drawingml/2006/chart">
            <c:chart xmlns:c="http://schemas.openxmlformats.org/drawingml/2006/chart" xmlns:r="http://schemas.openxmlformats.org/officeDocument/2006/relationships" r:id="rId6"/>
          </a:graphicData>
        </a:graphic>
      </p:graphicFrame>
      <p:sp>
        <p:nvSpPr>
          <p:cNvPr id="50" name="Title 1">
            <a:extLst>
              <a:ext uri="{FF2B5EF4-FFF2-40B4-BE49-F238E27FC236}">
                <a16:creationId xmlns:a16="http://schemas.microsoft.com/office/drawing/2014/main" id="{254BADCB-0E06-41FE-849A-76B2509AA9FF}"/>
              </a:ext>
            </a:extLst>
          </p:cNvPr>
          <p:cNvSpPr>
            <a:spLocks noGrp="1"/>
          </p:cNvSpPr>
          <p:nvPr>
            <p:ph type="title"/>
          </p:nvPr>
        </p:nvSpPr>
        <p:spPr>
          <a:xfrm>
            <a:off x="83615" y="-41534"/>
            <a:ext cx="9298510" cy="904000"/>
          </a:xfrm>
        </p:spPr>
        <p:txBody>
          <a:bodyPr/>
          <a:lstStyle/>
          <a:p>
            <a:r>
              <a:rPr lang="en-GB" dirty="0"/>
              <a:t>Food &amp; Drink Learning Experiences: maturity and influence on holiday behaviour</a:t>
            </a:r>
          </a:p>
        </p:txBody>
      </p:sp>
      <p:sp>
        <p:nvSpPr>
          <p:cNvPr id="51" name="Rectangle 50">
            <a:extLst>
              <a:ext uri="{FF2B5EF4-FFF2-40B4-BE49-F238E27FC236}">
                <a16:creationId xmlns:a16="http://schemas.microsoft.com/office/drawing/2014/main" id="{DC527328-3EBF-4DD5-A213-F40388308B1A}"/>
              </a:ext>
            </a:extLst>
          </p:cNvPr>
          <p:cNvSpPr/>
          <p:nvPr/>
        </p:nvSpPr>
        <p:spPr>
          <a:xfrm>
            <a:off x="148653" y="652792"/>
            <a:ext cx="9432280" cy="523220"/>
          </a:xfrm>
          <a:prstGeom prst="rect">
            <a:avLst/>
          </a:prstGeom>
        </p:spPr>
        <p:txBody>
          <a:bodyPr wrap="square">
            <a:spAutoFit/>
          </a:bodyPr>
          <a:lstStyle/>
          <a:p>
            <a:r>
              <a:rPr lang="en-GB" sz="1400" b="1" dirty="0">
                <a:solidFill>
                  <a:schemeClr val="accent5"/>
                </a:solidFill>
              </a:rPr>
              <a:t>While there is relatively high interest in doing these experiences in England, there is strong competition with other European countries who may claim ‘ownership’ of some – England is currently not the obvious choice for these type of experiences </a:t>
            </a:r>
          </a:p>
        </p:txBody>
      </p:sp>
      <p:grpSp>
        <p:nvGrpSpPr>
          <p:cNvPr id="31" name="Group 30">
            <a:extLst>
              <a:ext uri="{FF2B5EF4-FFF2-40B4-BE49-F238E27FC236}">
                <a16:creationId xmlns:a16="http://schemas.microsoft.com/office/drawing/2014/main" id="{F40C7F3B-E3FF-43C3-8E80-9726E9231803}"/>
              </a:ext>
            </a:extLst>
          </p:cNvPr>
          <p:cNvGrpSpPr/>
          <p:nvPr/>
        </p:nvGrpSpPr>
        <p:grpSpPr>
          <a:xfrm>
            <a:off x="1107837" y="6147150"/>
            <a:ext cx="6895568" cy="351322"/>
            <a:chOff x="1107837" y="6016519"/>
            <a:chExt cx="6895568" cy="351322"/>
          </a:xfrm>
        </p:grpSpPr>
        <p:sp>
          <p:nvSpPr>
            <p:cNvPr id="32" name="Rectangle 31">
              <a:extLst>
                <a:ext uri="{FF2B5EF4-FFF2-40B4-BE49-F238E27FC236}">
                  <a16:creationId xmlns:a16="http://schemas.microsoft.com/office/drawing/2014/main" id="{79F149A1-B1BA-419C-BD55-A592BB8E65D0}"/>
                </a:ext>
              </a:extLst>
            </p:cNvPr>
            <p:cNvSpPr/>
            <p:nvPr/>
          </p:nvSpPr>
          <p:spPr>
            <a:xfrm>
              <a:off x="1283023" y="6060064"/>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Significantly higher than other experiences</a:t>
              </a:r>
            </a:p>
          </p:txBody>
        </p:sp>
        <p:sp>
          <p:nvSpPr>
            <p:cNvPr id="33" name="Rectangle 32">
              <a:extLst>
                <a:ext uri="{FF2B5EF4-FFF2-40B4-BE49-F238E27FC236}">
                  <a16:creationId xmlns:a16="http://schemas.microsoft.com/office/drawing/2014/main" id="{FDD70715-D5BC-4091-8C79-2EA16136ED8E}"/>
                </a:ext>
              </a:extLst>
            </p:cNvPr>
            <p:cNvSpPr/>
            <p:nvPr/>
          </p:nvSpPr>
          <p:spPr>
            <a:xfrm>
              <a:off x="1107837" y="6016519"/>
              <a:ext cx="344966" cy="307777"/>
            </a:xfrm>
            <a:prstGeom prst="rect">
              <a:avLst/>
            </a:prstGeom>
          </p:spPr>
          <p:txBody>
            <a:bodyPr wrap="square">
              <a:spAutoFit/>
            </a:bodyPr>
            <a:lstStyle/>
            <a:p>
              <a:r>
                <a:rPr lang="en-GB" sz="1400" b="1" dirty="0">
                  <a:sym typeface="Wingdings" panose="05000000000000000000" pitchFamily="2" charset="2"/>
                </a:rPr>
                <a:t></a:t>
              </a:r>
              <a:endParaRPr lang="en-GB" sz="1400" dirty="0"/>
            </a:p>
          </p:txBody>
        </p:sp>
        <p:sp>
          <p:nvSpPr>
            <p:cNvPr id="35" name="Rectangle 34">
              <a:extLst>
                <a:ext uri="{FF2B5EF4-FFF2-40B4-BE49-F238E27FC236}">
                  <a16:creationId xmlns:a16="http://schemas.microsoft.com/office/drawing/2014/main" id="{55E1B171-F4AC-4F11-B1E1-A634E9BFE7AD}"/>
                </a:ext>
              </a:extLst>
            </p:cNvPr>
            <p:cNvSpPr/>
            <p:nvPr/>
          </p:nvSpPr>
          <p:spPr>
            <a:xfrm>
              <a:off x="4219893" y="6060064"/>
              <a:ext cx="3783512"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Significantly lower than other experiences</a:t>
              </a:r>
            </a:p>
          </p:txBody>
        </p:sp>
        <p:sp>
          <p:nvSpPr>
            <p:cNvPr id="36" name="Rectangle 35">
              <a:extLst>
                <a:ext uri="{FF2B5EF4-FFF2-40B4-BE49-F238E27FC236}">
                  <a16:creationId xmlns:a16="http://schemas.microsoft.com/office/drawing/2014/main" id="{75199E2B-EC8C-40C1-8933-4F6E3DFEA4E9}"/>
                </a:ext>
              </a:extLst>
            </p:cNvPr>
            <p:cNvSpPr/>
            <p:nvPr/>
          </p:nvSpPr>
          <p:spPr>
            <a:xfrm rot="10800000">
              <a:off x="3992453" y="6060064"/>
              <a:ext cx="344966" cy="307777"/>
            </a:xfrm>
            <a:prstGeom prst="rect">
              <a:avLst/>
            </a:prstGeom>
          </p:spPr>
          <p:txBody>
            <a:bodyPr wrap="square">
              <a:spAutoFit/>
            </a:bodyPr>
            <a:lstStyle/>
            <a:p>
              <a:r>
                <a:rPr lang="en-GB" sz="1400" b="1" dirty="0">
                  <a:sym typeface="Wingdings" panose="05000000000000000000" pitchFamily="2" charset="2"/>
                </a:rPr>
                <a:t></a:t>
              </a:r>
              <a:endParaRPr lang="en-GB" sz="1400" dirty="0"/>
            </a:p>
          </p:txBody>
        </p:sp>
      </p:grpSp>
      <p:sp>
        <p:nvSpPr>
          <p:cNvPr id="38" name="Rectangle 37">
            <a:extLst>
              <a:ext uri="{FF2B5EF4-FFF2-40B4-BE49-F238E27FC236}">
                <a16:creationId xmlns:a16="http://schemas.microsoft.com/office/drawing/2014/main" id="{5034E42D-F91C-4880-957F-FE0798EE0876}"/>
              </a:ext>
            </a:extLst>
          </p:cNvPr>
          <p:cNvSpPr/>
          <p:nvPr/>
        </p:nvSpPr>
        <p:spPr>
          <a:xfrm>
            <a:off x="990076" y="6418003"/>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Base: All markets </a:t>
            </a:r>
          </a:p>
        </p:txBody>
      </p:sp>
    </p:spTree>
    <p:extLst>
      <p:ext uri="{BB962C8B-B14F-4D97-AF65-F5344CB8AC3E}">
        <p14:creationId xmlns:p14="http://schemas.microsoft.com/office/powerpoint/2010/main" val="10523212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 name="Table 77">
            <a:extLst>
              <a:ext uri="{FF2B5EF4-FFF2-40B4-BE49-F238E27FC236}">
                <a16:creationId xmlns:a16="http://schemas.microsoft.com/office/drawing/2014/main" id="{188E2C46-F4A8-4053-83BE-157871070410}"/>
              </a:ext>
            </a:extLst>
          </p:cNvPr>
          <p:cNvGraphicFramePr>
            <a:graphicFrameLocks noGrp="1"/>
          </p:cNvGraphicFramePr>
          <p:nvPr>
            <p:extLst>
              <p:ext uri="{D42A27DB-BD31-4B8C-83A1-F6EECF244321}">
                <p14:modId xmlns:p14="http://schemas.microsoft.com/office/powerpoint/2010/main" val="3529377474"/>
              </p:ext>
            </p:extLst>
          </p:nvPr>
        </p:nvGraphicFramePr>
        <p:xfrm>
          <a:off x="5226" y="1411658"/>
          <a:ext cx="9822386" cy="4361821"/>
        </p:xfrm>
        <a:graphic>
          <a:graphicData uri="http://schemas.openxmlformats.org/drawingml/2006/table">
            <a:tbl>
              <a:tblPr firstRow="1" bandRow="1">
                <a:tableStyleId>{5C22544A-7EE6-4342-B048-85BDC9FD1C3A}</a:tableStyleId>
              </a:tblPr>
              <a:tblGrid>
                <a:gridCol w="4911193">
                  <a:extLst>
                    <a:ext uri="{9D8B030D-6E8A-4147-A177-3AD203B41FA5}">
                      <a16:colId xmlns:a16="http://schemas.microsoft.com/office/drawing/2014/main" val="219639565"/>
                    </a:ext>
                  </a:extLst>
                </a:gridCol>
                <a:gridCol w="4911193">
                  <a:extLst>
                    <a:ext uri="{9D8B030D-6E8A-4147-A177-3AD203B41FA5}">
                      <a16:colId xmlns:a16="http://schemas.microsoft.com/office/drawing/2014/main" val="147130133"/>
                    </a:ext>
                  </a:extLst>
                </a:gridCol>
              </a:tblGrid>
              <a:tr h="4361821">
                <a:tc>
                  <a:txBody>
                    <a:bodyPr/>
                    <a:lstStyle/>
                    <a:p>
                      <a:endParaRPr lang="en-GB" dirty="0"/>
                    </a:p>
                  </a:txBody>
                  <a:tcPr>
                    <a:solidFill>
                      <a:schemeClr val="bg1">
                        <a:lumMod val="95000"/>
                      </a:schemeClr>
                    </a:solidFill>
                  </a:tcPr>
                </a:tc>
                <a:tc>
                  <a:txBody>
                    <a:bodyPr/>
                    <a:lstStyle/>
                    <a:p>
                      <a:endParaRPr lang="en-GB" dirty="0"/>
                    </a:p>
                  </a:txBody>
                  <a:tcPr>
                    <a:solidFill>
                      <a:schemeClr val="bg1">
                        <a:lumMod val="95000"/>
                      </a:schemeClr>
                    </a:solidFill>
                  </a:tcPr>
                </a:tc>
                <a:extLst>
                  <a:ext uri="{0D108BD9-81ED-4DB2-BD59-A6C34878D82A}">
                    <a16:rowId xmlns:a16="http://schemas.microsoft.com/office/drawing/2014/main" val="2447966589"/>
                  </a:ext>
                </a:extLst>
              </a:tr>
            </a:tbl>
          </a:graphicData>
        </a:graphic>
      </p:graphicFrame>
      <p:sp>
        <p:nvSpPr>
          <p:cNvPr id="3" name="Slide Number Placeholder 2">
            <a:extLst>
              <a:ext uri="{FF2B5EF4-FFF2-40B4-BE49-F238E27FC236}">
                <a16:creationId xmlns:a16="http://schemas.microsoft.com/office/drawing/2014/main" id="{32DB5B65-4C96-4D81-A70E-C4C1E3F06138}"/>
              </a:ext>
            </a:extLst>
          </p:cNvPr>
          <p:cNvSpPr>
            <a:spLocks noGrp="1"/>
          </p:cNvSpPr>
          <p:nvPr>
            <p:ph type="sldNum" sz="quarter" idx="12"/>
          </p:nvPr>
        </p:nvSpPr>
        <p:spPr/>
        <p:txBody>
          <a:bodyPr/>
          <a:lstStyle/>
          <a:p>
            <a:fld id="{65C4E51C-5B21-47ED-87F9-7CEAAA8B3069}" type="slidenum">
              <a:rPr lang="en-GB" smtClean="0"/>
              <a:pPr/>
              <a:t>47</a:t>
            </a:fld>
            <a:endParaRPr lang="en-GB"/>
          </a:p>
        </p:txBody>
      </p:sp>
      <p:sp>
        <p:nvSpPr>
          <p:cNvPr id="54" name="Rectangle 53">
            <a:extLst>
              <a:ext uri="{FF2B5EF4-FFF2-40B4-BE49-F238E27FC236}">
                <a16:creationId xmlns:a16="http://schemas.microsoft.com/office/drawing/2014/main" id="{F0016E70-58E1-4DB8-9486-5AEAA115FE72}"/>
              </a:ext>
            </a:extLst>
          </p:cNvPr>
          <p:cNvSpPr/>
          <p:nvPr/>
        </p:nvSpPr>
        <p:spPr>
          <a:xfrm>
            <a:off x="0" y="678738"/>
            <a:ext cx="9822385" cy="494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634EAE31-967C-4484-9740-7F3CC171275C}"/>
              </a:ext>
            </a:extLst>
          </p:cNvPr>
          <p:cNvSpPr/>
          <p:nvPr/>
        </p:nvSpPr>
        <p:spPr>
          <a:xfrm>
            <a:off x="148653" y="652792"/>
            <a:ext cx="9432280" cy="523220"/>
          </a:xfrm>
          <a:prstGeom prst="rect">
            <a:avLst/>
          </a:prstGeom>
        </p:spPr>
        <p:txBody>
          <a:bodyPr wrap="square">
            <a:spAutoFit/>
          </a:bodyPr>
          <a:lstStyle/>
          <a:p>
            <a:r>
              <a:rPr lang="en-GB" sz="1400" b="1" dirty="0">
                <a:solidFill>
                  <a:schemeClr val="accent5"/>
                </a:solidFill>
              </a:rPr>
              <a:t>There is more work to do to convince visitors that many of these experiences can be authentic / unique to England, and can be linked to history and culture of England (where there is a bigger disconnect)</a:t>
            </a:r>
          </a:p>
        </p:txBody>
      </p:sp>
      <p:graphicFrame>
        <p:nvGraphicFramePr>
          <p:cNvPr id="30" name="Table 29">
            <a:extLst>
              <a:ext uri="{FF2B5EF4-FFF2-40B4-BE49-F238E27FC236}">
                <a16:creationId xmlns:a16="http://schemas.microsoft.com/office/drawing/2014/main" id="{4A84E65A-15F6-491A-AFD2-279B20ED98E9}"/>
              </a:ext>
            </a:extLst>
          </p:cNvPr>
          <p:cNvGraphicFramePr>
            <a:graphicFrameLocks noGrp="1"/>
          </p:cNvGraphicFramePr>
          <p:nvPr>
            <p:extLst>
              <p:ext uri="{D42A27DB-BD31-4B8C-83A1-F6EECF244321}">
                <p14:modId xmlns:p14="http://schemas.microsoft.com/office/powerpoint/2010/main" val="1756669646"/>
              </p:ext>
            </p:extLst>
          </p:nvPr>
        </p:nvGraphicFramePr>
        <p:xfrm>
          <a:off x="5615690" y="2339571"/>
          <a:ext cx="3661420" cy="2849818"/>
        </p:xfrm>
        <a:graphic>
          <a:graphicData uri="http://schemas.openxmlformats.org/drawingml/2006/table">
            <a:tbl>
              <a:tblPr firstRow="1" bandRow="1">
                <a:tableStyleId>{5C22544A-7EE6-4342-B048-85BDC9FD1C3A}</a:tableStyleId>
              </a:tblPr>
              <a:tblGrid>
                <a:gridCol w="1335402">
                  <a:extLst>
                    <a:ext uri="{9D8B030D-6E8A-4147-A177-3AD203B41FA5}">
                      <a16:colId xmlns:a16="http://schemas.microsoft.com/office/drawing/2014/main" val="2575262615"/>
                    </a:ext>
                  </a:extLst>
                </a:gridCol>
                <a:gridCol w="2326018">
                  <a:extLst>
                    <a:ext uri="{9D8B030D-6E8A-4147-A177-3AD203B41FA5}">
                      <a16:colId xmlns:a16="http://schemas.microsoft.com/office/drawing/2014/main" val="2470610346"/>
                    </a:ext>
                  </a:extLst>
                </a:gridCol>
              </a:tblGrid>
              <a:tr h="1424909">
                <a:tc>
                  <a:txBody>
                    <a:bodyPr/>
                    <a:lstStyle/>
                    <a:p>
                      <a:endParaRPr lang="en-GB" dirty="0"/>
                    </a:p>
                  </a:txBody>
                  <a:tcPr>
                    <a:solidFill>
                      <a:schemeClr val="bg1">
                        <a:lumMod val="85000"/>
                        <a:alpha val="30000"/>
                      </a:schemeClr>
                    </a:solidFill>
                  </a:tcPr>
                </a:tc>
                <a:tc>
                  <a:txBody>
                    <a:bodyPr/>
                    <a:lstStyle/>
                    <a:p>
                      <a:endParaRPr lang="en-GB" dirty="0"/>
                    </a:p>
                  </a:txBody>
                  <a:tcPr>
                    <a:solidFill>
                      <a:schemeClr val="accent2">
                        <a:lumMod val="50000"/>
                        <a:alpha val="30000"/>
                      </a:schemeClr>
                    </a:solidFill>
                  </a:tcPr>
                </a:tc>
                <a:extLst>
                  <a:ext uri="{0D108BD9-81ED-4DB2-BD59-A6C34878D82A}">
                    <a16:rowId xmlns:a16="http://schemas.microsoft.com/office/drawing/2014/main" val="407889501"/>
                  </a:ext>
                </a:extLst>
              </a:tr>
              <a:tr h="1424909">
                <a:tc>
                  <a:txBody>
                    <a:bodyPr/>
                    <a:lstStyle/>
                    <a:p>
                      <a:endParaRPr lang="en-GB"/>
                    </a:p>
                  </a:txBody>
                  <a:tcPr>
                    <a:solidFill>
                      <a:schemeClr val="accent1">
                        <a:tint val="40000"/>
                        <a:alpha val="30000"/>
                      </a:schemeClr>
                    </a:solidFill>
                  </a:tcPr>
                </a:tc>
                <a:tc>
                  <a:txBody>
                    <a:bodyPr/>
                    <a:lstStyle/>
                    <a:p>
                      <a:endParaRPr lang="en-GB" dirty="0"/>
                    </a:p>
                  </a:txBody>
                  <a:tcPr>
                    <a:solidFill>
                      <a:schemeClr val="accent1">
                        <a:tint val="40000"/>
                        <a:alpha val="30000"/>
                      </a:schemeClr>
                    </a:solidFill>
                  </a:tcPr>
                </a:tc>
                <a:extLst>
                  <a:ext uri="{0D108BD9-81ED-4DB2-BD59-A6C34878D82A}">
                    <a16:rowId xmlns:a16="http://schemas.microsoft.com/office/drawing/2014/main" val="880430146"/>
                  </a:ext>
                </a:extLst>
              </a:tr>
            </a:tbl>
          </a:graphicData>
        </a:graphic>
      </p:graphicFrame>
      <p:graphicFrame>
        <p:nvGraphicFramePr>
          <p:cNvPr id="34" name="Chart 33">
            <a:extLst>
              <a:ext uri="{FF2B5EF4-FFF2-40B4-BE49-F238E27FC236}">
                <a16:creationId xmlns:a16="http://schemas.microsoft.com/office/drawing/2014/main" id="{2343CDCB-6CA3-483B-8EC5-FE7566A83611}"/>
              </a:ext>
            </a:extLst>
          </p:cNvPr>
          <p:cNvGraphicFramePr/>
          <p:nvPr>
            <p:extLst>
              <p:ext uri="{D42A27DB-BD31-4B8C-83A1-F6EECF244321}">
                <p14:modId xmlns:p14="http://schemas.microsoft.com/office/powerpoint/2010/main" val="589762360"/>
              </p:ext>
            </p:extLst>
          </p:nvPr>
        </p:nvGraphicFramePr>
        <p:xfrm>
          <a:off x="5172525" y="2285071"/>
          <a:ext cx="4131307" cy="3334706"/>
        </p:xfrm>
        <a:graphic>
          <a:graphicData uri="http://schemas.openxmlformats.org/drawingml/2006/chart">
            <c:chart xmlns:c="http://schemas.openxmlformats.org/drawingml/2006/chart" xmlns:r="http://schemas.openxmlformats.org/officeDocument/2006/relationships" r:id="rId2"/>
          </a:graphicData>
        </a:graphic>
      </p:graphicFrame>
      <p:sp>
        <p:nvSpPr>
          <p:cNvPr id="35" name="TextBox 34">
            <a:extLst>
              <a:ext uri="{FF2B5EF4-FFF2-40B4-BE49-F238E27FC236}">
                <a16:creationId xmlns:a16="http://schemas.microsoft.com/office/drawing/2014/main" id="{09E948BC-23FF-4742-B35C-3614986EC8A2}"/>
              </a:ext>
            </a:extLst>
          </p:cNvPr>
          <p:cNvSpPr txBox="1"/>
          <p:nvPr/>
        </p:nvSpPr>
        <p:spPr>
          <a:xfrm>
            <a:off x="5615690" y="5234932"/>
            <a:ext cx="3832971" cy="276999"/>
          </a:xfrm>
          <a:prstGeom prst="rect">
            <a:avLst/>
          </a:prstGeom>
          <a:noFill/>
        </p:spPr>
        <p:txBody>
          <a:bodyPr wrap="square" rtlCol="0">
            <a:spAutoFit/>
          </a:bodyPr>
          <a:lstStyle/>
          <a:p>
            <a:pPr algn="ctr"/>
            <a:r>
              <a:rPr lang="en-GB" sz="1200" b="1" i="1" dirty="0"/>
              <a:t>Provides a chance to connect to history or culture</a:t>
            </a:r>
          </a:p>
        </p:txBody>
      </p:sp>
      <p:sp>
        <p:nvSpPr>
          <p:cNvPr id="36" name="TextBox 35">
            <a:extLst>
              <a:ext uri="{FF2B5EF4-FFF2-40B4-BE49-F238E27FC236}">
                <a16:creationId xmlns:a16="http://schemas.microsoft.com/office/drawing/2014/main" id="{DF65D296-271C-4854-A967-F66B0E580234}"/>
              </a:ext>
            </a:extLst>
          </p:cNvPr>
          <p:cNvSpPr txBox="1"/>
          <p:nvPr/>
        </p:nvSpPr>
        <p:spPr>
          <a:xfrm rot="16200000">
            <a:off x="4138524" y="3516025"/>
            <a:ext cx="2581098" cy="461665"/>
          </a:xfrm>
          <a:prstGeom prst="rect">
            <a:avLst/>
          </a:prstGeom>
          <a:noFill/>
        </p:spPr>
        <p:txBody>
          <a:bodyPr wrap="square" rtlCol="0">
            <a:spAutoFit/>
          </a:bodyPr>
          <a:lstStyle/>
          <a:p>
            <a:pPr algn="ctr"/>
            <a:r>
              <a:rPr lang="en-GB" sz="1200" b="1" i="1" dirty="0"/>
              <a:t>Create memories – something to remember the holiday by</a:t>
            </a:r>
          </a:p>
        </p:txBody>
      </p:sp>
      <p:sp>
        <p:nvSpPr>
          <p:cNvPr id="41" name="TextBox 40">
            <a:extLst>
              <a:ext uri="{FF2B5EF4-FFF2-40B4-BE49-F238E27FC236}">
                <a16:creationId xmlns:a16="http://schemas.microsoft.com/office/drawing/2014/main" id="{E436FA25-BA2F-4E7E-85F4-E5EBBAD35819}"/>
              </a:ext>
            </a:extLst>
          </p:cNvPr>
          <p:cNvSpPr txBox="1"/>
          <p:nvPr/>
        </p:nvSpPr>
        <p:spPr>
          <a:xfrm>
            <a:off x="5414800" y="1522498"/>
            <a:ext cx="4494250" cy="646331"/>
          </a:xfrm>
          <a:prstGeom prst="rect">
            <a:avLst/>
          </a:prstGeom>
          <a:noFill/>
        </p:spPr>
        <p:txBody>
          <a:bodyPr wrap="square" rtlCol="0">
            <a:spAutoFit/>
          </a:bodyPr>
          <a:lstStyle/>
          <a:p>
            <a:r>
              <a:rPr lang="en-GB" sz="1200" b="1" dirty="0"/>
              <a:t>CULTURE / HISTORY:</a:t>
            </a:r>
            <a:r>
              <a:rPr lang="en-GB" sz="1200" dirty="0"/>
              <a:t> Travellers are not connecting these experiences to local history or culture, and furthermore are not necessarily seen as a strong way of creating memories of the holiday</a:t>
            </a:r>
          </a:p>
        </p:txBody>
      </p:sp>
      <p:sp>
        <p:nvSpPr>
          <p:cNvPr id="49" name="Title 1">
            <a:extLst>
              <a:ext uri="{FF2B5EF4-FFF2-40B4-BE49-F238E27FC236}">
                <a16:creationId xmlns:a16="http://schemas.microsoft.com/office/drawing/2014/main" id="{614CD494-FBA9-4BBD-A7B3-6209FD3CD695}"/>
              </a:ext>
            </a:extLst>
          </p:cNvPr>
          <p:cNvSpPr>
            <a:spLocks noGrp="1"/>
          </p:cNvSpPr>
          <p:nvPr>
            <p:ph type="title"/>
          </p:nvPr>
        </p:nvSpPr>
        <p:spPr>
          <a:xfrm>
            <a:off x="88388" y="-34051"/>
            <a:ext cx="9552810" cy="904000"/>
          </a:xfrm>
        </p:spPr>
        <p:txBody>
          <a:bodyPr>
            <a:normAutofit/>
          </a:bodyPr>
          <a:lstStyle/>
          <a:p>
            <a:pPr>
              <a:tabLst>
                <a:tab pos="3944938" algn="l"/>
              </a:tabLst>
            </a:pPr>
            <a:r>
              <a:rPr lang="en-GB" dirty="0"/>
              <a:t>Food &amp; Drink Learning Experiences: believability in core experiential components</a:t>
            </a:r>
          </a:p>
        </p:txBody>
      </p:sp>
      <p:sp>
        <p:nvSpPr>
          <p:cNvPr id="37" name="TextBox 36">
            <a:extLst>
              <a:ext uri="{FF2B5EF4-FFF2-40B4-BE49-F238E27FC236}">
                <a16:creationId xmlns:a16="http://schemas.microsoft.com/office/drawing/2014/main" id="{BC57122F-6E07-45E9-BFF9-5CA2E474EC0C}"/>
              </a:ext>
            </a:extLst>
          </p:cNvPr>
          <p:cNvSpPr txBox="1"/>
          <p:nvPr/>
        </p:nvSpPr>
        <p:spPr>
          <a:xfrm>
            <a:off x="6304803" y="3244162"/>
            <a:ext cx="839276" cy="400110"/>
          </a:xfrm>
          <a:prstGeom prst="rect">
            <a:avLst/>
          </a:prstGeom>
          <a:noFill/>
        </p:spPr>
        <p:txBody>
          <a:bodyPr wrap="square" rtlCol="0">
            <a:spAutoFit/>
          </a:bodyPr>
          <a:lstStyle/>
          <a:p>
            <a:pPr algn="ctr"/>
            <a:r>
              <a:rPr lang="en-GB" sz="1000" dirty="0"/>
              <a:t>Cookery Class</a:t>
            </a:r>
          </a:p>
        </p:txBody>
      </p:sp>
      <p:sp>
        <p:nvSpPr>
          <p:cNvPr id="38" name="TextBox 37">
            <a:extLst>
              <a:ext uri="{FF2B5EF4-FFF2-40B4-BE49-F238E27FC236}">
                <a16:creationId xmlns:a16="http://schemas.microsoft.com/office/drawing/2014/main" id="{41F6F91E-194F-418D-8781-26001DD9FA92}"/>
              </a:ext>
            </a:extLst>
          </p:cNvPr>
          <p:cNvSpPr txBox="1"/>
          <p:nvPr/>
        </p:nvSpPr>
        <p:spPr>
          <a:xfrm>
            <a:off x="5644509" y="3746857"/>
            <a:ext cx="917123" cy="400110"/>
          </a:xfrm>
          <a:prstGeom prst="rect">
            <a:avLst/>
          </a:prstGeom>
          <a:noFill/>
        </p:spPr>
        <p:txBody>
          <a:bodyPr wrap="square" rtlCol="0">
            <a:spAutoFit/>
          </a:bodyPr>
          <a:lstStyle/>
          <a:p>
            <a:pPr algn="ctr"/>
            <a:r>
              <a:rPr lang="en-GB" sz="1000" dirty="0"/>
              <a:t>Chocolate Making Class</a:t>
            </a:r>
          </a:p>
        </p:txBody>
      </p:sp>
      <p:sp>
        <p:nvSpPr>
          <p:cNvPr id="39" name="TextBox 38">
            <a:extLst>
              <a:ext uri="{FF2B5EF4-FFF2-40B4-BE49-F238E27FC236}">
                <a16:creationId xmlns:a16="http://schemas.microsoft.com/office/drawing/2014/main" id="{7F873CF2-A729-44F7-8C1D-2524325A2E7F}"/>
              </a:ext>
            </a:extLst>
          </p:cNvPr>
          <p:cNvSpPr txBox="1"/>
          <p:nvPr/>
        </p:nvSpPr>
        <p:spPr>
          <a:xfrm>
            <a:off x="6418225" y="4111952"/>
            <a:ext cx="839276" cy="400110"/>
          </a:xfrm>
          <a:prstGeom prst="rect">
            <a:avLst/>
          </a:prstGeom>
          <a:noFill/>
        </p:spPr>
        <p:txBody>
          <a:bodyPr wrap="square" rtlCol="0">
            <a:spAutoFit/>
          </a:bodyPr>
          <a:lstStyle/>
          <a:p>
            <a:pPr algn="ctr"/>
            <a:r>
              <a:rPr lang="en-GB" sz="1000" dirty="0"/>
              <a:t>Baking School</a:t>
            </a:r>
          </a:p>
        </p:txBody>
      </p:sp>
      <p:cxnSp>
        <p:nvCxnSpPr>
          <p:cNvPr id="4" name="Straight Connector 3">
            <a:extLst>
              <a:ext uri="{FF2B5EF4-FFF2-40B4-BE49-F238E27FC236}">
                <a16:creationId xmlns:a16="http://schemas.microsoft.com/office/drawing/2014/main" id="{DE761E86-F204-4234-8AAF-04EFA9B368AD}"/>
              </a:ext>
            </a:extLst>
          </p:cNvPr>
          <p:cNvCxnSpPr/>
          <p:nvPr/>
        </p:nvCxnSpPr>
        <p:spPr>
          <a:xfrm>
            <a:off x="6679680" y="3989527"/>
            <a:ext cx="44761" cy="18589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BF24BA7F-0BDC-43F7-866A-10C833F712C8}"/>
              </a:ext>
            </a:extLst>
          </p:cNvPr>
          <p:cNvCxnSpPr>
            <a:cxnSpLocks/>
          </p:cNvCxnSpPr>
          <p:nvPr/>
        </p:nvCxnSpPr>
        <p:spPr>
          <a:xfrm>
            <a:off x="6808394" y="3571325"/>
            <a:ext cx="104813" cy="161960"/>
          </a:xfrm>
          <a:prstGeom prst="line">
            <a:avLst/>
          </a:prstGeom>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F77E20CD-3B1D-4CEF-83A6-04C6145FF5DF}"/>
              </a:ext>
            </a:extLst>
          </p:cNvPr>
          <p:cNvSpPr txBox="1"/>
          <p:nvPr/>
        </p:nvSpPr>
        <p:spPr>
          <a:xfrm>
            <a:off x="6934544" y="3885851"/>
            <a:ext cx="945806" cy="400110"/>
          </a:xfrm>
          <a:prstGeom prst="rect">
            <a:avLst/>
          </a:prstGeom>
          <a:noFill/>
        </p:spPr>
        <p:txBody>
          <a:bodyPr wrap="square" rtlCol="0">
            <a:spAutoFit/>
          </a:bodyPr>
          <a:lstStyle/>
          <a:p>
            <a:pPr algn="ctr"/>
            <a:r>
              <a:rPr lang="en-GB" sz="1000" dirty="0"/>
              <a:t>Cheese Making Class</a:t>
            </a:r>
          </a:p>
        </p:txBody>
      </p:sp>
      <p:cxnSp>
        <p:nvCxnSpPr>
          <p:cNvPr id="51" name="Straight Connector 50">
            <a:extLst>
              <a:ext uri="{FF2B5EF4-FFF2-40B4-BE49-F238E27FC236}">
                <a16:creationId xmlns:a16="http://schemas.microsoft.com/office/drawing/2014/main" id="{5D388834-01E5-446D-8A99-48D3F4A36A5C}"/>
              </a:ext>
            </a:extLst>
          </p:cNvPr>
          <p:cNvCxnSpPr>
            <a:cxnSpLocks/>
          </p:cNvCxnSpPr>
          <p:nvPr/>
        </p:nvCxnSpPr>
        <p:spPr>
          <a:xfrm>
            <a:off x="6921735" y="4019869"/>
            <a:ext cx="215341" cy="30777"/>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52" name="Table 51">
            <a:extLst>
              <a:ext uri="{FF2B5EF4-FFF2-40B4-BE49-F238E27FC236}">
                <a16:creationId xmlns:a16="http://schemas.microsoft.com/office/drawing/2014/main" id="{1467CB85-014C-4D83-82A9-CAC501C0F674}"/>
              </a:ext>
            </a:extLst>
          </p:cNvPr>
          <p:cNvGraphicFramePr>
            <a:graphicFrameLocks noGrp="1"/>
          </p:cNvGraphicFramePr>
          <p:nvPr>
            <p:extLst>
              <p:ext uri="{D42A27DB-BD31-4B8C-83A1-F6EECF244321}">
                <p14:modId xmlns:p14="http://schemas.microsoft.com/office/powerpoint/2010/main" val="2810183078"/>
              </p:ext>
            </p:extLst>
          </p:nvPr>
        </p:nvGraphicFramePr>
        <p:xfrm>
          <a:off x="726064" y="2292265"/>
          <a:ext cx="3661420" cy="2849818"/>
        </p:xfrm>
        <a:graphic>
          <a:graphicData uri="http://schemas.openxmlformats.org/drawingml/2006/table">
            <a:tbl>
              <a:tblPr firstRow="1" bandRow="1">
                <a:tableStyleId>{5C22544A-7EE6-4342-B048-85BDC9FD1C3A}</a:tableStyleId>
              </a:tblPr>
              <a:tblGrid>
                <a:gridCol w="1830710">
                  <a:extLst>
                    <a:ext uri="{9D8B030D-6E8A-4147-A177-3AD203B41FA5}">
                      <a16:colId xmlns:a16="http://schemas.microsoft.com/office/drawing/2014/main" val="2575262615"/>
                    </a:ext>
                  </a:extLst>
                </a:gridCol>
                <a:gridCol w="1830710">
                  <a:extLst>
                    <a:ext uri="{9D8B030D-6E8A-4147-A177-3AD203B41FA5}">
                      <a16:colId xmlns:a16="http://schemas.microsoft.com/office/drawing/2014/main" val="2470610346"/>
                    </a:ext>
                  </a:extLst>
                </a:gridCol>
              </a:tblGrid>
              <a:tr h="1424909">
                <a:tc>
                  <a:txBody>
                    <a:bodyPr/>
                    <a:lstStyle/>
                    <a:p>
                      <a:endParaRPr lang="en-GB" dirty="0"/>
                    </a:p>
                  </a:txBody>
                  <a:tcPr>
                    <a:solidFill>
                      <a:schemeClr val="bg1">
                        <a:lumMod val="85000"/>
                        <a:alpha val="30000"/>
                      </a:schemeClr>
                    </a:solidFill>
                  </a:tcPr>
                </a:tc>
                <a:tc>
                  <a:txBody>
                    <a:bodyPr/>
                    <a:lstStyle/>
                    <a:p>
                      <a:endParaRPr lang="en-GB" dirty="0"/>
                    </a:p>
                  </a:txBody>
                  <a:tcPr>
                    <a:solidFill>
                      <a:schemeClr val="accent2">
                        <a:lumMod val="50000"/>
                        <a:alpha val="30000"/>
                      </a:schemeClr>
                    </a:solidFill>
                  </a:tcPr>
                </a:tc>
                <a:extLst>
                  <a:ext uri="{0D108BD9-81ED-4DB2-BD59-A6C34878D82A}">
                    <a16:rowId xmlns:a16="http://schemas.microsoft.com/office/drawing/2014/main" val="407889501"/>
                  </a:ext>
                </a:extLst>
              </a:tr>
              <a:tr h="1424909">
                <a:tc>
                  <a:txBody>
                    <a:bodyPr/>
                    <a:lstStyle/>
                    <a:p>
                      <a:endParaRPr lang="en-GB" dirty="0"/>
                    </a:p>
                  </a:txBody>
                  <a:tcPr>
                    <a:solidFill>
                      <a:schemeClr val="accent1">
                        <a:tint val="40000"/>
                        <a:alpha val="30000"/>
                      </a:schemeClr>
                    </a:solidFill>
                  </a:tcPr>
                </a:tc>
                <a:tc>
                  <a:txBody>
                    <a:bodyPr/>
                    <a:lstStyle/>
                    <a:p>
                      <a:endParaRPr lang="en-GB" dirty="0"/>
                    </a:p>
                  </a:txBody>
                  <a:tcPr>
                    <a:solidFill>
                      <a:schemeClr val="accent1">
                        <a:tint val="40000"/>
                        <a:alpha val="30000"/>
                      </a:schemeClr>
                    </a:solidFill>
                  </a:tcPr>
                </a:tc>
                <a:extLst>
                  <a:ext uri="{0D108BD9-81ED-4DB2-BD59-A6C34878D82A}">
                    <a16:rowId xmlns:a16="http://schemas.microsoft.com/office/drawing/2014/main" val="880430146"/>
                  </a:ext>
                </a:extLst>
              </a:tr>
            </a:tbl>
          </a:graphicData>
        </a:graphic>
      </p:graphicFrame>
      <p:graphicFrame>
        <p:nvGraphicFramePr>
          <p:cNvPr id="53" name="Chart 52">
            <a:extLst>
              <a:ext uri="{FF2B5EF4-FFF2-40B4-BE49-F238E27FC236}">
                <a16:creationId xmlns:a16="http://schemas.microsoft.com/office/drawing/2014/main" id="{CD618243-85F2-4C26-8712-77D68109EF9A}"/>
              </a:ext>
            </a:extLst>
          </p:cNvPr>
          <p:cNvGraphicFramePr/>
          <p:nvPr>
            <p:extLst>
              <p:ext uri="{D42A27DB-BD31-4B8C-83A1-F6EECF244321}">
                <p14:modId xmlns:p14="http://schemas.microsoft.com/office/powerpoint/2010/main" val="1883740005"/>
              </p:ext>
            </p:extLst>
          </p:nvPr>
        </p:nvGraphicFramePr>
        <p:xfrm>
          <a:off x="282899" y="2237765"/>
          <a:ext cx="4131307" cy="3334706"/>
        </p:xfrm>
        <a:graphic>
          <a:graphicData uri="http://schemas.openxmlformats.org/drawingml/2006/chart">
            <c:chart xmlns:c="http://schemas.openxmlformats.org/drawingml/2006/chart" xmlns:r="http://schemas.openxmlformats.org/officeDocument/2006/relationships" r:id="rId3"/>
          </a:graphicData>
        </a:graphic>
      </p:graphicFrame>
      <p:sp>
        <p:nvSpPr>
          <p:cNvPr id="56" name="TextBox 55">
            <a:extLst>
              <a:ext uri="{FF2B5EF4-FFF2-40B4-BE49-F238E27FC236}">
                <a16:creationId xmlns:a16="http://schemas.microsoft.com/office/drawing/2014/main" id="{16C50103-C9C7-4B42-966B-6BE90B57238A}"/>
              </a:ext>
            </a:extLst>
          </p:cNvPr>
          <p:cNvSpPr txBox="1"/>
          <p:nvPr/>
        </p:nvSpPr>
        <p:spPr>
          <a:xfrm>
            <a:off x="640288" y="5202555"/>
            <a:ext cx="3832971" cy="276999"/>
          </a:xfrm>
          <a:prstGeom prst="rect">
            <a:avLst/>
          </a:prstGeom>
          <a:noFill/>
        </p:spPr>
        <p:txBody>
          <a:bodyPr wrap="square" rtlCol="0">
            <a:spAutoFit/>
          </a:bodyPr>
          <a:lstStyle/>
          <a:p>
            <a:pPr algn="ctr"/>
            <a:r>
              <a:rPr lang="en-GB" sz="1200" b="1" i="1" dirty="0"/>
              <a:t>Opportunity to be seen as Authentic / Unique to England</a:t>
            </a:r>
          </a:p>
        </p:txBody>
      </p:sp>
      <p:sp>
        <p:nvSpPr>
          <p:cNvPr id="57" name="TextBox 56">
            <a:extLst>
              <a:ext uri="{FF2B5EF4-FFF2-40B4-BE49-F238E27FC236}">
                <a16:creationId xmlns:a16="http://schemas.microsoft.com/office/drawing/2014/main" id="{8D7B97E2-3EE7-49AC-844A-7F49EEAF117C}"/>
              </a:ext>
            </a:extLst>
          </p:cNvPr>
          <p:cNvSpPr txBox="1"/>
          <p:nvPr/>
        </p:nvSpPr>
        <p:spPr>
          <a:xfrm rot="16200000">
            <a:off x="-751102" y="3561051"/>
            <a:ext cx="2581098" cy="276999"/>
          </a:xfrm>
          <a:prstGeom prst="rect">
            <a:avLst/>
          </a:prstGeom>
          <a:noFill/>
        </p:spPr>
        <p:txBody>
          <a:bodyPr wrap="square" rtlCol="0">
            <a:spAutoFit/>
          </a:bodyPr>
          <a:lstStyle/>
          <a:p>
            <a:pPr algn="ctr"/>
            <a:r>
              <a:rPr lang="en-GB" sz="1200" b="1" i="1" dirty="0"/>
              <a:t>‘Must Do’ Experience in England</a:t>
            </a:r>
          </a:p>
        </p:txBody>
      </p:sp>
      <p:sp>
        <p:nvSpPr>
          <p:cNvPr id="58" name="TextBox 57">
            <a:extLst>
              <a:ext uri="{FF2B5EF4-FFF2-40B4-BE49-F238E27FC236}">
                <a16:creationId xmlns:a16="http://schemas.microsoft.com/office/drawing/2014/main" id="{38257B82-92B5-4095-8DEA-38246EFA140D}"/>
              </a:ext>
            </a:extLst>
          </p:cNvPr>
          <p:cNvSpPr txBox="1"/>
          <p:nvPr/>
        </p:nvSpPr>
        <p:spPr>
          <a:xfrm>
            <a:off x="660302" y="1534929"/>
            <a:ext cx="4268365" cy="646331"/>
          </a:xfrm>
          <a:prstGeom prst="rect">
            <a:avLst/>
          </a:prstGeom>
          <a:noFill/>
        </p:spPr>
        <p:txBody>
          <a:bodyPr wrap="square" rtlCol="0">
            <a:spAutoFit/>
          </a:bodyPr>
          <a:lstStyle/>
          <a:p>
            <a:r>
              <a:rPr lang="en-GB" sz="1200" b="1" dirty="0"/>
              <a:t>AUTHENTIC / UNIQUE:</a:t>
            </a:r>
            <a:r>
              <a:rPr lang="en-GB" sz="1200" dirty="0"/>
              <a:t> The ability to be seen authentic and unique is somewhat recognised, but not strong enough to be seen as ‘must do’ experiences to do in England </a:t>
            </a:r>
          </a:p>
        </p:txBody>
      </p:sp>
      <p:sp>
        <p:nvSpPr>
          <p:cNvPr id="60" name="TextBox 59">
            <a:extLst>
              <a:ext uri="{FF2B5EF4-FFF2-40B4-BE49-F238E27FC236}">
                <a16:creationId xmlns:a16="http://schemas.microsoft.com/office/drawing/2014/main" id="{962F6FDB-D3FA-4351-95FB-51FB15CD6228}"/>
              </a:ext>
            </a:extLst>
          </p:cNvPr>
          <p:cNvSpPr txBox="1"/>
          <p:nvPr/>
        </p:nvSpPr>
        <p:spPr>
          <a:xfrm>
            <a:off x="2416262" y="4449270"/>
            <a:ext cx="839276" cy="400110"/>
          </a:xfrm>
          <a:prstGeom prst="rect">
            <a:avLst/>
          </a:prstGeom>
          <a:noFill/>
        </p:spPr>
        <p:txBody>
          <a:bodyPr wrap="square" rtlCol="0">
            <a:spAutoFit/>
          </a:bodyPr>
          <a:lstStyle/>
          <a:p>
            <a:pPr algn="ctr"/>
            <a:r>
              <a:rPr lang="en-GB" sz="1000" dirty="0"/>
              <a:t>Cookery Class</a:t>
            </a:r>
          </a:p>
        </p:txBody>
      </p:sp>
      <p:sp>
        <p:nvSpPr>
          <p:cNvPr id="61" name="TextBox 60">
            <a:extLst>
              <a:ext uri="{FF2B5EF4-FFF2-40B4-BE49-F238E27FC236}">
                <a16:creationId xmlns:a16="http://schemas.microsoft.com/office/drawing/2014/main" id="{A9E1C011-3BE4-40A6-A07A-1661E23BF37B}"/>
              </a:ext>
            </a:extLst>
          </p:cNvPr>
          <p:cNvSpPr txBox="1"/>
          <p:nvPr/>
        </p:nvSpPr>
        <p:spPr>
          <a:xfrm>
            <a:off x="1715566" y="4537089"/>
            <a:ext cx="917123" cy="400110"/>
          </a:xfrm>
          <a:prstGeom prst="rect">
            <a:avLst/>
          </a:prstGeom>
          <a:noFill/>
        </p:spPr>
        <p:txBody>
          <a:bodyPr wrap="square" rtlCol="0">
            <a:spAutoFit/>
          </a:bodyPr>
          <a:lstStyle/>
          <a:p>
            <a:pPr algn="ctr"/>
            <a:r>
              <a:rPr lang="en-GB" sz="1000" dirty="0"/>
              <a:t>Chocolate Making Class</a:t>
            </a:r>
          </a:p>
        </p:txBody>
      </p:sp>
      <p:sp>
        <p:nvSpPr>
          <p:cNvPr id="64" name="TextBox 63">
            <a:extLst>
              <a:ext uri="{FF2B5EF4-FFF2-40B4-BE49-F238E27FC236}">
                <a16:creationId xmlns:a16="http://schemas.microsoft.com/office/drawing/2014/main" id="{84E965BB-87EA-472B-A3BA-9691F54A5B53}"/>
              </a:ext>
            </a:extLst>
          </p:cNvPr>
          <p:cNvSpPr txBox="1"/>
          <p:nvPr/>
        </p:nvSpPr>
        <p:spPr>
          <a:xfrm>
            <a:off x="3030700" y="4379096"/>
            <a:ext cx="839276" cy="400110"/>
          </a:xfrm>
          <a:prstGeom prst="rect">
            <a:avLst/>
          </a:prstGeom>
          <a:noFill/>
        </p:spPr>
        <p:txBody>
          <a:bodyPr wrap="square" rtlCol="0">
            <a:spAutoFit/>
          </a:bodyPr>
          <a:lstStyle/>
          <a:p>
            <a:pPr algn="ctr"/>
            <a:r>
              <a:rPr lang="en-GB" sz="1000" dirty="0"/>
              <a:t>Baking School</a:t>
            </a:r>
          </a:p>
        </p:txBody>
      </p:sp>
      <p:sp>
        <p:nvSpPr>
          <p:cNvPr id="65" name="TextBox 64">
            <a:extLst>
              <a:ext uri="{FF2B5EF4-FFF2-40B4-BE49-F238E27FC236}">
                <a16:creationId xmlns:a16="http://schemas.microsoft.com/office/drawing/2014/main" id="{1A533614-13FE-4493-A61B-5BF9BFA5BFFA}"/>
              </a:ext>
            </a:extLst>
          </p:cNvPr>
          <p:cNvSpPr txBox="1"/>
          <p:nvPr/>
        </p:nvSpPr>
        <p:spPr>
          <a:xfrm>
            <a:off x="2538382" y="3828827"/>
            <a:ext cx="945806" cy="400110"/>
          </a:xfrm>
          <a:prstGeom prst="rect">
            <a:avLst/>
          </a:prstGeom>
          <a:noFill/>
        </p:spPr>
        <p:txBody>
          <a:bodyPr wrap="square" rtlCol="0">
            <a:spAutoFit/>
          </a:bodyPr>
          <a:lstStyle/>
          <a:p>
            <a:pPr algn="ctr"/>
            <a:r>
              <a:rPr lang="en-GB" sz="1000" dirty="0"/>
              <a:t>Cheese Making Class</a:t>
            </a:r>
          </a:p>
        </p:txBody>
      </p:sp>
      <p:sp>
        <p:nvSpPr>
          <p:cNvPr id="31" name="Slide Number Placeholder 5">
            <a:extLst>
              <a:ext uri="{FF2B5EF4-FFF2-40B4-BE49-F238E27FC236}">
                <a16:creationId xmlns:a16="http://schemas.microsoft.com/office/drawing/2014/main" id="{6728A264-3FEA-4C02-B9D0-82E8B739C847}"/>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32" name="Oval 31">
            <a:extLst>
              <a:ext uri="{FF2B5EF4-FFF2-40B4-BE49-F238E27FC236}">
                <a16:creationId xmlns:a16="http://schemas.microsoft.com/office/drawing/2014/main" id="{EF1EDFC2-CCA7-4363-B589-EA60ADBCEF12}"/>
              </a:ext>
            </a:extLst>
          </p:cNvPr>
          <p:cNvSpPr/>
          <p:nvPr/>
        </p:nvSpPr>
        <p:spPr>
          <a:xfrm>
            <a:off x="457955" y="1587214"/>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4</a:t>
            </a:r>
          </a:p>
        </p:txBody>
      </p:sp>
      <p:sp>
        <p:nvSpPr>
          <p:cNvPr id="33" name="Oval 32">
            <a:extLst>
              <a:ext uri="{FF2B5EF4-FFF2-40B4-BE49-F238E27FC236}">
                <a16:creationId xmlns:a16="http://schemas.microsoft.com/office/drawing/2014/main" id="{5699194C-B382-4A13-A681-1844013338DD}"/>
              </a:ext>
            </a:extLst>
          </p:cNvPr>
          <p:cNvSpPr/>
          <p:nvPr/>
        </p:nvSpPr>
        <p:spPr>
          <a:xfrm>
            <a:off x="5246466" y="1570685"/>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5</a:t>
            </a:r>
          </a:p>
        </p:txBody>
      </p:sp>
      <p:sp>
        <p:nvSpPr>
          <p:cNvPr id="42" name="Rectangle 41">
            <a:extLst>
              <a:ext uri="{FF2B5EF4-FFF2-40B4-BE49-F238E27FC236}">
                <a16:creationId xmlns:a16="http://schemas.microsoft.com/office/drawing/2014/main" id="{AF580BD2-99A1-4C98-9761-949C64306939}"/>
              </a:ext>
            </a:extLst>
          </p:cNvPr>
          <p:cNvSpPr/>
          <p:nvPr/>
        </p:nvSpPr>
        <p:spPr>
          <a:xfrm>
            <a:off x="990076" y="6418003"/>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Base: All markets </a:t>
            </a:r>
          </a:p>
        </p:txBody>
      </p:sp>
    </p:spTree>
    <p:extLst>
      <p:ext uri="{BB962C8B-B14F-4D97-AF65-F5344CB8AC3E}">
        <p14:creationId xmlns:p14="http://schemas.microsoft.com/office/powerpoint/2010/main" val="9492465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2" name="Table 41">
            <a:extLst>
              <a:ext uri="{FF2B5EF4-FFF2-40B4-BE49-F238E27FC236}">
                <a16:creationId xmlns:a16="http://schemas.microsoft.com/office/drawing/2014/main" id="{3D266B46-0085-4025-9322-C192D22F5BD7}"/>
              </a:ext>
            </a:extLst>
          </p:cNvPr>
          <p:cNvGraphicFramePr>
            <a:graphicFrameLocks noGrp="1"/>
          </p:cNvGraphicFramePr>
          <p:nvPr/>
        </p:nvGraphicFramePr>
        <p:xfrm>
          <a:off x="392134" y="1444868"/>
          <a:ext cx="9258013" cy="4760339"/>
        </p:xfrm>
        <a:graphic>
          <a:graphicData uri="http://schemas.openxmlformats.org/drawingml/2006/table">
            <a:tbl>
              <a:tblPr firstRow="1" bandRow="1">
                <a:tableStyleId>{5C22544A-7EE6-4342-B048-85BDC9FD1C3A}</a:tableStyleId>
              </a:tblPr>
              <a:tblGrid>
                <a:gridCol w="9258013">
                  <a:extLst>
                    <a:ext uri="{9D8B030D-6E8A-4147-A177-3AD203B41FA5}">
                      <a16:colId xmlns:a16="http://schemas.microsoft.com/office/drawing/2014/main" val="219639565"/>
                    </a:ext>
                  </a:extLst>
                </a:gridCol>
              </a:tblGrid>
              <a:tr h="2305700">
                <a:tc>
                  <a:txBody>
                    <a:bodyPr/>
                    <a:lstStyle/>
                    <a:p>
                      <a:endParaRPr lang="en-GB" dirty="0"/>
                    </a:p>
                  </a:txBody>
                  <a:tcPr>
                    <a:solidFill>
                      <a:schemeClr val="bg1">
                        <a:lumMod val="95000"/>
                      </a:schemeClr>
                    </a:solidFill>
                  </a:tcPr>
                </a:tc>
                <a:extLst>
                  <a:ext uri="{0D108BD9-81ED-4DB2-BD59-A6C34878D82A}">
                    <a16:rowId xmlns:a16="http://schemas.microsoft.com/office/drawing/2014/main" val="2447966589"/>
                  </a:ext>
                </a:extLst>
              </a:tr>
              <a:tr h="2454639">
                <a:tc>
                  <a:txBody>
                    <a:bodyPr/>
                    <a:lstStyle/>
                    <a:p>
                      <a:endParaRPr lang="en-GB" dirty="0"/>
                    </a:p>
                  </a:txBody>
                  <a:tcPr>
                    <a:solidFill>
                      <a:schemeClr val="bg1">
                        <a:lumMod val="95000"/>
                      </a:schemeClr>
                    </a:solidFill>
                  </a:tcPr>
                </a:tc>
                <a:extLst>
                  <a:ext uri="{0D108BD9-81ED-4DB2-BD59-A6C34878D82A}">
                    <a16:rowId xmlns:a16="http://schemas.microsoft.com/office/drawing/2014/main" val="1589057521"/>
                  </a:ext>
                </a:extLst>
              </a:tr>
            </a:tbl>
          </a:graphicData>
        </a:graphic>
      </p:graphicFrame>
      <p:sp>
        <p:nvSpPr>
          <p:cNvPr id="3" name="Slide Number Placeholder 2">
            <a:extLst>
              <a:ext uri="{FF2B5EF4-FFF2-40B4-BE49-F238E27FC236}">
                <a16:creationId xmlns:a16="http://schemas.microsoft.com/office/drawing/2014/main" id="{32DB5B65-4C96-4D81-A70E-C4C1E3F06138}"/>
              </a:ext>
            </a:extLst>
          </p:cNvPr>
          <p:cNvSpPr>
            <a:spLocks noGrp="1"/>
          </p:cNvSpPr>
          <p:nvPr>
            <p:ph type="sldNum" sz="quarter" idx="12"/>
          </p:nvPr>
        </p:nvSpPr>
        <p:spPr/>
        <p:txBody>
          <a:bodyPr/>
          <a:lstStyle/>
          <a:p>
            <a:fld id="{65C4E51C-5B21-47ED-87F9-7CEAAA8B3069}" type="slidenum">
              <a:rPr lang="en-GB" smtClean="0"/>
              <a:pPr/>
              <a:t>48</a:t>
            </a:fld>
            <a:endParaRPr lang="en-GB"/>
          </a:p>
        </p:txBody>
      </p:sp>
      <p:sp>
        <p:nvSpPr>
          <p:cNvPr id="54" name="Rectangle 53">
            <a:extLst>
              <a:ext uri="{FF2B5EF4-FFF2-40B4-BE49-F238E27FC236}">
                <a16:creationId xmlns:a16="http://schemas.microsoft.com/office/drawing/2014/main" id="{F0016E70-58E1-4DB8-9486-5AEAA115FE72}"/>
              </a:ext>
            </a:extLst>
          </p:cNvPr>
          <p:cNvSpPr/>
          <p:nvPr/>
        </p:nvSpPr>
        <p:spPr>
          <a:xfrm>
            <a:off x="0" y="678738"/>
            <a:ext cx="9822385" cy="494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634EAE31-967C-4484-9740-7F3CC171275C}"/>
              </a:ext>
            </a:extLst>
          </p:cNvPr>
          <p:cNvSpPr/>
          <p:nvPr/>
        </p:nvSpPr>
        <p:spPr>
          <a:xfrm>
            <a:off x="139944" y="669675"/>
            <a:ext cx="9432280" cy="523220"/>
          </a:xfrm>
          <a:prstGeom prst="rect">
            <a:avLst/>
          </a:prstGeom>
        </p:spPr>
        <p:txBody>
          <a:bodyPr wrap="square">
            <a:spAutoFit/>
          </a:bodyPr>
          <a:lstStyle/>
          <a:p>
            <a:r>
              <a:rPr lang="en-GB" sz="1400" b="1" dirty="0">
                <a:solidFill>
                  <a:schemeClr val="accent5"/>
                </a:solidFill>
              </a:rPr>
              <a:t>Challenge to convince visitors that these experiences have a regional home. The expectation around the length of experience is not clear to travellers – flexible options and clear communication of duration are important considerations</a:t>
            </a:r>
          </a:p>
        </p:txBody>
      </p:sp>
      <p:sp>
        <p:nvSpPr>
          <p:cNvPr id="35" name="Slide Number Placeholder 5">
            <a:extLst>
              <a:ext uri="{FF2B5EF4-FFF2-40B4-BE49-F238E27FC236}">
                <a16:creationId xmlns:a16="http://schemas.microsoft.com/office/drawing/2014/main" id="{44DB6EEC-D31D-4227-9F91-EBCE199F73B9}"/>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2599AD45-9455-409C-ADD6-87164107B691}"/>
              </a:ext>
            </a:extLst>
          </p:cNvPr>
          <p:cNvSpPr txBox="1"/>
          <p:nvPr/>
        </p:nvSpPr>
        <p:spPr>
          <a:xfrm>
            <a:off x="478784" y="1457446"/>
            <a:ext cx="8772017" cy="646331"/>
          </a:xfrm>
          <a:prstGeom prst="rect">
            <a:avLst/>
          </a:prstGeom>
          <a:noFill/>
        </p:spPr>
        <p:txBody>
          <a:bodyPr wrap="square" rtlCol="0">
            <a:spAutoFit/>
          </a:bodyPr>
          <a:lstStyle/>
          <a:p>
            <a:r>
              <a:rPr lang="en-GB" sz="1200" b="1" dirty="0"/>
              <a:t>PREFERRED LOCATION FOR DOING EXPERIENCE: </a:t>
            </a:r>
            <a:r>
              <a:rPr lang="en-GB" sz="1200" dirty="0"/>
              <a:t>Currently,</a:t>
            </a:r>
            <a:r>
              <a:rPr lang="en-GB" sz="1200" b="1" dirty="0"/>
              <a:t> </a:t>
            </a:r>
            <a:r>
              <a:rPr lang="en-GB" sz="1200" dirty="0"/>
              <a:t>visitors are likely to expect to do these experiences in London, aside from Cheese Making</a:t>
            </a:r>
          </a:p>
          <a:p>
            <a:endParaRPr lang="en-GB" sz="1200" b="1" dirty="0"/>
          </a:p>
        </p:txBody>
      </p:sp>
      <p:graphicFrame>
        <p:nvGraphicFramePr>
          <p:cNvPr id="38" name="Chart 37">
            <a:extLst>
              <a:ext uri="{FF2B5EF4-FFF2-40B4-BE49-F238E27FC236}">
                <a16:creationId xmlns:a16="http://schemas.microsoft.com/office/drawing/2014/main" id="{39258547-67D6-46B9-AF79-AC01CB07CA8F}"/>
              </a:ext>
            </a:extLst>
          </p:cNvPr>
          <p:cNvGraphicFramePr/>
          <p:nvPr>
            <p:extLst>
              <p:ext uri="{D42A27DB-BD31-4B8C-83A1-F6EECF244321}">
                <p14:modId xmlns:p14="http://schemas.microsoft.com/office/powerpoint/2010/main" val="2583841164"/>
              </p:ext>
            </p:extLst>
          </p:nvPr>
        </p:nvGraphicFramePr>
        <p:xfrm>
          <a:off x="741849" y="1961813"/>
          <a:ext cx="8772017" cy="1720719"/>
        </p:xfrm>
        <a:graphic>
          <a:graphicData uri="http://schemas.openxmlformats.org/drawingml/2006/chart">
            <c:chart xmlns:c="http://schemas.openxmlformats.org/drawingml/2006/chart" xmlns:r="http://schemas.openxmlformats.org/officeDocument/2006/relationships" r:id="rId2"/>
          </a:graphicData>
        </a:graphic>
      </p:graphicFrame>
      <p:sp>
        <p:nvSpPr>
          <p:cNvPr id="43" name="TextBox 42">
            <a:extLst>
              <a:ext uri="{FF2B5EF4-FFF2-40B4-BE49-F238E27FC236}">
                <a16:creationId xmlns:a16="http://schemas.microsoft.com/office/drawing/2014/main" id="{5C7181C2-E683-4478-B1F0-F518D8871460}"/>
              </a:ext>
            </a:extLst>
          </p:cNvPr>
          <p:cNvSpPr txBox="1"/>
          <p:nvPr/>
        </p:nvSpPr>
        <p:spPr>
          <a:xfrm>
            <a:off x="1153684" y="3285820"/>
            <a:ext cx="1154085" cy="261610"/>
          </a:xfrm>
          <a:prstGeom prst="rect">
            <a:avLst/>
          </a:prstGeom>
          <a:noFill/>
        </p:spPr>
        <p:txBody>
          <a:bodyPr wrap="square" rtlCol="0">
            <a:spAutoFit/>
          </a:bodyPr>
          <a:lstStyle/>
          <a:p>
            <a:pPr algn="ctr"/>
            <a:r>
              <a:rPr lang="en-GB" sz="1100" dirty="0"/>
              <a:t>Cookery Class</a:t>
            </a:r>
          </a:p>
        </p:txBody>
      </p:sp>
      <p:sp>
        <p:nvSpPr>
          <p:cNvPr id="44" name="TextBox 43">
            <a:extLst>
              <a:ext uri="{FF2B5EF4-FFF2-40B4-BE49-F238E27FC236}">
                <a16:creationId xmlns:a16="http://schemas.microsoft.com/office/drawing/2014/main" id="{A321EBAE-2DF0-4073-95D1-140529210FA4}"/>
              </a:ext>
            </a:extLst>
          </p:cNvPr>
          <p:cNvSpPr txBox="1"/>
          <p:nvPr/>
        </p:nvSpPr>
        <p:spPr>
          <a:xfrm>
            <a:off x="2533652" y="3251645"/>
            <a:ext cx="1794673" cy="261610"/>
          </a:xfrm>
          <a:prstGeom prst="rect">
            <a:avLst/>
          </a:prstGeom>
          <a:noFill/>
        </p:spPr>
        <p:txBody>
          <a:bodyPr wrap="square" rtlCol="0">
            <a:spAutoFit/>
          </a:bodyPr>
          <a:lstStyle/>
          <a:p>
            <a:pPr algn="ctr"/>
            <a:r>
              <a:rPr lang="en-GB" sz="1100" dirty="0"/>
              <a:t>Chocolate Making Class</a:t>
            </a:r>
          </a:p>
        </p:txBody>
      </p:sp>
      <p:sp>
        <p:nvSpPr>
          <p:cNvPr id="45" name="TextBox 44">
            <a:extLst>
              <a:ext uri="{FF2B5EF4-FFF2-40B4-BE49-F238E27FC236}">
                <a16:creationId xmlns:a16="http://schemas.microsoft.com/office/drawing/2014/main" id="{00E355FF-10F0-4225-BFA0-AAEDEC6D8AE0}"/>
              </a:ext>
            </a:extLst>
          </p:cNvPr>
          <p:cNvSpPr txBox="1"/>
          <p:nvPr/>
        </p:nvSpPr>
        <p:spPr>
          <a:xfrm>
            <a:off x="4370853" y="3285820"/>
            <a:ext cx="1300574" cy="261610"/>
          </a:xfrm>
          <a:prstGeom prst="rect">
            <a:avLst/>
          </a:prstGeom>
          <a:noFill/>
        </p:spPr>
        <p:txBody>
          <a:bodyPr wrap="square" rtlCol="0">
            <a:spAutoFit/>
          </a:bodyPr>
          <a:lstStyle/>
          <a:p>
            <a:pPr algn="ctr"/>
            <a:r>
              <a:rPr lang="en-GB" sz="1100" dirty="0"/>
              <a:t>Baking School</a:t>
            </a:r>
          </a:p>
        </p:txBody>
      </p:sp>
      <p:sp>
        <p:nvSpPr>
          <p:cNvPr id="46" name="TextBox 45">
            <a:extLst>
              <a:ext uri="{FF2B5EF4-FFF2-40B4-BE49-F238E27FC236}">
                <a16:creationId xmlns:a16="http://schemas.microsoft.com/office/drawing/2014/main" id="{41A3A247-BD7E-4B9E-9689-F2D17466C289}"/>
              </a:ext>
            </a:extLst>
          </p:cNvPr>
          <p:cNvSpPr txBox="1"/>
          <p:nvPr/>
        </p:nvSpPr>
        <p:spPr>
          <a:xfrm>
            <a:off x="6237465" y="3289570"/>
            <a:ext cx="1154085" cy="430887"/>
          </a:xfrm>
          <a:prstGeom prst="rect">
            <a:avLst/>
          </a:prstGeom>
          <a:noFill/>
        </p:spPr>
        <p:txBody>
          <a:bodyPr wrap="square" rtlCol="0">
            <a:spAutoFit/>
          </a:bodyPr>
          <a:lstStyle/>
          <a:p>
            <a:pPr algn="ctr"/>
            <a:r>
              <a:rPr lang="en-GB" sz="1100" dirty="0"/>
              <a:t>Cheese Making Class</a:t>
            </a:r>
          </a:p>
        </p:txBody>
      </p:sp>
      <p:graphicFrame>
        <p:nvGraphicFramePr>
          <p:cNvPr id="50" name="Chart 49">
            <a:extLst>
              <a:ext uri="{FF2B5EF4-FFF2-40B4-BE49-F238E27FC236}">
                <a16:creationId xmlns:a16="http://schemas.microsoft.com/office/drawing/2014/main" id="{CFF4F6D4-F11E-436F-8566-7BCC6F7C5DEC}"/>
              </a:ext>
            </a:extLst>
          </p:cNvPr>
          <p:cNvGraphicFramePr/>
          <p:nvPr>
            <p:extLst>
              <p:ext uri="{D42A27DB-BD31-4B8C-83A1-F6EECF244321}">
                <p14:modId xmlns:p14="http://schemas.microsoft.com/office/powerpoint/2010/main" val="1054754849"/>
              </p:ext>
            </p:extLst>
          </p:nvPr>
        </p:nvGraphicFramePr>
        <p:xfrm>
          <a:off x="5736947" y="3841330"/>
          <a:ext cx="3044023" cy="280092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1" name="Chart 50">
            <a:extLst>
              <a:ext uri="{FF2B5EF4-FFF2-40B4-BE49-F238E27FC236}">
                <a16:creationId xmlns:a16="http://schemas.microsoft.com/office/drawing/2014/main" id="{34ADE325-A329-4DDA-B13D-EF855816DDE3}"/>
              </a:ext>
            </a:extLst>
          </p:cNvPr>
          <p:cNvGraphicFramePr/>
          <p:nvPr>
            <p:extLst>
              <p:ext uri="{D42A27DB-BD31-4B8C-83A1-F6EECF244321}">
                <p14:modId xmlns:p14="http://schemas.microsoft.com/office/powerpoint/2010/main" val="4146513223"/>
              </p:ext>
            </p:extLst>
          </p:nvPr>
        </p:nvGraphicFramePr>
        <p:xfrm>
          <a:off x="3965091" y="3841330"/>
          <a:ext cx="3044023" cy="280092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2" name="Chart 51">
            <a:extLst>
              <a:ext uri="{FF2B5EF4-FFF2-40B4-BE49-F238E27FC236}">
                <a16:creationId xmlns:a16="http://schemas.microsoft.com/office/drawing/2014/main" id="{F74EA12C-C8D7-49BB-B0A4-E96DD082733B}"/>
              </a:ext>
            </a:extLst>
          </p:cNvPr>
          <p:cNvGraphicFramePr/>
          <p:nvPr>
            <p:extLst>
              <p:ext uri="{D42A27DB-BD31-4B8C-83A1-F6EECF244321}">
                <p14:modId xmlns:p14="http://schemas.microsoft.com/office/powerpoint/2010/main" val="3980263944"/>
              </p:ext>
            </p:extLst>
          </p:nvPr>
        </p:nvGraphicFramePr>
        <p:xfrm>
          <a:off x="2287513" y="3841330"/>
          <a:ext cx="3044023" cy="280092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53" name="Chart 52">
            <a:extLst>
              <a:ext uri="{FF2B5EF4-FFF2-40B4-BE49-F238E27FC236}">
                <a16:creationId xmlns:a16="http://schemas.microsoft.com/office/drawing/2014/main" id="{97927795-1097-4A7C-9CC7-F95637CD83B1}"/>
              </a:ext>
            </a:extLst>
          </p:cNvPr>
          <p:cNvGraphicFramePr/>
          <p:nvPr>
            <p:extLst>
              <p:ext uri="{D42A27DB-BD31-4B8C-83A1-F6EECF244321}">
                <p14:modId xmlns:p14="http://schemas.microsoft.com/office/powerpoint/2010/main" val="2390061649"/>
              </p:ext>
            </p:extLst>
          </p:nvPr>
        </p:nvGraphicFramePr>
        <p:xfrm>
          <a:off x="586538" y="3841330"/>
          <a:ext cx="3044023" cy="2800928"/>
        </p:xfrm>
        <a:graphic>
          <a:graphicData uri="http://schemas.openxmlformats.org/drawingml/2006/chart">
            <c:chart xmlns:c="http://schemas.openxmlformats.org/drawingml/2006/chart" xmlns:r="http://schemas.openxmlformats.org/officeDocument/2006/relationships" r:id="rId6"/>
          </a:graphicData>
        </a:graphic>
      </p:graphicFrame>
      <p:sp>
        <p:nvSpPr>
          <p:cNvPr id="56" name="TextBox 55">
            <a:extLst>
              <a:ext uri="{FF2B5EF4-FFF2-40B4-BE49-F238E27FC236}">
                <a16:creationId xmlns:a16="http://schemas.microsoft.com/office/drawing/2014/main" id="{06C676EB-DD83-4CED-AACB-31CAF3F9B26E}"/>
              </a:ext>
            </a:extLst>
          </p:cNvPr>
          <p:cNvSpPr txBox="1"/>
          <p:nvPr/>
        </p:nvSpPr>
        <p:spPr>
          <a:xfrm>
            <a:off x="516474" y="3805287"/>
            <a:ext cx="9055750" cy="276999"/>
          </a:xfrm>
          <a:prstGeom prst="rect">
            <a:avLst/>
          </a:prstGeom>
          <a:noFill/>
        </p:spPr>
        <p:txBody>
          <a:bodyPr wrap="square" rtlCol="0">
            <a:spAutoFit/>
          </a:bodyPr>
          <a:lstStyle/>
          <a:p>
            <a:r>
              <a:rPr lang="en-GB" sz="1200" b="1" dirty="0"/>
              <a:t>EXPECTED EXPERIENCE LENGTH: </a:t>
            </a:r>
            <a:r>
              <a:rPr lang="en-GB" sz="1200" dirty="0"/>
              <a:t>Most of these experiences are expected to last less than half a day</a:t>
            </a:r>
          </a:p>
        </p:txBody>
      </p:sp>
      <p:sp>
        <p:nvSpPr>
          <p:cNvPr id="57" name="TextBox 56">
            <a:extLst>
              <a:ext uri="{FF2B5EF4-FFF2-40B4-BE49-F238E27FC236}">
                <a16:creationId xmlns:a16="http://schemas.microsoft.com/office/drawing/2014/main" id="{67810685-3D90-4974-A1D4-1949E0AA116F}"/>
              </a:ext>
            </a:extLst>
          </p:cNvPr>
          <p:cNvSpPr txBox="1"/>
          <p:nvPr/>
        </p:nvSpPr>
        <p:spPr>
          <a:xfrm>
            <a:off x="1102297" y="4126328"/>
            <a:ext cx="1154085" cy="261610"/>
          </a:xfrm>
          <a:prstGeom prst="rect">
            <a:avLst/>
          </a:prstGeom>
          <a:noFill/>
        </p:spPr>
        <p:txBody>
          <a:bodyPr wrap="square" rtlCol="0">
            <a:spAutoFit/>
          </a:bodyPr>
          <a:lstStyle/>
          <a:p>
            <a:pPr algn="ctr"/>
            <a:r>
              <a:rPr lang="en-GB" sz="1100" dirty="0"/>
              <a:t>Cookery Class</a:t>
            </a:r>
          </a:p>
        </p:txBody>
      </p:sp>
      <p:sp>
        <p:nvSpPr>
          <p:cNvPr id="58" name="TextBox 57">
            <a:extLst>
              <a:ext uri="{FF2B5EF4-FFF2-40B4-BE49-F238E27FC236}">
                <a16:creationId xmlns:a16="http://schemas.microsoft.com/office/drawing/2014/main" id="{1CBA0EC4-833D-4FDE-9B52-4F436F337005}"/>
              </a:ext>
            </a:extLst>
          </p:cNvPr>
          <p:cNvSpPr txBox="1"/>
          <p:nvPr/>
        </p:nvSpPr>
        <p:spPr>
          <a:xfrm>
            <a:off x="2482265" y="4092153"/>
            <a:ext cx="1794673" cy="430887"/>
          </a:xfrm>
          <a:prstGeom prst="rect">
            <a:avLst/>
          </a:prstGeom>
          <a:noFill/>
        </p:spPr>
        <p:txBody>
          <a:bodyPr wrap="square" rtlCol="0">
            <a:spAutoFit/>
          </a:bodyPr>
          <a:lstStyle/>
          <a:p>
            <a:pPr algn="ctr"/>
            <a:r>
              <a:rPr lang="en-GB" sz="1100" dirty="0"/>
              <a:t>Chocolate Making </a:t>
            </a:r>
          </a:p>
          <a:p>
            <a:pPr algn="ctr"/>
            <a:r>
              <a:rPr lang="en-GB" sz="1100" dirty="0"/>
              <a:t>Class</a:t>
            </a:r>
          </a:p>
        </p:txBody>
      </p:sp>
      <p:sp>
        <p:nvSpPr>
          <p:cNvPr id="59" name="TextBox 58">
            <a:extLst>
              <a:ext uri="{FF2B5EF4-FFF2-40B4-BE49-F238E27FC236}">
                <a16:creationId xmlns:a16="http://schemas.microsoft.com/office/drawing/2014/main" id="{FFE1A070-D747-40A8-BAA1-65CA1FF8F50E}"/>
              </a:ext>
            </a:extLst>
          </p:cNvPr>
          <p:cNvSpPr txBox="1"/>
          <p:nvPr/>
        </p:nvSpPr>
        <p:spPr>
          <a:xfrm>
            <a:off x="4319466" y="4126328"/>
            <a:ext cx="1300574" cy="261610"/>
          </a:xfrm>
          <a:prstGeom prst="rect">
            <a:avLst/>
          </a:prstGeom>
          <a:noFill/>
        </p:spPr>
        <p:txBody>
          <a:bodyPr wrap="square" rtlCol="0">
            <a:spAutoFit/>
          </a:bodyPr>
          <a:lstStyle/>
          <a:p>
            <a:pPr algn="ctr"/>
            <a:r>
              <a:rPr lang="en-GB" sz="1100" dirty="0"/>
              <a:t>Baking School</a:t>
            </a:r>
          </a:p>
        </p:txBody>
      </p:sp>
      <p:sp>
        <p:nvSpPr>
          <p:cNvPr id="60" name="TextBox 59">
            <a:extLst>
              <a:ext uri="{FF2B5EF4-FFF2-40B4-BE49-F238E27FC236}">
                <a16:creationId xmlns:a16="http://schemas.microsoft.com/office/drawing/2014/main" id="{A61985FC-1EA6-4F4B-AD66-13AE92E93B06}"/>
              </a:ext>
            </a:extLst>
          </p:cNvPr>
          <p:cNvSpPr txBox="1"/>
          <p:nvPr/>
        </p:nvSpPr>
        <p:spPr>
          <a:xfrm>
            <a:off x="6237464" y="4062708"/>
            <a:ext cx="1154085" cy="430887"/>
          </a:xfrm>
          <a:prstGeom prst="rect">
            <a:avLst/>
          </a:prstGeom>
          <a:noFill/>
        </p:spPr>
        <p:txBody>
          <a:bodyPr wrap="square" rtlCol="0">
            <a:spAutoFit/>
          </a:bodyPr>
          <a:lstStyle/>
          <a:p>
            <a:pPr algn="ctr"/>
            <a:r>
              <a:rPr lang="en-GB" sz="1100" dirty="0"/>
              <a:t>Cheese Making Class</a:t>
            </a:r>
          </a:p>
        </p:txBody>
      </p:sp>
      <p:sp>
        <p:nvSpPr>
          <p:cNvPr id="61" name="Rectangle 60">
            <a:extLst>
              <a:ext uri="{FF2B5EF4-FFF2-40B4-BE49-F238E27FC236}">
                <a16:creationId xmlns:a16="http://schemas.microsoft.com/office/drawing/2014/main" id="{DF7873BD-A09E-4798-AAE0-53C0D429DCF7}"/>
              </a:ext>
            </a:extLst>
          </p:cNvPr>
          <p:cNvSpPr/>
          <p:nvPr/>
        </p:nvSpPr>
        <p:spPr>
          <a:xfrm>
            <a:off x="443691" y="5962751"/>
            <a:ext cx="1509292" cy="202556"/>
          </a:xfrm>
          <a:prstGeom prst="rect">
            <a:avLst/>
          </a:prstGeom>
        </p:spPr>
        <p:txBody>
          <a:bodyPr wrap="square">
            <a:spAutoFit/>
          </a:bodyPr>
          <a:lstStyle/>
          <a:p>
            <a:pPr>
              <a:lnSpc>
                <a:spcPct val="107000"/>
              </a:lnSpc>
              <a:spcAft>
                <a:spcPts val="800"/>
              </a:spcAft>
            </a:pPr>
            <a:r>
              <a:rPr lang="en-GB" sz="700" dirty="0">
                <a:solidFill>
                  <a:schemeClr val="tx2"/>
                </a:solidFill>
                <a:latin typeface="Calibri" panose="020F0502020204030204" pitchFamily="34" charset="0"/>
                <a:ea typeface="Calibri" panose="020F0502020204030204" pitchFamily="34" charset="0"/>
                <a:cs typeface="Times New Roman" panose="02020603050405020304" pitchFamily="18" charset="0"/>
              </a:rPr>
              <a:t>Don’t knows excluded</a:t>
            </a:r>
          </a:p>
        </p:txBody>
      </p:sp>
      <p:sp>
        <p:nvSpPr>
          <p:cNvPr id="34" name="Title 1">
            <a:extLst>
              <a:ext uri="{FF2B5EF4-FFF2-40B4-BE49-F238E27FC236}">
                <a16:creationId xmlns:a16="http://schemas.microsoft.com/office/drawing/2014/main" id="{6C539D96-12B4-4DEB-82B1-1DDDF0AD95B5}"/>
              </a:ext>
            </a:extLst>
          </p:cNvPr>
          <p:cNvSpPr>
            <a:spLocks noGrp="1"/>
          </p:cNvSpPr>
          <p:nvPr>
            <p:ph type="title"/>
          </p:nvPr>
        </p:nvSpPr>
        <p:spPr>
          <a:xfrm>
            <a:off x="83615" y="-41534"/>
            <a:ext cx="9298510" cy="904000"/>
          </a:xfrm>
        </p:spPr>
        <p:txBody>
          <a:bodyPr/>
          <a:lstStyle/>
          <a:p>
            <a:r>
              <a:rPr lang="en-GB" dirty="0"/>
              <a:t>Food &amp; Drink Learning Experiences: logistics</a:t>
            </a:r>
          </a:p>
        </p:txBody>
      </p:sp>
      <p:sp>
        <p:nvSpPr>
          <p:cNvPr id="25" name="Rectangle 24">
            <a:extLst>
              <a:ext uri="{FF2B5EF4-FFF2-40B4-BE49-F238E27FC236}">
                <a16:creationId xmlns:a16="http://schemas.microsoft.com/office/drawing/2014/main" id="{4DEC20C1-FD53-481F-BFA1-F72EFC2B031F}"/>
              </a:ext>
            </a:extLst>
          </p:cNvPr>
          <p:cNvSpPr/>
          <p:nvPr/>
        </p:nvSpPr>
        <p:spPr>
          <a:xfrm>
            <a:off x="728823" y="2437279"/>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26" name="Rectangle 25">
            <a:extLst>
              <a:ext uri="{FF2B5EF4-FFF2-40B4-BE49-F238E27FC236}">
                <a16:creationId xmlns:a16="http://schemas.microsoft.com/office/drawing/2014/main" id="{E5A18190-080B-4056-A9D9-C9D204EADA7D}"/>
              </a:ext>
            </a:extLst>
          </p:cNvPr>
          <p:cNvSpPr/>
          <p:nvPr/>
        </p:nvSpPr>
        <p:spPr>
          <a:xfrm>
            <a:off x="4098267" y="2466833"/>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27" name="Rectangle 26">
            <a:extLst>
              <a:ext uri="{FF2B5EF4-FFF2-40B4-BE49-F238E27FC236}">
                <a16:creationId xmlns:a16="http://schemas.microsoft.com/office/drawing/2014/main" id="{D87A1569-0739-40F5-B51C-5578E4211D50}"/>
              </a:ext>
            </a:extLst>
          </p:cNvPr>
          <p:cNvSpPr/>
          <p:nvPr/>
        </p:nvSpPr>
        <p:spPr>
          <a:xfrm>
            <a:off x="2430011" y="2483048"/>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28" name="Rectangle 27">
            <a:extLst>
              <a:ext uri="{FF2B5EF4-FFF2-40B4-BE49-F238E27FC236}">
                <a16:creationId xmlns:a16="http://schemas.microsoft.com/office/drawing/2014/main" id="{2DE9002D-64AF-484F-AB3A-93971A76AAB6}"/>
              </a:ext>
            </a:extLst>
          </p:cNvPr>
          <p:cNvSpPr/>
          <p:nvPr/>
        </p:nvSpPr>
        <p:spPr>
          <a:xfrm>
            <a:off x="6366851" y="2499481"/>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29" name="Rectangle 28">
            <a:extLst>
              <a:ext uri="{FF2B5EF4-FFF2-40B4-BE49-F238E27FC236}">
                <a16:creationId xmlns:a16="http://schemas.microsoft.com/office/drawing/2014/main" id="{90984450-C573-40B3-8E95-F1E1386A655D}"/>
              </a:ext>
            </a:extLst>
          </p:cNvPr>
          <p:cNvSpPr/>
          <p:nvPr/>
        </p:nvSpPr>
        <p:spPr>
          <a:xfrm>
            <a:off x="7086475" y="2387021"/>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31" name="Rectangle 30">
            <a:extLst>
              <a:ext uri="{FF2B5EF4-FFF2-40B4-BE49-F238E27FC236}">
                <a16:creationId xmlns:a16="http://schemas.microsoft.com/office/drawing/2014/main" id="{E2DDDF1D-D472-469F-81CE-22DDCBE02791}"/>
              </a:ext>
            </a:extLst>
          </p:cNvPr>
          <p:cNvSpPr/>
          <p:nvPr/>
        </p:nvSpPr>
        <p:spPr>
          <a:xfrm>
            <a:off x="1600761" y="5450050"/>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32" name="Rectangle 31">
            <a:extLst>
              <a:ext uri="{FF2B5EF4-FFF2-40B4-BE49-F238E27FC236}">
                <a16:creationId xmlns:a16="http://schemas.microsoft.com/office/drawing/2014/main" id="{CE400F48-B450-4B62-9C8D-D3CC1E28F6D6}"/>
              </a:ext>
            </a:extLst>
          </p:cNvPr>
          <p:cNvSpPr/>
          <p:nvPr/>
        </p:nvSpPr>
        <p:spPr>
          <a:xfrm>
            <a:off x="3001354" y="5565897"/>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33" name="Rectangle 32">
            <a:extLst>
              <a:ext uri="{FF2B5EF4-FFF2-40B4-BE49-F238E27FC236}">
                <a16:creationId xmlns:a16="http://schemas.microsoft.com/office/drawing/2014/main" id="{6E82DE71-4ED2-4EAD-AD21-F516D611ACE7}"/>
              </a:ext>
            </a:extLst>
          </p:cNvPr>
          <p:cNvSpPr/>
          <p:nvPr/>
        </p:nvSpPr>
        <p:spPr>
          <a:xfrm>
            <a:off x="4997903" y="5450049"/>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36" name="Rectangle 35">
            <a:extLst>
              <a:ext uri="{FF2B5EF4-FFF2-40B4-BE49-F238E27FC236}">
                <a16:creationId xmlns:a16="http://schemas.microsoft.com/office/drawing/2014/main" id="{6D39E9B2-7389-48D4-95F7-0ECBC11FD262}"/>
              </a:ext>
            </a:extLst>
          </p:cNvPr>
          <p:cNvSpPr/>
          <p:nvPr/>
        </p:nvSpPr>
        <p:spPr>
          <a:xfrm>
            <a:off x="3283211" y="4813049"/>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37" name="Rectangle 36">
            <a:extLst>
              <a:ext uri="{FF2B5EF4-FFF2-40B4-BE49-F238E27FC236}">
                <a16:creationId xmlns:a16="http://schemas.microsoft.com/office/drawing/2014/main" id="{41694CA6-0BFC-40D9-8962-1DD8A55504F3}"/>
              </a:ext>
            </a:extLst>
          </p:cNvPr>
          <p:cNvSpPr/>
          <p:nvPr/>
        </p:nvSpPr>
        <p:spPr>
          <a:xfrm>
            <a:off x="7085957" y="4807392"/>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39" name="Rectangle 38">
            <a:extLst>
              <a:ext uri="{FF2B5EF4-FFF2-40B4-BE49-F238E27FC236}">
                <a16:creationId xmlns:a16="http://schemas.microsoft.com/office/drawing/2014/main" id="{321DEE3B-E3B0-4D61-96D7-C125B56FFB1E}"/>
              </a:ext>
            </a:extLst>
          </p:cNvPr>
          <p:cNvSpPr/>
          <p:nvPr/>
        </p:nvSpPr>
        <p:spPr>
          <a:xfrm>
            <a:off x="6647708" y="5482122"/>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grpSp>
        <p:nvGrpSpPr>
          <p:cNvPr id="40" name="Group 39">
            <a:extLst>
              <a:ext uri="{FF2B5EF4-FFF2-40B4-BE49-F238E27FC236}">
                <a16:creationId xmlns:a16="http://schemas.microsoft.com/office/drawing/2014/main" id="{FEA25774-CB49-4924-A432-2B8BA3FCA686}"/>
              </a:ext>
            </a:extLst>
          </p:cNvPr>
          <p:cNvGrpSpPr/>
          <p:nvPr/>
        </p:nvGrpSpPr>
        <p:grpSpPr>
          <a:xfrm>
            <a:off x="1107837" y="6147150"/>
            <a:ext cx="6895568" cy="351322"/>
            <a:chOff x="1107837" y="6016519"/>
            <a:chExt cx="6895568" cy="351322"/>
          </a:xfrm>
        </p:grpSpPr>
        <p:sp>
          <p:nvSpPr>
            <p:cNvPr id="41" name="Rectangle 40">
              <a:extLst>
                <a:ext uri="{FF2B5EF4-FFF2-40B4-BE49-F238E27FC236}">
                  <a16:creationId xmlns:a16="http://schemas.microsoft.com/office/drawing/2014/main" id="{CD16CB74-B339-4359-A05C-0C522222D270}"/>
                </a:ext>
              </a:extLst>
            </p:cNvPr>
            <p:cNvSpPr/>
            <p:nvPr/>
          </p:nvSpPr>
          <p:spPr>
            <a:xfrm>
              <a:off x="1283023" y="6060064"/>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Significantly higher than other experiences</a:t>
              </a:r>
            </a:p>
          </p:txBody>
        </p:sp>
        <p:sp>
          <p:nvSpPr>
            <p:cNvPr id="47" name="Rectangle 46">
              <a:extLst>
                <a:ext uri="{FF2B5EF4-FFF2-40B4-BE49-F238E27FC236}">
                  <a16:creationId xmlns:a16="http://schemas.microsoft.com/office/drawing/2014/main" id="{55D663C7-F948-49A4-9E7F-673F9FEE369C}"/>
                </a:ext>
              </a:extLst>
            </p:cNvPr>
            <p:cNvSpPr/>
            <p:nvPr/>
          </p:nvSpPr>
          <p:spPr>
            <a:xfrm>
              <a:off x="1107837" y="6016519"/>
              <a:ext cx="344966" cy="307777"/>
            </a:xfrm>
            <a:prstGeom prst="rect">
              <a:avLst/>
            </a:prstGeom>
          </p:spPr>
          <p:txBody>
            <a:bodyPr wrap="square">
              <a:spAutoFit/>
            </a:bodyPr>
            <a:lstStyle/>
            <a:p>
              <a:r>
                <a:rPr lang="en-GB" sz="1400" b="1" dirty="0">
                  <a:sym typeface="Wingdings" panose="05000000000000000000" pitchFamily="2" charset="2"/>
                </a:rPr>
                <a:t></a:t>
              </a:r>
              <a:endParaRPr lang="en-GB" sz="1400" dirty="0"/>
            </a:p>
          </p:txBody>
        </p:sp>
        <p:sp>
          <p:nvSpPr>
            <p:cNvPr id="48" name="Rectangle 47">
              <a:extLst>
                <a:ext uri="{FF2B5EF4-FFF2-40B4-BE49-F238E27FC236}">
                  <a16:creationId xmlns:a16="http://schemas.microsoft.com/office/drawing/2014/main" id="{FA2FA781-FBDE-4756-A81E-CE0E32BDCAAF}"/>
                </a:ext>
              </a:extLst>
            </p:cNvPr>
            <p:cNvSpPr/>
            <p:nvPr/>
          </p:nvSpPr>
          <p:spPr>
            <a:xfrm>
              <a:off x="4219893" y="6060064"/>
              <a:ext cx="3783512"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Significantly lower than other experiences</a:t>
              </a:r>
            </a:p>
          </p:txBody>
        </p:sp>
        <p:sp>
          <p:nvSpPr>
            <p:cNvPr id="49" name="Rectangle 48">
              <a:extLst>
                <a:ext uri="{FF2B5EF4-FFF2-40B4-BE49-F238E27FC236}">
                  <a16:creationId xmlns:a16="http://schemas.microsoft.com/office/drawing/2014/main" id="{1CA4BD07-C951-4164-99CE-268158D42001}"/>
                </a:ext>
              </a:extLst>
            </p:cNvPr>
            <p:cNvSpPr/>
            <p:nvPr/>
          </p:nvSpPr>
          <p:spPr>
            <a:xfrm rot="10800000">
              <a:off x="3992453" y="6060064"/>
              <a:ext cx="344966" cy="307777"/>
            </a:xfrm>
            <a:prstGeom prst="rect">
              <a:avLst/>
            </a:prstGeom>
          </p:spPr>
          <p:txBody>
            <a:bodyPr wrap="square">
              <a:spAutoFit/>
            </a:bodyPr>
            <a:lstStyle/>
            <a:p>
              <a:r>
                <a:rPr lang="en-GB" sz="1400" b="1" dirty="0">
                  <a:sym typeface="Wingdings" panose="05000000000000000000" pitchFamily="2" charset="2"/>
                </a:rPr>
                <a:t></a:t>
              </a:r>
              <a:endParaRPr lang="en-GB" sz="1400" dirty="0"/>
            </a:p>
          </p:txBody>
        </p:sp>
      </p:grpSp>
      <p:sp>
        <p:nvSpPr>
          <p:cNvPr id="62" name="Rectangle 61">
            <a:extLst>
              <a:ext uri="{FF2B5EF4-FFF2-40B4-BE49-F238E27FC236}">
                <a16:creationId xmlns:a16="http://schemas.microsoft.com/office/drawing/2014/main" id="{86DD22C4-892D-43B6-A8DC-ED288AFE0C66}"/>
              </a:ext>
            </a:extLst>
          </p:cNvPr>
          <p:cNvSpPr/>
          <p:nvPr/>
        </p:nvSpPr>
        <p:spPr>
          <a:xfrm>
            <a:off x="990076" y="6418003"/>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Base: All markets </a:t>
            </a:r>
          </a:p>
        </p:txBody>
      </p:sp>
    </p:spTree>
    <p:extLst>
      <p:ext uri="{BB962C8B-B14F-4D97-AF65-F5344CB8AC3E}">
        <p14:creationId xmlns:p14="http://schemas.microsoft.com/office/powerpoint/2010/main" val="3340621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F237C7E-1D89-43F6-A03E-114F37098EF6}"/>
              </a:ext>
            </a:extLst>
          </p:cNvPr>
          <p:cNvSpPr/>
          <p:nvPr/>
        </p:nvSpPr>
        <p:spPr>
          <a:xfrm>
            <a:off x="0" y="744312"/>
            <a:ext cx="9822385" cy="3651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a:extLst>
              <a:ext uri="{FF2B5EF4-FFF2-40B4-BE49-F238E27FC236}">
                <a16:creationId xmlns:a16="http://schemas.microsoft.com/office/drawing/2014/main" id="{22CE16A8-9406-421C-BCB6-34912C9A781E}"/>
              </a:ext>
            </a:extLst>
          </p:cNvPr>
          <p:cNvSpPr>
            <a:spLocks noGrp="1"/>
          </p:cNvSpPr>
          <p:nvPr>
            <p:ph type="sldNum" sz="quarter" idx="12"/>
          </p:nvPr>
        </p:nvSpPr>
        <p:spPr/>
        <p:txBody>
          <a:bodyPr/>
          <a:lstStyle/>
          <a:p>
            <a:fld id="{65C4E51C-5B21-47ED-87F9-7CEAAA8B3069}" type="slidenum">
              <a:rPr lang="en-GB" smtClean="0"/>
              <a:pPr/>
              <a:t>49</a:t>
            </a:fld>
            <a:endParaRPr lang="en-GB"/>
          </a:p>
        </p:txBody>
      </p:sp>
      <p:sp>
        <p:nvSpPr>
          <p:cNvPr id="5" name="Rectangle 4">
            <a:extLst>
              <a:ext uri="{FF2B5EF4-FFF2-40B4-BE49-F238E27FC236}">
                <a16:creationId xmlns:a16="http://schemas.microsoft.com/office/drawing/2014/main" id="{8D5CDEFF-519D-4DD3-A628-F54A64238F94}"/>
              </a:ext>
            </a:extLst>
          </p:cNvPr>
          <p:cNvSpPr/>
          <p:nvPr/>
        </p:nvSpPr>
        <p:spPr>
          <a:xfrm>
            <a:off x="161925" y="765717"/>
            <a:ext cx="9678227" cy="307777"/>
          </a:xfrm>
          <a:prstGeom prst="rect">
            <a:avLst/>
          </a:prstGeom>
        </p:spPr>
        <p:txBody>
          <a:bodyPr wrap="none">
            <a:spAutoFit/>
          </a:bodyPr>
          <a:lstStyle/>
          <a:p>
            <a:r>
              <a:rPr lang="en-GB" sz="1400" b="1" dirty="0">
                <a:solidFill>
                  <a:schemeClr val="accent5"/>
                </a:solidFill>
              </a:rPr>
              <a:t>While England is not the obvious choice, there is opportunity to capitalise on globally known brands and high profile TV content </a:t>
            </a:r>
          </a:p>
        </p:txBody>
      </p:sp>
      <p:sp>
        <p:nvSpPr>
          <p:cNvPr id="18" name="TextBox 17">
            <a:extLst>
              <a:ext uri="{FF2B5EF4-FFF2-40B4-BE49-F238E27FC236}">
                <a16:creationId xmlns:a16="http://schemas.microsoft.com/office/drawing/2014/main" id="{2520BC48-5445-417A-BF54-2451D89EAB6F}"/>
              </a:ext>
            </a:extLst>
          </p:cNvPr>
          <p:cNvSpPr txBox="1"/>
          <p:nvPr/>
        </p:nvSpPr>
        <p:spPr>
          <a:xfrm>
            <a:off x="6584213" y="1921316"/>
            <a:ext cx="3013459" cy="3231654"/>
          </a:xfrm>
          <a:prstGeom prst="rect">
            <a:avLst/>
          </a:prstGeom>
          <a:noFill/>
        </p:spPr>
        <p:txBody>
          <a:bodyPr wrap="square" rtlCol="0">
            <a:spAutoFit/>
          </a:bodyPr>
          <a:lstStyle/>
          <a:p>
            <a:pPr>
              <a:buClr>
                <a:schemeClr val="accent5"/>
              </a:buClr>
              <a:buSzPct val="100000"/>
            </a:pPr>
            <a:endParaRPr lang="en-GB" sz="1200" b="1" dirty="0"/>
          </a:p>
          <a:p>
            <a:pPr marL="228600" indent="-228600">
              <a:buClr>
                <a:schemeClr val="accent5"/>
              </a:buClr>
              <a:buSzPct val="100000"/>
              <a:buFont typeface="Arial" panose="020B0604020202020204" pitchFamily="34" charset="0"/>
              <a:buChar char="•"/>
            </a:pPr>
            <a:r>
              <a:rPr lang="en-GB" sz="1200" dirty="0"/>
              <a:t>Visitors are </a:t>
            </a:r>
            <a:r>
              <a:rPr lang="en-GB" sz="1200" b="1" dirty="0"/>
              <a:t>likely to expect to do these experiences in cities, </a:t>
            </a:r>
            <a:r>
              <a:rPr lang="en-GB" sz="1200" dirty="0"/>
              <a:t>outside of cheese making – potentially impacting the current perception of authenticity of these experiences in England</a:t>
            </a:r>
          </a:p>
          <a:p>
            <a:pPr marL="228600" indent="-228600">
              <a:buClr>
                <a:schemeClr val="accent5"/>
              </a:buClr>
              <a:buSzPct val="100000"/>
              <a:buFont typeface="Arial" panose="020B0604020202020204" pitchFamily="34" charset="0"/>
              <a:buChar char="•"/>
            </a:pPr>
            <a:endParaRPr lang="en-GB" sz="1200" b="1" dirty="0"/>
          </a:p>
          <a:p>
            <a:pPr marL="228600" indent="-228600">
              <a:buClr>
                <a:schemeClr val="accent5"/>
              </a:buClr>
              <a:buSzPct val="100000"/>
              <a:buFont typeface="Arial" panose="020B0604020202020204" pitchFamily="34" charset="0"/>
              <a:buChar char="•"/>
            </a:pPr>
            <a:r>
              <a:rPr lang="en-GB" sz="1200" b="1" dirty="0"/>
              <a:t>Travellers are not connecting these experiences to local culture / history of England</a:t>
            </a:r>
            <a:r>
              <a:rPr lang="en-GB" sz="1200" dirty="0"/>
              <a:t>, and furthermore, these experiences are </a:t>
            </a:r>
            <a:r>
              <a:rPr lang="en-GB" sz="1200" b="1" dirty="0"/>
              <a:t>not seen as strong way of creating memories </a:t>
            </a:r>
            <a:r>
              <a:rPr lang="en-GB" sz="1200" dirty="0"/>
              <a:t>of their holiday.</a:t>
            </a:r>
          </a:p>
          <a:p>
            <a:pPr marL="228600" indent="-228600">
              <a:buClr>
                <a:schemeClr val="accent5"/>
              </a:buClr>
              <a:buSzPct val="100000"/>
              <a:buFont typeface="Arial" panose="020B0604020202020204" pitchFamily="34" charset="0"/>
              <a:buChar char="•"/>
            </a:pPr>
            <a:endParaRPr lang="en-GB" sz="1200" b="1" dirty="0"/>
          </a:p>
          <a:p>
            <a:pPr marL="228600" indent="-228600">
              <a:buClr>
                <a:schemeClr val="accent5"/>
              </a:buClr>
              <a:buSzPct val="100000"/>
              <a:buFont typeface="Arial" panose="020B0604020202020204" pitchFamily="34" charset="0"/>
              <a:buChar char="•"/>
            </a:pPr>
            <a:endParaRPr lang="en-GB" sz="1200" dirty="0"/>
          </a:p>
          <a:p>
            <a:pPr marL="228600" indent="-228600">
              <a:buClr>
                <a:schemeClr val="accent5"/>
              </a:buClr>
              <a:buSzPct val="100000"/>
              <a:buFont typeface="Calibri" panose="020F0502020204030204" pitchFamily="34" charset="0"/>
              <a:buChar char="②"/>
            </a:pPr>
            <a:endParaRPr lang="en-GB" sz="1200" dirty="0"/>
          </a:p>
          <a:p>
            <a:pPr marL="228600" indent="-228600">
              <a:buClr>
                <a:schemeClr val="accent5"/>
              </a:buClr>
              <a:buSzPct val="100000"/>
              <a:buFont typeface="Calibri" panose="020F0502020204030204" pitchFamily="34" charset="0"/>
              <a:buChar char="②"/>
            </a:pPr>
            <a:endParaRPr lang="en-GB" sz="1200" dirty="0"/>
          </a:p>
          <a:p>
            <a:endParaRPr lang="en-GB" sz="1200" dirty="0"/>
          </a:p>
        </p:txBody>
      </p:sp>
      <p:sp>
        <p:nvSpPr>
          <p:cNvPr id="24" name="Rectangle 23">
            <a:extLst>
              <a:ext uri="{FF2B5EF4-FFF2-40B4-BE49-F238E27FC236}">
                <a16:creationId xmlns:a16="http://schemas.microsoft.com/office/drawing/2014/main" id="{69B78A40-C5E5-4F75-A000-D1A2D5F4EA9F}"/>
              </a:ext>
            </a:extLst>
          </p:cNvPr>
          <p:cNvSpPr/>
          <p:nvPr/>
        </p:nvSpPr>
        <p:spPr>
          <a:xfrm>
            <a:off x="0" y="4942021"/>
            <a:ext cx="9822385" cy="8928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4EEE7BA-F684-42A7-AF0A-B7488F1449B8}"/>
              </a:ext>
            </a:extLst>
          </p:cNvPr>
          <p:cNvSpPr/>
          <p:nvPr/>
        </p:nvSpPr>
        <p:spPr>
          <a:xfrm>
            <a:off x="166467" y="4986036"/>
            <a:ext cx="9500048" cy="738664"/>
          </a:xfrm>
          <a:prstGeom prst="rect">
            <a:avLst/>
          </a:prstGeom>
        </p:spPr>
        <p:txBody>
          <a:bodyPr wrap="square">
            <a:spAutoFit/>
          </a:bodyPr>
          <a:lstStyle/>
          <a:p>
            <a:r>
              <a:rPr lang="en-GB" sz="1400" b="1" dirty="0">
                <a:solidFill>
                  <a:schemeClr val="accent5"/>
                </a:solidFill>
              </a:rPr>
              <a:t>Maximising the opportunity: Challenge to convince visitors that these experiences have a regional home given the apparent lack of understanding of regions and their specialities. The expectation around the length of experience is varied for travellers – flexible options and clear communication of duration are important considerations</a:t>
            </a:r>
          </a:p>
        </p:txBody>
      </p:sp>
      <p:sp>
        <p:nvSpPr>
          <p:cNvPr id="14" name="Slide Number Placeholder 5">
            <a:extLst>
              <a:ext uri="{FF2B5EF4-FFF2-40B4-BE49-F238E27FC236}">
                <a16:creationId xmlns:a16="http://schemas.microsoft.com/office/drawing/2014/main" id="{19C2F00B-1F1F-4163-BBA2-38D76F943ACB}"/>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pic>
        <p:nvPicPr>
          <p:cNvPr id="6" name="Graphic 5">
            <a:extLst>
              <a:ext uri="{FF2B5EF4-FFF2-40B4-BE49-F238E27FC236}">
                <a16:creationId xmlns:a16="http://schemas.microsoft.com/office/drawing/2014/main" id="{2EE1AA15-DF5F-4788-9CEC-57A538A1AE93}"/>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336317" y="1442089"/>
            <a:ext cx="597037" cy="597037"/>
          </a:xfrm>
          <a:prstGeom prst="rect">
            <a:avLst/>
          </a:prstGeom>
        </p:spPr>
      </p:pic>
      <p:sp>
        <p:nvSpPr>
          <p:cNvPr id="7" name="Rectangle 6">
            <a:extLst>
              <a:ext uri="{FF2B5EF4-FFF2-40B4-BE49-F238E27FC236}">
                <a16:creationId xmlns:a16="http://schemas.microsoft.com/office/drawing/2014/main" id="{D4345608-0588-4936-9166-89F35E273767}"/>
              </a:ext>
            </a:extLst>
          </p:cNvPr>
          <p:cNvSpPr/>
          <p:nvPr/>
        </p:nvSpPr>
        <p:spPr>
          <a:xfrm>
            <a:off x="161924" y="2092725"/>
            <a:ext cx="3092057" cy="1569660"/>
          </a:xfrm>
          <a:prstGeom prst="rect">
            <a:avLst/>
          </a:prstGeom>
        </p:spPr>
        <p:txBody>
          <a:bodyPr wrap="square">
            <a:spAutoFit/>
          </a:bodyPr>
          <a:lstStyle/>
          <a:p>
            <a:pPr marL="182563" indent="-182563">
              <a:buClr>
                <a:schemeClr val="accent5"/>
              </a:buClr>
              <a:buSzPct val="100000"/>
              <a:buFont typeface="Arial" panose="020B0604020202020204" pitchFamily="34" charset="0"/>
              <a:buChar char="•"/>
            </a:pPr>
            <a:r>
              <a:rPr lang="en-GB" sz="1200" b="1" dirty="0"/>
              <a:t>Medium ranking </a:t>
            </a:r>
            <a:r>
              <a:rPr lang="en-GB" sz="1200" dirty="0"/>
              <a:t>in terms of experiences visitors want to partake in while on holiday to England, with </a:t>
            </a:r>
            <a:r>
              <a:rPr lang="en-GB" sz="1200" b="1" dirty="0"/>
              <a:t>potential for growth</a:t>
            </a:r>
            <a:r>
              <a:rPr lang="en-GB" sz="1200" dirty="0"/>
              <a:t>.  </a:t>
            </a:r>
          </a:p>
          <a:p>
            <a:pPr marL="182563" indent="-182563">
              <a:buClr>
                <a:schemeClr val="accent5"/>
              </a:buClr>
              <a:buSzPct val="100000"/>
              <a:buFont typeface="Arial" panose="020B0604020202020204" pitchFamily="34" charset="0"/>
              <a:buChar char="•"/>
            </a:pPr>
            <a:endParaRPr lang="en-GB" sz="1200" dirty="0"/>
          </a:p>
          <a:p>
            <a:pPr marL="182563" indent="-182563">
              <a:buClr>
                <a:schemeClr val="accent5"/>
              </a:buClr>
              <a:buSzPct val="100000"/>
              <a:buFont typeface="Arial" panose="020B0604020202020204" pitchFamily="34" charset="0"/>
              <a:buChar char="•"/>
            </a:pPr>
            <a:r>
              <a:rPr lang="en-GB" sz="1200" b="1" dirty="0"/>
              <a:t>Communicating the fun element</a:t>
            </a:r>
            <a:r>
              <a:rPr lang="en-GB" sz="1200" dirty="0"/>
              <a:t> will help broaden the interest</a:t>
            </a:r>
          </a:p>
          <a:p>
            <a:pPr marL="171450" indent="-171450">
              <a:buClr>
                <a:schemeClr val="accent5"/>
              </a:buClr>
              <a:buSzPct val="100000"/>
              <a:buFont typeface="Arial" panose="020B0604020202020204" pitchFamily="34" charset="0"/>
              <a:buChar char="•"/>
            </a:pPr>
            <a:endParaRPr lang="en-GB" sz="1200" dirty="0"/>
          </a:p>
          <a:p>
            <a:pPr marL="228600" indent="-228600">
              <a:buClr>
                <a:schemeClr val="accent5"/>
              </a:buClr>
              <a:buSzPct val="100000"/>
              <a:buFont typeface="Calibri" panose="020F0502020204030204" pitchFamily="34" charset="0"/>
              <a:buChar char="②"/>
            </a:pPr>
            <a:endParaRPr lang="en-GB" sz="1200" dirty="0"/>
          </a:p>
        </p:txBody>
      </p:sp>
      <p:pic>
        <p:nvPicPr>
          <p:cNvPr id="19" name="Graphic 18">
            <a:extLst>
              <a:ext uri="{FF2B5EF4-FFF2-40B4-BE49-F238E27FC236}">
                <a16:creationId xmlns:a16="http://schemas.microsoft.com/office/drawing/2014/main" id="{1428D570-DEA7-4C24-B5A0-4A51ACD47D12}"/>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3513795" y="1576283"/>
            <a:ext cx="495898" cy="495898"/>
          </a:xfrm>
          <a:prstGeom prst="rect">
            <a:avLst/>
          </a:prstGeom>
        </p:spPr>
      </p:pic>
      <p:sp>
        <p:nvSpPr>
          <p:cNvPr id="11" name="Rectangle 10">
            <a:extLst>
              <a:ext uri="{FF2B5EF4-FFF2-40B4-BE49-F238E27FC236}">
                <a16:creationId xmlns:a16="http://schemas.microsoft.com/office/drawing/2014/main" id="{ADA94D87-3B48-4D09-9117-D9F167C550AC}"/>
              </a:ext>
            </a:extLst>
          </p:cNvPr>
          <p:cNvSpPr/>
          <p:nvPr/>
        </p:nvSpPr>
        <p:spPr>
          <a:xfrm>
            <a:off x="3341560" y="2133326"/>
            <a:ext cx="3092057" cy="2123658"/>
          </a:xfrm>
          <a:prstGeom prst="rect">
            <a:avLst/>
          </a:prstGeom>
        </p:spPr>
        <p:txBody>
          <a:bodyPr wrap="square">
            <a:spAutoFit/>
          </a:bodyPr>
          <a:lstStyle/>
          <a:p>
            <a:pPr marL="228600" indent="-228600">
              <a:buClr>
                <a:schemeClr val="accent5"/>
              </a:buClr>
              <a:buSzPct val="100000"/>
              <a:buFont typeface="Arial" panose="020B0604020202020204" pitchFamily="34" charset="0"/>
              <a:buChar char="•"/>
            </a:pPr>
            <a:r>
              <a:rPr lang="en-GB" sz="1200" dirty="0"/>
              <a:t>England is currently </a:t>
            </a:r>
            <a:r>
              <a:rPr lang="en-GB" sz="1200" b="1" dirty="0"/>
              <a:t>not the obvious choice for these type of experiences </a:t>
            </a:r>
            <a:r>
              <a:rPr lang="en-GB" sz="1200" dirty="0"/>
              <a:t>- there is strong competition with other European countries (particularly France and Italy).  </a:t>
            </a:r>
          </a:p>
          <a:p>
            <a:pPr marL="228600" indent="-228600">
              <a:buClr>
                <a:schemeClr val="accent5"/>
              </a:buClr>
              <a:buSzPct val="100000"/>
              <a:buFont typeface="Arial" panose="020B0604020202020204" pitchFamily="34" charset="0"/>
              <a:buChar char="•"/>
            </a:pPr>
            <a:endParaRPr lang="en-GB" sz="1200" dirty="0"/>
          </a:p>
          <a:p>
            <a:pPr marL="228600" indent="-228600">
              <a:buClr>
                <a:schemeClr val="accent5"/>
              </a:buClr>
              <a:buSzPct val="100000"/>
              <a:buFont typeface="Arial" panose="020B0604020202020204" pitchFamily="34" charset="0"/>
              <a:buChar char="•"/>
            </a:pPr>
            <a:r>
              <a:rPr lang="en-GB" sz="1200" dirty="0"/>
              <a:t>Building on existing credentials could form the foundation for growth - i.e. Cadbury World to </a:t>
            </a:r>
            <a:r>
              <a:rPr lang="en-GB" sz="1200" dirty="0" err="1"/>
              <a:t>Frys</a:t>
            </a:r>
            <a:r>
              <a:rPr lang="en-GB" sz="1200" dirty="0"/>
              <a:t>; franchised TV programmes such as Bake-off, </a:t>
            </a:r>
            <a:r>
              <a:rPr lang="en-GB" sz="1200" dirty="0" err="1"/>
              <a:t>Masterchef</a:t>
            </a:r>
            <a:r>
              <a:rPr lang="en-GB" sz="1200" dirty="0"/>
              <a:t> etc.  </a:t>
            </a:r>
          </a:p>
          <a:p>
            <a:pPr marL="228600" indent="-228600">
              <a:buClr>
                <a:schemeClr val="accent5"/>
              </a:buClr>
              <a:buSzPct val="100000"/>
              <a:buFont typeface="Arial" panose="020B0604020202020204" pitchFamily="34" charset="0"/>
              <a:buChar char="•"/>
            </a:pPr>
            <a:endParaRPr lang="en-GB" sz="1200" dirty="0"/>
          </a:p>
        </p:txBody>
      </p:sp>
      <p:pic>
        <p:nvPicPr>
          <p:cNvPr id="15" name="Graphic 14">
            <a:extLst>
              <a:ext uri="{FF2B5EF4-FFF2-40B4-BE49-F238E27FC236}">
                <a16:creationId xmlns:a16="http://schemas.microsoft.com/office/drawing/2014/main" id="{61719324-F8FB-4E54-8019-51447C39EA50}"/>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6775583" y="1495688"/>
            <a:ext cx="597037" cy="597037"/>
          </a:xfrm>
          <a:prstGeom prst="rect">
            <a:avLst/>
          </a:prstGeom>
        </p:spPr>
      </p:pic>
      <p:sp>
        <p:nvSpPr>
          <p:cNvPr id="16" name="Rectangle 15">
            <a:extLst>
              <a:ext uri="{FF2B5EF4-FFF2-40B4-BE49-F238E27FC236}">
                <a16:creationId xmlns:a16="http://schemas.microsoft.com/office/drawing/2014/main" id="{31B87A9A-6CEF-4EA3-927E-27A8B4B81E0A}"/>
              </a:ext>
            </a:extLst>
          </p:cNvPr>
          <p:cNvSpPr/>
          <p:nvPr/>
        </p:nvSpPr>
        <p:spPr>
          <a:xfrm>
            <a:off x="7354864" y="1822486"/>
            <a:ext cx="2153688" cy="265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C00000"/>
                </a:solidFill>
              </a:rPr>
              <a:t>CHALLENGES</a:t>
            </a:r>
          </a:p>
        </p:txBody>
      </p:sp>
      <p:sp>
        <p:nvSpPr>
          <p:cNvPr id="23" name="Rectangle 22">
            <a:extLst>
              <a:ext uri="{FF2B5EF4-FFF2-40B4-BE49-F238E27FC236}">
                <a16:creationId xmlns:a16="http://schemas.microsoft.com/office/drawing/2014/main" id="{A176971D-AA72-434C-BA9F-7FD1546B1F55}"/>
              </a:ext>
            </a:extLst>
          </p:cNvPr>
          <p:cNvSpPr/>
          <p:nvPr/>
        </p:nvSpPr>
        <p:spPr>
          <a:xfrm>
            <a:off x="4000815" y="1821241"/>
            <a:ext cx="2153688" cy="265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accent2">
                    <a:lumMod val="50000"/>
                  </a:schemeClr>
                </a:solidFill>
              </a:rPr>
              <a:t>OPPORTUNITIES</a:t>
            </a:r>
          </a:p>
        </p:txBody>
      </p:sp>
      <p:sp>
        <p:nvSpPr>
          <p:cNvPr id="27" name="Rectangle 26">
            <a:extLst>
              <a:ext uri="{FF2B5EF4-FFF2-40B4-BE49-F238E27FC236}">
                <a16:creationId xmlns:a16="http://schemas.microsoft.com/office/drawing/2014/main" id="{035EC805-7C61-4D7C-8961-CBCA5ADA1A66}"/>
              </a:ext>
            </a:extLst>
          </p:cNvPr>
          <p:cNvSpPr/>
          <p:nvPr/>
        </p:nvSpPr>
        <p:spPr>
          <a:xfrm>
            <a:off x="860727" y="1788585"/>
            <a:ext cx="2153688" cy="265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0070C0"/>
                </a:solidFill>
              </a:rPr>
              <a:t>ENGLAND APPEAL </a:t>
            </a:r>
          </a:p>
        </p:txBody>
      </p:sp>
      <p:sp>
        <p:nvSpPr>
          <p:cNvPr id="28" name="Title 1">
            <a:extLst>
              <a:ext uri="{FF2B5EF4-FFF2-40B4-BE49-F238E27FC236}">
                <a16:creationId xmlns:a16="http://schemas.microsoft.com/office/drawing/2014/main" id="{68E82A4B-03C0-4E3B-BDA8-25092885A6D6}"/>
              </a:ext>
            </a:extLst>
          </p:cNvPr>
          <p:cNvSpPr>
            <a:spLocks noGrp="1"/>
          </p:cNvSpPr>
          <p:nvPr>
            <p:ph type="title"/>
          </p:nvPr>
        </p:nvSpPr>
        <p:spPr>
          <a:xfrm>
            <a:off x="83615" y="-41534"/>
            <a:ext cx="9298510" cy="904000"/>
          </a:xfrm>
        </p:spPr>
        <p:txBody>
          <a:bodyPr/>
          <a:lstStyle/>
          <a:p>
            <a:r>
              <a:rPr lang="en-GB" dirty="0"/>
              <a:t>Food &amp; Drink Learning Experiences: key take outs</a:t>
            </a:r>
          </a:p>
        </p:txBody>
      </p:sp>
      <p:sp>
        <p:nvSpPr>
          <p:cNvPr id="20" name="Rectangle 19">
            <a:extLst>
              <a:ext uri="{FF2B5EF4-FFF2-40B4-BE49-F238E27FC236}">
                <a16:creationId xmlns:a16="http://schemas.microsoft.com/office/drawing/2014/main" id="{53193602-5EE7-42BE-AF59-0CA6DA15AC10}"/>
              </a:ext>
            </a:extLst>
          </p:cNvPr>
          <p:cNvSpPr/>
          <p:nvPr/>
        </p:nvSpPr>
        <p:spPr>
          <a:xfrm>
            <a:off x="990076" y="6418003"/>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Base: All markets </a:t>
            </a:r>
          </a:p>
        </p:txBody>
      </p:sp>
    </p:spTree>
    <p:extLst>
      <p:ext uri="{BB962C8B-B14F-4D97-AF65-F5344CB8AC3E}">
        <p14:creationId xmlns:p14="http://schemas.microsoft.com/office/powerpoint/2010/main" val="821113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able 13">
            <a:extLst>
              <a:ext uri="{FF2B5EF4-FFF2-40B4-BE49-F238E27FC236}">
                <a16:creationId xmlns:a16="http://schemas.microsoft.com/office/drawing/2014/main" id="{3CBF8CD1-8D4F-4F4E-9065-B69982920BB2}"/>
              </a:ext>
            </a:extLst>
          </p:cNvPr>
          <p:cNvGraphicFramePr>
            <a:graphicFrameLocks noGrp="1"/>
          </p:cNvGraphicFramePr>
          <p:nvPr>
            <p:extLst>
              <p:ext uri="{D42A27DB-BD31-4B8C-83A1-F6EECF244321}">
                <p14:modId xmlns:p14="http://schemas.microsoft.com/office/powerpoint/2010/main" val="3202123405"/>
              </p:ext>
            </p:extLst>
          </p:nvPr>
        </p:nvGraphicFramePr>
        <p:xfrm>
          <a:off x="5226" y="1332592"/>
          <a:ext cx="9822386" cy="4720477"/>
        </p:xfrm>
        <a:graphic>
          <a:graphicData uri="http://schemas.openxmlformats.org/drawingml/2006/table">
            <a:tbl>
              <a:tblPr firstRow="1" bandRow="1">
                <a:tableStyleId>{5C22544A-7EE6-4342-B048-85BDC9FD1C3A}</a:tableStyleId>
              </a:tblPr>
              <a:tblGrid>
                <a:gridCol w="9822386">
                  <a:extLst>
                    <a:ext uri="{9D8B030D-6E8A-4147-A177-3AD203B41FA5}">
                      <a16:colId xmlns:a16="http://schemas.microsoft.com/office/drawing/2014/main" val="219639565"/>
                    </a:ext>
                  </a:extLst>
                </a:gridCol>
              </a:tblGrid>
              <a:tr h="4720477">
                <a:tc>
                  <a:txBody>
                    <a:bodyPr/>
                    <a:lstStyle/>
                    <a:p>
                      <a:endParaRPr lang="en-GB" dirty="0"/>
                    </a:p>
                  </a:txBody>
                  <a:tcPr>
                    <a:solidFill>
                      <a:schemeClr val="bg1">
                        <a:lumMod val="95000"/>
                      </a:schemeClr>
                    </a:solidFill>
                  </a:tcPr>
                </a:tc>
                <a:extLst>
                  <a:ext uri="{0D108BD9-81ED-4DB2-BD59-A6C34878D82A}">
                    <a16:rowId xmlns:a16="http://schemas.microsoft.com/office/drawing/2014/main" val="2447966589"/>
                  </a:ext>
                </a:extLst>
              </a:tr>
            </a:tbl>
          </a:graphicData>
        </a:graphic>
      </p:graphicFrame>
      <p:sp>
        <p:nvSpPr>
          <p:cNvPr id="11" name="Title 1">
            <a:extLst>
              <a:ext uri="{FF2B5EF4-FFF2-40B4-BE49-F238E27FC236}">
                <a16:creationId xmlns:a16="http://schemas.microsoft.com/office/drawing/2014/main" id="{A838893F-0A7F-4F9E-BCC1-6E359FED346C}"/>
              </a:ext>
            </a:extLst>
          </p:cNvPr>
          <p:cNvSpPr>
            <a:spLocks noGrp="1"/>
          </p:cNvSpPr>
          <p:nvPr>
            <p:ph type="title"/>
          </p:nvPr>
        </p:nvSpPr>
        <p:spPr>
          <a:xfrm>
            <a:off x="84138" y="77788"/>
            <a:ext cx="8234362" cy="710873"/>
          </a:xfrm>
        </p:spPr>
        <p:txBody>
          <a:bodyPr/>
          <a:lstStyle/>
          <a:p>
            <a:r>
              <a:rPr lang="en-GB" dirty="0"/>
              <a:t>Methodology: Phase 1 – Qualitative Headlines</a:t>
            </a:r>
          </a:p>
        </p:txBody>
      </p:sp>
      <p:sp>
        <p:nvSpPr>
          <p:cNvPr id="7" name="Rectangle 6">
            <a:extLst>
              <a:ext uri="{FF2B5EF4-FFF2-40B4-BE49-F238E27FC236}">
                <a16:creationId xmlns:a16="http://schemas.microsoft.com/office/drawing/2014/main" id="{C12FAA10-C751-4BFD-AA7A-E625C71B131F}"/>
              </a:ext>
            </a:extLst>
          </p:cNvPr>
          <p:cNvSpPr/>
          <p:nvPr/>
        </p:nvSpPr>
        <p:spPr>
          <a:xfrm>
            <a:off x="6738421" y="2685728"/>
            <a:ext cx="3007589" cy="2369880"/>
          </a:xfrm>
          <a:prstGeom prst="rect">
            <a:avLst/>
          </a:prstGeom>
          <a:solidFill>
            <a:schemeClr val="bg2"/>
          </a:solidFill>
          <a:ln>
            <a:solidFill>
              <a:srgbClr val="FF9900"/>
            </a:solidFill>
          </a:ln>
        </p:spPr>
        <p:txBody>
          <a:bodyPr wrap="square">
            <a:spAutoFit/>
          </a:bodyPr>
          <a:lstStyle/>
          <a:p>
            <a:r>
              <a:rPr lang="en-GB" sz="1400" b="1" dirty="0"/>
              <a:t>Qualitative Phase </a:t>
            </a:r>
          </a:p>
          <a:p>
            <a:endParaRPr lang="en-GB" sz="1400" b="1" dirty="0"/>
          </a:p>
          <a:p>
            <a:pPr marL="342900" indent="-342900">
              <a:buClr>
                <a:schemeClr val="tx1"/>
              </a:buClr>
              <a:buFont typeface="+mj-lt"/>
              <a:buAutoNum type="arabicPeriod"/>
            </a:pPr>
            <a:r>
              <a:rPr lang="en-GB" sz="1200" dirty="0"/>
              <a:t>Experiential activities have the power to significantly increase the value of holidays in England for both tourists and tourism</a:t>
            </a:r>
          </a:p>
          <a:p>
            <a:pPr marL="342900" indent="-342900">
              <a:buClr>
                <a:schemeClr val="tx1"/>
              </a:buClr>
              <a:buFont typeface="+mj-lt"/>
              <a:buAutoNum type="arabicPeriod"/>
            </a:pPr>
            <a:endParaRPr lang="en-GB" sz="1200" dirty="0"/>
          </a:p>
          <a:p>
            <a:pPr marL="342900" indent="-342900">
              <a:buClr>
                <a:schemeClr val="tx1"/>
              </a:buClr>
              <a:buFont typeface="+mj-lt"/>
              <a:buAutoNum type="arabicPeriod"/>
            </a:pPr>
            <a:r>
              <a:rPr lang="en-GB" sz="1200" dirty="0"/>
              <a:t>Experiential activities can expand and develop holiday plans within England</a:t>
            </a:r>
          </a:p>
          <a:p>
            <a:pPr marL="342900" indent="-342900">
              <a:buClr>
                <a:schemeClr val="tx1"/>
              </a:buClr>
              <a:buFont typeface="+mj-lt"/>
              <a:buAutoNum type="arabicPeriod"/>
            </a:pPr>
            <a:endParaRPr lang="en-GB" sz="1200" dirty="0"/>
          </a:p>
          <a:p>
            <a:pPr marL="342900" indent="-342900">
              <a:buClr>
                <a:schemeClr val="tx1"/>
              </a:buClr>
              <a:buFont typeface="+mj-lt"/>
              <a:buAutoNum type="arabicPeriod"/>
            </a:pPr>
            <a:r>
              <a:rPr lang="en-GB" sz="1200" dirty="0"/>
              <a:t>Experiential activities can draw people to more / different locations</a:t>
            </a:r>
          </a:p>
        </p:txBody>
      </p:sp>
      <p:sp>
        <p:nvSpPr>
          <p:cNvPr id="2" name="Rectangle 1">
            <a:extLst>
              <a:ext uri="{FF2B5EF4-FFF2-40B4-BE49-F238E27FC236}">
                <a16:creationId xmlns:a16="http://schemas.microsoft.com/office/drawing/2014/main" id="{DC8208ED-0A26-4E0C-8407-2EA9553DF4CB}"/>
              </a:ext>
            </a:extLst>
          </p:cNvPr>
          <p:cNvSpPr/>
          <p:nvPr/>
        </p:nvSpPr>
        <p:spPr>
          <a:xfrm>
            <a:off x="6740658" y="2650761"/>
            <a:ext cx="3007588" cy="459021"/>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dirty="0"/>
              <a:t>Hypothesise put forward from 3 market qualitative research</a:t>
            </a:r>
          </a:p>
        </p:txBody>
      </p:sp>
      <p:pic>
        <p:nvPicPr>
          <p:cNvPr id="10" name="Picture 9">
            <a:extLst>
              <a:ext uri="{FF2B5EF4-FFF2-40B4-BE49-F238E27FC236}">
                <a16:creationId xmlns:a16="http://schemas.microsoft.com/office/drawing/2014/main" id="{336AE448-DB0C-44A6-A9D7-16461E71BD9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351221" y="5202238"/>
            <a:ext cx="1165916" cy="357205"/>
          </a:xfrm>
          <a:prstGeom prst="rect">
            <a:avLst/>
          </a:prstGeom>
        </p:spPr>
      </p:pic>
      <p:sp>
        <p:nvSpPr>
          <p:cNvPr id="12" name="Rectangle 11">
            <a:extLst>
              <a:ext uri="{FF2B5EF4-FFF2-40B4-BE49-F238E27FC236}">
                <a16:creationId xmlns:a16="http://schemas.microsoft.com/office/drawing/2014/main" id="{C5C933B1-8F96-4527-B7FF-D1693C832DFD}"/>
              </a:ext>
            </a:extLst>
          </p:cNvPr>
          <p:cNvSpPr/>
          <p:nvPr/>
        </p:nvSpPr>
        <p:spPr>
          <a:xfrm>
            <a:off x="-1242" y="682303"/>
            <a:ext cx="9822385" cy="533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A894DE5-FA71-4E74-ACB6-597C1D673DE7}"/>
              </a:ext>
            </a:extLst>
          </p:cNvPr>
          <p:cNvSpPr/>
          <p:nvPr/>
        </p:nvSpPr>
        <p:spPr>
          <a:xfrm>
            <a:off x="84857" y="692864"/>
            <a:ext cx="9432280" cy="523220"/>
          </a:xfrm>
          <a:prstGeom prst="rect">
            <a:avLst/>
          </a:prstGeom>
        </p:spPr>
        <p:txBody>
          <a:bodyPr wrap="square">
            <a:spAutoFit/>
          </a:bodyPr>
          <a:lstStyle/>
          <a:p>
            <a:r>
              <a:rPr lang="en-US" sz="1400" b="1" dirty="0">
                <a:solidFill>
                  <a:schemeClr val="accent5"/>
                </a:solidFill>
              </a:rPr>
              <a:t>In December 2018 </a:t>
            </a:r>
            <a:r>
              <a:rPr lang="en-US" sz="1400" b="1" dirty="0" err="1">
                <a:solidFill>
                  <a:schemeClr val="accent5"/>
                </a:solidFill>
              </a:rPr>
              <a:t>kubi</a:t>
            </a:r>
            <a:r>
              <a:rPr lang="en-US" sz="1400" b="1" dirty="0">
                <a:solidFill>
                  <a:schemeClr val="accent5"/>
                </a:solidFill>
              </a:rPr>
              <a:t> </a:t>
            </a:r>
            <a:r>
              <a:rPr lang="en-US" sz="1400" b="1" dirty="0" err="1">
                <a:solidFill>
                  <a:schemeClr val="accent5"/>
                </a:solidFill>
              </a:rPr>
              <a:t>kalloo</a:t>
            </a:r>
            <a:r>
              <a:rPr lang="en-US" sz="1400" b="1" dirty="0">
                <a:solidFill>
                  <a:schemeClr val="accent5"/>
                </a:solidFill>
              </a:rPr>
              <a:t> conducted the first of a two-part research study which used exploratory qualitative research to assess consumer perceptions of visiting England for experiential activities</a:t>
            </a:r>
          </a:p>
        </p:txBody>
      </p:sp>
      <p:sp>
        <p:nvSpPr>
          <p:cNvPr id="15" name="Slide Number Placeholder 5">
            <a:extLst>
              <a:ext uri="{FF2B5EF4-FFF2-40B4-BE49-F238E27FC236}">
                <a16:creationId xmlns:a16="http://schemas.microsoft.com/office/drawing/2014/main" id="{C67A8D50-06EA-43FB-B9C8-20CF88F0A97D}"/>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4ED5CC29-47E2-4EAD-8F01-0036FC766ACE}"/>
              </a:ext>
            </a:extLst>
          </p:cNvPr>
          <p:cNvSpPr/>
          <p:nvPr/>
        </p:nvSpPr>
        <p:spPr>
          <a:xfrm>
            <a:off x="3472359" y="3109214"/>
            <a:ext cx="3145297" cy="2747835"/>
          </a:xfrm>
          <a:prstGeom prst="rect">
            <a:avLst/>
          </a:prstGeom>
          <a:solidFill>
            <a:schemeClr val="bg2"/>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1200" dirty="0"/>
          </a:p>
        </p:txBody>
      </p:sp>
      <p:pic>
        <p:nvPicPr>
          <p:cNvPr id="32" name="Graphic 31">
            <a:extLst>
              <a:ext uri="{FF2B5EF4-FFF2-40B4-BE49-F238E27FC236}">
                <a16:creationId xmlns:a16="http://schemas.microsoft.com/office/drawing/2014/main" id="{03B58359-F1A5-462F-AF61-59824005FDFE}"/>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3566439" y="4985984"/>
            <a:ext cx="600921" cy="459528"/>
          </a:xfrm>
          <a:prstGeom prst="rect">
            <a:avLst/>
          </a:prstGeom>
        </p:spPr>
      </p:pic>
      <p:sp>
        <p:nvSpPr>
          <p:cNvPr id="33" name="Rectangle 32">
            <a:extLst>
              <a:ext uri="{FF2B5EF4-FFF2-40B4-BE49-F238E27FC236}">
                <a16:creationId xmlns:a16="http://schemas.microsoft.com/office/drawing/2014/main" id="{220121F1-1905-40C4-B742-C3A8355793D5}"/>
              </a:ext>
            </a:extLst>
          </p:cNvPr>
          <p:cNvSpPr/>
          <p:nvPr/>
        </p:nvSpPr>
        <p:spPr>
          <a:xfrm>
            <a:off x="4639014" y="4925239"/>
            <a:ext cx="1840417" cy="553998"/>
          </a:xfrm>
          <a:prstGeom prst="rect">
            <a:avLst/>
          </a:prstGeom>
        </p:spPr>
        <p:txBody>
          <a:bodyPr wrap="square">
            <a:spAutoFit/>
          </a:bodyPr>
          <a:lstStyle/>
          <a:p>
            <a:endParaRPr lang="en-GB" sz="1000" dirty="0">
              <a:solidFill>
                <a:srgbClr val="996633"/>
              </a:solidFill>
              <a:cs typeface="Calibri Light" panose="020F0302020204030204" pitchFamily="34" charset="0"/>
            </a:endParaRPr>
          </a:p>
          <a:p>
            <a:pPr marL="266700" indent="-266700">
              <a:buFont typeface="Wingdings" panose="05000000000000000000" pitchFamily="2" charset="2"/>
              <a:buChar char="ü"/>
            </a:pPr>
            <a:r>
              <a:rPr lang="en-GB" sz="1000" b="1" dirty="0">
                <a:solidFill>
                  <a:srgbClr val="996633"/>
                </a:solidFill>
                <a:cs typeface="Calibri Light" panose="020F0302020204030204" pitchFamily="34" charset="0"/>
              </a:rPr>
              <a:t>Feeling of luxury, being spoilt and pampered</a:t>
            </a:r>
            <a:endParaRPr lang="en-GB" sz="1000" dirty="0">
              <a:solidFill>
                <a:srgbClr val="996633"/>
              </a:solidFill>
            </a:endParaRPr>
          </a:p>
        </p:txBody>
      </p:sp>
      <p:sp>
        <p:nvSpPr>
          <p:cNvPr id="34" name="Rectangle 33">
            <a:extLst>
              <a:ext uri="{FF2B5EF4-FFF2-40B4-BE49-F238E27FC236}">
                <a16:creationId xmlns:a16="http://schemas.microsoft.com/office/drawing/2014/main" id="{B6F082E8-DA1F-4487-9423-26A33BD2D32B}"/>
              </a:ext>
            </a:extLst>
          </p:cNvPr>
          <p:cNvSpPr/>
          <p:nvPr/>
        </p:nvSpPr>
        <p:spPr>
          <a:xfrm>
            <a:off x="4560134" y="3899901"/>
            <a:ext cx="2231474" cy="861774"/>
          </a:xfrm>
          <a:prstGeom prst="rect">
            <a:avLst/>
          </a:prstGeom>
        </p:spPr>
        <p:txBody>
          <a:bodyPr wrap="square">
            <a:spAutoFit/>
          </a:bodyPr>
          <a:lstStyle/>
          <a:p>
            <a:endParaRPr lang="en-GB" sz="1000" dirty="0">
              <a:solidFill>
                <a:srgbClr val="996633"/>
              </a:solidFill>
              <a:cs typeface="Calibri Light" panose="020F0302020204030204" pitchFamily="34" charset="0"/>
            </a:endParaRPr>
          </a:p>
          <a:p>
            <a:pPr marL="266700" indent="-266700">
              <a:buFont typeface="Wingdings" panose="05000000000000000000" pitchFamily="2" charset="2"/>
              <a:buChar char="ü"/>
            </a:pPr>
            <a:r>
              <a:rPr lang="en-GB" sz="1000" b="1" dirty="0">
                <a:solidFill>
                  <a:srgbClr val="996633"/>
                </a:solidFill>
                <a:cs typeface="Calibri Light" panose="020F0302020204030204" pitchFamily="34" charset="0"/>
              </a:rPr>
              <a:t>Connect with local authentic culture </a:t>
            </a:r>
            <a:br>
              <a:rPr lang="en-GB" sz="1000" b="1" dirty="0">
                <a:solidFill>
                  <a:srgbClr val="996633"/>
                </a:solidFill>
                <a:cs typeface="Calibri Light" panose="020F0302020204030204" pitchFamily="34" charset="0"/>
              </a:rPr>
            </a:br>
            <a:r>
              <a:rPr lang="en-GB" sz="1000" b="1" dirty="0">
                <a:solidFill>
                  <a:srgbClr val="996633"/>
                </a:solidFill>
              </a:rPr>
              <a:t>Meaningful experience</a:t>
            </a:r>
          </a:p>
          <a:p>
            <a:pPr marL="266700" indent="-266700">
              <a:buFont typeface="Wingdings" panose="05000000000000000000" pitchFamily="2" charset="2"/>
              <a:buChar char="ü"/>
            </a:pPr>
            <a:r>
              <a:rPr lang="en-GB" sz="1000" b="1" dirty="0">
                <a:solidFill>
                  <a:srgbClr val="996633"/>
                </a:solidFill>
              </a:rPr>
              <a:t>Take something back home</a:t>
            </a:r>
            <a:endParaRPr lang="en-GB" sz="1000" dirty="0">
              <a:solidFill>
                <a:srgbClr val="996633"/>
              </a:solidFill>
            </a:endParaRPr>
          </a:p>
        </p:txBody>
      </p:sp>
      <p:sp>
        <p:nvSpPr>
          <p:cNvPr id="35" name="TextBox 34">
            <a:extLst>
              <a:ext uri="{FF2B5EF4-FFF2-40B4-BE49-F238E27FC236}">
                <a16:creationId xmlns:a16="http://schemas.microsoft.com/office/drawing/2014/main" id="{4204570A-566E-4634-86EF-3EA8EF4CBF37}"/>
              </a:ext>
            </a:extLst>
          </p:cNvPr>
          <p:cNvSpPr txBox="1"/>
          <p:nvPr/>
        </p:nvSpPr>
        <p:spPr>
          <a:xfrm>
            <a:off x="3472337" y="3680442"/>
            <a:ext cx="2169459" cy="276999"/>
          </a:xfrm>
          <a:prstGeom prst="rect">
            <a:avLst/>
          </a:prstGeom>
          <a:noFill/>
        </p:spPr>
        <p:txBody>
          <a:bodyPr wrap="square" rtlCol="0">
            <a:spAutoFit/>
          </a:bodyPr>
          <a:lstStyle/>
          <a:p>
            <a:r>
              <a:rPr lang="en-US" sz="1200" b="1" spc="300" dirty="0">
                <a:solidFill>
                  <a:srgbClr val="996633"/>
                </a:solidFill>
              </a:rPr>
              <a:t>CHALLENGE</a:t>
            </a:r>
          </a:p>
        </p:txBody>
      </p:sp>
      <p:sp>
        <p:nvSpPr>
          <p:cNvPr id="36" name="TextBox 35">
            <a:extLst>
              <a:ext uri="{FF2B5EF4-FFF2-40B4-BE49-F238E27FC236}">
                <a16:creationId xmlns:a16="http://schemas.microsoft.com/office/drawing/2014/main" id="{46114896-12DB-4834-B4C3-CEC042555B4C}"/>
              </a:ext>
            </a:extLst>
          </p:cNvPr>
          <p:cNvSpPr txBox="1"/>
          <p:nvPr/>
        </p:nvSpPr>
        <p:spPr>
          <a:xfrm>
            <a:off x="3514513" y="4578176"/>
            <a:ext cx="2169459" cy="276999"/>
          </a:xfrm>
          <a:prstGeom prst="rect">
            <a:avLst/>
          </a:prstGeom>
          <a:noFill/>
        </p:spPr>
        <p:txBody>
          <a:bodyPr wrap="square" rtlCol="0">
            <a:spAutoFit/>
          </a:bodyPr>
          <a:lstStyle/>
          <a:p>
            <a:r>
              <a:rPr lang="en-US" sz="1200" b="1" spc="300" dirty="0">
                <a:solidFill>
                  <a:srgbClr val="996633"/>
                </a:solidFill>
              </a:rPr>
              <a:t>CONNECT</a:t>
            </a:r>
          </a:p>
        </p:txBody>
      </p:sp>
      <p:pic>
        <p:nvPicPr>
          <p:cNvPr id="37" name="Graphic 36">
            <a:extLst>
              <a:ext uri="{FF2B5EF4-FFF2-40B4-BE49-F238E27FC236}">
                <a16:creationId xmlns:a16="http://schemas.microsoft.com/office/drawing/2014/main" id="{EA911A9E-356D-462B-8A34-5E5E42C0711C}"/>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3687313" y="3254196"/>
            <a:ext cx="459528" cy="459528"/>
          </a:xfrm>
          <a:prstGeom prst="rect">
            <a:avLst/>
          </a:prstGeom>
        </p:spPr>
      </p:pic>
      <p:pic>
        <p:nvPicPr>
          <p:cNvPr id="38" name="Graphic 37">
            <a:extLst>
              <a:ext uri="{FF2B5EF4-FFF2-40B4-BE49-F238E27FC236}">
                <a16:creationId xmlns:a16="http://schemas.microsoft.com/office/drawing/2014/main" id="{38720B10-E130-4649-9619-003BA8436F63}"/>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p:blipFill>
        <p:spPr>
          <a:xfrm>
            <a:off x="3658773" y="4076966"/>
            <a:ext cx="459528" cy="459528"/>
          </a:xfrm>
          <a:prstGeom prst="rect">
            <a:avLst/>
          </a:prstGeom>
        </p:spPr>
      </p:pic>
      <p:sp>
        <p:nvSpPr>
          <p:cNvPr id="39" name="Rectangle 38">
            <a:extLst>
              <a:ext uri="{FF2B5EF4-FFF2-40B4-BE49-F238E27FC236}">
                <a16:creationId xmlns:a16="http://schemas.microsoft.com/office/drawing/2014/main" id="{9B5EA50D-61D7-47A1-8E9C-D905D9C60278}"/>
              </a:ext>
            </a:extLst>
          </p:cNvPr>
          <p:cNvSpPr/>
          <p:nvPr/>
        </p:nvSpPr>
        <p:spPr>
          <a:xfrm>
            <a:off x="4658315" y="3211086"/>
            <a:ext cx="1761100" cy="707886"/>
          </a:xfrm>
          <a:prstGeom prst="rect">
            <a:avLst/>
          </a:prstGeom>
        </p:spPr>
        <p:txBody>
          <a:bodyPr wrap="square">
            <a:spAutoFit/>
          </a:bodyPr>
          <a:lstStyle/>
          <a:p>
            <a:pPr marL="285750" indent="-285750">
              <a:buFont typeface="Wingdings" panose="05000000000000000000" pitchFamily="2" charset="2"/>
              <a:buChar char="ü"/>
            </a:pPr>
            <a:r>
              <a:rPr lang="en-GB" sz="1000" b="1" dirty="0">
                <a:solidFill>
                  <a:srgbClr val="996633"/>
                </a:solidFill>
              </a:rPr>
              <a:t>A sense of excitement/ newness/ freshness </a:t>
            </a:r>
          </a:p>
          <a:p>
            <a:pPr marL="285750" indent="-285750">
              <a:buFont typeface="Wingdings" panose="05000000000000000000" pitchFamily="2" charset="2"/>
              <a:buChar char="ü"/>
            </a:pPr>
            <a:r>
              <a:rPr lang="en-GB" sz="1000" b="1" dirty="0">
                <a:solidFill>
                  <a:srgbClr val="996633"/>
                </a:solidFill>
                <a:cs typeface="Calibri Light" panose="020F0302020204030204" pitchFamily="34" charset="0"/>
              </a:rPr>
              <a:t>Push oneself out of comfort zone</a:t>
            </a:r>
          </a:p>
        </p:txBody>
      </p:sp>
      <p:sp>
        <p:nvSpPr>
          <p:cNvPr id="3" name="Rectangle 2">
            <a:extLst>
              <a:ext uri="{FF2B5EF4-FFF2-40B4-BE49-F238E27FC236}">
                <a16:creationId xmlns:a16="http://schemas.microsoft.com/office/drawing/2014/main" id="{CCF9CAA0-E998-4EE6-A459-F6523F773E96}"/>
              </a:ext>
            </a:extLst>
          </p:cNvPr>
          <p:cNvSpPr/>
          <p:nvPr/>
        </p:nvSpPr>
        <p:spPr>
          <a:xfrm>
            <a:off x="157215" y="1348808"/>
            <a:ext cx="9582125" cy="1231106"/>
          </a:xfrm>
          <a:prstGeom prst="rect">
            <a:avLst/>
          </a:prstGeom>
        </p:spPr>
        <p:txBody>
          <a:bodyPr wrap="square">
            <a:spAutoFit/>
          </a:bodyPr>
          <a:lstStyle/>
          <a:p>
            <a:r>
              <a:rPr lang="en-GB" sz="1600" b="1" dirty="0">
                <a:solidFill>
                  <a:srgbClr val="FF9900"/>
                </a:solidFill>
              </a:rPr>
              <a:t>Methodology:</a:t>
            </a:r>
          </a:p>
          <a:p>
            <a:r>
              <a:rPr lang="en-GB" sz="1400" dirty="0"/>
              <a:t>Online qualitative research in Germany, US and Australia with people who have participated in experiential activities (half of them in England)</a:t>
            </a:r>
          </a:p>
          <a:p>
            <a:endParaRPr lang="en-GB" sz="1400" dirty="0"/>
          </a:p>
          <a:p>
            <a:r>
              <a:rPr lang="en-GB" sz="1600" b="1" dirty="0">
                <a:solidFill>
                  <a:srgbClr val="FF9900"/>
                </a:solidFill>
              </a:rPr>
              <a:t>Findings:</a:t>
            </a:r>
          </a:p>
        </p:txBody>
      </p:sp>
      <p:sp>
        <p:nvSpPr>
          <p:cNvPr id="40" name="Rectangle 39">
            <a:extLst>
              <a:ext uri="{FF2B5EF4-FFF2-40B4-BE49-F238E27FC236}">
                <a16:creationId xmlns:a16="http://schemas.microsoft.com/office/drawing/2014/main" id="{E0BFC275-7276-42DD-B7C5-1AC5986CD312}"/>
              </a:ext>
            </a:extLst>
          </p:cNvPr>
          <p:cNvSpPr/>
          <p:nvPr/>
        </p:nvSpPr>
        <p:spPr>
          <a:xfrm>
            <a:off x="166660" y="2650761"/>
            <a:ext cx="3144711" cy="459021"/>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dirty="0"/>
              <a:t>Opportunity – Breadth of Experiential Activities </a:t>
            </a:r>
          </a:p>
        </p:txBody>
      </p:sp>
      <p:sp>
        <p:nvSpPr>
          <p:cNvPr id="41" name="Rectangle 40">
            <a:extLst>
              <a:ext uri="{FF2B5EF4-FFF2-40B4-BE49-F238E27FC236}">
                <a16:creationId xmlns:a16="http://schemas.microsoft.com/office/drawing/2014/main" id="{71FB8E90-0355-4A75-8515-66B155136532}"/>
              </a:ext>
            </a:extLst>
          </p:cNvPr>
          <p:cNvSpPr/>
          <p:nvPr/>
        </p:nvSpPr>
        <p:spPr>
          <a:xfrm>
            <a:off x="3471256" y="2650761"/>
            <a:ext cx="3146400" cy="459021"/>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dirty="0"/>
              <a:t>Emotional Drivers impacting appeal </a:t>
            </a:r>
          </a:p>
        </p:txBody>
      </p:sp>
      <p:sp>
        <p:nvSpPr>
          <p:cNvPr id="29" name="TextBox 28">
            <a:extLst>
              <a:ext uri="{FF2B5EF4-FFF2-40B4-BE49-F238E27FC236}">
                <a16:creationId xmlns:a16="http://schemas.microsoft.com/office/drawing/2014/main" id="{14BC4432-E556-403E-8820-2982BFA3C3B5}"/>
              </a:ext>
            </a:extLst>
          </p:cNvPr>
          <p:cNvSpPr txBox="1"/>
          <p:nvPr/>
        </p:nvSpPr>
        <p:spPr>
          <a:xfrm>
            <a:off x="3514513" y="5399140"/>
            <a:ext cx="2012774" cy="276999"/>
          </a:xfrm>
          <a:prstGeom prst="rect">
            <a:avLst/>
          </a:prstGeom>
          <a:noFill/>
        </p:spPr>
        <p:txBody>
          <a:bodyPr wrap="square" rtlCol="0">
            <a:spAutoFit/>
          </a:bodyPr>
          <a:lstStyle/>
          <a:p>
            <a:r>
              <a:rPr lang="en-US" sz="1200" b="1" spc="300" dirty="0">
                <a:solidFill>
                  <a:srgbClr val="996633">
                    <a:alpha val="50000"/>
                  </a:srgbClr>
                </a:solidFill>
              </a:rPr>
              <a:t>PAMPER</a:t>
            </a:r>
          </a:p>
        </p:txBody>
      </p:sp>
      <p:cxnSp>
        <p:nvCxnSpPr>
          <p:cNvPr id="8" name="Straight Connector 7">
            <a:extLst>
              <a:ext uri="{FF2B5EF4-FFF2-40B4-BE49-F238E27FC236}">
                <a16:creationId xmlns:a16="http://schemas.microsoft.com/office/drawing/2014/main" id="{6219BFF5-8335-4612-AA8B-96A03D515FA4}"/>
              </a:ext>
            </a:extLst>
          </p:cNvPr>
          <p:cNvCxnSpPr/>
          <p:nvPr/>
        </p:nvCxnSpPr>
        <p:spPr>
          <a:xfrm>
            <a:off x="3658773" y="3974039"/>
            <a:ext cx="2662126" cy="0"/>
          </a:xfrm>
          <a:prstGeom prst="line">
            <a:avLst/>
          </a:prstGeom>
          <a:ln>
            <a:solidFill>
              <a:srgbClr val="996633"/>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9AC9F09-A624-4DDB-81DF-0B1F2F3FA4E9}"/>
              </a:ext>
            </a:extLst>
          </p:cNvPr>
          <p:cNvCxnSpPr/>
          <p:nvPr/>
        </p:nvCxnSpPr>
        <p:spPr>
          <a:xfrm>
            <a:off x="3713393" y="4896928"/>
            <a:ext cx="2662126" cy="0"/>
          </a:xfrm>
          <a:prstGeom prst="line">
            <a:avLst/>
          </a:prstGeom>
          <a:ln>
            <a:solidFill>
              <a:srgbClr val="996633"/>
            </a:solidFill>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019E4C1A-0066-40A4-8100-3DEC83D4BAA4}"/>
              </a:ext>
            </a:extLst>
          </p:cNvPr>
          <p:cNvSpPr/>
          <p:nvPr/>
        </p:nvSpPr>
        <p:spPr>
          <a:xfrm>
            <a:off x="156913" y="3109782"/>
            <a:ext cx="3154458" cy="2308324"/>
          </a:xfrm>
          <a:prstGeom prst="rect">
            <a:avLst/>
          </a:prstGeom>
          <a:solidFill>
            <a:schemeClr val="bg2"/>
          </a:solidFill>
          <a:ln>
            <a:solidFill>
              <a:schemeClr val="tx2"/>
            </a:solidFill>
          </a:ln>
        </p:spPr>
        <p:txBody>
          <a:bodyPr wrap="square">
            <a:spAutoFit/>
          </a:bodyPr>
          <a:lstStyle/>
          <a:p>
            <a:r>
              <a:rPr lang="en-GB" sz="1200" dirty="0"/>
              <a:t>The portfolio of experiential activities tested provide something for (almost) everyone.</a:t>
            </a:r>
          </a:p>
          <a:p>
            <a:endParaRPr lang="en-GB" sz="1200" dirty="0"/>
          </a:p>
          <a:p>
            <a:r>
              <a:rPr lang="en-GB" sz="1200" dirty="0"/>
              <a:t>This research highlights the breadth of activities:</a:t>
            </a:r>
          </a:p>
          <a:p>
            <a:pPr marL="285750" indent="-285750">
              <a:buFontTx/>
              <a:buChar char="-"/>
            </a:pPr>
            <a:r>
              <a:rPr lang="en-GB" sz="1200" dirty="0"/>
              <a:t>Widely available (non-expert) mainstream e.g. Spa experience</a:t>
            </a:r>
          </a:p>
          <a:p>
            <a:pPr marL="285750" indent="-285750">
              <a:buFontTx/>
              <a:buChar char="-"/>
            </a:pPr>
            <a:r>
              <a:rPr lang="en-GB" sz="1200" dirty="0"/>
              <a:t>Experiences being re-imagined as holiday activities e.g. Baking school</a:t>
            </a:r>
          </a:p>
          <a:p>
            <a:pPr marL="285750" indent="-285750">
              <a:buFontTx/>
              <a:buChar char="-"/>
            </a:pPr>
            <a:r>
              <a:rPr lang="en-GB" sz="1200" dirty="0"/>
              <a:t>Emerging experiences that speak to wider consumer trends e.g. Foraging experience linking to sustainability, vegan diets etc. </a:t>
            </a:r>
          </a:p>
        </p:txBody>
      </p:sp>
    </p:spTree>
    <p:extLst>
      <p:ext uri="{BB962C8B-B14F-4D97-AF65-F5344CB8AC3E}">
        <p14:creationId xmlns:p14="http://schemas.microsoft.com/office/powerpoint/2010/main" val="23617183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220BE72-359B-40BD-AB02-B8E201E6D799}"/>
              </a:ext>
            </a:extLst>
          </p:cNvPr>
          <p:cNvSpPr/>
          <p:nvPr/>
        </p:nvSpPr>
        <p:spPr>
          <a:xfrm>
            <a:off x="-3034" y="2569028"/>
            <a:ext cx="9906001" cy="13585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p>
        </p:txBody>
      </p:sp>
      <p:sp>
        <p:nvSpPr>
          <p:cNvPr id="2" name="Title 1">
            <a:extLst>
              <a:ext uri="{FF2B5EF4-FFF2-40B4-BE49-F238E27FC236}">
                <a16:creationId xmlns:a16="http://schemas.microsoft.com/office/drawing/2014/main" id="{FE263303-980D-496B-8D5B-56A1842059E8}"/>
              </a:ext>
            </a:extLst>
          </p:cNvPr>
          <p:cNvSpPr>
            <a:spLocks noGrp="1"/>
          </p:cNvSpPr>
          <p:nvPr>
            <p:ph type="title"/>
          </p:nvPr>
        </p:nvSpPr>
        <p:spPr>
          <a:xfrm>
            <a:off x="174780" y="2816567"/>
            <a:ext cx="8234362" cy="794937"/>
          </a:xfrm>
        </p:spPr>
        <p:txBody>
          <a:bodyPr>
            <a:normAutofit/>
          </a:bodyPr>
          <a:lstStyle/>
          <a:p>
            <a:r>
              <a:rPr lang="en-GB" sz="2800" b="1" dirty="0"/>
              <a:t>Niche Wellness Experiences</a:t>
            </a:r>
          </a:p>
        </p:txBody>
      </p:sp>
      <p:sp>
        <p:nvSpPr>
          <p:cNvPr id="3" name="Slide Number Placeholder 2">
            <a:extLst>
              <a:ext uri="{FF2B5EF4-FFF2-40B4-BE49-F238E27FC236}">
                <a16:creationId xmlns:a16="http://schemas.microsoft.com/office/drawing/2014/main" id="{22CE16A8-9406-421C-BCB6-34912C9A781E}"/>
              </a:ext>
            </a:extLst>
          </p:cNvPr>
          <p:cNvSpPr>
            <a:spLocks noGrp="1"/>
          </p:cNvSpPr>
          <p:nvPr>
            <p:ph type="sldNum" sz="quarter" idx="12"/>
          </p:nvPr>
        </p:nvSpPr>
        <p:spPr/>
        <p:txBody>
          <a:bodyPr/>
          <a:lstStyle/>
          <a:p>
            <a:fld id="{65C4E51C-5B21-47ED-87F9-7CEAAA8B3069}" type="slidenum">
              <a:rPr lang="en-GB" smtClean="0"/>
              <a:pPr/>
              <a:t>50</a:t>
            </a:fld>
            <a:endParaRPr lang="en-GB"/>
          </a:p>
        </p:txBody>
      </p:sp>
      <p:sp>
        <p:nvSpPr>
          <p:cNvPr id="32" name="Slide Number Placeholder 5">
            <a:extLst>
              <a:ext uri="{FF2B5EF4-FFF2-40B4-BE49-F238E27FC236}">
                <a16:creationId xmlns:a16="http://schemas.microsoft.com/office/drawing/2014/main" id="{633DFE15-BE83-4658-9ECB-8BEC253BE83A}"/>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35567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2DB5B65-4C96-4D81-A70E-C4C1E3F06138}"/>
              </a:ext>
            </a:extLst>
          </p:cNvPr>
          <p:cNvSpPr>
            <a:spLocks noGrp="1"/>
          </p:cNvSpPr>
          <p:nvPr>
            <p:ph type="sldNum" sz="quarter" idx="12"/>
          </p:nvPr>
        </p:nvSpPr>
        <p:spPr/>
        <p:txBody>
          <a:bodyPr/>
          <a:lstStyle/>
          <a:p>
            <a:fld id="{65C4E51C-5B21-47ED-87F9-7CEAAA8B3069}" type="slidenum">
              <a:rPr lang="en-GB" smtClean="0"/>
              <a:pPr/>
              <a:t>51</a:t>
            </a:fld>
            <a:endParaRPr lang="en-GB"/>
          </a:p>
        </p:txBody>
      </p:sp>
      <p:cxnSp>
        <p:nvCxnSpPr>
          <p:cNvPr id="22" name="Straight Connector 21">
            <a:extLst>
              <a:ext uri="{FF2B5EF4-FFF2-40B4-BE49-F238E27FC236}">
                <a16:creationId xmlns:a16="http://schemas.microsoft.com/office/drawing/2014/main" id="{7FEDDE9A-E1EA-48D3-B69B-6D0398E43F06}"/>
              </a:ext>
            </a:extLst>
          </p:cNvPr>
          <p:cNvCxnSpPr>
            <a:cxnSpLocks/>
          </p:cNvCxnSpPr>
          <p:nvPr/>
        </p:nvCxnSpPr>
        <p:spPr>
          <a:xfrm flipH="1">
            <a:off x="4662126" y="1723324"/>
            <a:ext cx="3998678"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54" name="Rectangle 53">
            <a:extLst>
              <a:ext uri="{FF2B5EF4-FFF2-40B4-BE49-F238E27FC236}">
                <a16:creationId xmlns:a16="http://schemas.microsoft.com/office/drawing/2014/main" id="{F0016E70-58E1-4DB8-9486-5AEAA115FE72}"/>
              </a:ext>
            </a:extLst>
          </p:cNvPr>
          <p:cNvSpPr/>
          <p:nvPr/>
        </p:nvSpPr>
        <p:spPr>
          <a:xfrm>
            <a:off x="0" y="678738"/>
            <a:ext cx="9822385" cy="5068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42">
            <a:extLst>
              <a:ext uri="{FF2B5EF4-FFF2-40B4-BE49-F238E27FC236}">
                <a16:creationId xmlns:a16="http://schemas.microsoft.com/office/drawing/2014/main" id="{2485B06A-D520-4AA0-87DF-72A23B9198AA}"/>
              </a:ext>
            </a:extLst>
          </p:cNvPr>
          <p:cNvSpPr/>
          <p:nvPr/>
        </p:nvSpPr>
        <p:spPr>
          <a:xfrm>
            <a:off x="5106392" y="5482383"/>
            <a:ext cx="3294492" cy="246221"/>
          </a:xfrm>
          <a:prstGeom prst="rect">
            <a:avLst/>
          </a:prstGeom>
        </p:spPr>
        <p:txBody>
          <a:bodyPr wrap="none">
            <a:spAutoFit/>
          </a:bodyPr>
          <a:lstStyle/>
          <a:p>
            <a:pPr algn="ctr" fontAlgn="b"/>
            <a:r>
              <a:rPr lang="en-GB" sz="1000" dirty="0">
                <a:solidFill>
                  <a:srgbClr val="000000"/>
                </a:solidFill>
                <a:latin typeface="Calibri" panose="020F0502020204030204" pitchFamily="34" charset="0"/>
              </a:rPr>
              <a:t>Indicates where ranking is lower (+4 from inbound markets)</a:t>
            </a:r>
          </a:p>
        </p:txBody>
      </p:sp>
      <p:sp>
        <p:nvSpPr>
          <p:cNvPr id="44" name="Rectangle 43">
            <a:extLst>
              <a:ext uri="{FF2B5EF4-FFF2-40B4-BE49-F238E27FC236}">
                <a16:creationId xmlns:a16="http://schemas.microsoft.com/office/drawing/2014/main" id="{9B4F7F56-9753-4C03-AD9E-283347CE1465}"/>
              </a:ext>
            </a:extLst>
          </p:cNvPr>
          <p:cNvSpPr/>
          <p:nvPr/>
        </p:nvSpPr>
        <p:spPr>
          <a:xfrm>
            <a:off x="4824200" y="5500342"/>
            <a:ext cx="329817" cy="190778"/>
          </a:xfrm>
          <a:prstGeom prst="rect">
            <a:avLst/>
          </a:prstGeom>
          <a:solidFill>
            <a:srgbClr val="FF7C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Slide Number Placeholder 5">
            <a:extLst>
              <a:ext uri="{FF2B5EF4-FFF2-40B4-BE49-F238E27FC236}">
                <a16:creationId xmlns:a16="http://schemas.microsoft.com/office/drawing/2014/main" id="{FA8DB26E-1145-4E4D-A4C8-4C0D011E13AE}"/>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52" name="TextBox 51">
            <a:extLst>
              <a:ext uri="{FF2B5EF4-FFF2-40B4-BE49-F238E27FC236}">
                <a16:creationId xmlns:a16="http://schemas.microsoft.com/office/drawing/2014/main" id="{5BE138FA-054F-4CCA-9B07-F6B712A6C5C4}"/>
              </a:ext>
            </a:extLst>
          </p:cNvPr>
          <p:cNvSpPr txBox="1"/>
          <p:nvPr/>
        </p:nvSpPr>
        <p:spPr>
          <a:xfrm>
            <a:off x="4588575" y="1458810"/>
            <a:ext cx="4281234" cy="276999"/>
          </a:xfrm>
          <a:prstGeom prst="rect">
            <a:avLst/>
          </a:prstGeom>
          <a:noFill/>
        </p:spPr>
        <p:txBody>
          <a:bodyPr wrap="square" rtlCol="0">
            <a:spAutoFit/>
          </a:bodyPr>
          <a:lstStyle/>
          <a:p>
            <a:r>
              <a:rPr lang="en-GB" sz="1200" b="1" dirty="0"/>
              <a:t>ENGLAND APPEAL: Rank Interest / Participation of Experiences</a:t>
            </a:r>
          </a:p>
        </p:txBody>
      </p:sp>
      <p:sp>
        <p:nvSpPr>
          <p:cNvPr id="53" name="Rectangle 52">
            <a:extLst>
              <a:ext uri="{FF2B5EF4-FFF2-40B4-BE49-F238E27FC236}">
                <a16:creationId xmlns:a16="http://schemas.microsoft.com/office/drawing/2014/main" id="{2534766D-1712-4AC3-8EEB-D2581000AFAC}"/>
              </a:ext>
            </a:extLst>
          </p:cNvPr>
          <p:cNvSpPr/>
          <p:nvPr/>
        </p:nvSpPr>
        <p:spPr>
          <a:xfrm>
            <a:off x="776683" y="3840784"/>
            <a:ext cx="3380738" cy="23250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TextBox 55">
            <a:extLst>
              <a:ext uri="{FF2B5EF4-FFF2-40B4-BE49-F238E27FC236}">
                <a16:creationId xmlns:a16="http://schemas.microsoft.com/office/drawing/2014/main" id="{CAB7C23B-E704-4FD0-84C3-958DCC9835F8}"/>
              </a:ext>
            </a:extLst>
          </p:cNvPr>
          <p:cNvSpPr txBox="1"/>
          <p:nvPr/>
        </p:nvSpPr>
        <p:spPr>
          <a:xfrm>
            <a:off x="822462" y="3895381"/>
            <a:ext cx="3327034" cy="2811026"/>
          </a:xfrm>
          <a:prstGeom prst="rect">
            <a:avLst/>
          </a:prstGeom>
          <a:noFill/>
        </p:spPr>
        <p:txBody>
          <a:bodyPr wrap="square" rtlCol="0">
            <a:spAutoFit/>
          </a:bodyPr>
          <a:lstStyle/>
          <a:p>
            <a:r>
              <a:rPr lang="en-GB" sz="1000" b="1" i="1" dirty="0"/>
              <a:t>A reminder of the experience definitions:</a:t>
            </a:r>
          </a:p>
          <a:p>
            <a:pPr>
              <a:lnSpc>
                <a:spcPts val="800"/>
              </a:lnSpc>
            </a:pPr>
            <a:endParaRPr lang="en-GB" sz="1000" dirty="0"/>
          </a:p>
          <a:p>
            <a:r>
              <a:rPr lang="en-GB" sz="1000" b="1" i="1" dirty="0">
                <a:solidFill>
                  <a:schemeClr val="accent5"/>
                </a:solidFill>
                <a:ea typeface="Calibri" panose="020F0502020204030204" pitchFamily="34" charset="0"/>
                <a:cs typeface="Times New Roman" panose="02020603050405020304" pitchFamily="18" charset="0"/>
              </a:rPr>
              <a:t>MINDFULNESS OR MEDITATION CLASS </a:t>
            </a:r>
            <a:r>
              <a:rPr lang="en-GB" sz="1000" i="1" dirty="0">
                <a:ea typeface="Calibri" panose="020F0502020204030204" pitchFamily="34" charset="0"/>
                <a:cs typeface="Times New Roman" panose="02020603050405020304" pitchFamily="18" charset="0"/>
              </a:rPr>
              <a:t>– learn how to relax and recharge </a:t>
            </a:r>
            <a:endParaRPr lang="en-GB" sz="1000" i="1" dirty="0"/>
          </a:p>
          <a:p>
            <a:endParaRPr lang="en-GB" sz="1000" i="1" dirty="0"/>
          </a:p>
          <a:p>
            <a:r>
              <a:rPr lang="en-GB" sz="1000" b="1" i="1" dirty="0">
                <a:solidFill>
                  <a:schemeClr val="accent5"/>
                </a:solidFill>
              </a:rPr>
              <a:t>HOMEOPATHIC EXPERIENCE </a:t>
            </a:r>
            <a:r>
              <a:rPr lang="en-GB" sz="1000" i="1" dirty="0"/>
              <a:t>– e.g. acupuncture, reflexology or osteopathy</a:t>
            </a:r>
          </a:p>
          <a:p>
            <a:endParaRPr lang="en-GB" sz="1000" i="1" dirty="0"/>
          </a:p>
          <a:p>
            <a:r>
              <a:rPr lang="en-GB" sz="1000" b="1" i="1" dirty="0">
                <a:solidFill>
                  <a:schemeClr val="accent5"/>
                </a:solidFill>
              </a:rPr>
              <a:t>YOGA EXPERIENCE </a:t>
            </a:r>
            <a:r>
              <a:rPr lang="en-GB" sz="1000" i="1" dirty="0"/>
              <a:t>– e.g. at a famous landmark, outdoors or combined with another sport</a:t>
            </a:r>
          </a:p>
          <a:p>
            <a:endParaRPr lang="en-GB" sz="1000" b="1" i="1" dirty="0"/>
          </a:p>
          <a:p>
            <a:r>
              <a:rPr lang="en-GB" sz="1000" b="1" i="1" dirty="0">
                <a:solidFill>
                  <a:schemeClr val="accent5"/>
                </a:solidFill>
              </a:rPr>
              <a:t>PILATES EXPERIENCE- </a:t>
            </a:r>
            <a:r>
              <a:rPr lang="en-GB" sz="1000" i="1" dirty="0"/>
              <a:t>e.g. at a famous landmark or outdoors</a:t>
            </a:r>
          </a:p>
          <a:p>
            <a:endParaRPr lang="en-GB" sz="1000" b="1" i="1" dirty="0"/>
          </a:p>
          <a:p>
            <a:r>
              <a:rPr lang="en-GB" sz="1000" b="1" i="1" dirty="0">
                <a:solidFill>
                  <a:schemeClr val="accent5"/>
                </a:solidFill>
              </a:rPr>
              <a:t>TAI CHI EXPERIENCE </a:t>
            </a:r>
            <a:r>
              <a:rPr lang="en-GB" sz="1000" i="1" dirty="0"/>
              <a:t>– e.g. at a famous landmark or outdoors</a:t>
            </a:r>
          </a:p>
          <a:p>
            <a:endParaRPr lang="en-GB" sz="1000" i="1" dirty="0"/>
          </a:p>
          <a:p>
            <a:endParaRPr lang="en-GB" sz="1000" i="1" dirty="0"/>
          </a:p>
          <a:p>
            <a:endParaRPr lang="en-GB" sz="1000" i="1" dirty="0"/>
          </a:p>
          <a:p>
            <a:endParaRPr lang="en-GB" sz="1000" dirty="0"/>
          </a:p>
        </p:txBody>
      </p:sp>
      <p:graphicFrame>
        <p:nvGraphicFramePr>
          <p:cNvPr id="9" name="Table 8">
            <a:extLst>
              <a:ext uri="{FF2B5EF4-FFF2-40B4-BE49-F238E27FC236}">
                <a16:creationId xmlns:a16="http://schemas.microsoft.com/office/drawing/2014/main" id="{461D19E7-C871-4D4F-B629-C2CF68B83144}"/>
              </a:ext>
            </a:extLst>
          </p:cNvPr>
          <p:cNvGraphicFramePr>
            <a:graphicFrameLocks noGrp="1"/>
          </p:cNvGraphicFramePr>
          <p:nvPr/>
        </p:nvGraphicFramePr>
        <p:xfrm>
          <a:off x="776683" y="1495799"/>
          <a:ext cx="3372813" cy="2265346"/>
        </p:xfrm>
        <a:graphic>
          <a:graphicData uri="http://schemas.openxmlformats.org/drawingml/2006/table">
            <a:tbl>
              <a:tblPr firstRow="1" bandRow="1">
                <a:tableStyleId>{5C22544A-7EE6-4342-B048-85BDC9FD1C3A}</a:tableStyleId>
              </a:tblPr>
              <a:tblGrid>
                <a:gridCol w="1733006">
                  <a:extLst>
                    <a:ext uri="{9D8B030D-6E8A-4147-A177-3AD203B41FA5}">
                      <a16:colId xmlns:a16="http://schemas.microsoft.com/office/drawing/2014/main" val="1020794326"/>
                    </a:ext>
                  </a:extLst>
                </a:gridCol>
                <a:gridCol w="1639807">
                  <a:extLst>
                    <a:ext uri="{9D8B030D-6E8A-4147-A177-3AD203B41FA5}">
                      <a16:colId xmlns:a16="http://schemas.microsoft.com/office/drawing/2014/main" val="1660451495"/>
                    </a:ext>
                  </a:extLst>
                </a:gridCol>
              </a:tblGrid>
              <a:tr h="284146">
                <a:tc gridSpan="2">
                  <a:txBody>
                    <a:bodyPr/>
                    <a:lstStyle/>
                    <a:p>
                      <a:pPr algn="r"/>
                      <a:endParaRPr lang="en-GB" sz="1000" dirty="0"/>
                    </a:p>
                  </a:txBody>
                  <a:tcPr/>
                </a:tc>
                <a:tc hMerge="1">
                  <a:txBody>
                    <a:bodyPr/>
                    <a:lstStyle/>
                    <a:p>
                      <a:endParaRPr lang="en-GB" sz="1000" dirty="0"/>
                    </a:p>
                  </a:txBody>
                  <a:tcPr/>
                </a:tc>
                <a:extLst>
                  <a:ext uri="{0D108BD9-81ED-4DB2-BD59-A6C34878D82A}">
                    <a16:rowId xmlns:a16="http://schemas.microsoft.com/office/drawing/2014/main" val="2682598610"/>
                  </a:ext>
                </a:extLst>
              </a:tr>
              <a:tr h="396240">
                <a:tc>
                  <a:txBody>
                    <a:bodyPr/>
                    <a:lstStyle/>
                    <a:p>
                      <a:pPr algn="r"/>
                      <a:r>
                        <a:rPr lang="en-GB" sz="1000" dirty="0"/>
                        <a:t>England Appeal</a:t>
                      </a:r>
                    </a:p>
                  </a:txBody>
                  <a:tcPr anchor="ctr"/>
                </a:tc>
                <a:tc>
                  <a:txBody>
                    <a:bodyPr/>
                    <a:lstStyle/>
                    <a:p>
                      <a:endParaRPr lang="en-GB" sz="1000" dirty="0"/>
                    </a:p>
                  </a:txBody>
                  <a:tcPr/>
                </a:tc>
                <a:extLst>
                  <a:ext uri="{0D108BD9-81ED-4DB2-BD59-A6C34878D82A}">
                    <a16:rowId xmlns:a16="http://schemas.microsoft.com/office/drawing/2014/main" val="1485620673"/>
                  </a:ext>
                </a:extLst>
              </a:tr>
              <a:tr h="396240">
                <a:tc>
                  <a:txBody>
                    <a:bodyPr/>
                    <a:lstStyle/>
                    <a:p>
                      <a:pPr algn="r"/>
                      <a:r>
                        <a:rPr lang="en-GB" sz="1000" dirty="0"/>
                        <a:t>Experience Maturity</a:t>
                      </a:r>
                    </a:p>
                  </a:txBody>
                  <a:tcPr anchor="ctr"/>
                </a:tc>
                <a:tc>
                  <a:txBody>
                    <a:bodyPr/>
                    <a:lstStyle/>
                    <a:p>
                      <a:endParaRPr lang="en-GB" sz="1000" dirty="0"/>
                    </a:p>
                  </a:txBody>
                  <a:tcPr/>
                </a:tc>
                <a:extLst>
                  <a:ext uri="{0D108BD9-81ED-4DB2-BD59-A6C34878D82A}">
                    <a16:rowId xmlns:a16="http://schemas.microsoft.com/office/drawing/2014/main" val="1551786490"/>
                  </a:ext>
                </a:extLst>
              </a:tr>
              <a:tr h="396240">
                <a:tc>
                  <a:txBody>
                    <a:bodyPr/>
                    <a:lstStyle/>
                    <a:p>
                      <a:pPr algn="r"/>
                      <a:r>
                        <a:rPr lang="en-GB" sz="1000" dirty="0"/>
                        <a:t>Influence on destination decision</a:t>
                      </a:r>
                    </a:p>
                  </a:txBody>
                  <a:tcPr anchor="ctr"/>
                </a:tc>
                <a:tc>
                  <a:txBody>
                    <a:bodyPr/>
                    <a:lstStyle/>
                    <a:p>
                      <a:endParaRPr lang="en-GB" sz="1000" dirty="0"/>
                    </a:p>
                  </a:txBody>
                  <a:tcPr/>
                </a:tc>
                <a:extLst>
                  <a:ext uri="{0D108BD9-81ED-4DB2-BD59-A6C34878D82A}">
                    <a16:rowId xmlns:a16="http://schemas.microsoft.com/office/drawing/2014/main" val="914356126"/>
                  </a:ext>
                </a:extLst>
              </a:tr>
              <a:tr h="396240">
                <a:tc>
                  <a:txBody>
                    <a:bodyPr/>
                    <a:lstStyle/>
                    <a:p>
                      <a:pPr algn="r"/>
                      <a:r>
                        <a:rPr lang="en-GB" sz="1000" dirty="0"/>
                        <a:t>Authentic / Unique</a:t>
                      </a:r>
                    </a:p>
                  </a:txBody>
                  <a:tcPr anchor="ctr"/>
                </a:tc>
                <a:tc>
                  <a:txBody>
                    <a:bodyPr/>
                    <a:lstStyle/>
                    <a:p>
                      <a:endParaRPr lang="en-GB" sz="1000" dirty="0"/>
                    </a:p>
                  </a:txBody>
                  <a:tcPr/>
                </a:tc>
                <a:extLst>
                  <a:ext uri="{0D108BD9-81ED-4DB2-BD59-A6C34878D82A}">
                    <a16:rowId xmlns:a16="http://schemas.microsoft.com/office/drawing/2014/main" val="3486198342"/>
                  </a:ext>
                </a:extLst>
              </a:tr>
              <a:tr h="396240">
                <a:tc>
                  <a:txBody>
                    <a:bodyPr/>
                    <a:lstStyle/>
                    <a:p>
                      <a:pPr algn="r"/>
                      <a:r>
                        <a:rPr lang="en-GB" sz="1000" dirty="0"/>
                        <a:t>History / Culture</a:t>
                      </a:r>
                    </a:p>
                  </a:txBody>
                  <a:tcPr anchor="ctr"/>
                </a:tc>
                <a:tc>
                  <a:txBody>
                    <a:bodyPr/>
                    <a:lstStyle/>
                    <a:p>
                      <a:endParaRPr lang="en-GB" sz="1000" dirty="0"/>
                    </a:p>
                  </a:txBody>
                  <a:tcPr/>
                </a:tc>
                <a:extLst>
                  <a:ext uri="{0D108BD9-81ED-4DB2-BD59-A6C34878D82A}">
                    <a16:rowId xmlns:a16="http://schemas.microsoft.com/office/drawing/2014/main" val="879818500"/>
                  </a:ext>
                </a:extLst>
              </a:tr>
            </a:tbl>
          </a:graphicData>
        </a:graphic>
      </p:graphicFrame>
      <p:sp>
        <p:nvSpPr>
          <p:cNvPr id="76" name="Rectangle 75">
            <a:extLst>
              <a:ext uri="{FF2B5EF4-FFF2-40B4-BE49-F238E27FC236}">
                <a16:creationId xmlns:a16="http://schemas.microsoft.com/office/drawing/2014/main" id="{A8A25FBC-4404-456F-91D7-2701E8522246}"/>
              </a:ext>
            </a:extLst>
          </p:cNvPr>
          <p:cNvSpPr/>
          <p:nvPr/>
        </p:nvSpPr>
        <p:spPr>
          <a:xfrm>
            <a:off x="2477692" y="1480205"/>
            <a:ext cx="1671804" cy="276999"/>
          </a:xfrm>
          <a:prstGeom prst="rect">
            <a:avLst/>
          </a:prstGeom>
        </p:spPr>
        <p:txBody>
          <a:bodyPr wrap="none">
            <a:spAutoFit/>
          </a:bodyPr>
          <a:lstStyle/>
          <a:p>
            <a:r>
              <a:rPr lang="en-GB" sz="1200" dirty="0">
                <a:solidFill>
                  <a:schemeClr val="bg2"/>
                </a:solidFill>
              </a:rPr>
              <a:t>Star rating – low to high</a:t>
            </a:r>
          </a:p>
        </p:txBody>
      </p:sp>
      <p:sp>
        <p:nvSpPr>
          <p:cNvPr id="15" name="Star: 5 Points 14">
            <a:extLst>
              <a:ext uri="{FF2B5EF4-FFF2-40B4-BE49-F238E27FC236}">
                <a16:creationId xmlns:a16="http://schemas.microsoft.com/office/drawing/2014/main" id="{3AB19894-C4F9-4BB7-9A95-8A20CA9B79F7}"/>
              </a:ext>
            </a:extLst>
          </p:cNvPr>
          <p:cNvSpPr/>
          <p:nvPr/>
        </p:nvSpPr>
        <p:spPr>
          <a:xfrm>
            <a:off x="2558468" y="1830929"/>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Star: 5 Points 76">
            <a:extLst>
              <a:ext uri="{FF2B5EF4-FFF2-40B4-BE49-F238E27FC236}">
                <a16:creationId xmlns:a16="http://schemas.microsoft.com/office/drawing/2014/main" id="{C8346C98-D6D4-4F58-9930-33BF8A3C410A}"/>
              </a:ext>
            </a:extLst>
          </p:cNvPr>
          <p:cNvSpPr/>
          <p:nvPr/>
        </p:nvSpPr>
        <p:spPr>
          <a:xfrm>
            <a:off x="2874537" y="1830929"/>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Star: 5 Points 77">
            <a:extLst>
              <a:ext uri="{FF2B5EF4-FFF2-40B4-BE49-F238E27FC236}">
                <a16:creationId xmlns:a16="http://schemas.microsoft.com/office/drawing/2014/main" id="{2A5D285F-2ACD-4F8F-820A-C013E3A90A66}"/>
              </a:ext>
            </a:extLst>
          </p:cNvPr>
          <p:cNvSpPr/>
          <p:nvPr/>
        </p:nvSpPr>
        <p:spPr>
          <a:xfrm>
            <a:off x="3190606" y="1830929"/>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Star: 5 Points 78">
            <a:extLst>
              <a:ext uri="{FF2B5EF4-FFF2-40B4-BE49-F238E27FC236}">
                <a16:creationId xmlns:a16="http://schemas.microsoft.com/office/drawing/2014/main" id="{D3DA9036-E1C3-487A-B7C9-A3515042D79B}"/>
              </a:ext>
            </a:extLst>
          </p:cNvPr>
          <p:cNvSpPr/>
          <p:nvPr/>
        </p:nvSpPr>
        <p:spPr>
          <a:xfrm>
            <a:off x="3506675" y="1830929"/>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Star: 5 Points 79">
            <a:extLst>
              <a:ext uri="{FF2B5EF4-FFF2-40B4-BE49-F238E27FC236}">
                <a16:creationId xmlns:a16="http://schemas.microsoft.com/office/drawing/2014/main" id="{0488FDFE-5A03-40F9-8383-D3A5A5D33CB5}"/>
              </a:ext>
            </a:extLst>
          </p:cNvPr>
          <p:cNvSpPr/>
          <p:nvPr/>
        </p:nvSpPr>
        <p:spPr>
          <a:xfrm>
            <a:off x="3822744" y="1830929"/>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Star: 5 Points 80">
            <a:extLst>
              <a:ext uri="{FF2B5EF4-FFF2-40B4-BE49-F238E27FC236}">
                <a16:creationId xmlns:a16="http://schemas.microsoft.com/office/drawing/2014/main" id="{3EF0701F-76D4-4FC5-A756-0883394D2A8E}"/>
              </a:ext>
            </a:extLst>
          </p:cNvPr>
          <p:cNvSpPr/>
          <p:nvPr/>
        </p:nvSpPr>
        <p:spPr>
          <a:xfrm>
            <a:off x="2558468" y="2261796"/>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Star: 5 Points 81">
            <a:extLst>
              <a:ext uri="{FF2B5EF4-FFF2-40B4-BE49-F238E27FC236}">
                <a16:creationId xmlns:a16="http://schemas.microsoft.com/office/drawing/2014/main" id="{00DDF2AF-6BFB-451A-BADE-F0859B3F1177}"/>
              </a:ext>
            </a:extLst>
          </p:cNvPr>
          <p:cNvSpPr/>
          <p:nvPr/>
        </p:nvSpPr>
        <p:spPr>
          <a:xfrm>
            <a:off x="2874537" y="2261796"/>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Star: 5 Points 82">
            <a:extLst>
              <a:ext uri="{FF2B5EF4-FFF2-40B4-BE49-F238E27FC236}">
                <a16:creationId xmlns:a16="http://schemas.microsoft.com/office/drawing/2014/main" id="{40610597-08A4-4741-9E92-70BCB4D35726}"/>
              </a:ext>
            </a:extLst>
          </p:cNvPr>
          <p:cNvSpPr/>
          <p:nvPr/>
        </p:nvSpPr>
        <p:spPr>
          <a:xfrm>
            <a:off x="3190606" y="2261796"/>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Star: 5 Points 83">
            <a:extLst>
              <a:ext uri="{FF2B5EF4-FFF2-40B4-BE49-F238E27FC236}">
                <a16:creationId xmlns:a16="http://schemas.microsoft.com/office/drawing/2014/main" id="{9966541B-4C6E-4601-A468-1A9F02031C58}"/>
              </a:ext>
            </a:extLst>
          </p:cNvPr>
          <p:cNvSpPr/>
          <p:nvPr/>
        </p:nvSpPr>
        <p:spPr>
          <a:xfrm>
            <a:off x="3506675" y="2261796"/>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Star: 5 Points 84">
            <a:extLst>
              <a:ext uri="{FF2B5EF4-FFF2-40B4-BE49-F238E27FC236}">
                <a16:creationId xmlns:a16="http://schemas.microsoft.com/office/drawing/2014/main" id="{3425FD35-770D-47BD-BA7F-81396C2DD2F7}"/>
              </a:ext>
            </a:extLst>
          </p:cNvPr>
          <p:cNvSpPr/>
          <p:nvPr/>
        </p:nvSpPr>
        <p:spPr>
          <a:xfrm>
            <a:off x="3822744" y="2261796"/>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Star: 5 Points 85">
            <a:extLst>
              <a:ext uri="{FF2B5EF4-FFF2-40B4-BE49-F238E27FC236}">
                <a16:creationId xmlns:a16="http://schemas.microsoft.com/office/drawing/2014/main" id="{4373EC54-98EA-4801-881B-EC9A771163FC}"/>
              </a:ext>
            </a:extLst>
          </p:cNvPr>
          <p:cNvSpPr/>
          <p:nvPr/>
        </p:nvSpPr>
        <p:spPr>
          <a:xfrm>
            <a:off x="2545024" y="2639771"/>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Star: 5 Points 88">
            <a:extLst>
              <a:ext uri="{FF2B5EF4-FFF2-40B4-BE49-F238E27FC236}">
                <a16:creationId xmlns:a16="http://schemas.microsoft.com/office/drawing/2014/main" id="{44CBFFA4-CD41-4DC8-B2C0-032EA32B865E}"/>
              </a:ext>
            </a:extLst>
          </p:cNvPr>
          <p:cNvSpPr/>
          <p:nvPr/>
        </p:nvSpPr>
        <p:spPr>
          <a:xfrm>
            <a:off x="3493231" y="2639771"/>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Star: 5 Points 89">
            <a:extLst>
              <a:ext uri="{FF2B5EF4-FFF2-40B4-BE49-F238E27FC236}">
                <a16:creationId xmlns:a16="http://schemas.microsoft.com/office/drawing/2014/main" id="{89125C15-0A13-456C-B2EC-0970166DC31B}"/>
              </a:ext>
            </a:extLst>
          </p:cNvPr>
          <p:cNvSpPr/>
          <p:nvPr/>
        </p:nvSpPr>
        <p:spPr>
          <a:xfrm>
            <a:off x="3809300" y="2639771"/>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Star: 5 Points 90">
            <a:extLst>
              <a:ext uri="{FF2B5EF4-FFF2-40B4-BE49-F238E27FC236}">
                <a16:creationId xmlns:a16="http://schemas.microsoft.com/office/drawing/2014/main" id="{05DD2A36-1D55-4AA0-B748-E89655A828EC}"/>
              </a:ext>
            </a:extLst>
          </p:cNvPr>
          <p:cNvSpPr/>
          <p:nvPr/>
        </p:nvSpPr>
        <p:spPr>
          <a:xfrm>
            <a:off x="2553100" y="3045625"/>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Star: 5 Points 91">
            <a:extLst>
              <a:ext uri="{FF2B5EF4-FFF2-40B4-BE49-F238E27FC236}">
                <a16:creationId xmlns:a16="http://schemas.microsoft.com/office/drawing/2014/main" id="{FB575810-5C45-4303-9DB1-9D1AEAE9393C}"/>
              </a:ext>
            </a:extLst>
          </p:cNvPr>
          <p:cNvSpPr/>
          <p:nvPr/>
        </p:nvSpPr>
        <p:spPr>
          <a:xfrm>
            <a:off x="2869169" y="3045625"/>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Star: 5 Points 92">
            <a:extLst>
              <a:ext uri="{FF2B5EF4-FFF2-40B4-BE49-F238E27FC236}">
                <a16:creationId xmlns:a16="http://schemas.microsoft.com/office/drawing/2014/main" id="{5CBD81BE-A436-41B7-9DF6-B91DD8382C30}"/>
              </a:ext>
            </a:extLst>
          </p:cNvPr>
          <p:cNvSpPr/>
          <p:nvPr/>
        </p:nvSpPr>
        <p:spPr>
          <a:xfrm>
            <a:off x="3185238" y="3045625"/>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Star: 5 Points 93">
            <a:extLst>
              <a:ext uri="{FF2B5EF4-FFF2-40B4-BE49-F238E27FC236}">
                <a16:creationId xmlns:a16="http://schemas.microsoft.com/office/drawing/2014/main" id="{8F5EC011-BEE3-4408-9A12-28737A95F137}"/>
              </a:ext>
            </a:extLst>
          </p:cNvPr>
          <p:cNvSpPr/>
          <p:nvPr/>
        </p:nvSpPr>
        <p:spPr>
          <a:xfrm>
            <a:off x="3501307" y="3045625"/>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Star: 5 Points 94">
            <a:extLst>
              <a:ext uri="{FF2B5EF4-FFF2-40B4-BE49-F238E27FC236}">
                <a16:creationId xmlns:a16="http://schemas.microsoft.com/office/drawing/2014/main" id="{D659EF75-67DD-4445-91C0-6C2618646AF0}"/>
              </a:ext>
            </a:extLst>
          </p:cNvPr>
          <p:cNvSpPr/>
          <p:nvPr/>
        </p:nvSpPr>
        <p:spPr>
          <a:xfrm>
            <a:off x="3817376" y="3045625"/>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Star: 5 Points 95">
            <a:extLst>
              <a:ext uri="{FF2B5EF4-FFF2-40B4-BE49-F238E27FC236}">
                <a16:creationId xmlns:a16="http://schemas.microsoft.com/office/drawing/2014/main" id="{7E92C6A3-F015-45BE-9A87-FD45D8A2CE8A}"/>
              </a:ext>
            </a:extLst>
          </p:cNvPr>
          <p:cNvSpPr/>
          <p:nvPr/>
        </p:nvSpPr>
        <p:spPr>
          <a:xfrm>
            <a:off x="2551388" y="3433763"/>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Star: 5 Points 96">
            <a:extLst>
              <a:ext uri="{FF2B5EF4-FFF2-40B4-BE49-F238E27FC236}">
                <a16:creationId xmlns:a16="http://schemas.microsoft.com/office/drawing/2014/main" id="{0C9BAF63-454E-42B9-8997-F120405E9866}"/>
              </a:ext>
            </a:extLst>
          </p:cNvPr>
          <p:cNvSpPr/>
          <p:nvPr/>
        </p:nvSpPr>
        <p:spPr>
          <a:xfrm>
            <a:off x="2867457" y="3433763"/>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Star: 5 Points 97">
            <a:extLst>
              <a:ext uri="{FF2B5EF4-FFF2-40B4-BE49-F238E27FC236}">
                <a16:creationId xmlns:a16="http://schemas.microsoft.com/office/drawing/2014/main" id="{DA141FCD-984A-4E32-91C5-5C24C74B47EA}"/>
              </a:ext>
            </a:extLst>
          </p:cNvPr>
          <p:cNvSpPr/>
          <p:nvPr/>
        </p:nvSpPr>
        <p:spPr>
          <a:xfrm>
            <a:off x="3183526" y="3433763"/>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Star: 5 Points 98">
            <a:extLst>
              <a:ext uri="{FF2B5EF4-FFF2-40B4-BE49-F238E27FC236}">
                <a16:creationId xmlns:a16="http://schemas.microsoft.com/office/drawing/2014/main" id="{4CD78919-2BDF-40F0-8C66-99DDD8717168}"/>
              </a:ext>
            </a:extLst>
          </p:cNvPr>
          <p:cNvSpPr/>
          <p:nvPr/>
        </p:nvSpPr>
        <p:spPr>
          <a:xfrm>
            <a:off x="3499595" y="3433763"/>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Star: 5 Points 99">
            <a:extLst>
              <a:ext uri="{FF2B5EF4-FFF2-40B4-BE49-F238E27FC236}">
                <a16:creationId xmlns:a16="http://schemas.microsoft.com/office/drawing/2014/main" id="{C0E1A459-DCF4-4BDC-8FE0-B3285EB0C440}"/>
              </a:ext>
            </a:extLst>
          </p:cNvPr>
          <p:cNvSpPr/>
          <p:nvPr/>
        </p:nvSpPr>
        <p:spPr>
          <a:xfrm>
            <a:off x="3815664" y="3433763"/>
            <a:ext cx="243840" cy="233198"/>
          </a:xfrm>
          <a:prstGeom prst="star5">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Oval 100">
            <a:extLst>
              <a:ext uri="{FF2B5EF4-FFF2-40B4-BE49-F238E27FC236}">
                <a16:creationId xmlns:a16="http://schemas.microsoft.com/office/drawing/2014/main" id="{992CB931-1258-4B4A-8AFB-98A59D325937}"/>
              </a:ext>
            </a:extLst>
          </p:cNvPr>
          <p:cNvSpPr/>
          <p:nvPr/>
        </p:nvSpPr>
        <p:spPr>
          <a:xfrm>
            <a:off x="838468" y="1875770"/>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1</a:t>
            </a:r>
          </a:p>
        </p:txBody>
      </p:sp>
      <p:sp>
        <p:nvSpPr>
          <p:cNvPr id="102" name="Oval 101">
            <a:extLst>
              <a:ext uri="{FF2B5EF4-FFF2-40B4-BE49-F238E27FC236}">
                <a16:creationId xmlns:a16="http://schemas.microsoft.com/office/drawing/2014/main" id="{7BB80919-9387-4765-88D3-4F808B2E1A28}"/>
              </a:ext>
            </a:extLst>
          </p:cNvPr>
          <p:cNvSpPr/>
          <p:nvPr/>
        </p:nvSpPr>
        <p:spPr>
          <a:xfrm>
            <a:off x="838468" y="2269881"/>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2</a:t>
            </a:r>
          </a:p>
        </p:txBody>
      </p:sp>
      <p:sp>
        <p:nvSpPr>
          <p:cNvPr id="103" name="Oval 102">
            <a:extLst>
              <a:ext uri="{FF2B5EF4-FFF2-40B4-BE49-F238E27FC236}">
                <a16:creationId xmlns:a16="http://schemas.microsoft.com/office/drawing/2014/main" id="{7CF3B0C7-A3B9-4BB9-B032-D8B9C09CE433}"/>
              </a:ext>
            </a:extLst>
          </p:cNvPr>
          <p:cNvSpPr/>
          <p:nvPr/>
        </p:nvSpPr>
        <p:spPr>
          <a:xfrm>
            <a:off x="838468" y="2647856"/>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3</a:t>
            </a:r>
          </a:p>
        </p:txBody>
      </p:sp>
      <p:sp>
        <p:nvSpPr>
          <p:cNvPr id="104" name="Oval 103">
            <a:extLst>
              <a:ext uri="{FF2B5EF4-FFF2-40B4-BE49-F238E27FC236}">
                <a16:creationId xmlns:a16="http://schemas.microsoft.com/office/drawing/2014/main" id="{64FE157F-D03D-4287-948D-C6B578A0EA6C}"/>
              </a:ext>
            </a:extLst>
          </p:cNvPr>
          <p:cNvSpPr/>
          <p:nvPr/>
        </p:nvSpPr>
        <p:spPr>
          <a:xfrm>
            <a:off x="838467" y="3045625"/>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4</a:t>
            </a:r>
          </a:p>
        </p:txBody>
      </p:sp>
      <p:sp>
        <p:nvSpPr>
          <p:cNvPr id="105" name="Oval 104">
            <a:extLst>
              <a:ext uri="{FF2B5EF4-FFF2-40B4-BE49-F238E27FC236}">
                <a16:creationId xmlns:a16="http://schemas.microsoft.com/office/drawing/2014/main" id="{0BC5753C-BD6C-4CA2-BDE0-881948206958}"/>
              </a:ext>
            </a:extLst>
          </p:cNvPr>
          <p:cNvSpPr/>
          <p:nvPr/>
        </p:nvSpPr>
        <p:spPr>
          <a:xfrm>
            <a:off x="838467" y="3432829"/>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5</a:t>
            </a:r>
          </a:p>
        </p:txBody>
      </p:sp>
      <p:sp>
        <p:nvSpPr>
          <p:cNvPr id="106" name="Oval 105">
            <a:extLst>
              <a:ext uri="{FF2B5EF4-FFF2-40B4-BE49-F238E27FC236}">
                <a16:creationId xmlns:a16="http://schemas.microsoft.com/office/drawing/2014/main" id="{F2E1C8A2-9579-42F6-87AA-88D7B754800E}"/>
              </a:ext>
            </a:extLst>
          </p:cNvPr>
          <p:cNvSpPr/>
          <p:nvPr/>
        </p:nvSpPr>
        <p:spPr>
          <a:xfrm>
            <a:off x="4437907" y="1478381"/>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1</a:t>
            </a:r>
          </a:p>
        </p:txBody>
      </p:sp>
      <p:graphicFrame>
        <p:nvGraphicFramePr>
          <p:cNvPr id="75" name="Table 74">
            <a:extLst>
              <a:ext uri="{FF2B5EF4-FFF2-40B4-BE49-F238E27FC236}">
                <a16:creationId xmlns:a16="http://schemas.microsoft.com/office/drawing/2014/main" id="{FB62AF49-7468-4191-844F-F4B8E64D8F00}"/>
              </a:ext>
            </a:extLst>
          </p:cNvPr>
          <p:cNvGraphicFramePr>
            <a:graphicFrameLocks noGrp="1"/>
          </p:cNvGraphicFramePr>
          <p:nvPr>
            <p:extLst>
              <p:ext uri="{D42A27DB-BD31-4B8C-83A1-F6EECF244321}">
                <p14:modId xmlns:p14="http://schemas.microsoft.com/office/powerpoint/2010/main" val="1348255420"/>
              </p:ext>
            </p:extLst>
          </p:nvPr>
        </p:nvGraphicFramePr>
        <p:xfrm>
          <a:off x="4848139" y="2102287"/>
          <a:ext cx="3438521" cy="3335147"/>
        </p:xfrm>
        <a:graphic>
          <a:graphicData uri="http://schemas.openxmlformats.org/drawingml/2006/table">
            <a:tbl>
              <a:tblPr firstRow="1" bandRow="1">
                <a:tableStyleId>{0505E3EF-67EA-436B-97B2-0124C06EBD24}</a:tableStyleId>
              </a:tblPr>
              <a:tblGrid>
                <a:gridCol w="849671">
                  <a:extLst>
                    <a:ext uri="{9D8B030D-6E8A-4147-A177-3AD203B41FA5}">
                      <a16:colId xmlns:a16="http://schemas.microsoft.com/office/drawing/2014/main" val="3681889527"/>
                    </a:ext>
                  </a:extLst>
                </a:gridCol>
                <a:gridCol w="517770">
                  <a:extLst>
                    <a:ext uri="{9D8B030D-6E8A-4147-A177-3AD203B41FA5}">
                      <a16:colId xmlns:a16="http://schemas.microsoft.com/office/drawing/2014/main" val="3358426661"/>
                    </a:ext>
                  </a:extLst>
                </a:gridCol>
                <a:gridCol w="517770">
                  <a:extLst>
                    <a:ext uri="{9D8B030D-6E8A-4147-A177-3AD203B41FA5}">
                      <a16:colId xmlns:a16="http://schemas.microsoft.com/office/drawing/2014/main" val="2125700334"/>
                    </a:ext>
                  </a:extLst>
                </a:gridCol>
                <a:gridCol w="517770">
                  <a:extLst>
                    <a:ext uri="{9D8B030D-6E8A-4147-A177-3AD203B41FA5}">
                      <a16:colId xmlns:a16="http://schemas.microsoft.com/office/drawing/2014/main" val="562925614"/>
                    </a:ext>
                  </a:extLst>
                </a:gridCol>
                <a:gridCol w="517770">
                  <a:extLst>
                    <a:ext uri="{9D8B030D-6E8A-4147-A177-3AD203B41FA5}">
                      <a16:colId xmlns:a16="http://schemas.microsoft.com/office/drawing/2014/main" val="1101960756"/>
                    </a:ext>
                  </a:extLst>
                </a:gridCol>
                <a:gridCol w="517770">
                  <a:extLst>
                    <a:ext uri="{9D8B030D-6E8A-4147-A177-3AD203B41FA5}">
                      <a16:colId xmlns:a16="http://schemas.microsoft.com/office/drawing/2014/main" val="66994634"/>
                    </a:ext>
                  </a:extLst>
                </a:gridCol>
              </a:tblGrid>
              <a:tr h="231484">
                <a:tc>
                  <a:txBody>
                    <a:bodyPr/>
                    <a:lstStyle/>
                    <a:p>
                      <a:pPr algn="r"/>
                      <a:r>
                        <a:rPr lang="en-GB" sz="1050" b="0" dirty="0"/>
                        <a:t>All Inbound</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18</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23</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21</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22</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24</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0587601"/>
                  </a:ext>
                </a:extLst>
              </a:tr>
              <a:tr h="231484">
                <a:tc>
                  <a:txBody>
                    <a:bodyPr/>
                    <a:lstStyle/>
                    <a:p>
                      <a:pPr algn="r"/>
                      <a:r>
                        <a:rPr lang="en-GB" sz="1050" b="0" dirty="0"/>
                        <a:t>Australia</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15</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24</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22</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21</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23</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15176443"/>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China</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18</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17</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23</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21</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24</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0990707"/>
                  </a:ext>
                </a:extLst>
              </a:tr>
              <a:tr h="231484">
                <a:tc>
                  <a:txBody>
                    <a:bodyPr/>
                    <a:lstStyle/>
                    <a:p>
                      <a:pPr algn="r"/>
                      <a:r>
                        <a:rPr lang="en-GB" sz="1050" b="0" dirty="0"/>
                        <a:t>Germany</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17</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21</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20</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22</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23</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51061603"/>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Spain</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21</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24</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17</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19</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22</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6025320"/>
                  </a:ext>
                </a:extLst>
              </a:tr>
              <a:tr h="231484">
                <a:tc>
                  <a:txBody>
                    <a:bodyPr/>
                    <a:lstStyle/>
                    <a:p>
                      <a:pPr algn="r"/>
                      <a:r>
                        <a:rPr lang="en-GB" sz="1050" b="0" dirty="0"/>
                        <a:t>France</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19</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21</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20</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23</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24</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9683896"/>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Italy</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17</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23</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19</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22</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24</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9215731"/>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Netherlands</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19</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24</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22</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23</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21</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6035098"/>
                  </a:ext>
                </a:extLst>
              </a:tr>
              <a:tr h="231484">
                <a:tc>
                  <a:txBody>
                    <a:bodyPr/>
                    <a:lstStyle/>
                    <a:p>
                      <a:pPr algn="r"/>
                      <a:r>
                        <a:rPr lang="en-GB" sz="1050" b="0" dirty="0"/>
                        <a:t>Norway</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12</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23</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16</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21</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20</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0640218"/>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Sweden</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13</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18</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20</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23</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24</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4268613"/>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United States</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15</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20</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21</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24</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22</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13282329"/>
                  </a:ext>
                </a:extLst>
              </a:tr>
              <a:tr h="157607">
                <a:tc>
                  <a:txBody>
                    <a:bodyPr/>
                    <a:lstStyle/>
                    <a:p>
                      <a:pPr algn="r"/>
                      <a:endParaRPr lang="en-GB" sz="200" b="0" dirty="0"/>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 b="0" dirty="0"/>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 b="0" dirty="0"/>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 b="0" dirty="0"/>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 b="0" dirty="0"/>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 b="0" dirty="0"/>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3220107"/>
                  </a:ext>
                </a:extLst>
              </a:tr>
              <a:tr h="231484">
                <a:tc>
                  <a:txBody>
                    <a:bodyPr/>
                    <a:lstStyle/>
                    <a:p>
                      <a:pPr algn="r"/>
                      <a:r>
                        <a:rPr lang="en-GB" sz="1050" b="0" dirty="0"/>
                        <a:t>UK</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50" b="0" dirty="0"/>
                        <a:t>16</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50" b="0" dirty="0"/>
                        <a:t>19</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50" b="0" dirty="0"/>
                        <a:t>21</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50" b="0" dirty="0"/>
                        <a:t>22</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50" b="0" dirty="0"/>
                        <a:t>20</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07924489"/>
                  </a:ext>
                </a:extLst>
              </a:tr>
            </a:tbl>
          </a:graphicData>
        </a:graphic>
      </p:graphicFrame>
      <p:sp>
        <p:nvSpPr>
          <p:cNvPr id="107" name="TextBox 106">
            <a:extLst>
              <a:ext uri="{FF2B5EF4-FFF2-40B4-BE49-F238E27FC236}">
                <a16:creationId xmlns:a16="http://schemas.microsoft.com/office/drawing/2014/main" id="{5DBB44E5-EFBA-4395-A43F-77A70819618E}"/>
              </a:ext>
            </a:extLst>
          </p:cNvPr>
          <p:cNvSpPr txBox="1"/>
          <p:nvPr/>
        </p:nvSpPr>
        <p:spPr>
          <a:xfrm>
            <a:off x="5458426" y="1711664"/>
            <a:ext cx="839276" cy="400110"/>
          </a:xfrm>
          <a:prstGeom prst="rect">
            <a:avLst/>
          </a:prstGeom>
          <a:noFill/>
        </p:spPr>
        <p:txBody>
          <a:bodyPr wrap="square" rtlCol="0">
            <a:spAutoFit/>
          </a:bodyPr>
          <a:lstStyle/>
          <a:p>
            <a:pPr algn="ctr"/>
            <a:r>
              <a:rPr lang="en-GB" sz="1000" dirty="0"/>
              <a:t>Mindfulness / Meditation</a:t>
            </a:r>
          </a:p>
        </p:txBody>
      </p:sp>
      <p:sp>
        <p:nvSpPr>
          <p:cNvPr id="108" name="TextBox 107">
            <a:extLst>
              <a:ext uri="{FF2B5EF4-FFF2-40B4-BE49-F238E27FC236}">
                <a16:creationId xmlns:a16="http://schemas.microsoft.com/office/drawing/2014/main" id="{FDCA70C2-BD24-4F4A-A653-DC4DE11D841F}"/>
              </a:ext>
            </a:extLst>
          </p:cNvPr>
          <p:cNvSpPr txBox="1"/>
          <p:nvPr/>
        </p:nvSpPr>
        <p:spPr>
          <a:xfrm>
            <a:off x="6053096" y="1711664"/>
            <a:ext cx="839276" cy="400110"/>
          </a:xfrm>
          <a:prstGeom prst="rect">
            <a:avLst/>
          </a:prstGeom>
          <a:noFill/>
        </p:spPr>
        <p:txBody>
          <a:bodyPr wrap="square" rtlCol="0">
            <a:spAutoFit/>
          </a:bodyPr>
          <a:lstStyle/>
          <a:p>
            <a:pPr algn="ctr"/>
            <a:r>
              <a:rPr lang="en-GB" sz="1000" dirty="0"/>
              <a:t>Homeo-</a:t>
            </a:r>
            <a:r>
              <a:rPr lang="en-GB" sz="1000" dirty="0" err="1"/>
              <a:t>pathy</a:t>
            </a:r>
            <a:endParaRPr lang="en-GB" sz="1000" dirty="0"/>
          </a:p>
        </p:txBody>
      </p:sp>
      <p:sp>
        <p:nvSpPr>
          <p:cNvPr id="109" name="TextBox 108">
            <a:extLst>
              <a:ext uri="{FF2B5EF4-FFF2-40B4-BE49-F238E27FC236}">
                <a16:creationId xmlns:a16="http://schemas.microsoft.com/office/drawing/2014/main" id="{637823AC-DBB6-4776-9B5C-3DA7DC127272}"/>
              </a:ext>
            </a:extLst>
          </p:cNvPr>
          <p:cNvSpPr txBox="1"/>
          <p:nvPr/>
        </p:nvSpPr>
        <p:spPr>
          <a:xfrm>
            <a:off x="6611173" y="1892534"/>
            <a:ext cx="839276" cy="246221"/>
          </a:xfrm>
          <a:prstGeom prst="rect">
            <a:avLst/>
          </a:prstGeom>
          <a:noFill/>
        </p:spPr>
        <p:txBody>
          <a:bodyPr wrap="square" rtlCol="0">
            <a:spAutoFit/>
          </a:bodyPr>
          <a:lstStyle/>
          <a:p>
            <a:pPr algn="ctr"/>
            <a:r>
              <a:rPr lang="en-GB" sz="1000" dirty="0"/>
              <a:t>Yoga</a:t>
            </a:r>
          </a:p>
        </p:txBody>
      </p:sp>
      <p:sp>
        <p:nvSpPr>
          <p:cNvPr id="110" name="TextBox 109">
            <a:extLst>
              <a:ext uri="{FF2B5EF4-FFF2-40B4-BE49-F238E27FC236}">
                <a16:creationId xmlns:a16="http://schemas.microsoft.com/office/drawing/2014/main" id="{54FFF2C0-469E-4051-8F68-925EC57E9C4D}"/>
              </a:ext>
            </a:extLst>
          </p:cNvPr>
          <p:cNvSpPr txBox="1"/>
          <p:nvPr/>
        </p:nvSpPr>
        <p:spPr>
          <a:xfrm>
            <a:off x="7024082" y="1875563"/>
            <a:ext cx="945806" cy="246221"/>
          </a:xfrm>
          <a:prstGeom prst="rect">
            <a:avLst/>
          </a:prstGeom>
          <a:noFill/>
        </p:spPr>
        <p:txBody>
          <a:bodyPr wrap="square" rtlCol="0">
            <a:spAutoFit/>
          </a:bodyPr>
          <a:lstStyle/>
          <a:p>
            <a:pPr algn="ctr"/>
            <a:r>
              <a:rPr lang="en-GB" sz="1000" dirty="0"/>
              <a:t>Pilates</a:t>
            </a:r>
          </a:p>
        </p:txBody>
      </p:sp>
      <p:sp>
        <p:nvSpPr>
          <p:cNvPr id="111" name="TextBox 110">
            <a:extLst>
              <a:ext uri="{FF2B5EF4-FFF2-40B4-BE49-F238E27FC236}">
                <a16:creationId xmlns:a16="http://schemas.microsoft.com/office/drawing/2014/main" id="{4813A663-FD4F-4503-AA63-9342964C5195}"/>
              </a:ext>
            </a:extLst>
          </p:cNvPr>
          <p:cNvSpPr txBox="1"/>
          <p:nvPr/>
        </p:nvSpPr>
        <p:spPr>
          <a:xfrm>
            <a:off x="4613189" y="1818948"/>
            <a:ext cx="1191946" cy="307777"/>
          </a:xfrm>
          <a:prstGeom prst="rect">
            <a:avLst/>
          </a:prstGeom>
          <a:noFill/>
        </p:spPr>
        <p:txBody>
          <a:bodyPr wrap="square" rtlCol="0">
            <a:spAutoFit/>
          </a:bodyPr>
          <a:lstStyle/>
          <a:p>
            <a:pPr algn="ctr"/>
            <a:r>
              <a:rPr lang="en-GB" sz="700" b="1" dirty="0"/>
              <a:t>Ranking (out of 24 experiences)</a:t>
            </a:r>
          </a:p>
        </p:txBody>
      </p:sp>
      <p:sp>
        <p:nvSpPr>
          <p:cNvPr id="112" name="TextBox 111">
            <a:extLst>
              <a:ext uri="{FF2B5EF4-FFF2-40B4-BE49-F238E27FC236}">
                <a16:creationId xmlns:a16="http://schemas.microsoft.com/office/drawing/2014/main" id="{9AB6AEB8-55A5-4CC3-BED8-2177A21FCE8F}"/>
              </a:ext>
            </a:extLst>
          </p:cNvPr>
          <p:cNvSpPr txBox="1"/>
          <p:nvPr/>
        </p:nvSpPr>
        <p:spPr>
          <a:xfrm>
            <a:off x="7567314" y="1846576"/>
            <a:ext cx="945806" cy="246221"/>
          </a:xfrm>
          <a:prstGeom prst="rect">
            <a:avLst/>
          </a:prstGeom>
          <a:noFill/>
        </p:spPr>
        <p:txBody>
          <a:bodyPr wrap="square" rtlCol="0">
            <a:spAutoFit/>
          </a:bodyPr>
          <a:lstStyle/>
          <a:p>
            <a:pPr algn="ctr"/>
            <a:r>
              <a:rPr lang="en-GB" sz="1000" dirty="0"/>
              <a:t>Tai Chi</a:t>
            </a:r>
          </a:p>
        </p:txBody>
      </p:sp>
      <p:sp>
        <p:nvSpPr>
          <p:cNvPr id="113" name="Title 1">
            <a:extLst>
              <a:ext uri="{FF2B5EF4-FFF2-40B4-BE49-F238E27FC236}">
                <a16:creationId xmlns:a16="http://schemas.microsoft.com/office/drawing/2014/main" id="{F8AD5453-B21A-4A10-B5D3-9423EFCD50EA}"/>
              </a:ext>
            </a:extLst>
          </p:cNvPr>
          <p:cNvSpPr>
            <a:spLocks noGrp="1"/>
          </p:cNvSpPr>
          <p:nvPr>
            <p:ph type="title"/>
          </p:nvPr>
        </p:nvSpPr>
        <p:spPr>
          <a:xfrm>
            <a:off x="84239" y="-66538"/>
            <a:ext cx="9552810" cy="904000"/>
          </a:xfrm>
        </p:spPr>
        <p:txBody>
          <a:bodyPr>
            <a:normAutofit/>
          </a:bodyPr>
          <a:lstStyle/>
          <a:p>
            <a:r>
              <a:rPr lang="en-GB" dirty="0"/>
              <a:t>Niche Wellness Experiences: overview &amp; appeal</a:t>
            </a:r>
          </a:p>
        </p:txBody>
      </p:sp>
      <p:sp>
        <p:nvSpPr>
          <p:cNvPr id="115" name="Rectangle 114">
            <a:extLst>
              <a:ext uri="{FF2B5EF4-FFF2-40B4-BE49-F238E27FC236}">
                <a16:creationId xmlns:a16="http://schemas.microsoft.com/office/drawing/2014/main" id="{4E02C46C-E4E4-4408-9A98-94A51D8B406B}"/>
              </a:ext>
            </a:extLst>
          </p:cNvPr>
          <p:cNvSpPr/>
          <p:nvPr/>
        </p:nvSpPr>
        <p:spPr>
          <a:xfrm>
            <a:off x="161924" y="670805"/>
            <a:ext cx="9552810" cy="523220"/>
          </a:xfrm>
          <a:prstGeom prst="rect">
            <a:avLst/>
          </a:prstGeom>
        </p:spPr>
        <p:txBody>
          <a:bodyPr wrap="square">
            <a:spAutoFit/>
          </a:bodyPr>
          <a:lstStyle/>
          <a:p>
            <a:r>
              <a:rPr lang="en-GB" sz="1400" b="1" dirty="0">
                <a:solidFill>
                  <a:schemeClr val="accent5"/>
                </a:solidFill>
              </a:rPr>
              <a:t>While niche, there is a market for these experiences, especially among those who do them at home.  Those interested are likely to be interested in most or all of the experiences in this cluster.</a:t>
            </a:r>
          </a:p>
        </p:txBody>
      </p:sp>
      <p:sp>
        <p:nvSpPr>
          <p:cNvPr id="55" name="Rectangle 54">
            <a:extLst>
              <a:ext uri="{FF2B5EF4-FFF2-40B4-BE49-F238E27FC236}">
                <a16:creationId xmlns:a16="http://schemas.microsoft.com/office/drawing/2014/main" id="{67D27AE3-2933-4EF9-AEB9-13828116BA7E}"/>
              </a:ext>
            </a:extLst>
          </p:cNvPr>
          <p:cNvSpPr/>
          <p:nvPr/>
        </p:nvSpPr>
        <p:spPr>
          <a:xfrm>
            <a:off x="990076" y="6418003"/>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Base: All markets </a:t>
            </a:r>
          </a:p>
        </p:txBody>
      </p:sp>
      <p:sp>
        <p:nvSpPr>
          <p:cNvPr id="57" name="Star: 5 Points 56">
            <a:extLst>
              <a:ext uri="{FF2B5EF4-FFF2-40B4-BE49-F238E27FC236}">
                <a16:creationId xmlns:a16="http://schemas.microsoft.com/office/drawing/2014/main" id="{07D962DD-E64D-48BA-ABE7-76CE75164244}"/>
              </a:ext>
            </a:extLst>
          </p:cNvPr>
          <p:cNvSpPr/>
          <p:nvPr/>
        </p:nvSpPr>
        <p:spPr>
          <a:xfrm>
            <a:off x="2861093" y="2648324"/>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Star: 5 Points 57">
            <a:extLst>
              <a:ext uri="{FF2B5EF4-FFF2-40B4-BE49-F238E27FC236}">
                <a16:creationId xmlns:a16="http://schemas.microsoft.com/office/drawing/2014/main" id="{9FBB95D6-4A6D-49EC-AAA1-9F6F965B24A3}"/>
              </a:ext>
            </a:extLst>
          </p:cNvPr>
          <p:cNvSpPr/>
          <p:nvPr/>
        </p:nvSpPr>
        <p:spPr>
          <a:xfrm>
            <a:off x="3179500" y="2630544"/>
            <a:ext cx="243840" cy="233198"/>
          </a:xfrm>
          <a:prstGeom prst="star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077207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B4E4551A-E827-4FB8-894F-0E10FEC55403}"/>
              </a:ext>
            </a:extLst>
          </p:cNvPr>
          <p:cNvGraphicFramePr>
            <a:graphicFrameLocks noGrp="1"/>
          </p:cNvGraphicFramePr>
          <p:nvPr/>
        </p:nvGraphicFramePr>
        <p:xfrm>
          <a:off x="392134" y="1444869"/>
          <a:ext cx="9258013" cy="4568396"/>
        </p:xfrm>
        <a:graphic>
          <a:graphicData uri="http://schemas.openxmlformats.org/drawingml/2006/table">
            <a:tbl>
              <a:tblPr firstRow="1" bandRow="1">
                <a:tableStyleId>{5C22544A-7EE6-4342-B048-85BDC9FD1C3A}</a:tableStyleId>
              </a:tblPr>
              <a:tblGrid>
                <a:gridCol w="9258013">
                  <a:extLst>
                    <a:ext uri="{9D8B030D-6E8A-4147-A177-3AD203B41FA5}">
                      <a16:colId xmlns:a16="http://schemas.microsoft.com/office/drawing/2014/main" val="219639565"/>
                    </a:ext>
                  </a:extLst>
                </a:gridCol>
              </a:tblGrid>
              <a:tr h="2212731">
                <a:tc>
                  <a:txBody>
                    <a:bodyPr/>
                    <a:lstStyle/>
                    <a:p>
                      <a:endParaRPr lang="en-GB" dirty="0"/>
                    </a:p>
                  </a:txBody>
                  <a:tcPr>
                    <a:solidFill>
                      <a:schemeClr val="bg1">
                        <a:lumMod val="95000"/>
                      </a:schemeClr>
                    </a:solidFill>
                  </a:tcPr>
                </a:tc>
                <a:extLst>
                  <a:ext uri="{0D108BD9-81ED-4DB2-BD59-A6C34878D82A}">
                    <a16:rowId xmlns:a16="http://schemas.microsoft.com/office/drawing/2014/main" val="2447966589"/>
                  </a:ext>
                </a:extLst>
              </a:tr>
              <a:tr h="2355665">
                <a:tc>
                  <a:txBody>
                    <a:bodyPr/>
                    <a:lstStyle/>
                    <a:p>
                      <a:endParaRPr lang="en-GB" dirty="0"/>
                    </a:p>
                  </a:txBody>
                  <a:tcPr>
                    <a:solidFill>
                      <a:schemeClr val="bg1">
                        <a:lumMod val="95000"/>
                      </a:schemeClr>
                    </a:solidFill>
                  </a:tcPr>
                </a:tc>
                <a:extLst>
                  <a:ext uri="{0D108BD9-81ED-4DB2-BD59-A6C34878D82A}">
                    <a16:rowId xmlns:a16="http://schemas.microsoft.com/office/drawing/2014/main" val="1589057521"/>
                  </a:ext>
                </a:extLst>
              </a:tr>
            </a:tbl>
          </a:graphicData>
        </a:graphic>
      </p:graphicFrame>
      <p:sp>
        <p:nvSpPr>
          <p:cNvPr id="3" name="Slide Number Placeholder 2">
            <a:extLst>
              <a:ext uri="{FF2B5EF4-FFF2-40B4-BE49-F238E27FC236}">
                <a16:creationId xmlns:a16="http://schemas.microsoft.com/office/drawing/2014/main" id="{32DB5B65-4C96-4D81-A70E-C4C1E3F06138}"/>
              </a:ext>
            </a:extLst>
          </p:cNvPr>
          <p:cNvSpPr>
            <a:spLocks noGrp="1"/>
          </p:cNvSpPr>
          <p:nvPr>
            <p:ph type="sldNum" sz="quarter" idx="12"/>
          </p:nvPr>
        </p:nvSpPr>
        <p:spPr/>
        <p:txBody>
          <a:bodyPr/>
          <a:lstStyle/>
          <a:p>
            <a:fld id="{65C4E51C-5B21-47ED-87F9-7CEAAA8B3069}" type="slidenum">
              <a:rPr lang="en-GB" smtClean="0"/>
              <a:pPr/>
              <a:t>52</a:t>
            </a:fld>
            <a:endParaRPr lang="en-GB"/>
          </a:p>
        </p:txBody>
      </p:sp>
      <p:sp>
        <p:nvSpPr>
          <p:cNvPr id="42" name="TextBox 41">
            <a:extLst>
              <a:ext uri="{FF2B5EF4-FFF2-40B4-BE49-F238E27FC236}">
                <a16:creationId xmlns:a16="http://schemas.microsoft.com/office/drawing/2014/main" id="{14FD0C56-2B77-494E-B888-8904D112FC8E}"/>
              </a:ext>
            </a:extLst>
          </p:cNvPr>
          <p:cNvSpPr txBox="1"/>
          <p:nvPr/>
        </p:nvSpPr>
        <p:spPr>
          <a:xfrm>
            <a:off x="729199" y="1514164"/>
            <a:ext cx="8202529" cy="830997"/>
          </a:xfrm>
          <a:prstGeom prst="rect">
            <a:avLst/>
          </a:prstGeom>
          <a:noFill/>
        </p:spPr>
        <p:txBody>
          <a:bodyPr wrap="square" rtlCol="0">
            <a:spAutoFit/>
          </a:bodyPr>
          <a:lstStyle/>
          <a:p>
            <a:r>
              <a:rPr lang="en-GB" sz="1200" b="1" dirty="0"/>
              <a:t>EXPERIENCE MATURITY: </a:t>
            </a:r>
            <a:r>
              <a:rPr lang="en-GB" sz="1200" dirty="0"/>
              <a:t>The UK is not most popular choice for these types of experiences, ranking low among those who have previously done / or have booked to do in the next 12 months</a:t>
            </a:r>
          </a:p>
          <a:p>
            <a:endParaRPr lang="en-GB" sz="1200" dirty="0"/>
          </a:p>
          <a:p>
            <a:endParaRPr lang="en-GB" sz="1200" dirty="0"/>
          </a:p>
        </p:txBody>
      </p:sp>
      <p:sp>
        <p:nvSpPr>
          <p:cNvPr id="54" name="Rectangle 53">
            <a:extLst>
              <a:ext uri="{FF2B5EF4-FFF2-40B4-BE49-F238E27FC236}">
                <a16:creationId xmlns:a16="http://schemas.microsoft.com/office/drawing/2014/main" id="{F0016E70-58E1-4DB8-9486-5AEAA115FE72}"/>
              </a:ext>
            </a:extLst>
          </p:cNvPr>
          <p:cNvSpPr/>
          <p:nvPr/>
        </p:nvSpPr>
        <p:spPr>
          <a:xfrm>
            <a:off x="0" y="645237"/>
            <a:ext cx="9822385" cy="494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TextBox 65">
            <a:extLst>
              <a:ext uri="{FF2B5EF4-FFF2-40B4-BE49-F238E27FC236}">
                <a16:creationId xmlns:a16="http://schemas.microsoft.com/office/drawing/2014/main" id="{208D480C-4FE5-42CD-B9C3-5EB780E08234}"/>
              </a:ext>
            </a:extLst>
          </p:cNvPr>
          <p:cNvSpPr txBox="1"/>
          <p:nvPr/>
        </p:nvSpPr>
        <p:spPr>
          <a:xfrm>
            <a:off x="743962" y="3687892"/>
            <a:ext cx="8697740" cy="646331"/>
          </a:xfrm>
          <a:prstGeom prst="rect">
            <a:avLst/>
          </a:prstGeom>
          <a:noFill/>
        </p:spPr>
        <p:txBody>
          <a:bodyPr wrap="square" rtlCol="0">
            <a:spAutoFit/>
          </a:bodyPr>
          <a:lstStyle/>
          <a:p>
            <a:r>
              <a:rPr lang="en-GB" sz="1200" b="1" dirty="0"/>
              <a:t>INFLUENCE ON DESTINATION DECISION: </a:t>
            </a:r>
            <a:r>
              <a:rPr lang="en-GB" sz="1200" dirty="0"/>
              <a:t>These activities can drive destination choice but that amplifies still further the need to provide the ‘why England’</a:t>
            </a:r>
          </a:p>
          <a:p>
            <a:endParaRPr lang="en-GB" sz="1200" dirty="0"/>
          </a:p>
        </p:txBody>
      </p:sp>
      <p:sp>
        <p:nvSpPr>
          <p:cNvPr id="46" name="Slide Number Placeholder 5">
            <a:extLst>
              <a:ext uri="{FF2B5EF4-FFF2-40B4-BE49-F238E27FC236}">
                <a16:creationId xmlns:a16="http://schemas.microsoft.com/office/drawing/2014/main" id="{FA8DB26E-1145-4E4D-A4C8-4C0D011E13AE}"/>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61" name="Oval 60">
            <a:extLst>
              <a:ext uri="{FF2B5EF4-FFF2-40B4-BE49-F238E27FC236}">
                <a16:creationId xmlns:a16="http://schemas.microsoft.com/office/drawing/2014/main" id="{00E1534A-0EB5-490F-AFB5-5B99C7860B82}"/>
              </a:ext>
            </a:extLst>
          </p:cNvPr>
          <p:cNvSpPr/>
          <p:nvPr/>
        </p:nvSpPr>
        <p:spPr>
          <a:xfrm>
            <a:off x="522398" y="1549237"/>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2</a:t>
            </a:r>
          </a:p>
        </p:txBody>
      </p:sp>
      <p:sp>
        <p:nvSpPr>
          <p:cNvPr id="62" name="Oval 61">
            <a:extLst>
              <a:ext uri="{FF2B5EF4-FFF2-40B4-BE49-F238E27FC236}">
                <a16:creationId xmlns:a16="http://schemas.microsoft.com/office/drawing/2014/main" id="{A08C6BC2-F9BD-4F19-92BE-C1ED2F439B00}"/>
              </a:ext>
            </a:extLst>
          </p:cNvPr>
          <p:cNvSpPr/>
          <p:nvPr/>
        </p:nvSpPr>
        <p:spPr>
          <a:xfrm>
            <a:off x="537161" y="3705310"/>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3</a:t>
            </a:r>
          </a:p>
        </p:txBody>
      </p:sp>
      <p:graphicFrame>
        <p:nvGraphicFramePr>
          <p:cNvPr id="80" name="Chart 79">
            <a:extLst>
              <a:ext uri="{FF2B5EF4-FFF2-40B4-BE49-F238E27FC236}">
                <a16:creationId xmlns:a16="http://schemas.microsoft.com/office/drawing/2014/main" id="{FCB0B3C1-A646-4A66-973C-0C8706C3A1F7}"/>
              </a:ext>
            </a:extLst>
          </p:cNvPr>
          <p:cNvGraphicFramePr/>
          <p:nvPr>
            <p:extLst>
              <p:ext uri="{D42A27DB-BD31-4B8C-83A1-F6EECF244321}">
                <p14:modId xmlns:p14="http://schemas.microsoft.com/office/powerpoint/2010/main" val="2758972308"/>
              </p:ext>
            </p:extLst>
          </p:nvPr>
        </p:nvGraphicFramePr>
        <p:xfrm>
          <a:off x="2115067" y="4165113"/>
          <a:ext cx="7790933" cy="1991086"/>
        </p:xfrm>
        <a:graphic>
          <a:graphicData uri="http://schemas.openxmlformats.org/drawingml/2006/chart">
            <c:chart xmlns:c="http://schemas.openxmlformats.org/drawingml/2006/chart" xmlns:r="http://schemas.openxmlformats.org/officeDocument/2006/relationships" r:id="rId2"/>
          </a:graphicData>
        </a:graphic>
      </p:graphicFrame>
      <p:sp>
        <p:nvSpPr>
          <p:cNvPr id="81" name="Rectangle 80">
            <a:extLst>
              <a:ext uri="{FF2B5EF4-FFF2-40B4-BE49-F238E27FC236}">
                <a16:creationId xmlns:a16="http://schemas.microsoft.com/office/drawing/2014/main" id="{BE36287B-829F-4DE0-A6B9-0539AEA5FD6A}"/>
              </a:ext>
            </a:extLst>
          </p:cNvPr>
          <p:cNvSpPr/>
          <p:nvPr/>
        </p:nvSpPr>
        <p:spPr>
          <a:xfrm>
            <a:off x="511859" y="5260042"/>
            <a:ext cx="1926823" cy="430887"/>
          </a:xfrm>
          <a:prstGeom prst="rect">
            <a:avLst/>
          </a:prstGeom>
        </p:spPr>
        <p:txBody>
          <a:bodyPr wrap="square">
            <a:spAutoFit/>
          </a:bodyPr>
          <a:lstStyle/>
          <a:p>
            <a:pPr algn="r"/>
            <a:r>
              <a:rPr lang="en-GB" sz="1100" b="1" u="sng" dirty="0">
                <a:solidFill>
                  <a:schemeClr val="accent5"/>
                </a:solidFill>
              </a:rPr>
              <a:t>Chose the activity first </a:t>
            </a:r>
            <a:r>
              <a:rPr lang="en-GB" sz="1100" b="1" dirty="0">
                <a:solidFill>
                  <a:schemeClr val="accent5"/>
                </a:solidFill>
              </a:rPr>
              <a:t>and then found a destination </a:t>
            </a:r>
            <a:endParaRPr lang="en-GB" sz="1100" dirty="0"/>
          </a:p>
        </p:txBody>
      </p:sp>
      <p:sp>
        <p:nvSpPr>
          <p:cNvPr id="82" name="Rectangle 81">
            <a:extLst>
              <a:ext uri="{FF2B5EF4-FFF2-40B4-BE49-F238E27FC236}">
                <a16:creationId xmlns:a16="http://schemas.microsoft.com/office/drawing/2014/main" id="{DC15EF9C-24EB-4405-A755-F60DDFC5FFBB}"/>
              </a:ext>
            </a:extLst>
          </p:cNvPr>
          <p:cNvSpPr/>
          <p:nvPr/>
        </p:nvSpPr>
        <p:spPr>
          <a:xfrm>
            <a:off x="280318" y="4856390"/>
            <a:ext cx="2173551" cy="430887"/>
          </a:xfrm>
          <a:prstGeom prst="rect">
            <a:avLst/>
          </a:prstGeom>
        </p:spPr>
        <p:txBody>
          <a:bodyPr wrap="square">
            <a:spAutoFit/>
          </a:bodyPr>
          <a:lstStyle/>
          <a:p>
            <a:pPr algn="r"/>
            <a:r>
              <a:rPr lang="en-GB" sz="1100" b="1" dirty="0">
                <a:solidFill>
                  <a:schemeClr val="accent5"/>
                </a:solidFill>
              </a:rPr>
              <a:t>Chose the destination because could do the activity there</a:t>
            </a:r>
            <a:endParaRPr lang="en-GB" sz="1100" dirty="0"/>
          </a:p>
        </p:txBody>
      </p:sp>
      <p:sp>
        <p:nvSpPr>
          <p:cNvPr id="83" name="Rectangle 82">
            <a:extLst>
              <a:ext uri="{FF2B5EF4-FFF2-40B4-BE49-F238E27FC236}">
                <a16:creationId xmlns:a16="http://schemas.microsoft.com/office/drawing/2014/main" id="{9B144EC6-5F7D-4EFF-980D-D340877621AD}"/>
              </a:ext>
            </a:extLst>
          </p:cNvPr>
          <p:cNvSpPr/>
          <p:nvPr/>
        </p:nvSpPr>
        <p:spPr>
          <a:xfrm>
            <a:off x="561428" y="4249253"/>
            <a:ext cx="1892753" cy="600164"/>
          </a:xfrm>
          <a:prstGeom prst="rect">
            <a:avLst/>
          </a:prstGeom>
        </p:spPr>
        <p:txBody>
          <a:bodyPr wrap="square">
            <a:spAutoFit/>
          </a:bodyPr>
          <a:lstStyle/>
          <a:p>
            <a:pPr algn="r"/>
            <a:r>
              <a:rPr lang="en-GB" sz="1100" b="1" u="sng" dirty="0">
                <a:solidFill>
                  <a:schemeClr val="accent3">
                    <a:lumMod val="75000"/>
                  </a:schemeClr>
                </a:solidFill>
              </a:rPr>
              <a:t>Chose destination first </a:t>
            </a:r>
            <a:r>
              <a:rPr lang="en-GB" sz="1100" b="1" dirty="0">
                <a:solidFill>
                  <a:schemeClr val="accent3">
                    <a:lumMod val="75000"/>
                  </a:schemeClr>
                </a:solidFill>
              </a:rPr>
              <a:t>and then found could do the activity there</a:t>
            </a:r>
            <a:endParaRPr lang="en-GB" sz="1100" dirty="0">
              <a:solidFill>
                <a:schemeClr val="accent3">
                  <a:lumMod val="75000"/>
                </a:schemeClr>
              </a:solidFill>
            </a:endParaRPr>
          </a:p>
        </p:txBody>
      </p:sp>
      <p:cxnSp>
        <p:nvCxnSpPr>
          <p:cNvPr id="84" name="Straight Arrow Connector 83">
            <a:extLst>
              <a:ext uri="{FF2B5EF4-FFF2-40B4-BE49-F238E27FC236}">
                <a16:creationId xmlns:a16="http://schemas.microsoft.com/office/drawing/2014/main" id="{278C6599-6130-495B-BF73-EA9C16106AEE}"/>
              </a:ext>
            </a:extLst>
          </p:cNvPr>
          <p:cNvCxnSpPr>
            <a:cxnSpLocks/>
          </p:cNvCxnSpPr>
          <p:nvPr/>
        </p:nvCxnSpPr>
        <p:spPr>
          <a:xfrm>
            <a:off x="2407187" y="4624164"/>
            <a:ext cx="41871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3682D5CB-E30E-4134-B1DD-05AA1A4BCC22}"/>
              </a:ext>
            </a:extLst>
          </p:cNvPr>
          <p:cNvCxnSpPr>
            <a:cxnSpLocks/>
          </p:cNvCxnSpPr>
          <p:nvPr/>
        </p:nvCxnSpPr>
        <p:spPr>
          <a:xfrm>
            <a:off x="2407187" y="5159742"/>
            <a:ext cx="41871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2182960E-2A01-4ED6-BD00-41B4A7BA8A2C}"/>
              </a:ext>
            </a:extLst>
          </p:cNvPr>
          <p:cNvCxnSpPr>
            <a:cxnSpLocks/>
          </p:cNvCxnSpPr>
          <p:nvPr/>
        </p:nvCxnSpPr>
        <p:spPr>
          <a:xfrm>
            <a:off x="2407187" y="5475486"/>
            <a:ext cx="41871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3A35673-3E23-4A9A-A28F-D8311BC5F466}"/>
              </a:ext>
            </a:extLst>
          </p:cNvPr>
          <p:cNvSpPr/>
          <p:nvPr/>
        </p:nvSpPr>
        <p:spPr>
          <a:xfrm rot="10800000">
            <a:off x="4548833" y="4543773"/>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90" name="Rectangle 89">
            <a:extLst>
              <a:ext uri="{FF2B5EF4-FFF2-40B4-BE49-F238E27FC236}">
                <a16:creationId xmlns:a16="http://schemas.microsoft.com/office/drawing/2014/main" id="{16BC07DD-5DCC-47AB-A0A9-BC1AC127EF51}"/>
              </a:ext>
            </a:extLst>
          </p:cNvPr>
          <p:cNvSpPr/>
          <p:nvPr/>
        </p:nvSpPr>
        <p:spPr>
          <a:xfrm>
            <a:off x="438032" y="5805028"/>
            <a:ext cx="1509292" cy="202556"/>
          </a:xfrm>
          <a:prstGeom prst="rect">
            <a:avLst/>
          </a:prstGeom>
        </p:spPr>
        <p:txBody>
          <a:bodyPr wrap="square">
            <a:spAutoFit/>
          </a:bodyPr>
          <a:lstStyle/>
          <a:p>
            <a:pPr>
              <a:lnSpc>
                <a:spcPct val="107000"/>
              </a:lnSpc>
              <a:spcAft>
                <a:spcPts val="800"/>
              </a:spcAft>
            </a:pPr>
            <a:r>
              <a:rPr lang="en-GB" sz="700" dirty="0">
                <a:solidFill>
                  <a:schemeClr val="tx2"/>
                </a:solidFill>
                <a:latin typeface="Calibri" panose="020F0502020204030204" pitchFamily="34" charset="0"/>
                <a:ea typeface="Calibri" panose="020F0502020204030204" pitchFamily="34" charset="0"/>
                <a:cs typeface="Times New Roman" panose="02020603050405020304" pitchFamily="18" charset="0"/>
              </a:rPr>
              <a:t>Don’t knows excluded</a:t>
            </a:r>
          </a:p>
        </p:txBody>
      </p:sp>
      <p:sp>
        <p:nvSpPr>
          <p:cNvPr id="51" name="Rectangle 50">
            <a:extLst>
              <a:ext uri="{FF2B5EF4-FFF2-40B4-BE49-F238E27FC236}">
                <a16:creationId xmlns:a16="http://schemas.microsoft.com/office/drawing/2014/main" id="{DC527328-3EBF-4DD5-A213-F40388308B1A}"/>
              </a:ext>
            </a:extLst>
          </p:cNvPr>
          <p:cNvSpPr/>
          <p:nvPr/>
        </p:nvSpPr>
        <p:spPr>
          <a:xfrm>
            <a:off x="148653" y="626532"/>
            <a:ext cx="9432280" cy="523220"/>
          </a:xfrm>
          <a:prstGeom prst="rect">
            <a:avLst/>
          </a:prstGeom>
        </p:spPr>
        <p:txBody>
          <a:bodyPr wrap="square">
            <a:spAutoFit/>
          </a:bodyPr>
          <a:lstStyle/>
          <a:p>
            <a:pPr>
              <a:buClr>
                <a:schemeClr val="accent5"/>
              </a:buClr>
              <a:buSzPct val="100000"/>
            </a:pPr>
            <a:r>
              <a:rPr lang="en-GB" sz="1400" b="1" dirty="0">
                <a:solidFill>
                  <a:schemeClr val="accent5"/>
                </a:solidFill>
              </a:rPr>
              <a:t>Even among those interested in doing in England, the pull to do in other countries is strong – particularly from Europe and Asia.  Outdoor versions of these activities will potentially be hampered by perceptions of England’s weather.</a:t>
            </a:r>
          </a:p>
        </p:txBody>
      </p:sp>
      <p:graphicFrame>
        <p:nvGraphicFramePr>
          <p:cNvPr id="31" name="Chart 30">
            <a:extLst>
              <a:ext uri="{FF2B5EF4-FFF2-40B4-BE49-F238E27FC236}">
                <a16:creationId xmlns:a16="http://schemas.microsoft.com/office/drawing/2014/main" id="{9223A4E3-40EE-47EB-81F8-3F8EC275A236}"/>
              </a:ext>
            </a:extLst>
          </p:cNvPr>
          <p:cNvGraphicFramePr/>
          <p:nvPr>
            <p:extLst>
              <p:ext uri="{D42A27DB-BD31-4B8C-83A1-F6EECF244321}">
                <p14:modId xmlns:p14="http://schemas.microsoft.com/office/powerpoint/2010/main" val="2742053949"/>
              </p:ext>
            </p:extLst>
          </p:nvPr>
        </p:nvGraphicFramePr>
        <p:xfrm>
          <a:off x="5107391" y="2116528"/>
          <a:ext cx="1270520" cy="146482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2" name="Chart 31">
            <a:extLst>
              <a:ext uri="{FF2B5EF4-FFF2-40B4-BE49-F238E27FC236}">
                <a16:creationId xmlns:a16="http://schemas.microsoft.com/office/drawing/2014/main" id="{32A9CFC5-2D89-4E70-9E70-B473EE3FFEB5}"/>
              </a:ext>
            </a:extLst>
          </p:cNvPr>
          <p:cNvGraphicFramePr/>
          <p:nvPr>
            <p:extLst>
              <p:ext uri="{D42A27DB-BD31-4B8C-83A1-F6EECF244321}">
                <p14:modId xmlns:p14="http://schemas.microsoft.com/office/powerpoint/2010/main" val="1009293434"/>
              </p:ext>
            </p:extLst>
          </p:nvPr>
        </p:nvGraphicFramePr>
        <p:xfrm>
          <a:off x="2261524" y="2198712"/>
          <a:ext cx="1270520" cy="146482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3" name="Chart 32">
            <a:extLst>
              <a:ext uri="{FF2B5EF4-FFF2-40B4-BE49-F238E27FC236}">
                <a16:creationId xmlns:a16="http://schemas.microsoft.com/office/drawing/2014/main" id="{E9F5CB80-3AED-47EE-A575-05E39E33684E}"/>
              </a:ext>
            </a:extLst>
          </p:cNvPr>
          <p:cNvGraphicFramePr/>
          <p:nvPr>
            <p:extLst>
              <p:ext uri="{D42A27DB-BD31-4B8C-83A1-F6EECF244321}">
                <p14:modId xmlns:p14="http://schemas.microsoft.com/office/powerpoint/2010/main" val="3605473345"/>
              </p:ext>
            </p:extLst>
          </p:nvPr>
        </p:nvGraphicFramePr>
        <p:xfrm>
          <a:off x="3706220" y="2117085"/>
          <a:ext cx="1270520" cy="146482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5" name="Chart 34">
            <a:extLst>
              <a:ext uri="{FF2B5EF4-FFF2-40B4-BE49-F238E27FC236}">
                <a16:creationId xmlns:a16="http://schemas.microsoft.com/office/drawing/2014/main" id="{F8E8D689-AC07-4B46-9490-1E182BE121E2}"/>
              </a:ext>
            </a:extLst>
          </p:cNvPr>
          <p:cNvGraphicFramePr/>
          <p:nvPr>
            <p:extLst>
              <p:ext uri="{D42A27DB-BD31-4B8C-83A1-F6EECF244321}">
                <p14:modId xmlns:p14="http://schemas.microsoft.com/office/powerpoint/2010/main" val="2621056254"/>
              </p:ext>
            </p:extLst>
          </p:nvPr>
        </p:nvGraphicFramePr>
        <p:xfrm>
          <a:off x="6526756" y="2118262"/>
          <a:ext cx="1270520" cy="1464827"/>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6" name="Chart 35">
            <a:extLst>
              <a:ext uri="{FF2B5EF4-FFF2-40B4-BE49-F238E27FC236}">
                <a16:creationId xmlns:a16="http://schemas.microsoft.com/office/drawing/2014/main" id="{CC397A42-8563-417B-AC7E-A4302838558D}"/>
              </a:ext>
            </a:extLst>
          </p:cNvPr>
          <p:cNvGraphicFramePr/>
          <p:nvPr>
            <p:extLst>
              <p:ext uri="{D42A27DB-BD31-4B8C-83A1-F6EECF244321}">
                <p14:modId xmlns:p14="http://schemas.microsoft.com/office/powerpoint/2010/main" val="2548439580"/>
              </p:ext>
            </p:extLst>
          </p:nvPr>
        </p:nvGraphicFramePr>
        <p:xfrm>
          <a:off x="7817994" y="2112527"/>
          <a:ext cx="1270520" cy="1464827"/>
        </p:xfrm>
        <a:graphic>
          <a:graphicData uri="http://schemas.openxmlformats.org/drawingml/2006/chart">
            <c:chart xmlns:c="http://schemas.openxmlformats.org/drawingml/2006/chart" xmlns:r="http://schemas.openxmlformats.org/officeDocument/2006/relationships" r:id="rId7"/>
          </a:graphicData>
        </a:graphic>
      </p:graphicFrame>
      <p:sp>
        <p:nvSpPr>
          <p:cNvPr id="38" name="TextBox 37">
            <a:extLst>
              <a:ext uri="{FF2B5EF4-FFF2-40B4-BE49-F238E27FC236}">
                <a16:creationId xmlns:a16="http://schemas.microsoft.com/office/drawing/2014/main" id="{E98FAB6F-9DC0-4741-BC7B-34DCEB7D1E74}"/>
              </a:ext>
            </a:extLst>
          </p:cNvPr>
          <p:cNvSpPr txBox="1"/>
          <p:nvPr/>
        </p:nvSpPr>
        <p:spPr>
          <a:xfrm>
            <a:off x="2563540" y="1951838"/>
            <a:ext cx="839276" cy="400110"/>
          </a:xfrm>
          <a:prstGeom prst="rect">
            <a:avLst/>
          </a:prstGeom>
          <a:noFill/>
        </p:spPr>
        <p:txBody>
          <a:bodyPr wrap="square" rtlCol="0">
            <a:spAutoFit/>
          </a:bodyPr>
          <a:lstStyle/>
          <a:p>
            <a:pPr algn="ctr"/>
            <a:r>
              <a:rPr lang="en-GB" sz="1000" dirty="0"/>
              <a:t>Mindfulness / Meditation</a:t>
            </a:r>
          </a:p>
        </p:txBody>
      </p:sp>
      <p:sp>
        <p:nvSpPr>
          <p:cNvPr id="39" name="TextBox 38">
            <a:extLst>
              <a:ext uri="{FF2B5EF4-FFF2-40B4-BE49-F238E27FC236}">
                <a16:creationId xmlns:a16="http://schemas.microsoft.com/office/drawing/2014/main" id="{92FD5ED5-CDF1-4A90-91D3-8D388A5F51F9}"/>
              </a:ext>
            </a:extLst>
          </p:cNvPr>
          <p:cNvSpPr txBox="1"/>
          <p:nvPr/>
        </p:nvSpPr>
        <p:spPr>
          <a:xfrm>
            <a:off x="3918561" y="2022611"/>
            <a:ext cx="988121" cy="246221"/>
          </a:xfrm>
          <a:prstGeom prst="rect">
            <a:avLst/>
          </a:prstGeom>
          <a:noFill/>
        </p:spPr>
        <p:txBody>
          <a:bodyPr wrap="square" rtlCol="0">
            <a:spAutoFit/>
          </a:bodyPr>
          <a:lstStyle/>
          <a:p>
            <a:pPr algn="ctr"/>
            <a:r>
              <a:rPr lang="en-GB" sz="1000" dirty="0"/>
              <a:t>Homeopathy</a:t>
            </a:r>
          </a:p>
        </p:txBody>
      </p:sp>
      <p:sp>
        <p:nvSpPr>
          <p:cNvPr id="40" name="TextBox 39">
            <a:extLst>
              <a:ext uri="{FF2B5EF4-FFF2-40B4-BE49-F238E27FC236}">
                <a16:creationId xmlns:a16="http://schemas.microsoft.com/office/drawing/2014/main" id="{54974D10-089F-4C35-9C98-2378E713B4A3}"/>
              </a:ext>
            </a:extLst>
          </p:cNvPr>
          <p:cNvSpPr txBox="1"/>
          <p:nvPr/>
        </p:nvSpPr>
        <p:spPr>
          <a:xfrm>
            <a:off x="5391984" y="2023543"/>
            <a:ext cx="839276" cy="246221"/>
          </a:xfrm>
          <a:prstGeom prst="rect">
            <a:avLst/>
          </a:prstGeom>
          <a:noFill/>
        </p:spPr>
        <p:txBody>
          <a:bodyPr wrap="square" rtlCol="0">
            <a:spAutoFit/>
          </a:bodyPr>
          <a:lstStyle/>
          <a:p>
            <a:pPr algn="ctr"/>
            <a:r>
              <a:rPr lang="en-GB" sz="1000" dirty="0"/>
              <a:t>Yoga</a:t>
            </a:r>
          </a:p>
        </p:txBody>
      </p:sp>
      <p:sp>
        <p:nvSpPr>
          <p:cNvPr id="52" name="TextBox 51">
            <a:extLst>
              <a:ext uri="{FF2B5EF4-FFF2-40B4-BE49-F238E27FC236}">
                <a16:creationId xmlns:a16="http://schemas.microsoft.com/office/drawing/2014/main" id="{30AF4999-DEF1-4614-88DA-568BF8EB14E8}"/>
              </a:ext>
            </a:extLst>
          </p:cNvPr>
          <p:cNvSpPr txBox="1"/>
          <p:nvPr/>
        </p:nvSpPr>
        <p:spPr>
          <a:xfrm>
            <a:off x="6702625" y="2025277"/>
            <a:ext cx="945806" cy="246221"/>
          </a:xfrm>
          <a:prstGeom prst="rect">
            <a:avLst/>
          </a:prstGeom>
          <a:noFill/>
        </p:spPr>
        <p:txBody>
          <a:bodyPr wrap="square" rtlCol="0">
            <a:spAutoFit/>
          </a:bodyPr>
          <a:lstStyle/>
          <a:p>
            <a:pPr algn="ctr"/>
            <a:r>
              <a:rPr lang="en-GB" sz="1000" dirty="0"/>
              <a:t>Pilates</a:t>
            </a:r>
          </a:p>
        </p:txBody>
      </p:sp>
      <p:sp>
        <p:nvSpPr>
          <p:cNvPr id="53" name="TextBox 52">
            <a:extLst>
              <a:ext uri="{FF2B5EF4-FFF2-40B4-BE49-F238E27FC236}">
                <a16:creationId xmlns:a16="http://schemas.microsoft.com/office/drawing/2014/main" id="{49824693-A29E-4E2C-9897-529B52DB445D}"/>
              </a:ext>
            </a:extLst>
          </p:cNvPr>
          <p:cNvSpPr txBox="1"/>
          <p:nvPr/>
        </p:nvSpPr>
        <p:spPr>
          <a:xfrm>
            <a:off x="8058345" y="2019542"/>
            <a:ext cx="945806" cy="246221"/>
          </a:xfrm>
          <a:prstGeom prst="rect">
            <a:avLst/>
          </a:prstGeom>
          <a:noFill/>
        </p:spPr>
        <p:txBody>
          <a:bodyPr wrap="square" rtlCol="0">
            <a:spAutoFit/>
          </a:bodyPr>
          <a:lstStyle/>
          <a:p>
            <a:pPr algn="ctr"/>
            <a:r>
              <a:rPr lang="en-GB" sz="1000" dirty="0"/>
              <a:t>Tai Chi</a:t>
            </a:r>
          </a:p>
        </p:txBody>
      </p:sp>
      <p:sp>
        <p:nvSpPr>
          <p:cNvPr id="37" name="Title 1">
            <a:extLst>
              <a:ext uri="{FF2B5EF4-FFF2-40B4-BE49-F238E27FC236}">
                <a16:creationId xmlns:a16="http://schemas.microsoft.com/office/drawing/2014/main" id="{94664583-43EB-43F1-8E74-DD85D8FEB130}"/>
              </a:ext>
            </a:extLst>
          </p:cNvPr>
          <p:cNvSpPr txBox="1">
            <a:spLocks/>
          </p:cNvSpPr>
          <p:nvPr/>
        </p:nvSpPr>
        <p:spPr>
          <a:xfrm>
            <a:off x="134787" y="-94584"/>
            <a:ext cx="9552810" cy="904000"/>
          </a:xfrm>
          <a:prstGeom prst="rect">
            <a:avLst/>
          </a:prstGeom>
        </p:spPr>
        <p:txBody>
          <a:bodyPr vert="horz" lIns="91440" tIns="45720" rIns="91440" bIns="45720" rtlCol="0" anchor="ctr">
            <a:normAutofit/>
          </a:bodyPr>
          <a:lstStyle>
            <a:lvl1pPr algn="l" defTabSz="742950" rtl="0" eaLnBrk="1" latinLnBrk="0" hangingPunct="1">
              <a:lnSpc>
                <a:spcPct val="90000"/>
              </a:lnSpc>
              <a:spcBef>
                <a:spcPct val="0"/>
              </a:spcBef>
              <a:buNone/>
              <a:defRPr sz="1950" kern="1200">
                <a:solidFill>
                  <a:schemeClr val="accent5"/>
                </a:solidFill>
                <a:latin typeface="+mj-lt"/>
                <a:ea typeface="+mj-ea"/>
                <a:cs typeface="+mj-cs"/>
              </a:defRPr>
            </a:lvl1pPr>
          </a:lstStyle>
          <a:p>
            <a:r>
              <a:rPr lang="en-GB" dirty="0"/>
              <a:t>Niche Wellness Experiences: maturity and influence on holiday behaviour</a:t>
            </a:r>
          </a:p>
        </p:txBody>
      </p:sp>
      <p:sp>
        <p:nvSpPr>
          <p:cNvPr id="41" name="Rectangle 40">
            <a:extLst>
              <a:ext uri="{FF2B5EF4-FFF2-40B4-BE49-F238E27FC236}">
                <a16:creationId xmlns:a16="http://schemas.microsoft.com/office/drawing/2014/main" id="{62308DD8-C747-4249-A951-F9983229AD53}"/>
              </a:ext>
            </a:extLst>
          </p:cNvPr>
          <p:cNvSpPr/>
          <p:nvPr/>
        </p:nvSpPr>
        <p:spPr>
          <a:xfrm rot="10800000">
            <a:off x="8674425" y="4541640"/>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43" name="Rectangle 42">
            <a:extLst>
              <a:ext uri="{FF2B5EF4-FFF2-40B4-BE49-F238E27FC236}">
                <a16:creationId xmlns:a16="http://schemas.microsoft.com/office/drawing/2014/main" id="{8F0D6233-B83C-4C50-AA77-2D498541373C}"/>
              </a:ext>
            </a:extLst>
          </p:cNvPr>
          <p:cNvSpPr/>
          <p:nvPr/>
        </p:nvSpPr>
        <p:spPr>
          <a:xfrm rot="10800000">
            <a:off x="3164941" y="4548613"/>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pic>
        <p:nvPicPr>
          <p:cNvPr id="44" name="Picture 43">
            <a:extLst>
              <a:ext uri="{FF2B5EF4-FFF2-40B4-BE49-F238E27FC236}">
                <a16:creationId xmlns:a16="http://schemas.microsoft.com/office/drawing/2014/main" id="{2EE4EE43-FFF0-45C1-B2A4-86E1B08959C3}"/>
              </a:ext>
            </a:extLst>
          </p:cNvPr>
          <p:cNvPicPr>
            <a:picLocks noChangeAspect="1"/>
          </p:cNvPicPr>
          <p:nvPr/>
        </p:nvPicPr>
        <p:blipFill>
          <a:blip r:embed="rId8"/>
          <a:stretch>
            <a:fillRect/>
          </a:stretch>
        </p:blipFill>
        <p:spPr>
          <a:xfrm>
            <a:off x="310609" y="2008850"/>
            <a:ext cx="2001045" cy="1532547"/>
          </a:xfrm>
          <a:prstGeom prst="rect">
            <a:avLst/>
          </a:prstGeom>
        </p:spPr>
      </p:pic>
      <p:grpSp>
        <p:nvGrpSpPr>
          <p:cNvPr id="47" name="Group 46">
            <a:extLst>
              <a:ext uri="{FF2B5EF4-FFF2-40B4-BE49-F238E27FC236}">
                <a16:creationId xmlns:a16="http://schemas.microsoft.com/office/drawing/2014/main" id="{3EE53A19-A213-4318-A7BC-246AAC8A2F20}"/>
              </a:ext>
            </a:extLst>
          </p:cNvPr>
          <p:cNvGrpSpPr/>
          <p:nvPr/>
        </p:nvGrpSpPr>
        <p:grpSpPr>
          <a:xfrm>
            <a:off x="1107837" y="6147150"/>
            <a:ext cx="6895568" cy="351322"/>
            <a:chOff x="1107837" y="6016519"/>
            <a:chExt cx="6895568" cy="351322"/>
          </a:xfrm>
        </p:grpSpPr>
        <p:sp>
          <p:nvSpPr>
            <p:cNvPr id="48" name="Rectangle 47">
              <a:extLst>
                <a:ext uri="{FF2B5EF4-FFF2-40B4-BE49-F238E27FC236}">
                  <a16:creationId xmlns:a16="http://schemas.microsoft.com/office/drawing/2014/main" id="{FC411D6D-54DC-474F-8667-D76D2604DC86}"/>
                </a:ext>
              </a:extLst>
            </p:cNvPr>
            <p:cNvSpPr/>
            <p:nvPr/>
          </p:nvSpPr>
          <p:spPr>
            <a:xfrm>
              <a:off x="1283023" y="6060064"/>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Significantly higher than other experiences</a:t>
              </a:r>
            </a:p>
          </p:txBody>
        </p:sp>
        <p:sp>
          <p:nvSpPr>
            <p:cNvPr id="49" name="Rectangle 48">
              <a:extLst>
                <a:ext uri="{FF2B5EF4-FFF2-40B4-BE49-F238E27FC236}">
                  <a16:creationId xmlns:a16="http://schemas.microsoft.com/office/drawing/2014/main" id="{CE6CF9BB-D78C-4896-AF08-39B04E48214A}"/>
                </a:ext>
              </a:extLst>
            </p:cNvPr>
            <p:cNvSpPr/>
            <p:nvPr/>
          </p:nvSpPr>
          <p:spPr>
            <a:xfrm>
              <a:off x="1107837" y="6016519"/>
              <a:ext cx="344966" cy="307777"/>
            </a:xfrm>
            <a:prstGeom prst="rect">
              <a:avLst/>
            </a:prstGeom>
          </p:spPr>
          <p:txBody>
            <a:bodyPr wrap="square">
              <a:spAutoFit/>
            </a:bodyPr>
            <a:lstStyle/>
            <a:p>
              <a:r>
                <a:rPr lang="en-GB" sz="1400" b="1" dirty="0">
                  <a:sym typeface="Wingdings" panose="05000000000000000000" pitchFamily="2" charset="2"/>
                </a:rPr>
                <a:t></a:t>
              </a:r>
              <a:endParaRPr lang="en-GB" sz="1400" dirty="0"/>
            </a:p>
          </p:txBody>
        </p:sp>
        <p:sp>
          <p:nvSpPr>
            <p:cNvPr id="50" name="Rectangle 49">
              <a:extLst>
                <a:ext uri="{FF2B5EF4-FFF2-40B4-BE49-F238E27FC236}">
                  <a16:creationId xmlns:a16="http://schemas.microsoft.com/office/drawing/2014/main" id="{DB1FF3B4-04F5-4441-937F-73C160B5AADD}"/>
                </a:ext>
              </a:extLst>
            </p:cNvPr>
            <p:cNvSpPr/>
            <p:nvPr/>
          </p:nvSpPr>
          <p:spPr>
            <a:xfrm>
              <a:off x="4219893" y="6060064"/>
              <a:ext cx="3783512"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Significantly lower than other experiences</a:t>
              </a:r>
            </a:p>
          </p:txBody>
        </p:sp>
        <p:sp>
          <p:nvSpPr>
            <p:cNvPr id="55" name="Rectangle 54">
              <a:extLst>
                <a:ext uri="{FF2B5EF4-FFF2-40B4-BE49-F238E27FC236}">
                  <a16:creationId xmlns:a16="http://schemas.microsoft.com/office/drawing/2014/main" id="{D7CA1521-1103-4177-AA92-05FB6CF0747E}"/>
                </a:ext>
              </a:extLst>
            </p:cNvPr>
            <p:cNvSpPr/>
            <p:nvPr/>
          </p:nvSpPr>
          <p:spPr>
            <a:xfrm rot="10800000">
              <a:off x="3992453" y="6060064"/>
              <a:ext cx="344966" cy="307777"/>
            </a:xfrm>
            <a:prstGeom prst="rect">
              <a:avLst/>
            </a:prstGeom>
          </p:spPr>
          <p:txBody>
            <a:bodyPr wrap="square">
              <a:spAutoFit/>
            </a:bodyPr>
            <a:lstStyle/>
            <a:p>
              <a:r>
                <a:rPr lang="en-GB" sz="1400" b="1" dirty="0">
                  <a:sym typeface="Wingdings" panose="05000000000000000000" pitchFamily="2" charset="2"/>
                </a:rPr>
                <a:t></a:t>
              </a:r>
              <a:endParaRPr lang="en-GB" sz="1400" dirty="0"/>
            </a:p>
          </p:txBody>
        </p:sp>
      </p:grpSp>
      <p:sp>
        <p:nvSpPr>
          <p:cNvPr id="56" name="Rectangle 55">
            <a:extLst>
              <a:ext uri="{FF2B5EF4-FFF2-40B4-BE49-F238E27FC236}">
                <a16:creationId xmlns:a16="http://schemas.microsoft.com/office/drawing/2014/main" id="{4BCBBA69-2E76-46C9-85B7-416345E20C87}"/>
              </a:ext>
            </a:extLst>
          </p:cNvPr>
          <p:cNvSpPr/>
          <p:nvPr/>
        </p:nvSpPr>
        <p:spPr>
          <a:xfrm>
            <a:off x="990076" y="6418003"/>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Base: All markets </a:t>
            </a:r>
          </a:p>
        </p:txBody>
      </p:sp>
    </p:spTree>
    <p:extLst>
      <p:ext uri="{BB962C8B-B14F-4D97-AF65-F5344CB8AC3E}">
        <p14:creationId xmlns:p14="http://schemas.microsoft.com/office/powerpoint/2010/main" val="13171691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 name="Table 77">
            <a:extLst>
              <a:ext uri="{FF2B5EF4-FFF2-40B4-BE49-F238E27FC236}">
                <a16:creationId xmlns:a16="http://schemas.microsoft.com/office/drawing/2014/main" id="{188E2C46-F4A8-4053-83BE-157871070410}"/>
              </a:ext>
            </a:extLst>
          </p:cNvPr>
          <p:cNvGraphicFramePr>
            <a:graphicFrameLocks noGrp="1"/>
          </p:cNvGraphicFramePr>
          <p:nvPr/>
        </p:nvGraphicFramePr>
        <p:xfrm>
          <a:off x="5226" y="1411658"/>
          <a:ext cx="9822386" cy="4361821"/>
        </p:xfrm>
        <a:graphic>
          <a:graphicData uri="http://schemas.openxmlformats.org/drawingml/2006/table">
            <a:tbl>
              <a:tblPr firstRow="1" bandRow="1">
                <a:tableStyleId>{5C22544A-7EE6-4342-B048-85BDC9FD1C3A}</a:tableStyleId>
              </a:tblPr>
              <a:tblGrid>
                <a:gridCol w="4911193">
                  <a:extLst>
                    <a:ext uri="{9D8B030D-6E8A-4147-A177-3AD203B41FA5}">
                      <a16:colId xmlns:a16="http://schemas.microsoft.com/office/drawing/2014/main" val="219639565"/>
                    </a:ext>
                  </a:extLst>
                </a:gridCol>
                <a:gridCol w="4911193">
                  <a:extLst>
                    <a:ext uri="{9D8B030D-6E8A-4147-A177-3AD203B41FA5}">
                      <a16:colId xmlns:a16="http://schemas.microsoft.com/office/drawing/2014/main" val="147130133"/>
                    </a:ext>
                  </a:extLst>
                </a:gridCol>
              </a:tblGrid>
              <a:tr h="4361821">
                <a:tc>
                  <a:txBody>
                    <a:bodyPr/>
                    <a:lstStyle/>
                    <a:p>
                      <a:endParaRPr lang="en-GB" dirty="0"/>
                    </a:p>
                  </a:txBody>
                  <a:tcPr>
                    <a:solidFill>
                      <a:schemeClr val="bg1">
                        <a:lumMod val="95000"/>
                      </a:schemeClr>
                    </a:solidFill>
                  </a:tcPr>
                </a:tc>
                <a:tc>
                  <a:txBody>
                    <a:bodyPr/>
                    <a:lstStyle/>
                    <a:p>
                      <a:endParaRPr lang="en-GB" dirty="0"/>
                    </a:p>
                  </a:txBody>
                  <a:tcPr>
                    <a:solidFill>
                      <a:schemeClr val="bg1">
                        <a:lumMod val="95000"/>
                      </a:schemeClr>
                    </a:solidFill>
                  </a:tcPr>
                </a:tc>
                <a:extLst>
                  <a:ext uri="{0D108BD9-81ED-4DB2-BD59-A6C34878D82A}">
                    <a16:rowId xmlns:a16="http://schemas.microsoft.com/office/drawing/2014/main" val="2447966589"/>
                  </a:ext>
                </a:extLst>
              </a:tr>
            </a:tbl>
          </a:graphicData>
        </a:graphic>
      </p:graphicFrame>
      <p:sp>
        <p:nvSpPr>
          <p:cNvPr id="3" name="Slide Number Placeholder 2">
            <a:extLst>
              <a:ext uri="{FF2B5EF4-FFF2-40B4-BE49-F238E27FC236}">
                <a16:creationId xmlns:a16="http://schemas.microsoft.com/office/drawing/2014/main" id="{32DB5B65-4C96-4D81-A70E-C4C1E3F06138}"/>
              </a:ext>
            </a:extLst>
          </p:cNvPr>
          <p:cNvSpPr>
            <a:spLocks noGrp="1"/>
          </p:cNvSpPr>
          <p:nvPr>
            <p:ph type="sldNum" sz="quarter" idx="12"/>
          </p:nvPr>
        </p:nvSpPr>
        <p:spPr/>
        <p:txBody>
          <a:bodyPr/>
          <a:lstStyle/>
          <a:p>
            <a:fld id="{65C4E51C-5B21-47ED-87F9-7CEAAA8B3069}" type="slidenum">
              <a:rPr lang="en-GB" smtClean="0"/>
              <a:pPr/>
              <a:t>53</a:t>
            </a:fld>
            <a:endParaRPr lang="en-GB"/>
          </a:p>
        </p:txBody>
      </p:sp>
      <p:sp>
        <p:nvSpPr>
          <p:cNvPr id="54" name="Rectangle 53">
            <a:extLst>
              <a:ext uri="{FF2B5EF4-FFF2-40B4-BE49-F238E27FC236}">
                <a16:creationId xmlns:a16="http://schemas.microsoft.com/office/drawing/2014/main" id="{F0016E70-58E1-4DB8-9486-5AEAA115FE72}"/>
              </a:ext>
            </a:extLst>
          </p:cNvPr>
          <p:cNvSpPr/>
          <p:nvPr/>
        </p:nvSpPr>
        <p:spPr>
          <a:xfrm>
            <a:off x="0" y="678738"/>
            <a:ext cx="9822385" cy="494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52" name="Table 51">
            <a:extLst>
              <a:ext uri="{FF2B5EF4-FFF2-40B4-BE49-F238E27FC236}">
                <a16:creationId xmlns:a16="http://schemas.microsoft.com/office/drawing/2014/main" id="{1467CB85-014C-4D83-82A9-CAC501C0F674}"/>
              </a:ext>
            </a:extLst>
          </p:cNvPr>
          <p:cNvGraphicFramePr>
            <a:graphicFrameLocks noGrp="1"/>
          </p:cNvGraphicFramePr>
          <p:nvPr/>
        </p:nvGraphicFramePr>
        <p:xfrm>
          <a:off x="726064" y="2109381"/>
          <a:ext cx="3661420" cy="2849818"/>
        </p:xfrm>
        <a:graphic>
          <a:graphicData uri="http://schemas.openxmlformats.org/drawingml/2006/table">
            <a:tbl>
              <a:tblPr firstRow="1" bandRow="1">
                <a:tableStyleId>{5C22544A-7EE6-4342-B048-85BDC9FD1C3A}</a:tableStyleId>
              </a:tblPr>
              <a:tblGrid>
                <a:gridCol w="1830710">
                  <a:extLst>
                    <a:ext uri="{9D8B030D-6E8A-4147-A177-3AD203B41FA5}">
                      <a16:colId xmlns:a16="http://schemas.microsoft.com/office/drawing/2014/main" val="2575262615"/>
                    </a:ext>
                  </a:extLst>
                </a:gridCol>
                <a:gridCol w="1830710">
                  <a:extLst>
                    <a:ext uri="{9D8B030D-6E8A-4147-A177-3AD203B41FA5}">
                      <a16:colId xmlns:a16="http://schemas.microsoft.com/office/drawing/2014/main" val="2470610346"/>
                    </a:ext>
                  </a:extLst>
                </a:gridCol>
              </a:tblGrid>
              <a:tr h="1424909">
                <a:tc>
                  <a:txBody>
                    <a:bodyPr/>
                    <a:lstStyle/>
                    <a:p>
                      <a:endParaRPr lang="en-GB" dirty="0"/>
                    </a:p>
                  </a:txBody>
                  <a:tcPr>
                    <a:solidFill>
                      <a:schemeClr val="bg1">
                        <a:lumMod val="85000"/>
                        <a:alpha val="30000"/>
                      </a:schemeClr>
                    </a:solidFill>
                  </a:tcPr>
                </a:tc>
                <a:tc>
                  <a:txBody>
                    <a:bodyPr/>
                    <a:lstStyle/>
                    <a:p>
                      <a:endParaRPr lang="en-GB" dirty="0"/>
                    </a:p>
                  </a:txBody>
                  <a:tcPr>
                    <a:solidFill>
                      <a:schemeClr val="accent2">
                        <a:lumMod val="50000"/>
                        <a:alpha val="30000"/>
                      </a:schemeClr>
                    </a:solidFill>
                  </a:tcPr>
                </a:tc>
                <a:extLst>
                  <a:ext uri="{0D108BD9-81ED-4DB2-BD59-A6C34878D82A}">
                    <a16:rowId xmlns:a16="http://schemas.microsoft.com/office/drawing/2014/main" val="407889501"/>
                  </a:ext>
                </a:extLst>
              </a:tr>
              <a:tr h="1424909">
                <a:tc>
                  <a:txBody>
                    <a:bodyPr/>
                    <a:lstStyle/>
                    <a:p>
                      <a:endParaRPr lang="en-GB" dirty="0"/>
                    </a:p>
                  </a:txBody>
                  <a:tcPr>
                    <a:solidFill>
                      <a:schemeClr val="accent1">
                        <a:tint val="40000"/>
                        <a:alpha val="30000"/>
                      </a:schemeClr>
                    </a:solidFill>
                  </a:tcPr>
                </a:tc>
                <a:tc>
                  <a:txBody>
                    <a:bodyPr/>
                    <a:lstStyle/>
                    <a:p>
                      <a:endParaRPr lang="en-GB" dirty="0"/>
                    </a:p>
                  </a:txBody>
                  <a:tcPr>
                    <a:solidFill>
                      <a:schemeClr val="accent1">
                        <a:tint val="40000"/>
                        <a:alpha val="30000"/>
                      </a:schemeClr>
                    </a:solidFill>
                  </a:tcPr>
                </a:tc>
                <a:extLst>
                  <a:ext uri="{0D108BD9-81ED-4DB2-BD59-A6C34878D82A}">
                    <a16:rowId xmlns:a16="http://schemas.microsoft.com/office/drawing/2014/main" val="880430146"/>
                  </a:ext>
                </a:extLst>
              </a:tr>
            </a:tbl>
          </a:graphicData>
        </a:graphic>
      </p:graphicFrame>
      <p:graphicFrame>
        <p:nvGraphicFramePr>
          <p:cNvPr id="53" name="Chart 52">
            <a:extLst>
              <a:ext uri="{FF2B5EF4-FFF2-40B4-BE49-F238E27FC236}">
                <a16:creationId xmlns:a16="http://schemas.microsoft.com/office/drawing/2014/main" id="{CD618243-85F2-4C26-8712-77D68109EF9A}"/>
              </a:ext>
            </a:extLst>
          </p:cNvPr>
          <p:cNvGraphicFramePr/>
          <p:nvPr>
            <p:extLst>
              <p:ext uri="{D42A27DB-BD31-4B8C-83A1-F6EECF244321}">
                <p14:modId xmlns:p14="http://schemas.microsoft.com/office/powerpoint/2010/main" val="1142886053"/>
              </p:ext>
            </p:extLst>
          </p:nvPr>
        </p:nvGraphicFramePr>
        <p:xfrm>
          <a:off x="282899" y="2054881"/>
          <a:ext cx="4131307" cy="3334706"/>
        </p:xfrm>
        <a:graphic>
          <a:graphicData uri="http://schemas.openxmlformats.org/drawingml/2006/chart">
            <c:chart xmlns:c="http://schemas.openxmlformats.org/drawingml/2006/chart" xmlns:r="http://schemas.openxmlformats.org/officeDocument/2006/relationships" r:id="rId2"/>
          </a:graphicData>
        </a:graphic>
      </p:graphicFrame>
      <p:sp>
        <p:nvSpPr>
          <p:cNvPr id="56" name="TextBox 55">
            <a:extLst>
              <a:ext uri="{FF2B5EF4-FFF2-40B4-BE49-F238E27FC236}">
                <a16:creationId xmlns:a16="http://schemas.microsoft.com/office/drawing/2014/main" id="{16C50103-C9C7-4B42-966B-6BE90B57238A}"/>
              </a:ext>
            </a:extLst>
          </p:cNvPr>
          <p:cNvSpPr txBox="1"/>
          <p:nvPr/>
        </p:nvSpPr>
        <p:spPr>
          <a:xfrm>
            <a:off x="640288" y="5019671"/>
            <a:ext cx="3832971" cy="276999"/>
          </a:xfrm>
          <a:prstGeom prst="rect">
            <a:avLst/>
          </a:prstGeom>
          <a:noFill/>
        </p:spPr>
        <p:txBody>
          <a:bodyPr wrap="square" rtlCol="0">
            <a:spAutoFit/>
          </a:bodyPr>
          <a:lstStyle/>
          <a:p>
            <a:pPr algn="ctr"/>
            <a:r>
              <a:rPr lang="en-GB" sz="1200" b="1" i="1" dirty="0"/>
              <a:t>Opportunity to be seen as Authentic / Unique to England</a:t>
            </a:r>
          </a:p>
        </p:txBody>
      </p:sp>
      <p:sp>
        <p:nvSpPr>
          <p:cNvPr id="57" name="TextBox 56">
            <a:extLst>
              <a:ext uri="{FF2B5EF4-FFF2-40B4-BE49-F238E27FC236}">
                <a16:creationId xmlns:a16="http://schemas.microsoft.com/office/drawing/2014/main" id="{8D7B97E2-3EE7-49AC-844A-7F49EEAF117C}"/>
              </a:ext>
            </a:extLst>
          </p:cNvPr>
          <p:cNvSpPr txBox="1"/>
          <p:nvPr/>
        </p:nvSpPr>
        <p:spPr>
          <a:xfrm rot="16200000">
            <a:off x="-751102" y="3378167"/>
            <a:ext cx="2581098" cy="276999"/>
          </a:xfrm>
          <a:prstGeom prst="rect">
            <a:avLst/>
          </a:prstGeom>
          <a:noFill/>
        </p:spPr>
        <p:txBody>
          <a:bodyPr wrap="square" rtlCol="0">
            <a:spAutoFit/>
          </a:bodyPr>
          <a:lstStyle/>
          <a:p>
            <a:pPr algn="ctr"/>
            <a:r>
              <a:rPr lang="en-GB" sz="1200" b="1" i="1" dirty="0"/>
              <a:t>‘Must Do’ Experience in England</a:t>
            </a:r>
          </a:p>
        </p:txBody>
      </p:sp>
      <p:sp>
        <p:nvSpPr>
          <p:cNvPr id="31" name="Slide Number Placeholder 5">
            <a:extLst>
              <a:ext uri="{FF2B5EF4-FFF2-40B4-BE49-F238E27FC236}">
                <a16:creationId xmlns:a16="http://schemas.microsoft.com/office/drawing/2014/main" id="{6728A264-3FEA-4C02-B9D0-82E8B739C847}"/>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32" name="Oval 31">
            <a:extLst>
              <a:ext uri="{FF2B5EF4-FFF2-40B4-BE49-F238E27FC236}">
                <a16:creationId xmlns:a16="http://schemas.microsoft.com/office/drawing/2014/main" id="{EF1EDFC2-CCA7-4363-B589-EA60ADBCEF12}"/>
              </a:ext>
            </a:extLst>
          </p:cNvPr>
          <p:cNvSpPr/>
          <p:nvPr/>
        </p:nvSpPr>
        <p:spPr>
          <a:xfrm>
            <a:off x="507533" y="1562475"/>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4</a:t>
            </a:r>
          </a:p>
        </p:txBody>
      </p:sp>
      <p:graphicFrame>
        <p:nvGraphicFramePr>
          <p:cNvPr id="42" name="Table 41">
            <a:extLst>
              <a:ext uri="{FF2B5EF4-FFF2-40B4-BE49-F238E27FC236}">
                <a16:creationId xmlns:a16="http://schemas.microsoft.com/office/drawing/2014/main" id="{6BCE1043-90F8-4B1C-BEEE-6FBF2ACC808E}"/>
              </a:ext>
            </a:extLst>
          </p:cNvPr>
          <p:cNvGraphicFramePr>
            <a:graphicFrameLocks noGrp="1"/>
          </p:cNvGraphicFramePr>
          <p:nvPr/>
        </p:nvGraphicFramePr>
        <p:xfrm>
          <a:off x="5689568" y="2166136"/>
          <a:ext cx="3661420" cy="2849818"/>
        </p:xfrm>
        <a:graphic>
          <a:graphicData uri="http://schemas.openxmlformats.org/drawingml/2006/table">
            <a:tbl>
              <a:tblPr firstRow="1" bandRow="1">
                <a:tableStyleId>{5C22544A-7EE6-4342-B048-85BDC9FD1C3A}</a:tableStyleId>
              </a:tblPr>
              <a:tblGrid>
                <a:gridCol w="1335402">
                  <a:extLst>
                    <a:ext uri="{9D8B030D-6E8A-4147-A177-3AD203B41FA5}">
                      <a16:colId xmlns:a16="http://schemas.microsoft.com/office/drawing/2014/main" val="2575262615"/>
                    </a:ext>
                  </a:extLst>
                </a:gridCol>
                <a:gridCol w="2326018">
                  <a:extLst>
                    <a:ext uri="{9D8B030D-6E8A-4147-A177-3AD203B41FA5}">
                      <a16:colId xmlns:a16="http://schemas.microsoft.com/office/drawing/2014/main" val="2470610346"/>
                    </a:ext>
                  </a:extLst>
                </a:gridCol>
              </a:tblGrid>
              <a:tr h="1424909">
                <a:tc>
                  <a:txBody>
                    <a:bodyPr/>
                    <a:lstStyle/>
                    <a:p>
                      <a:endParaRPr lang="en-GB" dirty="0"/>
                    </a:p>
                  </a:txBody>
                  <a:tcPr>
                    <a:solidFill>
                      <a:schemeClr val="bg1">
                        <a:lumMod val="85000"/>
                        <a:alpha val="30000"/>
                      </a:schemeClr>
                    </a:solidFill>
                  </a:tcPr>
                </a:tc>
                <a:tc>
                  <a:txBody>
                    <a:bodyPr/>
                    <a:lstStyle/>
                    <a:p>
                      <a:endParaRPr lang="en-GB" dirty="0"/>
                    </a:p>
                  </a:txBody>
                  <a:tcPr>
                    <a:solidFill>
                      <a:schemeClr val="accent2">
                        <a:lumMod val="50000"/>
                        <a:alpha val="30000"/>
                      </a:schemeClr>
                    </a:solidFill>
                  </a:tcPr>
                </a:tc>
                <a:extLst>
                  <a:ext uri="{0D108BD9-81ED-4DB2-BD59-A6C34878D82A}">
                    <a16:rowId xmlns:a16="http://schemas.microsoft.com/office/drawing/2014/main" val="407889501"/>
                  </a:ext>
                </a:extLst>
              </a:tr>
              <a:tr h="1424909">
                <a:tc>
                  <a:txBody>
                    <a:bodyPr/>
                    <a:lstStyle/>
                    <a:p>
                      <a:endParaRPr lang="en-GB"/>
                    </a:p>
                  </a:txBody>
                  <a:tcPr>
                    <a:solidFill>
                      <a:schemeClr val="accent1">
                        <a:tint val="40000"/>
                        <a:alpha val="30000"/>
                      </a:schemeClr>
                    </a:solidFill>
                  </a:tcPr>
                </a:tc>
                <a:tc>
                  <a:txBody>
                    <a:bodyPr/>
                    <a:lstStyle/>
                    <a:p>
                      <a:endParaRPr lang="en-GB" dirty="0"/>
                    </a:p>
                  </a:txBody>
                  <a:tcPr>
                    <a:solidFill>
                      <a:schemeClr val="accent1">
                        <a:tint val="40000"/>
                        <a:alpha val="30000"/>
                      </a:schemeClr>
                    </a:solidFill>
                  </a:tcPr>
                </a:tc>
                <a:extLst>
                  <a:ext uri="{0D108BD9-81ED-4DB2-BD59-A6C34878D82A}">
                    <a16:rowId xmlns:a16="http://schemas.microsoft.com/office/drawing/2014/main" val="880430146"/>
                  </a:ext>
                </a:extLst>
              </a:tr>
            </a:tbl>
          </a:graphicData>
        </a:graphic>
      </p:graphicFrame>
      <p:graphicFrame>
        <p:nvGraphicFramePr>
          <p:cNvPr id="43" name="Chart 42">
            <a:extLst>
              <a:ext uri="{FF2B5EF4-FFF2-40B4-BE49-F238E27FC236}">
                <a16:creationId xmlns:a16="http://schemas.microsoft.com/office/drawing/2014/main" id="{69654FFD-D68B-422F-B2EE-09F070B6E722}"/>
              </a:ext>
            </a:extLst>
          </p:cNvPr>
          <p:cNvGraphicFramePr/>
          <p:nvPr/>
        </p:nvGraphicFramePr>
        <p:xfrm>
          <a:off x="5246403" y="2111636"/>
          <a:ext cx="4131307" cy="3334706"/>
        </p:xfrm>
        <a:graphic>
          <a:graphicData uri="http://schemas.openxmlformats.org/drawingml/2006/chart">
            <c:chart xmlns:c="http://schemas.openxmlformats.org/drawingml/2006/chart" xmlns:r="http://schemas.openxmlformats.org/officeDocument/2006/relationships" r:id="rId3"/>
          </a:graphicData>
        </a:graphic>
      </p:graphicFrame>
      <p:sp>
        <p:nvSpPr>
          <p:cNvPr id="44" name="TextBox 43">
            <a:extLst>
              <a:ext uri="{FF2B5EF4-FFF2-40B4-BE49-F238E27FC236}">
                <a16:creationId xmlns:a16="http://schemas.microsoft.com/office/drawing/2014/main" id="{0F0013F1-E8A3-4EB3-A123-76C92764BCA1}"/>
              </a:ext>
            </a:extLst>
          </p:cNvPr>
          <p:cNvSpPr txBox="1"/>
          <p:nvPr/>
        </p:nvSpPr>
        <p:spPr>
          <a:xfrm>
            <a:off x="5589961" y="5092648"/>
            <a:ext cx="3832971" cy="276999"/>
          </a:xfrm>
          <a:prstGeom prst="rect">
            <a:avLst/>
          </a:prstGeom>
          <a:noFill/>
        </p:spPr>
        <p:txBody>
          <a:bodyPr wrap="square" rtlCol="0">
            <a:spAutoFit/>
          </a:bodyPr>
          <a:lstStyle/>
          <a:p>
            <a:pPr algn="ctr"/>
            <a:r>
              <a:rPr lang="en-GB" sz="1200" b="1" i="1" dirty="0"/>
              <a:t>Provides a chance to connect to history or culture</a:t>
            </a:r>
          </a:p>
        </p:txBody>
      </p:sp>
      <p:sp>
        <p:nvSpPr>
          <p:cNvPr id="45" name="TextBox 44">
            <a:extLst>
              <a:ext uri="{FF2B5EF4-FFF2-40B4-BE49-F238E27FC236}">
                <a16:creationId xmlns:a16="http://schemas.microsoft.com/office/drawing/2014/main" id="{C693C573-7ADB-4C9A-8587-A8B4967019DE}"/>
              </a:ext>
            </a:extLst>
          </p:cNvPr>
          <p:cNvSpPr txBox="1"/>
          <p:nvPr/>
        </p:nvSpPr>
        <p:spPr>
          <a:xfrm rot="16200000">
            <a:off x="4141465" y="3351889"/>
            <a:ext cx="2581098" cy="461665"/>
          </a:xfrm>
          <a:prstGeom prst="rect">
            <a:avLst/>
          </a:prstGeom>
          <a:noFill/>
        </p:spPr>
        <p:txBody>
          <a:bodyPr wrap="square" rtlCol="0">
            <a:spAutoFit/>
          </a:bodyPr>
          <a:lstStyle/>
          <a:p>
            <a:pPr algn="ctr"/>
            <a:r>
              <a:rPr lang="en-GB" sz="1200" b="1" i="1" dirty="0"/>
              <a:t>Create memories – something to remember the holiday by</a:t>
            </a:r>
          </a:p>
        </p:txBody>
      </p:sp>
      <p:sp>
        <p:nvSpPr>
          <p:cNvPr id="46" name="TextBox 45">
            <a:extLst>
              <a:ext uri="{FF2B5EF4-FFF2-40B4-BE49-F238E27FC236}">
                <a16:creationId xmlns:a16="http://schemas.microsoft.com/office/drawing/2014/main" id="{7DAA7DBB-8D2A-4241-9090-B195C76032E4}"/>
              </a:ext>
            </a:extLst>
          </p:cNvPr>
          <p:cNvSpPr txBox="1"/>
          <p:nvPr/>
        </p:nvSpPr>
        <p:spPr>
          <a:xfrm>
            <a:off x="5391292" y="1472964"/>
            <a:ext cx="4227581" cy="646331"/>
          </a:xfrm>
          <a:prstGeom prst="rect">
            <a:avLst/>
          </a:prstGeom>
          <a:noFill/>
        </p:spPr>
        <p:txBody>
          <a:bodyPr wrap="square" rtlCol="0">
            <a:spAutoFit/>
          </a:bodyPr>
          <a:lstStyle/>
          <a:p>
            <a:r>
              <a:rPr lang="en-GB" sz="1200" b="1" dirty="0"/>
              <a:t>CULTURE / HISTORY: </a:t>
            </a:r>
            <a:r>
              <a:rPr lang="en-GB" sz="1200" dirty="0"/>
              <a:t>There is no strong pull / connection to learning about the culture / history (i.e. doing them at a famous landmark) or as a vehicle to create memories of their holiday</a:t>
            </a:r>
          </a:p>
        </p:txBody>
      </p:sp>
      <p:sp>
        <p:nvSpPr>
          <p:cNvPr id="48" name="TextBox 47">
            <a:extLst>
              <a:ext uri="{FF2B5EF4-FFF2-40B4-BE49-F238E27FC236}">
                <a16:creationId xmlns:a16="http://schemas.microsoft.com/office/drawing/2014/main" id="{A01DEAE0-8463-423A-A456-7EB604188CEB}"/>
              </a:ext>
            </a:extLst>
          </p:cNvPr>
          <p:cNvSpPr txBox="1"/>
          <p:nvPr/>
        </p:nvSpPr>
        <p:spPr>
          <a:xfrm>
            <a:off x="6650785" y="4252019"/>
            <a:ext cx="944474" cy="246221"/>
          </a:xfrm>
          <a:prstGeom prst="rect">
            <a:avLst/>
          </a:prstGeom>
          <a:noFill/>
        </p:spPr>
        <p:txBody>
          <a:bodyPr wrap="square" rtlCol="0">
            <a:spAutoFit/>
          </a:bodyPr>
          <a:lstStyle/>
          <a:p>
            <a:pPr algn="ctr"/>
            <a:r>
              <a:rPr lang="en-GB" sz="1000" dirty="0"/>
              <a:t>Homeopathy</a:t>
            </a:r>
          </a:p>
        </p:txBody>
      </p:sp>
      <p:sp>
        <p:nvSpPr>
          <p:cNvPr id="59" name="TextBox 58">
            <a:extLst>
              <a:ext uri="{FF2B5EF4-FFF2-40B4-BE49-F238E27FC236}">
                <a16:creationId xmlns:a16="http://schemas.microsoft.com/office/drawing/2014/main" id="{AD94C175-7F3A-4C2A-BD30-891215EE8E0C}"/>
              </a:ext>
            </a:extLst>
          </p:cNvPr>
          <p:cNvSpPr txBox="1"/>
          <p:nvPr/>
        </p:nvSpPr>
        <p:spPr>
          <a:xfrm>
            <a:off x="6783354" y="4490364"/>
            <a:ext cx="736923" cy="246221"/>
          </a:xfrm>
          <a:prstGeom prst="rect">
            <a:avLst/>
          </a:prstGeom>
          <a:noFill/>
        </p:spPr>
        <p:txBody>
          <a:bodyPr wrap="square" rtlCol="0">
            <a:spAutoFit/>
          </a:bodyPr>
          <a:lstStyle/>
          <a:p>
            <a:pPr algn="ctr"/>
            <a:r>
              <a:rPr lang="en-GB" sz="1000" dirty="0"/>
              <a:t>Tai Chi</a:t>
            </a:r>
          </a:p>
        </p:txBody>
      </p:sp>
      <p:sp>
        <p:nvSpPr>
          <p:cNvPr id="62" name="TextBox 61">
            <a:extLst>
              <a:ext uri="{FF2B5EF4-FFF2-40B4-BE49-F238E27FC236}">
                <a16:creationId xmlns:a16="http://schemas.microsoft.com/office/drawing/2014/main" id="{64597F78-A8F7-4957-9A89-9FF357BE0A87}"/>
              </a:ext>
            </a:extLst>
          </p:cNvPr>
          <p:cNvSpPr txBox="1"/>
          <p:nvPr/>
        </p:nvSpPr>
        <p:spPr>
          <a:xfrm>
            <a:off x="6326519" y="4684970"/>
            <a:ext cx="945806" cy="246221"/>
          </a:xfrm>
          <a:prstGeom prst="rect">
            <a:avLst/>
          </a:prstGeom>
          <a:noFill/>
        </p:spPr>
        <p:txBody>
          <a:bodyPr wrap="square" rtlCol="0">
            <a:spAutoFit/>
          </a:bodyPr>
          <a:lstStyle/>
          <a:p>
            <a:pPr algn="ctr"/>
            <a:r>
              <a:rPr lang="en-GB" sz="1000" dirty="0"/>
              <a:t>Pilates</a:t>
            </a:r>
          </a:p>
        </p:txBody>
      </p:sp>
      <p:sp>
        <p:nvSpPr>
          <p:cNvPr id="66" name="TextBox 65">
            <a:extLst>
              <a:ext uri="{FF2B5EF4-FFF2-40B4-BE49-F238E27FC236}">
                <a16:creationId xmlns:a16="http://schemas.microsoft.com/office/drawing/2014/main" id="{999627D6-CD30-4106-9871-5CBB5CA0CFBB}"/>
              </a:ext>
            </a:extLst>
          </p:cNvPr>
          <p:cNvSpPr txBox="1"/>
          <p:nvPr/>
        </p:nvSpPr>
        <p:spPr>
          <a:xfrm>
            <a:off x="6085243" y="4438749"/>
            <a:ext cx="437330" cy="246221"/>
          </a:xfrm>
          <a:prstGeom prst="rect">
            <a:avLst/>
          </a:prstGeom>
          <a:noFill/>
        </p:spPr>
        <p:txBody>
          <a:bodyPr wrap="square" rtlCol="0">
            <a:spAutoFit/>
          </a:bodyPr>
          <a:lstStyle/>
          <a:p>
            <a:pPr algn="ctr"/>
            <a:r>
              <a:rPr lang="en-GB" sz="1000" dirty="0"/>
              <a:t>Yoga</a:t>
            </a:r>
          </a:p>
        </p:txBody>
      </p:sp>
      <p:sp>
        <p:nvSpPr>
          <p:cNvPr id="67" name="TextBox 66">
            <a:extLst>
              <a:ext uri="{FF2B5EF4-FFF2-40B4-BE49-F238E27FC236}">
                <a16:creationId xmlns:a16="http://schemas.microsoft.com/office/drawing/2014/main" id="{918E2508-EAB3-4E03-90D9-56CA1883E8BD}"/>
              </a:ext>
            </a:extLst>
          </p:cNvPr>
          <p:cNvSpPr txBox="1"/>
          <p:nvPr/>
        </p:nvSpPr>
        <p:spPr>
          <a:xfrm>
            <a:off x="6490817" y="3932727"/>
            <a:ext cx="839276" cy="400110"/>
          </a:xfrm>
          <a:prstGeom prst="rect">
            <a:avLst/>
          </a:prstGeom>
          <a:noFill/>
        </p:spPr>
        <p:txBody>
          <a:bodyPr wrap="square" rtlCol="0">
            <a:spAutoFit/>
          </a:bodyPr>
          <a:lstStyle/>
          <a:p>
            <a:pPr algn="ctr"/>
            <a:r>
              <a:rPr lang="en-GB" sz="1000" dirty="0"/>
              <a:t>Mindfulness / Meditation</a:t>
            </a:r>
          </a:p>
        </p:txBody>
      </p:sp>
      <p:sp>
        <p:nvSpPr>
          <p:cNvPr id="68" name="TextBox 67">
            <a:extLst>
              <a:ext uri="{FF2B5EF4-FFF2-40B4-BE49-F238E27FC236}">
                <a16:creationId xmlns:a16="http://schemas.microsoft.com/office/drawing/2014/main" id="{C688AF93-6B32-4A72-B45F-E791B92D7A60}"/>
              </a:ext>
            </a:extLst>
          </p:cNvPr>
          <p:cNvSpPr txBox="1"/>
          <p:nvPr/>
        </p:nvSpPr>
        <p:spPr>
          <a:xfrm>
            <a:off x="723665" y="1502979"/>
            <a:ext cx="3791044" cy="646331"/>
          </a:xfrm>
          <a:prstGeom prst="rect">
            <a:avLst/>
          </a:prstGeom>
          <a:noFill/>
        </p:spPr>
        <p:txBody>
          <a:bodyPr wrap="square" rtlCol="0">
            <a:spAutoFit/>
          </a:bodyPr>
          <a:lstStyle/>
          <a:p>
            <a:r>
              <a:rPr lang="en-GB" sz="1200" b="1" dirty="0"/>
              <a:t>AUTHENTIC / UNIQUE: </a:t>
            </a:r>
            <a:r>
              <a:rPr lang="en-GB" sz="1200" dirty="0"/>
              <a:t>These experiences are </a:t>
            </a:r>
            <a:r>
              <a:rPr lang="en-GB" sz="1200" u="sng" dirty="0"/>
              <a:t>not</a:t>
            </a:r>
            <a:r>
              <a:rPr lang="en-GB" sz="1200" dirty="0"/>
              <a:t> seen as ‘must do’ experiences which are authentic / unique to England</a:t>
            </a:r>
          </a:p>
        </p:txBody>
      </p:sp>
      <p:sp>
        <p:nvSpPr>
          <p:cNvPr id="33" name="TextBox 32">
            <a:extLst>
              <a:ext uri="{FF2B5EF4-FFF2-40B4-BE49-F238E27FC236}">
                <a16:creationId xmlns:a16="http://schemas.microsoft.com/office/drawing/2014/main" id="{E478C328-B4DD-4BA9-B7A0-DE9669B3CD57}"/>
              </a:ext>
            </a:extLst>
          </p:cNvPr>
          <p:cNvSpPr txBox="1"/>
          <p:nvPr/>
        </p:nvSpPr>
        <p:spPr>
          <a:xfrm>
            <a:off x="1337296" y="3292948"/>
            <a:ext cx="944474" cy="246221"/>
          </a:xfrm>
          <a:prstGeom prst="rect">
            <a:avLst/>
          </a:prstGeom>
          <a:noFill/>
        </p:spPr>
        <p:txBody>
          <a:bodyPr wrap="square" rtlCol="0">
            <a:spAutoFit/>
          </a:bodyPr>
          <a:lstStyle/>
          <a:p>
            <a:pPr algn="ctr"/>
            <a:r>
              <a:rPr lang="en-GB" sz="1000" dirty="0"/>
              <a:t>Homeopathy</a:t>
            </a:r>
          </a:p>
        </p:txBody>
      </p:sp>
      <p:sp>
        <p:nvSpPr>
          <p:cNvPr id="34" name="TextBox 33">
            <a:extLst>
              <a:ext uri="{FF2B5EF4-FFF2-40B4-BE49-F238E27FC236}">
                <a16:creationId xmlns:a16="http://schemas.microsoft.com/office/drawing/2014/main" id="{99CFCA6B-C196-4BCD-A7CE-3F25BDD41AC9}"/>
              </a:ext>
            </a:extLst>
          </p:cNvPr>
          <p:cNvSpPr txBox="1"/>
          <p:nvPr/>
        </p:nvSpPr>
        <p:spPr>
          <a:xfrm>
            <a:off x="1601859" y="3523173"/>
            <a:ext cx="736923" cy="246221"/>
          </a:xfrm>
          <a:prstGeom prst="rect">
            <a:avLst/>
          </a:prstGeom>
          <a:noFill/>
        </p:spPr>
        <p:txBody>
          <a:bodyPr wrap="square" rtlCol="0">
            <a:spAutoFit/>
          </a:bodyPr>
          <a:lstStyle/>
          <a:p>
            <a:pPr algn="ctr"/>
            <a:r>
              <a:rPr lang="en-GB" sz="1000" dirty="0"/>
              <a:t>Tai Chi</a:t>
            </a:r>
          </a:p>
        </p:txBody>
      </p:sp>
      <p:sp>
        <p:nvSpPr>
          <p:cNvPr id="35" name="TextBox 34">
            <a:extLst>
              <a:ext uri="{FF2B5EF4-FFF2-40B4-BE49-F238E27FC236}">
                <a16:creationId xmlns:a16="http://schemas.microsoft.com/office/drawing/2014/main" id="{9D6F2EEC-AC6E-43DB-9787-1553210DB170}"/>
              </a:ext>
            </a:extLst>
          </p:cNvPr>
          <p:cNvSpPr txBox="1"/>
          <p:nvPr/>
        </p:nvSpPr>
        <p:spPr>
          <a:xfrm>
            <a:off x="2281770" y="3599123"/>
            <a:ext cx="945806" cy="246221"/>
          </a:xfrm>
          <a:prstGeom prst="rect">
            <a:avLst/>
          </a:prstGeom>
          <a:noFill/>
        </p:spPr>
        <p:txBody>
          <a:bodyPr wrap="square" rtlCol="0">
            <a:spAutoFit/>
          </a:bodyPr>
          <a:lstStyle/>
          <a:p>
            <a:pPr algn="ctr"/>
            <a:r>
              <a:rPr lang="en-GB" sz="1000" dirty="0"/>
              <a:t>Pilates</a:t>
            </a:r>
          </a:p>
        </p:txBody>
      </p:sp>
      <p:sp>
        <p:nvSpPr>
          <p:cNvPr id="36" name="TextBox 35">
            <a:extLst>
              <a:ext uri="{FF2B5EF4-FFF2-40B4-BE49-F238E27FC236}">
                <a16:creationId xmlns:a16="http://schemas.microsoft.com/office/drawing/2014/main" id="{F462F26B-D413-4E1E-BFD9-E137F45A6C71}"/>
              </a:ext>
            </a:extLst>
          </p:cNvPr>
          <p:cNvSpPr txBox="1"/>
          <p:nvPr/>
        </p:nvSpPr>
        <p:spPr>
          <a:xfrm>
            <a:off x="2188996" y="4126073"/>
            <a:ext cx="437330" cy="246221"/>
          </a:xfrm>
          <a:prstGeom prst="rect">
            <a:avLst/>
          </a:prstGeom>
          <a:noFill/>
        </p:spPr>
        <p:txBody>
          <a:bodyPr wrap="square" rtlCol="0">
            <a:spAutoFit/>
          </a:bodyPr>
          <a:lstStyle/>
          <a:p>
            <a:pPr algn="ctr"/>
            <a:r>
              <a:rPr lang="en-GB" sz="1000" dirty="0"/>
              <a:t>Yoga</a:t>
            </a:r>
          </a:p>
        </p:txBody>
      </p:sp>
      <p:sp>
        <p:nvSpPr>
          <p:cNvPr id="37" name="TextBox 36">
            <a:extLst>
              <a:ext uri="{FF2B5EF4-FFF2-40B4-BE49-F238E27FC236}">
                <a16:creationId xmlns:a16="http://schemas.microsoft.com/office/drawing/2014/main" id="{733D26C2-7C3C-4153-925E-A3571FF27BB4}"/>
              </a:ext>
            </a:extLst>
          </p:cNvPr>
          <p:cNvSpPr txBox="1"/>
          <p:nvPr/>
        </p:nvSpPr>
        <p:spPr>
          <a:xfrm>
            <a:off x="1117684" y="3671026"/>
            <a:ext cx="839276" cy="400110"/>
          </a:xfrm>
          <a:prstGeom prst="rect">
            <a:avLst/>
          </a:prstGeom>
          <a:noFill/>
        </p:spPr>
        <p:txBody>
          <a:bodyPr wrap="square" rtlCol="0">
            <a:spAutoFit/>
          </a:bodyPr>
          <a:lstStyle/>
          <a:p>
            <a:pPr algn="ctr"/>
            <a:r>
              <a:rPr lang="en-GB" sz="1000" dirty="0"/>
              <a:t>Mindfulness / Meditation</a:t>
            </a:r>
          </a:p>
        </p:txBody>
      </p:sp>
      <p:sp>
        <p:nvSpPr>
          <p:cNvPr id="38" name="Title 1">
            <a:extLst>
              <a:ext uri="{FF2B5EF4-FFF2-40B4-BE49-F238E27FC236}">
                <a16:creationId xmlns:a16="http://schemas.microsoft.com/office/drawing/2014/main" id="{DFDB5A46-3111-4DF2-AD2B-6100C6B9A099}"/>
              </a:ext>
            </a:extLst>
          </p:cNvPr>
          <p:cNvSpPr txBox="1">
            <a:spLocks/>
          </p:cNvSpPr>
          <p:nvPr/>
        </p:nvSpPr>
        <p:spPr>
          <a:xfrm>
            <a:off x="134787" y="-94584"/>
            <a:ext cx="9552810" cy="904000"/>
          </a:xfrm>
          <a:prstGeom prst="rect">
            <a:avLst/>
          </a:prstGeom>
        </p:spPr>
        <p:txBody>
          <a:bodyPr vert="horz" lIns="91440" tIns="45720" rIns="91440" bIns="45720" rtlCol="0" anchor="ctr">
            <a:normAutofit/>
          </a:bodyPr>
          <a:lstStyle>
            <a:lvl1pPr algn="l" defTabSz="742950" rtl="0" eaLnBrk="1" latinLnBrk="0" hangingPunct="1">
              <a:lnSpc>
                <a:spcPct val="90000"/>
              </a:lnSpc>
              <a:spcBef>
                <a:spcPct val="0"/>
              </a:spcBef>
              <a:buNone/>
              <a:defRPr sz="1950" kern="1200">
                <a:solidFill>
                  <a:schemeClr val="accent5"/>
                </a:solidFill>
                <a:latin typeface="+mj-lt"/>
                <a:ea typeface="+mj-ea"/>
                <a:cs typeface="+mj-cs"/>
              </a:defRPr>
            </a:lvl1pPr>
          </a:lstStyle>
          <a:p>
            <a:r>
              <a:rPr lang="en-GB" dirty="0"/>
              <a:t>Niche Wellness Experiences: believability in core experiential components </a:t>
            </a:r>
          </a:p>
        </p:txBody>
      </p:sp>
      <p:sp>
        <p:nvSpPr>
          <p:cNvPr id="39" name="Oval 38">
            <a:extLst>
              <a:ext uri="{FF2B5EF4-FFF2-40B4-BE49-F238E27FC236}">
                <a16:creationId xmlns:a16="http://schemas.microsoft.com/office/drawing/2014/main" id="{1D57E18D-DE14-4E08-A727-246B9FC02D88}"/>
              </a:ext>
            </a:extLst>
          </p:cNvPr>
          <p:cNvSpPr/>
          <p:nvPr/>
        </p:nvSpPr>
        <p:spPr>
          <a:xfrm>
            <a:off x="5184491" y="1524865"/>
            <a:ext cx="206801" cy="21702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5</a:t>
            </a:r>
          </a:p>
        </p:txBody>
      </p:sp>
      <p:sp>
        <p:nvSpPr>
          <p:cNvPr id="40" name="Rectangle 39">
            <a:extLst>
              <a:ext uri="{FF2B5EF4-FFF2-40B4-BE49-F238E27FC236}">
                <a16:creationId xmlns:a16="http://schemas.microsoft.com/office/drawing/2014/main" id="{79637D4B-4C8F-44F9-AB84-FB378E3AE8ED}"/>
              </a:ext>
            </a:extLst>
          </p:cNvPr>
          <p:cNvSpPr/>
          <p:nvPr/>
        </p:nvSpPr>
        <p:spPr>
          <a:xfrm>
            <a:off x="148653" y="657145"/>
            <a:ext cx="9432280" cy="523220"/>
          </a:xfrm>
          <a:prstGeom prst="rect">
            <a:avLst/>
          </a:prstGeom>
        </p:spPr>
        <p:txBody>
          <a:bodyPr wrap="square">
            <a:spAutoFit/>
          </a:bodyPr>
          <a:lstStyle/>
          <a:p>
            <a:r>
              <a:rPr lang="en-GB" sz="1400" b="1" dirty="0">
                <a:solidFill>
                  <a:schemeClr val="accent5"/>
                </a:solidFill>
              </a:rPr>
              <a:t>Not seen as authentic / unique to England.  Unlike other experiences, there is no current connection to culture / history (i.e. doing them at famous landmarks) or to create memories     </a:t>
            </a:r>
          </a:p>
        </p:txBody>
      </p:sp>
      <p:sp>
        <p:nvSpPr>
          <p:cNvPr id="41" name="Rectangle 40">
            <a:extLst>
              <a:ext uri="{FF2B5EF4-FFF2-40B4-BE49-F238E27FC236}">
                <a16:creationId xmlns:a16="http://schemas.microsoft.com/office/drawing/2014/main" id="{742BEC7C-5F66-45BC-8475-8986C4350F59}"/>
              </a:ext>
            </a:extLst>
          </p:cNvPr>
          <p:cNvSpPr/>
          <p:nvPr/>
        </p:nvSpPr>
        <p:spPr>
          <a:xfrm>
            <a:off x="990076" y="6418003"/>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Base: All markets </a:t>
            </a:r>
          </a:p>
        </p:txBody>
      </p:sp>
    </p:spTree>
    <p:extLst>
      <p:ext uri="{BB962C8B-B14F-4D97-AF65-F5344CB8AC3E}">
        <p14:creationId xmlns:p14="http://schemas.microsoft.com/office/powerpoint/2010/main" val="18929131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2" name="Table 41">
            <a:extLst>
              <a:ext uri="{FF2B5EF4-FFF2-40B4-BE49-F238E27FC236}">
                <a16:creationId xmlns:a16="http://schemas.microsoft.com/office/drawing/2014/main" id="{3D266B46-0085-4025-9322-C192D22F5BD7}"/>
              </a:ext>
            </a:extLst>
          </p:cNvPr>
          <p:cNvGraphicFramePr>
            <a:graphicFrameLocks noGrp="1"/>
          </p:cNvGraphicFramePr>
          <p:nvPr/>
        </p:nvGraphicFramePr>
        <p:xfrm>
          <a:off x="392134" y="1444868"/>
          <a:ext cx="9258013" cy="4760339"/>
        </p:xfrm>
        <a:graphic>
          <a:graphicData uri="http://schemas.openxmlformats.org/drawingml/2006/table">
            <a:tbl>
              <a:tblPr firstRow="1" bandRow="1">
                <a:tableStyleId>{5C22544A-7EE6-4342-B048-85BDC9FD1C3A}</a:tableStyleId>
              </a:tblPr>
              <a:tblGrid>
                <a:gridCol w="9258013">
                  <a:extLst>
                    <a:ext uri="{9D8B030D-6E8A-4147-A177-3AD203B41FA5}">
                      <a16:colId xmlns:a16="http://schemas.microsoft.com/office/drawing/2014/main" val="219639565"/>
                    </a:ext>
                  </a:extLst>
                </a:gridCol>
              </a:tblGrid>
              <a:tr h="2305700">
                <a:tc>
                  <a:txBody>
                    <a:bodyPr/>
                    <a:lstStyle/>
                    <a:p>
                      <a:endParaRPr lang="en-GB" dirty="0"/>
                    </a:p>
                  </a:txBody>
                  <a:tcPr>
                    <a:solidFill>
                      <a:schemeClr val="bg1">
                        <a:lumMod val="95000"/>
                      </a:schemeClr>
                    </a:solidFill>
                  </a:tcPr>
                </a:tc>
                <a:extLst>
                  <a:ext uri="{0D108BD9-81ED-4DB2-BD59-A6C34878D82A}">
                    <a16:rowId xmlns:a16="http://schemas.microsoft.com/office/drawing/2014/main" val="2447966589"/>
                  </a:ext>
                </a:extLst>
              </a:tr>
              <a:tr h="2454639">
                <a:tc>
                  <a:txBody>
                    <a:bodyPr/>
                    <a:lstStyle/>
                    <a:p>
                      <a:endParaRPr lang="en-GB" dirty="0"/>
                    </a:p>
                  </a:txBody>
                  <a:tcPr>
                    <a:solidFill>
                      <a:schemeClr val="bg1">
                        <a:lumMod val="95000"/>
                      </a:schemeClr>
                    </a:solidFill>
                  </a:tcPr>
                </a:tc>
                <a:extLst>
                  <a:ext uri="{0D108BD9-81ED-4DB2-BD59-A6C34878D82A}">
                    <a16:rowId xmlns:a16="http://schemas.microsoft.com/office/drawing/2014/main" val="1589057521"/>
                  </a:ext>
                </a:extLst>
              </a:tr>
            </a:tbl>
          </a:graphicData>
        </a:graphic>
      </p:graphicFrame>
      <p:sp>
        <p:nvSpPr>
          <p:cNvPr id="3" name="Slide Number Placeholder 2">
            <a:extLst>
              <a:ext uri="{FF2B5EF4-FFF2-40B4-BE49-F238E27FC236}">
                <a16:creationId xmlns:a16="http://schemas.microsoft.com/office/drawing/2014/main" id="{32DB5B65-4C96-4D81-A70E-C4C1E3F06138}"/>
              </a:ext>
            </a:extLst>
          </p:cNvPr>
          <p:cNvSpPr>
            <a:spLocks noGrp="1"/>
          </p:cNvSpPr>
          <p:nvPr>
            <p:ph type="sldNum" sz="quarter" idx="12"/>
          </p:nvPr>
        </p:nvSpPr>
        <p:spPr/>
        <p:txBody>
          <a:bodyPr/>
          <a:lstStyle/>
          <a:p>
            <a:fld id="{65C4E51C-5B21-47ED-87F9-7CEAAA8B3069}" type="slidenum">
              <a:rPr lang="en-GB" smtClean="0"/>
              <a:pPr/>
              <a:t>54</a:t>
            </a:fld>
            <a:endParaRPr lang="en-GB"/>
          </a:p>
        </p:txBody>
      </p:sp>
      <p:sp>
        <p:nvSpPr>
          <p:cNvPr id="54" name="Rectangle 53">
            <a:extLst>
              <a:ext uri="{FF2B5EF4-FFF2-40B4-BE49-F238E27FC236}">
                <a16:creationId xmlns:a16="http://schemas.microsoft.com/office/drawing/2014/main" id="{F0016E70-58E1-4DB8-9486-5AEAA115FE72}"/>
              </a:ext>
            </a:extLst>
          </p:cNvPr>
          <p:cNvSpPr/>
          <p:nvPr/>
        </p:nvSpPr>
        <p:spPr>
          <a:xfrm>
            <a:off x="0" y="678738"/>
            <a:ext cx="9822385" cy="494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634EAE31-967C-4484-9740-7F3CC171275C}"/>
              </a:ext>
            </a:extLst>
          </p:cNvPr>
          <p:cNvSpPr/>
          <p:nvPr/>
        </p:nvSpPr>
        <p:spPr>
          <a:xfrm>
            <a:off x="148653" y="652792"/>
            <a:ext cx="9432280" cy="523220"/>
          </a:xfrm>
          <a:prstGeom prst="rect">
            <a:avLst/>
          </a:prstGeom>
        </p:spPr>
        <p:txBody>
          <a:bodyPr wrap="square">
            <a:spAutoFit/>
          </a:bodyPr>
          <a:lstStyle/>
          <a:p>
            <a:r>
              <a:rPr lang="en-GB" sz="1400" b="1" dirty="0">
                <a:solidFill>
                  <a:schemeClr val="accent5"/>
                </a:solidFill>
              </a:rPr>
              <a:t>Coastal preferences further amplify expectations that these experiences will be done in warmer climates and / or picturesque locations.   Providing duration and indoor options would maximise the potential opportunity</a:t>
            </a:r>
          </a:p>
        </p:txBody>
      </p:sp>
      <p:sp>
        <p:nvSpPr>
          <p:cNvPr id="35" name="Slide Number Placeholder 5">
            <a:extLst>
              <a:ext uri="{FF2B5EF4-FFF2-40B4-BE49-F238E27FC236}">
                <a16:creationId xmlns:a16="http://schemas.microsoft.com/office/drawing/2014/main" id="{44DB6EEC-D31D-4227-9F91-EBCE199F73B9}"/>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2599AD45-9455-409C-ADD6-87164107B691}"/>
              </a:ext>
            </a:extLst>
          </p:cNvPr>
          <p:cNvSpPr txBox="1"/>
          <p:nvPr/>
        </p:nvSpPr>
        <p:spPr>
          <a:xfrm>
            <a:off x="478784" y="1457446"/>
            <a:ext cx="8772017" cy="461665"/>
          </a:xfrm>
          <a:prstGeom prst="rect">
            <a:avLst/>
          </a:prstGeom>
          <a:noFill/>
        </p:spPr>
        <p:txBody>
          <a:bodyPr wrap="square" rtlCol="0">
            <a:spAutoFit/>
          </a:bodyPr>
          <a:lstStyle/>
          <a:p>
            <a:r>
              <a:rPr lang="en-GB" sz="1200" b="1" dirty="0"/>
              <a:t>PREFERRED LOCATION FOR DOING EXPERIENCE: </a:t>
            </a:r>
            <a:r>
              <a:rPr lang="en-GB" sz="1200" dirty="0"/>
              <a:t>The Coast is a popular location for Mindfulness / Meditation and Yoga experiences</a:t>
            </a:r>
          </a:p>
          <a:p>
            <a:endParaRPr lang="en-GB" sz="1200" b="1" dirty="0"/>
          </a:p>
        </p:txBody>
      </p:sp>
      <p:graphicFrame>
        <p:nvGraphicFramePr>
          <p:cNvPr id="38" name="Chart 37">
            <a:extLst>
              <a:ext uri="{FF2B5EF4-FFF2-40B4-BE49-F238E27FC236}">
                <a16:creationId xmlns:a16="http://schemas.microsoft.com/office/drawing/2014/main" id="{39258547-67D6-46B9-AF79-AC01CB07CA8F}"/>
              </a:ext>
            </a:extLst>
          </p:cNvPr>
          <p:cNvGraphicFramePr/>
          <p:nvPr>
            <p:extLst>
              <p:ext uri="{D42A27DB-BD31-4B8C-83A1-F6EECF244321}">
                <p14:modId xmlns:p14="http://schemas.microsoft.com/office/powerpoint/2010/main" val="2334704097"/>
              </p:ext>
            </p:extLst>
          </p:nvPr>
        </p:nvGraphicFramePr>
        <p:xfrm>
          <a:off x="741849" y="1961813"/>
          <a:ext cx="8772017" cy="1720719"/>
        </p:xfrm>
        <a:graphic>
          <a:graphicData uri="http://schemas.openxmlformats.org/drawingml/2006/chart">
            <c:chart xmlns:c="http://schemas.openxmlformats.org/drawingml/2006/chart" xmlns:r="http://schemas.openxmlformats.org/officeDocument/2006/relationships" r:id="rId2"/>
          </a:graphicData>
        </a:graphic>
      </p:graphicFrame>
      <p:sp>
        <p:nvSpPr>
          <p:cNvPr id="43" name="TextBox 42">
            <a:extLst>
              <a:ext uri="{FF2B5EF4-FFF2-40B4-BE49-F238E27FC236}">
                <a16:creationId xmlns:a16="http://schemas.microsoft.com/office/drawing/2014/main" id="{5C7181C2-E683-4478-B1F0-F518D8871460}"/>
              </a:ext>
            </a:extLst>
          </p:cNvPr>
          <p:cNvSpPr txBox="1"/>
          <p:nvPr/>
        </p:nvSpPr>
        <p:spPr>
          <a:xfrm>
            <a:off x="1006914" y="3241290"/>
            <a:ext cx="1154085" cy="430887"/>
          </a:xfrm>
          <a:prstGeom prst="rect">
            <a:avLst/>
          </a:prstGeom>
          <a:noFill/>
        </p:spPr>
        <p:txBody>
          <a:bodyPr wrap="square" rtlCol="0">
            <a:spAutoFit/>
          </a:bodyPr>
          <a:lstStyle/>
          <a:p>
            <a:pPr algn="ctr"/>
            <a:r>
              <a:rPr lang="en-GB" sz="1100" dirty="0"/>
              <a:t>Mindfulness / Meditation</a:t>
            </a:r>
          </a:p>
        </p:txBody>
      </p:sp>
      <p:sp>
        <p:nvSpPr>
          <p:cNvPr id="44" name="TextBox 43">
            <a:extLst>
              <a:ext uri="{FF2B5EF4-FFF2-40B4-BE49-F238E27FC236}">
                <a16:creationId xmlns:a16="http://schemas.microsoft.com/office/drawing/2014/main" id="{A321EBAE-2DF0-4073-95D1-140529210FA4}"/>
              </a:ext>
            </a:extLst>
          </p:cNvPr>
          <p:cNvSpPr txBox="1"/>
          <p:nvPr/>
        </p:nvSpPr>
        <p:spPr>
          <a:xfrm>
            <a:off x="2392748" y="3241290"/>
            <a:ext cx="1096909" cy="430887"/>
          </a:xfrm>
          <a:prstGeom prst="rect">
            <a:avLst/>
          </a:prstGeom>
          <a:noFill/>
        </p:spPr>
        <p:txBody>
          <a:bodyPr wrap="square" rtlCol="0">
            <a:spAutoFit/>
          </a:bodyPr>
          <a:lstStyle/>
          <a:p>
            <a:pPr algn="ctr"/>
            <a:r>
              <a:rPr lang="en-GB" sz="1100" dirty="0"/>
              <a:t>Homeopathy Experience</a:t>
            </a:r>
          </a:p>
        </p:txBody>
      </p:sp>
      <p:sp>
        <p:nvSpPr>
          <p:cNvPr id="45" name="TextBox 44">
            <a:extLst>
              <a:ext uri="{FF2B5EF4-FFF2-40B4-BE49-F238E27FC236}">
                <a16:creationId xmlns:a16="http://schemas.microsoft.com/office/drawing/2014/main" id="{00E355FF-10F0-4225-BFA0-AAEDEC6D8AE0}"/>
              </a:ext>
            </a:extLst>
          </p:cNvPr>
          <p:cNvSpPr txBox="1"/>
          <p:nvPr/>
        </p:nvSpPr>
        <p:spPr>
          <a:xfrm>
            <a:off x="3511154" y="3241290"/>
            <a:ext cx="1300574" cy="261610"/>
          </a:xfrm>
          <a:prstGeom prst="rect">
            <a:avLst/>
          </a:prstGeom>
          <a:noFill/>
        </p:spPr>
        <p:txBody>
          <a:bodyPr wrap="square" rtlCol="0">
            <a:spAutoFit/>
          </a:bodyPr>
          <a:lstStyle/>
          <a:p>
            <a:pPr algn="ctr"/>
            <a:r>
              <a:rPr lang="en-GB" sz="1100" dirty="0"/>
              <a:t>Yoga Experience</a:t>
            </a:r>
          </a:p>
        </p:txBody>
      </p:sp>
      <p:sp>
        <p:nvSpPr>
          <p:cNvPr id="46" name="TextBox 45">
            <a:extLst>
              <a:ext uri="{FF2B5EF4-FFF2-40B4-BE49-F238E27FC236}">
                <a16:creationId xmlns:a16="http://schemas.microsoft.com/office/drawing/2014/main" id="{41A3A247-BD7E-4B9E-9689-F2D17466C289}"/>
              </a:ext>
            </a:extLst>
          </p:cNvPr>
          <p:cNvSpPr txBox="1"/>
          <p:nvPr/>
        </p:nvSpPr>
        <p:spPr>
          <a:xfrm>
            <a:off x="4969753" y="3241290"/>
            <a:ext cx="1154085" cy="430887"/>
          </a:xfrm>
          <a:prstGeom prst="rect">
            <a:avLst/>
          </a:prstGeom>
          <a:noFill/>
        </p:spPr>
        <p:txBody>
          <a:bodyPr wrap="square" rtlCol="0">
            <a:spAutoFit/>
          </a:bodyPr>
          <a:lstStyle/>
          <a:p>
            <a:pPr algn="ctr"/>
            <a:r>
              <a:rPr lang="en-GB" sz="1100" dirty="0"/>
              <a:t>Pilates Experience</a:t>
            </a:r>
          </a:p>
        </p:txBody>
      </p:sp>
      <p:graphicFrame>
        <p:nvGraphicFramePr>
          <p:cNvPr id="50" name="Chart 49">
            <a:extLst>
              <a:ext uri="{FF2B5EF4-FFF2-40B4-BE49-F238E27FC236}">
                <a16:creationId xmlns:a16="http://schemas.microsoft.com/office/drawing/2014/main" id="{CFF4F6D4-F11E-436F-8566-7BCC6F7C5DEC}"/>
              </a:ext>
            </a:extLst>
          </p:cNvPr>
          <p:cNvGraphicFramePr/>
          <p:nvPr>
            <p:extLst>
              <p:ext uri="{D42A27DB-BD31-4B8C-83A1-F6EECF244321}">
                <p14:modId xmlns:p14="http://schemas.microsoft.com/office/powerpoint/2010/main" val="1689413655"/>
              </p:ext>
            </p:extLst>
          </p:nvPr>
        </p:nvGraphicFramePr>
        <p:xfrm>
          <a:off x="6059165" y="4168226"/>
          <a:ext cx="2466526" cy="239357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1" name="Chart 50">
            <a:extLst>
              <a:ext uri="{FF2B5EF4-FFF2-40B4-BE49-F238E27FC236}">
                <a16:creationId xmlns:a16="http://schemas.microsoft.com/office/drawing/2014/main" id="{34ADE325-A329-4DDA-B13D-EF855816DDE3}"/>
              </a:ext>
            </a:extLst>
          </p:cNvPr>
          <p:cNvGraphicFramePr/>
          <p:nvPr>
            <p:extLst>
              <p:ext uri="{D42A27DB-BD31-4B8C-83A1-F6EECF244321}">
                <p14:modId xmlns:p14="http://schemas.microsoft.com/office/powerpoint/2010/main" val="3749997404"/>
              </p:ext>
            </p:extLst>
          </p:nvPr>
        </p:nvGraphicFramePr>
        <p:xfrm>
          <a:off x="4696616" y="4168226"/>
          <a:ext cx="2466526" cy="239357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2" name="Chart 51">
            <a:extLst>
              <a:ext uri="{FF2B5EF4-FFF2-40B4-BE49-F238E27FC236}">
                <a16:creationId xmlns:a16="http://schemas.microsoft.com/office/drawing/2014/main" id="{F74EA12C-C8D7-49BB-B0A4-E96DD082733B}"/>
              </a:ext>
            </a:extLst>
          </p:cNvPr>
          <p:cNvGraphicFramePr/>
          <p:nvPr>
            <p:extLst>
              <p:ext uri="{D42A27DB-BD31-4B8C-83A1-F6EECF244321}">
                <p14:modId xmlns:p14="http://schemas.microsoft.com/office/powerpoint/2010/main" val="1128438242"/>
              </p:ext>
            </p:extLst>
          </p:nvPr>
        </p:nvGraphicFramePr>
        <p:xfrm>
          <a:off x="3349960" y="4168226"/>
          <a:ext cx="2466526" cy="239357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53" name="Chart 52">
            <a:extLst>
              <a:ext uri="{FF2B5EF4-FFF2-40B4-BE49-F238E27FC236}">
                <a16:creationId xmlns:a16="http://schemas.microsoft.com/office/drawing/2014/main" id="{97927795-1097-4A7C-9CC7-F95637CD83B1}"/>
              </a:ext>
            </a:extLst>
          </p:cNvPr>
          <p:cNvGraphicFramePr/>
          <p:nvPr>
            <p:extLst>
              <p:ext uri="{D42A27DB-BD31-4B8C-83A1-F6EECF244321}">
                <p14:modId xmlns:p14="http://schemas.microsoft.com/office/powerpoint/2010/main" val="861399759"/>
              </p:ext>
            </p:extLst>
          </p:nvPr>
        </p:nvGraphicFramePr>
        <p:xfrm>
          <a:off x="664914" y="4168226"/>
          <a:ext cx="2466526" cy="2393570"/>
        </p:xfrm>
        <a:graphic>
          <a:graphicData uri="http://schemas.openxmlformats.org/drawingml/2006/chart">
            <c:chart xmlns:c="http://schemas.openxmlformats.org/drawingml/2006/chart" xmlns:r="http://schemas.openxmlformats.org/officeDocument/2006/relationships" r:id="rId6"/>
          </a:graphicData>
        </a:graphic>
      </p:graphicFrame>
      <p:sp>
        <p:nvSpPr>
          <p:cNvPr id="56" name="TextBox 55">
            <a:extLst>
              <a:ext uri="{FF2B5EF4-FFF2-40B4-BE49-F238E27FC236}">
                <a16:creationId xmlns:a16="http://schemas.microsoft.com/office/drawing/2014/main" id="{06C676EB-DD83-4CED-AACB-31CAF3F9B26E}"/>
              </a:ext>
            </a:extLst>
          </p:cNvPr>
          <p:cNvSpPr txBox="1"/>
          <p:nvPr/>
        </p:nvSpPr>
        <p:spPr>
          <a:xfrm>
            <a:off x="516474" y="3805287"/>
            <a:ext cx="9055750" cy="461665"/>
          </a:xfrm>
          <a:prstGeom prst="rect">
            <a:avLst/>
          </a:prstGeom>
          <a:noFill/>
        </p:spPr>
        <p:txBody>
          <a:bodyPr wrap="square" rtlCol="0">
            <a:spAutoFit/>
          </a:bodyPr>
          <a:lstStyle/>
          <a:p>
            <a:r>
              <a:rPr lang="en-GB" sz="1200" b="1" dirty="0"/>
              <a:t>EXPECTED EXPERIENCE LENGTH: </a:t>
            </a:r>
            <a:r>
              <a:rPr lang="en-GB" sz="1200" dirty="0"/>
              <a:t>There is a considerable variation in the length of experience, providing potential for them to be a core holiday motivator or a short add-on</a:t>
            </a:r>
          </a:p>
        </p:txBody>
      </p:sp>
      <p:sp>
        <p:nvSpPr>
          <p:cNvPr id="61" name="Rectangle 60">
            <a:extLst>
              <a:ext uri="{FF2B5EF4-FFF2-40B4-BE49-F238E27FC236}">
                <a16:creationId xmlns:a16="http://schemas.microsoft.com/office/drawing/2014/main" id="{DF7873BD-A09E-4798-AAE0-53C0D429DCF7}"/>
              </a:ext>
            </a:extLst>
          </p:cNvPr>
          <p:cNvSpPr/>
          <p:nvPr/>
        </p:nvSpPr>
        <p:spPr>
          <a:xfrm>
            <a:off x="443691" y="5962751"/>
            <a:ext cx="1509292" cy="202556"/>
          </a:xfrm>
          <a:prstGeom prst="rect">
            <a:avLst/>
          </a:prstGeom>
        </p:spPr>
        <p:txBody>
          <a:bodyPr wrap="square">
            <a:spAutoFit/>
          </a:bodyPr>
          <a:lstStyle/>
          <a:p>
            <a:pPr>
              <a:lnSpc>
                <a:spcPct val="107000"/>
              </a:lnSpc>
              <a:spcAft>
                <a:spcPts val="800"/>
              </a:spcAft>
            </a:pPr>
            <a:r>
              <a:rPr lang="en-GB" sz="700" dirty="0">
                <a:solidFill>
                  <a:schemeClr val="tx2"/>
                </a:solidFill>
                <a:latin typeface="Calibri" panose="020F0502020204030204" pitchFamily="34" charset="0"/>
                <a:ea typeface="Calibri" panose="020F0502020204030204" pitchFamily="34" charset="0"/>
                <a:cs typeface="Times New Roman" panose="02020603050405020304" pitchFamily="18" charset="0"/>
              </a:rPr>
              <a:t>Don’t knows excluded</a:t>
            </a:r>
          </a:p>
        </p:txBody>
      </p:sp>
      <p:sp>
        <p:nvSpPr>
          <p:cNvPr id="31" name="TextBox 30">
            <a:extLst>
              <a:ext uri="{FF2B5EF4-FFF2-40B4-BE49-F238E27FC236}">
                <a16:creationId xmlns:a16="http://schemas.microsoft.com/office/drawing/2014/main" id="{EED6C3D6-9B38-4E46-B707-5E6472E012C7}"/>
              </a:ext>
            </a:extLst>
          </p:cNvPr>
          <p:cNvSpPr txBox="1"/>
          <p:nvPr/>
        </p:nvSpPr>
        <p:spPr>
          <a:xfrm>
            <a:off x="6310549" y="3241290"/>
            <a:ext cx="1154085" cy="430887"/>
          </a:xfrm>
          <a:prstGeom prst="rect">
            <a:avLst/>
          </a:prstGeom>
          <a:noFill/>
        </p:spPr>
        <p:txBody>
          <a:bodyPr wrap="square" rtlCol="0">
            <a:spAutoFit/>
          </a:bodyPr>
          <a:lstStyle/>
          <a:p>
            <a:pPr algn="ctr"/>
            <a:r>
              <a:rPr lang="en-GB" sz="1100" dirty="0"/>
              <a:t>Tai Chi Experience</a:t>
            </a:r>
          </a:p>
        </p:txBody>
      </p:sp>
      <p:sp>
        <p:nvSpPr>
          <p:cNvPr id="32" name="TextBox 31">
            <a:extLst>
              <a:ext uri="{FF2B5EF4-FFF2-40B4-BE49-F238E27FC236}">
                <a16:creationId xmlns:a16="http://schemas.microsoft.com/office/drawing/2014/main" id="{F33A6313-4B45-40ED-9CD1-C608EC6AC4E5}"/>
              </a:ext>
            </a:extLst>
          </p:cNvPr>
          <p:cNvSpPr txBox="1"/>
          <p:nvPr/>
        </p:nvSpPr>
        <p:spPr>
          <a:xfrm>
            <a:off x="990161" y="4314994"/>
            <a:ext cx="1154085" cy="430887"/>
          </a:xfrm>
          <a:prstGeom prst="rect">
            <a:avLst/>
          </a:prstGeom>
          <a:noFill/>
        </p:spPr>
        <p:txBody>
          <a:bodyPr wrap="square" rtlCol="0">
            <a:spAutoFit/>
          </a:bodyPr>
          <a:lstStyle/>
          <a:p>
            <a:pPr algn="ctr"/>
            <a:r>
              <a:rPr lang="en-GB" sz="1100" dirty="0"/>
              <a:t>Mindfulness / Meditation</a:t>
            </a:r>
          </a:p>
        </p:txBody>
      </p:sp>
      <p:sp>
        <p:nvSpPr>
          <p:cNvPr id="33" name="TextBox 32">
            <a:extLst>
              <a:ext uri="{FF2B5EF4-FFF2-40B4-BE49-F238E27FC236}">
                <a16:creationId xmlns:a16="http://schemas.microsoft.com/office/drawing/2014/main" id="{9EA7CC64-C9E2-44B3-863C-462EDC5A4D95}"/>
              </a:ext>
            </a:extLst>
          </p:cNvPr>
          <p:cNvSpPr txBox="1"/>
          <p:nvPr/>
        </p:nvSpPr>
        <p:spPr>
          <a:xfrm>
            <a:off x="2375995" y="4314994"/>
            <a:ext cx="1096909" cy="430887"/>
          </a:xfrm>
          <a:prstGeom prst="rect">
            <a:avLst/>
          </a:prstGeom>
          <a:noFill/>
        </p:spPr>
        <p:txBody>
          <a:bodyPr wrap="square" rtlCol="0">
            <a:spAutoFit/>
          </a:bodyPr>
          <a:lstStyle/>
          <a:p>
            <a:pPr algn="ctr"/>
            <a:r>
              <a:rPr lang="en-GB" sz="1100" dirty="0"/>
              <a:t>Homeopathy Experience</a:t>
            </a:r>
          </a:p>
        </p:txBody>
      </p:sp>
      <p:sp>
        <p:nvSpPr>
          <p:cNvPr id="36" name="TextBox 35">
            <a:extLst>
              <a:ext uri="{FF2B5EF4-FFF2-40B4-BE49-F238E27FC236}">
                <a16:creationId xmlns:a16="http://schemas.microsoft.com/office/drawing/2014/main" id="{EFA1608E-6EEC-4B59-874B-BA6AAF0B7B42}"/>
              </a:ext>
            </a:extLst>
          </p:cNvPr>
          <p:cNvSpPr txBox="1"/>
          <p:nvPr/>
        </p:nvSpPr>
        <p:spPr>
          <a:xfrm>
            <a:off x="3494401" y="4314994"/>
            <a:ext cx="1300574" cy="261610"/>
          </a:xfrm>
          <a:prstGeom prst="rect">
            <a:avLst/>
          </a:prstGeom>
          <a:noFill/>
        </p:spPr>
        <p:txBody>
          <a:bodyPr wrap="square" rtlCol="0">
            <a:spAutoFit/>
          </a:bodyPr>
          <a:lstStyle/>
          <a:p>
            <a:pPr algn="ctr"/>
            <a:r>
              <a:rPr lang="en-GB" sz="1100" dirty="0"/>
              <a:t>Yoga Experience</a:t>
            </a:r>
          </a:p>
        </p:txBody>
      </p:sp>
      <p:sp>
        <p:nvSpPr>
          <p:cNvPr id="37" name="TextBox 36">
            <a:extLst>
              <a:ext uri="{FF2B5EF4-FFF2-40B4-BE49-F238E27FC236}">
                <a16:creationId xmlns:a16="http://schemas.microsoft.com/office/drawing/2014/main" id="{BA17C9A8-823F-48B8-8BD1-EE3028BB69BA}"/>
              </a:ext>
            </a:extLst>
          </p:cNvPr>
          <p:cNvSpPr txBox="1"/>
          <p:nvPr/>
        </p:nvSpPr>
        <p:spPr>
          <a:xfrm>
            <a:off x="4953000" y="4314994"/>
            <a:ext cx="1154085" cy="430887"/>
          </a:xfrm>
          <a:prstGeom prst="rect">
            <a:avLst/>
          </a:prstGeom>
          <a:noFill/>
        </p:spPr>
        <p:txBody>
          <a:bodyPr wrap="square" rtlCol="0">
            <a:spAutoFit/>
          </a:bodyPr>
          <a:lstStyle/>
          <a:p>
            <a:pPr algn="ctr"/>
            <a:r>
              <a:rPr lang="en-GB" sz="1100" dirty="0"/>
              <a:t>Pilates Experience</a:t>
            </a:r>
          </a:p>
        </p:txBody>
      </p:sp>
      <p:sp>
        <p:nvSpPr>
          <p:cNvPr id="39" name="TextBox 38">
            <a:extLst>
              <a:ext uri="{FF2B5EF4-FFF2-40B4-BE49-F238E27FC236}">
                <a16:creationId xmlns:a16="http://schemas.microsoft.com/office/drawing/2014/main" id="{D9D8A225-D2D2-49E1-AC90-EA3CD9DC34D3}"/>
              </a:ext>
            </a:extLst>
          </p:cNvPr>
          <p:cNvSpPr txBox="1"/>
          <p:nvPr/>
        </p:nvSpPr>
        <p:spPr>
          <a:xfrm>
            <a:off x="6293796" y="4314994"/>
            <a:ext cx="1154085" cy="430887"/>
          </a:xfrm>
          <a:prstGeom prst="rect">
            <a:avLst/>
          </a:prstGeom>
          <a:noFill/>
        </p:spPr>
        <p:txBody>
          <a:bodyPr wrap="square" rtlCol="0">
            <a:spAutoFit/>
          </a:bodyPr>
          <a:lstStyle/>
          <a:p>
            <a:pPr algn="ctr"/>
            <a:r>
              <a:rPr lang="en-GB" sz="1100" dirty="0"/>
              <a:t>Tai Chi Experience</a:t>
            </a:r>
          </a:p>
        </p:txBody>
      </p:sp>
      <p:graphicFrame>
        <p:nvGraphicFramePr>
          <p:cNvPr id="40" name="Chart 39">
            <a:extLst>
              <a:ext uri="{FF2B5EF4-FFF2-40B4-BE49-F238E27FC236}">
                <a16:creationId xmlns:a16="http://schemas.microsoft.com/office/drawing/2014/main" id="{0AA68448-42F1-4327-9DCF-13B869CA1B5F}"/>
              </a:ext>
            </a:extLst>
          </p:cNvPr>
          <p:cNvGraphicFramePr/>
          <p:nvPr>
            <p:extLst>
              <p:ext uri="{D42A27DB-BD31-4B8C-83A1-F6EECF244321}">
                <p14:modId xmlns:p14="http://schemas.microsoft.com/office/powerpoint/2010/main" val="574461278"/>
              </p:ext>
            </p:extLst>
          </p:nvPr>
        </p:nvGraphicFramePr>
        <p:xfrm>
          <a:off x="2074427" y="4183073"/>
          <a:ext cx="2466526" cy="2393570"/>
        </p:xfrm>
        <a:graphic>
          <a:graphicData uri="http://schemas.openxmlformats.org/drawingml/2006/chart">
            <c:chart xmlns:c="http://schemas.openxmlformats.org/drawingml/2006/chart" xmlns:r="http://schemas.openxmlformats.org/officeDocument/2006/relationships" r:id="rId7"/>
          </a:graphicData>
        </a:graphic>
      </p:graphicFrame>
      <p:sp>
        <p:nvSpPr>
          <p:cNvPr id="41" name="Title 1">
            <a:extLst>
              <a:ext uri="{FF2B5EF4-FFF2-40B4-BE49-F238E27FC236}">
                <a16:creationId xmlns:a16="http://schemas.microsoft.com/office/drawing/2014/main" id="{26F15D3A-9987-4602-BBBD-F56DCA0F240F}"/>
              </a:ext>
            </a:extLst>
          </p:cNvPr>
          <p:cNvSpPr txBox="1">
            <a:spLocks/>
          </p:cNvSpPr>
          <p:nvPr/>
        </p:nvSpPr>
        <p:spPr>
          <a:xfrm>
            <a:off x="134787" y="-94584"/>
            <a:ext cx="9552810" cy="904000"/>
          </a:xfrm>
          <a:prstGeom prst="rect">
            <a:avLst/>
          </a:prstGeom>
        </p:spPr>
        <p:txBody>
          <a:bodyPr vert="horz" lIns="91440" tIns="45720" rIns="91440" bIns="45720" rtlCol="0" anchor="ctr">
            <a:normAutofit/>
          </a:bodyPr>
          <a:lstStyle>
            <a:lvl1pPr algn="l" defTabSz="742950" rtl="0" eaLnBrk="1" latinLnBrk="0" hangingPunct="1">
              <a:lnSpc>
                <a:spcPct val="90000"/>
              </a:lnSpc>
              <a:spcBef>
                <a:spcPct val="0"/>
              </a:spcBef>
              <a:buNone/>
              <a:defRPr sz="1950" kern="1200">
                <a:solidFill>
                  <a:schemeClr val="accent5"/>
                </a:solidFill>
                <a:latin typeface="+mj-lt"/>
                <a:ea typeface="+mj-ea"/>
                <a:cs typeface="+mj-cs"/>
              </a:defRPr>
            </a:lvl1pPr>
          </a:lstStyle>
          <a:p>
            <a:r>
              <a:rPr lang="en-GB" dirty="0"/>
              <a:t>Niche Wellness Experiences: logistics</a:t>
            </a:r>
          </a:p>
        </p:txBody>
      </p:sp>
      <p:sp>
        <p:nvSpPr>
          <p:cNvPr id="47" name="Rectangle 46">
            <a:extLst>
              <a:ext uri="{FF2B5EF4-FFF2-40B4-BE49-F238E27FC236}">
                <a16:creationId xmlns:a16="http://schemas.microsoft.com/office/drawing/2014/main" id="{A19404C7-2531-4E5C-A15C-161C22D98703}"/>
              </a:ext>
            </a:extLst>
          </p:cNvPr>
          <p:cNvSpPr/>
          <p:nvPr/>
        </p:nvSpPr>
        <p:spPr>
          <a:xfrm>
            <a:off x="3181480" y="4993052"/>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48" name="Rectangle 47">
            <a:extLst>
              <a:ext uri="{FF2B5EF4-FFF2-40B4-BE49-F238E27FC236}">
                <a16:creationId xmlns:a16="http://schemas.microsoft.com/office/drawing/2014/main" id="{221FA9D5-D781-42F1-A2BA-888308526056}"/>
              </a:ext>
            </a:extLst>
          </p:cNvPr>
          <p:cNvSpPr/>
          <p:nvPr/>
        </p:nvSpPr>
        <p:spPr>
          <a:xfrm>
            <a:off x="1780605" y="4959322"/>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49" name="Rectangle 48">
            <a:extLst>
              <a:ext uri="{FF2B5EF4-FFF2-40B4-BE49-F238E27FC236}">
                <a16:creationId xmlns:a16="http://schemas.microsoft.com/office/drawing/2014/main" id="{A777A09B-6285-4804-975F-FD100E050B24}"/>
              </a:ext>
            </a:extLst>
          </p:cNvPr>
          <p:cNvSpPr/>
          <p:nvPr/>
        </p:nvSpPr>
        <p:spPr>
          <a:xfrm>
            <a:off x="4188713" y="5046807"/>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62" name="Rectangle 61">
            <a:extLst>
              <a:ext uri="{FF2B5EF4-FFF2-40B4-BE49-F238E27FC236}">
                <a16:creationId xmlns:a16="http://schemas.microsoft.com/office/drawing/2014/main" id="{C70E720F-80A2-4FAF-B64B-6B21C5A06AC2}"/>
              </a:ext>
            </a:extLst>
          </p:cNvPr>
          <p:cNvSpPr/>
          <p:nvPr/>
        </p:nvSpPr>
        <p:spPr>
          <a:xfrm>
            <a:off x="5852524" y="5071104"/>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64" name="Rectangle 63">
            <a:extLst>
              <a:ext uri="{FF2B5EF4-FFF2-40B4-BE49-F238E27FC236}">
                <a16:creationId xmlns:a16="http://schemas.microsoft.com/office/drawing/2014/main" id="{37615DF0-F537-4E98-A3A4-0B0A26BF3AFA}"/>
              </a:ext>
            </a:extLst>
          </p:cNvPr>
          <p:cNvSpPr/>
          <p:nvPr/>
        </p:nvSpPr>
        <p:spPr>
          <a:xfrm>
            <a:off x="7163142" y="4993052"/>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65" name="Rectangle 64">
            <a:extLst>
              <a:ext uri="{FF2B5EF4-FFF2-40B4-BE49-F238E27FC236}">
                <a16:creationId xmlns:a16="http://schemas.microsoft.com/office/drawing/2014/main" id="{21634648-2BC0-4CF7-9893-837C9BFAA693}"/>
              </a:ext>
            </a:extLst>
          </p:cNvPr>
          <p:cNvSpPr/>
          <p:nvPr/>
        </p:nvSpPr>
        <p:spPr>
          <a:xfrm>
            <a:off x="1859284" y="2333718"/>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sp>
        <p:nvSpPr>
          <p:cNvPr id="66" name="Rectangle 65">
            <a:extLst>
              <a:ext uri="{FF2B5EF4-FFF2-40B4-BE49-F238E27FC236}">
                <a16:creationId xmlns:a16="http://schemas.microsoft.com/office/drawing/2014/main" id="{E1C221BA-531F-4D79-AF44-F643E173B526}"/>
              </a:ext>
            </a:extLst>
          </p:cNvPr>
          <p:cNvSpPr/>
          <p:nvPr/>
        </p:nvSpPr>
        <p:spPr>
          <a:xfrm>
            <a:off x="4533679" y="2333718"/>
            <a:ext cx="344966" cy="307777"/>
          </a:xfrm>
          <a:prstGeom prst="rect">
            <a:avLst/>
          </a:prstGeom>
        </p:spPr>
        <p:txBody>
          <a:bodyPr wrap="none">
            <a:spAutoFit/>
          </a:bodyPr>
          <a:lstStyle/>
          <a:p>
            <a:r>
              <a:rPr lang="en-GB" sz="1400" b="1" dirty="0">
                <a:sym typeface="Wingdings" panose="05000000000000000000" pitchFamily="2" charset="2"/>
              </a:rPr>
              <a:t></a:t>
            </a:r>
            <a:endParaRPr lang="en-GB" sz="1400" dirty="0"/>
          </a:p>
        </p:txBody>
      </p:sp>
      <p:grpSp>
        <p:nvGrpSpPr>
          <p:cNvPr id="57" name="Group 56">
            <a:extLst>
              <a:ext uri="{FF2B5EF4-FFF2-40B4-BE49-F238E27FC236}">
                <a16:creationId xmlns:a16="http://schemas.microsoft.com/office/drawing/2014/main" id="{59952A7B-9515-44F5-8952-E3DA81360906}"/>
              </a:ext>
            </a:extLst>
          </p:cNvPr>
          <p:cNvGrpSpPr/>
          <p:nvPr/>
        </p:nvGrpSpPr>
        <p:grpSpPr>
          <a:xfrm>
            <a:off x="1107837" y="6147150"/>
            <a:ext cx="6895568" cy="351322"/>
            <a:chOff x="1107837" y="6016519"/>
            <a:chExt cx="6895568" cy="351322"/>
          </a:xfrm>
        </p:grpSpPr>
        <p:sp>
          <p:nvSpPr>
            <p:cNvPr id="58" name="Rectangle 57">
              <a:extLst>
                <a:ext uri="{FF2B5EF4-FFF2-40B4-BE49-F238E27FC236}">
                  <a16:creationId xmlns:a16="http://schemas.microsoft.com/office/drawing/2014/main" id="{B9A2946C-CD7F-450D-BC97-6696AE11EB01}"/>
                </a:ext>
              </a:extLst>
            </p:cNvPr>
            <p:cNvSpPr/>
            <p:nvPr/>
          </p:nvSpPr>
          <p:spPr>
            <a:xfrm>
              <a:off x="1283023" y="6060064"/>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Significantly higher than other experiences</a:t>
              </a:r>
            </a:p>
          </p:txBody>
        </p:sp>
        <p:sp>
          <p:nvSpPr>
            <p:cNvPr id="59" name="Rectangle 58">
              <a:extLst>
                <a:ext uri="{FF2B5EF4-FFF2-40B4-BE49-F238E27FC236}">
                  <a16:creationId xmlns:a16="http://schemas.microsoft.com/office/drawing/2014/main" id="{7ED7EECE-027D-4291-B6BC-98676C0DFBEB}"/>
                </a:ext>
              </a:extLst>
            </p:cNvPr>
            <p:cNvSpPr/>
            <p:nvPr/>
          </p:nvSpPr>
          <p:spPr>
            <a:xfrm>
              <a:off x="1107837" y="6016519"/>
              <a:ext cx="344966" cy="307777"/>
            </a:xfrm>
            <a:prstGeom prst="rect">
              <a:avLst/>
            </a:prstGeom>
          </p:spPr>
          <p:txBody>
            <a:bodyPr wrap="square">
              <a:spAutoFit/>
            </a:bodyPr>
            <a:lstStyle/>
            <a:p>
              <a:r>
                <a:rPr lang="en-GB" sz="1400" b="1" dirty="0">
                  <a:sym typeface="Wingdings" panose="05000000000000000000" pitchFamily="2" charset="2"/>
                </a:rPr>
                <a:t></a:t>
              </a:r>
              <a:endParaRPr lang="en-GB" sz="1400" dirty="0"/>
            </a:p>
          </p:txBody>
        </p:sp>
        <p:sp>
          <p:nvSpPr>
            <p:cNvPr id="60" name="Rectangle 59">
              <a:extLst>
                <a:ext uri="{FF2B5EF4-FFF2-40B4-BE49-F238E27FC236}">
                  <a16:creationId xmlns:a16="http://schemas.microsoft.com/office/drawing/2014/main" id="{3384DB6E-532C-4906-A84D-40D0A8F3F3AA}"/>
                </a:ext>
              </a:extLst>
            </p:cNvPr>
            <p:cNvSpPr/>
            <p:nvPr/>
          </p:nvSpPr>
          <p:spPr>
            <a:xfrm>
              <a:off x="4219893" y="6060064"/>
              <a:ext cx="3783512"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Significantly lower than other experiences</a:t>
              </a:r>
            </a:p>
          </p:txBody>
        </p:sp>
        <p:sp>
          <p:nvSpPr>
            <p:cNvPr id="67" name="Rectangle 66">
              <a:extLst>
                <a:ext uri="{FF2B5EF4-FFF2-40B4-BE49-F238E27FC236}">
                  <a16:creationId xmlns:a16="http://schemas.microsoft.com/office/drawing/2014/main" id="{212C06C2-0FCD-40D6-8DFE-ED87AE24AF98}"/>
                </a:ext>
              </a:extLst>
            </p:cNvPr>
            <p:cNvSpPr/>
            <p:nvPr/>
          </p:nvSpPr>
          <p:spPr>
            <a:xfrm rot="10800000">
              <a:off x="3992453" y="6060064"/>
              <a:ext cx="344966" cy="307777"/>
            </a:xfrm>
            <a:prstGeom prst="rect">
              <a:avLst/>
            </a:prstGeom>
          </p:spPr>
          <p:txBody>
            <a:bodyPr wrap="square">
              <a:spAutoFit/>
            </a:bodyPr>
            <a:lstStyle/>
            <a:p>
              <a:r>
                <a:rPr lang="en-GB" sz="1400" b="1" dirty="0">
                  <a:sym typeface="Wingdings" panose="05000000000000000000" pitchFamily="2" charset="2"/>
                </a:rPr>
                <a:t></a:t>
              </a:r>
              <a:endParaRPr lang="en-GB" sz="1400" dirty="0"/>
            </a:p>
          </p:txBody>
        </p:sp>
      </p:grpSp>
      <p:sp>
        <p:nvSpPr>
          <p:cNvPr id="68" name="Rectangle 67">
            <a:extLst>
              <a:ext uri="{FF2B5EF4-FFF2-40B4-BE49-F238E27FC236}">
                <a16:creationId xmlns:a16="http://schemas.microsoft.com/office/drawing/2014/main" id="{4870D313-554C-4318-B5F4-F0B02F0B36CD}"/>
              </a:ext>
            </a:extLst>
          </p:cNvPr>
          <p:cNvSpPr/>
          <p:nvPr/>
        </p:nvSpPr>
        <p:spPr>
          <a:xfrm>
            <a:off x="990076" y="6418003"/>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Base: All markets </a:t>
            </a:r>
          </a:p>
        </p:txBody>
      </p:sp>
    </p:spTree>
    <p:extLst>
      <p:ext uri="{BB962C8B-B14F-4D97-AF65-F5344CB8AC3E}">
        <p14:creationId xmlns:p14="http://schemas.microsoft.com/office/powerpoint/2010/main" val="42438904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F237C7E-1D89-43F6-A03E-114F37098EF6}"/>
              </a:ext>
            </a:extLst>
          </p:cNvPr>
          <p:cNvSpPr/>
          <p:nvPr/>
        </p:nvSpPr>
        <p:spPr>
          <a:xfrm>
            <a:off x="0" y="674642"/>
            <a:ext cx="9822385" cy="4849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a:extLst>
              <a:ext uri="{FF2B5EF4-FFF2-40B4-BE49-F238E27FC236}">
                <a16:creationId xmlns:a16="http://schemas.microsoft.com/office/drawing/2014/main" id="{22CE16A8-9406-421C-BCB6-34912C9A781E}"/>
              </a:ext>
            </a:extLst>
          </p:cNvPr>
          <p:cNvSpPr>
            <a:spLocks noGrp="1"/>
          </p:cNvSpPr>
          <p:nvPr>
            <p:ph type="sldNum" sz="quarter" idx="12"/>
          </p:nvPr>
        </p:nvSpPr>
        <p:spPr/>
        <p:txBody>
          <a:bodyPr/>
          <a:lstStyle/>
          <a:p>
            <a:fld id="{65C4E51C-5B21-47ED-87F9-7CEAAA8B3069}" type="slidenum">
              <a:rPr lang="en-GB" smtClean="0"/>
              <a:pPr/>
              <a:t>55</a:t>
            </a:fld>
            <a:endParaRPr lang="en-GB"/>
          </a:p>
        </p:txBody>
      </p:sp>
      <p:sp>
        <p:nvSpPr>
          <p:cNvPr id="18" name="TextBox 17">
            <a:extLst>
              <a:ext uri="{FF2B5EF4-FFF2-40B4-BE49-F238E27FC236}">
                <a16:creationId xmlns:a16="http://schemas.microsoft.com/office/drawing/2014/main" id="{2520BC48-5445-417A-BF54-2451D89EAB6F}"/>
              </a:ext>
            </a:extLst>
          </p:cNvPr>
          <p:cNvSpPr txBox="1"/>
          <p:nvPr/>
        </p:nvSpPr>
        <p:spPr>
          <a:xfrm>
            <a:off x="6584213" y="1747142"/>
            <a:ext cx="3013459" cy="2492990"/>
          </a:xfrm>
          <a:prstGeom prst="rect">
            <a:avLst/>
          </a:prstGeom>
          <a:noFill/>
        </p:spPr>
        <p:txBody>
          <a:bodyPr wrap="square" rtlCol="0">
            <a:spAutoFit/>
          </a:bodyPr>
          <a:lstStyle/>
          <a:p>
            <a:pPr>
              <a:buClr>
                <a:schemeClr val="accent5"/>
              </a:buClr>
              <a:buSzPct val="100000"/>
            </a:pPr>
            <a:endParaRPr lang="en-GB" sz="1200" b="1" dirty="0"/>
          </a:p>
          <a:p>
            <a:pPr marL="182563" indent="-182563">
              <a:buClr>
                <a:schemeClr val="accent5"/>
              </a:buClr>
              <a:buSzPct val="100000"/>
              <a:buFont typeface="Arial" panose="020B0604020202020204" pitchFamily="34" charset="0"/>
              <a:buChar char="•"/>
            </a:pPr>
            <a:r>
              <a:rPr lang="en-GB" sz="1200" dirty="0"/>
              <a:t>Even among those interested in doing in England, the </a:t>
            </a:r>
            <a:r>
              <a:rPr lang="en-GB" sz="1200" b="1" dirty="0"/>
              <a:t>pull to do in other countries is strong - </a:t>
            </a:r>
            <a:r>
              <a:rPr lang="en-GB" sz="1200" dirty="0"/>
              <a:t>coming from Europe and Asia.</a:t>
            </a:r>
          </a:p>
          <a:p>
            <a:pPr marL="182563" indent="-182563">
              <a:buClr>
                <a:schemeClr val="accent5"/>
              </a:buClr>
              <a:buSzPct val="100000"/>
              <a:buFont typeface="Arial" panose="020B0604020202020204" pitchFamily="34" charset="0"/>
              <a:buChar char="•"/>
            </a:pPr>
            <a:endParaRPr lang="en-GB" sz="1200" dirty="0"/>
          </a:p>
          <a:p>
            <a:pPr marL="182563" indent="-182563">
              <a:buClr>
                <a:schemeClr val="accent5"/>
              </a:buClr>
              <a:buSzPct val="100000"/>
              <a:buFont typeface="Arial" panose="020B0604020202020204" pitchFamily="34" charset="0"/>
              <a:buChar char="•"/>
            </a:pPr>
            <a:r>
              <a:rPr lang="en-GB" sz="1200" dirty="0"/>
              <a:t>Coastal preferences further amplify expectations that these experiences will be done in </a:t>
            </a:r>
            <a:r>
              <a:rPr lang="en-GB" sz="1200" b="1" dirty="0"/>
              <a:t>warmer climates and / or picturesque locations</a:t>
            </a:r>
            <a:r>
              <a:rPr lang="en-GB" sz="1200" dirty="0"/>
              <a:t>.</a:t>
            </a:r>
          </a:p>
          <a:p>
            <a:pPr marL="182563" indent="-182563">
              <a:buClr>
                <a:schemeClr val="accent5"/>
              </a:buClr>
              <a:buSzPct val="100000"/>
              <a:buFont typeface="Arial" panose="020B0604020202020204" pitchFamily="34" charset="0"/>
              <a:buChar char="•"/>
            </a:pPr>
            <a:endParaRPr lang="en-GB" sz="1200" dirty="0"/>
          </a:p>
          <a:p>
            <a:pPr marL="228600" indent="-228600">
              <a:buClr>
                <a:schemeClr val="accent5"/>
              </a:buClr>
              <a:buSzPct val="100000"/>
              <a:buFont typeface="Calibri" panose="020F0502020204030204" pitchFamily="34" charset="0"/>
              <a:buChar char="②"/>
            </a:pPr>
            <a:endParaRPr lang="en-GB" sz="1200" dirty="0"/>
          </a:p>
          <a:p>
            <a:pPr marL="228600" indent="-228600">
              <a:buClr>
                <a:schemeClr val="accent5"/>
              </a:buClr>
              <a:buSzPct val="100000"/>
              <a:buFont typeface="Calibri" panose="020F0502020204030204" pitchFamily="34" charset="0"/>
              <a:buChar char="②"/>
            </a:pPr>
            <a:endParaRPr lang="en-GB" sz="1200" dirty="0"/>
          </a:p>
          <a:p>
            <a:endParaRPr lang="en-GB" sz="1200" dirty="0"/>
          </a:p>
        </p:txBody>
      </p:sp>
      <p:sp>
        <p:nvSpPr>
          <p:cNvPr id="24" name="Rectangle 23">
            <a:extLst>
              <a:ext uri="{FF2B5EF4-FFF2-40B4-BE49-F238E27FC236}">
                <a16:creationId xmlns:a16="http://schemas.microsoft.com/office/drawing/2014/main" id="{69B78A40-C5E5-4F75-A000-D1A2D5F4EA9F}"/>
              </a:ext>
            </a:extLst>
          </p:cNvPr>
          <p:cNvSpPr/>
          <p:nvPr/>
        </p:nvSpPr>
        <p:spPr>
          <a:xfrm>
            <a:off x="2250" y="5105001"/>
            <a:ext cx="9822385" cy="6852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4EEE7BA-F684-42A7-AF0A-B7488F1449B8}"/>
              </a:ext>
            </a:extLst>
          </p:cNvPr>
          <p:cNvSpPr/>
          <p:nvPr/>
        </p:nvSpPr>
        <p:spPr>
          <a:xfrm>
            <a:off x="161924" y="5173049"/>
            <a:ext cx="9435748" cy="738664"/>
          </a:xfrm>
          <a:prstGeom prst="rect">
            <a:avLst/>
          </a:prstGeom>
        </p:spPr>
        <p:txBody>
          <a:bodyPr wrap="square">
            <a:spAutoFit/>
          </a:bodyPr>
          <a:lstStyle/>
          <a:p>
            <a:r>
              <a:rPr lang="en-GB" sz="1400" b="1" dirty="0">
                <a:solidFill>
                  <a:schemeClr val="accent5"/>
                </a:solidFill>
              </a:rPr>
              <a:t>Maximising the opportunity: Careful targeting of the niche audience for these experiences is key. Providing duration and indoor options would maximise the potential opportunity</a:t>
            </a:r>
          </a:p>
          <a:p>
            <a:endParaRPr lang="en-GB" sz="1400" b="1" dirty="0">
              <a:solidFill>
                <a:schemeClr val="accent5"/>
              </a:solidFill>
            </a:endParaRPr>
          </a:p>
        </p:txBody>
      </p:sp>
      <p:sp>
        <p:nvSpPr>
          <p:cNvPr id="12" name="Rectangle 11">
            <a:extLst>
              <a:ext uri="{FF2B5EF4-FFF2-40B4-BE49-F238E27FC236}">
                <a16:creationId xmlns:a16="http://schemas.microsoft.com/office/drawing/2014/main" id="{7DF5524E-2F6E-41E6-A02E-62582D490FDE}"/>
              </a:ext>
            </a:extLst>
          </p:cNvPr>
          <p:cNvSpPr/>
          <p:nvPr/>
        </p:nvSpPr>
        <p:spPr>
          <a:xfrm>
            <a:off x="990076" y="6418003"/>
            <a:ext cx="6670236" cy="265457"/>
          </a:xfrm>
          <a:prstGeom prst="rect">
            <a:avLst/>
          </a:prstGeom>
        </p:spPr>
        <p:txBody>
          <a:bodyPr wrap="square">
            <a:spAutoFit/>
          </a:bodyPr>
          <a:lstStyle/>
          <a:p>
            <a:pPr>
              <a:lnSpc>
                <a:spcPct val="107000"/>
              </a:lnSpc>
              <a:spcAft>
                <a:spcPts val="800"/>
              </a:spcAft>
            </a:pPr>
            <a:r>
              <a:rPr lang="en-GB" sz="1100" dirty="0">
                <a:solidFill>
                  <a:schemeClr val="tx2"/>
                </a:solidFill>
                <a:latin typeface="Calibri" panose="020F0502020204030204" pitchFamily="34" charset="0"/>
                <a:ea typeface="Calibri" panose="020F0502020204030204" pitchFamily="34" charset="0"/>
                <a:cs typeface="Times New Roman" panose="02020603050405020304" pitchFamily="18" charset="0"/>
              </a:rPr>
              <a:t>Base: All markets </a:t>
            </a:r>
          </a:p>
        </p:txBody>
      </p:sp>
      <p:sp>
        <p:nvSpPr>
          <p:cNvPr id="14" name="Slide Number Placeholder 5">
            <a:extLst>
              <a:ext uri="{FF2B5EF4-FFF2-40B4-BE49-F238E27FC236}">
                <a16:creationId xmlns:a16="http://schemas.microsoft.com/office/drawing/2014/main" id="{19C2F00B-1F1F-4163-BBA2-38D76F943ACB}"/>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pic>
        <p:nvPicPr>
          <p:cNvPr id="6" name="Graphic 5">
            <a:extLst>
              <a:ext uri="{FF2B5EF4-FFF2-40B4-BE49-F238E27FC236}">
                <a16:creationId xmlns:a16="http://schemas.microsoft.com/office/drawing/2014/main" id="{2EE1AA15-DF5F-4788-9CEC-57A538A1AE93}"/>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336317" y="1267915"/>
            <a:ext cx="597037" cy="597037"/>
          </a:xfrm>
          <a:prstGeom prst="rect">
            <a:avLst/>
          </a:prstGeom>
        </p:spPr>
      </p:pic>
      <p:sp>
        <p:nvSpPr>
          <p:cNvPr id="7" name="Rectangle 6">
            <a:extLst>
              <a:ext uri="{FF2B5EF4-FFF2-40B4-BE49-F238E27FC236}">
                <a16:creationId xmlns:a16="http://schemas.microsoft.com/office/drawing/2014/main" id="{D4345608-0588-4936-9166-89F35E273767}"/>
              </a:ext>
            </a:extLst>
          </p:cNvPr>
          <p:cNvSpPr/>
          <p:nvPr/>
        </p:nvSpPr>
        <p:spPr>
          <a:xfrm>
            <a:off x="161924" y="1918551"/>
            <a:ext cx="3092057" cy="1200329"/>
          </a:xfrm>
          <a:prstGeom prst="rect">
            <a:avLst/>
          </a:prstGeom>
        </p:spPr>
        <p:txBody>
          <a:bodyPr wrap="square">
            <a:spAutoFit/>
          </a:bodyPr>
          <a:lstStyle/>
          <a:p>
            <a:pPr marL="182563" indent="-182563">
              <a:buClr>
                <a:schemeClr val="accent5"/>
              </a:buClr>
              <a:buSzPct val="100000"/>
              <a:buFont typeface="Arial" panose="020B0604020202020204" pitchFamily="34" charset="0"/>
              <a:buChar char="•"/>
            </a:pPr>
            <a:r>
              <a:rPr lang="en-GB" sz="1200" dirty="0"/>
              <a:t>Very </a:t>
            </a:r>
            <a:r>
              <a:rPr lang="en-GB" sz="1200" b="1" dirty="0"/>
              <a:t>niche opportunity </a:t>
            </a:r>
            <a:r>
              <a:rPr lang="en-GB" sz="1200" dirty="0"/>
              <a:t>for these experiences in comparison, with low levels of interest – the core target is those who </a:t>
            </a:r>
            <a:r>
              <a:rPr lang="en-GB" sz="1200" b="1" dirty="0"/>
              <a:t>partake in activities in their home country. </a:t>
            </a:r>
          </a:p>
          <a:p>
            <a:pPr marL="171450" indent="-171450">
              <a:buClr>
                <a:schemeClr val="accent5"/>
              </a:buClr>
              <a:buSzPct val="100000"/>
              <a:buFont typeface="Arial" panose="020B0604020202020204" pitchFamily="34" charset="0"/>
              <a:buChar char="•"/>
            </a:pPr>
            <a:endParaRPr lang="en-GB" sz="1200" dirty="0"/>
          </a:p>
          <a:p>
            <a:pPr marL="228600" indent="-228600">
              <a:buClr>
                <a:schemeClr val="accent5"/>
              </a:buClr>
              <a:buSzPct val="100000"/>
              <a:buFont typeface="Calibri" panose="020F0502020204030204" pitchFamily="34" charset="0"/>
              <a:buChar char="②"/>
            </a:pPr>
            <a:endParaRPr lang="en-GB" sz="1200" dirty="0"/>
          </a:p>
        </p:txBody>
      </p:sp>
      <p:pic>
        <p:nvPicPr>
          <p:cNvPr id="19" name="Graphic 18">
            <a:extLst>
              <a:ext uri="{FF2B5EF4-FFF2-40B4-BE49-F238E27FC236}">
                <a16:creationId xmlns:a16="http://schemas.microsoft.com/office/drawing/2014/main" id="{1428D570-DEA7-4C24-B5A0-4A51ACD47D12}"/>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3513795" y="1402109"/>
            <a:ext cx="495898" cy="495898"/>
          </a:xfrm>
          <a:prstGeom prst="rect">
            <a:avLst/>
          </a:prstGeom>
        </p:spPr>
      </p:pic>
      <p:sp>
        <p:nvSpPr>
          <p:cNvPr id="11" name="Rectangle 10">
            <a:extLst>
              <a:ext uri="{FF2B5EF4-FFF2-40B4-BE49-F238E27FC236}">
                <a16:creationId xmlns:a16="http://schemas.microsoft.com/office/drawing/2014/main" id="{ADA94D87-3B48-4D09-9117-D9F167C550AC}"/>
              </a:ext>
            </a:extLst>
          </p:cNvPr>
          <p:cNvSpPr/>
          <p:nvPr/>
        </p:nvSpPr>
        <p:spPr>
          <a:xfrm>
            <a:off x="3341560" y="1959152"/>
            <a:ext cx="3092057" cy="3046988"/>
          </a:xfrm>
          <a:prstGeom prst="rect">
            <a:avLst/>
          </a:prstGeom>
        </p:spPr>
        <p:txBody>
          <a:bodyPr wrap="square">
            <a:spAutoFit/>
          </a:bodyPr>
          <a:lstStyle/>
          <a:p>
            <a:pPr marL="171450" indent="-171450">
              <a:buClr>
                <a:schemeClr val="accent5"/>
              </a:buClr>
              <a:buSzPct val="100000"/>
              <a:buFont typeface="Arial" panose="020B0604020202020204" pitchFamily="34" charset="0"/>
              <a:buChar char="•"/>
            </a:pPr>
            <a:r>
              <a:rPr lang="en-GB" sz="1200" dirty="0"/>
              <a:t>There is a considerable variation in the length of experience, providing </a:t>
            </a:r>
            <a:r>
              <a:rPr lang="en-GB" sz="1200" b="1" dirty="0"/>
              <a:t>potential for them to be a core holiday motivator or a short add-on</a:t>
            </a:r>
          </a:p>
          <a:p>
            <a:pPr marL="171450" indent="-171450">
              <a:buClr>
                <a:schemeClr val="accent5"/>
              </a:buClr>
              <a:buSzPct val="100000"/>
              <a:buFont typeface="Arial" panose="020B0604020202020204" pitchFamily="34" charset="0"/>
              <a:buChar char="•"/>
            </a:pPr>
            <a:endParaRPr lang="en-GB" sz="1200" dirty="0"/>
          </a:p>
          <a:p>
            <a:pPr marL="171450" indent="-171450">
              <a:buClr>
                <a:schemeClr val="accent5"/>
              </a:buClr>
              <a:buSzPct val="100000"/>
              <a:buFont typeface="Arial" panose="020B0604020202020204" pitchFamily="34" charset="0"/>
              <a:buChar char="•"/>
            </a:pPr>
            <a:r>
              <a:rPr lang="en-GB" sz="1200" dirty="0"/>
              <a:t>Positioning will be key – they </a:t>
            </a:r>
            <a:r>
              <a:rPr lang="en-GB" sz="1200" b="1" dirty="0"/>
              <a:t>don’t expect luxury experiences </a:t>
            </a:r>
            <a:r>
              <a:rPr lang="en-GB" sz="1200" dirty="0"/>
              <a:t>(compared to a Spa experience) </a:t>
            </a:r>
          </a:p>
          <a:p>
            <a:pPr marL="171450" indent="-171450">
              <a:buClr>
                <a:schemeClr val="accent5"/>
              </a:buClr>
              <a:buSzPct val="100000"/>
              <a:buFont typeface="Arial" panose="020B0604020202020204" pitchFamily="34" charset="0"/>
              <a:buChar char="•"/>
            </a:pPr>
            <a:endParaRPr lang="en-GB" sz="1200" b="1" dirty="0"/>
          </a:p>
          <a:p>
            <a:pPr marL="171450" indent="-171450">
              <a:buClr>
                <a:schemeClr val="accent5"/>
              </a:buClr>
              <a:buSzPct val="100000"/>
              <a:buFont typeface="Arial" panose="020B0604020202020204" pitchFamily="34" charset="0"/>
              <a:buChar char="•"/>
            </a:pPr>
            <a:r>
              <a:rPr lang="en-GB" sz="1200" dirty="0"/>
              <a:t>Currently, there is </a:t>
            </a:r>
            <a:r>
              <a:rPr lang="en-GB" sz="1200" b="1" dirty="0"/>
              <a:t>no strong connection to culture / history</a:t>
            </a:r>
            <a:r>
              <a:rPr lang="en-GB" sz="1200" dirty="0"/>
              <a:t> (i.e. doing them at a famous landmark) for these experiences, but this could present an </a:t>
            </a:r>
            <a:r>
              <a:rPr lang="en-GB" sz="1200" b="1" dirty="0"/>
              <a:t>opportunity to create a unique English version </a:t>
            </a:r>
            <a:r>
              <a:rPr lang="en-GB" sz="1200" dirty="0"/>
              <a:t>of these experiences</a:t>
            </a:r>
          </a:p>
          <a:p>
            <a:pPr marL="171450" indent="-171450">
              <a:buClr>
                <a:schemeClr val="accent5"/>
              </a:buClr>
              <a:buSzPct val="100000"/>
              <a:buFont typeface="Arial" panose="020B0604020202020204" pitchFamily="34" charset="0"/>
              <a:buChar char="•"/>
            </a:pPr>
            <a:endParaRPr lang="en-GB" sz="1200" dirty="0"/>
          </a:p>
        </p:txBody>
      </p:sp>
      <p:pic>
        <p:nvPicPr>
          <p:cNvPr id="15" name="Graphic 14">
            <a:extLst>
              <a:ext uri="{FF2B5EF4-FFF2-40B4-BE49-F238E27FC236}">
                <a16:creationId xmlns:a16="http://schemas.microsoft.com/office/drawing/2014/main" id="{61719324-F8FB-4E54-8019-51447C39EA50}"/>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6775583" y="1321514"/>
            <a:ext cx="597037" cy="597037"/>
          </a:xfrm>
          <a:prstGeom prst="rect">
            <a:avLst/>
          </a:prstGeom>
        </p:spPr>
      </p:pic>
      <p:sp>
        <p:nvSpPr>
          <p:cNvPr id="16" name="Rectangle 15">
            <a:extLst>
              <a:ext uri="{FF2B5EF4-FFF2-40B4-BE49-F238E27FC236}">
                <a16:creationId xmlns:a16="http://schemas.microsoft.com/office/drawing/2014/main" id="{31B87A9A-6CEF-4EA3-927E-27A8B4B81E0A}"/>
              </a:ext>
            </a:extLst>
          </p:cNvPr>
          <p:cNvSpPr/>
          <p:nvPr/>
        </p:nvSpPr>
        <p:spPr>
          <a:xfrm>
            <a:off x="7354864" y="1648312"/>
            <a:ext cx="2153688" cy="265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C00000"/>
                </a:solidFill>
              </a:rPr>
              <a:t>CHALLENGES</a:t>
            </a:r>
          </a:p>
        </p:txBody>
      </p:sp>
      <p:sp>
        <p:nvSpPr>
          <p:cNvPr id="23" name="Rectangle 22">
            <a:extLst>
              <a:ext uri="{FF2B5EF4-FFF2-40B4-BE49-F238E27FC236}">
                <a16:creationId xmlns:a16="http://schemas.microsoft.com/office/drawing/2014/main" id="{A176971D-AA72-434C-BA9F-7FD1546B1F55}"/>
              </a:ext>
            </a:extLst>
          </p:cNvPr>
          <p:cNvSpPr/>
          <p:nvPr/>
        </p:nvSpPr>
        <p:spPr>
          <a:xfrm>
            <a:off x="4000815" y="1647067"/>
            <a:ext cx="2153688" cy="265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accent2">
                    <a:lumMod val="50000"/>
                  </a:schemeClr>
                </a:solidFill>
              </a:rPr>
              <a:t>OPPORTUNITIES</a:t>
            </a:r>
          </a:p>
        </p:txBody>
      </p:sp>
      <p:sp>
        <p:nvSpPr>
          <p:cNvPr id="27" name="Rectangle 26">
            <a:extLst>
              <a:ext uri="{FF2B5EF4-FFF2-40B4-BE49-F238E27FC236}">
                <a16:creationId xmlns:a16="http://schemas.microsoft.com/office/drawing/2014/main" id="{035EC805-7C61-4D7C-8961-CBCA5ADA1A66}"/>
              </a:ext>
            </a:extLst>
          </p:cNvPr>
          <p:cNvSpPr/>
          <p:nvPr/>
        </p:nvSpPr>
        <p:spPr>
          <a:xfrm>
            <a:off x="860727" y="1614411"/>
            <a:ext cx="2153688" cy="265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0070C0"/>
                </a:solidFill>
              </a:rPr>
              <a:t>ENGLAND APPEAL </a:t>
            </a:r>
          </a:p>
        </p:txBody>
      </p:sp>
      <p:sp>
        <p:nvSpPr>
          <p:cNvPr id="29" name="Title 1">
            <a:extLst>
              <a:ext uri="{FF2B5EF4-FFF2-40B4-BE49-F238E27FC236}">
                <a16:creationId xmlns:a16="http://schemas.microsoft.com/office/drawing/2014/main" id="{7CAE205B-1D7E-49A2-89F0-D39CB8C63486}"/>
              </a:ext>
            </a:extLst>
          </p:cNvPr>
          <p:cNvSpPr txBox="1">
            <a:spLocks/>
          </p:cNvSpPr>
          <p:nvPr/>
        </p:nvSpPr>
        <p:spPr>
          <a:xfrm>
            <a:off x="134787" y="-94584"/>
            <a:ext cx="9552810" cy="904000"/>
          </a:xfrm>
          <a:prstGeom prst="rect">
            <a:avLst/>
          </a:prstGeom>
        </p:spPr>
        <p:txBody>
          <a:bodyPr vert="horz" lIns="91440" tIns="45720" rIns="91440" bIns="45720" rtlCol="0" anchor="ctr">
            <a:normAutofit/>
          </a:bodyPr>
          <a:lstStyle>
            <a:lvl1pPr algn="l" defTabSz="742950" rtl="0" eaLnBrk="1" latinLnBrk="0" hangingPunct="1">
              <a:lnSpc>
                <a:spcPct val="90000"/>
              </a:lnSpc>
              <a:spcBef>
                <a:spcPct val="0"/>
              </a:spcBef>
              <a:buNone/>
              <a:defRPr sz="1950" kern="1200">
                <a:solidFill>
                  <a:schemeClr val="accent5"/>
                </a:solidFill>
                <a:latin typeface="+mj-lt"/>
                <a:ea typeface="+mj-ea"/>
                <a:cs typeface="+mj-cs"/>
              </a:defRPr>
            </a:lvl1pPr>
          </a:lstStyle>
          <a:p>
            <a:r>
              <a:rPr lang="en-GB" dirty="0"/>
              <a:t>Niche Wellness Experiences: key take outs</a:t>
            </a:r>
          </a:p>
        </p:txBody>
      </p:sp>
      <p:pic>
        <p:nvPicPr>
          <p:cNvPr id="13" name="Picture 12">
            <a:extLst>
              <a:ext uri="{FF2B5EF4-FFF2-40B4-BE49-F238E27FC236}">
                <a16:creationId xmlns:a16="http://schemas.microsoft.com/office/drawing/2014/main" id="{239F28DC-BC26-493B-B39E-9F7A1F03BBDB}"/>
              </a:ext>
            </a:extLst>
          </p:cNvPr>
          <p:cNvPicPr>
            <a:picLocks noChangeAspect="1"/>
          </p:cNvPicPr>
          <p:nvPr/>
        </p:nvPicPr>
        <p:blipFill>
          <a:blip r:embed="rId8"/>
          <a:stretch>
            <a:fillRect/>
          </a:stretch>
        </p:blipFill>
        <p:spPr>
          <a:xfrm>
            <a:off x="301120" y="2783790"/>
            <a:ext cx="2889844" cy="2321211"/>
          </a:xfrm>
          <a:prstGeom prst="rect">
            <a:avLst/>
          </a:prstGeom>
        </p:spPr>
      </p:pic>
      <p:sp>
        <p:nvSpPr>
          <p:cNvPr id="21" name="Rectangle 20">
            <a:extLst>
              <a:ext uri="{FF2B5EF4-FFF2-40B4-BE49-F238E27FC236}">
                <a16:creationId xmlns:a16="http://schemas.microsoft.com/office/drawing/2014/main" id="{862A34DB-0D12-4BFC-ADF4-6E9D8148DC0D}"/>
              </a:ext>
            </a:extLst>
          </p:cNvPr>
          <p:cNvSpPr/>
          <p:nvPr/>
        </p:nvSpPr>
        <p:spPr>
          <a:xfrm>
            <a:off x="161924" y="670805"/>
            <a:ext cx="9552810" cy="523220"/>
          </a:xfrm>
          <a:prstGeom prst="rect">
            <a:avLst/>
          </a:prstGeom>
        </p:spPr>
        <p:txBody>
          <a:bodyPr wrap="square">
            <a:spAutoFit/>
          </a:bodyPr>
          <a:lstStyle/>
          <a:p>
            <a:r>
              <a:rPr lang="en-GB" sz="1400" b="1" dirty="0">
                <a:solidFill>
                  <a:schemeClr val="accent5"/>
                </a:solidFill>
              </a:rPr>
              <a:t>While niche, there is a market for these experiences, especially among those who do them at home.  Positioning will be key when trying to make England a destination of choice for these experiences</a:t>
            </a:r>
          </a:p>
        </p:txBody>
      </p:sp>
    </p:spTree>
    <p:extLst>
      <p:ext uri="{BB962C8B-B14F-4D97-AF65-F5344CB8AC3E}">
        <p14:creationId xmlns:p14="http://schemas.microsoft.com/office/powerpoint/2010/main" val="11022383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4">
            <a:extLst>
              <a:ext uri="{FF2B5EF4-FFF2-40B4-BE49-F238E27FC236}">
                <a16:creationId xmlns:a16="http://schemas.microsoft.com/office/drawing/2014/main" id="{48CD4157-5A13-48CB-B7B0-0B75DCDB11BC}"/>
              </a:ext>
            </a:extLst>
          </p:cNvPr>
          <p:cNvSpPr txBox="1">
            <a:spLocks/>
          </p:cNvSpPr>
          <p:nvPr/>
        </p:nvSpPr>
        <p:spPr>
          <a:xfrm>
            <a:off x="7677150" y="6002949"/>
            <a:ext cx="2228850" cy="296664"/>
          </a:xfrm>
          <a:prstGeom prst="rect">
            <a:avLst/>
          </a:prstGeom>
        </p:spPr>
        <p:txBody>
          <a:bodyPr/>
          <a:lstStyle>
            <a:defPPr>
              <a:defRPr lang="en-US"/>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5C4E51C-5B21-47ED-87F9-7CEAAA8B3069}" type="slidenum">
              <a:rPr lang="en-GB" sz="1138"/>
              <a:pPr/>
              <a:t>56</a:t>
            </a:fld>
            <a:endParaRPr lang="en-GB" sz="1138"/>
          </a:p>
        </p:txBody>
      </p:sp>
      <p:pic>
        <p:nvPicPr>
          <p:cNvPr id="5" name="Picture 4">
            <a:extLst>
              <a:ext uri="{FF2B5EF4-FFF2-40B4-BE49-F238E27FC236}">
                <a16:creationId xmlns:a16="http://schemas.microsoft.com/office/drawing/2014/main" id="{15F2B06E-FDD3-449B-A26B-FC49F7A75EA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692140" y="481265"/>
            <a:ext cx="1667636" cy="2844857"/>
          </a:xfrm>
          <a:prstGeom prst="rect">
            <a:avLst/>
          </a:prstGeom>
        </p:spPr>
      </p:pic>
      <p:pic>
        <p:nvPicPr>
          <p:cNvPr id="6" name="Picture 5">
            <a:extLst>
              <a:ext uri="{FF2B5EF4-FFF2-40B4-BE49-F238E27FC236}">
                <a16:creationId xmlns:a16="http://schemas.microsoft.com/office/drawing/2014/main" id="{4D35D27D-B383-47CA-ADDA-810BF145ACE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7" b="-6"/>
          <a:stretch/>
        </p:blipFill>
        <p:spPr>
          <a:xfrm>
            <a:off x="7447779" y="481265"/>
            <a:ext cx="2064455" cy="1610426"/>
          </a:xfrm>
          <a:prstGeom prst="rect">
            <a:avLst/>
          </a:prstGeom>
        </p:spPr>
      </p:pic>
      <p:pic>
        <p:nvPicPr>
          <p:cNvPr id="7" name="Picture 6" descr="A picture containing wooden, ground, sitting&#10;&#10;Description automatically generated">
            <a:extLst>
              <a:ext uri="{FF2B5EF4-FFF2-40B4-BE49-F238E27FC236}">
                <a16:creationId xmlns:a16="http://schemas.microsoft.com/office/drawing/2014/main" id="{0D56A793-8335-41CB-B350-E64CE3E91F4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692140" y="3429001"/>
            <a:ext cx="1667636" cy="2099352"/>
          </a:xfrm>
          <a:prstGeom prst="rect">
            <a:avLst/>
          </a:prstGeom>
        </p:spPr>
      </p:pic>
      <p:pic>
        <p:nvPicPr>
          <p:cNvPr id="8" name="Picture 7">
            <a:extLst>
              <a:ext uri="{FF2B5EF4-FFF2-40B4-BE49-F238E27FC236}">
                <a16:creationId xmlns:a16="http://schemas.microsoft.com/office/drawing/2014/main" id="{F8DDDE25-8F76-4261-8D3B-EE250650AE74}"/>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b="-3"/>
          <a:stretch/>
        </p:blipFill>
        <p:spPr>
          <a:xfrm>
            <a:off x="7483475" y="2195117"/>
            <a:ext cx="2036583" cy="3332425"/>
          </a:xfrm>
          <a:prstGeom prst="rect">
            <a:avLst/>
          </a:prstGeom>
        </p:spPr>
      </p:pic>
      <p:cxnSp>
        <p:nvCxnSpPr>
          <p:cNvPr id="14" name="Straight Connector 13">
            <a:extLst>
              <a:ext uri="{FF2B5EF4-FFF2-40B4-BE49-F238E27FC236}">
                <a16:creationId xmlns:a16="http://schemas.microsoft.com/office/drawing/2014/main" id="{0B127FF5-469B-4D22-B987-FB5610902920}"/>
              </a:ext>
            </a:extLst>
          </p:cNvPr>
          <p:cNvCxnSpPr/>
          <p:nvPr/>
        </p:nvCxnSpPr>
        <p:spPr>
          <a:xfrm flipH="1">
            <a:off x="603694" y="2845590"/>
            <a:ext cx="4589336" cy="0"/>
          </a:xfrm>
          <a:prstGeom prst="line">
            <a:avLst/>
          </a:prstGeom>
          <a:ln w="22225">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C45856DC-6F60-4BBA-87A5-B0F7500E65EE}"/>
              </a:ext>
            </a:extLst>
          </p:cNvPr>
          <p:cNvSpPr/>
          <p:nvPr/>
        </p:nvSpPr>
        <p:spPr>
          <a:xfrm>
            <a:off x="569171" y="2091691"/>
            <a:ext cx="4658381" cy="707886"/>
          </a:xfrm>
          <a:prstGeom prst="rect">
            <a:avLst/>
          </a:prstGeom>
        </p:spPr>
        <p:txBody>
          <a:bodyPr wrap="square">
            <a:spAutoFit/>
          </a:bodyPr>
          <a:lstStyle/>
          <a:p>
            <a:r>
              <a:rPr lang="en-GB" sz="2000" dirty="0"/>
              <a:t>Summary – Factors for consideration when developing experiential activities</a:t>
            </a:r>
          </a:p>
        </p:txBody>
      </p:sp>
      <p:sp>
        <p:nvSpPr>
          <p:cNvPr id="10" name="Slide Number Placeholder 5">
            <a:extLst>
              <a:ext uri="{FF2B5EF4-FFF2-40B4-BE49-F238E27FC236}">
                <a16:creationId xmlns:a16="http://schemas.microsoft.com/office/drawing/2014/main" id="{0588623E-22AC-4B0A-9712-13F5549F7973}"/>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36275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CD90541-3F39-4A22-AAFA-8F966B9BA977}"/>
              </a:ext>
            </a:extLst>
          </p:cNvPr>
          <p:cNvSpPr>
            <a:spLocks noGrp="1"/>
          </p:cNvSpPr>
          <p:nvPr>
            <p:ph type="sldNum" sz="quarter" idx="12"/>
          </p:nvPr>
        </p:nvSpPr>
        <p:spPr/>
        <p:txBody>
          <a:bodyPr/>
          <a:lstStyle/>
          <a:p>
            <a:fld id="{65C4E51C-5B21-47ED-87F9-7CEAAA8B3069}" type="slidenum">
              <a:rPr lang="en-GB" smtClean="0"/>
              <a:pPr/>
              <a:t>57</a:t>
            </a:fld>
            <a:endParaRPr lang="en-GB"/>
          </a:p>
        </p:txBody>
      </p:sp>
      <p:sp>
        <p:nvSpPr>
          <p:cNvPr id="19" name="Title 1">
            <a:extLst>
              <a:ext uri="{FF2B5EF4-FFF2-40B4-BE49-F238E27FC236}">
                <a16:creationId xmlns:a16="http://schemas.microsoft.com/office/drawing/2014/main" id="{75CC1F56-76B9-4E05-9885-05E8E47BDF8C}"/>
              </a:ext>
            </a:extLst>
          </p:cNvPr>
          <p:cNvSpPr>
            <a:spLocks noGrp="1"/>
          </p:cNvSpPr>
          <p:nvPr>
            <p:ph type="title"/>
          </p:nvPr>
        </p:nvSpPr>
        <p:spPr>
          <a:xfrm>
            <a:off x="110247" y="113029"/>
            <a:ext cx="9517585" cy="580648"/>
          </a:xfrm>
        </p:spPr>
        <p:txBody>
          <a:bodyPr>
            <a:normAutofit/>
          </a:bodyPr>
          <a:lstStyle/>
          <a:p>
            <a:r>
              <a:rPr lang="en-GB" sz="1800" dirty="0"/>
              <a:t>Factors for consideration when developing experiential activities</a:t>
            </a:r>
            <a:endParaRPr lang="en-GB" dirty="0"/>
          </a:p>
        </p:txBody>
      </p:sp>
      <p:sp>
        <p:nvSpPr>
          <p:cNvPr id="17" name="Slide Number Placeholder 5">
            <a:extLst>
              <a:ext uri="{FF2B5EF4-FFF2-40B4-BE49-F238E27FC236}">
                <a16:creationId xmlns:a16="http://schemas.microsoft.com/office/drawing/2014/main" id="{A2965314-5D97-4A77-A152-42673FA8B1EE}"/>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graphicFrame>
        <p:nvGraphicFramePr>
          <p:cNvPr id="4" name="Table 3">
            <a:extLst>
              <a:ext uri="{FF2B5EF4-FFF2-40B4-BE49-F238E27FC236}">
                <a16:creationId xmlns:a16="http://schemas.microsoft.com/office/drawing/2014/main" id="{B9C68722-110D-4D0B-A509-2886DE7A397F}"/>
              </a:ext>
            </a:extLst>
          </p:cNvPr>
          <p:cNvGraphicFramePr>
            <a:graphicFrameLocks noGrp="1"/>
          </p:cNvGraphicFramePr>
          <p:nvPr>
            <p:extLst>
              <p:ext uri="{D42A27DB-BD31-4B8C-83A1-F6EECF244321}">
                <p14:modId xmlns:p14="http://schemas.microsoft.com/office/powerpoint/2010/main" val="776498010"/>
              </p:ext>
            </p:extLst>
          </p:nvPr>
        </p:nvGraphicFramePr>
        <p:xfrm>
          <a:off x="318810" y="1032232"/>
          <a:ext cx="9100460" cy="4678680"/>
        </p:xfrm>
        <a:graphic>
          <a:graphicData uri="http://schemas.openxmlformats.org/drawingml/2006/table">
            <a:tbl>
              <a:tblPr firstRow="1" bandRow="1">
                <a:tableStyleId>{5C22544A-7EE6-4342-B048-85BDC9FD1C3A}</a:tableStyleId>
              </a:tblPr>
              <a:tblGrid>
                <a:gridCol w="3851974">
                  <a:extLst>
                    <a:ext uri="{9D8B030D-6E8A-4147-A177-3AD203B41FA5}">
                      <a16:colId xmlns:a16="http://schemas.microsoft.com/office/drawing/2014/main" val="817636538"/>
                    </a:ext>
                  </a:extLst>
                </a:gridCol>
                <a:gridCol w="727787">
                  <a:extLst>
                    <a:ext uri="{9D8B030D-6E8A-4147-A177-3AD203B41FA5}">
                      <a16:colId xmlns:a16="http://schemas.microsoft.com/office/drawing/2014/main" val="614177429"/>
                    </a:ext>
                  </a:extLst>
                </a:gridCol>
                <a:gridCol w="3806890">
                  <a:extLst>
                    <a:ext uri="{9D8B030D-6E8A-4147-A177-3AD203B41FA5}">
                      <a16:colId xmlns:a16="http://schemas.microsoft.com/office/drawing/2014/main" val="1041650395"/>
                    </a:ext>
                  </a:extLst>
                </a:gridCol>
                <a:gridCol w="713809">
                  <a:extLst>
                    <a:ext uri="{9D8B030D-6E8A-4147-A177-3AD203B41FA5}">
                      <a16:colId xmlns:a16="http://schemas.microsoft.com/office/drawing/2014/main" val="3168589553"/>
                    </a:ext>
                  </a:extLst>
                </a:gridCol>
              </a:tblGrid>
              <a:tr h="370840">
                <a:tc gridSpan="2">
                  <a:txBody>
                    <a:bodyPr/>
                    <a:lstStyle/>
                    <a:p>
                      <a:r>
                        <a:rPr lang="en-GB" sz="1400" b="1" dirty="0"/>
                        <a:t>Assessing the opportunity</a:t>
                      </a:r>
                    </a:p>
                    <a:p>
                      <a:pPr marL="285750" indent="-285750">
                        <a:buFontTx/>
                        <a:buChar char="-"/>
                      </a:pPr>
                      <a:r>
                        <a:rPr lang="en-GB" sz="1400" b="1" dirty="0"/>
                        <a:t>Core components of experiential</a:t>
                      </a:r>
                    </a:p>
                    <a:p>
                      <a:pPr marL="285750" indent="-285750">
                        <a:buFontTx/>
                        <a:buChar char="-"/>
                      </a:pPr>
                      <a:r>
                        <a:rPr lang="en-GB" sz="1400" b="1" dirty="0"/>
                        <a:t>Addressing common barriers</a:t>
                      </a:r>
                      <a:endParaRPr lang="en-GB" sz="1400" dirty="0"/>
                    </a:p>
                  </a:txBody>
                  <a:tcPr>
                    <a:solidFill>
                      <a:schemeClr val="accent5"/>
                    </a:solidFill>
                  </a:tcPr>
                </a:tc>
                <a:tc hMerge="1">
                  <a:txBody>
                    <a:bodyPr/>
                    <a:lstStyle/>
                    <a:p>
                      <a:pPr marL="0" indent="0">
                        <a:buNone/>
                      </a:pPr>
                      <a:endParaRPr lang="en-GB" sz="1100" b="1" dirty="0">
                        <a:solidFill>
                          <a:schemeClr val="bg1"/>
                        </a:solidFill>
                      </a:endParaRPr>
                    </a:p>
                  </a:txBody>
                  <a:tcPr>
                    <a:solidFill>
                      <a:schemeClr val="accent5"/>
                    </a:solidFill>
                  </a:tcPr>
                </a:tc>
                <a:tc gridSpan="2">
                  <a:txBody>
                    <a:bodyPr/>
                    <a:lstStyle/>
                    <a:p>
                      <a:pPr marL="0" lvl="1" indent="0">
                        <a:buNone/>
                      </a:pPr>
                      <a:r>
                        <a:rPr lang="en-GB" sz="1400" b="1" dirty="0"/>
                        <a:t>Go-to-market delivery: elements to consider when promoting / developing itineraries </a:t>
                      </a:r>
                    </a:p>
                  </a:txBody>
                  <a:tcPr>
                    <a:solidFill>
                      <a:schemeClr val="accent5"/>
                    </a:solidFill>
                  </a:tcPr>
                </a:tc>
                <a:tc hMerge="1">
                  <a:txBody>
                    <a:bodyPr/>
                    <a:lstStyle/>
                    <a:p>
                      <a:pPr marL="0" lvl="1" indent="0">
                        <a:buNone/>
                      </a:pPr>
                      <a:endParaRPr lang="en-GB" sz="1400" b="1" dirty="0"/>
                    </a:p>
                  </a:txBody>
                  <a:tcPr>
                    <a:solidFill>
                      <a:schemeClr val="accent5"/>
                    </a:solidFill>
                  </a:tcPr>
                </a:tc>
                <a:extLst>
                  <a:ext uri="{0D108BD9-81ED-4DB2-BD59-A6C34878D82A}">
                    <a16:rowId xmlns:a16="http://schemas.microsoft.com/office/drawing/2014/main" val="1168063328"/>
                  </a:ext>
                </a:extLst>
              </a:tr>
              <a:tr h="370840">
                <a:tc>
                  <a:txBody>
                    <a:bodyPr/>
                    <a:lstStyle/>
                    <a:p>
                      <a:pPr marL="171450" lvl="1" indent="-171450">
                        <a:buFont typeface="Arial" panose="020B0604020202020204" pitchFamily="34" charset="0"/>
                        <a:buChar char="•"/>
                      </a:pPr>
                      <a:r>
                        <a:rPr lang="en-GB" sz="1100" dirty="0">
                          <a:solidFill>
                            <a:schemeClr val="tx1"/>
                          </a:solidFill>
                        </a:rPr>
                        <a:t>Can the experience be positioned as </a:t>
                      </a:r>
                      <a:r>
                        <a:rPr lang="en-GB" sz="1100" b="1" dirty="0">
                          <a:solidFill>
                            <a:schemeClr val="tx1"/>
                          </a:solidFill>
                        </a:rPr>
                        <a:t>authentic and unique </a:t>
                      </a:r>
                      <a:r>
                        <a:rPr lang="en-GB" sz="1100" dirty="0">
                          <a:solidFill>
                            <a:schemeClr val="tx1"/>
                          </a:solidFill>
                        </a:rPr>
                        <a:t>to England  or ideally, a particular place within England?</a:t>
                      </a:r>
                    </a:p>
                    <a:p>
                      <a:pPr marL="182563" lvl="1" indent="-182563">
                        <a:buFont typeface="Arial" panose="020B0604020202020204" pitchFamily="34" charset="0"/>
                        <a:buChar char="•"/>
                      </a:pPr>
                      <a:endParaRPr lang="en-GB" sz="1100" dirty="0">
                        <a:solidFill>
                          <a:schemeClr val="tx1"/>
                        </a:solidFill>
                      </a:endParaRPr>
                    </a:p>
                    <a:p>
                      <a:pPr marL="182563" lvl="1" indent="-182563">
                        <a:buFont typeface="Arial" panose="020B0604020202020204" pitchFamily="34" charset="0"/>
                        <a:buChar char="•"/>
                      </a:pPr>
                      <a:r>
                        <a:rPr lang="en-GB" sz="1100" dirty="0">
                          <a:solidFill>
                            <a:schemeClr val="tx1"/>
                          </a:solidFill>
                        </a:rPr>
                        <a:t>Does it currently </a:t>
                      </a:r>
                      <a:r>
                        <a:rPr lang="en-GB" sz="1100" b="1" dirty="0">
                          <a:solidFill>
                            <a:schemeClr val="tx1"/>
                          </a:solidFill>
                        </a:rPr>
                        <a:t>belong</a:t>
                      </a:r>
                      <a:r>
                        <a:rPr lang="en-GB" sz="1100" b="0" dirty="0">
                          <a:solidFill>
                            <a:schemeClr val="tx1"/>
                          </a:solidFill>
                        </a:rPr>
                        <a:t> to another country? If so what is the pull of England as a destination?</a:t>
                      </a:r>
                      <a:endParaRPr lang="en-GB" sz="1100" dirty="0">
                        <a:solidFill>
                          <a:schemeClr val="tx1"/>
                        </a:solidFill>
                      </a:endParaRPr>
                    </a:p>
                    <a:p>
                      <a:pPr marL="182563" lvl="1" indent="-182563">
                        <a:buFont typeface="Arial" panose="020B0604020202020204" pitchFamily="34" charset="0"/>
                        <a:buChar char="•"/>
                      </a:pPr>
                      <a:endParaRPr lang="en-GB" sz="1100" dirty="0">
                        <a:solidFill>
                          <a:schemeClr val="tx1"/>
                        </a:solidFill>
                      </a:endParaRPr>
                    </a:p>
                    <a:p>
                      <a:pPr marL="182563" lvl="1" indent="-182563">
                        <a:buFont typeface="Arial" panose="020B0604020202020204" pitchFamily="34" charset="0"/>
                        <a:buChar char="•"/>
                      </a:pPr>
                      <a:r>
                        <a:rPr lang="en-GB" sz="1100" dirty="0">
                          <a:solidFill>
                            <a:schemeClr val="tx1"/>
                          </a:solidFill>
                        </a:rPr>
                        <a:t>Will it create </a:t>
                      </a:r>
                      <a:r>
                        <a:rPr lang="en-GB" sz="1100" b="1" dirty="0">
                          <a:solidFill>
                            <a:schemeClr val="tx1"/>
                          </a:solidFill>
                        </a:rPr>
                        <a:t>distinctive memories </a:t>
                      </a:r>
                      <a:r>
                        <a:rPr lang="en-GB" sz="1100" dirty="0">
                          <a:solidFill>
                            <a:schemeClr val="tx1"/>
                          </a:solidFill>
                        </a:rPr>
                        <a:t>- to both remember and share the experience?</a:t>
                      </a:r>
                    </a:p>
                    <a:p>
                      <a:pPr marL="182563" lvl="1" indent="-182563">
                        <a:buFont typeface="Arial" panose="020B0604020202020204" pitchFamily="34" charset="0"/>
                        <a:buChar char="•"/>
                      </a:pPr>
                      <a:endParaRPr lang="en-GB" sz="1100" dirty="0">
                        <a:solidFill>
                          <a:schemeClr val="tx1"/>
                        </a:solidFill>
                      </a:endParaRPr>
                    </a:p>
                    <a:p>
                      <a:pPr marL="182563" lvl="1" indent="-182563">
                        <a:buFont typeface="Arial" panose="020B0604020202020204" pitchFamily="34" charset="0"/>
                        <a:buChar char="•"/>
                      </a:pPr>
                      <a:r>
                        <a:rPr lang="en-GB" sz="1100" dirty="0">
                          <a:solidFill>
                            <a:schemeClr val="tx1"/>
                          </a:solidFill>
                        </a:rPr>
                        <a:t>Does it provide some level of </a:t>
                      </a:r>
                      <a:r>
                        <a:rPr lang="en-GB" sz="1100" b="1" dirty="0">
                          <a:solidFill>
                            <a:schemeClr val="tx1"/>
                          </a:solidFill>
                        </a:rPr>
                        <a:t>cultural or historic immersion </a:t>
                      </a:r>
                      <a:r>
                        <a:rPr lang="en-GB" sz="1100" dirty="0">
                          <a:solidFill>
                            <a:schemeClr val="tx1"/>
                          </a:solidFill>
                        </a:rPr>
                        <a:t>– that will enable the participant to connect it to the place or the people around it?</a:t>
                      </a:r>
                    </a:p>
                    <a:p>
                      <a:pPr marL="182563" lvl="1" indent="-182563">
                        <a:buFont typeface="Arial" panose="020B0604020202020204" pitchFamily="34" charset="0"/>
                        <a:buChar char="•"/>
                      </a:pPr>
                      <a:endParaRPr lang="en-GB" sz="1100" dirty="0">
                        <a:solidFill>
                          <a:schemeClr val="tx1"/>
                        </a:solidFill>
                      </a:endParaRPr>
                    </a:p>
                    <a:p>
                      <a:pPr marL="182563" lvl="1" indent="-182563">
                        <a:buFont typeface="Arial" panose="020B0604020202020204" pitchFamily="34" charset="0"/>
                        <a:buChar char="•"/>
                      </a:pPr>
                      <a:r>
                        <a:rPr lang="en-GB" sz="1100" b="0" dirty="0">
                          <a:solidFill>
                            <a:schemeClr val="tx1"/>
                          </a:solidFill>
                        </a:rPr>
                        <a:t>Does it </a:t>
                      </a:r>
                      <a:r>
                        <a:rPr lang="en-GB" sz="1100" b="1" dirty="0">
                          <a:solidFill>
                            <a:schemeClr val="tx1"/>
                          </a:solidFill>
                        </a:rPr>
                        <a:t>provide enrichment</a:t>
                      </a:r>
                      <a:r>
                        <a:rPr lang="en-GB" sz="1100" dirty="0">
                          <a:solidFill>
                            <a:schemeClr val="tx1"/>
                          </a:solidFill>
                        </a:rPr>
                        <a:t> – to do something new/fun/different to things done at home?</a:t>
                      </a:r>
                    </a:p>
                    <a:p>
                      <a:pPr marL="182563" lvl="1" indent="-182563">
                        <a:buFont typeface="Arial" panose="020B0604020202020204" pitchFamily="34" charset="0"/>
                        <a:buChar char="•"/>
                      </a:pPr>
                      <a:endParaRPr lang="en-GB" sz="1100" dirty="0">
                        <a:solidFill>
                          <a:schemeClr val="tx1"/>
                        </a:solidFill>
                      </a:endParaRPr>
                    </a:p>
                    <a:p>
                      <a:pPr marL="182563" lvl="1" indent="-182563">
                        <a:buFont typeface="Arial" panose="020B0604020202020204" pitchFamily="34" charset="0"/>
                        <a:buChar char="•"/>
                      </a:pPr>
                      <a:r>
                        <a:rPr lang="en-GB" sz="1100" dirty="0">
                          <a:solidFill>
                            <a:schemeClr val="tx1"/>
                          </a:solidFill>
                        </a:rPr>
                        <a:t>Is it only an </a:t>
                      </a:r>
                      <a:r>
                        <a:rPr lang="en-GB" sz="1100" b="1" dirty="0">
                          <a:solidFill>
                            <a:schemeClr val="tx1"/>
                          </a:solidFill>
                        </a:rPr>
                        <a:t>expert-guided</a:t>
                      </a:r>
                      <a:r>
                        <a:rPr lang="en-GB" sz="1100" dirty="0">
                          <a:solidFill>
                            <a:schemeClr val="tx1"/>
                          </a:solidFill>
                        </a:rPr>
                        <a:t> experience or is there a </a:t>
                      </a:r>
                      <a:r>
                        <a:rPr lang="en-GB" sz="1100" b="1" dirty="0">
                          <a:solidFill>
                            <a:schemeClr val="tx1"/>
                          </a:solidFill>
                        </a:rPr>
                        <a:t>self-guided</a:t>
                      </a:r>
                      <a:r>
                        <a:rPr lang="en-GB" sz="1100" dirty="0">
                          <a:solidFill>
                            <a:schemeClr val="tx1"/>
                          </a:solidFill>
                        </a:rPr>
                        <a:t> alternative? If so, communication of the value of expert-guided will be necessary</a:t>
                      </a:r>
                    </a:p>
                    <a:p>
                      <a:pPr marL="182563" lvl="1" indent="-182563">
                        <a:buFont typeface="Arial" panose="020B0604020202020204" pitchFamily="34" charset="0"/>
                        <a:buChar char="•"/>
                      </a:pPr>
                      <a:endParaRPr lang="en-GB" sz="1100" dirty="0">
                        <a:solidFill>
                          <a:schemeClr val="tx1"/>
                        </a:solidFill>
                      </a:endParaRPr>
                    </a:p>
                    <a:p>
                      <a:pPr marL="182563" lvl="1" indent="-182563">
                        <a:buFont typeface="Arial" panose="020B0604020202020204" pitchFamily="34" charset="0"/>
                        <a:buChar char="•"/>
                      </a:pPr>
                      <a:r>
                        <a:rPr lang="en-GB" sz="1100" dirty="0">
                          <a:solidFill>
                            <a:schemeClr val="tx1"/>
                          </a:solidFill>
                        </a:rPr>
                        <a:t>Is there a contingency solution to </a:t>
                      </a:r>
                      <a:r>
                        <a:rPr lang="en-GB" sz="1100" b="1" dirty="0">
                          <a:solidFill>
                            <a:schemeClr val="tx1"/>
                          </a:solidFill>
                        </a:rPr>
                        <a:t>mitigate</a:t>
                      </a:r>
                      <a:r>
                        <a:rPr lang="en-GB" sz="1100" dirty="0">
                          <a:solidFill>
                            <a:schemeClr val="tx1"/>
                          </a:solidFill>
                        </a:rPr>
                        <a:t> for the </a:t>
                      </a:r>
                      <a:r>
                        <a:rPr lang="en-GB" sz="1100" b="1" dirty="0">
                          <a:solidFill>
                            <a:schemeClr val="tx1"/>
                          </a:solidFill>
                        </a:rPr>
                        <a:t>weather</a:t>
                      </a:r>
                      <a:r>
                        <a:rPr lang="en-GB" sz="1100" dirty="0">
                          <a:solidFill>
                            <a:schemeClr val="tx1"/>
                          </a:solidFill>
                        </a:rPr>
                        <a:t> for outdoor activities?</a:t>
                      </a:r>
                    </a:p>
                    <a:p>
                      <a:endParaRPr lang="en-GB" sz="1100" dirty="0">
                        <a:solidFill>
                          <a:schemeClr val="tx1"/>
                        </a:solidFill>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GB" sz="1100" dirty="0">
                        <a:solidFill>
                          <a:schemeClr val="tx1"/>
                        </a:solidFill>
                      </a:endParaRPr>
                    </a:p>
                    <a:p>
                      <a:pPr algn="ctr"/>
                      <a:r>
                        <a:rPr lang="en-GB" sz="1600" b="1" dirty="0">
                          <a:solidFill>
                            <a:schemeClr val="accent5"/>
                          </a:solidFill>
                          <a:sym typeface="Wingdings" panose="05000000000000000000" pitchFamily="2" charset="2"/>
                        </a:rPr>
                        <a:t></a:t>
                      </a:r>
                    </a:p>
                    <a:p>
                      <a:pPr algn="ctr"/>
                      <a:endParaRPr lang="en-GB" sz="1600" b="1" dirty="0">
                        <a:solidFill>
                          <a:schemeClr val="accent5"/>
                        </a:solidFill>
                        <a:sym typeface="Wingdings" panose="05000000000000000000" pitchFamily="2" charset="2"/>
                      </a:endParaRPr>
                    </a:p>
                    <a:p>
                      <a:pPr algn="ctr"/>
                      <a:endParaRPr lang="en-GB" sz="1600" b="1" dirty="0">
                        <a:solidFill>
                          <a:schemeClr val="accent5"/>
                        </a:solidFill>
                        <a:sym typeface="Wingdings" panose="05000000000000000000" pitchFamily="2" charset="2"/>
                      </a:endParaRPr>
                    </a:p>
                    <a:p>
                      <a:pPr marL="0" marR="0" lvl="0" indent="0" algn="ctr" defTabSz="742950" rtl="0" eaLnBrk="1" fontAlgn="auto" latinLnBrk="0" hangingPunct="1">
                        <a:lnSpc>
                          <a:spcPct val="100000"/>
                        </a:lnSpc>
                        <a:spcBef>
                          <a:spcPts val="0"/>
                        </a:spcBef>
                        <a:spcAft>
                          <a:spcPts val="0"/>
                        </a:spcAft>
                        <a:buClrTx/>
                        <a:buSzTx/>
                        <a:buFontTx/>
                        <a:buNone/>
                        <a:tabLst/>
                        <a:defRPr/>
                      </a:pPr>
                      <a:r>
                        <a:rPr lang="en-GB" sz="1600" b="1" dirty="0">
                          <a:solidFill>
                            <a:schemeClr val="accent5"/>
                          </a:solidFill>
                          <a:sym typeface="Wingdings" panose="05000000000000000000" pitchFamily="2" charset="2"/>
                        </a:rPr>
                        <a:t></a:t>
                      </a:r>
                      <a:endParaRPr lang="en-GB" sz="1600" b="1" dirty="0">
                        <a:solidFill>
                          <a:schemeClr val="accent5"/>
                        </a:solidFill>
                      </a:endParaRPr>
                    </a:p>
                    <a:p>
                      <a:pPr algn="ctr"/>
                      <a:endParaRPr lang="en-GB" sz="1600" b="1" dirty="0">
                        <a:solidFill>
                          <a:schemeClr val="accent5"/>
                        </a:solidFill>
                        <a:sym typeface="Wingdings" panose="05000000000000000000" pitchFamily="2" charset="2"/>
                      </a:endParaRPr>
                    </a:p>
                    <a:p>
                      <a:pPr algn="ctr"/>
                      <a:endParaRPr lang="en-GB" sz="1600" b="1" dirty="0">
                        <a:solidFill>
                          <a:schemeClr val="accent5"/>
                        </a:solidFill>
                        <a:sym typeface="Wingdings" panose="05000000000000000000" pitchFamily="2" charset="2"/>
                      </a:endParaRPr>
                    </a:p>
                    <a:p>
                      <a:pPr marL="0" marR="0" lvl="0" indent="0" algn="ctr" defTabSz="742950" rtl="0" eaLnBrk="1" fontAlgn="auto" latinLnBrk="0" hangingPunct="1">
                        <a:lnSpc>
                          <a:spcPct val="100000"/>
                        </a:lnSpc>
                        <a:spcBef>
                          <a:spcPts val="0"/>
                        </a:spcBef>
                        <a:spcAft>
                          <a:spcPts val="0"/>
                        </a:spcAft>
                        <a:buClrTx/>
                        <a:buSzTx/>
                        <a:buFontTx/>
                        <a:buNone/>
                        <a:tabLst/>
                        <a:defRPr/>
                      </a:pPr>
                      <a:r>
                        <a:rPr lang="en-GB" sz="1600" b="1" dirty="0">
                          <a:solidFill>
                            <a:schemeClr val="accent5"/>
                          </a:solidFill>
                          <a:sym typeface="Wingdings" panose="05000000000000000000" pitchFamily="2" charset="2"/>
                        </a:rPr>
                        <a:t></a:t>
                      </a:r>
                      <a:endParaRPr lang="en-GB" sz="1600" b="1" dirty="0">
                        <a:solidFill>
                          <a:schemeClr val="accent5"/>
                        </a:solidFill>
                      </a:endParaRPr>
                    </a:p>
                    <a:p>
                      <a:pPr algn="ctr"/>
                      <a:endParaRPr lang="en-GB" sz="1600" b="1" dirty="0">
                        <a:solidFill>
                          <a:schemeClr val="accent5"/>
                        </a:solidFill>
                        <a:sym typeface="Wingdings" panose="05000000000000000000" pitchFamily="2" charset="2"/>
                      </a:endParaRPr>
                    </a:p>
                    <a:p>
                      <a:pPr algn="ctr"/>
                      <a:endParaRPr lang="en-GB" sz="1600" b="1" dirty="0">
                        <a:solidFill>
                          <a:schemeClr val="accent5"/>
                        </a:solidFill>
                        <a:sym typeface="Wingdings" panose="05000000000000000000" pitchFamily="2" charset="2"/>
                      </a:endParaRPr>
                    </a:p>
                    <a:p>
                      <a:pPr marL="0" marR="0" lvl="0" indent="0" algn="ctr" defTabSz="742950" rtl="0" eaLnBrk="1" fontAlgn="auto" latinLnBrk="0" hangingPunct="1">
                        <a:lnSpc>
                          <a:spcPct val="100000"/>
                        </a:lnSpc>
                        <a:spcBef>
                          <a:spcPts val="0"/>
                        </a:spcBef>
                        <a:spcAft>
                          <a:spcPts val="0"/>
                        </a:spcAft>
                        <a:buClrTx/>
                        <a:buSzTx/>
                        <a:buFontTx/>
                        <a:buNone/>
                        <a:tabLst/>
                        <a:defRPr/>
                      </a:pPr>
                      <a:r>
                        <a:rPr lang="en-GB" sz="1600" b="1" dirty="0">
                          <a:solidFill>
                            <a:schemeClr val="accent5"/>
                          </a:solidFill>
                          <a:sym typeface="Wingdings" panose="05000000000000000000" pitchFamily="2" charset="2"/>
                        </a:rPr>
                        <a:t></a:t>
                      </a:r>
                      <a:endParaRPr lang="en-GB" sz="1600" b="1" dirty="0">
                        <a:solidFill>
                          <a:schemeClr val="accent5"/>
                        </a:solidFill>
                      </a:endParaRPr>
                    </a:p>
                    <a:p>
                      <a:pPr algn="ctr"/>
                      <a:endParaRPr lang="en-GB" sz="1600" b="1" dirty="0">
                        <a:solidFill>
                          <a:schemeClr val="accent5"/>
                        </a:solidFill>
                        <a:sym typeface="Wingdings" panose="05000000000000000000" pitchFamily="2" charset="2"/>
                      </a:endParaRPr>
                    </a:p>
                    <a:p>
                      <a:pPr marL="0" marR="0" lvl="0" indent="0" algn="ctr" defTabSz="742950" rtl="0" eaLnBrk="1" fontAlgn="auto" latinLnBrk="0" hangingPunct="1">
                        <a:lnSpc>
                          <a:spcPct val="100000"/>
                        </a:lnSpc>
                        <a:spcBef>
                          <a:spcPts val="0"/>
                        </a:spcBef>
                        <a:spcAft>
                          <a:spcPts val="0"/>
                        </a:spcAft>
                        <a:buClrTx/>
                        <a:buSzTx/>
                        <a:buFontTx/>
                        <a:buNone/>
                        <a:tabLst/>
                        <a:defRPr/>
                      </a:pPr>
                      <a:r>
                        <a:rPr lang="en-GB" sz="1600" b="1" dirty="0">
                          <a:solidFill>
                            <a:schemeClr val="accent5"/>
                          </a:solidFill>
                          <a:sym typeface="Wingdings" panose="05000000000000000000" pitchFamily="2" charset="2"/>
                        </a:rPr>
                        <a:t></a:t>
                      </a:r>
                      <a:endParaRPr lang="en-GB" sz="1600" b="1" dirty="0">
                        <a:solidFill>
                          <a:schemeClr val="accent5"/>
                        </a:solidFill>
                      </a:endParaRPr>
                    </a:p>
                    <a:p>
                      <a:pPr algn="ctr"/>
                      <a:endParaRPr lang="en-GB" sz="1600" b="1" dirty="0">
                        <a:solidFill>
                          <a:schemeClr val="accent5"/>
                        </a:solidFill>
                        <a:sym typeface="Wingdings" panose="05000000000000000000" pitchFamily="2" charset="2"/>
                      </a:endParaRPr>
                    </a:p>
                    <a:p>
                      <a:pPr marL="0" marR="0" lvl="0" indent="0" algn="ctr" defTabSz="742950" rtl="0" eaLnBrk="1" fontAlgn="auto" latinLnBrk="0" hangingPunct="1">
                        <a:lnSpc>
                          <a:spcPct val="100000"/>
                        </a:lnSpc>
                        <a:spcBef>
                          <a:spcPts val="0"/>
                        </a:spcBef>
                        <a:spcAft>
                          <a:spcPts val="0"/>
                        </a:spcAft>
                        <a:buClrTx/>
                        <a:buSzTx/>
                        <a:buFontTx/>
                        <a:buNone/>
                        <a:tabLst/>
                        <a:defRPr/>
                      </a:pPr>
                      <a:r>
                        <a:rPr lang="en-GB" sz="1600" b="1" dirty="0">
                          <a:solidFill>
                            <a:schemeClr val="accent5"/>
                          </a:solidFill>
                          <a:sym typeface="Wingdings" panose="05000000000000000000" pitchFamily="2" charset="2"/>
                        </a:rPr>
                        <a:t></a:t>
                      </a:r>
                      <a:endParaRPr lang="en-GB" sz="1600" b="1" dirty="0">
                        <a:solidFill>
                          <a:schemeClr val="accent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marL="11113" lvl="1" indent="0">
                        <a:buFont typeface="Arial" panose="020B0604020202020204" pitchFamily="34" charset="0"/>
                        <a:buNone/>
                      </a:pPr>
                      <a:endParaRPr lang="en-GB" sz="1100" b="1" i="0" dirty="0">
                        <a:solidFill>
                          <a:schemeClr val="tx1"/>
                        </a:solidFill>
                      </a:endParaRPr>
                    </a:p>
                    <a:p>
                      <a:pPr marL="182563" marR="0" lvl="1" indent="-171450" algn="l"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schemeClr val="tx1"/>
                          </a:solidFill>
                        </a:rPr>
                        <a:t>Is it an </a:t>
                      </a:r>
                      <a:r>
                        <a:rPr lang="en-GB" sz="1100" b="1" dirty="0">
                          <a:solidFill>
                            <a:schemeClr val="tx1"/>
                          </a:solidFill>
                        </a:rPr>
                        <a:t>established</a:t>
                      </a:r>
                      <a:r>
                        <a:rPr lang="en-GB" sz="1100" dirty="0">
                          <a:solidFill>
                            <a:schemeClr val="tx1"/>
                          </a:solidFill>
                        </a:rPr>
                        <a:t> experience that is </a:t>
                      </a:r>
                      <a:r>
                        <a:rPr lang="en-GB" sz="1100" b="1" dirty="0">
                          <a:solidFill>
                            <a:schemeClr val="tx1"/>
                          </a:solidFill>
                        </a:rPr>
                        <a:t>known and understood</a:t>
                      </a:r>
                      <a:r>
                        <a:rPr lang="en-GB" sz="1100" dirty="0">
                          <a:solidFill>
                            <a:schemeClr val="tx1"/>
                          </a:solidFill>
                        </a:rPr>
                        <a:t> by travellers already? If it is, then differentiation may be the challenge. If not, clear, inspirational communication will be needed</a:t>
                      </a:r>
                    </a:p>
                    <a:p>
                      <a:pPr marL="182563" lvl="1" indent="-171450">
                        <a:buFont typeface="Arial" panose="020B0604020202020204" pitchFamily="34" charset="0"/>
                        <a:buChar char="•"/>
                      </a:pPr>
                      <a:endParaRPr lang="en-GB" sz="1100" b="1" i="0" dirty="0">
                        <a:solidFill>
                          <a:schemeClr val="tx1"/>
                        </a:solidFill>
                      </a:endParaRPr>
                    </a:p>
                    <a:p>
                      <a:pPr marL="182563" lvl="1" indent="-171450">
                        <a:buFont typeface="Arial" panose="020B0604020202020204" pitchFamily="34" charset="0"/>
                        <a:buChar char="•"/>
                      </a:pPr>
                      <a:r>
                        <a:rPr lang="en-GB" sz="1100" b="1" i="0" dirty="0">
                          <a:solidFill>
                            <a:schemeClr val="tx1"/>
                          </a:solidFill>
                        </a:rPr>
                        <a:t>Who </a:t>
                      </a:r>
                      <a:r>
                        <a:rPr lang="en-GB" sz="1100" b="0" i="0" dirty="0">
                          <a:solidFill>
                            <a:schemeClr val="tx1"/>
                          </a:solidFill>
                        </a:rPr>
                        <a:t>will the activity </a:t>
                      </a:r>
                      <a:r>
                        <a:rPr lang="en-GB" sz="1100" b="1" i="0" dirty="0">
                          <a:solidFill>
                            <a:schemeClr val="tx1"/>
                          </a:solidFill>
                        </a:rPr>
                        <a:t>appeal </a:t>
                      </a:r>
                      <a:r>
                        <a:rPr lang="en-GB" sz="1100" b="0" i="0" dirty="0">
                          <a:solidFill>
                            <a:schemeClr val="tx1"/>
                          </a:solidFill>
                        </a:rPr>
                        <a:t>to? Who do they travel with? How do they book their travel?</a:t>
                      </a:r>
                    </a:p>
                    <a:p>
                      <a:pPr marL="182563" lvl="1" indent="-171450">
                        <a:buFont typeface="Arial" panose="020B0604020202020204" pitchFamily="34" charset="0"/>
                        <a:buChar char="•"/>
                      </a:pPr>
                      <a:endParaRPr lang="en-GB" sz="1100" b="0" i="0" dirty="0">
                        <a:solidFill>
                          <a:schemeClr val="tx1"/>
                        </a:solidFill>
                      </a:endParaRPr>
                    </a:p>
                    <a:p>
                      <a:pPr marL="182563" marR="0" lvl="1" indent="-171450" algn="l"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0" dirty="0">
                          <a:solidFill>
                            <a:schemeClr val="tx1"/>
                          </a:solidFill>
                        </a:rPr>
                        <a:t>What other activities might be of interest to the target audience that could be </a:t>
                      </a:r>
                      <a:r>
                        <a:rPr lang="en-GB" sz="1100" b="1" i="0" dirty="0">
                          <a:solidFill>
                            <a:schemeClr val="tx1"/>
                          </a:solidFill>
                        </a:rPr>
                        <a:t>packaged </a:t>
                      </a:r>
                      <a:r>
                        <a:rPr lang="en-GB" sz="1100" b="0" i="0" dirty="0">
                          <a:solidFill>
                            <a:schemeClr val="tx1"/>
                          </a:solidFill>
                        </a:rPr>
                        <a:t>or offered as </a:t>
                      </a:r>
                      <a:r>
                        <a:rPr lang="en-GB" sz="1100" b="1" i="0" dirty="0">
                          <a:solidFill>
                            <a:schemeClr val="tx1"/>
                          </a:solidFill>
                        </a:rPr>
                        <a:t>alternatives</a:t>
                      </a:r>
                      <a:r>
                        <a:rPr lang="en-GB" sz="1100" b="0" i="0" dirty="0">
                          <a:solidFill>
                            <a:schemeClr val="tx1"/>
                          </a:solidFill>
                        </a:rPr>
                        <a:t>?</a:t>
                      </a:r>
                    </a:p>
                    <a:p>
                      <a:pPr marL="182563" lvl="1" indent="-171450">
                        <a:buFont typeface="Arial" panose="020B0604020202020204" pitchFamily="34" charset="0"/>
                        <a:buChar char="•"/>
                      </a:pPr>
                      <a:endParaRPr lang="en-GB" sz="1100" b="0" i="0" dirty="0">
                        <a:solidFill>
                          <a:schemeClr val="tx1"/>
                        </a:solidFill>
                      </a:endParaRPr>
                    </a:p>
                    <a:p>
                      <a:pPr marL="182563" lvl="1" indent="-171450">
                        <a:buFont typeface="Arial" panose="020B0604020202020204" pitchFamily="34" charset="0"/>
                        <a:buChar char="•"/>
                      </a:pPr>
                      <a:r>
                        <a:rPr lang="en-GB" sz="1100" b="0" i="0" dirty="0">
                          <a:solidFill>
                            <a:schemeClr val="tx1"/>
                          </a:solidFill>
                        </a:rPr>
                        <a:t>How do you engage with the trade to sell </a:t>
                      </a:r>
                      <a:r>
                        <a:rPr lang="en-GB" sz="1100" b="1" i="0" dirty="0">
                          <a:solidFill>
                            <a:schemeClr val="tx1"/>
                          </a:solidFill>
                        </a:rPr>
                        <a:t>bookable product in advance </a:t>
                      </a:r>
                      <a:r>
                        <a:rPr lang="en-GB" sz="1100" b="0" i="0" dirty="0">
                          <a:solidFill>
                            <a:schemeClr val="tx1"/>
                          </a:solidFill>
                        </a:rPr>
                        <a:t>of travel?</a:t>
                      </a:r>
                    </a:p>
                    <a:p>
                      <a:pPr marL="182563" lvl="1" indent="-171450">
                        <a:buFont typeface="Arial" panose="020B0604020202020204" pitchFamily="34" charset="0"/>
                        <a:buChar char="•"/>
                      </a:pPr>
                      <a:endParaRPr lang="en-GB" sz="1100" b="0" i="0" dirty="0">
                        <a:solidFill>
                          <a:schemeClr val="tx1"/>
                        </a:solidFill>
                      </a:endParaRPr>
                    </a:p>
                    <a:p>
                      <a:pPr marL="182563" lvl="1" indent="-171450">
                        <a:buFont typeface="Arial" panose="020B0604020202020204" pitchFamily="34" charset="0"/>
                        <a:buChar char="•"/>
                      </a:pPr>
                      <a:r>
                        <a:rPr lang="en-GB" sz="1100" b="0" i="0" dirty="0">
                          <a:solidFill>
                            <a:schemeClr val="tx1"/>
                          </a:solidFill>
                        </a:rPr>
                        <a:t>What </a:t>
                      </a:r>
                      <a:r>
                        <a:rPr lang="en-GB" sz="1100" b="1" i="0" dirty="0">
                          <a:solidFill>
                            <a:schemeClr val="tx1"/>
                          </a:solidFill>
                        </a:rPr>
                        <a:t>local promotion </a:t>
                      </a:r>
                      <a:r>
                        <a:rPr lang="en-GB" sz="1100" b="0" i="0" dirty="0">
                          <a:solidFill>
                            <a:schemeClr val="tx1"/>
                          </a:solidFill>
                        </a:rPr>
                        <a:t>and advocacy programmes can be developed to generate </a:t>
                      </a:r>
                      <a:r>
                        <a:rPr lang="en-GB" sz="1100" b="1" i="0" dirty="0">
                          <a:solidFill>
                            <a:schemeClr val="tx1"/>
                          </a:solidFill>
                        </a:rPr>
                        <a:t>in-destination </a:t>
                      </a:r>
                      <a:r>
                        <a:rPr lang="en-GB" sz="1100" b="0" i="0" dirty="0">
                          <a:solidFill>
                            <a:schemeClr val="tx1"/>
                          </a:solidFill>
                        </a:rPr>
                        <a:t>bookings?</a:t>
                      </a:r>
                      <a:endParaRPr lang="en-GB" sz="1100" i="0" dirty="0">
                        <a:solidFill>
                          <a:schemeClr val="tx1"/>
                        </a:solidFill>
                      </a:endParaRPr>
                    </a:p>
                    <a:p>
                      <a:pPr marL="11113" lvl="1" indent="0">
                        <a:buFont typeface="Arial" panose="020B0604020202020204" pitchFamily="34" charset="0"/>
                        <a:buNone/>
                      </a:pPr>
                      <a:endParaRPr lang="en-GB" sz="1100" i="0" dirty="0">
                        <a:solidFill>
                          <a:schemeClr val="tx1"/>
                        </a:solidFill>
                      </a:endParaRPr>
                    </a:p>
                    <a:p>
                      <a:pPr marL="182563" lvl="1" indent="-171450">
                        <a:buFont typeface="Arial" panose="020B0604020202020204" pitchFamily="34" charset="0"/>
                        <a:buChar char="•"/>
                      </a:pPr>
                      <a:r>
                        <a:rPr lang="en-GB" sz="1100" i="0" dirty="0">
                          <a:solidFill>
                            <a:schemeClr val="tx1"/>
                          </a:solidFill>
                        </a:rPr>
                        <a:t>What is the </a:t>
                      </a:r>
                      <a:r>
                        <a:rPr lang="en-GB" sz="1100" b="1" i="0" dirty="0">
                          <a:solidFill>
                            <a:schemeClr val="tx1"/>
                          </a:solidFill>
                        </a:rPr>
                        <a:t>journey time </a:t>
                      </a:r>
                      <a:r>
                        <a:rPr lang="en-GB" sz="1100" i="0" dirty="0">
                          <a:solidFill>
                            <a:schemeClr val="tx1"/>
                          </a:solidFill>
                        </a:rPr>
                        <a:t>from regional gateways? How </a:t>
                      </a:r>
                      <a:r>
                        <a:rPr lang="en-GB" sz="1100" b="1" i="0" dirty="0">
                          <a:solidFill>
                            <a:schemeClr val="tx1"/>
                          </a:solidFill>
                        </a:rPr>
                        <a:t>accessible</a:t>
                      </a:r>
                      <a:r>
                        <a:rPr lang="en-GB" sz="1100" i="0" dirty="0">
                          <a:solidFill>
                            <a:schemeClr val="tx1"/>
                          </a:solidFill>
                        </a:rPr>
                        <a:t> is the activity from regional hubs/other attractions?</a:t>
                      </a:r>
                    </a:p>
                    <a:p>
                      <a:pPr marL="182563" lvl="1" indent="-171450">
                        <a:buFont typeface="Arial" panose="020B0604020202020204" pitchFamily="34" charset="0"/>
                        <a:buChar char="•"/>
                      </a:pPr>
                      <a:r>
                        <a:rPr lang="en-GB" sz="1100" i="0" dirty="0">
                          <a:solidFill>
                            <a:schemeClr val="tx1"/>
                          </a:solidFill>
                        </a:rPr>
                        <a:t>Does the activity have a </a:t>
                      </a:r>
                      <a:r>
                        <a:rPr lang="en-GB" sz="1100" b="1" i="0" dirty="0">
                          <a:solidFill>
                            <a:schemeClr val="tx1"/>
                          </a:solidFill>
                        </a:rPr>
                        <a:t>fixed duration </a:t>
                      </a:r>
                      <a:r>
                        <a:rPr lang="en-GB" sz="1100" i="0" dirty="0">
                          <a:solidFill>
                            <a:schemeClr val="tx1"/>
                          </a:solidFill>
                        </a:rPr>
                        <a:t>or can </a:t>
                      </a:r>
                      <a:r>
                        <a:rPr lang="en-GB" sz="1100" b="1" i="0" dirty="0">
                          <a:solidFill>
                            <a:schemeClr val="tx1"/>
                          </a:solidFill>
                        </a:rPr>
                        <a:t>variable length</a:t>
                      </a:r>
                      <a:r>
                        <a:rPr lang="en-GB" sz="1100" i="0" dirty="0">
                          <a:solidFill>
                            <a:schemeClr val="tx1"/>
                          </a:solidFill>
                        </a:rPr>
                        <a:t> options be provided?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endParaRPr lang="en-GB" sz="1100" dirty="0">
                        <a:solidFill>
                          <a:schemeClr val="tx1"/>
                        </a:solidFill>
                      </a:endParaRPr>
                    </a:p>
                    <a:p>
                      <a:pPr marL="0" marR="0" lvl="0" indent="0" algn="ctr" defTabSz="742950" rtl="0" eaLnBrk="1" fontAlgn="auto" latinLnBrk="0" hangingPunct="1">
                        <a:lnSpc>
                          <a:spcPct val="100000"/>
                        </a:lnSpc>
                        <a:spcBef>
                          <a:spcPts val="0"/>
                        </a:spcBef>
                        <a:spcAft>
                          <a:spcPts val="0"/>
                        </a:spcAft>
                        <a:buClrTx/>
                        <a:buSzTx/>
                        <a:buFontTx/>
                        <a:buNone/>
                        <a:tabLst/>
                        <a:defRPr/>
                      </a:pPr>
                      <a:r>
                        <a:rPr lang="en-GB" sz="1600" b="1" dirty="0">
                          <a:solidFill>
                            <a:schemeClr val="accent5"/>
                          </a:solidFill>
                          <a:sym typeface="Wingdings" panose="05000000000000000000" pitchFamily="2" charset="2"/>
                        </a:rPr>
                        <a:t></a:t>
                      </a:r>
                    </a:p>
                    <a:p>
                      <a:pPr marL="0" marR="0" lvl="0" indent="0" algn="ctr" defTabSz="742950" rtl="0" eaLnBrk="1" fontAlgn="auto" latinLnBrk="0" hangingPunct="1">
                        <a:lnSpc>
                          <a:spcPct val="100000"/>
                        </a:lnSpc>
                        <a:spcBef>
                          <a:spcPts val="0"/>
                        </a:spcBef>
                        <a:spcAft>
                          <a:spcPts val="0"/>
                        </a:spcAft>
                        <a:buClrTx/>
                        <a:buSzTx/>
                        <a:buFontTx/>
                        <a:buNone/>
                        <a:tabLst/>
                        <a:defRPr/>
                      </a:pPr>
                      <a:endParaRPr lang="en-GB" sz="1600" b="1" dirty="0">
                        <a:solidFill>
                          <a:schemeClr val="accent5"/>
                        </a:solidFill>
                        <a:sym typeface="Wingdings" panose="05000000000000000000" pitchFamily="2" charset="2"/>
                      </a:endParaRPr>
                    </a:p>
                    <a:p>
                      <a:pPr marL="0" marR="0" lvl="0" indent="0" algn="ctr" defTabSz="742950" rtl="0" eaLnBrk="1" fontAlgn="auto" latinLnBrk="0" hangingPunct="1">
                        <a:lnSpc>
                          <a:spcPct val="100000"/>
                        </a:lnSpc>
                        <a:spcBef>
                          <a:spcPts val="0"/>
                        </a:spcBef>
                        <a:spcAft>
                          <a:spcPts val="0"/>
                        </a:spcAft>
                        <a:buClrTx/>
                        <a:buSzTx/>
                        <a:buFontTx/>
                        <a:buNone/>
                        <a:tabLst/>
                        <a:defRPr/>
                      </a:pPr>
                      <a:endParaRPr lang="en-GB" sz="1600" b="1" dirty="0">
                        <a:solidFill>
                          <a:schemeClr val="accent5"/>
                        </a:solidFill>
                        <a:sym typeface="Wingdings" panose="05000000000000000000" pitchFamily="2" charset="2"/>
                      </a:endParaRPr>
                    </a:p>
                    <a:p>
                      <a:pPr marL="0" marR="0" lvl="0" indent="0" algn="ctr" defTabSz="742950" rtl="0" eaLnBrk="1" fontAlgn="auto" latinLnBrk="0" hangingPunct="1">
                        <a:lnSpc>
                          <a:spcPct val="100000"/>
                        </a:lnSpc>
                        <a:spcBef>
                          <a:spcPts val="0"/>
                        </a:spcBef>
                        <a:spcAft>
                          <a:spcPts val="0"/>
                        </a:spcAft>
                        <a:buClrTx/>
                        <a:buSzTx/>
                        <a:buFontTx/>
                        <a:buNone/>
                        <a:tabLst/>
                        <a:defRPr/>
                      </a:pPr>
                      <a:endParaRPr lang="en-GB" sz="1600" b="1" dirty="0">
                        <a:solidFill>
                          <a:schemeClr val="accent5"/>
                        </a:solidFill>
                        <a:sym typeface="Wingdings" panose="05000000000000000000" pitchFamily="2" charset="2"/>
                      </a:endParaRPr>
                    </a:p>
                    <a:p>
                      <a:pPr marL="0" marR="0" lvl="0" indent="0" algn="ctr" defTabSz="742950" rtl="0" eaLnBrk="1" fontAlgn="auto" latinLnBrk="0" hangingPunct="1">
                        <a:lnSpc>
                          <a:spcPct val="100000"/>
                        </a:lnSpc>
                        <a:spcBef>
                          <a:spcPts val="0"/>
                        </a:spcBef>
                        <a:spcAft>
                          <a:spcPts val="0"/>
                        </a:spcAft>
                        <a:buClrTx/>
                        <a:buSzTx/>
                        <a:buFontTx/>
                        <a:buNone/>
                        <a:tabLst/>
                        <a:defRPr/>
                      </a:pPr>
                      <a:r>
                        <a:rPr lang="en-GB" sz="1600" b="1" dirty="0">
                          <a:solidFill>
                            <a:schemeClr val="accent5"/>
                          </a:solidFill>
                          <a:sym typeface="Wingdings" panose="05000000000000000000" pitchFamily="2" charset="2"/>
                        </a:rPr>
                        <a:t></a:t>
                      </a:r>
                      <a:endParaRPr lang="en-GB" sz="1600" b="1" dirty="0">
                        <a:solidFill>
                          <a:schemeClr val="accent5"/>
                        </a:solidFill>
                      </a:endParaRPr>
                    </a:p>
                    <a:p>
                      <a:pPr marL="0" marR="0" lvl="0" indent="0" algn="ctr" defTabSz="742950" rtl="0" eaLnBrk="1" fontAlgn="auto" latinLnBrk="0" hangingPunct="1">
                        <a:lnSpc>
                          <a:spcPct val="100000"/>
                        </a:lnSpc>
                        <a:spcBef>
                          <a:spcPts val="0"/>
                        </a:spcBef>
                        <a:spcAft>
                          <a:spcPts val="0"/>
                        </a:spcAft>
                        <a:buClrTx/>
                        <a:buSzTx/>
                        <a:buFontTx/>
                        <a:buNone/>
                        <a:tabLst/>
                        <a:defRPr/>
                      </a:pPr>
                      <a:endParaRPr lang="en-GB" sz="1100" b="1" dirty="0">
                        <a:solidFill>
                          <a:schemeClr val="accent5"/>
                        </a:solidFill>
                      </a:endParaRPr>
                    </a:p>
                    <a:p>
                      <a:pPr marL="0" marR="0" lvl="0" indent="0" algn="ctr" defTabSz="742950" rtl="0" eaLnBrk="1" fontAlgn="auto" latinLnBrk="0" hangingPunct="1">
                        <a:lnSpc>
                          <a:spcPct val="100000"/>
                        </a:lnSpc>
                        <a:spcBef>
                          <a:spcPts val="0"/>
                        </a:spcBef>
                        <a:spcAft>
                          <a:spcPts val="0"/>
                        </a:spcAft>
                        <a:buClrTx/>
                        <a:buSzTx/>
                        <a:buFontTx/>
                        <a:buNone/>
                        <a:tabLst/>
                        <a:defRPr/>
                      </a:pPr>
                      <a:r>
                        <a:rPr lang="en-GB" sz="1600" b="1" dirty="0">
                          <a:solidFill>
                            <a:schemeClr val="accent5"/>
                          </a:solidFill>
                          <a:sym typeface="Wingdings" panose="05000000000000000000" pitchFamily="2" charset="2"/>
                        </a:rPr>
                        <a:t></a:t>
                      </a:r>
                      <a:endParaRPr lang="en-GB" sz="1600" b="1" dirty="0">
                        <a:solidFill>
                          <a:schemeClr val="accent5"/>
                        </a:solidFill>
                      </a:endParaRPr>
                    </a:p>
                    <a:p>
                      <a:pPr marL="0" marR="0" lvl="0" indent="0" algn="ctr" defTabSz="742950" rtl="0" eaLnBrk="1" fontAlgn="auto" latinLnBrk="0" hangingPunct="1">
                        <a:lnSpc>
                          <a:spcPct val="100000"/>
                        </a:lnSpc>
                        <a:spcBef>
                          <a:spcPts val="0"/>
                        </a:spcBef>
                        <a:spcAft>
                          <a:spcPts val="0"/>
                        </a:spcAft>
                        <a:buClrTx/>
                        <a:buSzTx/>
                        <a:buFontTx/>
                        <a:buNone/>
                        <a:tabLst/>
                        <a:defRPr/>
                      </a:pPr>
                      <a:endParaRPr lang="en-GB" sz="1600" b="1" dirty="0">
                        <a:solidFill>
                          <a:schemeClr val="accent5"/>
                        </a:solidFill>
                      </a:endParaRPr>
                    </a:p>
                    <a:p>
                      <a:pPr marL="0" marR="0" lvl="0" indent="0" algn="ctr" defTabSz="742950" rtl="0" eaLnBrk="1" fontAlgn="auto" latinLnBrk="0" hangingPunct="1">
                        <a:lnSpc>
                          <a:spcPct val="100000"/>
                        </a:lnSpc>
                        <a:spcBef>
                          <a:spcPts val="0"/>
                        </a:spcBef>
                        <a:spcAft>
                          <a:spcPts val="0"/>
                        </a:spcAft>
                        <a:buClrTx/>
                        <a:buSzTx/>
                        <a:buFontTx/>
                        <a:buNone/>
                        <a:tabLst/>
                        <a:defRPr/>
                      </a:pPr>
                      <a:r>
                        <a:rPr lang="en-GB" sz="1600" b="1" dirty="0">
                          <a:solidFill>
                            <a:schemeClr val="accent5"/>
                          </a:solidFill>
                          <a:sym typeface="Wingdings" panose="05000000000000000000" pitchFamily="2" charset="2"/>
                        </a:rPr>
                        <a:t></a:t>
                      </a:r>
                      <a:endParaRPr lang="en-GB" sz="1600" b="1" dirty="0">
                        <a:solidFill>
                          <a:schemeClr val="accent5"/>
                        </a:solidFill>
                      </a:endParaRPr>
                    </a:p>
                    <a:p>
                      <a:pPr marL="0" marR="0" lvl="0" indent="0" algn="ctr" defTabSz="742950" rtl="0" eaLnBrk="1" fontAlgn="auto" latinLnBrk="0" hangingPunct="1">
                        <a:lnSpc>
                          <a:spcPct val="100000"/>
                        </a:lnSpc>
                        <a:spcBef>
                          <a:spcPts val="0"/>
                        </a:spcBef>
                        <a:spcAft>
                          <a:spcPts val="0"/>
                        </a:spcAft>
                        <a:buClrTx/>
                        <a:buSzTx/>
                        <a:buFontTx/>
                        <a:buNone/>
                        <a:tabLst/>
                        <a:defRPr/>
                      </a:pPr>
                      <a:endParaRPr lang="en-GB" sz="1600" b="1" dirty="0">
                        <a:solidFill>
                          <a:schemeClr val="accent5"/>
                        </a:solidFill>
                      </a:endParaRPr>
                    </a:p>
                    <a:p>
                      <a:pPr marL="0" marR="0" lvl="0" indent="0" algn="ctr" defTabSz="742950" rtl="0" eaLnBrk="1" fontAlgn="auto" latinLnBrk="0" hangingPunct="1">
                        <a:lnSpc>
                          <a:spcPct val="100000"/>
                        </a:lnSpc>
                        <a:spcBef>
                          <a:spcPts val="0"/>
                        </a:spcBef>
                        <a:spcAft>
                          <a:spcPts val="0"/>
                        </a:spcAft>
                        <a:buClrTx/>
                        <a:buSzTx/>
                        <a:buFontTx/>
                        <a:buNone/>
                        <a:tabLst/>
                        <a:defRPr/>
                      </a:pPr>
                      <a:r>
                        <a:rPr lang="en-GB" sz="1600" b="1" dirty="0">
                          <a:solidFill>
                            <a:schemeClr val="accent5"/>
                          </a:solidFill>
                          <a:sym typeface="Wingdings" panose="05000000000000000000" pitchFamily="2" charset="2"/>
                        </a:rPr>
                        <a:t></a:t>
                      </a:r>
                      <a:endParaRPr lang="en-GB" sz="1600" b="1" dirty="0">
                        <a:solidFill>
                          <a:schemeClr val="accent5"/>
                        </a:solidFill>
                      </a:endParaRPr>
                    </a:p>
                    <a:p>
                      <a:pPr marL="0" marR="0" lvl="0" indent="0" algn="ctr" defTabSz="742950" rtl="0" eaLnBrk="1" fontAlgn="auto" latinLnBrk="0" hangingPunct="1">
                        <a:lnSpc>
                          <a:spcPct val="100000"/>
                        </a:lnSpc>
                        <a:spcBef>
                          <a:spcPts val="0"/>
                        </a:spcBef>
                        <a:spcAft>
                          <a:spcPts val="0"/>
                        </a:spcAft>
                        <a:buClrTx/>
                        <a:buSzTx/>
                        <a:buFontTx/>
                        <a:buNone/>
                        <a:tabLst/>
                        <a:defRPr/>
                      </a:pPr>
                      <a:endParaRPr lang="en-GB" sz="1600" b="1" dirty="0">
                        <a:solidFill>
                          <a:schemeClr val="accent5"/>
                        </a:solidFill>
                      </a:endParaRPr>
                    </a:p>
                    <a:p>
                      <a:pPr marL="0" marR="0" lvl="0" indent="0" algn="ctr" defTabSz="742950" rtl="0" eaLnBrk="1" fontAlgn="auto" latinLnBrk="0" hangingPunct="1">
                        <a:lnSpc>
                          <a:spcPct val="100000"/>
                        </a:lnSpc>
                        <a:spcBef>
                          <a:spcPts val="0"/>
                        </a:spcBef>
                        <a:spcAft>
                          <a:spcPts val="0"/>
                        </a:spcAft>
                        <a:buClrTx/>
                        <a:buSzTx/>
                        <a:buFontTx/>
                        <a:buNone/>
                        <a:tabLst/>
                        <a:defRPr/>
                      </a:pPr>
                      <a:r>
                        <a:rPr lang="en-GB" sz="1600" b="1" dirty="0">
                          <a:solidFill>
                            <a:schemeClr val="accent5"/>
                          </a:solidFill>
                          <a:sym typeface="Wingdings" panose="05000000000000000000" pitchFamily="2" charset="2"/>
                        </a:rPr>
                        <a:t></a:t>
                      </a:r>
                      <a:endParaRPr lang="en-GB" sz="1600" b="1" dirty="0">
                        <a:solidFill>
                          <a:schemeClr val="accent5"/>
                        </a:solidFill>
                      </a:endParaRPr>
                    </a:p>
                    <a:p>
                      <a:pPr marL="0" marR="0" lvl="0" indent="0" algn="ctr" defTabSz="742950" rtl="0" eaLnBrk="1" fontAlgn="auto" latinLnBrk="0" hangingPunct="1">
                        <a:lnSpc>
                          <a:spcPct val="100000"/>
                        </a:lnSpc>
                        <a:spcBef>
                          <a:spcPts val="0"/>
                        </a:spcBef>
                        <a:spcAft>
                          <a:spcPts val="0"/>
                        </a:spcAft>
                        <a:buClrTx/>
                        <a:buSzTx/>
                        <a:buFontTx/>
                        <a:buNone/>
                        <a:tabLst/>
                        <a:defRPr/>
                      </a:pPr>
                      <a:endParaRPr lang="en-GB" sz="1600" b="1" dirty="0">
                        <a:solidFill>
                          <a:schemeClr val="accent5"/>
                        </a:solidFill>
                      </a:endParaRPr>
                    </a:p>
                    <a:p>
                      <a:pPr marL="0" marR="0" lvl="0" indent="0" algn="ctr" defTabSz="742950" rtl="0" eaLnBrk="1" fontAlgn="auto" latinLnBrk="0" hangingPunct="1">
                        <a:lnSpc>
                          <a:spcPct val="100000"/>
                        </a:lnSpc>
                        <a:spcBef>
                          <a:spcPts val="0"/>
                        </a:spcBef>
                        <a:spcAft>
                          <a:spcPts val="0"/>
                        </a:spcAft>
                        <a:buClrTx/>
                        <a:buSzTx/>
                        <a:buFontTx/>
                        <a:buNone/>
                        <a:tabLst/>
                        <a:defRPr/>
                      </a:pPr>
                      <a:r>
                        <a:rPr lang="en-GB" sz="1600" b="1" dirty="0">
                          <a:solidFill>
                            <a:schemeClr val="accent5"/>
                          </a:solidFill>
                          <a:sym typeface="Wingdings" panose="05000000000000000000" pitchFamily="2" charset="2"/>
                        </a:rPr>
                        <a:t></a:t>
                      </a:r>
                      <a:endParaRPr lang="en-GB" sz="1600" b="1" dirty="0">
                        <a:solidFill>
                          <a:schemeClr val="accent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4065567123"/>
                  </a:ext>
                </a:extLst>
              </a:tr>
            </a:tbl>
          </a:graphicData>
        </a:graphic>
      </p:graphicFrame>
      <p:sp>
        <p:nvSpPr>
          <p:cNvPr id="2" name="TextBox 1">
            <a:extLst>
              <a:ext uri="{FF2B5EF4-FFF2-40B4-BE49-F238E27FC236}">
                <a16:creationId xmlns:a16="http://schemas.microsoft.com/office/drawing/2014/main" id="{5855C946-5866-4EB2-A130-CA529BFF4D11}"/>
              </a:ext>
            </a:extLst>
          </p:cNvPr>
          <p:cNvSpPr txBox="1"/>
          <p:nvPr/>
        </p:nvSpPr>
        <p:spPr>
          <a:xfrm>
            <a:off x="207830" y="585955"/>
            <a:ext cx="9172306" cy="461665"/>
          </a:xfrm>
          <a:prstGeom prst="rect">
            <a:avLst/>
          </a:prstGeom>
          <a:noFill/>
        </p:spPr>
        <p:txBody>
          <a:bodyPr wrap="square" rtlCol="0">
            <a:spAutoFit/>
          </a:bodyPr>
          <a:lstStyle/>
          <a:p>
            <a:r>
              <a:rPr lang="en-GB" sz="1200" dirty="0"/>
              <a:t>When developing or promoting experiential activities there is a checklist of questions to consider. The relative importance of each will vary according to the type of experience. Individual Experience Dashboards contain further details.</a:t>
            </a:r>
          </a:p>
        </p:txBody>
      </p:sp>
    </p:spTree>
    <p:extLst>
      <p:ext uri="{BB962C8B-B14F-4D97-AF65-F5344CB8AC3E}">
        <p14:creationId xmlns:p14="http://schemas.microsoft.com/office/powerpoint/2010/main" val="9080713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4">
            <a:extLst>
              <a:ext uri="{FF2B5EF4-FFF2-40B4-BE49-F238E27FC236}">
                <a16:creationId xmlns:a16="http://schemas.microsoft.com/office/drawing/2014/main" id="{48CD4157-5A13-48CB-B7B0-0B75DCDB11BC}"/>
              </a:ext>
            </a:extLst>
          </p:cNvPr>
          <p:cNvSpPr txBox="1">
            <a:spLocks/>
          </p:cNvSpPr>
          <p:nvPr/>
        </p:nvSpPr>
        <p:spPr>
          <a:xfrm>
            <a:off x="7677150" y="6002949"/>
            <a:ext cx="2228850" cy="296664"/>
          </a:xfrm>
          <a:prstGeom prst="rect">
            <a:avLst/>
          </a:prstGeom>
        </p:spPr>
        <p:txBody>
          <a:bodyPr/>
          <a:lstStyle>
            <a:defPPr>
              <a:defRPr lang="en-US"/>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5C4E51C-5B21-47ED-87F9-7CEAAA8B3069}" type="slidenum">
              <a:rPr lang="en-GB" sz="1138"/>
              <a:pPr/>
              <a:t>58</a:t>
            </a:fld>
            <a:endParaRPr lang="en-GB" sz="1138"/>
          </a:p>
        </p:txBody>
      </p:sp>
      <p:pic>
        <p:nvPicPr>
          <p:cNvPr id="5" name="Picture 4">
            <a:extLst>
              <a:ext uri="{FF2B5EF4-FFF2-40B4-BE49-F238E27FC236}">
                <a16:creationId xmlns:a16="http://schemas.microsoft.com/office/drawing/2014/main" id="{15F2B06E-FDD3-449B-A26B-FC49F7A75EA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692140" y="481265"/>
            <a:ext cx="1667636" cy="2844857"/>
          </a:xfrm>
          <a:prstGeom prst="rect">
            <a:avLst/>
          </a:prstGeom>
        </p:spPr>
      </p:pic>
      <p:pic>
        <p:nvPicPr>
          <p:cNvPr id="6" name="Picture 5">
            <a:extLst>
              <a:ext uri="{FF2B5EF4-FFF2-40B4-BE49-F238E27FC236}">
                <a16:creationId xmlns:a16="http://schemas.microsoft.com/office/drawing/2014/main" id="{4D35D27D-B383-47CA-ADDA-810BF145ACE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7" b="-6"/>
          <a:stretch/>
        </p:blipFill>
        <p:spPr>
          <a:xfrm>
            <a:off x="7447779" y="481265"/>
            <a:ext cx="2064455" cy="1610426"/>
          </a:xfrm>
          <a:prstGeom prst="rect">
            <a:avLst/>
          </a:prstGeom>
        </p:spPr>
      </p:pic>
      <p:pic>
        <p:nvPicPr>
          <p:cNvPr id="7" name="Picture 6" descr="A picture containing wooden, ground, sitting&#10;&#10;Description automatically generated">
            <a:extLst>
              <a:ext uri="{FF2B5EF4-FFF2-40B4-BE49-F238E27FC236}">
                <a16:creationId xmlns:a16="http://schemas.microsoft.com/office/drawing/2014/main" id="{0D56A793-8335-41CB-B350-E64CE3E91F4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692140" y="3429001"/>
            <a:ext cx="1667636" cy="2099352"/>
          </a:xfrm>
          <a:prstGeom prst="rect">
            <a:avLst/>
          </a:prstGeom>
        </p:spPr>
      </p:pic>
      <p:pic>
        <p:nvPicPr>
          <p:cNvPr id="8" name="Picture 7">
            <a:extLst>
              <a:ext uri="{FF2B5EF4-FFF2-40B4-BE49-F238E27FC236}">
                <a16:creationId xmlns:a16="http://schemas.microsoft.com/office/drawing/2014/main" id="{F8DDDE25-8F76-4261-8D3B-EE250650AE74}"/>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b="-3"/>
          <a:stretch/>
        </p:blipFill>
        <p:spPr>
          <a:xfrm>
            <a:off x="7483475" y="2195117"/>
            <a:ext cx="2036583" cy="3332425"/>
          </a:xfrm>
          <a:prstGeom prst="rect">
            <a:avLst/>
          </a:prstGeom>
        </p:spPr>
      </p:pic>
      <p:cxnSp>
        <p:nvCxnSpPr>
          <p:cNvPr id="14" name="Straight Connector 13">
            <a:extLst>
              <a:ext uri="{FF2B5EF4-FFF2-40B4-BE49-F238E27FC236}">
                <a16:creationId xmlns:a16="http://schemas.microsoft.com/office/drawing/2014/main" id="{0B127FF5-469B-4D22-B987-FB5610902920}"/>
              </a:ext>
            </a:extLst>
          </p:cNvPr>
          <p:cNvCxnSpPr/>
          <p:nvPr/>
        </p:nvCxnSpPr>
        <p:spPr>
          <a:xfrm flipH="1">
            <a:off x="603694" y="2845590"/>
            <a:ext cx="4589336" cy="0"/>
          </a:xfrm>
          <a:prstGeom prst="line">
            <a:avLst/>
          </a:prstGeom>
          <a:ln w="22225">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C45856DC-6F60-4BBA-87A5-B0F7500E65EE}"/>
              </a:ext>
            </a:extLst>
          </p:cNvPr>
          <p:cNvSpPr/>
          <p:nvPr/>
        </p:nvSpPr>
        <p:spPr>
          <a:xfrm>
            <a:off x="679973" y="2195117"/>
            <a:ext cx="1170513" cy="400110"/>
          </a:xfrm>
          <a:prstGeom prst="rect">
            <a:avLst/>
          </a:prstGeom>
        </p:spPr>
        <p:txBody>
          <a:bodyPr wrap="none">
            <a:spAutoFit/>
          </a:bodyPr>
          <a:lstStyle/>
          <a:p>
            <a:r>
              <a:rPr lang="en-GB" sz="2000" dirty="0"/>
              <a:t>Appendix</a:t>
            </a:r>
          </a:p>
        </p:txBody>
      </p:sp>
      <p:sp>
        <p:nvSpPr>
          <p:cNvPr id="9" name="Slide Number Placeholder 5">
            <a:extLst>
              <a:ext uri="{FF2B5EF4-FFF2-40B4-BE49-F238E27FC236}">
                <a16:creationId xmlns:a16="http://schemas.microsoft.com/office/drawing/2014/main" id="{B107BAE9-3925-4E2D-8C20-C7857EDC55B1}"/>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6614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4">
            <a:extLst>
              <a:ext uri="{FF2B5EF4-FFF2-40B4-BE49-F238E27FC236}">
                <a16:creationId xmlns:a16="http://schemas.microsoft.com/office/drawing/2014/main" id="{48CD4157-5A13-48CB-B7B0-0B75DCDB11BC}"/>
              </a:ext>
            </a:extLst>
          </p:cNvPr>
          <p:cNvSpPr txBox="1">
            <a:spLocks/>
          </p:cNvSpPr>
          <p:nvPr/>
        </p:nvSpPr>
        <p:spPr>
          <a:xfrm>
            <a:off x="7677150" y="6002949"/>
            <a:ext cx="2228850" cy="296664"/>
          </a:xfrm>
          <a:prstGeom prst="rect">
            <a:avLst/>
          </a:prstGeom>
        </p:spPr>
        <p:txBody>
          <a:bodyPr/>
          <a:lstStyle>
            <a:defPPr>
              <a:defRPr lang="en-US"/>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5C4E51C-5B21-47ED-87F9-7CEAAA8B3069}" type="slidenum">
              <a:rPr lang="en-GB" sz="1138"/>
              <a:pPr/>
              <a:t>59</a:t>
            </a:fld>
            <a:endParaRPr lang="en-GB" sz="1138"/>
          </a:p>
        </p:txBody>
      </p:sp>
      <p:pic>
        <p:nvPicPr>
          <p:cNvPr id="5" name="Picture 4">
            <a:extLst>
              <a:ext uri="{FF2B5EF4-FFF2-40B4-BE49-F238E27FC236}">
                <a16:creationId xmlns:a16="http://schemas.microsoft.com/office/drawing/2014/main" id="{15F2B06E-FDD3-449B-A26B-FC49F7A75EA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692140" y="481265"/>
            <a:ext cx="1667636" cy="2844857"/>
          </a:xfrm>
          <a:prstGeom prst="rect">
            <a:avLst/>
          </a:prstGeom>
        </p:spPr>
      </p:pic>
      <p:pic>
        <p:nvPicPr>
          <p:cNvPr id="6" name="Picture 5">
            <a:extLst>
              <a:ext uri="{FF2B5EF4-FFF2-40B4-BE49-F238E27FC236}">
                <a16:creationId xmlns:a16="http://schemas.microsoft.com/office/drawing/2014/main" id="{4D35D27D-B383-47CA-ADDA-810BF145ACE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7" b="-6"/>
          <a:stretch/>
        </p:blipFill>
        <p:spPr>
          <a:xfrm>
            <a:off x="7447779" y="481265"/>
            <a:ext cx="2064455" cy="1610426"/>
          </a:xfrm>
          <a:prstGeom prst="rect">
            <a:avLst/>
          </a:prstGeom>
        </p:spPr>
      </p:pic>
      <p:pic>
        <p:nvPicPr>
          <p:cNvPr id="7" name="Picture 6" descr="A picture containing wooden, ground, sitting&#10;&#10;Description automatically generated">
            <a:extLst>
              <a:ext uri="{FF2B5EF4-FFF2-40B4-BE49-F238E27FC236}">
                <a16:creationId xmlns:a16="http://schemas.microsoft.com/office/drawing/2014/main" id="{0D56A793-8335-41CB-B350-E64CE3E91F4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692140" y="3429001"/>
            <a:ext cx="1667636" cy="2099352"/>
          </a:xfrm>
          <a:prstGeom prst="rect">
            <a:avLst/>
          </a:prstGeom>
        </p:spPr>
      </p:pic>
      <p:pic>
        <p:nvPicPr>
          <p:cNvPr id="8" name="Picture 7">
            <a:extLst>
              <a:ext uri="{FF2B5EF4-FFF2-40B4-BE49-F238E27FC236}">
                <a16:creationId xmlns:a16="http://schemas.microsoft.com/office/drawing/2014/main" id="{F8DDDE25-8F76-4261-8D3B-EE250650AE74}"/>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b="-3"/>
          <a:stretch/>
        </p:blipFill>
        <p:spPr>
          <a:xfrm>
            <a:off x="7483475" y="2195117"/>
            <a:ext cx="2036583" cy="3332425"/>
          </a:xfrm>
          <a:prstGeom prst="rect">
            <a:avLst/>
          </a:prstGeom>
        </p:spPr>
      </p:pic>
      <p:cxnSp>
        <p:nvCxnSpPr>
          <p:cNvPr id="14" name="Straight Connector 13">
            <a:extLst>
              <a:ext uri="{FF2B5EF4-FFF2-40B4-BE49-F238E27FC236}">
                <a16:creationId xmlns:a16="http://schemas.microsoft.com/office/drawing/2014/main" id="{0B127FF5-469B-4D22-B987-FB5610902920}"/>
              </a:ext>
            </a:extLst>
          </p:cNvPr>
          <p:cNvCxnSpPr/>
          <p:nvPr/>
        </p:nvCxnSpPr>
        <p:spPr>
          <a:xfrm flipH="1">
            <a:off x="603694" y="2845590"/>
            <a:ext cx="4589336" cy="0"/>
          </a:xfrm>
          <a:prstGeom prst="line">
            <a:avLst/>
          </a:prstGeom>
          <a:ln w="22225">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C45856DC-6F60-4BBA-87A5-B0F7500E65EE}"/>
              </a:ext>
            </a:extLst>
          </p:cNvPr>
          <p:cNvSpPr/>
          <p:nvPr/>
        </p:nvSpPr>
        <p:spPr>
          <a:xfrm>
            <a:off x="476032" y="2334454"/>
            <a:ext cx="4844660" cy="400110"/>
          </a:xfrm>
          <a:prstGeom prst="rect">
            <a:avLst/>
          </a:prstGeom>
        </p:spPr>
        <p:txBody>
          <a:bodyPr wrap="none">
            <a:spAutoFit/>
          </a:bodyPr>
          <a:lstStyle/>
          <a:p>
            <a:r>
              <a:rPr lang="en-GB" sz="2000" dirty="0"/>
              <a:t>Experience Descriptions and Clusters 5 and 6</a:t>
            </a:r>
          </a:p>
        </p:txBody>
      </p:sp>
      <p:sp>
        <p:nvSpPr>
          <p:cNvPr id="9" name="Slide Number Placeholder 5">
            <a:extLst>
              <a:ext uri="{FF2B5EF4-FFF2-40B4-BE49-F238E27FC236}">
                <a16:creationId xmlns:a16="http://schemas.microsoft.com/office/drawing/2014/main" id="{4CE7E070-368B-47E1-9B7B-C5275838F6C1}"/>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59</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07467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 name="Table 25">
            <a:extLst>
              <a:ext uri="{FF2B5EF4-FFF2-40B4-BE49-F238E27FC236}">
                <a16:creationId xmlns:a16="http://schemas.microsoft.com/office/drawing/2014/main" id="{6AB1524E-6ACF-4C70-90A2-6EA017731695}"/>
              </a:ext>
            </a:extLst>
          </p:cNvPr>
          <p:cNvGraphicFramePr>
            <a:graphicFrameLocks noGrp="1"/>
          </p:cNvGraphicFramePr>
          <p:nvPr>
            <p:extLst>
              <p:ext uri="{D42A27DB-BD31-4B8C-83A1-F6EECF244321}">
                <p14:modId xmlns:p14="http://schemas.microsoft.com/office/powerpoint/2010/main" val="516985230"/>
              </p:ext>
            </p:extLst>
          </p:nvPr>
        </p:nvGraphicFramePr>
        <p:xfrm>
          <a:off x="40305" y="1347302"/>
          <a:ext cx="9822386" cy="4736747"/>
        </p:xfrm>
        <a:graphic>
          <a:graphicData uri="http://schemas.openxmlformats.org/drawingml/2006/table">
            <a:tbl>
              <a:tblPr firstRow="1" bandRow="1">
                <a:tableStyleId>{5C22544A-7EE6-4342-B048-85BDC9FD1C3A}</a:tableStyleId>
              </a:tblPr>
              <a:tblGrid>
                <a:gridCol w="9822386">
                  <a:extLst>
                    <a:ext uri="{9D8B030D-6E8A-4147-A177-3AD203B41FA5}">
                      <a16:colId xmlns:a16="http://schemas.microsoft.com/office/drawing/2014/main" val="219639565"/>
                    </a:ext>
                  </a:extLst>
                </a:gridCol>
              </a:tblGrid>
              <a:tr h="4736747">
                <a:tc>
                  <a:txBody>
                    <a:bodyPr/>
                    <a:lstStyle/>
                    <a:p>
                      <a:endParaRPr lang="en-GB" sz="1400" dirty="0"/>
                    </a:p>
                  </a:txBody>
                  <a:tcPr>
                    <a:solidFill>
                      <a:schemeClr val="bg1">
                        <a:lumMod val="95000"/>
                      </a:schemeClr>
                    </a:solidFill>
                  </a:tcPr>
                </a:tc>
                <a:extLst>
                  <a:ext uri="{0D108BD9-81ED-4DB2-BD59-A6C34878D82A}">
                    <a16:rowId xmlns:a16="http://schemas.microsoft.com/office/drawing/2014/main" val="2447966589"/>
                  </a:ext>
                </a:extLst>
              </a:tr>
            </a:tbl>
          </a:graphicData>
        </a:graphic>
      </p:graphicFrame>
      <p:graphicFrame>
        <p:nvGraphicFramePr>
          <p:cNvPr id="38" name="Table 37">
            <a:extLst>
              <a:ext uri="{FF2B5EF4-FFF2-40B4-BE49-F238E27FC236}">
                <a16:creationId xmlns:a16="http://schemas.microsoft.com/office/drawing/2014/main" id="{C272E531-95AC-4B62-A4D8-237FB8073A27}"/>
              </a:ext>
            </a:extLst>
          </p:cNvPr>
          <p:cNvGraphicFramePr>
            <a:graphicFrameLocks noGrp="1"/>
          </p:cNvGraphicFramePr>
          <p:nvPr>
            <p:extLst>
              <p:ext uri="{D42A27DB-BD31-4B8C-83A1-F6EECF244321}">
                <p14:modId xmlns:p14="http://schemas.microsoft.com/office/powerpoint/2010/main" val="2737591937"/>
              </p:ext>
            </p:extLst>
          </p:nvPr>
        </p:nvGraphicFramePr>
        <p:xfrm>
          <a:off x="389921" y="3516912"/>
          <a:ext cx="9009650" cy="1646716"/>
        </p:xfrm>
        <a:graphic>
          <a:graphicData uri="http://schemas.openxmlformats.org/drawingml/2006/table">
            <a:tbl>
              <a:tblPr firstRow="1" bandRow="1">
                <a:tableStyleId>{5C22544A-7EE6-4342-B048-85BDC9FD1C3A}</a:tableStyleId>
              </a:tblPr>
              <a:tblGrid>
                <a:gridCol w="900965">
                  <a:extLst>
                    <a:ext uri="{9D8B030D-6E8A-4147-A177-3AD203B41FA5}">
                      <a16:colId xmlns:a16="http://schemas.microsoft.com/office/drawing/2014/main" val="2204112782"/>
                    </a:ext>
                  </a:extLst>
                </a:gridCol>
                <a:gridCol w="900965">
                  <a:extLst>
                    <a:ext uri="{9D8B030D-6E8A-4147-A177-3AD203B41FA5}">
                      <a16:colId xmlns:a16="http://schemas.microsoft.com/office/drawing/2014/main" val="1526865968"/>
                    </a:ext>
                  </a:extLst>
                </a:gridCol>
                <a:gridCol w="900965">
                  <a:extLst>
                    <a:ext uri="{9D8B030D-6E8A-4147-A177-3AD203B41FA5}">
                      <a16:colId xmlns:a16="http://schemas.microsoft.com/office/drawing/2014/main" val="838723351"/>
                    </a:ext>
                  </a:extLst>
                </a:gridCol>
                <a:gridCol w="900965">
                  <a:extLst>
                    <a:ext uri="{9D8B030D-6E8A-4147-A177-3AD203B41FA5}">
                      <a16:colId xmlns:a16="http://schemas.microsoft.com/office/drawing/2014/main" val="4212196078"/>
                    </a:ext>
                  </a:extLst>
                </a:gridCol>
                <a:gridCol w="900965">
                  <a:extLst>
                    <a:ext uri="{9D8B030D-6E8A-4147-A177-3AD203B41FA5}">
                      <a16:colId xmlns:a16="http://schemas.microsoft.com/office/drawing/2014/main" val="887663941"/>
                    </a:ext>
                  </a:extLst>
                </a:gridCol>
                <a:gridCol w="900965">
                  <a:extLst>
                    <a:ext uri="{9D8B030D-6E8A-4147-A177-3AD203B41FA5}">
                      <a16:colId xmlns:a16="http://schemas.microsoft.com/office/drawing/2014/main" val="2066229917"/>
                    </a:ext>
                  </a:extLst>
                </a:gridCol>
                <a:gridCol w="900965">
                  <a:extLst>
                    <a:ext uri="{9D8B030D-6E8A-4147-A177-3AD203B41FA5}">
                      <a16:colId xmlns:a16="http://schemas.microsoft.com/office/drawing/2014/main" val="1262144188"/>
                    </a:ext>
                  </a:extLst>
                </a:gridCol>
                <a:gridCol w="900965">
                  <a:extLst>
                    <a:ext uri="{9D8B030D-6E8A-4147-A177-3AD203B41FA5}">
                      <a16:colId xmlns:a16="http://schemas.microsoft.com/office/drawing/2014/main" val="9976648"/>
                    </a:ext>
                  </a:extLst>
                </a:gridCol>
                <a:gridCol w="900965">
                  <a:extLst>
                    <a:ext uri="{9D8B030D-6E8A-4147-A177-3AD203B41FA5}">
                      <a16:colId xmlns:a16="http://schemas.microsoft.com/office/drawing/2014/main" val="1702293365"/>
                    </a:ext>
                  </a:extLst>
                </a:gridCol>
                <a:gridCol w="900965">
                  <a:extLst>
                    <a:ext uri="{9D8B030D-6E8A-4147-A177-3AD203B41FA5}">
                      <a16:colId xmlns:a16="http://schemas.microsoft.com/office/drawing/2014/main" val="3709542576"/>
                    </a:ext>
                  </a:extLst>
                </a:gridCol>
              </a:tblGrid>
              <a:tr h="840266">
                <a:tc>
                  <a:txBody>
                    <a:bodyPr/>
                    <a:lstStyle/>
                    <a:p>
                      <a:pPr algn="ctr"/>
                      <a:r>
                        <a:rPr lang="en-GB" sz="1100" dirty="0">
                          <a:solidFill>
                            <a:schemeClr val="tx1"/>
                          </a:solidFill>
                        </a:rPr>
                        <a:t>Australia</a:t>
                      </a:r>
                    </a:p>
                  </a:txBody>
                  <a:tcPr anchor="b">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a:r>
                        <a:rPr lang="en-GB" sz="1100" dirty="0">
                          <a:solidFill>
                            <a:schemeClr val="tx1"/>
                          </a:solidFill>
                        </a:rPr>
                        <a:t>China</a:t>
                      </a:r>
                    </a:p>
                  </a:txBody>
                  <a:tcPr anchor="b">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a:r>
                        <a:rPr lang="en-GB" sz="1100" dirty="0">
                          <a:solidFill>
                            <a:schemeClr val="tx1"/>
                          </a:solidFill>
                        </a:rPr>
                        <a:t>Germany</a:t>
                      </a:r>
                    </a:p>
                  </a:txBody>
                  <a:tcPr anchor="b">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a:r>
                        <a:rPr lang="en-GB" sz="1100" dirty="0">
                          <a:solidFill>
                            <a:schemeClr val="tx1"/>
                          </a:solidFill>
                        </a:rPr>
                        <a:t>Spain</a:t>
                      </a:r>
                    </a:p>
                  </a:txBody>
                  <a:tcPr anchor="b">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a:r>
                        <a:rPr lang="en-GB" sz="1100" dirty="0">
                          <a:solidFill>
                            <a:schemeClr val="tx1"/>
                          </a:solidFill>
                        </a:rPr>
                        <a:t>France</a:t>
                      </a:r>
                    </a:p>
                  </a:txBody>
                  <a:tcPr anchor="b">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a:r>
                        <a:rPr lang="en-GB" sz="1100" dirty="0">
                          <a:solidFill>
                            <a:schemeClr val="tx1"/>
                          </a:solidFill>
                        </a:rPr>
                        <a:t>Italy</a:t>
                      </a:r>
                    </a:p>
                  </a:txBody>
                  <a:tcPr anchor="b">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a:r>
                        <a:rPr lang="en-GB" sz="1100" dirty="0">
                          <a:solidFill>
                            <a:schemeClr val="tx1"/>
                          </a:solidFill>
                        </a:rPr>
                        <a:t>Netherlands</a:t>
                      </a:r>
                    </a:p>
                  </a:txBody>
                  <a:tcPr anchor="b">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a:r>
                        <a:rPr lang="en-GB" sz="1100" dirty="0">
                          <a:solidFill>
                            <a:schemeClr val="tx1"/>
                          </a:solidFill>
                        </a:rPr>
                        <a:t>Norway</a:t>
                      </a:r>
                    </a:p>
                  </a:txBody>
                  <a:tcPr anchor="b">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a:r>
                        <a:rPr lang="en-GB" sz="1100" dirty="0">
                          <a:solidFill>
                            <a:schemeClr val="tx1"/>
                          </a:solidFill>
                        </a:rPr>
                        <a:t>Sweden</a:t>
                      </a:r>
                    </a:p>
                  </a:txBody>
                  <a:tcPr anchor="b">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a:r>
                        <a:rPr lang="en-GB" sz="1100" dirty="0">
                          <a:solidFill>
                            <a:schemeClr val="tx1"/>
                          </a:solidFill>
                        </a:rPr>
                        <a:t>US</a:t>
                      </a:r>
                    </a:p>
                  </a:txBody>
                  <a:tcPr anchor="b">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25034128"/>
                  </a:ext>
                </a:extLst>
              </a:tr>
              <a:tr h="805237">
                <a:tc>
                  <a:txBody>
                    <a:bodyPr/>
                    <a:lstStyle/>
                    <a:p>
                      <a:pPr algn="ctr" fontAlgn="b"/>
                      <a:r>
                        <a:rPr lang="en-GB" sz="1050" b="0" i="0" u="none" strike="noStrike" dirty="0">
                          <a:solidFill>
                            <a:srgbClr val="000000"/>
                          </a:solidFill>
                          <a:effectLst/>
                          <a:latin typeface="+mn-lt"/>
                        </a:rPr>
                        <a:t>1000 interviews</a:t>
                      </a:r>
                    </a:p>
                    <a:p>
                      <a:pPr algn="ctr" fontAlgn="b"/>
                      <a:endParaRPr lang="en-GB" sz="1050" b="0" i="0" u="none" strike="noStrike" dirty="0">
                        <a:solidFill>
                          <a:srgbClr val="000000"/>
                        </a:solidFill>
                        <a:effectLst/>
                        <a:latin typeface="+mn-lt"/>
                      </a:endParaRPr>
                    </a:p>
                    <a:p>
                      <a:pPr algn="ctr" fontAlgn="b"/>
                      <a:r>
                        <a:rPr lang="en-GB" sz="1050" b="0" i="0" u="none" strike="noStrike" dirty="0">
                          <a:solidFill>
                            <a:srgbClr val="000000"/>
                          </a:solidFill>
                          <a:effectLst/>
                          <a:latin typeface="+mn-lt"/>
                        </a:rPr>
                        <a:t>Long-haul leisure travellers</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marL="0" marR="0" lvl="0" indent="0" algn="ctr" defTabSz="742950" rtl="0" eaLnBrk="1" fontAlgn="b" latinLnBrk="0" hangingPunct="1">
                        <a:lnSpc>
                          <a:spcPct val="100000"/>
                        </a:lnSpc>
                        <a:spcBef>
                          <a:spcPts val="0"/>
                        </a:spcBef>
                        <a:spcAft>
                          <a:spcPts val="0"/>
                        </a:spcAft>
                        <a:buClrTx/>
                        <a:buSzTx/>
                        <a:buFontTx/>
                        <a:buNone/>
                        <a:tabLst/>
                        <a:defRPr/>
                      </a:pPr>
                      <a:r>
                        <a:rPr lang="en-GB" sz="1050" b="0" i="0" u="none" strike="noStrike" dirty="0">
                          <a:solidFill>
                            <a:srgbClr val="000000"/>
                          </a:solidFill>
                          <a:effectLst/>
                          <a:latin typeface="+mn-lt"/>
                        </a:rPr>
                        <a:t>1000 interviews </a:t>
                      </a:r>
                    </a:p>
                    <a:p>
                      <a:pPr marL="0" marR="0" lvl="0" indent="0" algn="ctr" defTabSz="742950" rtl="0" eaLnBrk="1" fontAlgn="b" latinLnBrk="0" hangingPunct="1">
                        <a:lnSpc>
                          <a:spcPct val="100000"/>
                        </a:lnSpc>
                        <a:spcBef>
                          <a:spcPts val="0"/>
                        </a:spcBef>
                        <a:spcAft>
                          <a:spcPts val="0"/>
                        </a:spcAft>
                        <a:buClrTx/>
                        <a:buSzTx/>
                        <a:buFontTx/>
                        <a:buNone/>
                        <a:tabLst/>
                        <a:defRPr/>
                      </a:pPr>
                      <a:endParaRPr lang="en-GB" sz="1050" b="0" i="0" u="none" strike="noStrike" dirty="0">
                        <a:solidFill>
                          <a:srgbClr val="000000"/>
                        </a:solidFill>
                        <a:effectLst/>
                        <a:latin typeface="+mn-lt"/>
                      </a:endParaRPr>
                    </a:p>
                    <a:p>
                      <a:pPr marL="0" marR="0" lvl="0" indent="0" algn="ctr" defTabSz="742950" rtl="0" eaLnBrk="1" fontAlgn="b" latinLnBrk="0" hangingPunct="1">
                        <a:lnSpc>
                          <a:spcPct val="100000"/>
                        </a:lnSpc>
                        <a:spcBef>
                          <a:spcPts val="0"/>
                        </a:spcBef>
                        <a:spcAft>
                          <a:spcPts val="0"/>
                        </a:spcAft>
                        <a:buClrTx/>
                        <a:buSzTx/>
                        <a:buFontTx/>
                        <a:buNone/>
                        <a:tabLst/>
                        <a:defRPr/>
                      </a:pPr>
                      <a:r>
                        <a:rPr lang="en-GB" sz="1050" b="0" i="0" u="none" strike="noStrike" dirty="0">
                          <a:solidFill>
                            <a:srgbClr val="000000"/>
                          </a:solidFill>
                          <a:effectLst/>
                          <a:latin typeface="+mn-lt"/>
                        </a:rPr>
                        <a:t>Long-haul leisure travellers</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
                      <a:r>
                        <a:rPr lang="en-GB" sz="1050" b="0" i="0" u="none" strike="noStrike" dirty="0">
                          <a:solidFill>
                            <a:srgbClr val="000000"/>
                          </a:solidFill>
                          <a:effectLst/>
                          <a:latin typeface="+mn-lt"/>
                        </a:rPr>
                        <a:t>1001 interviews</a:t>
                      </a:r>
                    </a:p>
                    <a:p>
                      <a:pPr algn="ctr" fontAlgn="b"/>
                      <a:endParaRPr lang="en-GB" sz="1050" b="0" i="0" u="none" strike="noStrike" dirty="0">
                        <a:solidFill>
                          <a:srgbClr val="000000"/>
                        </a:solidFill>
                        <a:effectLst/>
                        <a:latin typeface="+mn-lt"/>
                      </a:endParaRPr>
                    </a:p>
                    <a:p>
                      <a:pPr marL="0" marR="0" lvl="0" indent="0" algn="ctr" defTabSz="742950" rtl="0" eaLnBrk="1" fontAlgn="b" latinLnBrk="0" hangingPunct="1">
                        <a:lnSpc>
                          <a:spcPct val="100000"/>
                        </a:lnSpc>
                        <a:spcBef>
                          <a:spcPts val="0"/>
                        </a:spcBef>
                        <a:spcAft>
                          <a:spcPts val="0"/>
                        </a:spcAft>
                        <a:buClrTx/>
                        <a:buSzTx/>
                        <a:buFontTx/>
                        <a:buNone/>
                        <a:tabLst/>
                        <a:defRPr/>
                      </a:pPr>
                      <a:r>
                        <a:rPr lang="en-GB" sz="1050" b="0" i="0" u="none" strike="noStrike" dirty="0">
                          <a:solidFill>
                            <a:srgbClr val="000000"/>
                          </a:solidFill>
                          <a:effectLst/>
                          <a:latin typeface="+mn-lt"/>
                        </a:rPr>
                        <a:t>Short-haul leisure travellers</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
                      <a:r>
                        <a:rPr lang="en-GB" sz="1050" b="0" i="0" u="none" strike="noStrike" dirty="0">
                          <a:solidFill>
                            <a:srgbClr val="000000"/>
                          </a:solidFill>
                          <a:effectLst/>
                          <a:latin typeface="+mn-lt"/>
                        </a:rPr>
                        <a:t>1002 interviews</a:t>
                      </a:r>
                    </a:p>
                    <a:p>
                      <a:pPr algn="ctr" fontAlgn="b"/>
                      <a:endParaRPr lang="en-GB" sz="1050" b="0" i="0" u="none" strike="noStrike" dirty="0">
                        <a:solidFill>
                          <a:srgbClr val="000000"/>
                        </a:solidFill>
                        <a:effectLst/>
                        <a:latin typeface="+mn-lt"/>
                      </a:endParaRPr>
                    </a:p>
                    <a:p>
                      <a:pPr marL="0" marR="0" lvl="0" indent="0" algn="ctr" defTabSz="742950" rtl="0" eaLnBrk="1" fontAlgn="b" latinLnBrk="0" hangingPunct="1">
                        <a:lnSpc>
                          <a:spcPct val="100000"/>
                        </a:lnSpc>
                        <a:spcBef>
                          <a:spcPts val="0"/>
                        </a:spcBef>
                        <a:spcAft>
                          <a:spcPts val="0"/>
                        </a:spcAft>
                        <a:buClrTx/>
                        <a:buSzTx/>
                        <a:buFontTx/>
                        <a:buNone/>
                        <a:tabLst/>
                        <a:defRPr/>
                      </a:pPr>
                      <a:r>
                        <a:rPr lang="en-GB" sz="1050" b="0" i="0" u="none" strike="noStrike" dirty="0">
                          <a:solidFill>
                            <a:srgbClr val="000000"/>
                          </a:solidFill>
                          <a:effectLst/>
                          <a:latin typeface="+mn-lt"/>
                        </a:rPr>
                        <a:t>Short-haul leisure travellers</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
                      <a:r>
                        <a:rPr lang="en-GB" sz="1050" b="0" i="0" u="none" strike="noStrike" dirty="0">
                          <a:solidFill>
                            <a:srgbClr val="000000"/>
                          </a:solidFill>
                          <a:effectLst/>
                          <a:latin typeface="+mn-lt"/>
                        </a:rPr>
                        <a:t>1004 interviews</a:t>
                      </a:r>
                    </a:p>
                    <a:p>
                      <a:pPr algn="ctr" fontAlgn="b"/>
                      <a:endParaRPr lang="en-GB" sz="1050" b="0" i="0" u="none" strike="noStrike" dirty="0">
                        <a:solidFill>
                          <a:srgbClr val="000000"/>
                        </a:solidFill>
                        <a:effectLst/>
                        <a:latin typeface="+mn-lt"/>
                      </a:endParaRPr>
                    </a:p>
                    <a:p>
                      <a:pPr marL="0" marR="0" lvl="0" indent="0" algn="ctr" defTabSz="742950" rtl="0" eaLnBrk="1" fontAlgn="b" latinLnBrk="0" hangingPunct="1">
                        <a:lnSpc>
                          <a:spcPct val="100000"/>
                        </a:lnSpc>
                        <a:spcBef>
                          <a:spcPts val="0"/>
                        </a:spcBef>
                        <a:spcAft>
                          <a:spcPts val="0"/>
                        </a:spcAft>
                        <a:buClrTx/>
                        <a:buSzTx/>
                        <a:buFontTx/>
                        <a:buNone/>
                        <a:tabLst/>
                        <a:defRPr/>
                      </a:pPr>
                      <a:r>
                        <a:rPr lang="en-GB" sz="1050" b="0" i="0" u="none" strike="noStrike" dirty="0">
                          <a:solidFill>
                            <a:srgbClr val="000000"/>
                          </a:solidFill>
                          <a:effectLst/>
                          <a:latin typeface="+mn-lt"/>
                        </a:rPr>
                        <a:t>Short-haul leisure travellers</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
                      <a:r>
                        <a:rPr lang="en-GB" sz="1050" b="0" i="0" u="none" strike="noStrike" dirty="0">
                          <a:solidFill>
                            <a:srgbClr val="000000"/>
                          </a:solidFill>
                          <a:effectLst/>
                          <a:latin typeface="+mn-lt"/>
                        </a:rPr>
                        <a:t>1011 interviews</a:t>
                      </a:r>
                    </a:p>
                    <a:p>
                      <a:pPr marL="0" marR="0" lvl="0" indent="0" algn="ctr" defTabSz="742950" rtl="0" eaLnBrk="1" fontAlgn="b" latinLnBrk="0" hangingPunct="1">
                        <a:lnSpc>
                          <a:spcPct val="100000"/>
                        </a:lnSpc>
                        <a:spcBef>
                          <a:spcPts val="0"/>
                        </a:spcBef>
                        <a:spcAft>
                          <a:spcPts val="0"/>
                        </a:spcAft>
                        <a:buClrTx/>
                        <a:buSzTx/>
                        <a:buFontTx/>
                        <a:buNone/>
                        <a:tabLst/>
                        <a:defRPr/>
                      </a:pPr>
                      <a:endParaRPr lang="en-GB" sz="1050" b="0" i="0" u="none" strike="noStrike" dirty="0">
                        <a:solidFill>
                          <a:srgbClr val="000000"/>
                        </a:solidFill>
                        <a:effectLst/>
                        <a:latin typeface="+mn-lt"/>
                      </a:endParaRPr>
                    </a:p>
                    <a:p>
                      <a:pPr marL="0" marR="0" lvl="0" indent="0" algn="ctr" defTabSz="742950" rtl="0" eaLnBrk="1" fontAlgn="b" latinLnBrk="0" hangingPunct="1">
                        <a:lnSpc>
                          <a:spcPct val="100000"/>
                        </a:lnSpc>
                        <a:spcBef>
                          <a:spcPts val="0"/>
                        </a:spcBef>
                        <a:spcAft>
                          <a:spcPts val="0"/>
                        </a:spcAft>
                        <a:buClrTx/>
                        <a:buSzTx/>
                        <a:buFontTx/>
                        <a:buNone/>
                        <a:tabLst/>
                        <a:defRPr/>
                      </a:pPr>
                      <a:r>
                        <a:rPr lang="en-GB" sz="1050" b="0" i="0" u="none" strike="noStrike" dirty="0">
                          <a:solidFill>
                            <a:srgbClr val="000000"/>
                          </a:solidFill>
                          <a:effectLst/>
                          <a:latin typeface="+mn-lt"/>
                        </a:rPr>
                        <a:t>Short-haul leisure travellers</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
                      <a:r>
                        <a:rPr lang="en-GB" sz="1050" b="0" i="0" u="none" strike="noStrike" dirty="0">
                          <a:solidFill>
                            <a:srgbClr val="000000"/>
                          </a:solidFill>
                          <a:effectLst/>
                          <a:latin typeface="+mn-lt"/>
                        </a:rPr>
                        <a:t>1001 interviews</a:t>
                      </a:r>
                    </a:p>
                    <a:p>
                      <a:pPr marL="0" marR="0" lvl="0" indent="0" algn="ctr" defTabSz="742950" rtl="0" eaLnBrk="1" fontAlgn="b" latinLnBrk="0" hangingPunct="1">
                        <a:lnSpc>
                          <a:spcPct val="100000"/>
                        </a:lnSpc>
                        <a:spcBef>
                          <a:spcPts val="0"/>
                        </a:spcBef>
                        <a:spcAft>
                          <a:spcPts val="0"/>
                        </a:spcAft>
                        <a:buClrTx/>
                        <a:buSzTx/>
                        <a:buFontTx/>
                        <a:buNone/>
                        <a:tabLst/>
                        <a:defRPr/>
                      </a:pPr>
                      <a:endParaRPr lang="en-GB" sz="1050" b="0" i="0" u="none" strike="noStrike" dirty="0">
                        <a:solidFill>
                          <a:srgbClr val="000000"/>
                        </a:solidFill>
                        <a:effectLst/>
                        <a:latin typeface="+mn-lt"/>
                      </a:endParaRPr>
                    </a:p>
                    <a:p>
                      <a:pPr marL="0" marR="0" lvl="0" indent="0" algn="ctr" defTabSz="742950" rtl="0" eaLnBrk="1" fontAlgn="b" latinLnBrk="0" hangingPunct="1">
                        <a:lnSpc>
                          <a:spcPct val="100000"/>
                        </a:lnSpc>
                        <a:spcBef>
                          <a:spcPts val="0"/>
                        </a:spcBef>
                        <a:spcAft>
                          <a:spcPts val="0"/>
                        </a:spcAft>
                        <a:buClrTx/>
                        <a:buSzTx/>
                        <a:buFontTx/>
                        <a:buNone/>
                        <a:tabLst/>
                        <a:defRPr/>
                      </a:pPr>
                      <a:r>
                        <a:rPr lang="en-GB" sz="1050" b="0" i="0" u="none" strike="noStrike" dirty="0">
                          <a:solidFill>
                            <a:srgbClr val="000000"/>
                          </a:solidFill>
                          <a:effectLst/>
                          <a:latin typeface="+mn-lt"/>
                        </a:rPr>
                        <a:t>Short-haul leisure travellers</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
                      <a:r>
                        <a:rPr lang="en-GB" sz="1050" b="0" i="0" u="none" strike="noStrike" dirty="0">
                          <a:solidFill>
                            <a:srgbClr val="000000"/>
                          </a:solidFill>
                          <a:effectLst/>
                          <a:latin typeface="+mn-lt"/>
                        </a:rPr>
                        <a:t>500 interviews</a:t>
                      </a:r>
                    </a:p>
                    <a:p>
                      <a:pPr marL="0" marR="0" lvl="0" indent="0" algn="ctr" defTabSz="742950" rtl="0" eaLnBrk="1" fontAlgn="b" latinLnBrk="0" hangingPunct="1">
                        <a:lnSpc>
                          <a:spcPct val="100000"/>
                        </a:lnSpc>
                        <a:spcBef>
                          <a:spcPts val="0"/>
                        </a:spcBef>
                        <a:spcAft>
                          <a:spcPts val="0"/>
                        </a:spcAft>
                        <a:buClrTx/>
                        <a:buSzTx/>
                        <a:buFontTx/>
                        <a:buNone/>
                        <a:tabLst/>
                        <a:defRPr/>
                      </a:pPr>
                      <a:endParaRPr lang="en-GB" sz="1050" b="0" i="0" u="none" strike="noStrike" dirty="0">
                        <a:solidFill>
                          <a:srgbClr val="000000"/>
                        </a:solidFill>
                        <a:effectLst/>
                        <a:latin typeface="+mn-lt"/>
                      </a:endParaRPr>
                    </a:p>
                    <a:p>
                      <a:pPr marL="0" marR="0" lvl="0" indent="0" algn="ctr" defTabSz="742950" rtl="0" eaLnBrk="1" fontAlgn="b" latinLnBrk="0" hangingPunct="1">
                        <a:lnSpc>
                          <a:spcPct val="100000"/>
                        </a:lnSpc>
                        <a:spcBef>
                          <a:spcPts val="0"/>
                        </a:spcBef>
                        <a:spcAft>
                          <a:spcPts val="0"/>
                        </a:spcAft>
                        <a:buClrTx/>
                        <a:buSzTx/>
                        <a:buFontTx/>
                        <a:buNone/>
                        <a:tabLst/>
                        <a:defRPr/>
                      </a:pPr>
                      <a:r>
                        <a:rPr lang="en-GB" sz="1050" b="0" i="0" u="none" strike="noStrike" dirty="0">
                          <a:solidFill>
                            <a:srgbClr val="000000"/>
                          </a:solidFill>
                          <a:effectLst/>
                          <a:latin typeface="+mn-lt"/>
                        </a:rPr>
                        <a:t>Short-haul leisure travellers</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
                      <a:r>
                        <a:rPr lang="en-GB" sz="1050" b="0" i="0" u="none" strike="noStrike" dirty="0">
                          <a:solidFill>
                            <a:srgbClr val="000000"/>
                          </a:solidFill>
                          <a:effectLst/>
                          <a:latin typeface="+mn-lt"/>
                        </a:rPr>
                        <a:t>500 interviews</a:t>
                      </a:r>
                    </a:p>
                    <a:p>
                      <a:pPr marL="0" marR="0" lvl="0" indent="0" algn="ctr" defTabSz="742950" rtl="0" eaLnBrk="1" fontAlgn="b" latinLnBrk="0" hangingPunct="1">
                        <a:lnSpc>
                          <a:spcPct val="100000"/>
                        </a:lnSpc>
                        <a:spcBef>
                          <a:spcPts val="0"/>
                        </a:spcBef>
                        <a:spcAft>
                          <a:spcPts val="0"/>
                        </a:spcAft>
                        <a:buClrTx/>
                        <a:buSzTx/>
                        <a:buFontTx/>
                        <a:buNone/>
                        <a:tabLst/>
                        <a:defRPr/>
                      </a:pPr>
                      <a:endParaRPr lang="en-GB" sz="1050" b="0" i="0" u="none" strike="noStrike" dirty="0">
                        <a:solidFill>
                          <a:srgbClr val="000000"/>
                        </a:solidFill>
                        <a:effectLst/>
                        <a:latin typeface="+mn-lt"/>
                      </a:endParaRPr>
                    </a:p>
                    <a:p>
                      <a:pPr marL="0" marR="0" lvl="0" indent="0" algn="ctr" defTabSz="742950" rtl="0" eaLnBrk="1" fontAlgn="b" latinLnBrk="0" hangingPunct="1">
                        <a:lnSpc>
                          <a:spcPct val="100000"/>
                        </a:lnSpc>
                        <a:spcBef>
                          <a:spcPts val="0"/>
                        </a:spcBef>
                        <a:spcAft>
                          <a:spcPts val="0"/>
                        </a:spcAft>
                        <a:buClrTx/>
                        <a:buSzTx/>
                        <a:buFontTx/>
                        <a:buNone/>
                        <a:tabLst/>
                        <a:defRPr/>
                      </a:pPr>
                      <a:r>
                        <a:rPr lang="en-GB" sz="1050" b="0" i="0" u="none" strike="noStrike" dirty="0">
                          <a:solidFill>
                            <a:srgbClr val="000000"/>
                          </a:solidFill>
                          <a:effectLst/>
                          <a:latin typeface="+mn-lt"/>
                        </a:rPr>
                        <a:t>Short-haul leisure travellers</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
                      <a:r>
                        <a:rPr lang="en-GB" sz="1050" b="0" i="0" u="none" strike="noStrike" dirty="0">
                          <a:solidFill>
                            <a:srgbClr val="000000"/>
                          </a:solidFill>
                          <a:effectLst/>
                          <a:latin typeface="+mn-lt"/>
                        </a:rPr>
                        <a:t>1003 interviews</a:t>
                      </a:r>
                    </a:p>
                    <a:p>
                      <a:pPr marL="0" marR="0" lvl="0" indent="0" algn="ctr" defTabSz="742950" rtl="0" eaLnBrk="1" fontAlgn="b" latinLnBrk="0" hangingPunct="1">
                        <a:lnSpc>
                          <a:spcPct val="100000"/>
                        </a:lnSpc>
                        <a:spcBef>
                          <a:spcPts val="0"/>
                        </a:spcBef>
                        <a:spcAft>
                          <a:spcPts val="0"/>
                        </a:spcAft>
                        <a:buClrTx/>
                        <a:buSzTx/>
                        <a:buFontTx/>
                        <a:buNone/>
                        <a:tabLst/>
                        <a:defRPr/>
                      </a:pPr>
                      <a:endParaRPr lang="en-GB" sz="1050" b="0" i="0" u="none" strike="noStrike" dirty="0">
                        <a:solidFill>
                          <a:srgbClr val="000000"/>
                        </a:solidFill>
                        <a:effectLst/>
                        <a:latin typeface="+mn-lt"/>
                      </a:endParaRPr>
                    </a:p>
                    <a:p>
                      <a:pPr marL="0" marR="0" lvl="0" indent="0" algn="ctr" defTabSz="742950" rtl="0" eaLnBrk="1" fontAlgn="b" latinLnBrk="0" hangingPunct="1">
                        <a:lnSpc>
                          <a:spcPct val="100000"/>
                        </a:lnSpc>
                        <a:spcBef>
                          <a:spcPts val="0"/>
                        </a:spcBef>
                        <a:spcAft>
                          <a:spcPts val="0"/>
                        </a:spcAft>
                        <a:buClrTx/>
                        <a:buSzTx/>
                        <a:buFontTx/>
                        <a:buNone/>
                        <a:tabLst/>
                        <a:defRPr/>
                      </a:pPr>
                      <a:r>
                        <a:rPr lang="en-GB" sz="1050" b="0" i="0" u="none" strike="noStrike" dirty="0">
                          <a:solidFill>
                            <a:srgbClr val="000000"/>
                          </a:solidFill>
                          <a:effectLst/>
                          <a:latin typeface="+mn-lt"/>
                        </a:rPr>
                        <a:t>Long-haul leisure travellers</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864558924"/>
                  </a:ext>
                </a:extLst>
              </a:tr>
            </a:tbl>
          </a:graphicData>
        </a:graphic>
      </p:graphicFrame>
      <p:pic>
        <p:nvPicPr>
          <p:cNvPr id="39" name="Picture 92">
            <a:extLst>
              <a:ext uri="{FF2B5EF4-FFF2-40B4-BE49-F238E27FC236}">
                <a16:creationId xmlns:a16="http://schemas.microsoft.com/office/drawing/2014/main" id="{F52BD8D6-07D4-4AB6-AE3D-7F32B1F68DB9}"/>
              </a:ext>
            </a:extLst>
          </p:cNvPr>
          <p:cNvPicPr>
            <a:picLocks noChangeAspect="1" noChangeArrowheads="1"/>
          </p:cNvPicPr>
          <p:nvPr>
            <p:custDataLst>
              <p:tags r:id="rId1"/>
            </p:custDataLst>
          </p:nvPr>
        </p:nvPicPr>
        <p:blipFill>
          <a:blip r:embed="rId13" cstate="email">
            <a:extLst>
              <a:ext uri="{28A0092B-C50C-407E-A947-70E740481C1C}">
                <a14:useLocalDpi xmlns:a14="http://schemas.microsoft.com/office/drawing/2010/main"/>
              </a:ext>
            </a:extLst>
          </a:blip>
          <a:srcRect/>
          <a:stretch>
            <a:fillRect/>
          </a:stretch>
        </p:blipFill>
        <p:spPr bwMode="gray">
          <a:xfrm>
            <a:off x="560550" y="3635694"/>
            <a:ext cx="577291" cy="384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 name="Picture 15">
            <a:extLst>
              <a:ext uri="{FF2B5EF4-FFF2-40B4-BE49-F238E27FC236}">
                <a16:creationId xmlns:a16="http://schemas.microsoft.com/office/drawing/2014/main" id="{85E83D2F-EB39-4B8C-84B9-FE36A0E03638}"/>
              </a:ext>
            </a:extLst>
          </p:cNvPr>
          <p:cNvPicPr>
            <a:picLocks noChangeAspect="1" noChangeArrowheads="1"/>
          </p:cNvPicPr>
          <p:nvPr>
            <p:custDataLst>
              <p:tags r:id="rId2"/>
            </p:custDataLst>
          </p:nvPr>
        </p:nvPicPr>
        <p:blipFill>
          <a:blip r:embed="rId14" cstate="email">
            <a:extLst>
              <a:ext uri="{28A0092B-C50C-407E-A947-70E740481C1C}">
                <a14:useLocalDpi xmlns:a14="http://schemas.microsoft.com/office/drawing/2010/main"/>
              </a:ext>
            </a:extLst>
          </a:blip>
          <a:srcRect/>
          <a:stretch>
            <a:fillRect/>
          </a:stretch>
        </p:blipFill>
        <p:spPr bwMode="gray">
          <a:xfrm>
            <a:off x="1452055" y="3635694"/>
            <a:ext cx="577291" cy="384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 name="Picture 16">
            <a:extLst>
              <a:ext uri="{FF2B5EF4-FFF2-40B4-BE49-F238E27FC236}">
                <a16:creationId xmlns:a16="http://schemas.microsoft.com/office/drawing/2014/main" id="{2B46D8CF-6BE8-4427-AA8C-2C6BAB16036E}"/>
              </a:ext>
            </a:extLst>
          </p:cNvPr>
          <p:cNvPicPr>
            <a:picLocks noChangeAspect="1" noChangeArrowheads="1"/>
          </p:cNvPicPr>
          <p:nvPr>
            <p:custDataLst>
              <p:tags r:id="rId3"/>
            </p:custDataLst>
          </p:nvPr>
        </p:nvPicPr>
        <p:blipFill>
          <a:blip r:embed="rId15" cstate="email">
            <a:extLst>
              <a:ext uri="{28A0092B-C50C-407E-A947-70E740481C1C}">
                <a14:useLocalDpi xmlns:a14="http://schemas.microsoft.com/office/drawing/2010/main"/>
              </a:ext>
            </a:extLst>
          </a:blip>
          <a:srcRect/>
          <a:stretch>
            <a:fillRect/>
          </a:stretch>
        </p:blipFill>
        <p:spPr bwMode="gray">
          <a:xfrm>
            <a:off x="4126570" y="3635694"/>
            <a:ext cx="577291" cy="384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22">
            <a:extLst>
              <a:ext uri="{FF2B5EF4-FFF2-40B4-BE49-F238E27FC236}">
                <a16:creationId xmlns:a16="http://schemas.microsoft.com/office/drawing/2014/main" id="{B0B0D9D9-26D1-4F3E-9A92-8BAC049FC6C5}"/>
              </a:ext>
            </a:extLst>
          </p:cNvPr>
          <p:cNvPicPr>
            <a:picLocks noChangeAspect="1" noChangeArrowheads="1"/>
          </p:cNvPicPr>
          <p:nvPr>
            <p:custDataLst>
              <p:tags r:id="rId4"/>
            </p:custDataLst>
          </p:nvPr>
        </p:nvPicPr>
        <p:blipFill>
          <a:blip r:embed="rId16" cstate="email">
            <a:extLst>
              <a:ext uri="{28A0092B-C50C-407E-A947-70E740481C1C}">
                <a14:useLocalDpi xmlns:a14="http://schemas.microsoft.com/office/drawing/2010/main"/>
              </a:ext>
            </a:extLst>
          </a:blip>
          <a:srcRect/>
          <a:stretch>
            <a:fillRect/>
          </a:stretch>
        </p:blipFill>
        <p:spPr bwMode="gray">
          <a:xfrm>
            <a:off x="2343560" y="3635694"/>
            <a:ext cx="577291" cy="384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Picture 13">
            <a:extLst>
              <a:ext uri="{FF2B5EF4-FFF2-40B4-BE49-F238E27FC236}">
                <a16:creationId xmlns:a16="http://schemas.microsoft.com/office/drawing/2014/main" id="{F6ED70E2-B605-456D-9DDA-F02546EFF43E}"/>
              </a:ext>
            </a:extLst>
          </p:cNvPr>
          <p:cNvPicPr>
            <a:picLocks noChangeAspect="1" noChangeArrowheads="1"/>
          </p:cNvPicPr>
          <p:nvPr>
            <p:custDataLst>
              <p:tags r:id="rId5"/>
            </p:custDataLst>
          </p:nvPr>
        </p:nvPicPr>
        <p:blipFill>
          <a:blip r:embed="rId17" cstate="email">
            <a:extLst>
              <a:ext uri="{28A0092B-C50C-407E-A947-70E740481C1C}">
                <a14:useLocalDpi xmlns:a14="http://schemas.microsoft.com/office/drawing/2010/main"/>
              </a:ext>
            </a:extLst>
          </a:blip>
          <a:srcRect/>
          <a:stretch>
            <a:fillRect/>
          </a:stretch>
        </p:blipFill>
        <p:spPr bwMode="gray">
          <a:xfrm>
            <a:off x="5909580" y="3635694"/>
            <a:ext cx="577291" cy="384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 name="Picture 6">
            <a:extLst>
              <a:ext uri="{FF2B5EF4-FFF2-40B4-BE49-F238E27FC236}">
                <a16:creationId xmlns:a16="http://schemas.microsoft.com/office/drawing/2014/main" id="{008E850C-4E69-489E-8347-6D20AA43F8FD}"/>
              </a:ext>
            </a:extLst>
          </p:cNvPr>
          <p:cNvPicPr>
            <a:picLocks noChangeAspect="1" noChangeArrowheads="1"/>
          </p:cNvPicPr>
          <p:nvPr>
            <p:custDataLst>
              <p:tags r:id="rId6"/>
            </p:custDataLst>
          </p:nvPr>
        </p:nvPicPr>
        <p:blipFill>
          <a:blip r:embed="rId18" cstate="email">
            <a:extLst>
              <a:ext uri="{28A0092B-C50C-407E-A947-70E740481C1C}">
                <a14:useLocalDpi xmlns:a14="http://schemas.microsoft.com/office/drawing/2010/main"/>
              </a:ext>
            </a:extLst>
          </a:blip>
          <a:srcRect/>
          <a:stretch>
            <a:fillRect/>
          </a:stretch>
        </p:blipFill>
        <p:spPr bwMode="gray">
          <a:xfrm>
            <a:off x="3235065" y="3635694"/>
            <a:ext cx="577291" cy="384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 name="Picture 44">
            <a:extLst>
              <a:ext uri="{FF2B5EF4-FFF2-40B4-BE49-F238E27FC236}">
                <a16:creationId xmlns:a16="http://schemas.microsoft.com/office/drawing/2014/main" id="{442A7493-F872-4556-802A-711678319C5F}"/>
              </a:ext>
            </a:extLst>
          </p:cNvPr>
          <p:cNvPicPr>
            <a:picLocks noChangeAspect="1" noChangeArrowheads="1"/>
          </p:cNvPicPr>
          <p:nvPr>
            <p:custDataLst>
              <p:tags r:id="rId7"/>
            </p:custDataLst>
          </p:nvPr>
        </p:nvPicPr>
        <p:blipFill>
          <a:blip r:embed="rId19" cstate="email">
            <a:extLst>
              <a:ext uri="{28A0092B-C50C-407E-A947-70E740481C1C}">
                <a14:useLocalDpi xmlns:a14="http://schemas.microsoft.com/office/drawing/2010/main"/>
              </a:ext>
            </a:extLst>
          </a:blip>
          <a:srcRect/>
          <a:stretch>
            <a:fillRect/>
          </a:stretch>
        </p:blipFill>
        <p:spPr bwMode="gray">
          <a:xfrm>
            <a:off x="7692590" y="3635694"/>
            <a:ext cx="577291" cy="384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Picture 6">
            <a:extLst>
              <a:ext uri="{FF2B5EF4-FFF2-40B4-BE49-F238E27FC236}">
                <a16:creationId xmlns:a16="http://schemas.microsoft.com/office/drawing/2014/main" id="{95B04D1B-6092-4D15-AFAC-634DB02801CA}"/>
              </a:ext>
            </a:extLst>
          </p:cNvPr>
          <p:cNvPicPr>
            <a:picLocks noChangeAspect="1" noChangeArrowheads="1"/>
          </p:cNvPicPr>
          <p:nvPr>
            <p:custDataLst>
              <p:tags r:id="rId8"/>
            </p:custDataLst>
          </p:nvPr>
        </p:nvPicPr>
        <p:blipFill>
          <a:blip r:embed="rId20" cstate="email">
            <a:extLst>
              <a:ext uri="{28A0092B-C50C-407E-A947-70E740481C1C}">
                <a14:useLocalDpi xmlns:a14="http://schemas.microsoft.com/office/drawing/2010/main"/>
              </a:ext>
            </a:extLst>
          </a:blip>
          <a:srcRect/>
          <a:stretch>
            <a:fillRect/>
          </a:stretch>
        </p:blipFill>
        <p:spPr bwMode="gray">
          <a:xfrm>
            <a:off x="8584098" y="3635694"/>
            <a:ext cx="577291" cy="384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Picture 21">
            <a:extLst>
              <a:ext uri="{FF2B5EF4-FFF2-40B4-BE49-F238E27FC236}">
                <a16:creationId xmlns:a16="http://schemas.microsoft.com/office/drawing/2014/main" id="{8B0604A6-C0B6-462D-ABEE-B974B5616360}"/>
              </a:ext>
            </a:extLst>
          </p:cNvPr>
          <p:cNvPicPr>
            <a:picLocks noChangeAspect="1" noChangeArrowheads="1"/>
          </p:cNvPicPr>
          <p:nvPr>
            <p:custDataLst>
              <p:tags r:id="rId9"/>
            </p:custDataLst>
          </p:nvPr>
        </p:nvPicPr>
        <p:blipFill>
          <a:blip r:embed="rId21" cstate="email">
            <a:extLst>
              <a:ext uri="{28A0092B-C50C-407E-A947-70E740481C1C}">
                <a14:useLocalDpi xmlns:a14="http://schemas.microsoft.com/office/drawing/2010/main"/>
              </a:ext>
            </a:extLst>
          </a:blip>
          <a:srcRect/>
          <a:stretch>
            <a:fillRect/>
          </a:stretch>
        </p:blipFill>
        <p:spPr bwMode="gray">
          <a:xfrm>
            <a:off x="6801085" y="3635694"/>
            <a:ext cx="577291" cy="384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 name="Picture 47">
            <a:extLst>
              <a:ext uri="{FF2B5EF4-FFF2-40B4-BE49-F238E27FC236}">
                <a16:creationId xmlns:a16="http://schemas.microsoft.com/office/drawing/2014/main" id="{0C8B22E4-E04A-4596-B582-21E04A878689}"/>
              </a:ext>
            </a:extLst>
          </p:cNvPr>
          <p:cNvPicPr>
            <a:picLocks noChangeAspect="1" noChangeArrowheads="1"/>
          </p:cNvPicPr>
          <p:nvPr>
            <p:custDataLst>
              <p:tags r:id="rId10"/>
            </p:custDataLst>
          </p:nvPr>
        </p:nvPicPr>
        <p:blipFill>
          <a:blip r:embed="rId22" cstate="email">
            <a:extLst>
              <a:ext uri="{28A0092B-C50C-407E-A947-70E740481C1C}">
                <a14:useLocalDpi xmlns:a14="http://schemas.microsoft.com/office/drawing/2010/main"/>
              </a:ext>
            </a:extLst>
          </a:blip>
          <a:srcRect/>
          <a:stretch>
            <a:fillRect/>
          </a:stretch>
        </p:blipFill>
        <p:spPr bwMode="gray">
          <a:xfrm>
            <a:off x="5018075" y="3635694"/>
            <a:ext cx="577291" cy="384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0" name="Rectangle 59">
            <a:extLst>
              <a:ext uri="{FF2B5EF4-FFF2-40B4-BE49-F238E27FC236}">
                <a16:creationId xmlns:a16="http://schemas.microsoft.com/office/drawing/2014/main" id="{3EC0D9A0-F9D7-4049-9753-796B393ED69D}"/>
              </a:ext>
            </a:extLst>
          </p:cNvPr>
          <p:cNvSpPr/>
          <p:nvPr/>
        </p:nvSpPr>
        <p:spPr>
          <a:xfrm>
            <a:off x="326467" y="1430284"/>
            <a:ext cx="4273525" cy="861774"/>
          </a:xfrm>
          <a:prstGeom prst="rect">
            <a:avLst/>
          </a:prstGeom>
        </p:spPr>
        <p:txBody>
          <a:bodyPr wrap="square">
            <a:spAutoFit/>
          </a:bodyPr>
          <a:lstStyle/>
          <a:p>
            <a:r>
              <a:rPr lang="en-GB" sz="1400" b="1" dirty="0">
                <a:solidFill>
                  <a:schemeClr val="accent5"/>
                </a:solidFill>
              </a:rPr>
              <a:t>Methodology: </a:t>
            </a:r>
          </a:p>
          <a:p>
            <a:r>
              <a:rPr lang="en-GB" sz="1200" dirty="0"/>
              <a:t>Online fieldwork January/February 2019</a:t>
            </a:r>
          </a:p>
          <a:p>
            <a:r>
              <a:rPr lang="en-GB" sz="1200" dirty="0"/>
              <a:t>All sample non-rejectors of holiday travel to England, further market specific screening as shown below:</a:t>
            </a:r>
          </a:p>
        </p:txBody>
      </p:sp>
      <p:pic>
        <p:nvPicPr>
          <p:cNvPr id="17" name="Picture 5">
            <a:extLst>
              <a:ext uri="{FF2B5EF4-FFF2-40B4-BE49-F238E27FC236}">
                <a16:creationId xmlns:a16="http://schemas.microsoft.com/office/drawing/2014/main" id="{4753B111-646F-477B-AAC1-4B8379AD2979}"/>
              </a:ext>
            </a:extLst>
          </p:cNvPr>
          <p:cNvPicPr>
            <a:picLocks noChangeAspect="1" noChangeArrowheads="1"/>
          </p:cNvPicPr>
          <p:nvPr>
            <p:custDataLst>
              <p:tags r:id="rId11"/>
            </p:custDataLst>
          </p:nvPr>
        </p:nvPicPr>
        <p:blipFill>
          <a:blip r:embed="rId23" cstate="email">
            <a:extLst>
              <a:ext uri="{28A0092B-C50C-407E-A947-70E740481C1C}">
                <a14:useLocalDpi xmlns:a14="http://schemas.microsoft.com/office/drawing/2010/main"/>
              </a:ext>
            </a:extLst>
          </a:blip>
          <a:srcRect/>
          <a:stretch>
            <a:fillRect/>
          </a:stretch>
        </p:blipFill>
        <p:spPr bwMode="gray">
          <a:xfrm>
            <a:off x="502425" y="2478523"/>
            <a:ext cx="593507" cy="3956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a:extLst>
              <a:ext uri="{FF2B5EF4-FFF2-40B4-BE49-F238E27FC236}">
                <a16:creationId xmlns:a16="http://schemas.microsoft.com/office/drawing/2014/main" id="{43E86CDF-0538-4396-BBCD-FBF05779C8ED}"/>
              </a:ext>
            </a:extLst>
          </p:cNvPr>
          <p:cNvSpPr/>
          <p:nvPr/>
        </p:nvSpPr>
        <p:spPr>
          <a:xfrm>
            <a:off x="380619" y="2275194"/>
            <a:ext cx="4219373" cy="81892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7FBB8071-12A9-4946-BD86-16A41AD5E366}"/>
              </a:ext>
            </a:extLst>
          </p:cNvPr>
          <p:cNvSpPr/>
          <p:nvPr/>
        </p:nvSpPr>
        <p:spPr>
          <a:xfrm>
            <a:off x="1095932" y="2299124"/>
            <a:ext cx="2309959" cy="1200329"/>
          </a:xfrm>
          <a:prstGeom prst="rect">
            <a:avLst/>
          </a:prstGeom>
        </p:spPr>
        <p:txBody>
          <a:bodyPr wrap="square">
            <a:spAutoFit/>
          </a:bodyPr>
          <a:lstStyle/>
          <a:p>
            <a:pPr fontAlgn="b"/>
            <a:r>
              <a:rPr lang="en-GB" sz="1200" b="1" i="1" dirty="0">
                <a:solidFill>
                  <a:srgbClr val="000000"/>
                </a:solidFill>
              </a:rPr>
              <a:t>Domestic leisure travellers: </a:t>
            </a:r>
          </a:p>
          <a:p>
            <a:pPr fontAlgn="b"/>
            <a:r>
              <a:rPr lang="en-GB" sz="1200" dirty="0">
                <a:solidFill>
                  <a:srgbClr val="000000"/>
                </a:solidFill>
              </a:rPr>
              <a:t>1000 interviews</a:t>
            </a:r>
          </a:p>
          <a:p>
            <a:pPr fontAlgn="b"/>
            <a:r>
              <a:rPr lang="en-GB" sz="1200" dirty="0">
                <a:solidFill>
                  <a:srgbClr val="000000"/>
                </a:solidFill>
              </a:rPr>
              <a:t>Take leisure holidays/breaks of 2+ nights in England</a:t>
            </a:r>
          </a:p>
          <a:p>
            <a:pPr fontAlgn="b"/>
            <a:endParaRPr lang="en-GB" sz="1200" dirty="0">
              <a:solidFill>
                <a:srgbClr val="000000"/>
              </a:solidFill>
            </a:endParaRPr>
          </a:p>
          <a:p>
            <a:pPr fontAlgn="b"/>
            <a:endParaRPr lang="en-GB" sz="1200" dirty="0">
              <a:solidFill>
                <a:srgbClr val="000000"/>
              </a:solidFill>
            </a:endParaRPr>
          </a:p>
        </p:txBody>
      </p:sp>
      <p:sp>
        <p:nvSpPr>
          <p:cNvPr id="22" name="Rectangle 21">
            <a:extLst>
              <a:ext uri="{FF2B5EF4-FFF2-40B4-BE49-F238E27FC236}">
                <a16:creationId xmlns:a16="http://schemas.microsoft.com/office/drawing/2014/main" id="{1332CDAB-62CC-447B-BAB0-30648C887767}"/>
              </a:ext>
            </a:extLst>
          </p:cNvPr>
          <p:cNvSpPr/>
          <p:nvPr/>
        </p:nvSpPr>
        <p:spPr>
          <a:xfrm>
            <a:off x="0" y="719470"/>
            <a:ext cx="9822385" cy="494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F7A9B9BD-31FE-4364-80CA-AF0E0534DEDD}"/>
              </a:ext>
            </a:extLst>
          </p:cNvPr>
          <p:cNvSpPr/>
          <p:nvPr/>
        </p:nvSpPr>
        <p:spPr>
          <a:xfrm>
            <a:off x="353720" y="3213131"/>
            <a:ext cx="4953000" cy="307777"/>
          </a:xfrm>
          <a:prstGeom prst="rect">
            <a:avLst/>
          </a:prstGeom>
        </p:spPr>
        <p:txBody>
          <a:bodyPr>
            <a:spAutoFit/>
          </a:bodyPr>
          <a:lstStyle/>
          <a:p>
            <a:pPr fontAlgn="b"/>
            <a:r>
              <a:rPr lang="en-GB" sz="1400" b="1" i="1" dirty="0">
                <a:solidFill>
                  <a:srgbClr val="000000"/>
                </a:solidFill>
              </a:rPr>
              <a:t>Inbound leisure travellers: 10 Markets</a:t>
            </a:r>
            <a:endParaRPr lang="en-GB" sz="1400" b="1" i="1" dirty="0"/>
          </a:p>
        </p:txBody>
      </p:sp>
      <p:sp>
        <p:nvSpPr>
          <p:cNvPr id="27" name="Slide Number Placeholder 5">
            <a:extLst>
              <a:ext uri="{FF2B5EF4-FFF2-40B4-BE49-F238E27FC236}">
                <a16:creationId xmlns:a16="http://schemas.microsoft.com/office/drawing/2014/main" id="{AF6002CA-B892-453F-A5F6-4488D18556B2}"/>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762D1370-77EE-4EAC-BDD8-58B28F1CC852}"/>
              </a:ext>
            </a:extLst>
          </p:cNvPr>
          <p:cNvSpPr/>
          <p:nvPr/>
        </p:nvSpPr>
        <p:spPr>
          <a:xfrm>
            <a:off x="4731294" y="1899065"/>
            <a:ext cx="4668277" cy="1323439"/>
          </a:xfrm>
          <a:prstGeom prst="rect">
            <a:avLst/>
          </a:prstGeom>
          <a:ln>
            <a:solidFill>
              <a:schemeClr val="accent5"/>
            </a:solidFill>
          </a:ln>
        </p:spPr>
        <p:txBody>
          <a:bodyPr wrap="square">
            <a:spAutoFit/>
          </a:bodyPr>
          <a:lstStyle/>
          <a:p>
            <a:pPr marL="285750" indent="-285750">
              <a:spcBef>
                <a:spcPts val="600"/>
              </a:spcBef>
              <a:buClr>
                <a:schemeClr val="tx1"/>
              </a:buClr>
              <a:buFont typeface="Arial" panose="020B0604020202020204" pitchFamily="34" charset="0"/>
              <a:buChar char="•"/>
            </a:pPr>
            <a:r>
              <a:rPr lang="en-GB" sz="1200" dirty="0"/>
              <a:t>What is the opportunity for experiential activities in England?</a:t>
            </a:r>
          </a:p>
          <a:p>
            <a:pPr marL="285750" indent="-285750">
              <a:spcBef>
                <a:spcPts val="600"/>
              </a:spcBef>
              <a:buClr>
                <a:schemeClr val="tx1"/>
              </a:buClr>
              <a:buFont typeface="Arial" panose="020B0604020202020204" pitchFamily="34" charset="0"/>
              <a:buChar char="•"/>
            </a:pPr>
            <a:r>
              <a:rPr lang="en-GB" sz="1200" dirty="0"/>
              <a:t>What are the drivers for doing experiential activities in England?</a:t>
            </a:r>
          </a:p>
          <a:p>
            <a:pPr marL="285750" indent="-285750">
              <a:spcBef>
                <a:spcPts val="600"/>
              </a:spcBef>
              <a:buClr>
                <a:schemeClr val="tx1"/>
              </a:buClr>
              <a:buFont typeface="Arial" panose="020B0604020202020204" pitchFamily="34" charset="0"/>
              <a:buChar char="•"/>
            </a:pPr>
            <a:r>
              <a:rPr lang="en-GB" sz="1200" dirty="0"/>
              <a:t>What are the barriers / challenges and how do we overcome them?</a:t>
            </a:r>
          </a:p>
          <a:p>
            <a:pPr marL="285750" indent="-285750">
              <a:spcBef>
                <a:spcPts val="600"/>
              </a:spcBef>
              <a:buClr>
                <a:schemeClr val="tx1"/>
              </a:buClr>
              <a:buFont typeface="Arial" panose="020B0604020202020204" pitchFamily="34" charset="0"/>
              <a:buChar char="•"/>
            </a:pPr>
            <a:r>
              <a:rPr lang="en-GB" sz="1200" dirty="0"/>
              <a:t>What does the ideal ‘experiential’ travel product look like? </a:t>
            </a:r>
          </a:p>
          <a:p>
            <a:pPr marL="285750" indent="-285750">
              <a:spcBef>
                <a:spcPts val="600"/>
              </a:spcBef>
              <a:buClr>
                <a:schemeClr val="tx1"/>
              </a:buClr>
              <a:buFont typeface="Arial" panose="020B0604020202020204" pitchFamily="34" charset="0"/>
              <a:buChar char="•"/>
            </a:pPr>
            <a:r>
              <a:rPr lang="en-GB" sz="1200" dirty="0"/>
              <a:t>What is the optimal go-to-market strategy?</a:t>
            </a:r>
          </a:p>
        </p:txBody>
      </p:sp>
      <p:sp>
        <p:nvSpPr>
          <p:cNvPr id="29" name="Rectangle 28">
            <a:extLst>
              <a:ext uri="{FF2B5EF4-FFF2-40B4-BE49-F238E27FC236}">
                <a16:creationId xmlns:a16="http://schemas.microsoft.com/office/drawing/2014/main" id="{951E5225-6C93-4C6F-9DBD-763B9835A700}"/>
              </a:ext>
            </a:extLst>
          </p:cNvPr>
          <p:cNvSpPr/>
          <p:nvPr/>
        </p:nvSpPr>
        <p:spPr>
          <a:xfrm>
            <a:off x="4731294" y="1461377"/>
            <a:ext cx="4668277" cy="428609"/>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dirty="0"/>
              <a:t>Research Focus Areas: </a:t>
            </a:r>
          </a:p>
        </p:txBody>
      </p:sp>
      <p:sp>
        <p:nvSpPr>
          <p:cNvPr id="30" name="Title 1">
            <a:extLst>
              <a:ext uri="{FF2B5EF4-FFF2-40B4-BE49-F238E27FC236}">
                <a16:creationId xmlns:a16="http://schemas.microsoft.com/office/drawing/2014/main" id="{EABDAF99-7F92-4682-90E3-967B0BAE8A5A}"/>
              </a:ext>
            </a:extLst>
          </p:cNvPr>
          <p:cNvSpPr>
            <a:spLocks noGrp="1"/>
          </p:cNvSpPr>
          <p:nvPr>
            <p:ph type="title"/>
          </p:nvPr>
        </p:nvSpPr>
        <p:spPr>
          <a:xfrm>
            <a:off x="84138" y="77788"/>
            <a:ext cx="8234362" cy="710873"/>
          </a:xfrm>
        </p:spPr>
        <p:txBody>
          <a:bodyPr/>
          <a:lstStyle/>
          <a:p>
            <a:r>
              <a:rPr lang="en-GB" dirty="0"/>
              <a:t>Methodology: Phase 2 – Quantitative Methodology</a:t>
            </a:r>
          </a:p>
        </p:txBody>
      </p:sp>
      <p:sp>
        <p:nvSpPr>
          <p:cNvPr id="31" name="Rectangle 30">
            <a:extLst>
              <a:ext uri="{FF2B5EF4-FFF2-40B4-BE49-F238E27FC236}">
                <a16:creationId xmlns:a16="http://schemas.microsoft.com/office/drawing/2014/main" id="{881BFDBF-CBFF-479E-ABBA-F624EC1E4D52}"/>
              </a:ext>
            </a:extLst>
          </p:cNvPr>
          <p:cNvSpPr/>
          <p:nvPr/>
        </p:nvSpPr>
        <p:spPr>
          <a:xfrm>
            <a:off x="84857" y="692864"/>
            <a:ext cx="9432280" cy="523220"/>
          </a:xfrm>
          <a:prstGeom prst="rect">
            <a:avLst/>
          </a:prstGeom>
        </p:spPr>
        <p:txBody>
          <a:bodyPr wrap="square">
            <a:spAutoFit/>
          </a:bodyPr>
          <a:lstStyle/>
          <a:p>
            <a:r>
              <a:rPr lang="en-GB" sz="1400" b="1" dirty="0">
                <a:solidFill>
                  <a:schemeClr val="accent5"/>
                </a:solidFill>
              </a:rPr>
              <a:t>Deep understanding of the scale and nature of the opportunity for experiential activities in England, both as product opportunities and potential drivers of Inbound and Domestic leisure travel growth  </a:t>
            </a:r>
          </a:p>
        </p:txBody>
      </p:sp>
      <p:sp>
        <p:nvSpPr>
          <p:cNvPr id="4" name="Rectangle 3">
            <a:extLst>
              <a:ext uri="{FF2B5EF4-FFF2-40B4-BE49-F238E27FC236}">
                <a16:creationId xmlns:a16="http://schemas.microsoft.com/office/drawing/2014/main" id="{A4F04FC3-8782-4E71-975C-9ABE51551F49}"/>
              </a:ext>
            </a:extLst>
          </p:cNvPr>
          <p:cNvSpPr/>
          <p:nvPr/>
        </p:nvSpPr>
        <p:spPr>
          <a:xfrm>
            <a:off x="353720" y="5075304"/>
            <a:ext cx="9162359" cy="892552"/>
          </a:xfrm>
          <a:prstGeom prst="rect">
            <a:avLst/>
          </a:prstGeom>
        </p:spPr>
        <p:txBody>
          <a:bodyPr wrap="square">
            <a:spAutoFit/>
          </a:bodyPr>
          <a:lstStyle/>
          <a:p>
            <a:r>
              <a:rPr lang="en-GB" sz="2800" dirty="0">
                <a:solidFill>
                  <a:schemeClr val="accent5"/>
                </a:solidFill>
              </a:rPr>
              <a:t>24</a:t>
            </a:r>
            <a:r>
              <a:rPr lang="en-GB" sz="2400" dirty="0">
                <a:solidFill>
                  <a:schemeClr val="accent5"/>
                </a:solidFill>
              </a:rPr>
              <a:t> </a:t>
            </a:r>
            <a:r>
              <a:rPr lang="en-GB" sz="1600" b="1" dirty="0">
                <a:solidFill>
                  <a:schemeClr val="accent5"/>
                </a:solidFill>
              </a:rPr>
              <a:t>experiential activities were tested in this survey</a:t>
            </a:r>
          </a:p>
          <a:p>
            <a:pPr marL="171450" indent="-171450">
              <a:buFont typeface="Arial" panose="020B0604020202020204" pitchFamily="34" charset="0"/>
              <a:buChar char="•"/>
            </a:pPr>
            <a:r>
              <a:rPr lang="en-GB" sz="1200" dirty="0"/>
              <a:t>A short description was given to provide clarity about the experience</a:t>
            </a:r>
            <a:r>
              <a:rPr lang="en-GB" sz="1100" dirty="0"/>
              <a:t>*</a:t>
            </a:r>
          </a:p>
          <a:p>
            <a:pPr marL="171450" indent="-171450">
              <a:buFont typeface="Arial" panose="020B0604020202020204" pitchFamily="34" charset="0"/>
              <a:buChar char="•"/>
            </a:pPr>
            <a:r>
              <a:rPr lang="en-GB" sz="1200" dirty="0"/>
              <a:t>Previous research has been carried out by VisitEngland focusing on sports and outdoor activities and so these are not included in this project.</a:t>
            </a:r>
            <a:endParaRPr lang="en-GB" sz="1400" dirty="0"/>
          </a:p>
        </p:txBody>
      </p:sp>
    </p:spTree>
    <p:extLst>
      <p:ext uri="{BB962C8B-B14F-4D97-AF65-F5344CB8AC3E}">
        <p14:creationId xmlns:p14="http://schemas.microsoft.com/office/powerpoint/2010/main" val="330551088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able 13">
            <a:extLst>
              <a:ext uri="{FF2B5EF4-FFF2-40B4-BE49-F238E27FC236}">
                <a16:creationId xmlns:a16="http://schemas.microsoft.com/office/drawing/2014/main" id="{8753BA8E-860B-44AA-9227-6A97FEBEBA0B}"/>
              </a:ext>
            </a:extLst>
          </p:cNvPr>
          <p:cNvGraphicFramePr>
            <a:graphicFrameLocks noGrp="1"/>
          </p:cNvGraphicFramePr>
          <p:nvPr/>
        </p:nvGraphicFramePr>
        <p:xfrm>
          <a:off x="5226" y="747647"/>
          <a:ext cx="9822386" cy="5574435"/>
        </p:xfrm>
        <a:graphic>
          <a:graphicData uri="http://schemas.openxmlformats.org/drawingml/2006/table">
            <a:tbl>
              <a:tblPr firstRow="1" bandRow="1">
                <a:tableStyleId>{5C22544A-7EE6-4342-B048-85BDC9FD1C3A}</a:tableStyleId>
              </a:tblPr>
              <a:tblGrid>
                <a:gridCol w="9822386">
                  <a:extLst>
                    <a:ext uri="{9D8B030D-6E8A-4147-A177-3AD203B41FA5}">
                      <a16:colId xmlns:a16="http://schemas.microsoft.com/office/drawing/2014/main" val="219639565"/>
                    </a:ext>
                  </a:extLst>
                </a:gridCol>
              </a:tblGrid>
              <a:tr h="5574435">
                <a:tc>
                  <a:txBody>
                    <a:bodyPr/>
                    <a:lstStyle/>
                    <a:p>
                      <a:endParaRPr lang="en-GB" dirty="0"/>
                    </a:p>
                  </a:txBody>
                  <a:tcPr>
                    <a:solidFill>
                      <a:schemeClr val="bg1">
                        <a:lumMod val="95000"/>
                      </a:schemeClr>
                    </a:solidFill>
                  </a:tcPr>
                </a:tc>
                <a:extLst>
                  <a:ext uri="{0D108BD9-81ED-4DB2-BD59-A6C34878D82A}">
                    <a16:rowId xmlns:a16="http://schemas.microsoft.com/office/drawing/2014/main" val="2447966589"/>
                  </a:ext>
                </a:extLst>
              </a:tr>
            </a:tbl>
          </a:graphicData>
        </a:graphic>
      </p:graphicFrame>
      <p:sp>
        <p:nvSpPr>
          <p:cNvPr id="11" name="Title 1">
            <a:extLst>
              <a:ext uri="{FF2B5EF4-FFF2-40B4-BE49-F238E27FC236}">
                <a16:creationId xmlns:a16="http://schemas.microsoft.com/office/drawing/2014/main" id="{A838893F-0A7F-4F9E-BCC1-6E359FED346C}"/>
              </a:ext>
            </a:extLst>
          </p:cNvPr>
          <p:cNvSpPr>
            <a:spLocks noGrp="1"/>
          </p:cNvSpPr>
          <p:nvPr>
            <p:ph type="title"/>
          </p:nvPr>
        </p:nvSpPr>
        <p:spPr>
          <a:xfrm>
            <a:off x="84138" y="77788"/>
            <a:ext cx="8234362" cy="904875"/>
          </a:xfrm>
        </p:spPr>
        <p:txBody>
          <a:bodyPr/>
          <a:lstStyle/>
          <a:p>
            <a:r>
              <a:rPr lang="en-GB" dirty="0"/>
              <a:t>Glossary</a:t>
            </a:r>
          </a:p>
        </p:txBody>
      </p:sp>
      <p:pic>
        <p:nvPicPr>
          <p:cNvPr id="28" name="Graphic 27">
            <a:extLst>
              <a:ext uri="{FF2B5EF4-FFF2-40B4-BE49-F238E27FC236}">
                <a16:creationId xmlns:a16="http://schemas.microsoft.com/office/drawing/2014/main" id="{C073D2DC-20C2-4578-9185-044D33E1A9F4}"/>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 xmlns:asvg="http://schemas.microsoft.com/office/drawing/2016/SVG/main" r:embed="rId3"/>
              </a:ext>
            </a:extLst>
          </a:blip>
          <a:stretch>
            <a:fillRect/>
          </a:stretch>
        </p:blipFill>
        <p:spPr>
          <a:xfrm>
            <a:off x="255673" y="1059008"/>
            <a:ext cx="518414" cy="518414"/>
          </a:xfrm>
          <a:prstGeom prst="rect">
            <a:avLst/>
          </a:prstGeom>
        </p:spPr>
      </p:pic>
      <p:pic>
        <p:nvPicPr>
          <p:cNvPr id="31" name="Graphic 30">
            <a:extLst>
              <a:ext uri="{FF2B5EF4-FFF2-40B4-BE49-F238E27FC236}">
                <a16:creationId xmlns:a16="http://schemas.microsoft.com/office/drawing/2014/main" id="{D3D68230-DAA8-4493-9D2B-DEFBC409E5A2}"/>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2885949" y="1105119"/>
            <a:ext cx="444420" cy="444420"/>
          </a:xfrm>
          <a:prstGeom prst="rect">
            <a:avLst/>
          </a:prstGeom>
        </p:spPr>
      </p:pic>
      <p:pic>
        <p:nvPicPr>
          <p:cNvPr id="32" name="Graphic 31">
            <a:extLst>
              <a:ext uri="{FF2B5EF4-FFF2-40B4-BE49-F238E27FC236}">
                <a16:creationId xmlns:a16="http://schemas.microsoft.com/office/drawing/2014/main" id="{CF64EFB7-CE45-465A-A69E-E5BE39A693E0}"/>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5360585" y="1125009"/>
            <a:ext cx="378889" cy="378889"/>
          </a:xfrm>
          <a:prstGeom prst="rect">
            <a:avLst/>
          </a:prstGeom>
        </p:spPr>
      </p:pic>
      <p:sp>
        <p:nvSpPr>
          <p:cNvPr id="33" name="Slide Number Placeholder 3">
            <a:extLst>
              <a:ext uri="{FF2B5EF4-FFF2-40B4-BE49-F238E27FC236}">
                <a16:creationId xmlns:a16="http://schemas.microsoft.com/office/drawing/2014/main" id="{B52D3ECD-3333-4E2E-AC00-5413AF73DA76}"/>
              </a:ext>
            </a:extLst>
          </p:cNvPr>
          <p:cNvSpPr txBox="1">
            <a:spLocks/>
          </p:cNvSpPr>
          <p:nvPr/>
        </p:nvSpPr>
        <p:spPr>
          <a:xfrm>
            <a:off x="811536" y="1188518"/>
            <a:ext cx="2216253" cy="259394"/>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sz="1200" b="1" dirty="0">
                <a:solidFill>
                  <a:schemeClr val="accent2">
                    <a:lumMod val="50000"/>
                  </a:schemeClr>
                </a:solidFill>
              </a:rPr>
              <a:t>Food &amp; Drink Experiences</a:t>
            </a:r>
          </a:p>
        </p:txBody>
      </p:sp>
      <p:sp>
        <p:nvSpPr>
          <p:cNvPr id="34" name="Slide Number Placeholder 3">
            <a:extLst>
              <a:ext uri="{FF2B5EF4-FFF2-40B4-BE49-F238E27FC236}">
                <a16:creationId xmlns:a16="http://schemas.microsoft.com/office/drawing/2014/main" id="{11F026EA-2A7E-4A2D-8BAA-F2F54E891543}"/>
              </a:ext>
            </a:extLst>
          </p:cNvPr>
          <p:cNvSpPr txBox="1">
            <a:spLocks/>
          </p:cNvSpPr>
          <p:nvPr/>
        </p:nvSpPr>
        <p:spPr>
          <a:xfrm>
            <a:off x="3348642" y="1202680"/>
            <a:ext cx="2216253" cy="259394"/>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sz="1200" b="1" dirty="0">
                <a:solidFill>
                  <a:schemeClr val="accent4"/>
                </a:solidFill>
              </a:rPr>
              <a:t>Learning Experiences</a:t>
            </a:r>
          </a:p>
        </p:txBody>
      </p:sp>
      <p:sp>
        <p:nvSpPr>
          <p:cNvPr id="35" name="Slide Number Placeholder 3">
            <a:extLst>
              <a:ext uri="{FF2B5EF4-FFF2-40B4-BE49-F238E27FC236}">
                <a16:creationId xmlns:a16="http://schemas.microsoft.com/office/drawing/2014/main" id="{2DE3BBD6-2F27-467C-B606-A91089673323}"/>
              </a:ext>
            </a:extLst>
          </p:cNvPr>
          <p:cNvSpPr txBox="1">
            <a:spLocks/>
          </p:cNvSpPr>
          <p:nvPr/>
        </p:nvSpPr>
        <p:spPr>
          <a:xfrm>
            <a:off x="5769174" y="1188518"/>
            <a:ext cx="2216253" cy="259394"/>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sz="1200" b="1" dirty="0">
                <a:solidFill>
                  <a:schemeClr val="accent5"/>
                </a:solidFill>
              </a:rPr>
              <a:t>Wellness Experiences</a:t>
            </a:r>
          </a:p>
        </p:txBody>
      </p:sp>
      <p:graphicFrame>
        <p:nvGraphicFramePr>
          <p:cNvPr id="2" name="Table 1">
            <a:extLst>
              <a:ext uri="{FF2B5EF4-FFF2-40B4-BE49-F238E27FC236}">
                <a16:creationId xmlns:a16="http://schemas.microsoft.com/office/drawing/2014/main" id="{DDD9421D-1C07-4451-AB5C-B54C5A573805}"/>
              </a:ext>
            </a:extLst>
          </p:cNvPr>
          <p:cNvGraphicFramePr>
            <a:graphicFrameLocks noGrp="1"/>
          </p:cNvGraphicFramePr>
          <p:nvPr/>
        </p:nvGraphicFramePr>
        <p:xfrm>
          <a:off x="154823" y="1082366"/>
          <a:ext cx="7415022" cy="5058985"/>
        </p:xfrm>
        <a:graphic>
          <a:graphicData uri="http://schemas.openxmlformats.org/drawingml/2006/table">
            <a:tbl>
              <a:tblPr firstRow="1" bandRow="1">
                <a:tableStyleId>{3B4B98B0-60AC-42C2-AFA5-B58CD77FA1E5}</a:tableStyleId>
              </a:tblPr>
              <a:tblGrid>
                <a:gridCol w="2471674">
                  <a:extLst>
                    <a:ext uri="{9D8B030D-6E8A-4147-A177-3AD203B41FA5}">
                      <a16:colId xmlns:a16="http://schemas.microsoft.com/office/drawing/2014/main" val="2303020348"/>
                    </a:ext>
                  </a:extLst>
                </a:gridCol>
                <a:gridCol w="2471674">
                  <a:extLst>
                    <a:ext uri="{9D8B030D-6E8A-4147-A177-3AD203B41FA5}">
                      <a16:colId xmlns:a16="http://schemas.microsoft.com/office/drawing/2014/main" val="2966392895"/>
                    </a:ext>
                  </a:extLst>
                </a:gridCol>
                <a:gridCol w="2471674">
                  <a:extLst>
                    <a:ext uri="{9D8B030D-6E8A-4147-A177-3AD203B41FA5}">
                      <a16:colId xmlns:a16="http://schemas.microsoft.com/office/drawing/2014/main" val="2775458396"/>
                    </a:ext>
                  </a:extLst>
                </a:gridCol>
              </a:tblGrid>
              <a:tr h="492700">
                <a:tc>
                  <a:txBody>
                    <a:bodyPr/>
                    <a:lstStyle/>
                    <a:p>
                      <a:endParaRPr lang="en-GB" sz="1000" dirty="0">
                        <a:latin typeface="+mn-lt"/>
                      </a:endParaRPr>
                    </a:p>
                  </a:txBody>
                  <a:tcPr>
                    <a:lnR w="12700" cap="flat" cmpd="sng" algn="ctr">
                      <a:solidFill>
                        <a:schemeClr val="tx1"/>
                      </a:solidFill>
                      <a:prstDash val="solid"/>
                      <a:round/>
                      <a:headEnd type="none" w="med" len="med"/>
                      <a:tailEnd type="none" w="med" len="med"/>
                    </a:lnR>
                  </a:tcPr>
                </a:tc>
                <a:tc>
                  <a:txBody>
                    <a:bodyPr/>
                    <a:lstStyle/>
                    <a:p>
                      <a:endParaRPr lang="en-GB" sz="10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sz="1000" dirty="0">
                        <a:latin typeface="+mn-lt"/>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602053620"/>
                  </a:ext>
                </a:extLst>
              </a:tr>
              <a:tr h="310124">
                <a:tc>
                  <a:txBody>
                    <a:bodyPr/>
                    <a:lstStyle/>
                    <a:p>
                      <a:r>
                        <a:rPr lang="en-GB" sz="1000" dirty="0">
                          <a:latin typeface="+mn-lt"/>
                        </a:rPr>
                        <a:t>Foraging experience – expert led course to find food in the wild</a:t>
                      </a:r>
                    </a:p>
                  </a:txBody>
                  <a:tcPr>
                    <a:lnR w="12700" cap="flat" cmpd="sng" algn="ctr">
                      <a:solidFill>
                        <a:schemeClr val="tx1"/>
                      </a:solidFill>
                      <a:prstDash val="solid"/>
                      <a:round/>
                      <a:headEnd type="none" w="med" len="med"/>
                      <a:tailEnd type="none" w="med" len="med"/>
                    </a:lnR>
                  </a:tcPr>
                </a:tc>
                <a:tc>
                  <a:txBody>
                    <a:bodyPr/>
                    <a:lstStyle/>
                    <a:p>
                      <a:r>
                        <a:rPr lang="en-GB" sz="1000" kern="1200" dirty="0">
                          <a:solidFill>
                            <a:schemeClr val="tx1"/>
                          </a:solidFill>
                          <a:effectLst/>
                          <a:latin typeface="+mn-lt"/>
                          <a:ea typeface="+mn-ea"/>
                          <a:cs typeface="+mn-cs"/>
                        </a:rPr>
                        <a:t>Photography class – learn how to photograph wildlife, scenery or architecture with an expert</a:t>
                      </a:r>
                      <a:endParaRPr lang="en-GB" sz="10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sz="1000" kern="1200" dirty="0">
                          <a:solidFill>
                            <a:schemeClr val="tx1"/>
                          </a:solidFill>
                          <a:effectLst/>
                          <a:latin typeface="+mn-lt"/>
                          <a:ea typeface="+mn-ea"/>
                          <a:cs typeface="+mn-cs"/>
                        </a:rPr>
                        <a:t>A tai chi experience – e.g. at a famous landmark or outdoors</a:t>
                      </a:r>
                      <a:endParaRPr lang="en-GB" sz="1000" dirty="0">
                        <a:latin typeface="+mn-lt"/>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990345014"/>
                  </a:ext>
                </a:extLst>
              </a:tr>
              <a:tr h="310124">
                <a:tc>
                  <a:txBody>
                    <a:bodyPr/>
                    <a:lstStyle/>
                    <a:p>
                      <a:r>
                        <a:rPr lang="en-GB" sz="1000" kern="1200" dirty="0">
                          <a:solidFill>
                            <a:schemeClr val="tx1"/>
                          </a:solidFill>
                          <a:effectLst/>
                          <a:latin typeface="+mn-lt"/>
                          <a:ea typeface="+mn-ea"/>
                          <a:cs typeface="+mn-cs"/>
                        </a:rPr>
                        <a:t>Guided fishing experience to catch and cook your own dinner </a:t>
                      </a:r>
                      <a:endParaRPr lang="en-GB" sz="1000" dirty="0">
                        <a:latin typeface="+mn-lt"/>
                      </a:endParaRPr>
                    </a:p>
                  </a:txBody>
                  <a:tcPr>
                    <a:lnR w="12700" cap="flat" cmpd="sng" algn="ctr">
                      <a:solidFill>
                        <a:schemeClr val="tx1"/>
                      </a:solidFill>
                      <a:prstDash val="solid"/>
                      <a:round/>
                      <a:headEnd type="none" w="med" len="med"/>
                      <a:tailEnd type="none" w="med" len="med"/>
                    </a:lnR>
                  </a:tcPr>
                </a:tc>
                <a:tc>
                  <a:txBody>
                    <a:bodyPr/>
                    <a:lstStyle/>
                    <a:p>
                      <a:r>
                        <a:rPr lang="en-GB" sz="1000" kern="1200" dirty="0">
                          <a:solidFill>
                            <a:schemeClr val="tx1"/>
                          </a:solidFill>
                          <a:effectLst/>
                          <a:latin typeface="+mn-lt"/>
                          <a:ea typeface="+mn-ea"/>
                          <a:cs typeface="+mn-cs"/>
                        </a:rPr>
                        <a:t>Experience life ‘behind the scenes’ – exclusive or unique access to a historic building</a:t>
                      </a:r>
                      <a:endParaRPr lang="en-GB" sz="10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sz="1000" kern="1200" dirty="0">
                          <a:solidFill>
                            <a:schemeClr val="tx1"/>
                          </a:solidFill>
                          <a:effectLst/>
                          <a:latin typeface="+mn-lt"/>
                          <a:ea typeface="+mn-ea"/>
                          <a:cs typeface="+mn-cs"/>
                        </a:rPr>
                        <a:t>A </a:t>
                      </a:r>
                      <a:r>
                        <a:rPr lang="en-GB" sz="1000" kern="1200" dirty="0" err="1">
                          <a:solidFill>
                            <a:schemeClr val="tx1"/>
                          </a:solidFill>
                          <a:effectLst/>
                          <a:latin typeface="+mn-lt"/>
                          <a:ea typeface="+mn-ea"/>
                          <a:cs typeface="+mn-cs"/>
                        </a:rPr>
                        <a:t>pilates</a:t>
                      </a:r>
                      <a:r>
                        <a:rPr lang="en-GB" sz="1000" kern="1200" dirty="0">
                          <a:solidFill>
                            <a:schemeClr val="tx1"/>
                          </a:solidFill>
                          <a:effectLst/>
                          <a:latin typeface="+mn-lt"/>
                          <a:ea typeface="+mn-ea"/>
                          <a:cs typeface="+mn-cs"/>
                        </a:rPr>
                        <a:t> experience - e.g. at a famous landmark or outdoors</a:t>
                      </a:r>
                      <a:endParaRPr lang="en-GB" sz="1000" dirty="0">
                        <a:latin typeface="+mn-lt"/>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174923730"/>
                  </a:ext>
                </a:extLst>
              </a:tr>
              <a:tr h="310124">
                <a:tc>
                  <a:txBody>
                    <a:bodyPr/>
                    <a:lstStyle/>
                    <a:p>
                      <a:r>
                        <a:rPr lang="en-GB" sz="1000" kern="1200" dirty="0">
                          <a:solidFill>
                            <a:schemeClr val="tx1"/>
                          </a:solidFill>
                          <a:effectLst/>
                          <a:latin typeface="+mn-lt"/>
                          <a:ea typeface="+mn-ea"/>
                          <a:cs typeface="+mn-cs"/>
                        </a:rPr>
                        <a:t>Cookery class – learning to cook traditional local specialities</a:t>
                      </a:r>
                      <a:endParaRPr lang="en-GB" sz="1000" dirty="0">
                        <a:latin typeface="+mn-lt"/>
                      </a:endParaRPr>
                    </a:p>
                  </a:txBody>
                  <a:tcPr>
                    <a:lnR w="12700" cap="flat" cmpd="sng" algn="ctr">
                      <a:solidFill>
                        <a:schemeClr val="tx1"/>
                      </a:solidFill>
                      <a:prstDash val="solid"/>
                      <a:round/>
                      <a:headEnd type="none" w="med" len="med"/>
                      <a:tailEnd type="none" w="med" len="med"/>
                    </a:lnR>
                  </a:tcPr>
                </a:tc>
                <a:tc>
                  <a:txBody>
                    <a:bodyPr/>
                    <a:lstStyle/>
                    <a:p>
                      <a:r>
                        <a:rPr lang="en-GB" sz="1000" kern="1200" dirty="0">
                          <a:solidFill>
                            <a:schemeClr val="tx1"/>
                          </a:solidFill>
                          <a:effectLst/>
                          <a:latin typeface="+mn-lt"/>
                          <a:ea typeface="+mn-ea"/>
                          <a:cs typeface="+mn-cs"/>
                        </a:rPr>
                        <a:t>Shadowing experience – go out with a park ranger as they care for the landscape</a:t>
                      </a:r>
                      <a:endParaRPr lang="en-GB" sz="10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sz="1000" kern="1200" dirty="0">
                          <a:solidFill>
                            <a:schemeClr val="tx1"/>
                          </a:solidFill>
                          <a:effectLst/>
                          <a:latin typeface="+mn-lt"/>
                          <a:ea typeface="+mn-ea"/>
                          <a:cs typeface="+mn-cs"/>
                        </a:rPr>
                        <a:t>A yoga experience – e.g. at a famous landmark, outdoors or combined with another sport</a:t>
                      </a:r>
                      <a:endParaRPr lang="en-GB" sz="1000" dirty="0">
                        <a:latin typeface="+mn-lt"/>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061532950"/>
                  </a:ext>
                </a:extLst>
              </a:tr>
              <a:tr h="310124">
                <a:tc>
                  <a:txBody>
                    <a:bodyPr/>
                    <a:lstStyle/>
                    <a:p>
                      <a:r>
                        <a:rPr lang="en-GB" sz="1000" kern="1200" dirty="0">
                          <a:solidFill>
                            <a:schemeClr val="tx1"/>
                          </a:solidFill>
                          <a:effectLst/>
                          <a:latin typeface="+mn-lt"/>
                          <a:ea typeface="+mn-ea"/>
                          <a:cs typeface="+mn-cs"/>
                        </a:rPr>
                        <a:t>Baking school – learn to make regional specialities such as cakes, pastries, bread</a:t>
                      </a:r>
                      <a:endParaRPr lang="en-GB" sz="1000" dirty="0">
                        <a:latin typeface="+mn-lt"/>
                      </a:endParaRPr>
                    </a:p>
                  </a:txBody>
                  <a:tcPr>
                    <a:lnR w="12700" cap="flat" cmpd="sng" algn="ctr">
                      <a:solidFill>
                        <a:schemeClr val="tx1"/>
                      </a:solidFill>
                      <a:prstDash val="solid"/>
                      <a:round/>
                      <a:headEnd type="none" w="med" len="med"/>
                      <a:tailEnd type="none" w="med" len="med"/>
                    </a:lnR>
                  </a:tcPr>
                </a:tc>
                <a:tc>
                  <a:txBody>
                    <a:bodyPr/>
                    <a:lstStyle/>
                    <a:p>
                      <a:pPr>
                        <a:lnSpc>
                          <a:spcPct val="107000"/>
                        </a:lnSpc>
                        <a:spcAft>
                          <a:spcPts val="0"/>
                        </a:spcAft>
                      </a:pPr>
                      <a:r>
                        <a:rPr lang="en-GB" sz="1000" dirty="0">
                          <a:effectLst/>
                          <a:latin typeface="+mn-lt"/>
                          <a:ea typeface="Calibri" panose="020F0502020204030204" pitchFamily="34" charset="0"/>
                          <a:cs typeface="Times New Roman" panose="02020603050405020304" pitchFamily="18" charset="0"/>
                        </a:rPr>
                        <a:t>Fossil hunting – explore and uncover history with an expert guide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sz="1000" kern="1200" dirty="0">
                          <a:solidFill>
                            <a:schemeClr val="tx1"/>
                          </a:solidFill>
                          <a:effectLst/>
                          <a:latin typeface="+mn-lt"/>
                          <a:ea typeface="+mn-ea"/>
                          <a:cs typeface="+mn-cs"/>
                        </a:rPr>
                        <a:t>A remote wellness retreat – spend quality time relaxing away from technology</a:t>
                      </a:r>
                      <a:endParaRPr lang="en-GB" sz="1000" dirty="0">
                        <a:latin typeface="+mn-lt"/>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846867352"/>
                  </a:ext>
                </a:extLst>
              </a:tr>
              <a:tr h="310124">
                <a:tc>
                  <a:txBody>
                    <a:bodyPr/>
                    <a:lstStyle/>
                    <a:p>
                      <a:pPr>
                        <a:lnSpc>
                          <a:spcPct val="107000"/>
                        </a:lnSpc>
                        <a:spcAft>
                          <a:spcPts val="0"/>
                        </a:spcAft>
                      </a:pPr>
                      <a:r>
                        <a:rPr lang="en-GB" sz="1000" dirty="0">
                          <a:effectLst/>
                          <a:latin typeface="+mn-lt"/>
                          <a:ea typeface="Calibri" panose="020F0502020204030204" pitchFamily="34" charset="0"/>
                          <a:cs typeface="Times New Roman" panose="02020603050405020304" pitchFamily="18" charset="0"/>
                        </a:rPr>
                        <a:t>Chocolate making class – learn from expert chocolatiers</a:t>
                      </a:r>
                    </a:p>
                  </a:txBody>
                  <a:tcPr marL="68580" marR="68580" marT="0" marB="0">
                    <a:lnR w="12700" cap="flat" cmpd="sng" algn="ctr">
                      <a:solidFill>
                        <a:schemeClr val="tx1"/>
                      </a:solidFill>
                      <a:prstDash val="solid"/>
                      <a:round/>
                      <a:headEnd type="none" w="med" len="med"/>
                      <a:tailEnd type="none" w="med" len="med"/>
                    </a:lnR>
                  </a:tcPr>
                </a:tc>
                <a:tc>
                  <a:txBody>
                    <a:bodyPr/>
                    <a:lstStyle/>
                    <a:p>
                      <a:r>
                        <a:rPr lang="en-GB" sz="1000" kern="1200" dirty="0">
                          <a:solidFill>
                            <a:schemeClr val="tx1"/>
                          </a:solidFill>
                          <a:effectLst/>
                          <a:latin typeface="+mn-lt"/>
                          <a:ea typeface="+mn-ea"/>
                          <a:cs typeface="+mn-cs"/>
                        </a:rPr>
                        <a:t>Guided nature experience – go bird watching or observe wildlife in their natural habitat</a:t>
                      </a:r>
                      <a:endParaRPr lang="en-GB" sz="10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sz="1000" kern="1200" dirty="0">
                          <a:solidFill>
                            <a:schemeClr val="tx1"/>
                          </a:solidFill>
                          <a:effectLst/>
                          <a:latin typeface="+mn-lt"/>
                          <a:ea typeface="+mn-ea"/>
                          <a:cs typeface="+mn-cs"/>
                        </a:rPr>
                        <a:t>A spa experience – relax with several treatments at a specialist venue</a:t>
                      </a:r>
                      <a:endParaRPr lang="en-GB" sz="1000" dirty="0">
                        <a:latin typeface="+mn-lt"/>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59809659"/>
                  </a:ext>
                </a:extLst>
              </a:tr>
              <a:tr h="310124">
                <a:tc>
                  <a:txBody>
                    <a:bodyPr/>
                    <a:lstStyle/>
                    <a:p>
                      <a:pPr>
                        <a:lnSpc>
                          <a:spcPct val="107000"/>
                        </a:lnSpc>
                        <a:spcAft>
                          <a:spcPts val="0"/>
                        </a:spcAft>
                      </a:pPr>
                      <a:r>
                        <a:rPr lang="en-GB" sz="1000" kern="1200" dirty="0">
                          <a:solidFill>
                            <a:schemeClr val="tx1"/>
                          </a:solidFill>
                          <a:effectLst/>
                          <a:latin typeface="+mn-lt"/>
                          <a:ea typeface="+mn-ea"/>
                          <a:cs typeface="+mn-cs"/>
                        </a:rPr>
                        <a:t>Cheese making class – learn to make local cheese</a:t>
                      </a:r>
                      <a:endParaRPr lang="en-GB" sz="1000" dirty="0">
                        <a:effectLst/>
                        <a:latin typeface="+mn-lt"/>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tc>
                  <a:txBody>
                    <a:bodyPr/>
                    <a:lstStyle/>
                    <a:p>
                      <a:r>
                        <a:rPr lang="en-GB" sz="1000" kern="1200" dirty="0">
                          <a:solidFill>
                            <a:schemeClr val="tx1"/>
                          </a:solidFill>
                          <a:effectLst/>
                          <a:latin typeface="+mn-lt"/>
                          <a:ea typeface="+mn-ea"/>
                          <a:cs typeface="+mn-cs"/>
                        </a:rPr>
                        <a:t>Volunteering or working holiday – spend time helping to restore or preserve a historic site</a:t>
                      </a:r>
                      <a:endParaRPr lang="en-GB" sz="10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107000"/>
                        </a:lnSpc>
                        <a:spcAft>
                          <a:spcPts val="0"/>
                        </a:spcAft>
                      </a:pPr>
                      <a:r>
                        <a:rPr lang="en-GB" sz="1000" dirty="0">
                          <a:effectLst/>
                          <a:latin typeface="+mn-lt"/>
                          <a:ea typeface="Calibri" panose="020F0502020204030204" pitchFamily="34" charset="0"/>
                          <a:cs typeface="Times New Roman" panose="02020603050405020304" pitchFamily="18" charset="0"/>
                        </a:rPr>
                        <a:t>Mindfulness or meditation class – learn how to relax and recharge </a:t>
                      </a:r>
                    </a:p>
                  </a:txBody>
                  <a:tcPr marL="68580" marR="68580" marT="0" marB="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306957958"/>
                  </a:ext>
                </a:extLst>
              </a:tr>
              <a:tr h="310124">
                <a:tc>
                  <a:txBody>
                    <a:bodyPr/>
                    <a:lstStyle/>
                    <a:p>
                      <a:pPr>
                        <a:lnSpc>
                          <a:spcPct val="107000"/>
                        </a:lnSpc>
                        <a:spcAft>
                          <a:spcPts val="0"/>
                        </a:spcAft>
                      </a:pPr>
                      <a:r>
                        <a:rPr lang="en-GB" sz="1000" kern="1200" dirty="0">
                          <a:solidFill>
                            <a:schemeClr val="tx1"/>
                          </a:solidFill>
                          <a:effectLst/>
                          <a:latin typeface="+mn-lt"/>
                          <a:ea typeface="+mn-ea"/>
                          <a:cs typeface="+mn-cs"/>
                        </a:rPr>
                        <a:t>Street food tour and tasting - with a food expert to guide you </a:t>
                      </a:r>
                      <a:endParaRPr lang="en-GB" sz="1000" dirty="0">
                        <a:effectLst/>
                        <a:latin typeface="+mn-lt"/>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tc>
                  <a:txBody>
                    <a:bodyPr/>
                    <a:lstStyle/>
                    <a:p>
                      <a:pPr>
                        <a:lnSpc>
                          <a:spcPct val="107000"/>
                        </a:lnSpc>
                        <a:spcAft>
                          <a:spcPts val="0"/>
                        </a:spcAft>
                      </a:pPr>
                      <a:r>
                        <a:rPr lang="en-GB" sz="1000" dirty="0">
                          <a:effectLst/>
                          <a:latin typeface="+mn-lt"/>
                          <a:ea typeface="Calibri" panose="020F0502020204030204" pitchFamily="34" charset="0"/>
                          <a:cs typeface="Times New Roman" panose="02020603050405020304" pitchFamily="18" charset="0"/>
                        </a:rPr>
                        <a:t>Street art – meet street artists and have a go yourself at a wall mural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sz="1000" kern="1200" dirty="0">
                          <a:solidFill>
                            <a:schemeClr val="tx1"/>
                          </a:solidFill>
                          <a:effectLst/>
                          <a:latin typeface="+mn-lt"/>
                          <a:ea typeface="+mn-ea"/>
                          <a:cs typeface="+mn-cs"/>
                        </a:rPr>
                        <a:t>A homeopathic experience – e.g. acupuncture, reflexology or osteopathy</a:t>
                      </a:r>
                      <a:endParaRPr lang="en-GB" sz="1000" dirty="0">
                        <a:latin typeface="+mn-lt"/>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733699513"/>
                  </a:ext>
                </a:extLst>
              </a:tr>
              <a:tr h="310124">
                <a:tc>
                  <a:txBody>
                    <a:bodyPr/>
                    <a:lstStyle/>
                    <a:p>
                      <a:pPr>
                        <a:lnSpc>
                          <a:spcPct val="107000"/>
                        </a:lnSpc>
                        <a:spcAft>
                          <a:spcPts val="0"/>
                        </a:spcAft>
                      </a:pPr>
                      <a:r>
                        <a:rPr lang="en-GB" sz="1000" kern="1200" dirty="0">
                          <a:solidFill>
                            <a:schemeClr val="tx1"/>
                          </a:solidFill>
                          <a:effectLst/>
                          <a:latin typeface="+mn-lt"/>
                          <a:ea typeface="+mn-ea"/>
                          <a:cs typeface="+mn-cs"/>
                        </a:rPr>
                        <a:t>Vineyard tour and tasting – discover the wine making process and taste it too</a:t>
                      </a:r>
                      <a:endParaRPr lang="en-GB" sz="1000" dirty="0">
                        <a:effectLst/>
                        <a:latin typeface="+mn-lt"/>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tc>
                  <a:txBody>
                    <a:bodyPr/>
                    <a:lstStyle/>
                    <a:p>
                      <a:r>
                        <a:rPr lang="en-GB" sz="1000" kern="1200" dirty="0">
                          <a:solidFill>
                            <a:schemeClr val="tx1"/>
                          </a:solidFill>
                          <a:effectLst/>
                          <a:latin typeface="+mn-lt"/>
                          <a:ea typeface="+mn-ea"/>
                          <a:cs typeface="+mn-cs"/>
                        </a:rPr>
                        <a:t>Authentic craft workshop – learn a traditional local craft with an expert (e.g. weaving, pottery, painting)</a:t>
                      </a:r>
                      <a:endParaRPr lang="en-GB" sz="10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sz="1000" dirty="0">
                        <a:latin typeface="+mn-lt"/>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1741988"/>
                  </a:ext>
                </a:extLst>
              </a:tr>
              <a:tr h="272742">
                <a:tc>
                  <a:txBody>
                    <a:bodyPr/>
                    <a:lstStyle/>
                    <a:p>
                      <a:pPr>
                        <a:lnSpc>
                          <a:spcPct val="107000"/>
                        </a:lnSpc>
                        <a:spcAft>
                          <a:spcPts val="0"/>
                        </a:spcAft>
                      </a:pPr>
                      <a:r>
                        <a:rPr lang="en-GB" sz="1000" kern="1200" dirty="0">
                          <a:solidFill>
                            <a:schemeClr val="tx1"/>
                          </a:solidFill>
                          <a:effectLst/>
                          <a:latin typeface="+mn-lt"/>
                          <a:ea typeface="+mn-ea"/>
                          <a:cs typeface="+mn-cs"/>
                        </a:rPr>
                        <a:t>Distillery or brewery experience – discover the beer-making or gin-distilling process and taste it too</a:t>
                      </a:r>
                      <a:endParaRPr lang="en-GB" sz="1000" dirty="0">
                        <a:effectLst/>
                        <a:latin typeface="+mn-lt"/>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tcPr>
                </a:tc>
                <a:tc>
                  <a:txBody>
                    <a:bodyPr/>
                    <a:lstStyle/>
                    <a:p>
                      <a:endParaRPr lang="en-GB" sz="10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GB" sz="1000" dirty="0">
                        <a:latin typeface="+mn-lt"/>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441234993"/>
                  </a:ext>
                </a:extLst>
              </a:tr>
            </a:tbl>
          </a:graphicData>
        </a:graphic>
      </p:graphicFrame>
      <p:sp>
        <p:nvSpPr>
          <p:cNvPr id="3" name="TextBox 2">
            <a:extLst>
              <a:ext uri="{FF2B5EF4-FFF2-40B4-BE49-F238E27FC236}">
                <a16:creationId xmlns:a16="http://schemas.microsoft.com/office/drawing/2014/main" id="{2A3854C9-E84C-43CD-8971-99F1AB47778D}"/>
              </a:ext>
            </a:extLst>
          </p:cNvPr>
          <p:cNvSpPr txBox="1"/>
          <p:nvPr/>
        </p:nvSpPr>
        <p:spPr>
          <a:xfrm>
            <a:off x="2464932" y="770258"/>
            <a:ext cx="2794804" cy="307777"/>
          </a:xfrm>
          <a:prstGeom prst="rect">
            <a:avLst/>
          </a:prstGeom>
          <a:noFill/>
        </p:spPr>
        <p:txBody>
          <a:bodyPr wrap="none" rtlCol="0">
            <a:spAutoFit/>
          </a:bodyPr>
          <a:lstStyle/>
          <a:p>
            <a:r>
              <a:rPr lang="en-GB" sz="1400" b="1" dirty="0">
                <a:solidFill>
                  <a:schemeClr val="accent5"/>
                </a:solidFill>
              </a:rPr>
              <a:t>Full Experience Descriptions Tested</a:t>
            </a:r>
          </a:p>
        </p:txBody>
      </p:sp>
      <p:sp>
        <p:nvSpPr>
          <p:cNvPr id="12" name="TextBox 11">
            <a:extLst>
              <a:ext uri="{FF2B5EF4-FFF2-40B4-BE49-F238E27FC236}">
                <a16:creationId xmlns:a16="http://schemas.microsoft.com/office/drawing/2014/main" id="{68CA7684-477B-434F-8499-FE9D264FF37F}"/>
              </a:ext>
            </a:extLst>
          </p:cNvPr>
          <p:cNvSpPr txBox="1"/>
          <p:nvPr/>
        </p:nvSpPr>
        <p:spPr>
          <a:xfrm>
            <a:off x="7719442" y="1365907"/>
            <a:ext cx="2031735" cy="523220"/>
          </a:xfrm>
          <a:prstGeom prst="rect">
            <a:avLst/>
          </a:prstGeom>
          <a:noFill/>
        </p:spPr>
        <p:txBody>
          <a:bodyPr wrap="square" rtlCol="0">
            <a:spAutoFit/>
          </a:bodyPr>
          <a:lstStyle/>
          <a:p>
            <a:r>
              <a:rPr lang="en-GB" sz="1400" b="1" dirty="0">
                <a:solidFill>
                  <a:schemeClr val="accent5"/>
                </a:solidFill>
              </a:rPr>
              <a:t>Definitions Used Within this Report</a:t>
            </a:r>
          </a:p>
        </p:txBody>
      </p:sp>
      <p:sp>
        <p:nvSpPr>
          <p:cNvPr id="4" name="TextBox 3">
            <a:extLst>
              <a:ext uri="{FF2B5EF4-FFF2-40B4-BE49-F238E27FC236}">
                <a16:creationId xmlns:a16="http://schemas.microsoft.com/office/drawing/2014/main" id="{1DEC361F-F945-4FE9-B48F-967CDC74F0E1}"/>
              </a:ext>
            </a:extLst>
          </p:cNvPr>
          <p:cNvSpPr txBox="1"/>
          <p:nvPr/>
        </p:nvSpPr>
        <p:spPr>
          <a:xfrm>
            <a:off x="7719442" y="1889127"/>
            <a:ext cx="2031735" cy="2677656"/>
          </a:xfrm>
          <a:prstGeom prst="rect">
            <a:avLst/>
          </a:prstGeom>
          <a:noFill/>
        </p:spPr>
        <p:txBody>
          <a:bodyPr wrap="square" rtlCol="0">
            <a:spAutoFit/>
          </a:bodyPr>
          <a:lstStyle/>
          <a:p>
            <a:r>
              <a:rPr lang="en-GB" sz="1200" b="1" i="1" dirty="0"/>
              <a:t>Level of participation or interest in experiences</a:t>
            </a:r>
          </a:p>
          <a:p>
            <a:pPr marL="171450" indent="-171450">
              <a:buFont typeface="Arial" panose="020B0604020202020204" pitchFamily="34" charset="0"/>
              <a:buChar char="•"/>
            </a:pPr>
            <a:r>
              <a:rPr lang="en-GB" sz="1200" dirty="0"/>
              <a:t>Done – taken part in the activity whilst on a holiday of 2+ nights</a:t>
            </a:r>
          </a:p>
          <a:p>
            <a:pPr marL="171450" indent="-171450">
              <a:buFont typeface="Arial" panose="020B0604020202020204" pitchFamily="34" charset="0"/>
              <a:buChar char="•"/>
            </a:pPr>
            <a:r>
              <a:rPr lang="en-GB" sz="1200" dirty="0"/>
              <a:t>Booked to do – Booked to take part in during a holiday in next 12 months</a:t>
            </a:r>
          </a:p>
          <a:p>
            <a:pPr marL="171450" indent="-171450">
              <a:buFont typeface="Arial" panose="020B0604020202020204" pitchFamily="34" charset="0"/>
              <a:buChar char="•"/>
            </a:pPr>
            <a:r>
              <a:rPr lang="en-GB" sz="1200" dirty="0"/>
              <a:t>Interested – Interesting in doing the activity on a holiday in the future</a:t>
            </a:r>
          </a:p>
          <a:p>
            <a:pPr marL="171450" indent="-171450">
              <a:buFont typeface="Arial" panose="020B0604020202020204" pitchFamily="34" charset="0"/>
              <a:buChar char="•"/>
            </a:pPr>
            <a:r>
              <a:rPr lang="en-GB" sz="1200" dirty="0"/>
              <a:t>Participation/Interest – Net of Done/Booked/Interested</a:t>
            </a:r>
          </a:p>
        </p:txBody>
      </p:sp>
      <p:sp>
        <p:nvSpPr>
          <p:cNvPr id="15" name="Slide Number Placeholder 5">
            <a:extLst>
              <a:ext uri="{FF2B5EF4-FFF2-40B4-BE49-F238E27FC236}">
                <a16:creationId xmlns:a16="http://schemas.microsoft.com/office/drawing/2014/main" id="{4AFB042C-35DD-41DA-B9B5-19EF3603E220}"/>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0633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le 15">
            <a:extLst>
              <a:ext uri="{FF2B5EF4-FFF2-40B4-BE49-F238E27FC236}">
                <a16:creationId xmlns:a16="http://schemas.microsoft.com/office/drawing/2014/main" id="{68970A3E-94B8-4F4D-9FA2-C871AEE74847}"/>
              </a:ext>
            </a:extLst>
          </p:cNvPr>
          <p:cNvGraphicFramePr>
            <a:graphicFrameLocks noGrp="1"/>
          </p:cNvGraphicFramePr>
          <p:nvPr/>
        </p:nvGraphicFramePr>
        <p:xfrm>
          <a:off x="5226" y="1411658"/>
          <a:ext cx="9822386" cy="4680625"/>
        </p:xfrm>
        <a:graphic>
          <a:graphicData uri="http://schemas.openxmlformats.org/drawingml/2006/table">
            <a:tbl>
              <a:tblPr firstRow="1" bandRow="1">
                <a:tableStyleId>{5C22544A-7EE6-4342-B048-85BDC9FD1C3A}</a:tableStyleId>
              </a:tblPr>
              <a:tblGrid>
                <a:gridCol w="4911193">
                  <a:extLst>
                    <a:ext uri="{9D8B030D-6E8A-4147-A177-3AD203B41FA5}">
                      <a16:colId xmlns:a16="http://schemas.microsoft.com/office/drawing/2014/main" val="219639565"/>
                    </a:ext>
                  </a:extLst>
                </a:gridCol>
                <a:gridCol w="4911193">
                  <a:extLst>
                    <a:ext uri="{9D8B030D-6E8A-4147-A177-3AD203B41FA5}">
                      <a16:colId xmlns:a16="http://schemas.microsoft.com/office/drawing/2014/main" val="147130133"/>
                    </a:ext>
                  </a:extLst>
                </a:gridCol>
              </a:tblGrid>
              <a:tr h="4680625">
                <a:tc>
                  <a:txBody>
                    <a:bodyPr/>
                    <a:lstStyle/>
                    <a:p>
                      <a:endParaRPr lang="en-GB" dirty="0"/>
                    </a:p>
                  </a:txBody>
                  <a:tcPr>
                    <a:solidFill>
                      <a:schemeClr val="bg1">
                        <a:lumMod val="95000"/>
                      </a:schemeClr>
                    </a:solidFill>
                  </a:tcPr>
                </a:tc>
                <a:tc>
                  <a:txBody>
                    <a:bodyPr/>
                    <a:lstStyle/>
                    <a:p>
                      <a:endParaRPr lang="en-GB" dirty="0"/>
                    </a:p>
                  </a:txBody>
                  <a:tcPr>
                    <a:solidFill>
                      <a:schemeClr val="bg1">
                        <a:lumMod val="95000"/>
                      </a:schemeClr>
                    </a:solidFill>
                  </a:tcPr>
                </a:tc>
                <a:extLst>
                  <a:ext uri="{0D108BD9-81ED-4DB2-BD59-A6C34878D82A}">
                    <a16:rowId xmlns:a16="http://schemas.microsoft.com/office/drawing/2014/main" val="2447966589"/>
                  </a:ext>
                </a:extLst>
              </a:tr>
            </a:tbl>
          </a:graphicData>
        </a:graphic>
      </p:graphicFrame>
      <p:sp>
        <p:nvSpPr>
          <p:cNvPr id="10" name="Rectangle 9">
            <a:extLst>
              <a:ext uri="{FF2B5EF4-FFF2-40B4-BE49-F238E27FC236}">
                <a16:creationId xmlns:a16="http://schemas.microsoft.com/office/drawing/2014/main" id="{5F237C7E-1D89-43F6-A03E-114F37098EF6}"/>
              </a:ext>
            </a:extLst>
          </p:cNvPr>
          <p:cNvSpPr/>
          <p:nvPr/>
        </p:nvSpPr>
        <p:spPr>
          <a:xfrm>
            <a:off x="0" y="744312"/>
            <a:ext cx="9822385" cy="3651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a:extLst>
              <a:ext uri="{FF2B5EF4-FFF2-40B4-BE49-F238E27FC236}">
                <a16:creationId xmlns:a16="http://schemas.microsoft.com/office/drawing/2014/main" id="{22CE16A8-9406-421C-BCB6-34912C9A781E}"/>
              </a:ext>
            </a:extLst>
          </p:cNvPr>
          <p:cNvSpPr>
            <a:spLocks noGrp="1"/>
          </p:cNvSpPr>
          <p:nvPr>
            <p:ph type="sldNum" sz="quarter" idx="12"/>
          </p:nvPr>
        </p:nvSpPr>
        <p:spPr/>
        <p:txBody>
          <a:bodyPr/>
          <a:lstStyle/>
          <a:p>
            <a:fld id="{65C4E51C-5B21-47ED-87F9-7CEAAA8B3069}" type="slidenum">
              <a:rPr lang="en-GB" smtClean="0"/>
              <a:pPr/>
              <a:t>61</a:t>
            </a:fld>
            <a:endParaRPr lang="en-GB"/>
          </a:p>
        </p:txBody>
      </p:sp>
      <p:sp>
        <p:nvSpPr>
          <p:cNvPr id="5" name="Rectangle 4">
            <a:extLst>
              <a:ext uri="{FF2B5EF4-FFF2-40B4-BE49-F238E27FC236}">
                <a16:creationId xmlns:a16="http://schemas.microsoft.com/office/drawing/2014/main" id="{8D5CDEFF-519D-4DD3-A628-F54A64238F94}"/>
              </a:ext>
            </a:extLst>
          </p:cNvPr>
          <p:cNvSpPr/>
          <p:nvPr/>
        </p:nvSpPr>
        <p:spPr>
          <a:xfrm>
            <a:off x="161925" y="765717"/>
            <a:ext cx="429926" cy="307777"/>
          </a:xfrm>
          <a:prstGeom prst="rect">
            <a:avLst/>
          </a:prstGeom>
        </p:spPr>
        <p:txBody>
          <a:bodyPr wrap="none">
            <a:spAutoFit/>
          </a:bodyPr>
          <a:lstStyle/>
          <a:p>
            <a:r>
              <a:rPr lang="en-GB" sz="1400" b="1" dirty="0">
                <a:solidFill>
                  <a:schemeClr val="accent5"/>
                </a:solidFill>
              </a:rPr>
              <a:t>xxx</a:t>
            </a:r>
          </a:p>
        </p:txBody>
      </p:sp>
      <p:sp>
        <p:nvSpPr>
          <p:cNvPr id="13" name="Title 1">
            <a:extLst>
              <a:ext uri="{FF2B5EF4-FFF2-40B4-BE49-F238E27FC236}">
                <a16:creationId xmlns:a16="http://schemas.microsoft.com/office/drawing/2014/main" id="{B65DC368-7612-41BE-AF10-321DDC787F65}"/>
              </a:ext>
            </a:extLst>
          </p:cNvPr>
          <p:cNvSpPr>
            <a:spLocks noGrp="1"/>
          </p:cNvSpPr>
          <p:nvPr>
            <p:ph type="title"/>
          </p:nvPr>
        </p:nvSpPr>
        <p:spPr>
          <a:xfrm>
            <a:off x="83615" y="-41534"/>
            <a:ext cx="9298510" cy="904000"/>
          </a:xfrm>
        </p:spPr>
        <p:txBody>
          <a:bodyPr>
            <a:normAutofit/>
          </a:bodyPr>
          <a:lstStyle/>
          <a:p>
            <a:r>
              <a:rPr lang="en-GB" dirty="0"/>
              <a:t>Multi-Day Experiences - Exploring the Opportunity for these Experiences  </a:t>
            </a:r>
          </a:p>
        </p:txBody>
      </p:sp>
      <p:sp>
        <p:nvSpPr>
          <p:cNvPr id="18" name="TextBox 17">
            <a:extLst>
              <a:ext uri="{FF2B5EF4-FFF2-40B4-BE49-F238E27FC236}">
                <a16:creationId xmlns:a16="http://schemas.microsoft.com/office/drawing/2014/main" id="{2520BC48-5445-417A-BF54-2451D89EAB6F}"/>
              </a:ext>
            </a:extLst>
          </p:cNvPr>
          <p:cNvSpPr txBox="1"/>
          <p:nvPr/>
        </p:nvSpPr>
        <p:spPr>
          <a:xfrm>
            <a:off x="2095274" y="2048287"/>
            <a:ext cx="2847134" cy="3816429"/>
          </a:xfrm>
          <a:prstGeom prst="rect">
            <a:avLst/>
          </a:prstGeom>
          <a:noFill/>
        </p:spPr>
        <p:txBody>
          <a:bodyPr wrap="square" rtlCol="0">
            <a:spAutoFit/>
          </a:bodyPr>
          <a:lstStyle/>
          <a:p>
            <a:pPr marL="228600" indent="-228600">
              <a:buClr>
                <a:schemeClr val="accent5"/>
              </a:buClr>
              <a:buSzPct val="100000"/>
              <a:buFont typeface="Calibri" panose="020F0502020204030204" pitchFamily="34" charset="0"/>
              <a:buChar char="①"/>
            </a:pPr>
            <a:r>
              <a:rPr lang="en-GB" sz="1100" b="1" dirty="0"/>
              <a:t>Interest is relatively high </a:t>
            </a:r>
            <a:r>
              <a:rPr lang="en-GB" sz="1100" dirty="0"/>
              <a:t>across the markets</a:t>
            </a:r>
          </a:p>
          <a:p>
            <a:pPr marL="228600" indent="-228600">
              <a:buClr>
                <a:schemeClr val="accent5"/>
              </a:buClr>
              <a:buSzPct val="100000"/>
              <a:buFont typeface="Calibri" panose="020F0502020204030204" pitchFamily="34" charset="0"/>
              <a:buChar char="①"/>
            </a:pPr>
            <a:endParaRPr lang="en-GB" sz="1100" dirty="0"/>
          </a:p>
          <a:p>
            <a:pPr marL="228600" indent="-228600">
              <a:buClr>
                <a:schemeClr val="accent5"/>
              </a:buClr>
              <a:buSzPct val="100000"/>
              <a:buFont typeface="Calibri" panose="020F0502020204030204" pitchFamily="34" charset="0"/>
              <a:buChar char="②"/>
            </a:pPr>
            <a:r>
              <a:rPr lang="en-GB" sz="1100" dirty="0"/>
              <a:t>England is not yet seen as the natural host - 37% of those who express interest in doing in England state that </a:t>
            </a:r>
            <a:r>
              <a:rPr lang="en-GB" sz="1100" b="1" dirty="0"/>
              <a:t>other countries have better experiences on offer </a:t>
            </a:r>
            <a:r>
              <a:rPr lang="en-GB" sz="1100" dirty="0"/>
              <a:t>or they are </a:t>
            </a:r>
            <a:r>
              <a:rPr lang="en-GB" sz="1100" b="1" dirty="0"/>
              <a:t>more likely to book in another country</a:t>
            </a:r>
            <a:endParaRPr lang="en-GB" sz="1100" dirty="0"/>
          </a:p>
          <a:p>
            <a:pPr marL="228600" indent="-228600">
              <a:buClr>
                <a:schemeClr val="accent5"/>
              </a:buClr>
              <a:buSzPct val="100000"/>
              <a:buFont typeface="Calibri" panose="020F0502020204030204" pitchFamily="34" charset="0"/>
              <a:buChar char="②"/>
            </a:pPr>
            <a:endParaRPr lang="en-GB" sz="1100" dirty="0"/>
          </a:p>
          <a:p>
            <a:pPr marL="228600" indent="-228600">
              <a:buClr>
                <a:schemeClr val="accent5"/>
              </a:buClr>
              <a:buSzPct val="100000"/>
              <a:buFont typeface="Calibri" panose="020F0502020204030204" pitchFamily="34" charset="0"/>
              <a:buChar char="③"/>
            </a:pPr>
            <a:r>
              <a:rPr lang="en-GB" sz="1100" dirty="0"/>
              <a:t>For some inbound markets (particularly, Australia, Netherlands and the US) there are more barriers to doing it England – </a:t>
            </a:r>
            <a:r>
              <a:rPr lang="en-GB" sz="1100" b="1" dirty="0"/>
              <a:t>distance to travel, or something they could do at home</a:t>
            </a:r>
          </a:p>
          <a:p>
            <a:pPr>
              <a:buClr>
                <a:schemeClr val="accent5"/>
              </a:buClr>
              <a:buSzPct val="100000"/>
            </a:pPr>
            <a:r>
              <a:rPr lang="en-GB" sz="1100" dirty="0"/>
              <a:t> </a:t>
            </a:r>
          </a:p>
          <a:p>
            <a:pPr marL="228600" indent="-228600">
              <a:buClr>
                <a:schemeClr val="accent5"/>
              </a:buClr>
              <a:buSzPct val="100000"/>
              <a:buFont typeface="Calibri" panose="020F0502020204030204" pitchFamily="34" charset="0"/>
              <a:buChar char="④"/>
            </a:pPr>
            <a:r>
              <a:rPr lang="en-GB" sz="1100" dirty="0"/>
              <a:t>Cost and the weather are other barriers to doing in England – and there is an expectation that it will be a </a:t>
            </a:r>
            <a:r>
              <a:rPr lang="en-GB" sz="1100" b="1" dirty="0"/>
              <a:t>luxury experience</a:t>
            </a:r>
            <a:r>
              <a:rPr lang="en-GB" sz="1100" dirty="0"/>
              <a:t>, albeit not all want to stay in a 5* hotel, mid-range and cottages also appeal </a:t>
            </a:r>
          </a:p>
        </p:txBody>
      </p:sp>
      <p:sp>
        <p:nvSpPr>
          <p:cNvPr id="12" name="Rectangle 11">
            <a:extLst>
              <a:ext uri="{FF2B5EF4-FFF2-40B4-BE49-F238E27FC236}">
                <a16:creationId xmlns:a16="http://schemas.microsoft.com/office/drawing/2014/main" id="{1BD05F50-5596-44FC-8B50-18A1329C1B28}"/>
              </a:ext>
            </a:extLst>
          </p:cNvPr>
          <p:cNvSpPr/>
          <p:nvPr/>
        </p:nvSpPr>
        <p:spPr>
          <a:xfrm>
            <a:off x="0" y="735888"/>
            <a:ext cx="9822385" cy="4913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62BD940B-3F6C-47DC-A63F-813EE6FF18DB}"/>
              </a:ext>
            </a:extLst>
          </p:cNvPr>
          <p:cNvSpPr/>
          <p:nvPr/>
        </p:nvSpPr>
        <p:spPr>
          <a:xfrm>
            <a:off x="161925" y="738243"/>
            <a:ext cx="9667968" cy="523220"/>
          </a:xfrm>
          <a:prstGeom prst="rect">
            <a:avLst/>
          </a:prstGeom>
        </p:spPr>
        <p:txBody>
          <a:bodyPr wrap="square">
            <a:spAutoFit/>
          </a:bodyPr>
          <a:lstStyle/>
          <a:p>
            <a:r>
              <a:rPr lang="en-GB" sz="1400" b="1" dirty="0">
                <a:solidFill>
                  <a:schemeClr val="accent5"/>
                </a:solidFill>
              </a:rPr>
              <a:t>While very different experiences, travellers make a conscious decision to do these types of holiday – and they can be the main reason for going on holiday / choosing a destination.  They are both multi-day experiences with a clear home in a rural setting</a:t>
            </a:r>
          </a:p>
        </p:txBody>
      </p:sp>
      <p:sp>
        <p:nvSpPr>
          <p:cNvPr id="2" name="Rectangle 1">
            <a:extLst>
              <a:ext uri="{FF2B5EF4-FFF2-40B4-BE49-F238E27FC236}">
                <a16:creationId xmlns:a16="http://schemas.microsoft.com/office/drawing/2014/main" id="{A6AD8459-4B63-453D-98B0-F46680CBD921}"/>
              </a:ext>
            </a:extLst>
          </p:cNvPr>
          <p:cNvSpPr/>
          <p:nvPr/>
        </p:nvSpPr>
        <p:spPr>
          <a:xfrm>
            <a:off x="78388" y="1452829"/>
            <a:ext cx="4624241" cy="523220"/>
          </a:xfrm>
          <a:prstGeom prst="rect">
            <a:avLst/>
          </a:prstGeom>
        </p:spPr>
        <p:txBody>
          <a:bodyPr wrap="square">
            <a:spAutoFit/>
          </a:bodyPr>
          <a:lstStyle/>
          <a:p>
            <a:r>
              <a:rPr lang="en-GB" sz="1400" b="1" i="1" dirty="0">
                <a:solidFill>
                  <a:schemeClr val="accent5"/>
                </a:solidFill>
                <a:ea typeface="Calibri" panose="020F0502020204030204" pitchFamily="34" charset="0"/>
                <a:cs typeface="Times New Roman" panose="02020603050405020304" pitchFamily="18" charset="0"/>
              </a:rPr>
              <a:t>Remote Wellness Retreat </a:t>
            </a:r>
            <a:r>
              <a:rPr lang="en-GB" sz="1400" i="1" dirty="0">
                <a:ea typeface="Calibri" panose="020F0502020204030204" pitchFamily="34" charset="0"/>
                <a:cs typeface="Times New Roman" panose="02020603050405020304" pitchFamily="18" charset="0"/>
              </a:rPr>
              <a:t>– </a:t>
            </a:r>
            <a:r>
              <a:rPr lang="en-GB" sz="1400" i="1" dirty="0"/>
              <a:t>spend quality time relaxing away from technology</a:t>
            </a:r>
          </a:p>
        </p:txBody>
      </p:sp>
      <p:sp>
        <p:nvSpPr>
          <p:cNvPr id="19" name="Rectangle 18">
            <a:extLst>
              <a:ext uri="{FF2B5EF4-FFF2-40B4-BE49-F238E27FC236}">
                <a16:creationId xmlns:a16="http://schemas.microsoft.com/office/drawing/2014/main" id="{8CFB6C11-8E25-4CA2-8D2A-E2047E5B4892}"/>
              </a:ext>
            </a:extLst>
          </p:cNvPr>
          <p:cNvSpPr/>
          <p:nvPr/>
        </p:nvSpPr>
        <p:spPr>
          <a:xfrm>
            <a:off x="4953000" y="1452829"/>
            <a:ext cx="4624241" cy="523220"/>
          </a:xfrm>
          <a:prstGeom prst="rect">
            <a:avLst/>
          </a:prstGeom>
        </p:spPr>
        <p:txBody>
          <a:bodyPr wrap="square">
            <a:spAutoFit/>
          </a:bodyPr>
          <a:lstStyle/>
          <a:p>
            <a:r>
              <a:rPr lang="en-GB" sz="1400" b="1" i="1" dirty="0">
                <a:solidFill>
                  <a:schemeClr val="accent5"/>
                </a:solidFill>
                <a:ea typeface="Calibri" panose="020F0502020204030204" pitchFamily="34" charset="0"/>
                <a:cs typeface="Times New Roman" panose="02020603050405020304" pitchFamily="18" charset="0"/>
              </a:rPr>
              <a:t>Volunteering or working holiday </a:t>
            </a:r>
            <a:r>
              <a:rPr lang="en-GB" sz="1400" i="1" dirty="0">
                <a:ea typeface="Calibri" panose="020F0502020204030204" pitchFamily="34" charset="0"/>
                <a:cs typeface="Times New Roman" panose="02020603050405020304" pitchFamily="18" charset="0"/>
              </a:rPr>
              <a:t>– </a:t>
            </a:r>
            <a:r>
              <a:rPr lang="en-GB" sz="1400" i="1" dirty="0"/>
              <a:t>spend time helping to restore or preserve a historic site</a:t>
            </a:r>
          </a:p>
        </p:txBody>
      </p:sp>
      <p:graphicFrame>
        <p:nvGraphicFramePr>
          <p:cNvPr id="7" name="Table 6">
            <a:extLst>
              <a:ext uri="{FF2B5EF4-FFF2-40B4-BE49-F238E27FC236}">
                <a16:creationId xmlns:a16="http://schemas.microsoft.com/office/drawing/2014/main" id="{AB238846-E1C6-4B8B-AF1E-A5D4DABC597A}"/>
              </a:ext>
            </a:extLst>
          </p:cNvPr>
          <p:cNvGraphicFramePr>
            <a:graphicFrameLocks noGrp="1"/>
          </p:cNvGraphicFramePr>
          <p:nvPr/>
        </p:nvGraphicFramePr>
        <p:xfrm>
          <a:off x="173638" y="2498100"/>
          <a:ext cx="1881041" cy="3175127"/>
        </p:xfrm>
        <a:graphic>
          <a:graphicData uri="http://schemas.openxmlformats.org/drawingml/2006/table">
            <a:tbl>
              <a:tblPr firstRow="1" bandRow="1">
                <a:tableStyleId>{0505E3EF-67EA-436B-97B2-0124C06EBD24}</a:tableStyleId>
              </a:tblPr>
              <a:tblGrid>
                <a:gridCol w="1311873">
                  <a:extLst>
                    <a:ext uri="{9D8B030D-6E8A-4147-A177-3AD203B41FA5}">
                      <a16:colId xmlns:a16="http://schemas.microsoft.com/office/drawing/2014/main" val="743934368"/>
                    </a:ext>
                  </a:extLst>
                </a:gridCol>
                <a:gridCol w="569168">
                  <a:extLst>
                    <a:ext uri="{9D8B030D-6E8A-4147-A177-3AD203B41FA5}">
                      <a16:colId xmlns:a16="http://schemas.microsoft.com/office/drawing/2014/main" val="1900253163"/>
                    </a:ext>
                  </a:extLst>
                </a:gridCol>
              </a:tblGrid>
              <a:tr h="231484">
                <a:tc>
                  <a:txBody>
                    <a:bodyPr/>
                    <a:lstStyle/>
                    <a:p>
                      <a:pPr algn="r"/>
                      <a:r>
                        <a:rPr lang="en-GB" sz="1050" b="0" dirty="0"/>
                        <a:t>All Inbound Markets</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7</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5049469"/>
                  </a:ext>
                </a:extLst>
              </a:tr>
              <a:tr h="231484">
                <a:tc>
                  <a:txBody>
                    <a:bodyPr/>
                    <a:lstStyle/>
                    <a:p>
                      <a:pPr algn="r"/>
                      <a:r>
                        <a:rPr lang="en-GB" sz="1050" b="0" dirty="0"/>
                        <a:t>Australia</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12</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solidFill>
                      <a:srgbClr val="FF7C80"/>
                    </a:solidFill>
                  </a:tcPr>
                </a:tc>
                <a:extLst>
                  <a:ext uri="{0D108BD9-81ED-4DB2-BD59-A6C34878D82A}">
                    <a16:rowId xmlns:a16="http://schemas.microsoft.com/office/drawing/2014/main" val="3507788222"/>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China</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4</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51774032"/>
                  </a:ext>
                </a:extLst>
              </a:tr>
              <a:tr h="231484">
                <a:tc>
                  <a:txBody>
                    <a:bodyPr/>
                    <a:lstStyle/>
                    <a:p>
                      <a:pPr algn="r"/>
                      <a:r>
                        <a:rPr lang="en-GB" sz="1050" b="0" dirty="0"/>
                        <a:t>Germany</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88343499"/>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Spain</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6</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87366432"/>
                  </a:ext>
                </a:extLst>
              </a:tr>
              <a:tr h="231484">
                <a:tc>
                  <a:txBody>
                    <a:bodyPr/>
                    <a:lstStyle/>
                    <a:p>
                      <a:pPr algn="r"/>
                      <a:r>
                        <a:rPr lang="en-GB" sz="1050" b="0" dirty="0"/>
                        <a:t>France</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10</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426657"/>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Italy</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6</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03938259"/>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Netherlands</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12</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solidFill>
                      <a:srgbClr val="FF7C80"/>
                    </a:solidFill>
                  </a:tcPr>
                </a:tc>
                <a:extLst>
                  <a:ext uri="{0D108BD9-81ED-4DB2-BD59-A6C34878D82A}">
                    <a16:rowId xmlns:a16="http://schemas.microsoft.com/office/drawing/2014/main" val="666771350"/>
                  </a:ext>
                </a:extLst>
              </a:tr>
              <a:tr h="231484">
                <a:tc>
                  <a:txBody>
                    <a:bodyPr/>
                    <a:lstStyle/>
                    <a:p>
                      <a:pPr algn="r"/>
                      <a:r>
                        <a:rPr lang="en-GB" sz="1050" b="0" dirty="0"/>
                        <a:t>Norway</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6</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97957608"/>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Sweden</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8</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131776"/>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United States</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11</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solidFill>
                      <a:srgbClr val="FF7C80"/>
                    </a:solidFill>
                  </a:tcPr>
                </a:tc>
                <a:extLst>
                  <a:ext uri="{0D108BD9-81ED-4DB2-BD59-A6C34878D82A}">
                    <a16:rowId xmlns:a16="http://schemas.microsoft.com/office/drawing/2014/main" val="995549378"/>
                  </a:ext>
                </a:extLst>
              </a:tr>
              <a:tr h="157607">
                <a:tc>
                  <a:txBody>
                    <a:bodyPr/>
                    <a:lstStyle/>
                    <a:p>
                      <a:pPr algn="r"/>
                      <a:endParaRPr lang="en-GB" sz="200" b="0" dirty="0"/>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 b="0" dirty="0"/>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2341530"/>
                  </a:ext>
                </a:extLst>
              </a:tr>
              <a:tr h="231484">
                <a:tc>
                  <a:txBody>
                    <a:bodyPr/>
                    <a:lstStyle/>
                    <a:p>
                      <a:pPr algn="r"/>
                      <a:r>
                        <a:rPr lang="en-GB" sz="1050" b="0" dirty="0"/>
                        <a:t>UK</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50" b="0" dirty="0"/>
                        <a:t>8</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28974453"/>
                  </a:ext>
                </a:extLst>
              </a:tr>
            </a:tbl>
          </a:graphicData>
        </a:graphic>
      </p:graphicFrame>
      <p:sp>
        <p:nvSpPr>
          <p:cNvPr id="24" name="TextBox 23">
            <a:extLst>
              <a:ext uri="{FF2B5EF4-FFF2-40B4-BE49-F238E27FC236}">
                <a16:creationId xmlns:a16="http://schemas.microsoft.com/office/drawing/2014/main" id="{3082CF79-74F1-4338-B089-5CCD1A349A00}"/>
              </a:ext>
            </a:extLst>
          </p:cNvPr>
          <p:cNvSpPr txBox="1"/>
          <p:nvPr/>
        </p:nvSpPr>
        <p:spPr>
          <a:xfrm>
            <a:off x="7087525" y="2050169"/>
            <a:ext cx="2679961" cy="4324261"/>
          </a:xfrm>
          <a:prstGeom prst="rect">
            <a:avLst/>
          </a:prstGeom>
          <a:noFill/>
        </p:spPr>
        <p:txBody>
          <a:bodyPr wrap="square" rtlCol="0">
            <a:spAutoFit/>
          </a:bodyPr>
          <a:lstStyle/>
          <a:p>
            <a:pPr marL="228600" indent="-228600">
              <a:buClr>
                <a:schemeClr val="accent5"/>
              </a:buClr>
              <a:buSzPct val="100000"/>
              <a:buFont typeface="Calibri" panose="020F0502020204030204" pitchFamily="34" charset="0"/>
              <a:buChar char="①"/>
            </a:pPr>
            <a:r>
              <a:rPr lang="en-GB" sz="1100" dirty="0"/>
              <a:t>This is a very </a:t>
            </a:r>
            <a:r>
              <a:rPr lang="en-GB" sz="1100" b="1" dirty="0"/>
              <a:t>niche</a:t>
            </a:r>
            <a:r>
              <a:rPr lang="en-GB" sz="1100" dirty="0"/>
              <a:t> experience across all markets</a:t>
            </a:r>
          </a:p>
          <a:p>
            <a:pPr marL="228600" indent="-228600">
              <a:buClr>
                <a:schemeClr val="accent5"/>
              </a:buClr>
              <a:buSzPct val="100000"/>
              <a:buFont typeface="Calibri" panose="020F0502020204030204" pitchFamily="34" charset="0"/>
              <a:buChar char="①"/>
            </a:pPr>
            <a:endParaRPr lang="en-GB" sz="1100" dirty="0"/>
          </a:p>
          <a:p>
            <a:pPr marL="228600" indent="-228600">
              <a:buClr>
                <a:schemeClr val="accent5"/>
              </a:buClr>
              <a:buSzPct val="100000"/>
              <a:buFont typeface="Calibri" panose="020F0502020204030204" pitchFamily="34" charset="0"/>
              <a:buChar char="②"/>
            </a:pPr>
            <a:r>
              <a:rPr lang="en-GB" sz="1100" dirty="0"/>
              <a:t>Seen as a good way to find out about the </a:t>
            </a:r>
            <a:r>
              <a:rPr lang="en-GB" sz="1100" b="1" dirty="0"/>
              <a:t>history and culture </a:t>
            </a:r>
            <a:r>
              <a:rPr lang="en-GB" sz="1100" dirty="0"/>
              <a:t>of the place and a way to </a:t>
            </a:r>
            <a:r>
              <a:rPr lang="en-GB" sz="1100" b="1" dirty="0"/>
              <a:t>create memories </a:t>
            </a:r>
            <a:r>
              <a:rPr lang="en-GB" sz="1100" dirty="0"/>
              <a:t>of the holiday</a:t>
            </a:r>
          </a:p>
          <a:p>
            <a:pPr>
              <a:buClr>
                <a:schemeClr val="accent5"/>
              </a:buClr>
              <a:buSzPct val="100000"/>
            </a:pPr>
            <a:r>
              <a:rPr lang="en-GB" sz="1100" dirty="0"/>
              <a:t> </a:t>
            </a:r>
          </a:p>
          <a:p>
            <a:pPr marL="228600" indent="-228600">
              <a:buClr>
                <a:schemeClr val="accent5"/>
              </a:buClr>
              <a:buSzPct val="100000"/>
              <a:buFont typeface="Calibri" panose="020F0502020204030204" pitchFamily="34" charset="0"/>
              <a:buChar char="③"/>
            </a:pPr>
            <a:r>
              <a:rPr lang="en-GB" sz="1100" dirty="0"/>
              <a:t>Clear benefits for personal growth, but getting the </a:t>
            </a:r>
            <a:r>
              <a:rPr lang="en-GB" sz="1100" b="1" dirty="0"/>
              <a:t>balance between working / leisure will be key </a:t>
            </a:r>
            <a:r>
              <a:rPr lang="en-GB" sz="1100" dirty="0"/>
              <a:t>– those who partake in this experience are also more likely to want to attend specific events such as music festivals or do challenge / action based activities</a:t>
            </a:r>
          </a:p>
          <a:p>
            <a:pPr>
              <a:buClr>
                <a:schemeClr val="accent5"/>
              </a:buClr>
              <a:buSzPct val="100000"/>
            </a:pPr>
            <a:endParaRPr lang="en-GB" sz="1100" dirty="0"/>
          </a:p>
          <a:p>
            <a:pPr marL="228600" indent="-228600">
              <a:buClr>
                <a:schemeClr val="accent5"/>
              </a:buClr>
              <a:buSzPct val="100000"/>
              <a:buFont typeface="Calibri" panose="020F0502020204030204" pitchFamily="34" charset="0"/>
              <a:buChar char="④"/>
            </a:pPr>
            <a:r>
              <a:rPr lang="en-GB" sz="1100" b="1" dirty="0"/>
              <a:t>Weather is a key barrier </a:t>
            </a:r>
            <a:r>
              <a:rPr lang="en-GB" sz="1100" dirty="0"/>
              <a:t>to doing in England but, cost is less of barrier compared to other experiences</a:t>
            </a:r>
          </a:p>
          <a:p>
            <a:pPr marL="228600" indent="-228600">
              <a:buClr>
                <a:schemeClr val="accent5"/>
              </a:buClr>
              <a:buSzPct val="100000"/>
              <a:buFont typeface="Calibri" panose="020F0502020204030204" pitchFamily="34" charset="0"/>
              <a:buChar char="④"/>
            </a:pPr>
            <a:endParaRPr lang="en-GB" sz="1100" dirty="0"/>
          </a:p>
          <a:p>
            <a:pPr marL="228600" indent="-228600">
              <a:buClr>
                <a:schemeClr val="accent5"/>
              </a:buClr>
              <a:buSzPct val="100000"/>
              <a:buFont typeface="Calibri" panose="020F0502020204030204" pitchFamily="34" charset="0"/>
              <a:buChar char="④"/>
            </a:pPr>
            <a:r>
              <a:rPr lang="en-GB" sz="1100" b="1" dirty="0"/>
              <a:t>Word of mouth </a:t>
            </a:r>
            <a:r>
              <a:rPr lang="en-GB" sz="1100" dirty="0"/>
              <a:t>is particularly important in this space </a:t>
            </a:r>
          </a:p>
          <a:p>
            <a:pPr>
              <a:buClr>
                <a:schemeClr val="accent5"/>
              </a:buClr>
              <a:buSzPct val="100000"/>
            </a:pPr>
            <a:endParaRPr lang="en-GB" sz="1100" dirty="0"/>
          </a:p>
          <a:p>
            <a:pPr marL="228600" indent="-228600">
              <a:buClr>
                <a:schemeClr val="accent5"/>
              </a:buClr>
              <a:buSzPct val="100000"/>
              <a:buFont typeface="Calibri" panose="020F0502020204030204" pitchFamily="34" charset="0"/>
              <a:buChar char="②"/>
            </a:pPr>
            <a:endParaRPr lang="en-GB" sz="1100" dirty="0"/>
          </a:p>
          <a:p>
            <a:endParaRPr lang="en-GB" sz="1100" dirty="0"/>
          </a:p>
        </p:txBody>
      </p:sp>
      <p:graphicFrame>
        <p:nvGraphicFramePr>
          <p:cNvPr id="25" name="Table 24">
            <a:extLst>
              <a:ext uri="{FF2B5EF4-FFF2-40B4-BE49-F238E27FC236}">
                <a16:creationId xmlns:a16="http://schemas.microsoft.com/office/drawing/2014/main" id="{67FE33F1-F604-4D9B-94BB-48BDFDB161C3}"/>
              </a:ext>
            </a:extLst>
          </p:cNvPr>
          <p:cNvGraphicFramePr>
            <a:graphicFrameLocks noGrp="1"/>
          </p:cNvGraphicFramePr>
          <p:nvPr/>
        </p:nvGraphicFramePr>
        <p:xfrm>
          <a:off x="5206484" y="2488573"/>
          <a:ext cx="1881041" cy="3175127"/>
        </p:xfrm>
        <a:graphic>
          <a:graphicData uri="http://schemas.openxmlformats.org/drawingml/2006/table">
            <a:tbl>
              <a:tblPr firstRow="1" bandRow="1">
                <a:tableStyleId>{0505E3EF-67EA-436B-97B2-0124C06EBD24}</a:tableStyleId>
              </a:tblPr>
              <a:tblGrid>
                <a:gridCol w="1311873">
                  <a:extLst>
                    <a:ext uri="{9D8B030D-6E8A-4147-A177-3AD203B41FA5}">
                      <a16:colId xmlns:a16="http://schemas.microsoft.com/office/drawing/2014/main" val="743934368"/>
                    </a:ext>
                  </a:extLst>
                </a:gridCol>
                <a:gridCol w="569168">
                  <a:extLst>
                    <a:ext uri="{9D8B030D-6E8A-4147-A177-3AD203B41FA5}">
                      <a16:colId xmlns:a16="http://schemas.microsoft.com/office/drawing/2014/main" val="1900253163"/>
                    </a:ext>
                  </a:extLst>
                </a:gridCol>
              </a:tblGrid>
              <a:tr h="231484">
                <a:tc>
                  <a:txBody>
                    <a:bodyPr/>
                    <a:lstStyle/>
                    <a:p>
                      <a:pPr algn="r"/>
                      <a:r>
                        <a:rPr lang="en-GB" sz="1050" b="0" dirty="0"/>
                        <a:t>All Inbound Markets</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19</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5049469"/>
                  </a:ext>
                </a:extLst>
              </a:tr>
              <a:tr h="231484">
                <a:tc>
                  <a:txBody>
                    <a:bodyPr/>
                    <a:lstStyle/>
                    <a:p>
                      <a:pPr algn="r"/>
                      <a:r>
                        <a:rPr lang="en-GB" sz="1050" b="0" dirty="0"/>
                        <a:t>Australia</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19</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07788222"/>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China</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19</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51774032"/>
                  </a:ext>
                </a:extLst>
              </a:tr>
              <a:tr h="231484">
                <a:tc>
                  <a:txBody>
                    <a:bodyPr/>
                    <a:lstStyle/>
                    <a:p>
                      <a:pPr algn="r"/>
                      <a:r>
                        <a:rPr lang="en-GB" sz="1050" b="0" dirty="0"/>
                        <a:t>Germany</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24</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solidFill>
                      <a:srgbClr val="FF7C80"/>
                    </a:solidFill>
                  </a:tcPr>
                </a:tc>
                <a:extLst>
                  <a:ext uri="{0D108BD9-81ED-4DB2-BD59-A6C34878D82A}">
                    <a16:rowId xmlns:a16="http://schemas.microsoft.com/office/drawing/2014/main" val="4288343499"/>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Spain</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20</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87366432"/>
                  </a:ext>
                </a:extLst>
              </a:tr>
              <a:tr h="231484">
                <a:tc>
                  <a:txBody>
                    <a:bodyPr/>
                    <a:lstStyle/>
                    <a:p>
                      <a:pPr algn="r"/>
                      <a:r>
                        <a:rPr lang="en-GB" sz="1050" b="0" dirty="0"/>
                        <a:t>France</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22</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426657"/>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Italy</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16</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03938259"/>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Netherlands</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18</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66771350"/>
                  </a:ext>
                </a:extLst>
              </a:tr>
              <a:tr h="231484">
                <a:tc>
                  <a:txBody>
                    <a:bodyPr/>
                    <a:lstStyle/>
                    <a:p>
                      <a:pPr algn="r"/>
                      <a:r>
                        <a:rPr lang="en-GB" sz="1050" b="0" dirty="0"/>
                        <a:t>Norway</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15</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97957608"/>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Sweden</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19</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131776"/>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United States</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17</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95549378"/>
                  </a:ext>
                </a:extLst>
              </a:tr>
              <a:tr h="157607">
                <a:tc>
                  <a:txBody>
                    <a:bodyPr/>
                    <a:lstStyle/>
                    <a:p>
                      <a:pPr algn="r"/>
                      <a:endParaRPr lang="en-GB" sz="200" b="0" dirty="0"/>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 b="0" dirty="0"/>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2341530"/>
                  </a:ext>
                </a:extLst>
              </a:tr>
              <a:tr h="231484">
                <a:tc>
                  <a:txBody>
                    <a:bodyPr/>
                    <a:lstStyle/>
                    <a:p>
                      <a:pPr algn="r"/>
                      <a:r>
                        <a:rPr lang="en-GB" sz="1050" b="0" dirty="0"/>
                        <a:t>UK</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50" b="0" dirty="0"/>
                        <a:t>18</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28974453"/>
                  </a:ext>
                </a:extLst>
              </a:tr>
            </a:tbl>
          </a:graphicData>
        </a:graphic>
      </p:graphicFrame>
      <p:sp>
        <p:nvSpPr>
          <p:cNvPr id="20" name="TextBox 19">
            <a:extLst>
              <a:ext uri="{FF2B5EF4-FFF2-40B4-BE49-F238E27FC236}">
                <a16:creationId xmlns:a16="http://schemas.microsoft.com/office/drawing/2014/main" id="{3756C2A6-F48B-4B9D-987A-D68C35713A8D}"/>
              </a:ext>
            </a:extLst>
          </p:cNvPr>
          <p:cNvSpPr txBox="1"/>
          <p:nvPr/>
        </p:nvSpPr>
        <p:spPr>
          <a:xfrm>
            <a:off x="1040461" y="2184268"/>
            <a:ext cx="1278294" cy="338554"/>
          </a:xfrm>
          <a:prstGeom prst="rect">
            <a:avLst/>
          </a:prstGeom>
          <a:noFill/>
        </p:spPr>
        <p:txBody>
          <a:bodyPr wrap="square" rtlCol="0">
            <a:spAutoFit/>
          </a:bodyPr>
          <a:lstStyle/>
          <a:p>
            <a:pPr algn="ctr"/>
            <a:r>
              <a:rPr lang="en-GB" sz="800" dirty="0"/>
              <a:t>Ranking (out of </a:t>
            </a:r>
          </a:p>
          <a:p>
            <a:pPr algn="ctr"/>
            <a:r>
              <a:rPr lang="en-GB" sz="800" dirty="0"/>
              <a:t>24 experiences)</a:t>
            </a:r>
          </a:p>
        </p:txBody>
      </p:sp>
      <p:sp>
        <p:nvSpPr>
          <p:cNvPr id="22" name="TextBox 21">
            <a:extLst>
              <a:ext uri="{FF2B5EF4-FFF2-40B4-BE49-F238E27FC236}">
                <a16:creationId xmlns:a16="http://schemas.microsoft.com/office/drawing/2014/main" id="{56EDB4A4-B0A3-4826-B754-C9BF9514F784}"/>
              </a:ext>
            </a:extLst>
          </p:cNvPr>
          <p:cNvSpPr txBox="1"/>
          <p:nvPr/>
        </p:nvSpPr>
        <p:spPr>
          <a:xfrm>
            <a:off x="70524" y="2172105"/>
            <a:ext cx="1278294" cy="338554"/>
          </a:xfrm>
          <a:prstGeom prst="rect">
            <a:avLst/>
          </a:prstGeom>
          <a:noFill/>
        </p:spPr>
        <p:txBody>
          <a:bodyPr wrap="square" rtlCol="0">
            <a:spAutoFit/>
          </a:bodyPr>
          <a:lstStyle/>
          <a:p>
            <a:pPr algn="ctr"/>
            <a:r>
              <a:rPr lang="en-GB" sz="800" dirty="0"/>
              <a:t>Interest in doing experience in England</a:t>
            </a:r>
          </a:p>
        </p:txBody>
      </p:sp>
      <p:sp>
        <p:nvSpPr>
          <p:cNvPr id="23" name="TextBox 22">
            <a:extLst>
              <a:ext uri="{FF2B5EF4-FFF2-40B4-BE49-F238E27FC236}">
                <a16:creationId xmlns:a16="http://schemas.microsoft.com/office/drawing/2014/main" id="{6D27FCD8-EC03-4188-8061-139807B4CE46}"/>
              </a:ext>
            </a:extLst>
          </p:cNvPr>
          <p:cNvSpPr txBox="1"/>
          <p:nvPr/>
        </p:nvSpPr>
        <p:spPr>
          <a:xfrm>
            <a:off x="6116293" y="2184268"/>
            <a:ext cx="1278294" cy="338554"/>
          </a:xfrm>
          <a:prstGeom prst="rect">
            <a:avLst/>
          </a:prstGeom>
          <a:noFill/>
        </p:spPr>
        <p:txBody>
          <a:bodyPr wrap="square" rtlCol="0">
            <a:spAutoFit/>
          </a:bodyPr>
          <a:lstStyle/>
          <a:p>
            <a:pPr algn="ctr"/>
            <a:r>
              <a:rPr lang="en-GB" sz="800" dirty="0"/>
              <a:t>Ranking (out of </a:t>
            </a:r>
          </a:p>
          <a:p>
            <a:pPr algn="ctr"/>
            <a:r>
              <a:rPr lang="en-GB" sz="800" dirty="0"/>
              <a:t>24 experiences)</a:t>
            </a:r>
          </a:p>
        </p:txBody>
      </p:sp>
      <p:sp>
        <p:nvSpPr>
          <p:cNvPr id="27" name="TextBox 26">
            <a:extLst>
              <a:ext uri="{FF2B5EF4-FFF2-40B4-BE49-F238E27FC236}">
                <a16:creationId xmlns:a16="http://schemas.microsoft.com/office/drawing/2014/main" id="{BE4EE860-9B3A-43D7-960A-591F98114F36}"/>
              </a:ext>
            </a:extLst>
          </p:cNvPr>
          <p:cNvSpPr txBox="1"/>
          <p:nvPr/>
        </p:nvSpPr>
        <p:spPr>
          <a:xfrm>
            <a:off x="5146356" y="2172105"/>
            <a:ext cx="1278294" cy="338554"/>
          </a:xfrm>
          <a:prstGeom prst="rect">
            <a:avLst/>
          </a:prstGeom>
          <a:noFill/>
        </p:spPr>
        <p:txBody>
          <a:bodyPr wrap="square" rtlCol="0">
            <a:spAutoFit/>
          </a:bodyPr>
          <a:lstStyle/>
          <a:p>
            <a:pPr algn="ctr"/>
            <a:r>
              <a:rPr lang="en-GB" sz="800" dirty="0"/>
              <a:t>Interest in doing experience in England</a:t>
            </a:r>
          </a:p>
        </p:txBody>
      </p:sp>
      <p:sp>
        <p:nvSpPr>
          <p:cNvPr id="4" name="Rectangle 3">
            <a:extLst>
              <a:ext uri="{FF2B5EF4-FFF2-40B4-BE49-F238E27FC236}">
                <a16:creationId xmlns:a16="http://schemas.microsoft.com/office/drawing/2014/main" id="{D423434F-9CD1-4AD0-9640-637E3B66C15F}"/>
              </a:ext>
            </a:extLst>
          </p:cNvPr>
          <p:cNvSpPr/>
          <p:nvPr/>
        </p:nvSpPr>
        <p:spPr>
          <a:xfrm>
            <a:off x="1209410" y="6248874"/>
            <a:ext cx="3294492" cy="246221"/>
          </a:xfrm>
          <a:prstGeom prst="rect">
            <a:avLst/>
          </a:prstGeom>
        </p:spPr>
        <p:txBody>
          <a:bodyPr wrap="none">
            <a:spAutoFit/>
          </a:bodyPr>
          <a:lstStyle/>
          <a:p>
            <a:pPr algn="ctr" fontAlgn="b"/>
            <a:r>
              <a:rPr lang="en-GB" sz="1000" dirty="0">
                <a:solidFill>
                  <a:srgbClr val="000000"/>
                </a:solidFill>
                <a:latin typeface="Calibri" panose="020F0502020204030204" pitchFamily="34" charset="0"/>
              </a:rPr>
              <a:t>Indicates where ranking is lower (+4 from inbound markets)</a:t>
            </a:r>
          </a:p>
        </p:txBody>
      </p:sp>
      <p:sp>
        <p:nvSpPr>
          <p:cNvPr id="6" name="Rectangle 5">
            <a:extLst>
              <a:ext uri="{FF2B5EF4-FFF2-40B4-BE49-F238E27FC236}">
                <a16:creationId xmlns:a16="http://schemas.microsoft.com/office/drawing/2014/main" id="{F28760CA-EEDA-4949-950B-1290B434F3E0}"/>
              </a:ext>
            </a:extLst>
          </p:cNvPr>
          <p:cNvSpPr/>
          <p:nvPr/>
        </p:nvSpPr>
        <p:spPr>
          <a:xfrm>
            <a:off x="927218" y="6266833"/>
            <a:ext cx="329817" cy="190778"/>
          </a:xfrm>
          <a:prstGeom prst="rect">
            <a:avLst/>
          </a:prstGeom>
          <a:solidFill>
            <a:srgbClr val="FF7C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Slide Number Placeholder 5">
            <a:extLst>
              <a:ext uri="{FF2B5EF4-FFF2-40B4-BE49-F238E27FC236}">
                <a16:creationId xmlns:a16="http://schemas.microsoft.com/office/drawing/2014/main" id="{E550D831-3051-4EAA-BF57-EF7C3DE949E2}"/>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26435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le 15">
            <a:extLst>
              <a:ext uri="{FF2B5EF4-FFF2-40B4-BE49-F238E27FC236}">
                <a16:creationId xmlns:a16="http://schemas.microsoft.com/office/drawing/2014/main" id="{68970A3E-94B8-4F4D-9FA2-C871AEE74847}"/>
              </a:ext>
            </a:extLst>
          </p:cNvPr>
          <p:cNvGraphicFramePr>
            <a:graphicFrameLocks noGrp="1"/>
          </p:cNvGraphicFramePr>
          <p:nvPr/>
        </p:nvGraphicFramePr>
        <p:xfrm>
          <a:off x="5226" y="1221158"/>
          <a:ext cx="9822386" cy="4710454"/>
        </p:xfrm>
        <a:graphic>
          <a:graphicData uri="http://schemas.openxmlformats.org/drawingml/2006/table">
            <a:tbl>
              <a:tblPr firstRow="1" bandRow="1">
                <a:tableStyleId>{5C22544A-7EE6-4342-B048-85BDC9FD1C3A}</a:tableStyleId>
              </a:tblPr>
              <a:tblGrid>
                <a:gridCol w="4911193">
                  <a:extLst>
                    <a:ext uri="{9D8B030D-6E8A-4147-A177-3AD203B41FA5}">
                      <a16:colId xmlns:a16="http://schemas.microsoft.com/office/drawing/2014/main" val="219639565"/>
                    </a:ext>
                  </a:extLst>
                </a:gridCol>
                <a:gridCol w="4911193">
                  <a:extLst>
                    <a:ext uri="{9D8B030D-6E8A-4147-A177-3AD203B41FA5}">
                      <a16:colId xmlns:a16="http://schemas.microsoft.com/office/drawing/2014/main" val="147130133"/>
                    </a:ext>
                  </a:extLst>
                </a:gridCol>
              </a:tblGrid>
              <a:tr h="4710454">
                <a:tc>
                  <a:txBody>
                    <a:bodyPr/>
                    <a:lstStyle/>
                    <a:p>
                      <a:endParaRPr lang="en-GB" dirty="0"/>
                    </a:p>
                  </a:txBody>
                  <a:tcPr>
                    <a:solidFill>
                      <a:schemeClr val="bg1">
                        <a:lumMod val="95000"/>
                      </a:schemeClr>
                    </a:solidFill>
                  </a:tcPr>
                </a:tc>
                <a:tc>
                  <a:txBody>
                    <a:bodyPr/>
                    <a:lstStyle/>
                    <a:p>
                      <a:endParaRPr lang="en-GB" dirty="0"/>
                    </a:p>
                  </a:txBody>
                  <a:tcPr>
                    <a:solidFill>
                      <a:schemeClr val="bg1">
                        <a:lumMod val="95000"/>
                      </a:schemeClr>
                    </a:solidFill>
                  </a:tcPr>
                </a:tc>
                <a:extLst>
                  <a:ext uri="{0D108BD9-81ED-4DB2-BD59-A6C34878D82A}">
                    <a16:rowId xmlns:a16="http://schemas.microsoft.com/office/drawing/2014/main" val="2447966589"/>
                  </a:ext>
                </a:extLst>
              </a:tr>
            </a:tbl>
          </a:graphicData>
        </a:graphic>
      </p:graphicFrame>
      <p:sp>
        <p:nvSpPr>
          <p:cNvPr id="3" name="Slide Number Placeholder 2">
            <a:extLst>
              <a:ext uri="{FF2B5EF4-FFF2-40B4-BE49-F238E27FC236}">
                <a16:creationId xmlns:a16="http://schemas.microsoft.com/office/drawing/2014/main" id="{22CE16A8-9406-421C-BCB6-34912C9A781E}"/>
              </a:ext>
            </a:extLst>
          </p:cNvPr>
          <p:cNvSpPr>
            <a:spLocks noGrp="1"/>
          </p:cNvSpPr>
          <p:nvPr>
            <p:ph type="sldNum" sz="quarter" idx="12"/>
          </p:nvPr>
        </p:nvSpPr>
        <p:spPr/>
        <p:txBody>
          <a:bodyPr/>
          <a:lstStyle/>
          <a:p>
            <a:fld id="{65C4E51C-5B21-47ED-87F9-7CEAAA8B3069}" type="slidenum">
              <a:rPr lang="en-GB" smtClean="0"/>
              <a:pPr/>
              <a:t>62</a:t>
            </a:fld>
            <a:endParaRPr lang="en-GB"/>
          </a:p>
        </p:txBody>
      </p:sp>
      <p:sp>
        <p:nvSpPr>
          <p:cNvPr id="13" name="Title 1">
            <a:extLst>
              <a:ext uri="{FF2B5EF4-FFF2-40B4-BE49-F238E27FC236}">
                <a16:creationId xmlns:a16="http://schemas.microsoft.com/office/drawing/2014/main" id="{B65DC368-7612-41BE-AF10-321DDC787F65}"/>
              </a:ext>
            </a:extLst>
          </p:cNvPr>
          <p:cNvSpPr>
            <a:spLocks noGrp="1"/>
          </p:cNvSpPr>
          <p:nvPr>
            <p:ph type="title"/>
          </p:nvPr>
        </p:nvSpPr>
        <p:spPr>
          <a:xfrm>
            <a:off x="83615" y="-41534"/>
            <a:ext cx="9298510" cy="904000"/>
          </a:xfrm>
        </p:spPr>
        <p:txBody>
          <a:bodyPr>
            <a:normAutofit/>
          </a:bodyPr>
          <a:lstStyle/>
          <a:p>
            <a:r>
              <a:rPr lang="en-GB" dirty="0"/>
              <a:t>Niche Appeal Experiences - Exploring the Opportunity for these Experiences </a:t>
            </a:r>
          </a:p>
        </p:txBody>
      </p:sp>
      <p:sp>
        <p:nvSpPr>
          <p:cNvPr id="2" name="Rectangle 1">
            <a:extLst>
              <a:ext uri="{FF2B5EF4-FFF2-40B4-BE49-F238E27FC236}">
                <a16:creationId xmlns:a16="http://schemas.microsoft.com/office/drawing/2014/main" id="{A6AD8459-4B63-453D-98B0-F46680CBD921}"/>
              </a:ext>
            </a:extLst>
          </p:cNvPr>
          <p:cNvSpPr/>
          <p:nvPr/>
        </p:nvSpPr>
        <p:spPr>
          <a:xfrm>
            <a:off x="78388" y="1262329"/>
            <a:ext cx="4624241" cy="523220"/>
          </a:xfrm>
          <a:prstGeom prst="rect">
            <a:avLst/>
          </a:prstGeom>
        </p:spPr>
        <p:txBody>
          <a:bodyPr wrap="square">
            <a:spAutoFit/>
          </a:bodyPr>
          <a:lstStyle/>
          <a:p>
            <a:r>
              <a:rPr lang="en-GB" sz="1400" b="1" i="1" dirty="0">
                <a:solidFill>
                  <a:schemeClr val="accent5"/>
                </a:solidFill>
                <a:ea typeface="Calibri" panose="020F0502020204030204" pitchFamily="34" charset="0"/>
                <a:cs typeface="Times New Roman" panose="02020603050405020304" pitchFamily="18" charset="0"/>
              </a:rPr>
              <a:t>Fossil Hunting </a:t>
            </a:r>
            <a:r>
              <a:rPr lang="en-GB" sz="1400" i="1" dirty="0">
                <a:ea typeface="Calibri" panose="020F0502020204030204" pitchFamily="34" charset="0"/>
                <a:cs typeface="Times New Roman" panose="02020603050405020304" pitchFamily="18" charset="0"/>
              </a:rPr>
              <a:t>– explore and uncover history with an expert guide</a:t>
            </a:r>
            <a:endParaRPr lang="en-GB" sz="1400" i="1" dirty="0"/>
          </a:p>
        </p:txBody>
      </p:sp>
      <p:graphicFrame>
        <p:nvGraphicFramePr>
          <p:cNvPr id="7" name="Table 6">
            <a:extLst>
              <a:ext uri="{FF2B5EF4-FFF2-40B4-BE49-F238E27FC236}">
                <a16:creationId xmlns:a16="http://schemas.microsoft.com/office/drawing/2014/main" id="{AB238846-E1C6-4B8B-AF1E-A5D4DABC597A}"/>
              </a:ext>
            </a:extLst>
          </p:cNvPr>
          <p:cNvGraphicFramePr>
            <a:graphicFrameLocks noGrp="1"/>
          </p:cNvGraphicFramePr>
          <p:nvPr/>
        </p:nvGraphicFramePr>
        <p:xfrm>
          <a:off x="160684" y="2313696"/>
          <a:ext cx="1881041" cy="3175127"/>
        </p:xfrm>
        <a:graphic>
          <a:graphicData uri="http://schemas.openxmlformats.org/drawingml/2006/table">
            <a:tbl>
              <a:tblPr firstRow="1" bandRow="1">
                <a:tableStyleId>{0505E3EF-67EA-436B-97B2-0124C06EBD24}</a:tableStyleId>
              </a:tblPr>
              <a:tblGrid>
                <a:gridCol w="1311873">
                  <a:extLst>
                    <a:ext uri="{9D8B030D-6E8A-4147-A177-3AD203B41FA5}">
                      <a16:colId xmlns:a16="http://schemas.microsoft.com/office/drawing/2014/main" val="743934368"/>
                    </a:ext>
                  </a:extLst>
                </a:gridCol>
                <a:gridCol w="569168">
                  <a:extLst>
                    <a:ext uri="{9D8B030D-6E8A-4147-A177-3AD203B41FA5}">
                      <a16:colId xmlns:a16="http://schemas.microsoft.com/office/drawing/2014/main" val="1900253163"/>
                    </a:ext>
                  </a:extLst>
                </a:gridCol>
              </a:tblGrid>
              <a:tr h="231484">
                <a:tc>
                  <a:txBody>
                    <a:bodyPr/>
                    <a:lstStyle/>
                    <a:p>
                      <a:pPr algn="r"/>
                      <a:r>
                        <a:rPr lang="en-GB" sz="1050" b="0" dirty="0"/>
                        <a:t>All Inbound Markets</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16</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5049469"/>
                  </a:ext>
                </a:extLst>
              </a:tr>
              <a:tr h="231484">
                <a:tc>
                  <a:txBody>
                    <a:bodyPr/>
                    <a:lstStyle/>
                    <a:p>
                      <a:pPr algn="r"/>
                      <a:r>
                        <a:rPr lang="en-GB" sz="1050" b="0" dirty="0"/>
                        <a:t>Australia</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14</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07788222"/>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China</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22</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solidFill>
                      <a:srgbClr val="FF7C80"/>
                    </a:solidFill>
                  </a:tcPr>
                </a:tc>
                <a:extLst>
                  <a:ext uri="{0D108BD9-81ED-4DB2-BD59-A6C34878D82A}">
                    <a16:rowId xmlns:a16="http://schemas.microsoft.com/office/drawing/2014/main" val="2651774032"/>
                  </a:ext>
                </a:extLst>
              </a:tr>
              <a:tr h="231484">
                <a:tc>
                  <a:txBody>
                    <a:bodyPr/>
                    <a:lstStyle/>
                    <a:p>
                      <a:pPr algn="r"/>
                      <a:r>
                        <a:rPr lang="en-GB" sz="1050" b="0" dirty="0"/>
                        <a:t>Germany</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14</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88343499"/>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Spain</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18</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87366432"/>
                  </a:ext>
                </a:extLst>
              </a:tr>
              <a:tr h="231484">
                <a:tc>
                  <a:txBody>
                    <a:bodyPr/>
                    <a:lstStyle/>
                    <a:p>
                      <a:pPr algn="r"/>
                      <a:r>
                        <a:rPr lang="en-GB" sz="1050" b="0" dirty="0"/>
                        <a:t>France</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18</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426657"/>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Italy</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15</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03938259"/>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Netherlands</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14</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66771350"/>
                  </a:ext>
                </a:extLst>
              </a:tr>
              <a:tr h="231484">
                <a:tc>
                  <a:txBody>
                    <a:bodyPr/>
                    <a:lstStyle/>
                    <a:p>
                      <a:pPr algn="r"/>
                      <a:r>
                        <a:rPr lang="en-GB" sz="1050" b="0" dirty="0"/>
                        <a:t>Norway</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14</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97957608"/>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Sweden</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21</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solidFill>
                      <a:srgbClr val="FF7C80"/>
                    </a:solidFill>
                  </a:tcPr>
                </a:tc>
                <a:extLst>
                  <a:ext uri="{0D108BD9-81ED-4DB2-BD59-A6C34878D82A}">
                    <a16:rowId xmlns:a16="http://schemas.microsoft.com/office/drawing/2014/main" val="370131776"/>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United States</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18</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95549378"/>
                  </a:ext>
                </a:extLst>
              </a:tr>
              <a:tr h="157607">
                <a:tc>
                  <a:txBody>
                    <a:bodyPr/>
                    <a:lstStyle/>
                    <a:p>
                      <a:pPr algn="r"/>
                      <a:endParaRPr lang="en-GB" sz="200" b="0" dirty="0"/>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 b="0" dirty="0"/>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2341530"/>
                  </a:ext>
                </a:extLst>
              </a:tr>
              <a:tr h="231484">
                <a:tc>
                  <a:txBody>
                    <a:bodyPr/>
                    <a:lstStyle/>
                    <a:p>
                      <a:pPr algn="r"/>
                      <a:r>
                        <a:rPr lang="en-GB" sz="1050" b="0" dirty="0"/>
                        <a:t>UK</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50" b="0" dirty="0"/>
                        <a:t>14</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28974453"/>
                  </a:ext>
                </a:extLst>
              </a:tr>
            </a:tbl>
          </a:graphicData>
        </a:graphic>
      </p:graphicFrame>
      <p:sp>
        <p:nvSpPr>
          <p:cNvPr id="17" name="TextBox 16">
            <a:extLst>
              <a:ext uri="{FF2B5EF4-FFF2-40B4-BE49-F238E27FC236}">
                <a16:creationId xmlns:a16="http://schemas.microsoft.com/office/drawing/2014/main" id="{986AE6BF-2442-4B90-895E-31EF269A07A0}"/>
              </a:ext>
            </a:extLst>
          </p:cNvPr>
          <p:cNvSpPr txBox="1"/>
          <p:nvPr/>
        </p:nvSpPr>
        <p:spPr>
          <a:xfrm>
            <a:off x="2160478" y="1783829"/>
            <a:ext cx="2654981" cy="4324261"/>
          </a:xfrm>
          <a:prstGeom prst="rect">
            <a:avLst/>
          </a:prstGeom>
          <a:noFill/>
        </p:spPr>
        <p:txBody>
          <a:bodyPr wrap="square" rtlCol="0">
            <a:spAutoFit/>
          </a:bodyPr>
          <a:lstStyle/>
          <a:p>
            <a:pPr marL="228600" indent="-228600">
              <a:buClr>
                <a:schemeClr val="accent5"/>
              </a:buClr>
              <a:buSzPct val="100000"/>
              <a:buFont typeface="Calibri" panose="020F0502020204030204" pitchFamily="34" charset="0"/>
              <a:buChar char="①"/>
            </a:pPr>
            <a:r>
              <a:rPr lang="en-GB" sz="1100" b="1" dirty="0"/>
              <a:t>Relatively niche interest</a:t>
            </a:r>
            <a:r>
              <a:rPr lang="en-GB" sz="1100" dirty="0"/>
              <a:t>, with much lower interest in China and Sweden</a:t>
            </a:r>
          </a:p>
          <a:p>
            <a:pPr marL="228600" indent="-228600">
              <a:buClr>
                <a:schemeClr val="accent5"/>
              </a:buClr>
              <a:buSzPct val="100000"/>
              <a:buFont typeface="Calibri" panose="020F0502020204030204" pitchFamily="34" charset="0"/>
              <a:buChar char="①"/>
            </a:pPr>
            <a:endParaRPr lang="en-GB" sz="1100" dirty="0"/>
          </a:p>
          <a:p>
            <a:pPr marL="228600" indent="-228600">
              <a:buClr>
                <a:schemeClr val="accent5"/>
              </a:buClr>
              <a:buSzPct val="100000"/>
              <a:buFont typeface="Calibri" panose="020F0502020204030204" pitchFamily="34" charset="0"/>
              <a:buChar char="②"/>
            </a:pPr>
            <a:r>
              <a:rPr lang="en-GB" sz="1100" dirty="0"/>
              <a:t>There is a relatively good understanding of where they would go to do this experience in England (although doesn’t fall into a specific region) – being </a:t>
            </a:r>
            <a:r>
              <a:rPr lang="en-GB" sz="1100" b="1" dirty="0"/>
              <a:t>specific unique to that area</a:t>
            </a:r>
          </a:p>
          <a:p>
            <a:pPr marL="228600" indent="-228600">
              <a:buClr>
                <a:schemeClr val="accent5"/>
              </a:buClr>
              <a:buSzPct val="100000"/>
              <a:buFont typeface="Calibri" panose="020F0502020204030204" pitchFamily="34" charset="0"/>
              <a:buChar char="②"/>
            </a:pPr>
            <a:endParaRPr lang="en-GB" sz="1100" dirty="0"/>
          </a:p>
          <a:p>
            <a:pPr marL="228600" indent="-228600">
              <a:buClr>
                <a:schemeClr val="accent5"/>
              </a:buClr>
              <a:buSzPct val="100000"/>
              <a:buFont typeface="Calibri" panose="020F0502020204030204" pitchFamily="34" charset="0"/>
              <a:buChar char="③"/>
            </a:pPr>
            <a:r>
              <a:rPr lang="en-GB" sz="1100" dirty="0"/>
              <a:t>It is seen as something that </a:t>
            </a:r>
            <a:r>
              <a:rPr lang="en-GB" sz="1100" b="1" dirty="0"/>
              <a:t>connects to local culture and history </a:t>
            </a:r>
            <a:r>
              <a:rPr lang="en-GB" sz="1100" dirty="0"/>
              <a:t>– and a </a:t>
            </a:r>
            <a:r>
              <a:rPr lang="en-GB" sz="1100" b="1" dirty="0"/>
              <a:t>family activity</a:t>
            </a:r>
            <a:r>
              <a:rPr lang="en-GB" sz="1100" dirty="0"/>
              <a:t>.  </a:t>
            </a:r>
          </a:p>
          <a:p>
            <a:pPr marL="228600" indent="-228600">
              <a:buClr>
                <a:schemeClr val="accent5"/>
              </a:buClr>
              <a:buSzPct val="100000"/>
              <a:buFont typeface="Calibri" panose="020F0502020204030204" pitchFamily="34" charset="0"/>
              <a:buChar char="③"/>
            </a:pPr>
            <a:endParaRPr lang="en-GB" sz="1100" dirty="0"/>
          </a:p>
          <a:p>
            <a:pPr marL="228600" indent="-228600">
              <a:buClr>
                <a:schemeClr val="accent5"/>
              </a:buClr>
              <a:buSzPct val="100000"/>
              <a:buFont typeface="Calibri" panose="020F0502020204030204" pitchFamily="34" charset="0"/>
              <a:buChar char="④"/>
            </a:pPr>
            <a:r>
              <a:rPr lang="en-GB" sz="1100" b="1" dirty="0"/>
              <a:t>Strong interest in doing ‘Guided Nature Experiences</a:t>
            </a:r>
            <a:r>
              <a:rPr lang="en-GB" sz="1100" dirty="0"/>
              <a:t>’, so possibility that this is a sub-set of this main high interest experience</a:t>
            </a:r>
          </a:p>
          <a:p>
            <a:pPr>
              <a:buClr>
                <a:schemeClr val="accent5"/>
              </a:buClr>
              <a:buSzPct val="100000"/>
            </a:pPr>
            <a:r>
              <a:rPr lang="en-GB" sz="1100" dirty="0"/>
              <a:t> </a:t>
            </a:r>
          </a:p>
          <a:p>
            <a:pPr marL="228600" indent="-228600">
              <a:buClr>
                <a:schemeClr val="accent5"/>
              </a:buClr>
              <a:buSzPct val="100000"/>
              <a:buFont typeface="Calibri" panose="020F0502020204030204" pitchFamily="34" charset="0"/>
              <a:buChar char="⑤"/>
            </a:pPr>
            <a:r>
              <a:rPr lang="en-GB" sz="1100" b="1" dirty="0"/>
              <a:t>Weather in England is a key barrier</a:t>
            </a:r>
            <a:r>
              <a:rPr lang="en-GB" sz="1100" dirty="0"/>
              <a:t>, and level of difficulty of an experience like this has needs to be conveyed to potentially attract a wider audience</a:t>
            </a:r>
          </a:p>
          <a:p>
            <a:pPr marL="228600" indent="-228600">
              <a:buClr>
                <a:schemeClr val="accent5"/>
              </a:buClr>
              <a:buSzPct val="100000"/>
              <a:buFont typeface="Calibri" panose="020F0502020204030204" pitchFamily="34" charset="0"/>
              <a:buChar char="③"/>
            </a:pPr>
            <a:endParaRPr lang="en-GB" sz="1100" dirty="0"/>
          </a:p>
          <a:p>
            <a:pPr>
              <a:buClr>
                <a:schemeClr val="accent5"/>
              </a:buClr>
              <a:buSzPct val="100000"/>
            </a:pPr>
            <a:endParaRPr lang="en-GB" sz="1100" dirty="0"/>
          </a:p>
        </p:txBody>
      </p:sp>
      <p:sp>
        <p:nvSpPr>
          <p:cNvPr id="20" name="TextBox 19">
            <a:extLst>
              <a:ext uri="{FF2B5EF4-FFF2-40B4-BE49-F238E27FC236}">
                <a16:creationId xmlns:a16="http://schemas.microsoft.com/office/drawing/2014/main" id="{411B43DE-D437-4B2E-9D06-3E95B25DE945}"/>
              </a:ext>
            </a:extLst>
          </p:cNvPr>
          <p:cNvSpPr txBox="1"/>
          <p:nvPr/>
        </p:nvSpPr>
        <p:spPr>
          <a:xfrm>
            <a:off x="1040461" y="1993768"/>
            <a:ext cx="1278294" cy="338554"/>
          </a:xfrm>
          <a:prstGeom prst="rect">
            <a:avLst/>
          </a:prstGeom>
          <a:noFill/>
        </p:spPr>
        <p:txBody>
          <a:bodyPr wrap="square" rtlCol="0">
            <a:spAutoFit/>
          </a:bodyPr>
          <a:lstStyle/>
          <a:p>
            <a:pPr algn="ctr"/>
            <a:r>
              <a:rPr lang="en-GB" sz="800" dirty="0"/>
              <a:t>Ranking (out of </a:t>
            </a:r>
          </a:p>
          <a:p>
            <a:pPr algn="ctr"/>
            <a:r>
              <a:rPr lang="en-GB" sz="800" dirty="0"/>
              <a:t>24 experiences)</a:t>
            </a:r>
          </a:p>
        </p:txBody>
      </p:sp>
      <p:sp>
        <p:nvSpPr>
          <p:cNvPr id="22" name="TextBox 21">
            <a:extLst>
              <a:ext uri="{FF2B5EF4-FFF2-40B4-BE49-F238E27FC236}">
                <a16:creationId xmlns:a16="http://schemas.microsoft.com/office/drawing/2014/main" id="{55BB80E0-0F91-4334-B604-5B36407A84EC}"/>
              </a:ext>
            </a:extLst>
          </p:cNvPr>
          <p:cNvSpPr txBox="1"/>
          <p:nvPr/>
        </p:nvSpPr>
        <p:spPr>
          <a:xfrm>
            <a:off x="70524" y="1981605"/>
            <a:ext cx="1278294" cy="338554"/>
          </a:xfrm>
          <a:prstGeom prst="rect">
            <a:avLst/>
          </a:prstGeom>
          <a:noFill/>
        </p:spPr>
        <p:txBody>
          <a:bodyPr wrap="square" rtlCol="0">
            <a:spAutoFit/>
          </a:bodyPr>
          <a:lstStyle/>
          <a:p>
            <a:pPr algn="ctr"/>
            <a:r>
              <a:rPr lang="en-GB" sz="800" dirty="0"/>
              <a:t>Interest in doing experience in England</a:t>
            </a:r>
          </a:p>
        </p:txBody>
      </p:sp>
      <p:sp>
        <p:nvSpPr>
          <p:cNvPr id="23" name="Rectangle 22">
            <a:extLst>
              <a:ext uri="{FF2B5EF4-FFF2-40B4-BE49-F238E27FC236}">
                <a16:creationId xmlns:a16="http://schemas.microsoft.com/office/drawing/2014/main" id="{37E31718-6ECE-4D24-98C2-13B6BA67EB94}"/>
              </a:ext>
            </a:extLst>
          </p:cNvPr>
          <p:cNvSpPr/>
          <p:nvPr/>
        </p:nvSpPr>
        <p:spPr>
          <a:xfrm>
            <a:off x="1209410" y="6248874"/>
            <a:ext cx="3294492" cy="246221"/>
          </a:xfrm>
          <a:prstGeom prst="rect">
            <a:avLst/>
          </a:prstGeom>
        </p:spPr>
        <p:txBody>
          <a:bodyPr wrap="none">
            <a:spAutoFit/>
          </a:bodyPr>
          <a:lstStyle/>
          <a:p>
            <a:pPr algn="ctr" fontAlgn="b"/>
            <a:r>
              <a:rPr lang="en-GB" sz="1000" dirty="0">
                <a:solidFill>
                  <a:srgbClr val="000000"/>
                </a:solidFill>
                <a:latin typeface="Calibri" panose="020F0502020204030204" pitchFamily="34" charset="0"/>
              </a:rPr>
              <a:t>Indicates where ranking is lower (+4 from inbound markets)</a:t>
            </a:r>
          </a:p>
        </p:txBody>
      </p:sp>
      <p:sp>
        <p:nvSpPr>
          <p:cNvPr id="27" name="Rectangle 26">
            <a:extLst>
              <a:ext uri="{FF2B5EF4-FFF2-40B4-BE49-F238E27FC236}">
                <a16:creationId xmlns:a16="http://schemas.microsoft.com/office/drawing/2014/main" id="{1162AEDC-9AAE-4D87-B7CE-2414CFA0C01B}"/>
              </a:ext>
            </a:extLst>
          </p:cNvPr>
          <p:cNvSpPr/>
          <p:nvPr/>
        </p:nvSpPr>
        <p:spPr>
          <a:xfrm>
            <a:off x="927218" y="6266833"/>
            <a:ext cx="329817" cy="190778"/>
          </a:xfrm>
          <a:prstGeom prst="rect">
            <a:avLst/>
          </a:prstGeom>
          <a:solidFill>
            <a:srgbClr val="FF7C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D12F3E0D-6CE6-411A-ABC5-80F4ACF8043D}"/>
              </a:ext>
            </a:extLst>
          </p:cNvPr>
          <p:cNvSpPr/>
          <p:nvPr/>
        </p:nvSpPr>
        <p:spPr>
          <a:xfrm>
            <a:off x="4953000" y="1262329"/>
            <a:ext cx="4624241" cy="523220"/>
          </a:xfrm>
          <a:prstGeom prst="rect">
            <a:avLst/>
          </a:prstGeom>
        </p:spPr>
        <p:txBody>
          <a:bodyPr wrap="square">
            <a:spAutoFit/>
          </a:bodyPr>
          <a:lstStyle/>
          <a:p>
            <a:r>
              <a:rPr lang="en-GB" sz="1400" b="1" i="1" dirty="0">
                <a:solidFill>
                  <a:schemeClr val="accent5"/>
                </a:solidFill>
                <a:ea typeface="Calibri" panose="020F0502020204030204" pitchFamily="34" charset="0"/>
                <a:cs typeface="Times New Roman" panose="02020603050405020304" pitchFamily="18" charset="0"/>
              </a:rPr>
              <a:t>Street Art </a:t>
            </a:r>
            <a:r>
              <a:rPr lang="en-GB" sz="1400" i="1" dirty="0">
                <a:ea typeface="Calibri" panose="020F0502020204030204" pitchFamily="34" charset="0"/>
                <a:cs typeface="Times New Roman" panose="02020603050405020304" pitchFamily="18" charset="0"/>
              </a:rPr>
              <a:t>– meet street artists and have a go yourself at a wall mural</a:t>
            </a:r>
            <a:endParaRPr lang="en-GB" sz="1400" i="1" dirty="0"/>
          </a:p>
        </p:txBody>
      </p:sp>
      <p:sp>
        <p:nvSpPr>
          <p:cNvPr id="31" name="TextBox 30">
            <a:extLst>
              <a:ext uri="{FF2B5EF4-FFF2-40B4-BE49-F238E27FC236}">
                <a16:creationId xmlns:a16="http://schemas.microsoft.com/office/drawing/2014/main" id="{F4C0F621-524B-4F45-966C-C730F1603E3C}"/>
              </a:ext>
            </a:extLst>
          </p:cNvPr>
          <p:cNvSpPr txBox="1"/>
          <p:nvPr/>
        </p:nvSpPr>
        <p:spPr>
          <a:xfrm>
            <a:off x="7050117" y="1737869"/>
            <a:ext cx="2785359" cy="2862322"/>
          </a:xfrm>
          <a:prstGeom prst="rect">
            <a:avLst/>
          </a:prstGeom>
          <a:noFill/>
        </p:spPr>
        <p:txBody>
          <a:bodyPr wrap="square" rtlCol="0">
            <a:spAutoFit/>
          </a:bodyPr>
          <a:lstStyle/>
          <a:p>
            <a:pPr marL="228600" indent="-228600">
              <a:buClr>
                <a:schemeClr val="accent5"/>
              </a:buClr>
              <a:buSzPct val="100000"/>
              <a:buFont typeface="Calibri" panose="020F0502020204030204" pitchFamily="34" charset="0"/>
              <a:buChar char="①"/>
            </a:pPr>
            <a:r>
              <a:rPr lang="en-GB" sz="1200" dirty="0"/>
              <a:t>Relatively niche interest, with a much </a:t>
            </a:r>
            <a:r>
              <a:rPr lang="en-GB" sz="1200" b="1" dirty="0"/>
              <a:t>lower interest in Sweden and the domestic market</a:t>
            </a:r>
          </a:p>
          <a:p>
            <a:pPr marL="228600" indent="-228600">
              <a:buClr>
                <a:schemeClr val="accent5"/>
              </a:buClr>
              <a:buSzPct val="100000"/>
              <a:buFont typeface="Calibri" panose="020F0502020204030204" pitchFamily="34" charset="0"/>
              <a:buChar char="①"/>
            </a:pPr>
            <a:endParaRPr lang="en-GB" sz="1200" dirty="0"/>
          </a:p>
          <a:p>
            <a:pPr marL="228600" indent="-228600">
              <a:buClr>
                <a:schemeClr val="accent5"/>
              </a:buClr>
              <a:buSzPct val="100000"/>
              <a:buFont typeface="Calibri" panose="020F0502020204030204" pitchFamily="34" charset="0"/>
              <a:buChar char="②"/>
            </a:pPr>
            <a:r>
              <a:rPr lang="en-GB" sz="1200" dirty="0"/>
              <a:t>Seen as an </a:t>
            </a:r>
            <a:r>
              <a:rPr lang="en-GB" sz="1200" b="1" dirty="0"/>
              <a:t>experience that would be done in the capital city</a:t>
            </a:r>
            <a:r>
              <a:rPr lang="en-GB" sz="1200" dirty="0"/>
              <a:t>, followed by a another large town or city</a:t>
            </a:r>
          </a:p>
          <a:p>
            <a:pPr marL="228600" indent="-228600">
              <a:buClr>
                <a:schemeClr val="accent5"/>
              </a:buClr>
              <a:buSzPct val="100000"/>
              <a:buFont typeface="Calibri" panose="020F0502020204030204" pitchFamily="34" charset="0"/>
              <a:buChar char="②"/>
            </a:pPr>
            <a:endParaRPr lang="en-GB" sz="1200" dirty="0"/>
          </a:p>
          <a:p>
            <a:pPr marL="228600" indent="-228600">
              <a:buClr>
                <a:schemeClr val="accent5"/>
              </a:buClr>
              <a:buSzPct val="100000"/>
              <a:buFont typeface="Calibri" panose="020F0502020204030204" pitchFamily="34" charset="0"/>
              <a:buChar char="③"/>
            </a:pPr>
            <a:r>
              <a:rPr lang="en-GB" sz="1200" dirty="0"/>
              <a:t>It is seen as a ‘must do’ experience – but </a:t>
            </a:r>
            <a:r>
              <a:rPr lang="en-GB" sz="1200" b="1" dirty="0"/>
              <a:t>London has a particular pull </a:t>
            </a:r>
          </a:p>
          <a:p>
            <a:pPr marL="228600" indent="-228600">
              <a:buClr>
                <a:schemeClr val="accent5"/>
              </a:buClr>
              <a:buSzPct val="100000"/>
              <a:buFont typeface="Calibri" panose="020F0502020204030204" pitchFamily="34" charset="0"/>
              <a:buChar char="③"/>
            </a:pPr>
            <a:endParaRPr lang="en-GB" sz="1200" dirty="0"/>
          </a:p>
          <a:p>
            <a:pPr>
              <a:buClr>
                <a:schemeClr val="accent5"/>
              </a:buClr>
              <a:buSzPct val="100000"/>
            </a:pPr>
            <a:endParaRPr lang="en-GB" sz="1200" dirty="0"/>
          </a:p>
          <a:p>
            <a:pPr>
              <a:buClr>
                <a:schemeClr val="accent5"/>
              </a:buClr>
              <a:buSzPct val="100000"/>
            </a:pPr>
            <a:endParaRPr lang="en-GB" sz="1200" dirty="0"/>
          </a:p>
          <a:p>
            <a:pPr marL="228600" indent="-228600">
              <a:buClr>
                <a:schemeClr val="accent5"/>
              </a:buClr>
              <a:buSzPct val="100000"/>
              <a:buFont typeface="Calibri" panose="020F0502020204030204" pitchFamily="34" charset="0"/>
              <a:buChar char="②"/>
            </a:pPr>
            <a:endParaRPr lang="en-GB" sz="1200" dirty="0"/>
          </a:p>
          <a:p>
            <a:endParaRPr lang="en-GB" sz="1200" dirty="0"/>
          </a:p>
        </p:txBody>
      </p:sp>
      <p:graphicFrame>
        <p:nvGraphicFramePr>
          <p:cNvPr id="32" name="Table 31">
            <a:extLst>
              <a:ext uri="{FF2B5EF4-FFF2-40B4-BE49-F238E27FC236}">
                <a16:creationId xmlns:a16="http://schemas.microsoft.com/office/drawing/2014/main" id="{1675367A-8D93-4DE1-BE11-3B6892178FE3}"/>
              </a:ext>
            </a:extLst>
          </p:cNvPr>
          <p:cNvGraphicFramePr>
            <a:graphicFrameLocks noGrp="1"/>
          </p:cNvGraphicFramePr>
          <p:nvPr/>
        </p:nvGraphicFramePr>
        <p:xfrm>
          <a:off x="5054084" y="2313696"/>
          <a:ext cx="1881041" cy="3175127"/>
        </p:xfrm>
        <a:graphic>
          <a:graphicData uri="http://schemas.openxmlformats.org/drawingml/2006/table">
            <a:tbl>
              <a:tblPr firstRow="1" bandRow="1">
                <a:tableStyleId>{0505E3EF-67EA-436B-97B2-0124C06EBD24}</a:tableStyleId>
              </a:tblPr>
              <a:tblGrid>
                <a:gridCol w="1311873">
                  <a:extLst>
                    <a:ext uri="{9D8B030D-6E8A-4147-A177-3AD203B41FA5}">
                      <a16:colId xmlns:a16="http://schemas.microsoft.com/office/drawing/2014/main" val="743934368"/>
                    </a:ext>
                  </a:extLst>
                </a:gridCol>
                <a:gridCol w="569168">
                  <a:extLst>
                    <a:ext uri="{9D8B030D-6E8A-4147-A177-3AD203B41FA5}">
                      <a16:colId xmlns:a16="http://schemas.microsoft.com/office/drawing/2014/main" val="1900253163"/>
                    </a:ext>
                  </a:extLst>
                </a:gridCol>
              </a:tblGrid>
              <a:tr h="231484">
                <a:tc>
                  <a:txBody>
                    <a:bodyPr/>
                    <a:lstStyle/>
                    <a:p>
                      <a:pPr algn="r"/>
                      <a:r>
                        <a:rPr lang="en-GB" sz="1050" b="0" dirty="0"/>
                        <a:t>All Inbound Markets</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15</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5049469"/>
                  </a:ext>
                </a:extLst>
              </a:tr>
              <a:tr h="231484">
                <a:tc>
                  <a:txBody>
                    <a:bodyPr/>
                    <a:lstStyle/>
                    <a:p>
                      <a:pPr algn="r"/>
                      <a:r>
                        <a:rPr lang="en-GB" sz="1050" b="0" dirty="0"/>
                        <a:t>Australia</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17</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07788222"/>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China</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16</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51774032"/>
                  </a:ext>
                </a:extLst>
              </a:tr>
              <a:tr h="231484">
                <a:tc>
                  <a:txBody>
                    <a:bodyPr/>
                    <a:lstStyle/>
                    <a:p>
                      <a:pPr algn="r"/>
                      <a:r>
                        <a:rPr lang="en-GB" sz="1050" b="0" dirty="0"/>
                        <a:t>Germany</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13</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88343499"/>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Spain</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13</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87366432"/>
                  </a:ext>
                </a:extLst>
              </a:tr>
              <a:tr h="231484">
                <a:tc>
                  <a:txBody>
                    <a:bodyPr/>
                    <a:lstStyle/>
                    <a:p>
                      <a:pPr algn="r"/>
                      <a:r>
                        <a:rPr lang="en-GB" sz="1050" b="0" dirty="0"/>
                        <a:t>France</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13</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426657"/>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Italy</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10</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03938259"/>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Netherlands</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16</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66771350"/>
                  </a:ext>
                </a:extLst>
              </a:tr>
              <a:tr h="231484">
                <a:tc>
                  <a:txBody>
                    <a:bodyPr/>
                    <a:lstStyle/>
                    <a:p>
                      <a:pPr algn="r"/>
                      <a:r>
                        <a:rPr lang="en-GB" sz="1050" b="0" dirty="0"/>
                        <a:t>Norway</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18</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97957608"/>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Sweden</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22</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solidFill>
                      <a:srgbClr val="FF7C80"/>
                    </a:solidFill>
                  </a:tcPr>
                </a:tc>
                <a:extLst>
                  <a:ext uri="{0D108BD9-81ED-4DB2-BD59-A6C34878D82A}">
                    <a16:rowId xmlns:a16="http://schemas.microsoft.com/office/drawing/2014/main" val="370131776"/>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United States</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12</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95549378"/>
                  </a:ext>
                </a:extLst>
              </a:tr>
              <a:tr h="157607">
                <a:tc>
                  <a:txBody>
                    <a:bodyPr/>
                    <a:lstStyle/>
                    <a:p>
                      <a:pPr algn="r"/>
                      <a:endParaRPr lang="en-GB" sz="200" b="0" dirty="0"/>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 b="0" dirty="0"/>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2341530"/>
                  </a:ext>
                </a:extLst>
              </a:tr>
              <a:tr h="231484">
                <a:tc>
                  <a:txBody>
                    <a:bodyPr/>
                    <a:lstStyle/>
                    <a:p>
                      <a:pPr algn="r"/>
                      <a:r>
                        <a:rPr lang="en-GB" sz="1050" b="0" dirty="0"/>
                        <a:t>UK</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50" b="0" dirty="0"/>
                        <a:t>23</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solidFill>
                      <a:srgbClr val="FF7C80"/>
                    </a:solidFill>
                  </a:tcPr>
                </a:tc>
                <a:extLst>
                  <a:ext uri="{0D108BD9-81ED-4DB2-BD59-A6C34878D82A}">
                    <a16:rowId xmlns:a16="http://schemas.microsoft.com/office/drawing/2014/main" val="1528974453"/>
                  </a:ext>
                </a:extLst>
              </a:tr>
            </a:tbl>
          </a:graphicData>
        </a:graphic>
      </p:graphicFrame>
      <p:sp>
        <p:nvSpPr>
          <p:cNvPr id="33" name="TextBox 32">
            <a:extLst>
              <a:ext uri="{FF2B5EF4-FFF2-40B4-BE49-F238E27FC236}">
                <a16:creationId xmlns:a16="http://schemas.microsoft.com/office/drawing/2014/main" id="{71B0C3DC-08C6-4D8F-A4BC-18666C693839}"/>
              </a:ext>
            </a:extLst>
          </p:cNvPr>
          <p:cNvSpPr txBox="1"/>
          <p:nvPr/>
        </p:nvSpPr>
        <p:spPr>
          <a:xfrm>
            <a:off x="5935315" y="1993768"/>
            <a:ext cx="1278294" cy="338554"/>
          </a:xfrm>
          <a:prstGeom prst="rect">
            <a:avLst/>
          </a:prstGeom>
          <a:noFill/>
        </p:spPr>
        <p:txBody>
          <a:bodyPr wrap="square" rtlCol="0">
            <a:spAutoFit/>
          </a:bodyPr>
          <a:lstStyle/>
          <a:p>
            <a:pPr algn="ctr"/>
            <a:r>
              <a:rPr lang="en-GB" sz="800" dirty="0"/>
              <a:t>Ranking (out of </a:t>
            </a:r>
          </a:p>
          <a:p>
            <a:pPr algn="ctr"/>
            <a:r>
              <a:rPr lang="en-GB" sz="800" dirty="0"/>
              <a:t>24 experiences)</a:t>
            </a:r>
          </a:p>
        </p:txBody>
      </p:sp>
      <p:sp>
        <p:nvSpPr>
          <p:cNvPr id="34" name="TextBox 33">
            <a:extLst>
              <a:ext uri="{FF2B5EF4-FFF2-40B4-BE49-F238E27FC236}">
                <a16:creationId xmlns:a16="http://schemas.microsoft.com/office/drawing/2014/main" id="{0CA78BBE-7E4F-4FD7-BA2A-C4482D582BE4}"/>
              </a:ext>
            </a:extLst>
          </p:cNvPr>
          <p:cNvSpPr txBox="1"/>
          <p:nvPr/>
        </p:nvSpPr>
        <p:spPr>
          <a:xfrm>
            <a:off x="4965378" y="1981605"/>
            <a:ext cx="1278294" cy="338554"/>
          </a:xfrm>
          <a:prstGeom prst="rect">
            <a:avLst/>
          </a:prstGeom>
          <a:noFill/>
        </p:spPr>
        <p:txBody>
          <a:bodyPr wrap="square" rtlCol="0">
            <a:spAutoFit/>
          </a:bodyPr>
          <a:lstStyle/>
          <a:p>
            <a:pPr algn="ctr"/>
            <a:r>
              <a:rPr lang="en-GB" sz="800" dirty="0"/>
              <a:t>Interest in doing experience in England</a:t>
            </a:r>
          </a:p>
        </p:txBody>
      </p:sp>
      <p:sp>
        <p:nvSpPr>
          <p:cNvPr id="18" name="Rectangle 17">
            <a:extLst>
              <a:ext uri="{FF2B5EF4-FFF2-40B4-BE49-F238E27FC236}">
                <a16:creationId xmlns:a16="http://schemas.microsoft.com/office/drawing/2014/main" id="{DBB8C1D4-417F-476D-A6A0-3EE1EFB15D8B}"/>
              </a:ext>
            </a:extLst>
          </p:cNvPr>
          <p:cNvSpPr/>
          <p:nvPr/>
        </p:nvSpPr>
        <p:spPr>
          <a:xfrm>
            <a:off x="7153553" y="3753129"/>
            <a:ext cx="2571565" cy="2117311"/>
          </a:xfrm>
          <a:prstGeom prst="rect">
            <a:avLst/>
          </a:prstGeom>
          <a:solidFill>
            <a:schemeClr val="bg1"/>
          </a:solidFill>
          <a:ln>
            <a:solidFill>
              <a:srgbClr val="FF9900"/>
            </a:solidFill>
          </a:ln>
        </p:spPr>
        <p:txBody>
          <a:bodyPr wrap="square">
            <a:spAutoFit/>
          </a:bodyPr>
          <a:lstStyle/>
          <a:p>
            <a:pPr marL="285750" indent="-285750" defTabSz="914400">
              <a:lnSpc>
                <a:spcPct val="85000"/>
              </a:lnSpc>
              <a:spcAft>
                <a:spcPts val="800"/>
              </a:spcAft>
              <a:buFont typeface="Wingdings" panose="05000000000000000000" pitchFamily="2" charset="2"/>
              <a:buChar char="ü"/>
            </a:pPr>
            <a:r>
              <a:rPr kumimoji="0" lang="en-GB" sz="1050" b="0" i="0" u="none" strike="noStrike" kern="0" cap="none" spc="0" normalizeH="0" baseline="0" noProof="0" dirty="0">
                <a:ln>
                  <a:noFill/>
                </a:ln>
                <a:solidFill>
                  <a:srgbClr val="3A6A50"/>
                </a:solidFill>
                <a:effectLst/>
                <a:uLnTx/>
                <a:uFillTx/>
              </a:rPr>
              <a:t>Popular, opportunity to see urban spaces</a:t>
            </a:r>
          </a:p>
          <a:p>
            <a:pPr marL="285750" indent="-285750" defTabSz="914400">
              <a:lnSpc>
                <a:spcPct val="85000"/>
              </a:lnSpc>
              <a:spcAft>
                <a:spcPts val="800"/>
              </a:spcAft>
              <a:buFont typeface="Wingdings" panose="05000000000000000000" pitchFamily="2" charset="2"/>
              <a:buChar char="ü"/>
            </a:pPr>
            <a:r>
              <a:rPr kumimoji="0" lang="en-GB" sz="1050" b="0" i="0" u="none" strike="noStrike" kern="0" cap="none" spc="0" normalizeH="0" baseline="0" noProof="0" dirty="0">
                <a:ln>
                  <a:noFill/>
                </a:ln>
                <a:solidFill>
                  <a:srgbClr val="3A6A50"/>
                </a:solidFill>
                <a:effectLst/>
                <a:uLnTx/>
                <a:uFillTx/>
              </a:rPr>
              <a:t>Exclusivity factor- see something unseen, lesser known</a:t>
            </a:r>
          </a:p>
          <a:p>
            <a:pPr marL="285750" indent="-285750" defTabSz="914400">
              <a:lnSpc>
                <a:spcPct val="85000"/>
              </a:lnSpc>
              <a:spcAft>
                <a:spcPts val="800"/>
              </a:spcAft>
              <a:buFont typeface="Wingdings" panose="05000000000000000000" pitchFamily="2" charset="2"/>
              <a:buChar char="ü"/>
            </a:pPr>
            <a:r>
              <a:rPr kumimoji="0" lang="en-GB" sz="1050" b="0" i="0" u="none" strike="noStrike" kern="0" cap="none" spc="0" normalizeH="0" baseline="0" noProof="0" dirty="0">
                <a:ln>
                  <a:noFill/>
                </a:ln>
                <a:solidFill>
                  <a:srgbClr val="3A6A50"/>
                </a:solidFill>
                <a:effectLst/>
                <a:uLnTx/>
                <a:uFillTx/>
              </a:rPr>
              <a:t>Felt to focus around seeing authentic side to a place</a:t>
            </a:r>
          </a:p>
          <a:p>
            <a:pPr marL="285750" indent="-285750" defTabSz="914400">
              <a:lnSpc>
                <a:spcPct val="85000"/>
              </a:lnSpc>
              <a:spcAft>
                <a:spcPts val="800"/>
              </a:spcAft>
              <a:buFont typeface="Wingdings" panose="05000000000000000000" pitchFamily="2" charset="2"/>
              <a:buChar char="ü"/>
            </a:pPr>
            <a:r>
              <a:rPr kumimoji="0" lang="en-GB" sz="1050" b="0" i="0" u="none" strike="noStrike" kern="0" cap="none" spc="0" normalizeH="0" baseline="0" noProof="0" dirty="0">
                <a:ln>
                  <a:noFill/>
                </a:ln>
                <a:solidFill>
                  <a:srgbClr val="3A6A50"/>
                </a:solidFill>
                <a:effectLst/>
                <a:uLnTx/>
                <a:uFillTx/>
              </a:rPr>
              <a:t>Banksy is a famous British icon of this type of art, so gives it an authentic link</a:t>
            </a:r>
          </a:p>
          <a:p>
            <a:pPr marL="285750" indent="-285750" defTabSz="914400">
              <a:lnSpc>
                <a:spcPct val="85000"/>
              </a:lnSpc>
              <a:spcAft>
                <a:spcPts val="800"/>
              </a:spcAft>
              <a:buFont typeface="Arial" panose="020B0604020202020204" pitchFamily="34" charset="0"/>
              <a:buChar char="•"/>
            </a:pPr>
            <a:r>
              <a:rPr kumimoji="0" lang="en-GB" sz="1050" b="0" i="0" u="none" strike="noStrike" kern="0" cap="none" spc="0" normalizeH="0" baseline="0" noProof="0" dirty="0">
                <a:ln>
                  <a:noFill/>
                </a:ln>
                <a:solidFill>
                  <a:srgbClr val="FFC000"/>
                </a:solidFill>
                <a:effectLst/>
                <a:uLnTx/>
                <a:uFillTx/>
              </a:rPr>
              <a:t>Expected to take place in a large city </a:t>
            </a:r>
            <a:r>
              <a:rPr kumimoji="0" lang="en-GB" sz="1050" b="0" i="0" u="none" strike="noStrike" kern="0" cap="none" spc="0" normalizeH="0" baseline="0" noProof="0" dirty="0" err="1">
                <a:ln>
                  <a:noFill/>
                </a:ln>
                <a:solidFill>
                  <a:srgbClr val="FFC000"/>
                </a:solidFill>
                <a:effectLst/>
                <a:uLnTx/>
                <a:uFillTx/>
              </a:rPr>
              <a:t>eg</a:t>
            </a:r>
            <a:r>
              <a:rPr kumimoji="0" lang="en-GB" sz="1050" b="0" i="0" u="none" strike="noStrike" kern="0" cap="none" spc="0" normalizeH="0" baseline="0" noProof="0" dirty="0">
                <a:ln>
                  <a:noFill/>
                </a:ln>
                <a:solidFill>
                  <a:srgbClr val="FFC000"/>
                </a:solidFill>
                <a:effectLst/>
                <a:uLnTx/>
                <a:uFillTx/>
              </a:rPr>
              <a:t> London, Manchester, Leeds</a:t>
            </a:r>
          </a:p>
          <a:p>
            <a:pPr marL="285750" indent="-285750" defTabSz="914400">
              <a:lnSpc>
                <a:spcPct val="85000"/>
              </a:lnSpc>
              <a:spcAft>
                <a:spcPts val="800"/>
              </a:spcAft>
              <a:buFont typeface="Arial" panose="020B0604020202020204" pitchFamily="34" charset="0"/>
              <a:buChar char="•"/>
            </a:pPr>
            <a:endParaRPr kumimoji="0" lang="en-GB" sz="1050" b="0" i="0" u="none" strike="noStrike" kern="0" cap="none" spc="0" normalizeH="0" baseline="0" noProof="0" dirty="0">
              <a:ln>
                <a:noFill/>
              </a:ln>
              <a:solidFill>
                <a:srgbClr val="FFC000"/>
              </a:solidFill>
              <a:effectLst/>
              <a:uLnTx/>
              <a:uFillTx/>
            </a:endParaRPr>
          </a:p>
        </p:txBody>
      </p:sp>
      <p:pic>
        <p:nvPicPr>
          <p:cNvPr id="19" name="Picture 18">
            <a:extLst>
              <a:ext uri="{FF2B5EF4-FFF2-40B4-BE49-F238E27FC236}">
                <a16:creationId xmlns:a16="http://schemas.microsoft.com/office/drawing/2014/main" id="{8B28ABAC-BDE9-43E5-B73C-9F40C594F0E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820094" y="5595671"/>
            <a:ext cx="757147" cy="234147"/>
          </a:xfrm>
          <a:prstGeom prst="rect">
            <a:avLst/>
          </a:prstGeom>
        </p:spPr>
      </p:pic>
      <p:sp>
        <p:nvSpPr>
          <p:cNvPr id="21" name="Slide Number Placeholder 5">
            <a:extLst>
              <a:ext uri="{FF2B5EF4-FFF2-40B4-BE49-F238E27FC236}">
                <a16:creationId xmlns:a16="http://schemas.microsoft.com/office/drawing/2014/main" id="{F2A495E3-8883-4773-BEBD-69C373DC72AE}"/>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21220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le 15">
            <a:extLst>
              <a:ext uri="{FF2B5EF4-FFF2-40B4-BE49-F238E27FC236}">
                <a16:creationId xmlns:a16="http://schemas.microsoft.com/office/drawing/2014/main" id="{68970A3E-94B8-4F4D-9FA2-C871AEE74847}"/>
              </a:ext>
            </a:extLst>
          </p:cNvPr>
          <p:cNvGraphicFramePr>
            <a:graphicFrameLocks noGrp="1"/>
          </p:cNvGraphicFramePr>
          <p:nvPr/>
        </p:nvGraphicFramePr>
        <p:xfrm>
          <a:off x="0" y="1149946"/>
          <a:ext cx="9822386" cy="4910612"/>
        </p:xfrm>
        <a:graphic>
          <a:graphicData uri="http://schemas.openxmlformats.org/drawingml/2006/table">
            <a:tbl>
              <a:tblPr firstRow="1" bandRow="1">
                <a:tableStyleId>{5C22544A-7EE6-4342-B048-85BDC9FD1C3A}</a:tableStyleId>
              </a:tblPr>
              <a:tblGrid>
                <a:gridCol w="4646428">
                  <a:extLst>
                    <a:ext uri="{9D8B030D-6E8A-4147-A177-3AD203B41FA5}">
                      <a16:colId xmlns:a16="http://schemas.microsoft.com/office/drawing/2014/main" val="219639565"/>
                    </a:ext>
                  </a:extLst>
                </a:gridCol>
                <a:gridCol w="5175958">
                  <a:extLst>
                    <a:ext uri="{9D8B030D-6E8A-4147-A177-3AD203B41FA5}">
                      <a16:colId xmlns:a16="http://schemas.microsoft.com/office/drawing/2014/main" val="147130133"/>
                    </a:ext>
                  </a:extLst>
                </a:gridCol>
              </a:tblGrid>
              <a:tr h="4910612">
                <a:tc>
                  <a:txBody>
                    <a:bodyPr/>
                    <a:lstStyle/>
                    <a:p>
                      <a:endParaRPr lang="en-GB" dirty="0"/>
                    </a:p>
                  </a:txBody>
                  <a:tcPr>
                    <a:solidFill>
                      <a:schemeClr val="bg1">
                        <a:lumMod val="95000"/>
                      </a:schemeClr>
                    </a:solidFill>
                  </a:tcPr>
                </a:tc>
                <a:tc>
                  <a:txBody>
                    <a:bodyPr/>
                    <a:lstStyle/>
                    <a:p>
                      <a:endParaRPr lang="en-GB" dirty="0"/>
                    </a:p>
                  </a:txBody>
                  <a:tcPr>
                    <a:solidFill>
                      <a:schemeClr val="bg1">
                        <a:lumMod val="95000"/>
                      </a:schemeClr>
                    </a:solidFill>
                  </a:tcPr>
                </a:tc>
                <a:extLst>
                  <a:ext uri="{0D108BD9-81ED-4DB2-BD59-A6C34878D82A}">
                    <a16:rowId xmlns:a16="http://schemas.microsoft.com/office/drawing/2014/main" val="2447966589"/>
                  </a:ext>
                </a:extLst>
              </a:tr>
            </a:tbl>
          </a:graphicData>
        </a:graphic>
      </p:graphicFrame>
      <p:sp>
        <p:nvSpPr>
          <p:cNvPr id="3" name="Slide Number Placeholder 2">
            <a:extLst>
              <a:ext uri="{FF2B5EF4-FFF2-40B4-BE49-F238E27FC236}">
                <a16:creationId xmlns:a16="http://schemas.microsoft.com/office/drawing/2014/main" id="{22CE16A8-9406-421C-BCB6-34912C9A781E}"/>
              </a:ext>
            </a:extLst>
          </p:cNvPr>
          <p:cNvSpPr>
            <a:spLocks noGrp="1"/>
          </p:cNvSpPr>
          <p:nvPr>
            <p:ph type="sldNum" sz="quarter" idx="12"/>
          </p:nvPr>
        </p:nvSpPr>
        <p:spPr/>
        <p:txBody>
          <a:bodyPr/>
          <a:lstStyle/>
          <a:p>
            <a:fld id="{65C4E51C-5B21-47ED-87F9-7CEAAA8B3069}" type="slidenum">
              <a:rPr lang="en-GB" smtClean="0"/>
              <a:pPr/>
              <a:t>63</a:t>
            </a:fld>
            <a:endParaRPr lang="en-GB"/>
          </a:p>
        </p:txBody>
      </p:sp>
      <p:sp>
        <p:nvSpPr>
          <p:cNvPr id="2" name="Rectangle 1">
            <a:extLst>
              <a:ext uri="{FF2B5EF4-FFF2-40B4-BE49-F238E27FC236}">
                <a16:creationId xmlns:a16="http://schemas.microsoft.com/office/drawing/2014/main" id="{A6AD8459-4B63-453D-98B0-F46680CBD921}"/>
              </a:ext>
            </a:extLst>
          </p:cNvPr>
          <p:cNvSpPr/>
          <p:nvPr/>
        </p:nvSpPr>
        <p:spPr>
          <a:xfrm>
            <a:off x="73162" y="1209405"/>
            <a:ext cx="4624241" cy="523220"/>
          </a:xfrm>
          <a:prstGeom prst="rect">
            <a:avLst/>
          </a:prstGeom>
        </p:spPr>
        <p:txBody>
          <a:bodyPr wrap="square">
            <a:spAutoFit/>
          </a:bodyPr>
          <a:lstStyle/>
          <a:p>
            <a:r>
              <a:rPr lang="en-GB" sz="1400" b="1" i="1" dirty="0">
                <a:solidFill>
                  <a:schemeClr val="accent5"/>
                </a:solidFill>
                <a:ea typeface="Calibri" panose="020F0502020204030204" pitchFamily="34" charset="0"/>
                <a:cs typeface="Times New Roman" panose="02020603050405020304" pitchFamily="18" charset="0"/>
              </a:rPr>
              <a:t>Foraging Experience </a:t>
            </a:r>
            <a:r>
              <a:rPr lang="en-GB" sz="1400" i="1" dirty="0">
                <a:ea typeface="Calibri" panose="020F0502020204030204" pitchFamily="34" charset="0"/>
                <a:cs typeface="Times New Roman" panose="02020603050405020304" pitchFamily="18" charset="0"/>
              </a:rPr>
              <a:t>– </a:t>
            </a:r>
            <a:r>
              <a:rPr lang="en-GB" sz="1400" i="1" dirty="0"/>
              <a:t>expert led course to find food in the wild</a:t>
            </a:r>
          </a:p>
        </p:txBody>
      </p:sp>
      <p:sp>
        <p:nvSpPr>
          <p:cNvPr id="19" name="Rectangle 18">
            <a:extLst>
              <a:ext uri="{FF2B5EF4-FFF2-40B4-BE49-F238E27FC236}">
                <a16:creationId xmlns:a16="http://schemas.microsoft.com/office/drawing/2014/main" id="{8CFB6C11-8E25-4CA2-8D2A-E2047E5B4892}"/>
              </a:ext>
            </a:extLst>
          </p:cNvPr>
          <p:cNvSpPr/>
          <p:nvPr/>
        </p:nvSpPr>
        <p:spPr>
          <a:xfrm>
            <a:off x="4717314" y="1207907"/>
            <a:ext cx="4624241" cy="523220"/>
          </a:xfrm>
          <a:prstGeom prst="rect">
            <a:avLst/>
          </a:prstGeom>
        </p:spPr>
        <p:txBody>
          <a:bodyPr wrap="square">
            <a:spAutoFit/>
          </a:bodyPr>
          <a:lstStyle/>
          <a:p>
            <a:r>
              <a:rPr lang="en-GB" sz="1400" b="1" i="1" dirty="0">
                <a:solidFill>
                  <a:schemeClr val="accent5"/>
                </a:solidFill>
                <a:ea typeface="Calibri" panose="020F0502020204030204" pitchFamily="34" charset="0"/>
                <a:cs typeface="Times New Roman" panose="02020603050405020304" pitchFamily="18" charset="0"/>
              </a:rPr>
              <a:t>Guided Fishing Experience </a:t>
            </a:r>
            <a:r>
              <a:rPr lang="en-GB" sz="1400" i="1" dirty="0">
                <a:ea typeface="Calibri" panose="020F0502020204030204" pitchFamily="34" charset="0"/>
                <a:cs typeface="Times New Roman" panose="02020603050405020304" pitchFamily="18" charset="0"/>
              </a:rPr>
              <a:t>– </a:t>
            </a:r>
            <a:r>
              <a:rPr lang="en-GB" sz="1400" i="1" dirty="0"/>
              <a:t>to catch and cook your own dinner </a:t>
            </a:r>
          </a:p>
        </p:txBody>
      </p:sp>
      <p:graphicFrame>
        <p:nvGraphicFramePr>
          <p:cNvPr id="7" name="Table 6">
            <a:extLst>
              <a:ext uri="{FF2B5EF4-FFF2-40B4-BE49-F238E27FC236}">
                <a16:creationId xmlns:a16="http://schemas.microsoft.com/office/drawing/2014/main" id="{AB238846-E1C6-4B8B-AF1E-A5D4DABC597A}"/>
              </a:ext>
            </a:extLst>
          </p:cNvPr>
          <p:cNvGraphicFramePr>
            <a:graphicFrameLocks noGrp="1"/>
          </p:cNvGraphicFramePr>
          <p:nvPr/>
        </p:nvGraphicFramePr>
        <p:xfrm>
          <a:off x="210322" y="2277153"/>
          <a:ext cx="1881041" cy="3175127"/>
        </p:xfrm>
        <a:graphic>
          <a:graphicData uri="http://schemas.openxmlformats.org/drawingml/2006/table">
            <a:tbl>
              <a:tblPr firstRow="1" bandRow="1">
                <a:tableStyleId>{0505E3EF-67EA-436B-97B2-0124C06EBD24}</a:tableStyleId>
              </a:tblPr>
              <a:tblGrid>
                <a:gridCol w="1311873">
                  <a:extLst>
                    <a:ext uri="{9D8B030D-6E8A-4147-A177-3AD203B41FA5}">
                      <a16:colId xmlns:a16="http://schemas.microsoft.com/office/drawing/2014/main" val="743934368"/>
                    </a:ext>
                  </a:extLst>
                </a:gridCol>
                <a:gridCol w="569168">
                  <a:extLst>
                    <a:ext uri="{9D8B030D-6E8A-4147-A177-3AD203B41FA5}">
                      <a16:colId xmlns:a16="http://schemas.microsoft.com/office/drawing/2014/main" val="1900253163"/>
                    </a:ext>
                  </a:extLst>
                </a:gridCol>
              </a:tblGrid>
              <a:tr h="231484">
                <a:tc>
                  <a:txBody>
                    <a:bodyPr/>
                    <a:lstStyle/>
                    <a:p>
                      <a:pPr algn="r"/>
                      <a:r>
                        <a:rPr lang="en-GB" sz="1050" b="0" dirty="0"/>
                        <a:t>All Inbound Markets</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17</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5049469"/>
                  </a:ext>
                </a:extLst>
              </a:tr>
              <a:tr h="231484">
                <a:tc>
                  <a:txBody>
                    <a:bodyPr/>
                    <a:lstStyle/>
                    <a:p>
                      <a:pPr algn="r"/>
                      <a:r>
                        <a:rPr lang="en-GB" sz="1050" b="0" dirty="0"/>
                        <a:t>Australia</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18</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07788222"/>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China</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14</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51774032"/>
                  </a:ext>
                </a:extLst>
              </a:tr>
              <a:tr h="231484">
                <a:tc>
                  <a:txBody>
                    <a:bodyPr/>
                    <a:lstStyle/>
                    <a:p>
                      <a:pPr algn="r"/>
                      <a:r>
                        <a:rPr lang="en-GB" sz="1050" b="0" dirty="0"/>
                        <a:t>Germany</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16</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88343499"/>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Spain</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15</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87366432"/>
                  </a:ext>
                </a:extLst>
              </a:tr>
              <a:tr h="231484">
                <a:tc>
                  <a:txBody>
                    <a:bodyPr/>
                    <a:lstStyle/>
                    <a:p>
                      <a:pPr algn="r"/>
                      <a:r>
                        <a:rPr lang="en-GB" sz="1050" b="0" dirty="0"/>
                        <a:t>France</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17</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426657"/>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Italy</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20</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03938259"/>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Netherlands</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17</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66771350"/>
                  </a:ext>
                </a:extLst>
              </a:tr>
              <a:tr h="231484">
                <a:tc>
                  <a:txBody>
                    <a:bodyPr/>
                    <a:lstStyle/>
                    <a:p>
                      <a:pPr algn="r"/>
                      <a:r>
                        <a:rPr lang="en-GB" sz="1050" b="0" dirty="0"/>
                        <a:t>Norway</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22</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solidFill>
                      <a:srgbClr val="FF7C80"/>
                    </a:solidFill>
                  </a:tcPr>
                </a:tc>
                <a:extLst>
                  <a:ext uri="{0D108BD9-81ED-4DB2-BD59-A6C34878D82A}">
                    <a16:rowId xmlns:a16="http://schemas.microsoft.com/office/drawing/2014/main" val="1397957608"/>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Sweden</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17</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131776"/>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United States</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23</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solidFill>
                      <a:srgbClr val="FF7C80"/>
                    </a:solidFill>
                  </a:tcPr>
                </a:tc>
                <a:extLst>
                  <a:ext uri="{0D108BD9-81ED-4DB2-BD59-A6C34878D82A}">
                    <a16:rowId xmlns:a16="http://schemas.microsoft.com/office/drawing/2014/main" val="995549378"/>
                  </a:ext>
                </a:extLst>
              </a:tr>
              <a:tr h="157607">
                <a:tc>
                  <a:txBody>
                    <a:bodyPr/>
                    <a:lstStyle/>
                    <a:p>
                      <a:pPr algn="r"/>
                      <a:endParaRPr lang="en-GB" sz="200" b="0" dirty="0"/>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 b="0" dirty="0"/>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2341530"/>
                  </a:ext>
                </a:extLst>
              </a:tr>
              <a:tr h="231484">
                <a:tc>
                  <a:txBody>
                    <a:bodyPr/>
                    <a:lstStyle/>
                    <a:p>
                      <a:pPr algn="r"/>
                      <a:r>
                        <a:rPr lang="en-GB" sz="1050" b="0" dirty="0"/>
                        <a:t>UK</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50" b="0" dirty="0"/>
                        <a:t>17</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28974453"/>
                  </a:ext>
                </a:extLst>
              </a:tr>
            </a:tbl>
          </a:graphicData>
        </a:graphic>
      </p:graphicFrame>
      <p:sp>
        <p:nvSpPr>
          <p:cNvPr id="24" name="TextBox 23">
            <a:extLst>
              <a:ext uri="{FF2B5EF4-FFF2-40B4-BE49-F238E27FC236}">
                <a16:creationId xmlns:a16="http://schemas.microsoft.com/office/drawing/2014/main" id="{3082CF79-74F1-4338-B089-5CCD1A349A00}"/>
              </a:ext>
            </a:extLst>
          </p:cNvPr>
          <p:cNvSpPr txBox="1"/>
          <p:nvPr/>
        </p:nvSpPr>
        <p:spPr>
          <a:xfrm>
            <a:off x="6785251" y="1674987"/>
            <a:ext cx="3057046" cy="2677656"/>
          </a:xfrm>
          <a:prstGeom prst="rect">
            <a:avLst/>
          </a:prstGeom>
          <a:noFill/>
        </p:spPr>
        <p:txBody>
          <a:bodyPr wrap="square" rtlCol="0">
            <a:spAutoFit/>
          </a:bodyPr>
          <a:lstStyle/>
          <a:p>
            <a:pPr marL="228600" indent="-228600">
              <a:buClr>
                <a:schemeClr val="accent5"/>
              </a:buClr>
              <a:buSzPct val="100000"/>
              <a:buFont typeface="Calibri" panose="020F0502020204030204" pitchFamily="34" charset="0"/>
              <a:buChar char="①"/>
            </a:pPr>
            <a:r>
              <a:rPr lang="en-GB" sz="1200" dirty="0"/>
              <a:t>While not seen as authentic or unique to England, among those interested, it is seen as something that can </a:t>
            </a:r>
            <a:r>
              <a:rPr lang="en-GB" sz="1200" b="1" dirty="0"/>
              <a:t>help create memories </a:t>
            </a:r>
            <a:r>
              <a:rPr lang="en-GB" sz="1200" dirty="0"/>
              <a:t>of the holiday, </a:t>
            </a:r>
            <a:r>
              <a:rPr lang="en-GB" sz="1200" b="1" dirty="0"/>
              <a:t>offering a chance to do something they can’t do at home </a:t>
            </a:r>
          </a:p>
          <a:p>
            <a:pPr marL="228600" indent="-228600">
              <a:buClr>
                <a:schemeClr val="accent5"/>
              </a:buClr>
              <a:buSzPct val="100000"/>
              <a:buFont typeface="Calibri" panose="020F0502020204030204" pitchFamily="34" charset="0"/>
              <a:buChar char="①"/>
            </a:pPr>
            <a:endParaRPr lang="en-GB" sz="1200" dirty="0"/>
          </a:p>
          <a:p>
            <a:pPr marL="228600" indent="-228600">
              <a:buClr>
                <a:schemeClr val="accent5"/>
              </a:buClr>
              <a:buSzPct val="100000"/>
              <a:buFont typeface="Calibri" panose="020F0502020204030204" pitchFamily="34" charset="0"/>
              <a:buChar char="②"/>
            </a:pPr>
            <a:r>
              <a:rPr lang="en-GB" sz="1200" dirty="0"/>
              <a:t>It has the power to drive those interested in this experience to England if awareness of England can be improved</a:t>
            </a:r>
          </a:p>
          <a:p>
            <a:pPr>
              <a:buClr>
                <a:schemeClr val="accent5"/>
              </a:buClr>
              <a:buSzPct val="100000"/>
            </a:pPr>
            <a:r>
              <a:rPr lang="en-GB" sz="1200" dirty="0"/>
              <a:t> </a:t>
            </a:r>
          </a:p>
          <a:p>
            <a:pPr marL="228600" indent="-228600">
              <a:buClr>
                <a:schemeClr val="accent5"/>
              </a:buClr>
              <a:buSzPct val="100000"/>
              <a:buFont typeface="Calibri" panose="020F0502020204030204" pitchFamily="34" charset="0"/>
              <a:buChar char="③"/>
            </a:pPr>
            <a:r>
              <a:rPr lang="en-GB" sz="1200" b="1" dirty="0"/>
              <a:t>Weather</a:t>
            </a:r>
            <a:r>
              <a:rPr lang="en-GB" sz="1200" dirty="0"/>
              <a:t> in England is a key barrier</a:t>
            </a:r>
          </a:p>
          <a:p>
            <a:pPr marL="228600" indent="-228600">
              <a:buClr>
                <a:schemeClr val="accent5"/>
              </a:buClr>
              <a:buSzPct val="100000"/>
              <a:buFont typeface="Calibri" panose="020F0502020204030204" pitchFamily="34" charset="0"/>
              <a:buChar char="③"/>
            </a:pPr>
            <a:endParaRPr lang="en-GB" sz="1200" dirty="0"/>
          </a:p>
          <a:p>
            <a:pPr>
              <a:buClr>
                <a:schemeClr val="accent5"/>
              </a:buClr>
              <a:buSzPct val="100000"/>
            </a:pPr>
            <a:endParaRPr lang="en-GB" sz="1200" dirty="0"/>
          </a:p>
        </p:txBody>
      </p:sp>
      <p:graphicFrame>
        <p:nvGraphicFramePr>
          <p:cNvPr id="25" name="Table 24">
            <a:extLst>
              <a:ext uri="{FF2B5EF4-FFF2-40B4-BE49-F238E27FC236}">
                <a16:creationId xmlns:a16="http://schemas.microsoft.com/office/drawing/2014/main" id="{67FE33F1-F604-4D9B-94BB-48BDFDB161C3}"/>
              </a:ext>
            </a:extLst>
          </p:cNvPr>
          <p:cNvGraphicFramePr>
            <a:graphicFrameLocks noGrp="1"/>
          </p:cNvGraphicFramePr>
          <p:nvPr/>
        </p:nvGraphicFramePr>
        <p:xfrm>
          <a:off x="4806124" y="2187142"/>
          <a:ext cx="1881041" cy="3175127"/>
        </p:xfrm>
        <a:graphic>
          <a:graphicData uri="http://schemas.openxmlformats.org/drawingml/2006/table">
            <a:tbl>
              <a:tblPr firstRow="1" bandRow="1">
                <a:tableStyleId>{0505E3EF-67EA-436B-97B2-0124C06EBD24}</a:tableStyleId>
              </a:tblPr>
              <a:tblGrid>
                <a:gridCol w="1311873">
                  <a:extLst>
                    <a:ext uri="{9D8B030D-6E8A-4147-A177-3AD203B41FA5}">
                      <a16:colId xmlns:a16="http://schemas.microsoft.com/office/drawing/2014/main" val="743934368"/>
                    </a:ext>
                  </a:extLst>
                </a:gridCol>
                <a:gridCol w="569168">
                  <a:extLst>
                    <a:ext uri="{9D8B030D-6E8A-4147-A177-3AD203B41FA5}">
                      <a16:colId xmlns:a16="http://schemas.microsoft.com/office/drawing/2014/main" val="1900253163"/>
                    </a:ext>
                  </a:extLst>
                </a:gridCol>
              </a:tblGrid>
              <a:tr h="231484">
                <a:tc>
                  <a:txBody>
                    <a:bodyPr/>
                    <a:lstStyle/>
                    <a:p>
                      <a:pPr algn="r"/>
                      <a:r>
                        <a:rPr lang="en-GB" sz="1050" b="0" dirty="0"/>
                        <a:t>All Inbound Markets</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20</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5049469"/>
                  </a:ext>
                </a:extLst>
              </a:tr>
              <a:tr h="231484">
                <a:tc>
                  <a:txBody>
                    <a:bodyPr/>
                    <a:lstStyle/>
                    <a:p>
                      <a:pPr algn="r"/>
                      <a:r>
                        <a:rPr lang="en-GB" sz="1050" b="0" dirty="0"/>
                        <a:t>Australia</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20</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07788222"/>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China</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13</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51774032"/>
                  </a:ext>
                </a:extLst>
              </a:tr>
              <a:tr h="231484">
                <a:tc>
                  <a:txBody>
                    <a:bodyPr/>
                    <a:lstStyle/>
                    <a:p>
                      <a:pPr algn="r"/>
                      <a:r>
                        <a:rPr lang="en-GB" sz="1050" b="0" dirty="0"/>
                        <a:t>Germany</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18</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88343499"/>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Spain</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23</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87366432"/>
                  </a:ext>
                </a:extLst>
              </a:tr>
              <a:tr h="231484">
                <a:tc>
                  <a:txBody>
                    <a:bodyPr/>
                    <a:lstStyle/>
                    <a:p>
                      <a:pPr algn="r"/>
                      <a:r>
                        <a:rPr lang="en-GB" sz="1050" b="0" dirty="0"/>
                        <a:t>France</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16</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426657"/>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Italy</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21</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03938259"/>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Netherlands</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20</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66771350"/>
                  </a:ext>
                </a:extLst>
              </a:tr>
              <a:tr h="231484">
                <a:tc>
                  <a:txBody>
                    <a:bodyPr/>
                    <a:lstStyle/>
                    <a:p>
                      <a:pPr algn="r"/>
                      <a:r>
                        <a:rPr lang="en-GB" sz="1050" b="0" dirty="0"/>
                        <a:t>Norway</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19</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97957608"/>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Sweden</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panose="020F0502020204030204" pitchFamily="34" charset="0"/>
                        </a:rPr>
                        <a:t>16</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131776"/>
                  </a:ext>
                </a:extLst>
              </a:tr>
              <a:tr h="2314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50" b="0" dirty="0"/>
                        <a:t>United States</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rgbClr val="000000"/>
                          </a:solidFill>
                          <a:effectLst/>
                          <a:latin typeface="Calibri" panose="020F0502020204030204" pitchFamily="34" charset="0"/>
                        </a:rPr>
                        <a:t>19</a:t>
                      </a:r>
                    </a:p>
                  </a:txBody>
                  <a:tcPr marL="6350" marR="6350" marT="6350" marB="0" anchor="ct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95549378"/>
                  </a:ext>
                </a:extLst>
              </a:tr>
              <a:tr h="157607">
                <a:tc>
                  <a:txBody>
                    <a:bodyPr/>
                    <a:lstStyle/>
                    <a:p>
                      <a:pPr algn="r"/>
                      <a:endParaRPr lang="en-GB" sz="200" b="0" dirty="0"/>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 b="0" dirty="0"/>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2341530"/>
                  </a:ext>
                </a:extLst>
              </a:tr>
              <a:tr h="231484">
                <a:tc>
                  <a:txBody>
                    <a:bodyPr/>
                    <a:lstStyle/>
                    <a:p>
                      <a:pPr algn="r"/>
                      <a:r>
                        <a:rPr lang="en-GB" sz="1050" b="0" dirty="0"/>
                        <a:t>UK</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50" b="0" dirty="0"/>
                        <a:t>24</a:t>
                      </a:r>
                    </a:p>
                  </a:txBody>
                  <a:tcPr>
                    <a:lnL w="3175" cap="flat" cmpd="sng" algn="ctr">
                      <a:solidFill>
                        <a:srgbClr val="9B57D3"/>
                      </a:solidFill>
                      <a:prstDash val="solid"/>
                      <a:round/>
                      <a:headEnd type="none" w="med" len="med"/>
                      <a:tailEnd type="none" w="med" len="med"/>
                    </a:lnL>
                    <a:lnR w="3175" cap="flat" cmpd="sng" algn="ctr">
                      <a:solidFill>
                        <a:srgbClr val="9B57D3"/>
                      </a:solidFill>
                      <a:prstDash val="solid"/>
                      <a:round/>
                      <a:headEnd type="none" w="med" len="med"/>
                      <a:tailEnd type="none" w="med" len="med"/>
                    </a:lnR>
                    <a:lnT w="3175" cap="flat" cmpd="sng" algn="ctr">
                      <a:solidFill>
                        <a:srgbClr val="9B57D3"/>
                      </a:solidFill>
                      <a:prstDash val="solid"/>
                      <a:round/>
                      <a:headEnd type="none" w="med" len="med"/>
                      <a:tailEnd type="none" w="med" len="med"/>
                    </a:lnT>
                    <a:lnB w="3175" cap="flat" cmpd="sng" algn="ctr">
                      <a:solidFill>
                        <a:srgbClr val="9B57D3"/>
                      </a:solidFill>
                      <a:prstDash val="solid"/>
                      <a:round/>
                      <a:headEnd type="none" w="med" len="med"/>
                      <a:tailEnd type="none" w="med" len="med"/>
                    </a:lnB>
                    <a:lnTlToBr w="12700" cmpd="sng">
                      <a:noFill/>
                      <a:prstDash val="solid"/>
                    </a:lnTlToBr>
                    <a:lnBlToTr w="12700" cmpd="sng">
                      <a:noFill/>
                      <a:prstDash val="solid"/>
                    </a:lnBlToTr>
                    <a:solidFill>
                      <a:srgbClr val="FF7C80"/>
                    </a:solidFill>
                  </a:tcPr>
                </a:tc>
                <a:extLst>
                  <a:ext uri="{0D108BD9-81ED-4DB2-BD59-A6C34878D82A}">
                    <a16:rowId xmlns:a16="http://schemas.microsoft.com/office/drawing/2014/main" val="1528974453"/>
                  </a:ext>
                </a:extLst>
              </a:tr>
            </a:tbl>
          </a:graphicData>
        </a:graphic>
      </p:graphicFrame>
      <p:sp>
        <p:nvSpPr>
          <p:cNvPr id="17" name="TextBox 16">
            <a:extLst>
              <a:ext uri="{FF2B5EF4-FFF2-40B4-BE49-F238E27FC236}">
                <a16:creationId xmlns:a16="http://schemas.microsoft.com/office/drawing/2014/main" id="{84F43C46-C5E8-4B2B-BFC2-5B107CD6020B}"/>
              </a:ext>
            </a:extLst>
          </p:cNvPr>
          <p:cNvSpPr txBox="1"/>
          <p:nvPr/>
        </p:nvSpPr>
        <p:spPr>
          <a:xfrm>
            <a:off x="5740317" y="1832545"/>
            <a:ext cx="1278294" cy="338554"/>
          </a:xfrm>
          <a:prstGeom prst="rect">
            <a:avLst/>
          </a:prstGeom>
          <a:noFill/>
        </p:spPr>
        <p:txBody>
          <a:bodyPr wrap="square" rtlCol="0">
            <a:spAutoFit/>
          </a:bodyPr>
          <a:lstStyle/>
          <a:p>
            <a:pPr algn="ctr"/>
            <a:r>
              <a:rPr lang="en-GB" sz="800" dirty="0"/>
              <a:t>Ranking (out of </a:t>
            </a:r>
          </a:p>
          <a:p>
            <a:pPr algn="ctr"/>
            <a:r>
              <a:rPr lang="en-GB" sz="800" dirty="0"/>
              <a:t>24 experiences)</a:t>
            </a:r>
          </a:p>
        </p:txBody>
      </p:sp>
      <p:sp>
        <p:nvSpPr>
          <p:cNvPr id="20" name="TextBox 19">
            <a:extLst>
              <a:ext uri="{FF2B5EF4-FFF2-40B4-BE49-F238E27FC236}">
                <a16:creationId xmlns:a16="http://schemas.microsoft.com/office/drawing/2014/main" id="{771135E7-5F35-476E-A6A0-4DFCBE68BBE2}"/>
              </a:ext>
            </a:extLst>
          </p:cNvPr>
          <p:cNvSpPr txBox="1"/>
          <p:nvPr/>
        </p:nvSpPr>
        <p:spPr>
          <a:xfrm>
            <a:off x="4770380" y="1820382"/>
            <a:ext cx="1278294" cy="338554"/>
          </a:xfrm>
          <a:prstGeom prst="rect">
            <a:avLst/>
          </a:prstGeom>
          <a:noFill/>
        </p:spPr>
        <p:txBody>
          <a:bodyPr wrap="square" rtlCol="0">
            <a:spAutoFit/>
          </a:bodyPr>
          <a:lstStyle/>
          <a:p>
            <a:pPr algn="ctr"/>
            <a:r>
              <a:rPr lang="en-GB" sz="800" dirty="0"/>
              <a:t>Interest in doing experience in England</a:t>
            </a:r>
          </a:p>
        </p:txBody>
      </p:sp>
      <p:sp>
        <p:nvSpPr>
          <p:cNvPr id="22" name="TextBox 21">
            <a:extLst>
              <a:ext uri="{FF2B5EF4-FFF2-40B4-BE49-F238E27FC236}">
                <a16:creationId xmlns:a16="http://schemas.microsoft.com/office/drawing/2014/main" id="{C5483506-AFFD-46FF-8D7C-A804C59901B9}"/>
              </a:ext>
            </a:extLst>
          </p:cNvPr>
          <p:cNvSpPr txBox="1"/>
          <p:nvPr/>
        </p:nvSpPr>
        <p:spPr>
          <a:xfrm>
            <a:off x="1076587" y="1918360"/>
            <a:ext cx="1278294" cy="338554"/>
          </a:xfrm>
          <a:prstGeom prst="rect">
            <a:avLst/>
          </a:prstGeom>
          <a:noFill/>
        </p:spPr>
        <p:txBody>
          <a:bodyPr wrap="square" rtlCol="0">
            <a:spAutoFit/>
          </a:bodyPr>
          <a:lstStyle/>
          <a:p>
            <a:pPr algn="ctr"/>
            <a:r>
              <a:rPr lang="en-GB" sz="800" dirty="0"/>
              <a:t>Ranking (out of </a:t>
            </a:r>
          </a:p>
          <a:p>
            <a:pPr algn="ctr"/>
            <a:r>
              <a:rPr lang="en-GB" sz="800" dirty="0"/>
              <a:t>24 experiences)</a:t>
            </a:r>
          </a:p>
        </p:txBody>
      </p:sp>
      <p:sp>
        <p:nvSpPr>
          <p:cNvPr id="23" name="TextBox 22">
            <a:extLst>
              <a:ext uri="{FF2B5EF4-FFF2-40B4-BE49-F238E27FC236}">
                <a16:creationId xmlns:a16="http://schemas.microsoft.com/office/drawing/2014/main" id="{6EAB4E6E-080E-4EDB-85D5-4D5FBCD6581E}"/>
              </a:ext>
            </a:extLst>
          </p:cNvPr>
          <p:cNvSpPr txBox="1"/>
          <p:nvPr/>
        </p:nvSpPr>
        <p:spPr>
          <a:xfrm>
            <a:off x="106650" y="1906197"/>
            <a:ext cx="1278294" cy="338554"/>
          </a:xfrm>
          <a:prstGeom prst="rect">
            <a:avLst/>
          </a:prstGeom>
          <a:noFill/>
        </p:spPr>
        <p:txBody>
          <a:bodyPr wrap="square" rtlCol="0">
            <a:spAutoFit/>
          </a:bodyPr>
          <a:lstStyle/>
          <a:p>
            <a:pPr algn="ctr"/>
            <a:r>
              <a:rPr lang="en-GB" sz="800" dirty="0"/>
              <a:t>Interest in doing experience in England</a:t>
            </a:r>
          </a:p>
        </p:txBody>
      </p:sp>
      <p:sp>
        <p:nvSpPr>
          <p:cNvPr id="27" name="Rectangle 26">
            <a:extLst>
              <a:ext uri="{FF2B5EF4-FFF2-40B4-BE49-F238E27FC236}">
                <a16:creationId xmlns:a16="http://schemas.microsoft.com/office/drawing/2014/main" id="{D5B71553-106B-4B99-A65A-97ED0F7702F5}"/>
              </a:ext>
            </a:extLst>
          </p:cNvPr>
          <p:cNvSpPr/>
          <p:nvPr/>
        </p:nvSpPr>
        <p:spPr>
          <a:xfrm>
            <a:off x="1209410" y="6248874"/>
            <a:ext cx="3294492" cy="246221"/>
          </a:xfrm>
          <a:prstGeom prst="rect">
            <a:avLst/>
          </a:prstGeom>
        </p:spPr>
        <p:txBody>
          <a:bodyPr wrap="none">
            <a:spAutoFit/>
          </a:bodyPr>
          <a:lstStyle/>
          <a:p>
            <a:pPr algn="ctr" fontAlgn="b"/>
            <a:r>
              <a:rPr lang="en-GB" sz="1000" dirty="0">
                <a:solidFill>
                  <a:srgbClr val="000000"/>
                </a:solidFill>
                <a:latin typeface="Calibri" panose="020F0502020204030204" pitchFamily="34" charset="0"/>
              </a:rPr>
              <a:t>Indicates where ranking is lower (+4 from inbound markets)</a:t>
            </a:r>
          </a:p>
        </p:txBody>
      </p:sp>
      <p:sp>
        <p:nvSpPr>
          <p:cNvPr id="28" name="Rectangle 27">
            <a:extLst>
              <a:ext uri="{FF2B5EF4-FFF2-40B4-BE49-F238E27FC236}">
                <a16:creationId xmlns:a16="http://schemas.microsoft.com/office/drawing/2014/main" id="{4A5F0B34-4A00-45BF-AF4D-B2D2D0BF95A3}"/>
              </a:ext>
            </a:extLst>
          </p:cNvPr>
          <p:cNvSpPr/>
          <p:nvPr/>
        </p:nvSpPr>
        <p:spPr>
          <a:xfrm>
            <a:off x="927218" y="6266833"/>
            <a:ext cx="329817" cy="190778"/>
          </a:xfrm>
          <a:prstGeom prst="rect">
            <a:avLst/>
          </a:prstGeom>
          <a:solidFill>
            <a:srgbClr val="FF7C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itle 1">
            <a:extLst>
              <a:ext uri="{FF2B5EF4-FFF2-40B4-BE49-F238E27FC236}">
                <a16:creationId xmlns:a16="http://schemas.microsoft.com/office/drawing/2014/main" id="{D7DF0890-51F6-49A2-9331-8C206D3FE558}"/>
              </a:ext>
            </a:extLst>
          </p:cNvPr>
          <p:cNvSpPr>
            <a:spLocks noGrp="1"/>
          </p:cNvSpPr>
          <p:nvPr>
            <p:ph type="title"/>
          </p:nvPr>
        </p:nvSpPr>
        <p:spPr>
          <a:xfrm>
            <a:off x="83615" y="-41534"/>
            <a:ext cx="9298510" cy="904000"/>
          </a:xfrm>
        </p:spPr>
        <p:txBody>
          <a:bodyPr>
            <a:normAutofit/>
          </a:bodyPr>
          <a:lstStyle/>
          <a:p>
            <a:r>
              <a:rPr lang="en-GB" dirty="0"/>
              <a:t>Niche Appeal Experiences - Exploring the Opportunity for these Experiences </a:t>
            </a:r>
          </a:p>
        </p:txBody>
      </p:sp>
      <p:sp>
        <p:nvSpPr>
          <p:cNvPr id="30" name="TextBox 29">
            <a:extLst>
              <a:ext uri="{FF2B5EF4-FFF2-40B4-BE49-F238E27FC236}">
                <a16:creationId xmlns:a16="http://schemas.microsoft.com/office/drawing/2014/main" id="{05B734F8-4C5B-48E9-9393-956D6FC82D40}"/>
              </a:ext>
            </a:extLst>
          </p:cNvPr>
          <p:cNvSpPr txBox="1"/>
          <p:nvPr/>
        </p:nvSpPr>
        <p:spPr>
          <a:xfrm>
            <a:off x="2250985" y="1929266"/>
            <a:ext cx="2252917" cy="3600986"/>
          </a:xfrm>
          <a:prstGeom prst="rect">
            <a:avLst/>
          </a:prstGeom>
          <a:noFill/>
        </p:spPr>
        <p:txBody>
          <a:bodyPr wrap="square" rtlCol="0">
            <a:spAutoFit/>
          </a:bodyPr>
          <a:lstStyle/>
          <a:p>
            <a:pPr marL="228600" indent="-228600">
              <a:buClr>
                <a:schemeClr val="accent5"/>
              </a:buClr>
              <a:buSzPct val="100000"/>
              <a:buFont typeface="Calibri" panose="020F0502020204030204" pitchFamily="34" charset="0"/>
              <a:buChar char="①"/>
            </a:pPr>
            <a:r>
              <a:rPr lang="en-GB" sz="1200" dirty="0"/>
              <a:t>While not seen as authentic or unique to England, among those interested, if offers the </a:t>
            </a:r>
            <a:r>
              <a:rPr lang="en-GB" sz="1200" b="1" dirty="0"/>
              <a:t>chance to do something they can’t do at home </a:t>
            </a:r>
          </a:p>
          <a:p>
            <a:pPr marL="228600" indent="-228600">
              <a:buClr>
                <a:schemeClr val="accent5"/>
              </a:buClr>
              <a:buSzPct val="100000"/>
              <a:buFont typeface="Calibri" panose="020F0502020204030204" pitchFamily="34" charset="0"/>
              <a:buChar char="①"/>
            </a:pPr>
            <a:endParaRPr lang="en-GB" sz="1200" dirty="0"/>
          </a:p>
          <a:p>
            <a:pPr marL="228600" indent="-228600">
              <a:buClr>
                <a:schemeClr val="accent5"/>
              </a:buClr>
              <a:buSzPct val="100000"/>
              <a:buFont typeface="Calibri" panose="020F0502020204030204" pitchFamily="34" charset="0"/>
              <a:buChar char="②"/>
            </a:pPr>
            <a:r>
              <a:rPr lang="en-GB" sz="1200" dirty="0"/>
              <a:t>Those interested in this experiences are also interested in outdoor pursuits and experiencing rural life &amp; scenery – it </a:t>
            </a:r>
            <a:r>
              <a:rPr lang="en-GB" sz="1200" b="1" dirty="0"/>
              <a:t>does not fit with the other food &amp; drink experiences</a:t>
            </a:r>
          </a:p>
          <a:p>
            <a:pPr marL="228600" indent="-228600">
              <a:buClr>
                <a:schemeClr val="accent5"/>
              </a:buClr>
              <a:buSzPct val="100000"/>
              <a:buFont typeface="Calibri" panose="020F0502020204030204" pitchFamily="34" charset="0"/>
              <a:buChar char="②"/>
            </a:pPr>
            <a:endParaRPr lang="en-GB" sz="1200" dirty="0"/>
          </a:p>
          <a:p>
            <a:pPr marL="228600" indent="-228600">
              <a:buClr>
                <a:schemeClr val="accent5"/>
              </a:buClr>
              <a:buSzPct val="100000"/>
              <a:buFont typeface="Calibri" panose="020F0502020204030204" pitchFamily="34" charset="0"/>
              <a:buChar char="③"/>
            </a:pPr>
            <a:r>
              <a:rPr lang="en-GB" sz="1200" b="1" dirty="0"/>
              <a:t>Weather</a:t>
            </a:r>
            <a:r>
              <a:rPr lang="en-GB" sz="1200" dirty="0"/>
              <a:t> in England is a key barrier, and could be seen as a </a:t>
            </a:r>
            <a:r>
              <a:rPr lang="en-GB" sz="1200" b="1" dirty="0"/>
              <a:t>strenuous activity</a:t>
            </a:r>
          </a:p>
          <a:p>
            <a:pPr marL="228600" indent="-228600">
              <a:buClr>
                <a:schemeClr val="accent5"/>
              </a:buClr>
              <a:buSzPct val="100000"/>
              <a:buFont typeface="Calibri" panose="020F0502020204030204" pitchFamily="34" charset="0"/>
              <a:buChar char="③"/>
            </a:pPr>
            <a:endParaRPr lang="en-GB" sz="1200" dirty="0"/>
          </a:p>
          <a:p>
            <a:pPr>
              <a:buClr>
                <a:schemeClr val="accent5"/>
              </a:buClr>
              <a:buSzPct val="100000"/>
            </a:pPr>
            <a:endParaRPr lang="en-GB" sz="1200" dirty="0"/>
          </a:p>
        </p:txBody>
      </p:sp>
      <p:sp>
        <p:nvSpPr>
          <p:cNvPr id="18" name="Rectangle 17">
            <a:extLst>
              <a:ext uri="{FF2B5EF4-FFF2-40B4-BE49-F238E27FC236}">
                <a16:creationId xmlns:a16="http://schemas.microsoft.com/office/drawing/2014/main" id="{21A932A0-A242-4B0E-9CC2-97B38299011D}"/>
              </a:ext>
            </a:extLst>
          </p:cNvPr>
          <p:cNvSpPr/>
          <p:nvPr/>
        </p:nvSpPr>
        <p:spPr>
          <a:xfrm>
            <a:off x="6911163" y="4020195"/>
            <a:ext cx="2856497" cy="1881541"/>
          </a:xfrm>
          <a:prstGeom prst="rect">
            <a:avLst/>
          </a:prstGeom>
          <a:solidFill>
            <a:schemeClr val="bg1"/>
          </a:solidFill>
          <a:ln>
            <a:solidFill>
              <a:srgbClr val="FF9900"/>
            </a:solidFill>
          </a:ln>
        </p:spPr>
        <p:txBody>
          <a:bodyPr wrap="square">
            <a:spAutoFit/>
          </a:bodyPr>
          <a:lstStyle/>
          <a:p>
            <a:pPr marL="285750" indent="-285750" defTabSz="914400">
              <a:lnSpc>
                <a:spcPct val="85000"/>
              </a:lnSpc>
              <a:spcAft>
                <a:spcPts val="800"/>
              </a:spcAft>
              <a:buFont typeface="Wingdings" panose="05000000000000000000" pitchFamily="2" charset="2"/>
              <a:buChar char="ü"/>
              <a:defRPr/>
            </a:pPr>
            <a:r>
              <a:rPr kumimoji="0" lang="en-GB" sz="1100" b="0" i="0" u="none" strike="noStrike" kern="1200" cap="none" spc="0" normalizeH="0" baseline="0" noProof="0" dirty="0">
                <a:ln>
                  <a:noFill/>
                </a:ln>
                <a:solidFill>
                  <a:schemeClr val="accent2">
                    <a:lumMod val="50000"/>
                  </a:schemeClr>
                </a:solidFill>
                <a:effectLst/>
                <a:uLnTx/>
                <a:uFillTx/>
                <a:latin typeface="Calibri" panose="020F0502020204030204"/>
                <a:ea typeface="+mn-ea"/>
                <a:cs typeface="+mn-cs"/>
              </a:rPr>
              <a:t>A small number saw opportunity to eat freshly caught fish as an exciting and adventurous experience.  </a:t>
            </a:r>
          </a:p>
          <a:p>
            <a:pPr marL="285750" indent="-285750" defTabSz="914400">
              <a:lnSpc>
                <a:spcPct val="85000"/>
              </a:lnSpc>
              <a:spcAft>
                <a:spcPts val="800"/>
              </a:spcAft>
              <a:buFont typeface="Arial" panose="020B0604020202020204" pitchFamily="34" charset="0"/>
              <a:buChar char="•"/>
              <a:defRPr/>
            </a:pPr>
            <a:r>
              <a:rPr kumimoji="0" lang="en-GB" sz="1100" b="0" i="0" u="none" strike="noStrike" kern="1200" cap="none" spc="0" normalizeH="0" baseline="0" noProof="0" dirty="0">
                <a:ln>
                  <a:noFill/>
                </a:ln>
                <a:solidFill>
                  <a:srgbClr val="FFC000"/>
                </a:solidFill>
                <a:effectLst/>
                <a:uLnTx/>
                <a:uFillTx/>
                <a:latin typeface="Calibri" panose="020F0502020204030204"/>
                <a:ea typeface="+mn-ea"/>
                <a:cs typeface="+mn-cs"/>
              </a:rPr>
              <a:t>Perceived to be a specialist activity for those that enjoyed fishing. Some suggested making local recipes such as fish and chips for example to broaden appeal. </a:t>
            </a:r>
          </a:p>
          <a:p>
            <a:pPr marL="285750" indent="-285750" defTabSz="914400">
              <a:lnSpc>
                <a:spcPct val="85000"/>
              </a:lnSpc>
              <a:spcAft>
                <a:spcPts val="800"/>
              </a:spcAft>
              <a:buFont typeface="Calibri" panose="020F0502020204030204" pitchFamily="34" charset="0"/>
              <a:buChar char="x"/>
              <a:defRPr/>
            </a:pPr>
            <a:r>
              <a:rPr kumimoji="0" lang="en-GB" sz="1100" b="0" i="0" u="none" strike="noStrike" kern="1200" cap="none" spc="0" normalizeH="0" baseline="0" noProof="0" dirty="0">
                <a:ln>
                  <a:noFill/>
                </a:ln>
                <a:solidFill>
                  <a:srgbClr val="FF0000"/>
                </a:solidFill>
                <a:effectLst/>
                <a:uLnTx/>
                <a:uFillTx/>
                <a:latin typeface="Calibri" panose="020F0502020204030204"/>
                <a:ea typeface="+mn-ea"/>
                <a:cs typeface="+mn-cs"/>
              </a:rPr>
              <a:t>Some turned off by activity, they were uncomfortable with killing and eating the fish. </a:t>
            </a:r>
          </a:p>
        </p:txBody>
      </p:sp>
      <p:pic>
        <p:nvPicPr>
          <p:cNvPr id="21" name="Picture 20">
            <a:extLst>
              <a:ext uri="{FF2B5EF4-FFF2-40B4-BE49-F238E27FC236}">
                <a16:creationId xmlns:a16="http://schemas.microsoft.com/office/drawing/2014/main" id="{A46DAC03-32CB-41BC-9C3C-645FF5ABD48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003551" y="5667589"/>
            <a:ext cx="757147" cy="234147"/>
          </a:xfrm>
          <a:prstGeom prst="rect">
            <a:avLst/>
          </a:prstGeom>
        </p:spPr>
      </p:pic>
      <p:sp>
        <p:nvSpPr>
          <p:cNvPr id="26" name="Slide Number Placeholder 5">
            <a:extLst>
              <a:ext uri="{FF2B5EF4-FFF2-40B4-BE49-F238E27FC236}">
                <a16:creationId xmlns:a16="http://schemas.microsoft.com/office/drawing/2014/main" id="{89C6FAC9-9BBC-4396-A83D-1F9E2ED45F73}"/>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63</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305320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4354B902-161D-4093-BE8D-1EF109254865}"/>
              </a:ext>
            </a:extLst>
          </p:cNvPr>
          <p:cNvSpPr txBox="1"/>
          <p:nvPr/>
        </p:nvSpPr>
        <p:spPr>
          <a:xfrm>
            <a:off x="61465" y="5914981"/>
            <a:ext cx="1877455" cy="229935"/>
          </a:xfrm>
          <a:prstGeom prst="rect">
            <a:avLst/>
          </a:prstGeom>
          <a:noFill/>
        </p:spPr>
        <p:txBody>
          <a:bodyPr wrap="square" rtlCol="0">
            <a:spAutoFit/>
          </a:bodyPr>
          <a:lstStyle/>
          <a:p>
            <a:r>
              <a:rPr lang="en-GB" sz="894" dirty="0">
                <a:latin typeface="Calibri Light" panose="020F0302020204030204" pitchFamily="34" charset="0"/>
                <a:cs typeface="Calibri Light" panose="020F0302020204030204" pitchFamily="34" charset="0"/>
              </a:rPr>
              <a:t>© XV Insight Ltd 2018</a:t>
            </a:r>
            <a:endParaRPr lang="en-GB" sz="894" dirty="0"/>
          </a:p>
        </p:txBody>
      </p:sp>
      <p:pic>
        <p:nvPicPr>
          <p:cNvPr id="9" name="Picture 8">
            <a:extLst>
              <a:ext uri="{FF2B5EF4-FFF2-40B4-BE49-F238E27FC236}">
                <a16:creationId xmlns:a16="http://schemas.microsoft.com/office/drawing/2014/main" id="{24EB3478-A87A-41F1-AF76-C9D29904050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53000" y="0"/>
            <a:ext cx="4989103" cy="3386912"/>
          </a:xfrm>
          <a:prstGeom prst="rect">
            <a:avLst/>
          </a:prstGeom>
        </p:spPr>
      </p:pic>
      <p:pic>
        <p:nvPicPr>
          <p:cNvPr id="12" name="Picture 11">
            <a:extLst>
              <a:ext uri="{FF2B5EF4-FFF2-40B4-BE49-F238E27FC236}">
                <a16:creationId xmlns:a16="http://schemas.microsoft.com/office/drawing/2014/main" id="{7139C77F-3F61-4363-8B58-B5E7461DCE6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1"/>
          <a:stretch/>
        </p:blipFill>
        <p:spPr>
          <a:xfrm>
            <a:off x="-1" y="2809196"/>
            <a:ext cx="4967181" cy="3282994"/>
          </a:xfrm>
          <a:prstGeom prst="rect">
            <a:avLst/>
          </a:prstGeom>
        </p:spPr>
      </p:pic>
      <p:pic>
        <p:nvPicPr>
          <p:cNvPr id="13" name="Picture 12">
            <a:extLst>
              <a:ext uri="{FF2B5EF4-FFF2-40B4-BE49-F238E27FC236}">
                <a16:creationId xmlns:a16="http://schemas.microsoft.com/office/drawing/2014/main" id="{EF07F677-3B74-490C-B632-215C4083706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967180" y="2971800"/>
            <a:ext cx="5014419" cy="3120390"/>
          </a:xfrm>
          <a:prstGeom prst="rect">
            <a:avLst/>
          </a:prstGeom>
        </p:spPr>
      </p:pic>
      <p:pic>
        <p:nvPicPr>
          <p:cNvPr id="15" name="Picture 14" descr="A picture containing wooden, ground, sitting&#10;&#10;Description automatically generated">
            <a:extLst>
              <a:ext uri="{FF2B5EF4-FFF2-40B4-BE49-F238E27FC236}">
                <a16:creationId xmlns:a16="http://schemas.microsoft.com/office/drawing/2014/main" id="{7D2D7E8B-00B2-4F4B-A8C8-25E641D80088}"/>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0" y="16021"/>
            <a:ext cx="4953000" cy="2955780"/>
          </a:xfrm>
          <a:prstGeom prst="rect">
            <a:avLst/>
          </a:prstGeom>
        </p:spPr>
      </p:pic>
      <p:sp>
        <p:nvSpPr>
          <p:cNvPr id="2" name="Title 1">
            <a:extLst>
              <a:ext uri="{FF2B5EF4-FFF2-40B4-BE49-F238E27FC236}">
                <a16:creationId xmlns:a16="http://schemas.microsoft.com/office/drawing/2014/main" id="{EB81C7DE-FE66-4BCA-A6A9-68BEFEB0B262}"/>
              </a:ext>
            </a:extLst>
          </p:cNvPr>
          <p:cNvSpPr>
            <a:spLocks noGrp="1"/>
          </p:cNvSpPr>
          <p:nvPr>
            <p:ph type="ctrTitle"/>
          </p:nvPr>
        </p:nvSpPr>
        <p:spPr>
          <a:xfrm>
            <a:off x="2970430" y="1805940"/>
            <a:ext cx="3965140" cy="2423160"/>
          </a:xfrm>
          <a:solidFill>
            <a:schemeClr val="bg1"/>
          </a:solidFill>
          <a:ln>
            <a:solidFill>
              <a:schemeClr val="accent5"/>
            </a:solidFill>
          </a:ln>
        </p:spPr>
        <p:txBody>
          <a:bodyPr>
            <a:normAutofit fontScale="90000"/>
          </a:bodyPr>
          <a:lstStyle/>
          <a:p>
            <a:r>
              <a:rPr lang="en-GB" sz="2275" dirty="0"/>
              <a:t>Visit Britain BTA 1043</a:t>
            </a:r>
            <a:br>
              <a:rPr lang="en-GB" sz="2275" dirty="0"/>
            </a:br>
            <a:r>
              <a:rPr lang="en-GB" sz="2275" dirty="0"/>
              <a:t>Discover England Fund Research</a:t>
            </a:r>
            <a:br>
              <a:rPr lang="en-GB" sz="2275" dirty="0"/>
            </a:br>
            <a:r>
              <a:rPr lang="en-GB" sz="2275" dirty="0"/>
              <a:t/>
            </a:r>
            <a:br>
              <a:rPr lang="en-GB" sz="2275" dirty="0"/>
            </a:br>
            <a:r>
              <a:rPr lang="en-GB" sz="2275" b="1" dirty="0"/>
              <a:t>Experiential Activities</a:t>
            </a:r>
            <a:br>
              <a:rPr lang="en-GB" sz="2275" b="1" dirty="0"/>
            </a:br>
            <a:r>
              <a:rPr lang="en-GB" sz="2275" b="1" dirty="0"/>
              <a:t/>
            </a:r>
            <a:br>
              <a:rPr lang="en-GB" sz="2275" b="1" dirty="0"/>
            </a:br>
            <a:r>
              <a:rPr lang="en-GB" sz="2275" b="1" dirty="0"/>
              <a:t>Insight Analysis</a:t>
            </a:r>
            <a:br>
              <a:rPr lang="en-GB" sz="2275" b="1" dirty="0"/>
            </a:br>
            <a:r>
              <a:rPr lang="en-GB" sz="2275" b="1" dirty="0"/>
              <a:t/>
            </a:r>
            <a:br>
              <a:rPr lang="en-GB" sz="2275" b="1" dirty="0"/>
            </a:br>
            <a:r>
              <a:rPr lang="en-GB" sz="2275" b="1" dirty="0"/>
              <a:t>April 2019</a:t>
            </a:r>
            <a:endParaRPr lang="en-GB" sz="2275" dirty="0"/>
          </a:p>
        </p:txBody>
      </p:sp>
      <p:sp>
        <p:nvSpPr>
          <p:cNvPr id="16" name="Rectangle 15">
            <a:extLst>
              <a:ext uri="{FF2B5EF4-FFF2-40B4-BE49-F238E27FC236}">
                <a16:creationId xmlns:a16="http://schemas.microsoft.com/office/drawing/2014/main" id="{9AE27DDF-CD4A-4B1E-874C-DFF3D40D84AB}"/>
              </a:ext>
            </a:extLst>
          </p:cNvPr>
          <p:cNvSpPr/>
          <p:nvPr/>
        </p:nvSpPr>
        <p:spPr>
          <a:xfrm>
            <a:off x="994410" y="6469380"/>
            <a:ext cx="2114550" cy="3886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04160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4">
            <a:extLst>
              <a:ext uri="{FF2B5EF4-FFF2-40B4-BE49-F238E27FC236}">
                <a16:creationId xmlns:a16="http://schemas.microsoft.com/office/drawing/2014/main" id="{48CD4157-5A13-48CB-B7B0-0B75DCDB11BC}"/>
              </a:ext>
            </a:extLst>
          </p:cNvPr>
          <p:cNvSpPr txBox="1">
            <a:spLocks/>
          </p:cNvSpPr>
          <p:nvPr/>
        </p:nvSpPr>
        <p:spPr>
          <a:xfrm>
            <a:off x="7677150" y="6002949"/>
            <a:ext cx="2228850" cy="296664"/>
          </a:xfrm>
          <a:prstGeom prst="rect">
            <a:avLst/>
          </a:prstGeom>
        </p:spPr>
        <p:txBody>
          <a:bodyPr/>
          <a:lstStyle>
            <a:defPPr>
              <a:defRPr lang="en-US"/>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5C4E51C-5B21-47ED-87F9-7CEAAA8B3069}" type="slidenum">
              <a:rPr lang="en-GB" sz="1138"/>
              <a:pPr/>
              <a:t>7</a:t>
            </a:fld>
            <a:endParaRPr lang="en-GB" sz="1138"/>
          </a:p>
        </p:txBody>
      </p:sp>
      <p:pic>
        <p:nvPicPr>
          <p:cNvPr id="5" name="Picture 4">
            <a:extLst>
              <a:ext uri="{FF2B5EF4-FFF2-40B4-BE49-F238E27FC236}">
                <a16:creationId xmlns:a16="http://schemas.microsoft.com/office/drawing/2014/main" id="{15F2B06E-FDD3-449B-A26B-FC49F7A75EA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692140" y="481265"/>
            <a:ext cx="1667636" cy="2844857"/>
          </a:xfrm>
          <a:prstGeom prst="rect">
            <a:avLst/>
          </a:prstGeom>
        </p:spPr>
      </p:pic>
      <p:pic>
        <p:nvPicPr>
          <p:cNvPr id="6" name="Picture 5">
            <a:extLst>
              <a:ext uri="{FF2B5EF4-FFF2-40B4-BE49-F238E27FC236}">
                <a16:creationId xmlns:a16="http://schemas.microsoft.com/office/drawing/2014/main" id="{4D35D27D-B383-47CA-ADDA-810BF145ACE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7" b="-6"/>
          <a:stretch/>
        </p:blipFill>
        <p:spPr>
          <a:xfrm>
            <a:off x="7447779" y="481265"/>
            <a:ext cx="2064455" cy="1610426"/>
          </a:xfrm>
          <a:prstGeom prst="rect">
            <a:avLst/>
          </a:prstGeom>
        </p:spPr>
      </p:pic>
      <p:pic>
        <p:nvPicPr>
          <p:cNvPr id="7" name="Picture 6" descr="A picture containing wooden, ground, sitting&#10;&#10;Description automatically generated">
            <a:extLst>
              <a:ext uri="{FF2B5EF4-FFF2-40B4-BE49-F238E27FC236}">
                <a16:creationId xmlns:a16="http://schemas.microsoft.com/office/drawing/2014/main" id="{0D56A793-8335-41CB-B350-E64CE3E91F4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692140" y="3429001"/>
            <a:ext cx="1667636" cy="2099352"/>
          </a:xfrm>
          <a:prstGeom prst="rect">
            <a:avLst/>
          </a:prstGeom>
        </p:spPr>
      </p:pic>
      <p:pic>
        <p:nvPicPr>
          <p:cNvPr id="8" name="Picture 7">
            <a:extLst>
              <a:ext uri="{FF2B5EF4-FFF2-40B4-BE49-F238E27FC236}">
                <a16:creationId xmlns:a16="http://schemas.microsoft.com/office/drawing/2014/main" id="{F8DDDE25-8F76-4261-8D3B-EE250650AE74}"/>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b="-3"/>
          <a:stretch/>
        </p:blipFill>
        <p:spPr>
          <a:xfrm>
            <a:off x="7483475" y="2195117"/>
            <a:ext cx="2036583" cy="3332425"/>
          </a:xfrm>
          <a:prstGeom prst="rect">
            <a:avLst/>
          </a:prstGeom>
        </p:spPr>
      </p:pic>
      <p:cxnSp>
        <p:nvCxnSpPr>
          <p:cNvPr id="14" name="Straight Connector 13">
            <a:extLst>
              <a:ext uri="{FF2B5EF4-FFF2-40B4-BE49-F238E27FC236}">
                <a16:creationId xmlns:a16="http://schemas.microsoft.com/office/drawing/2014/main" id="{0B127FF5-469B-4D22-B987-FB5610902920}"/>
              </a:ext>
            </a:extLst>
          </p:cNvPr>
          <p:cNvCxnSpPr/>
          <p:nvPr/>
        </p:nvCxnSpPr>
        <p:spPr>
          <a:xfrm flipH="1">
            <a:off x="603694" y="2845590"/>
            <a:ext cx="4589336" cy="0"/>
          </a:xfrm>
          <a:prstGeom prst="line">
            <a:avLst/>
          </a:prstGeom>
          <a:ln w="22225">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C45856DC-6F60-4BBA-87A5-B0F7500E65EE}"/>
              </a:ext>
            </a:extLst>
          </p:cNvPr>
          <p:cNvSpPr/>
          <p:nvPr/>
        </p:nvSpPr>
        <p:spPr>
          <a:xfrm>
            <a:off x="679973" y="2195117"/>
            <a:ext cx="3860544" cy="400110"/>
          </a:xfrm>
          <a:prstGeom prst="rect">
            <a:avLst/>
          </a:prstGeom>
        </p:spPr>
        <p:txBody>
          <a:bodyPr wrap="none">
            <a:spAutoFit/>
          </a:bodyPr>
          <a:lstStyle/>
          <a:p>
            <a:r>
              <a:rPr lang="en-GB" sz="2000" dirty="0"/>
              <a:t>Overview of the experiences sector</a:t>
            </a:r>
          </a:p>
        </p:txBody>
      </p:sp>
      <p:sp>
        <p:nvSpPr>
          <p:cNvPr id="10" name="Slide Number Placeholder 5">
            <a:extLst>
              <a:ext uri="{FF2B5EF4-FFF2-40B4-BE49-F238E27FC236}">
                <a16:creationId xmlns:a16="http://schemas.microsoft.com/office/drawing/2014/main" id="{FE5B3985-ABEB-4DC2-BA45-08C3A17F8DE4}"/>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2789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 name="Table 27">
            <a:extLst>
              <a:ext uri="{FF2B5EF4-FFF2-40B4-BE49-F238E27FC236}">
                <a16:creationId xmlns:a16="http://schemas.microsoft.com/office/drawing/2014/main" id="{F1BD3349-FA7D-4B41-8A88-4661193D4CF9}"/>
              </a:ext>
            </a:extLst>
          </p:cNvPr>
          <p:cNvGraphicFramePr>
            <a:graphicFrameLocks noGrp="1"/>
          </p:cNvGraphicFramePr>
          <p:nvPr>
            <p:extLst>
              <p:ext uri="{D42A27DB-BD31-4B8C-83A1-F6EECF244321}">
                <p14:modId xmlns:p14="http://schemas.microsoft.com/office/powerpoint/2010/main" val="4119399643"/>
              </p:ext>
            </p:extLst>
          </p:nvPr>
        </p:nvGraphicFramePr>
        <p:xfrm>
          <a:off x="5226" y="1300538"/>
          <a:ext cx="9822386" cy="4833078"/>
        </p:xfrm>
        <a:graphic>
          <a:graphicData uri="http://schemas.openxmlformats.org/drawingml/2006/table">
            <a:tbl>
              <a:tblPr firstRow="1" bandRow="1">
                <a:tableStyleId>{5C22544A-7EE6-4342-B048-85BDC9FD1C3A}</a:tableStyleId>
              </a:tblPr>
              <a:tblGrid>
                <a:gridCol w="9822386">
                  <a:extLst>
                    <a:ext uri="{9D8B030D-6E8A-4147-A177-3AD203B41FA5}">
                      <a16:colId xmlns:a16="http://schemas.microsoft.com/office/drawing/2014/main" val="219639565"/>
                    </a:ext>
                  </a:extLst>
                </a:gridCol>
              </a:tblGrid>
              <a:tr h="4833078">
                <a:tc>
                  <a:txBody>
                    <a:bodyPr/>
                    <a:lstStyle/>
                    <a:p>
                      <a:endParaRPr lang="en-GB" dirty="0"/>
                    </a:p>
                  </a:txBody>
                  <a:tcPr>
                    <a:solidFill>
                      <a:schemeClr val="bg1">
                        <a:lumMod val="95000"/>
                      </a:schemeClr>
                    </a:solidFill>
                  </a:tcPr>
                </a:tc>
                <a:extLst>
                  <a:ext uri="{0D108BD9-81ED-4DB2-BD59-A6C34878D82A}">
                    <a16:rowId xmlns:a16="http://schemas.microsoft.com/office/drawing/2014/main" val="2447966589"/>
                  </a:ext>
                </a:extLst>
              </a:tr>
            </a:tbl>
          </a:graphicData>
        </a:graphic>
      </p:graphicFrame>
      <p:sp>
        <p:nvSpPr>
          <p:cNvPr id="2" name="Title 1">
            <a:extLst>
              <a:ext uri="{FF2B5EF4-FFF2-40B4-BE49-F238E27FC236}">
                <a16:creationId xmlns:a16="http://schemas.microsoft.com/office/drawing/2014/main" id="{CF559A6F-5D90-49CD-AD46-4ED958E59267}"/>
              </a:ext>
            </a:extLst>
          </p:cNvPr>
          <p:cNvSpPr>
            <a:spLocks noGrp="1"/>
          </p:cNvSpPr>
          <p:nvPr>
            <p:ph type="title"/>
          </p:nvPr>
        </p:nvSpPr>
        <p:spPr>
          <a:xfrm>
            <a:off x="156862" y="110696"/>
            <a:ext cx="9429307" cy="547942"/>
          </a:xfrm>
        </p:spPr>
        <p:txBody>
          <a:bodyPr>
            <a:noAutofit/>
          </a:bodyPr>
          <a:lstStyle/>
          <a:p>
            <a:pPr lvl="0" defTabSz="457200">
              <a:lnSpc>
                <a:spcPct val="100000"/>
              </a:lnSpc>
              <a:spcBef>
                <a:spcPts val="0"/>
              </a:spcBef>
            </a:pPr>
            <a:r>
              <a:rPr lang="en-GB" dirty="0"/>
              <a:t>Participation and interest in experiential activities on any overseas holiday</a:t>
            </a:r>
          </a:p>
        </p:txBody>
      </p:sp>
      <p:graphicFrame>
        <p:nvGraphicFramePr>
          <p:cNvPr id="7" name="Chart 6">
            <a:extLst>
              <a:ext uri="{FF2B5EF4-FFF2-40B4-BE49-F238E27FC236}">
                <a16:creationId xmlns:a16="http://schemas.microsoft.com/office/drawing/2014/main" id="{2A1E1381-991B-4E4F-B0D0-35353BAA2D00}"/>
              </a:ext>
            </a:extLst>
          </p:cNvPr>
          <p:cNvGraphicFramePr/>
          <p:nvPr>
            <p:extLst>
              <p:ext uri="{D42A27DB-BD31-4B8C-83A1-F6EECF244321}">
                <p14:modId xmlns:p14="http://schemas.microsoft.com/office/powerpoint/2010/main" val="1107484668"/>
              </p:ext>
            </p:extLst>
          </p:nvPr>
        </p:nvGraphicFramePr>
        <p:xfrm>
          <a:off x="2230543" y="1285916"/>
          <a:ext cx="5821081" cy="5286374"/>
        </p:xfrm>
        <a:graphic>
          <a:graphicData uri="http://schemas.openxmlformats.org/drawingml/2006/chart">
            <c:chart xmlns:c="http://schemas.openxmlformats.org/drawingml/2006/chart" xmlns:r="http://schemas.openxmlformats.org/officeDocument/2006/relationships" r:id="rId2"/>
          </a:graphicData>
        </a:graphic>
      </p:graphicFrame>
      <p:sp>
        <p:nvSpPr>
          <p:cNvPr id="11" name="Rectangle 10">
            <a:extLst>
              <a:ext uri="{FF2B5EF4-FFF2-40B4-BE49-F238E27FC236}">
                <a16:creationId xmlns:a16="http://schemas.microsoft.com/office/drawing/2014/main" id="{005450A1-56E3-47EB-95AA-869E6AF0309D}"/>
              </a:ext>
            </a:extLst>
          </p:cNvPr>
          <p:cNvSpPr/>
          <p:nvPr/>
        </p:nvSpPr>
        <p:spPr>
          <a:xfrm>
            <a:off x="8007968" y="4260049"/>
            <a:ext cx="1908789" cy="1477328"/>
          </a:xfrm>
          <a:prstGeom prst="rect">
            <a:avLst/>
          </a:prstGeom>
        </p:spPr>
        <p:txBody>
          <a:bodyPr wrap="square">
            <a:spAutoFit/>
          </a:bodyPr>
          <a:lstStyle/>
          <a:p>
            <a:pPr fontAlgn="b"/>
            <a:r>
              <a:rPr lang="en-GB" sz="900" dirty="0">
                <a:solidFill>
                  <a:schemeClr val="tx2"/>
                </a:solidFill>
              </a:rPr>
              <a:t>D</a:t>
            </a:r>
            <a:r>
              <a:rPr lang="en-GB" sz="900" b="1" dirty="0">
                <a:solidFill>
                  <a:schemeClr val="tx2"/>
                </a:solidFill>
              </a:rPr>
              <a:t>one previously on an overseas holiday, and interested in doing again</a:t>
            </a:r>
          </a:p>
          <a:p>
            <a:pPr fontAlgn="b"/>
            <a:endParaRPr lang="en-GB" sz="900" dirty="0">
              <a:solidFill>
                <a:schemeClr val="tx2"/>
              </a:solidFill>
            </a:endParaRPr>
          </a:p>
          <a:p>
            <a:pPr fontAlgn="b"/>
            <a:r>
              <a:rPr lang="en-GB" sz="900" dirty="0">
                <a:solidFill>
                  <a:schemeClr val="tx2"/>
                </a:solidFill>
              </a:rPr>
              <a:t>Something I have </a:t>
            </a:r>
            <a:r>
              <a:rPr lang="en-GB" sz="900" b="1" dirty="0">
                <a:solidFill>
                  <a:schemeClr val="tx2"/>
                </a:solidFill>
              </a:rPr>
              <a:t>booked to do in the next 12 months on an overseas holiday</a:t>
            </a:r>
          </a:p>
          <a:p>
            <a:pPr fontAlgn="b"/>
            <a:endParaRPr lang="en-GB" sz="900" dirty="0">
              <a:solidFill>
                <a:schemeClr val="tx2"/>
              </a:solidFill>
            </a:endParaRPr>
          </a:p>
          <a:p>
            <a:pPr fontAlgn="b"/>
            <a:r>
              <a:rPr lang="en-GB" sz="900" dirty="0">
                <a:solidFill>
                  <a:schemeClr val="tx2"/>
                </a:solidFill>
              </a:rPr>
              <a:t>Interested, but </a:t>
            </a:r>
            <a:r>
              <a:rPr lang="en-GB" sz="900" b="1" dirty="0">
                <a:solidFill>
                  <a:schemeClr val="tx2"/>
                </a:solidFill>
              </a:rPr>
              <a:t>not something I have yet done on an overseas holiday</a:t>
            </a:r>
          </a:p>
        </p:txBody>
      </p:sp>
      <p:sp>
        <p:nvSpPr>
          <p:cNvPr id="12" name="Rectangle 11">
            <a:extLst>
              <a:ext uri="{FF2B5EF4-FFF2-40B4-BE49-F238E27FC236}">
                <a16:creationId xmlns:a16="http://schemas.microsoft.com/office/drawing/2014/main" id="{F442FC43-2345-455A-ADF9-7DE17C830DB2}"/>
              </a:ext>
            </a:extLst>
          </p:cNvPr>
          <p:cNvSpPr/>
          <p:nvPr/>
        </p:nvSpPr>
        <p:spPr>
          <a:xfrm>
            <a:off x="928034" y="6378321"/>
            <a:ext cx="6691105" cy="215444"/>
          </a:xfrm>
          <a:prstGeom prst="rect">
            <a:avLst/>
          </a:prstGeom>
        </p:spPr>
        <p:txBody>
          <a:bodyPr wrap="square">
            <a:spAutoFit/>
          </a:bodyPr>
          <a:lstStyle/>
          <a:p>
            <a:pPr fontAlgn="b"/>
            <a:r>
              <a:rPr lang="en-GB" sz="800" dirty="0">
                <a:solidFill>
                  <a:schemeClr val="bg1">
                    <a:lumMod val="50000"/>
                  </a:schemeClr>
                </a:solidFill>
              </a:rPr>
              <a:t>Base: All interested in one or more experience, Inbound Markets only n=9022</a:t>
            </a:r>
          </a:p>
        </p:txBody>
      </p:sp>
      <p:sp>
        <p:nvSpPr>
          <p:cNvPr id="10" name="TextBox 9">
            <a:extLst>
              <a:ext uri="{FF2B5EF4-FFF2-40B4-BE49-F238E27FC236}">
                <a16:creationId xmlns:a16="http://schemas.microsoft.com/office/drawing/2014/main" id="{307205F4-0D9A-4BEB-BD0A-3AA3912A9B16}"/>
              </a:ext>
            </a:extLst>
          </p:cNvPr>
          <p:cNvSpPr txBox="1"/>
          <p:nvPr/>
        </p:nvSpPr>
        <p:spPr>
          <a:xfrm>
            <a:off x="165834" y="1570442"/>
            <a:ext cx="2188144" cy="600164"/>
          </a:xfrm>
          <a:prstGeom prst="rect">
            <a:avLst/>
          </a:prstGeom>
          <a:noFill/>
        </p:spPr>
        <p:txBody>
          <a:bodyPr wrap="square" rtlCol="0">
            <a:spAutoFit/>
          </a:bodyPr>
          <a:lstStyle/>
          <a:p>
            <a:r>
              <a:rPr lang="en-GB" sz="1100" i="1" dirty="0"/>
              <a:t>Mainstream experiences, that don’t necessarily need expert immersive guiding</a:t>
            </a:r>
          </a:p>
        </p:txBody>
      </p:sp>
      <p:cxnSp>
        <p:nvCxnSpPr>
          <p:cNvPr id="6" name="Straight Connector 5">
            <a:extLst>
              <a:ext uri="{FF2B5EF4-FFF2-40B4-BE49-F238E27FC236}">
                <a16:creationId xmlns:a16="http://schemas.microsoft.com/office/drawing/2014/main" id="{27265D20-B6F8-4020-A77F-2884BAB827D1}"/>
              </a:ext>
            </a:extLst>
          </p:cNvPr>
          <p:cNvCxnSpPr>
            <a:cxnSpLocks/>
          </p:cNvCxnSpPr>
          <p:nvPr/>
        </p:nvCxnSpPr>
        <p:spPr>
          <a:xfrm>
            <a:off x="156862" y="2589089"/>
            <a:ext cx="7452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6C43638F-52C3-41D9-9E0E-0D561DCD2487}"/>
              </a:ext>
            </a:extLst>
          </p:cNvPr>
          <p:cNvCxnSpPr>
            <a:cxnSpLocks/>
          </p:cNvCxnSpPr>
          <p:nvPr/>
        </p:nvCxnSpPr>
        <p:spPr>
          <a:xfrm>
            <a:off x="150460" y="4141274"/>
            <a:ext cx="7452000" cy="0"/>
          </a:xfrm>
          <a:prstGeom prst="line">
            <a:avLst/>
          </a:prstGeom>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CE494382-65A6-4B6C-A812-3A94E790D5F0}"/>
              </a:ext>
            </a:extLst>
          </p:cNvPr>
          <p:cNvSpPr txBox="1"/>
          <p:nvPr/>
        </p:nvSpPr>
        <p:spPr>
          <a:xfrm>
            <a:off x="156862" y="1387852"/>
            <a:ext cx="2779949" cy="261610"/>
          </a:xfrm>
          <a:prstGeom prst="rect">
            <a:avLst/>
          </a:prstGeom>
          <a:noFill/>
        </p:spPr>
        <p:txBody>
          <a:bodyPr wrap="square" rtlCol="0">
            <a:spAutoFit/>
          </a:bodyPr>
          <a:lstStyle/>
          <a:p>
            <a:r>
              <a:rPr lang="en-GB" sz="1100" b="1" dirty="0">
                <a:solidFill>
                  <a:schemeClr val="accent5"/>
                </a:solidFill>
              </a:rPr>
              <a:t>HIGH INTEREST EXPERIENCES</a:t>
            </a:r>
          </a:p>
        </p:txBody>
      </p:sp>
      <p:sp>
        <p:nvSpPr>
          <p:cNvPr id="32" name="TextBox 31">
            <a:extLst>
              <a:ext uri="{FF2B5EF4-FFF2-40B4-BE49-F238E27FC236}">
                <a16:creationId xmlns:a16="http://schemas.microsoft.com/office/drawing/2014/main" id="{7DBA56B2-10AC-4D6D-97C4-56D991EFBC1B}"/>
              </a:ext>
            </a:extLst>
          </p:cNvPr>
          <p:cNvSpPr txBox="1"/>
          <p:nvPr/>
        </p:nvSpPr>
        <p:spPr>
          <a:xfrm>
            <a:off x="165838" y="2638349"/>
            <a:ext cx="1716765" cy="261610"/>
          </a:xfrm>
          <a:prstGeom prst="rect">
            <a:avLst/>
          </a:prstGeom>
          <a:noFill/>
        </p:spPr>
        <p:txBody>
          <a:bodyPr wrap="square" rtlCol="0">
            <a:spAutoFit/>
          </a:bodyPr>
          <a:lstStyle/>
          <a:p>
            <a:r>
              <a:rPr lang="en-GB" sz="1100" b="1" dirty="0">
                <a:solidFill>
                  <a:schemeClr val="accent5"/>
                </a:solidFill>
              </a:rPr>
              <a:t>MID-RANGE INTEREST</a:t>
            </a:r>
          </a:p>
        </p:txBody>
      </p:sp>
      <p:sp>
        <p:nvSpPr>
          <p:cNvPr id="34" name="Slide Number Placeholder 3">
            <a:extLst>
              <a:ext uri="{FF2B5EF4-FFF2-40B4-BE49-F238E27FC236}">
                <a16:creationId xmlns:a16="http://schemas.microsoft.com/office/drawing/2014/main" id="{03DAF147-337A-48A3-986D-8F69FBF6A865}"/>
              </a:ext>
            </a:extLst>
          </p:cNvPr>
          <p:cNvSpPr txBox="1">
            <a:spLocks/>
          </p:cNvSpPr>
          <p:nvPr/>
        </p:nvSpPr>
        <p:spPr>
          <a:xfrm>
            <a:off x="928034" y="6115966"/>
            <a:ext cx="6552629" cy="259394"/>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sz="800" dirty="0">
                <a:solidFill>
                  <a:schemeClr val="bg1">
                    <a:lumMod val="50000"/>
                  </a:schemeClr>
                </a:solidFill>
              </a:rPr>
              <a:t>Question:B1/B2/B3. </a:t>
            </a:r>
            <a:r>
              <a:rPr lang="en-GB" sz="800" dirty="0">
                <a:solidFill>
                  <a:schemeClr val="bg1">
                    <a:lumMod val="50000"/>
                  </a:schemeClr>
                </a:solidFill>
              </a:rPr>
              <a:t>Which of the following statements best describes your general interest in or participation in the following types of experiences, whilst on an overseas holiday or short break.</a:t>
            </a:r>
            <a:r>
              <a:rPr lang="en-AU" sz="800" dirty="0">
                <a:solidFill>
                  <a:schemeClr val="bg1">
                    <a:lumMod val="50000"/>
                  </a:schemeClr>
                </a:solidFill>
              </a:rPr>
              <a:t>  </a:t>
            </a:r>
          </a:p>
        </p:txBody>
      </p:sp>
      <p:graphicFrame>
        <p:nvGraphicFramePr>
          <p:cNvPr id="5" name="Table 4">
            <a:extLst>
              <a:ext uri="{FF2B5EF4-FFF2-40B4-BE49-F238E27FC236}">
                <a16:creationId xmlns:a16="http://schemas.microsoft.com/office/drawing/2014/main" id="{3029F917-2631-4E37-B6AE-E9D3D1CF2403}"/>
              </a:ext>
            </a:extLst>
          </p:cNvPr>
          <p:cNvGraphicFramePr>
            <a:graphicFrameLocks noGrp="1"/>
          </p:cNvGraphicFramePr>
          <p:nvPr>
            <p:extLst>
              <p:ext uri="{D42A27DB-BD31-4B8C-83A1-F6EECF244321}">
                <p14:modId xmlns:p14="http://schemas.microsoft.com/office/powerpoint/2010/main" val="1247299652"/>
              </p:ext>
            </p:extLst>
          </p:nvPr>
        </p:nvGraphicFramePr>
        <p:xfrm>
          <a:off x="7057617" y="1433417"/>
          <a:ext cx="572396" cy="4657904"/>
        </p:xfrm>
        <a:graphic>
          <a:graphicData uri="http://schemas.openxmlformats.org/drawingml/2006/table">
            <a:tbl>
              <a:tblPr/>
              <a:tblGrid>
                <a:gridCol w="572396">
                  <a:extLst>
                    <a:ext uri="{9D8B030D-6E8A-4147-A177-3AD203B41FA5}">
                      <a16:colId xmlns:a16="http://schemas.microsoft.com/office/drawing/2014/main" val="865669081"/>
                    </a:ext>
                  </a:extLst>
                </a:gridCol>
              </a:tblGrid>
              <a:tr h="192980">
                <a:tc>
                  <a:txBody>
                    <a:bodyPr/>
                    <a:lstStyle/>
                    <a:p>
                      <a:pPr algn="ctr" fontAlgn="b"/>
                      <a:r>
                        <a:rPr lang="en-GB" sz="1100" b="0" i="0" u="none" strike="noStrike">
                          <a:solidFill>
                            <a:srgbClr val="000000"/>
                          </a:solidFill>
                          <a:effectLst/>
                          <a:latin typeface="Calibri" panose="020F0502020204030204" pitchFamily="34" charset="0"/>
                        </a:rPr>
                        <a:t>85%</a:t>
                      </a:r>
                    </a:p>
                  </a:txBody>
                  <a:tcPr marL="6350" marR="6350" marT="6350" marB="0" anchor="b">
                    <a:lnL>
                      <a:noFill/>
                    </a:lnL>
                    <a:lnR>
                      <a:noFill/>
                    </a:lnR>
                    <a:lnT>
                      <a:noFill/>
                    </a:lnT>
                    <a:lnB>
                      <a:noFill/>
                    </a:lnB>
                    <a:noFill/>
                  </a:tcPr>
                </a:tc>
                <a:extLst>
                  <a:ext uri="{0D108BD9-81ED-4DB2-BD59-A6C34878D82A}">
                    <a16:rowId xmlns:a16="http://schemas.microsoft.com/office/drawing/2014/main" val="889996740"/>
                  </a:ext>
                </a:extLst>
              </a:tr>
              <a:tr h="192980">
                <a:tc>
                  <a:txBody>
                    <a:bodyPr/>
                    <a:lstStyle/>
                    <a:p>
                      <a:pPr algn="ctr" fontAlgn="b"/>
                      <a:r>
                        <a:rPr lang="en-GB" sz="1100" b="0" i="0" u="none" strike="noStrike">
                          <a:solidFill>
                            <a:srgbClr val="000000"/>
                          </a:solidFill>
                          <a:effectLst/>
                          <a:latin typeface="Calibri" panose="020F0502020204030204" pitchFamily="34" charset="0"/>
                        </a:rPr>
                        <a:t>83%</a:t>
                      </a:r>
                    </a:p>
                  </a:txBody>
                  <a:tcPr marL="6350" marR="6350" marT="6350" marB="0" anchor="b">
                    <a:lnL>
                      <a:noFill/>
                    </a:lnL>
                    <a:lnR>
                      <a:noFill/>
                    </a:lnR>
                    <a:lnT>
                      <a:noFill/>
                    </a:lnT>
                    <a:lnB>
                      <a:noFill/>
                    </a:lnB>
                    <a:noFill/>
                  </a:tcPr>
                </a:tc>
                <a:extLst>
                  <a:ext uri="{0D108BD9-81ED-4DB2-BD59-A6C34878D82A}">
                    <a16:rowId xmlns:a16="http://schemas.microsoft.com/office/drawing/2014/main" val="2030491404"/>
                  </a:ext>
                </a:extLst>
              </a:tr>
              <a:tr h="192980">
                <a:tc>
                  <a:txBody>
                    <a:bodyPr/>
                    <a:lstStyle/>
                    <a:p>
                      <a:pPr algn="ctr" fontAlgn="b"/>
                      <a:r>
                        <a:rPr lang="en-GB" sz="1100" b="0" i="0" u="none" strike="noStrike">
                          <a:solidFill>
                            <a:srgbClr val="000000"/>
                          </a:solidFill>
                          <a:effectLst/>
                          <a:latin typeface="Calibri" panose="020F0502020204030204" pitchFamily="34" charset="0"/>
                        </a:rPr>
                        <a:t>81%</a:t>
                      </a:r>
                    </a:p>
                  </a:txBody>
                  <a:tcPr marL="6350" marR="6350" marT="6350" marB="0" anchor="b">
                    <a:lnL>
                      <a:noFill/>
                    </a:lnL>
                    <a:lnR>
                      <a:noFill/>
                    </a:lnR>
                    <a:lnT>
                      <a:noFill/>
                    </a:lnT>
                    <a:lnB>
                      <a:noFill/>
                    </a:lnB>
                    <a:noFill/>
                  </a:tcPr>
                </a:tc>
                <a:extLst>
                  <a:ext uri="{0D108BD9-81ED-4DB2-BD59-A6C34878D82A}">
                    <a16:rowId xmlns:a16="http://schemas.microsoft.com/office/drawing/2014/main" val="3165393911"/>
                  </a:ext>
                </a:extLst>
              </a:tr>
              <a:tr h="192980">
                <a:tc>
                  <a:txBody>
                    <a:bodyPr/>
                    <a:lstStyle/>
                    <a:p>
                      <a:pPr algn="ctr" fontAlgn="b"/>
                      <a:r>
                        <a:rPr lang="en-GB" sz="1100" b="0" i="0" u="none" strike="noStrike">
                          <a:solidFill>
                            <a:srgbClr val="000000"/>
                          </a:solidFill>
                          <a:effectLst/>
                          <a:latin typeface="Calibri" panose="020F0502020204030204" pitchFamily="34" charset="0"/>
                        </a:rPr>
                        <a:t>80%</a:t>
                      </a:r>
                    </a:p>
                  </a:txBody>
                  <a:tcPr marL="6350" marR="6350" marT="6350" marB="0" anchor="b">
                    <a:lnL>
                      <a:noFill/>
                    </a:lnL>
                    <a:lnR>
                      <a:noFill/>
                    </a:lnR>
                    <a:lnT>
                      <a:noFill/>
                    </a:lnT>
                    <a:lnB>
                      <a:noFill/>
                    </a:lnB>
                    <a:noFill/>
                  </a:tcPr>
                </a:tc>
                <a:extLst>
                  <a:ext uri="{0D108BD9-81ED-4DB2-BD59-A6C34878D82A}">
                    <a16:rowId xmlns:a16="http://schemas.microsoft.com/office/drawing/2014/main" val="1599202"/>
                  </a:ext>
                </a:extLst>
              </a:tr>
              <a:tr h="192980">
                <a:tc>
                  <a:txBody>
                    <a:bodyPr/>
                    <a:lstStyle/>
                    <a:p>
                      <a:pPr algn="ctr" fontAlgn="b"/>
                      <a:r>
                        <a:rPr lang="en-GB" sz="1100" b="0" i="0" u="none" strike="noStrike" dirty="0">
                          <a:solidFill>
                            <a:srgbClr val="000000"/>
                          </a:solidFill>
                          <a:effectLst/>
                          <a:latin typeface="Calibri" panose="020F0502020204030204" pitchFamily="34" charset="0"/>
                        </a:rPr>
                        <a:t>79%</a:t>
                      </a:r>
                    </a:p>
                  </a:txBody>
                  <a:tcPr marL="6350" marR="6350" marT="6350" marB="0" anchor="b">
                    <a:lnL>
                      <a:noFill/>
                    </a:lnL>
                    <a:lnR>
                      <a:noFill/>
                    </a:lnR>
                    <a:lnT>
                      <a:noFill/>
                    </a:lnT>
                    <a:lnB>
                      <a:noFill/>
                    </a:lnB>
                    <a:noFill/>
                  </a:tcPr>
                </a:tc>
                <a:extLst>
                  <a:ext uri="{0D108BD9-81ED-4DB2-BD59-A6C34878D82A}">
                    <a16:rowId xmlns:a16="http://schemas.microsoft.com/office/drawing/2014/main" val="1933060408"/>
                  </a:ext>
                </a:extLst>
              </a:tr>
              <a:tr h="192980">
                <a:tc>
                  <a:txBody>
                    <a:bodyPr/>
                    <a:lstStyle/>
                    <a:p>
                      <a:pPr algn="ctr" fontAlgn="b"/>
                      <a:r>
                        <a:rPr lang="en-GB" sz="1100" b="0" i="0" u="none" strike="noStrike">
                          <a:solidFill>
                            <a:srgbClr val="000000"/>
                          </a:solidFill>
                          <a:effectLst/>
                          <a:latin typeface="Calibri" panose="020F0502020204030204" pitchFamily="34" charset="0"/>
                        </a:rPr>
                        <a:t>79%</a:t>
                      </a:r>
                    </a:p>
                  </a:txBody>
                  <a:tcPr marL="6350" marR="6350" marT="6350" marB="0" anchor="b">
                    <a:lnL>
                      <a:noFill/>
                    </a:lnL>
                    <a:lnR>
                      <a:noFill/>
                    </a:lnR>
                    <a:lnT>
                      <a:noFill/>
                    </a:lnT>
                    <a:lnB>
                      <a:noFill/>
                    </a:lnB>
                    <a:noFill/>
                  </a:tcPr>
                </a:tc>
                <a:extLst>
                  <a:ext uri="{0D108BD9-81ED-4DB2-BD59-A6C34878D82A}">
                    <a16:rowId xmlns:a16="http://schemas.microsoft.com/office/drawing/2014/main" val="3875359211"/>
                  </a:ext>
                </a:extLst>
              </a:tr>
              <a:tr h="192980">
                <a:tc>
                  <a:txBody>
                    <a:bodyPr/>
                    <a:lstStyle/>
                    <a:p>
                      <a:pPr algn="ctr" fontAlgn="b"/>
                      <a:r>
                        <a:rPr lang="en-GB" sz="1100" b="0" i="0" u="none" strike="noStrike">
                          <a:solidFill>
                            <a:srgbClr val="000000"/>
                          </a:solidFill>
                          <a:effectLst/>
                          <a:latin typeface="Calibri" panose="020F0502020204030204" pitchFamily="34" charset="0"/>
                        </a:rPr>
                        <a:t>75%</a:t>
                      </a:r>
                    </a:p>
                  </a:txBody>
                  <a:tcPr marL="6350" marR="6350" marT="6350" marB="0" anchor="b">
                    <a:lnL>
                      <a:noFill/>
                    </a:lnL>
                    <a:lnR>
                      <a:noFill/>
                    </a:lnR>
                    <a:lnT>
                      <a:noFill/>
                    </a:lnT>
                    <a:lnB>
                      <a:noFill/>
                    </a:lnB>
                    <a:noFill/>
                  </a:tcPr>
                </a:tc>
                <a:extLst>
                  <a:ext uri="{0D108BD9-81ED-4DB2-BD59-A6C34878D82A}">
                    <a16:rowId xmlns:a16="http://schemas.microsoft.com/office/drawing/2014/main" val="4230767516"/>
                  </a:ext>
                </a:extLst>
              </a:tr>
              <a:tr h="192980">
                <a:tc>
                  <a:txBody>
                    <a:bodyPr/>
                    <a:lstStyle/>
                    <a:p>
                      <a:pPr algn="ctr" fontAlgn="b"/>
                      <a:r>
                        <a:rPr lang="en-GB" sz="1100" b="0" i="0" u="none" strike="noStrike">
                          <a:solidFill>
                            <a:srgbClr val="000000"/>
                          </a:solidFill>
                          <a:effectLst/>
                          <a:latin typeface="Calibri" panose="020F0502020204030204" pitchFamily="34" charset="0"/>
                        </a:rPr>
                        <a:t>73%</a:t>
                      </a:r>
                    </a:p>
                  </a:txBody>
                  <a:tcPr marL="6350" marR="6350" marT="6350" marB="0" anchor="b">
                    <a:lnL>
                      <a:noFill/>
                    </a:lnL>
                    <a:lnR>
                      <a:noFill/>
                    </a:lnR>
                    <a:lnT>
                      <a:noFill/>
                    </a:lnT>
                    <a:lnB>
                      <a:noFill/>
                    </a:lnB>
                    <a:noFill/>
                  </a:tcPr>
                </a:tc>
                <a:extLst>
                  <a:ext uri="{0D108BD9-81ED-4DB2-BD59-A6C34878D82A}">
                    <a16:rowId xmlns:a16="http://schemas.microsoft.com/office/drawing/2014/main" val="3807725674"/>
                  </a:ext>
                </a:extLst>
              </a:tr>
              <a:tr h="192980">
                <a:tc>
                  <a:txBody>
                    <a:bodyPr/>
                    <a:lstStyle/>
                    <a:p>
                      <a:pPr algn="ctr" fontAlgn="b"/>
                      <a:r>
                        <a:rPr lang="en-GB" sz="1100" b="0" i="0" u="none" strike="noStrike">
                          <a:solidFill>
                            <a:srgbClr val="000000"/>
                          </a:solidFill>
                          <a:effectLst/>
                          <a:latin typeface="Calibri" panose="020F0502020204030204" pitchFamily="34" charset="0"/>
                        </a:rPr>
                        <a:t>73%</a:t>
                      </a:r>
                    </a:p>
                  </a:txBody>
                  <a:tcPr marL="6350" marR="6350" marT="6350" marB="0" anchor="b">
                    <a:lnL>
                      <a:noFill/>
                    </a:lnL>
                    <a:lnR>
                      <a:noFill/>
                    </a:lnR>
                    <a:lnT>
                      <a:noFill/>
                    </a:lnT>
                    <a:lnB>
                      <a:noFill/>
                    </a:lnB>
                    <a:noFill/>
                  </a:tcPr>
                </a:tc>
                <a:extLst>
                  <a:ext uri="{0D108BD9-81ED-4DB2-BD59-A6C34878D82A}">
                    <a16:rowId xmlns:a16="http://schemas.microsoft.com/office/drawing/2014/main" val="4223611048"/>
                  </a:ext>
                </a:extLst>
              </a:tr>
              <a:tr h="192980">
                <a:tc>
                  <a:txBody>
                    <a:bodyPr/>
                    <a:lstStyle/>
                    <a:p>
                      <a:pPr algn="ctr" fontAlgn="b"/>
                      <a:r>
                        <a:rPr lang="en-GB" sz="1100" b="0" i="0" u="none" strike="noStrike">
                          <a:solidFill>
                            <a:srgbClr val="000000"/>
                          </a:solidFill>
                          <a:effectLst/>
                          <a:latin typeface="Calibri" panose="020F0502020204030204" pitchFamily="34" charset="0"/>
                        </a:rPr>
                        <a:t>66%</a:t>
                      </a:r>
                    </a:p>
                  </a:txBody>
                  <a:tcPr marL="6350" marR="6350" marT="6350" marB="0" anchor="b">
                    <a:lnL>
                      <a:noFill/>
                    </a:lnL>
                    <a:lnR>
                      <a:noFill/>
                    </a:lnR>
                    <a:lnT>
                      <a:noFill/>
                    </a:lnT>
                    <a:lnB>
                      <a:noFill/>
                    </a:lnB>
                    <a:noFill/>
                  </a:tcPr>
                </a:tc>
                <a:extLst>
                  <a:ext uri="{0D108BD9-81ED-4DB2-BD59-A6C34878D82A}">
                    <a16:rowId xmlns:a16="http://schemas.microsoft.com/office/drawing/2014/main" val="1609595238"/>
                  </a:ext>
                </a:extLst>
              </a:tr>
              <a:tr h="192980">
                <a:tc>
                  <a:txBody>
                    <a:bodyPr/>
                    <a:lstStyle/>
                    <a:p>
                      <a:pPr algn="ctr" fontAlgn="b"/>
                      <a:r>
                        <a:rPr lang="en-GB" sz="1100" b="0" i="0" u="none" strike="noStrike">
                          <a:solidFill>
                            <a:srgbClr val="000000"/>
                          </a:solidFill>
                          <a:effectLst/>
                          <a:latin typeface="Calibri" panose="020F0502020204030204" pitchFamily="34" charset="0"/>
                        </a:rPr>
                        <a:t>66%</a:t>
                      </a:r>
                    </a:p>
                  </a:txBody>
                  <a:tcPr marL="6350" marR="6350" marT="6350" marB="0" anchor="b">
                    <a:lnL>
                      <a:noFill/>
                    </a:lnL>
                    <a:lnR>
                      <a:noFill/>
                    </a:lnR>
                    <a:lnT>
                      <a:noFill/>
                    </a:lnT>
                    <a:lnB>
                      <a:noFill/>
                    </a:lnB>
                    <a:noFill/>
                  </a:tcPr>
                </a:tc>
                <a:extLst>
                  <a:ext uri="{0D108BD9-81ED-4DB2-BD59-A6C34878D82A}">
                    <a16:rowId xmlns:a16="http://schemas.microsoft.com/office/drawing/2014/main" val="1816510631"/>
                  </a:ext>
                </a:extLst>
              </a:tr>
              <a:tr h="192980">
                <a:tc>
                  <a:txBody>
                    <a:bodyPr/>
                    <a:lstStyle/>
                    <a:p>
                      <a:pPr algn="ctr" fontAlgn="b"/>
                      <a:r>
                        <a:rPr lang="en-GB" sz="1100" b="0" i="0" u="none" strike="noStrike">
                          <a:solidFill>
                            <a:srgbClr val="000000"/>
                          </a:solidFill>
                          <a:effectLst/>
                          <a:latin typeface="Calibri" panose="020F0502020204030204" pitchFamily="34" charset="0"/>
                        </a:rPr>
                        <a:t>65%</a:t>
                      </a:r>
                    </a:p>
                  </a:txBody>
                  <a:tcPr marL="6350" marR="6350" marT="6350" marB="0" anchor="b">
                    <a:lnL>
                      <a:noFill/>
                    </a:lnL>
                    <a:lnR>
                      <a:noFill/>
                    </a:lnR>
                    <a:lnT>
                      <a:noFill/>
                    </a:lnT>
                    <a:lnB>
                      <a:noFill/>
                    </a:lnB>
                    <a:noFill/>
                  </a:tcPr>
                </a:tc>
                <a:extLst>
                  <a:ext uri="{0D108BD9-81ED-4DB2-BD59-A6C34878D82A}">
                    <a16:rowId xmlns:a16="http://schemas.microsoft.com/office/drawing/2014/main" val="1164251681"/>
                  </a:ext>
                </a:extLst>
              </a:tr>
              <a:tr h="192980">
                <a:tc>
                  <a:txBody>
                    <a:bodyPr/>
                    <a:lstStyle/>
                    <a:p>
                      <a:pPr algn="ctr" fontAlgn="b"/>
                      <a:r>
                        <a:rPr lang="en-GB" sz="1100" b="0" i="0" u="none" strike="noStrike">
                          <a:solidFill>
                            <a:srgbClr val="000000"/>
                          </a:solidFill>
                          <a:effectLst/>
                          <a:latin typeface="Calibri" panose="020F0502020204030204" pitchFamily="34" charset="0"/>
                        </a:rPr>
                        <a:t>64%</a:t>
                      </a:r>
                    </a:p>
                  </a:txBody>
                  <a:tcPr marL="6350" marR="6350" marT="6350" marB="0" anchor="b">
                    <a:lnL>
                      <a:noFill/>
                    </a:lnL>
                    <a:lnR>
                      <a:noFill/>
                    </a:lnR>
                    <a:lnT>
                      <a:noFill/>
                    </a:lnT>
                    <a:lnB>
                      <a:noFill/>
                    </a:lnB>
                    <a:noFill/>
                  </a:tcPr>
                </a:tc>
                <a:extLst>
                  <a:ext uri="{0D108BD9-81ED-4DB2-BD59-A6C34878D82A}">
                    <a16:rowId xmlns:a16="http://schemas.microsoft.com/office/drawing/2014/main" val="668316165"/>
                  </a:ext>
                </a:extLst>
              </a:tr>
              <a:tr h="192980">
                <a:tc>
                  <a:txBody>
                    <a:bodyPr/>
                    <a:lstStyle/>
                    <a:p>
                      <a:pPr algn="ctr" fontAlgn="b"/>
                      <a:r>
                        <a:rPr lang="en-GB" sz="1100" b="0" i="0" u="none" strike="noStrike">
                          <a:solidFill>
                            <a:srgbClr val="000000"/>
                          </a:solidFill>
                          <a:effectLst/>
                          <a:latin typeface="Calibri" panose="020F0502020204030204" pitchFamily="34" charset="0"/>
                        </a:rPr>
                        <a:t>62%</a:t>
                      </a:r>
                    </a:p>
                  </a:txBody>
                  <a:tcPr marL="6350" marR="6350" marT="6350" marB="0" anchor="b">
                    <a:lnL>
                      <a:noFill/>
                    </a:lnL>
                    <a:lnR>
                      <a:noFill/>
                    </a:lnR>
                    <a:lnT>
                      <a:noFill/>
                    </a:lnT>
                    <a:lnB>
                      <a:noFill/>
                    </a:lnB>
                    <a:noFill/>
                  </a:tcPr>
                </a:tc>
                <a:extLst>
                  <a:ext uri="{0D108BD9-81ED-4DB2-BD59-A6C34878D82A}">
                    <a16:rowId xmlns:a16="http://schemas.microsoft.com/office/drawing/2014/main" val="3648230933"/>
                  </a:ext>
                </a:extLst>
              </a:tr>
              <a:tr h="192980">
                <a:tc>
                  <a:txBody>
                    <a:bodyPr/>
                    <a:lstStyle/>
                    <a:p>
                      <a:pPr algn="ctr" fontAlgn="b"/>
                      <a:r>
                        <a:rPr lang="en-GB" sz="1100" b="0" i="0" u="none" strike="noStrike">
                          <a:solidFill>
                            <a:srgbClr val="000000"/>
                          </a:solidFill>
                          <a:effectLst/>
                          <a:latin typeface="Calibri" panose="020F0502020204030204" pitchFamily="34" charset="0"/>
                        </a:rPr>
                        <a:t>59%</a:t>
                      </a:r>
                    </a:p>
                  </a:txBody>
                  <a:tcPr marL="6350" marR="6350" marT="6350" marB="0" anchor="b">
                    <a:lnL>
                      <a:noFill/>
                    </a:lnL>
                    <a:lnR>
                      <a:noFill/>
                    </a:lnR>
                    <a:lnT>
                      <a:noFill/>
                    </a:lnT>
                    <a:lnB>
                      <a:noFill/>
                    </a:lnB>
                    <a:noFill/>
                  </a:tcPr>
                </a:tc>
                <a:extLst>
                  <a:ext uri="{0D108BD9-81ED-4DB2-BD59-A6C34878D82A}">
                    <a16:rowId xmlns:a16="http://schemas.microsoft.com/office/drawing/2014/main" val="2353731501"/>
                  </a:ext>
                </a:extLst>
              </a:tr>
              <a:tr h="192980">
                <a:tc>
                  <a:txBody>
                    <a:bodyPr/>
                    <a:lstStyle/>
                    <a:p>
                      <a:pPr algn="ctr" fontAlgn="b"/>
                      <a:r>
                        <a:rPr lang="en-GB" sz="1100" b="0" i="0" u="none" strike="noStrike">
                          <a:solidFill>
                            <a:srgbClr val="000000"/>
                          </a:solidFill>
                          <a:effectLst/>
                          <a:latin typeface="Calibri" panose="020F0502020204030204" pitchFamily="34" charset="0"/>
                        </a:rPr>
                        <a:t>59%</a:t>
                      </a:r>
                    </a:p>
                  </a:txBody>
                  <a:tcPr marL="6350" marR="6350" marT="6350" marB="0" anchor="b">
                    <a:lnL>
                      <a:noFill/>
                    </a:lnL>
                    <a:lnR>
                      <a:noFill/>
                    </a:lnR>
                    <a:lnT>
                      <a:noFill/>
                    </a:lnT>
                    <a:lnB>
                      <a:noFill/>
                    </a:lnB>
                    <a:noFill/>
                  </a:tcPr>
                </a:tc>
                <a:extLst>
                  <a:ext uri="{0D108BD9-81ED-4DB2-BD59-A6C34878D82A}">
                    <a16:rowId xmlns:a16="http://schemas.microsoft.com/office/drawing/2014/main" val="509657737"/>
                  </a:ext>
                </a:extLst>
              </a:tr>
              <a:tr h="192980">
                <a:tc>
                  <a:txBody>
                    <a:bodyPr/>
                    <a:lstStyle/>
                    <a:p>
                      <a:pPr algn="ctr" fontAlgn="b"/>
                      <a:r>
                        <a:rPr lang="en-GB" sz="1100" b="0" i="0" u="none" strike="noStrike">
                          <a:solidFill>
                            <a:srgbClr val="000000"/>
                          </a:solidFill>
                          <a:effectLst/>
                          <a:latin typeface="Calibri" panose="020F0502020204030204" pitchFamily="34" charset="0"/>
                        </a:rPr>
                        <a:t>58%</a:t>
                      </a:r>
                    </a:p>
                  </a:txBody>
                  <a:tcPr marL="6350" marR="6350" marT="6350" marB="0" anchor="b">
                    <a:lnL>
                      <a:noFill/>
                    </a:lnL>
                    <a:lnR>
                      <a:noFill/>
                    </a:lnR>
                    <a:lnT>
                      <a:noFill/>
                    </a:lnT>
                    <a:lnB>
                      <a:noFill/>
                    </a:lnB>
                    <a:noFill/>
                  </a:tcPr>
                </a:tc>
                <a:extLst>
                  <a:ext uri="{0D108BD9-81ED-4DB2-BD59-A6C34878D82A}">
                    <a16:rowId xmlns:a16="http://schemas.microsoft.com/office/drawing/2014/main" val="3016519277"/>
                  </a:ext>
                </a:extLst>
              </a:tr>
              <a:tr h="219364">
                <a:tc>
                  <a:txBody>
                    <a:bodyPr/>
                    <a:lstStyle/>
                    <a:p>
                      <a:pPr algn="ctr" fontAlgn="b"/>
                      <a:r>
                        <a:rPr lang="en-GB" sz="1100" b="0" i="0" u="none" strike="noStrike">
                          <a:solidFill>
                            <a:srgbClr val="000000"/>
                          </a:solidFill>
                          <a:effectLst/>
                          <a:latin typeface="Calibri" panose="020F0502020204030204" pitchFamily="34" charset="0"/>
                        </a:rPr>
                        <a:t>56%</a:t>
                      </a:r>
                    </a:p>
                  </a:txBody>
                  <a:tcPr marL="6350" marR="6350" marT="6350" marB="0" anchor="b">
                    <a:lnL>
                      <a:noFill/>
                    </a:lnL>
                    <a:lnR>
                      <a:noFill/>
                    </a:lnR>
                    <a:lnT>
                      <a:noFill/>
                    </a:lnT>
                    <a:lnB>
                      <a:noFill/>
                    </a:lnB>
                    <a:noFill/>
                  </a:tcPr>
                </a:tc>
                <a:extLst>
                  <a:ext uri="{0D108BD9-81ED-4DB2-BD59-A6C34878D82A}">
                    <a16:rowId xmlns:a16="http://schemas.microsoft.com/office/drawing/2014/main" val="3115071310"/>
                  </a:ext>
                </a:extLst>
              </a:tr>
              <a:tr h="192980">
                <a:tc>
                  <a:txBody>
                    <a:bodyPr/>
                    <a:lstStyle/>
                    <a:p>
                      <a:pPr algn="ctr" fontAlgn="b"/>
                      <a:r>
                        <a:rPr lang="en-GB" sz="1100" b="0" i="0" u="none" strike="noStrike">
                          <a:solidFill>
                            <a:srgbClr val="000000"/>
                          </a:solidFill>
                          <a:effectLst/>
                          <a:latin typeface="Calibri" panose="020F0502020204030204" pitchFamily="34" charset="0"/>
                        </a:rPr>
                        <a:t>54%</a:t>
                      </a:r>
                    </a:p>
                  </a:txBody>
                  <a:tcPr marL="6350" marR="6350" marT="6350" marB="0" anchor="b">
                    <a:lnL>
                      <a:noFill/>
                    </a:lnL>
                    <a:lnR>
                      <a:noFill/>
                    </a:lnR>
                    <a:lnT>
                      <a:noFill/>
                    </a:lnT>
                    <a:lnB>
                      <a:noFill/>
                    </a:lnB>
                    <a:noFill/>
                  </a:tcPr>
                </a:tc>
                <a:extLst>
                  <a:ext uri="{0D108BD9-81ED-4DB2-BD59-A6C34878D82A}">
                    <a16:rowId xmlns:a16="http://schemas.microsoft.com/office/drawing/2014/main" val="1725124723"/>
                  </a:ext>
                </a:extLst>
              </a:tr>
              <a:tr h="192980">
                <a:tc>
                  <a:txBody>
                    <a:bodyPr/>
                    <a:lstStyle/>
                    <a:p>
                      <a:pPr algn="ctr" fontAlgn="b"/>
                      <a:r>
                        <a:rPr lang="en-GB" sz="1100" b="0" i="0" u="none" strike="noStrike">
                          <a:solidFill>
                            <a:srgbClr val="000000"/>
                          </a:solidFill>
                          <a:effectLst/>
                          <a:latin typeface="Calibri" panose="020F0502020204030204" pitchFamily="34" charset="0"/>
                        </a:rPr>
                        <a:t>54%</a:t>
                      </a:r>
                    </a:p>
                  </a:txBody>
                  <a:tcPr marL="6350" marR="6350" marT="6350" marB="0" anchor="b">
                    <a:lnL>
                      <a:noFill/>
                    </a:lnL>
                    <a:lnR>
                      <a:noFill/>
                    </a:lnR>
                    <a:lnT>
                      <a:noFill/>
                    </a:lnT>
                    <a:lnB>
                      <a:noFill/>
                    </a:lnB>
                    <a:noFill/>
                  </a:tcPr>
                </a:tc>
                <a:extLst>
                  <a:ext uri="{0D108BD9-81ED-4DB2-BD59-A6C34878D82A}">
                    <a16:rowId xmlns:a16="http://schemas.microsoft.com/office/drawing/2014/main" val="193001544"/>
                  </a:ext>
                </a:extLst>
              </a:tr>
              <a:tr h="192980">
                <a:tc>
                  <a:txBody>
                    <a:bodyPr/>
                    <a:lstStyle/>
                    <a:p>
                      <a:pPr algn="ctr" fontAlgn="b"/>
                      <a:r>
                        <a:rPr lang="en-GB" sz="1100" b="0" i="0" u="none" strike="noStrike">
                          <a:solidFill>
                            <a:srgbClr val="000000"/>
                          </a:solidFill>
                          <a:effectLst/>
                          <a:latin typeface="Calibri" panose="020F0502020204030204" pitchFamily="34" charset="0"/>
                        </a:rPr>
                        <a:t>54%</a:t>
                      </a:r>
                    </a:p>
                  </a:txBody>
                  <a:tcPr marL="6350" marR="6350" marT="6350" marB="0" anchor="b">
                    <a:lnL>
                      <a:noFill/>
                    </a:lnL>
                    <a:lnR>
                      <a:noFill/>
                    </a:lnR>
                    <a:lnT>
                      <a:noFill/>
                    </a:lnT>
                    <a:lnB>
                      <a:noFill/>
                    </a:lnB>
                    <a:noFill/>
                  </a:tcPr>
                </a:tc>
                <a:extLst>
                  <a:ext uri="{0D108BD9-81ED-4DB2-BD59-A6C34878D82A}">
                    <a16:rowId xmlns:a16="http://schemas.microsoft.com/office/drawing/2014/main" val="3610253312"/>
                  </a:ext>
                </a:extLst>
              </a:tr>
              <a:tr h="192980">
                <a:tc>
                  <a:txBody>
                    <a:bodyPr/>
                    <a:lstStyle/>
                    <a:p>
                      <a:pPr algn="ctr" fontAlgn="b"/>
                      <a:r>
                        <a:rPr lang="en-GB" sz="1100" b="0" i="0" u="none" strike="noStrike">
                          <a:solidFill>
                            <a:srgbClr val="000000"/>
                          </a:solidFill>
                          <a:effectLst/>
                          <a:latin typeface="Calibri" panose="020F0502020204030204" pitchFamily="34" charset="0"/>
                        </a:rPr>
                        <a:t>53%</a:t>
                      </a:r>
                    </a:p>
                  </a:txBody>
                  <a:tcPr marL="6350" marR="6350" marT="6350" marB="0" anchor="b">
                    <a:lnL>
                      <a:noFill/>
                    </a:lnL>
                    <a:lnR>
                      <a:noFill/>
                    </a:lnR>
                    <a:lnT>
                      <a:noFill/>
                    </a:lnT>
                    <a:lnB>
                      <a:noFill/>
                    </a:lnB>
                    <a:noFill/>
                  </a:tcPr>
                </a:tc>
                <a:extLst>
                  <a:ext uri="{0D108BD9-81ED-4DB2-BD59-A6C34878D82A}">
                    <a16:rowId xmlns:a16="http://schemas.microsoft.com/office/drawing/2014/main" val="101639820"/>
                  </a:ext>
                </a:extLst>
              </a:tr>
              <a:tr h="192980">
                <a:tc>
                  <a:txBody>
                    <a:bodyPr/>
                    <a:lstStyle/>
                    <a:p>
                      <a:pPr algn="ctr" fontAlgn="b"/>
                      <a:r>
                        <a:rPr lang="en-GB" sz="1100" b="0" i="0" u="none" strike="noStrike">
                          <a:solidFill>
                            <a:srgbClr val="000000"/>
                          </a:solidFill>
                          <a:effectLst/>
                          <a:latin typeface="Calibri" panose="020F0502020204030204" pitchFamily="34" charset="0"/>
                        </a:rPr>
                        <a:t>52%</a:t>
                      </a:r>
                    </a:p>
                  </a:txBody>
                  <a:tcPr marL="6350" marR="6350" marT="6350" marB="0" anchor="b">
                    <a:lnL>
                      <a:noFill/>
                    </a:lnL>
                    <a:lnR>
                      <a:noFill/>
                    </a:lnR>
                    <a:lnT>
                      <a:noFill/>
                    </a:lnT>
                    <a:lnB>
                      <a:noFill/>
                    </a:lnB>
                    <a:noFill/>
                  </a:tcPr>
                </a:tc>
                <a:extLst>
                  <a:ext uri="{0D108BD9-81ED-4DB2-BD59-A6C34878D82A}">
                    <a16:rowId xmlns:a16="http://schemas.microsoft.com/office/drawing/2014/main" val="2644255146"/>
                  </a:ext>
                </a:extLst>
              </a:tr>
              <a:tr h="192980">
                <a:tc>
                  <a:txBody>
                    <a:bodyPr/>
                    <a:lstStyle/>
                    <a:p>
                      <a:pPr algn="ctr" fontAlgn="b"/>
                      <a:r>
                        <a:rPr lang="en-GB" sz="1100" b="0" i="0" u="none" strike="noStrike" dirty="0">
                          <a:solidFill>
                            <a:srgbClr val="000000"/>
                          </a:solidFill>
                          <a:effectLst/>
                          <a:latin typeface="Calibri" panose="020F0502020204030204" pitchFamily="34" charset="0"/>
                        </a:rPr>
                        <a:t>50%</a:t>
                      </a:r>
                    </a:p>
                  </a:txBody>
                  <a:tcPr marL="6350" marR="6350" marT="6350" marB="0" anchor="b">
                    <a:lnL>
                      <a:noFill/>
                    </a:lnL>
                    <a:lnR>
                      <a:noFill/>
                    </a:lnR>
                    <a:lnT>
                      <a:noFill/>
                    </a:lnT>
                    <a:lnB>
                      <a:noFill/>
                    </a:lnB>
                    <a:noFill/>
                  </a:tcPr>
                </a:tc>
                <a:extLst>
                  <a:ext uri="{0D108BD9-81ED-4DB2-BD59-A6C34878D82A}">
                    <a16:rowId xmlns:a16="http://schemas.microsoft.com/office/drawing/2014/main" val="2154036536"/>
                  </a:ext>
                </a:extLst>
              </a:tr>
            </a:tbl>
          </a:graphicData>
        </a:graphic>
      </p:graphicFrame>
      <p:sp>
        <p:nvSpPr>
          <p:cNvPr id="8" name="Rectangle 7">
            <a:extLst>
              <a:ext uri="{FF2B5EF4-FFF2-40B4-BE49-F238E27FC236}">
                <a16:creationId xmlns:a16="http://schemas.microsoft.com/office/drawing/2014/main" id="{E77F8DE5-8585-4071-8001-D4204AC80C01}"/>
              </a:ext>
            </a:extLst>
          </p:cNvPr>
          <p:cNvSpPr/>
          <p:nvPr/>
        </p:nvSpPr>
        <p:spPr>
          <a:xfrm>
            <a:off x="7836182" y="5463240"/>
            <a:ext cx="176140" cy="16546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BE537A5-BD20-47F1-AA4F-7B85B610D326}"/>
              </a:ext>
            </a:extLst>
          </p:cNvPr>
          <p:cNvSpPr/>
          <p:nvPr/>
        </p:nvSpPr>
        <p:spPr>
          <a:xfrm>
            <a:off x="7831828" y="4890975"/>
            <a:ext cx="176140" cy="165463"/>
          </a:xfrm>
          <a:prstGeom prst="rect">
            <a:avLst/>
          </a:prstGeom>
          <a:solidFill>
            <a:schemeClr val="bg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1EB6BC3-767D-4C59-A774-377F78582E4D}"/>
              </a:ext>
            </a:extLst>
          </p:cNvPr>
          <p:cNvSpPr/>
          <p:nvPr/>
        </p:nvSpPr>
        <p:spPr>
          <a:xfrm>
            <a:off x="7833418" y="4348394"/>
            <a:ext cx="176140" cy="1654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D047FD44-D8F4-4849-B5FF-FCFEC4FEC0A5}"/>
              </a:ext>
            </a:extLst>
          </p:cNvPr>
          <p:cNvSpPr txBox="1"/>
          <p:nvPr/>
        </p:nvSpPr>
        <p:spPr>
          <a:xfrm>
            <a:off x="165838" y="2813181"/>
            <a:ext cx="2188144" cy="600164"/>
          </a:xfrm>
          <a:prstGeom prst="rect">
            <a:avLst/>
          </a:prstGeom>
          <a:noFill/>
        </p:spPr>
        <p:txBody>
          <a:bodyPr wrap="square" rtlCol="0">
            <a:spAutoFit/>
          </a:bodyPr>
          <a:lstStyle/>
          <a:p>
            <a:r>
              <a:rPr lang="en-GB" sz="1100" i="1" dirty="0"/>
              <a:t>Many of the food and drink and skill based learning experiences fall into this category </a:t>
            </a:r>
          </a:p>
        </p:txBody>
      </p:sp>
      <p:sp>
        <p:nvSpPr>
          <p:cNvPr id="25" name="TextBox 24">
            <a:extLst>
              <a:ext uri="{FF2B5EF4-FFF2-40B4-BE49-F238E27FC236}">
                <a16:creationId xmlns:a16="http://schemas.microsoft.com/office/drawing/2014/main" id="{8CFCF81A-5C9B-4066-9E91-8673B3412659}"/>
              </a:ext>
            </a:extLst>
          </p:cNvPr>
          <p:cNvSpPr txBox="1"/>
          <p:nvPr/>
        </p:nvSpPr>
        <p:spPr>
          <a:xfrm>
            <a:off x="191920" y="4181476"/>
            <a:ext cx="1716765" cy="261610"/>
          </a:xfrm>
          <a:prstGeom prst="rect">
            <a:avLst/>
          </a:prstGeom>
          <a:noFill/>
        </p:spPr>
        <p:txBody>
          <a:bodyPr wrap="square" rtlCol="0">
            <a:spAutoFit/>
          </a:bodyPr>
          <a:lstStyle/>
          <a:p>
            <a:r>
              <a:rPr lang="en-GB" sz="1100" b="1" dirty="0">
                <a:solidFill>
                  <a:schemeClr val="accent5"/>
                </a:solidFill>
              </a:rPr>
              <a:t>NICHE INTEREST</a:t>
            </a:r>
          </a:p>
        </p:txBody>
      </p:sp>
      <p:sp>
        <p:nvSpPr>
          <p:cNvPr id="26" name="TextBox 25">
            <a:extLst>
              <a:ext uri="{FF2B5EF4-FFF2-40B4-BE49-F238E27FC236}">
                <a16:creationId xmlns:a16="http://schemas.microsoft.com/office/drawing/2014/main" id="{F40E96D3-BEA8-4428-A402-04B869174529}"/>
              </a:ext>
            </a:extLst>
          </p:cNvPr>
          <p:cNvSpPr txBox="1"/>
          <p:nvPr/>
        </p:nvSpPr>
        <p:spPr>
          <a:xfrm>
            <a:off x="191920" y="4356308"/>
            <a:ext cx="2188144" cy="430887"/>
          </a:xfrm>
          <a:prstGeom prst="rect">
            <a:avLst/>
          </a:prstGeom>
          <a:noFill/>
        </p:spPr>
        <p:txBody>
          <a:bodyPr wrap="square" rtlCol="0">
            <a:spAutoFit/>
          </a:bodyPr>
          <a:lstStyle/>
          <a:p>
            <a:r>
              <a:rPr lang="en-GB" sz="1100" i="1" dirty="0"/>
              <a:t>Many of the wellness experiences fall into this category</a:t>
            </a:r>
          </a:p>
        </p:txBody>
      </p:sp>
      <p:sp>
        <p:nvSpPr>
          <p:cNvPr id="27" name="TextBox 26">
            <a:extLst>
              <a:ext uri="{FF2B5EF4-FFF2-40B4-BE49-F238E27FC236}">
                <a16:creationId xmlns:a16="http://schemas.microsoft.com/office/drawing/2014/main" id="{4AE9CF4A-A391-4DBE-8D31-106DB5697123}"/>
              </a:ext>
            </a:extLst>
          </p:cNvPr>
          <p:cNvSpPr txBox="1"/>
          <p:nvPr/>
        </p:nvSpPr>
        <p:spPr>
          <a:xfrm>
            <a:off x="6766750" y="1228862"/>
            <a:ext cx="1154130" cy="261610"/>
          </a:xfrm>
          <a:prstGeom prst="rect">
            <a:avLst/>
          </a:prstGeom>
          <a:noFill/>
        </p:spPr>
        <p:txBody>
          <a:bodyPr wrap="square" rtlCol="0">
            <a:spAutoFit/>
          </a:bodyPr>
          <a:lstStyle/>
          <a:p>
            <a:pPr algn="ctr"/>
            <a:r>
              <a:rPr lang="en-GB" sz="1100" i="1" dirty="0"/>
              <a:t>% Interested</a:t>
            </a:r>
          </a:p>
        </p:txBody>
      </p:sp>
      <p:sp>
        <p:nvSpPr>
          <p:cNvPr id="35" name="Rectangle 34">
            <a:extLst>
              <a:ext uri="{FF2B5EF4-FFF2-40B4-BE49-F238E27FC236}">
                <a16:creationId xmlns:a16="http://schemas.microsoft.com/office/drawing/2014/main" id="{9D0489EA-7DBA-42CE-BD0B-BDEA234EB142}"/>
              </a:ext>
            </a:extLst>
          </p:cNvPr>
          <p:cNvSpPr/>
          <p:nvPr/>
        </p:nvSpPr>
        <p:spPr>
          <a:xfrm>
            <a:off x="0" y="678738"/>
            <a:ext cx="9822385" cy="494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FE5EF928-191D-4DE4-9674-4D18D7959322}"/>
              </a:ext>
            </a:extLst>
          </p:cNvPr>
          <p:cNvSpPr/>
          <p:nvPr/>
        </p:nvSpPr>
        <p:spPr>
          <a:xfrm>
            <a:off x="148653" y="652792"/>
            <a:ext cx="9432280" cy="523220"/>
          </a:xfrm>
          <a:prstGeom prst="rect">
            <a:avLst/>
          </a:prstGeom>
        </p:spPr>
        <p:txBody>
          <a:bodyPr wrap="square">
            <a:spAutoFit/>
          </a:bodyPr>
          <a:lstStyle/>
          <a:p>
            <a:r>
              <a:rPr lang="en-GB" sz="1400" b="1" dirty="0">
                <a:solidFill>
                  <a:schemeClr val="accent5"/>
                </a:solidFill>
              </a:rPr>
              <a:t>High levels of interest exist across International markets for participating in experiential activities whilst on holiday (any destination). Less than 1% suggesting they have no interest in any of the activities tested</a:t>
            </a:r>
          </a:p>
        </p:txBody>
      </p:sp>
      <p:sp>
        <p:nvSpPr>
          <p:cNvPr id="29" name="Slide Number Placeholder 5">
            <a:extLst>
              <a:ext uri="{FF2B5EF4-FFF2-40B4-BE49-F238E27FC236}">
                <a16:creationId xmlns:a16="http://schemas.microsoft.com/office/drawing/2014/main" id="{A3879B38-D5D5-489B-8525-1BB388C3C683}"/>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6908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Table 24">
            <a:extLst>
              <a:ext uri="{FF2B5EF4-FFF2-40B4-BE49-F238E27FC236}">
                <a16:creationId xmlns:a16="http://schemas.microsoft.com/office/drawing/2014/main" id="{E75F3F54-ECFF-4F69-8CB2-4AE64A060FA5}"/>
              </a:ext>
            </a:extLst>
          </p:cNvPr>
          <p:cNvGraphicFramePr>
            <a:graphicFrameLocks noGrp="1"/>
          </p:cNvGraphicFramePr>
          <p:nvPr>
            <p:extLst>
              <p:ext uri="{D42A27DB-BD31-4B8C-83A1-F6EECF244321}">
                <p14:modId xmlns:p14="http://schemas.microsoft.com/office/powerpoint/2010/main" val="2920042210"/>
              </p:ext>
            </p:extLst>
          </p:nvPr>
        </p:nvGraphicFramePr>
        <p:xfrm>
          <a:off x="5226" y="1300538"/>
          <a:ext cx="9822386" cy="4833078"/>
        </p:xfrm>
        <a:graphic>
          <a:graphicData uri="http://schemas.openxmlformats.org/drawingml/2006/table">
            <a:tbl>
              <a:tblPr firstRow="1" bandRow="1">
                <a:tableStyleId>{5C22544A-7EE6-4342-B048-85BDC9FD1C3A}</a:tableStyleId>
              </a:tblPr>
              <a:tblGrid>
                <a:gridCol w="9822386">
                  <a:extLst>
                    <a:ext uri="{9D8B030D-6E8A-4147-A177-3AD203B41FA5}">
                      <a16:colId xmlns:a16="http://schemas.microsoft.com/office/drawing/2014/main" val="219639565"/>
                    </a:ext>
                  </a:extLst>
                </a:gridCol>
              </a:tblGrid>
              <a:tr h="4833078">
                <a:tc>
                  <a:txBody>
                    <a:bodyPr/>
                    <a:lstStyle/>
                    <a:p>
                      <a:endParaRPr lang="en-GB" dirty="0"/>
                    </a:p>
                  </a:txBody>
                  <a:tcPr>
                    <a:solidFill>
                      <a:schemeClr val="bg1">
                        <a:lumMod val="95000"/>
                      </a:schemeClr>
                    </a:solidFill>
                  </a:tcPr>
                </a:tc>
                <a:extLst>
                  <a:ext uri="{0D108BD9-81ED-4DB2-BD59-A6C34878D82A}">
                    <a16:rowId xmlns:a16="http://schemas.microsoft.com/office/drawing/2014/main" val="2447966589"/>
                  </a:ext>
                </a:extLst>
              </a:tr>
            </a:tbl>
          </a:graphicData>
        </a:graphic>
      </p:graphicFrame>
      <p:sp>
        <p:nvSpPr>
          <p:cNvPr id="3" name="Slide Number Placeholder 2">
            <a:extLst>
              <a:ext uri="{FF2B5EF4-FFF2-40B4-BE49-F238E27FC236}">
                <a16:creationId xmlns:a16="http://schemas.microsoft.com/office/drawing/2014/main" id="{10486DA6-3F39-475D-ADAD-B25AA72BB405}"/>
              </a:ext>
            </a:extLst>
          </p:cNvPr>
          <p:cNvSpPr>
            <a:spLocks noGrp="1"/>
          </p:cNvSpPr>
          <p:nvPr>
            <p:ph type="sldNum" sz="quarter" idx="12"/>
          </p:nvPr>
        </p:nvSpPr>
        <p:spPr/>
        <p:txBody>
          <a:bodyPr/>
          <a:lstStyle/>
          <a:p>
            <a:fld id="{65C4E51C-5B21-47ED-87F9-7CEAAA8B3069}" type="slidenum">
              <a:rPr lang="en-GB" smtClean="0"/>
              <a:pPr/>
              <a:t>9</a:t>
            </a:fld>
            <a:endParaRPr lang="en-GB"/>
          </a:p>
        </p:txBody>
      </p:sp>
      <p:graphicFrame>
        <p:nvGraphicFramePr>
          <p:cNvPr id="4" name="Table 3">
            <a:extLst>
              <a:ext uri="{FF2B5EF4-FFF2-40B4-BE49-F238E27FC236}">
                <a16:creationId xmlns:a16="http://schemas.microsoft.com/office/drawing/2014/main" id="{62617B47-ABBB-48CA-8B46-9CFC8E3F25C4}"/>
              </a:ext>
            </a:extLst>
          </p:cNvPr>
          <p:cNvGraphicFramePr>
            <a:graphicFrameLocks noGrp="1"/>
          </p:cNvGraphicFramePr>
          <p:nvPr>
            <p:extLst>
              <p:ext uri="{D42A27DB-BD31-4B8C-83A1-F6EECF244321}">
                <p14:modId xmlns:p14="http://schemas.microsoft.com/office/powerpoint/2010/main" val="3292229684"/>
              </p:ext>
            </p:extLst>
          </p:nvPr>
        </p:nvGraphicFramePr>
        <p:xfrm>
          <a:off x="1588024" y="1268245"/>
          <a:ext cx="8120867" cy="4769263"/>
        </p:xfrm>
        <a:graphic>
          <a:graphicData uri="http://schemas.openxmlformats.org/drawingml/2006/table">
            <a:tbl>
              <a:tblPr/>
              <a:tblGrid>
                <a:gridCol w="1824511">
                  <a:extLst>
                    <a:ext uri="{9D8B030D-6E8A-4147-A177-3AD203B41FA5}">
                      <a16:colId xmlns:a16="http://schemas.microsoft.com/office/drawing/2014/main" val="3917748582"/>
                    </a:ext>
                  </a:extLst>
                </a:gridCol>
                <a:gridCol w="572396">
                  <a:extLst>
                    <a:ext uri="{9D8B030D-6E8A-4147-A177-3AD203B41FA5}">
                      <a16:colId xmlns:a16="http://schemas.microsoft.com/office/drawing/2014/main" val="891059585"/>
                    </a:ext>
                  </a:extLst>
                </a:gridCol>
                <a:gridCol w="572396">
                  <a:extLst>
                    <a:ext uri="{9D8B030D-6E8A-4147-A177-3AD203B41FA5}">
                      <a16:colId xmlns:a16="http://schemas.microsoft.com/office/drawing/2014/main" val="597085464"/>
                    </a:ext>
                  </a:extLst>
                </a:gridCol>
                <a:gridCol w="572396">
                  <a:extLst>
                    <a:ext uri="{9D8B030D-6E8A-4147-A177-3AD203B41FA5}">
                      <a16:colId xmlns:a16="http://schemas.microsoft.com/office/drawing/2014/main" val="4177706639"/>
                    </a:ext>
                  </a:extLst>
                </a:gridCol>
                <a:gridCol w="572396">
                  <a:extLst>
                    <a:ext uri="{9D8B030D-6E8A-4147-A177-3AD203B41FA5}">
                      <a16:colId xmlns:a16="http://schemas.microsoft.com/office/drawing/2014/main" val="3671808969"/>
                    </a:ext>
                  </a:extLst>
                </a:gridCol>
                <a:gridCol w="572396">
                  <a:extLst>
                    <a:ext uri="{9D8B030D-6E8A-4147-A177-3AD203B41FA5}">
                      <a16:colId xmlns:a16="http://schemas.microsoft.com/office/drawing/2014/main" val="206305468"/>
                    </a:ext>
                  </a:extLst>
                </a:gridCol>
                <a:gridCol w="572396">
                  <a:extLst>
                    <a:ext uri="{9D8B030D-6E8A-4147-A177-3AD203B41FA5}">
                      <a16:colId xmlns:a16="http://schemas.microsoft.com/office/drawing/2014/main" val="668242926"/>
                    </a:ext>
                  </a:extLst>
                </a:gridCol>
                <a:gridCol w="572396">
                  <a:extLst>
                    <a:ext uri="{9D8B030D-6E8A-4147-A177-3AD203B41FA5}">
                      <a16:colId xmlns:a16="http://schemas.microsoft.com/office/drawing/2014/main" val="115088476"/>
                    </a:ext>
                  </a:extLst>
                </a:gridCol>
                <a:gridCol w="572396">
                  <a:extLst>
                    <a:ext uri="{9D8B030D-6E8A-4147-A177-3AD203B41FA5}">
                      <a16:colId xmlns:a16="http://schemas.microsoft.com/office/drawing/2014/main" val="117082991"/>
                    </a:ext>
                  </a:extLst>
                </a:gridCol>
                <a:gridCol w="572396">
                  <a:extLst>
                    <a:ext uri="{9D8B030D-6E8A-4147-A177-3AD203B41FA5}">
                      <a16:colId xmlns:a16="http://schemas.microsoft.com/office/drawing/2014/main" val="4022796186"/>
                    </a:ext>
                  </a:extLst>
                </a:gridCol>
                <a:gridCol w="572396">
                  <a:extLst>
                    <a:ext uri="{9D8B030D-6E8A-4147-A177-3AD203B41FA5}">
                      <a16:colId xmlns:a16="http://schemas.microsoft.com/office/drawing/2014/main" val="1391655851"/>
                    </a:ext>
                  </a:extLst>
                </a:gridCol>
                <a:gridCol w="572396">
                  <a:extLst>
                    <a:ext uri="{9D8B030D-6E8A-4147-A177-3AD203B41FA5}">
                      <a16:colId xmlns:a16="http://schemas.microsoft.com/office/drawing/2014/main" val="1166744767"/>
                    </a:ext>
                  </a:extLst>
                </a:gridCol>
              </a:tblGrid>
              <a:tr h="318807">
                <a:tc>
                  <a:txBody>
                    <a:bodyPr/>
                    <a:lstStyle/>
                    <a:p>
                      <a:pPr algn="l" fontAlgn="b"/>
                      <a:endParaRPr lang="en-GB" sz="1100" b="1" i="0" u="none" strike="noStrike" dirty="0">
                        <a:solidFill>
                          <a:srgbClr val="000000"/>
                        </a:solidFill>
                        <a:effectLst/>
                        <a:latin typeface="Calibri" panose="020F0502020204030204" pitchFamily="34" charset="0"/>
                      </a:endParaRPr>
                    </a:p>
                  </a:txBody>
                  <a:tcPr marL="9410" marR="9410" marT="9410" marB="0" anchor="b">
                    <a:lnL>
                      <a:noFill/>
                    </a:lnL>
                    <a:lnR>
                      <a:noFill/>
                    </a:lnR>
                    <a:lnT>
                      <a:noFill/>
                    </a:lnT>
                    <a:lnB>
                      <a:noFill/>
                    </a:lnB>
                  </a:tcPr>
                </a:tc>
                <a:tc>
                  <a:txBody>
                    <a:bodyPr/>
                    <a:lstStyle/>
                    <a:p>
                      <a:pPr algn="ctr" fontAlgn="b"/>
                      <a:r>
                        <a:rPr lang="en-GB" sz="1000" b="1" i="1" u="none" strike="noStrike" dirty="0">
                          <a:solidFill>
                            <a:srgbClr val="000000"/>
                          </a:solidFill>
                          <a:effectLst/>
                          <a:latin typeface="Calibri" panose="020F0502020204030204" pitchFamily="34" charset="0"/>
                        </a:rPr>
                        <a:t>Total</a:t>
                      </a:r>
                    </a:p>
                  </a:txBody>
                  <a:tcPr marL="9410" marR="9410" marT="9410" marB="0" anchor="b">
                    <a:lnL>
                      <a:noFill/>
                    </a:lnL>
                    <a:lnR>
                      <a:noFill/>
                    </a:lnR>
                    <a:lnT>
                      <a:noFill/>
                    </a:lnT>
                    <a:lnB>
                      <a:noFill/>
                    </a:lnB>
                  </a:tcPr>
                </a:tc>
                <a:tc>
                  <a:txBody>
                    <a:bodyPr/>
                    <a:lstStyle/>
                    <a:p>
                      <a:pPr algn="ctr" fontAlgn="b"/>
                      <a:r>
                        <a:rPr lang="en-GB" sz="1000" b="1" i="1" u="none" strike="noStrike">
                          <a:solidFill>
                            <a:srgbClr val="000000"/>
                          </a:solidFill>
                          <a:effectLst/>
                          <a:latin typeface="Calibri" panose="020F0502020204030204" pitchFamily="34" charset="0"/>
                        </a:rPr>
                        <a:t>Australia</a:t>
                      </a:r>
                    </a:p>
                  </a:txBody>
                  <a:tcPr marL="9410" marR="9410" marT="9410" marB="0" anchor="b">
                    <a:lnL>
                      <a:noFill/>
                    </a:lnL>
                    <a:lnR>
                      <a:noFill/>
                    </a:lnR>
                    <a:lnT>
                      <a:noFill/>
                    </a:lnT>
                    <a:lnB>
                      <a:noFill/>
                    </a:lnB>
                  </a:tcPr>
                </a:tc>
                <a:tc>
                  <a:txBody>
                    <a:bodyPr/>
                    <a:lstStyle/>
                    <a:p>
                      <a:pPr algn="ctr" fontAlgn="b"/>
                      <a:r>
                        <a:rPr lang="en-GB" sz="1000" b="1" i="1" u="none" strike="noStrike">
                          <a:solidFill>
                            <a:srgbClr val="000000"/>
                          </a:solidFill>
                          <a:effectLst/>
                          <a:latin typeface="Calibri" panose="020F0502020204030204" pitchFamily="34" charset="0"/>
                        </a:rPr>
                        <a:t>China</a:t>
                      </a:r>
                    </a:p>
                  </a:txBody>
                  <a:tcPr marL="9410" marR="9410" marT="9410" marB="0" anchor="b">
                    <a:lnL>
                      <a:noFill/>
                    </a:lnL>
                    <a:lnR>
                      <a:noFill/>
                    </a:lnR>
                    <a:lnT>
                      <a:noFill/>
                    </a:lnT>
                    <a:lnB>
                      <a:noFill/>
                    </a:lnB>
                  </a:tcPr>
                </a:tc>
                <a:tc>
                  <a:txBody>
                    <a:bodyPr/>
                    <a:lstStyle/>
                    <a:p>
                      <a:pPr algn="ctr" fontAlgn="b"/>
                      <a:r>
                        <a:rPr lang="en-GB" sz="1000" b="1" i="1" u="none" strike="noStrike">
                          <a:solidFill>
                            <a:srgbClr val="000000"/>
                          </a:solidFill>
                          <a:effectLst/>
                          <a:latin typeface="Calibri" panose="020F0502020204030204" pitchFamily="34" charset="0"/>
                        </a:rPr>
                        <a:t>Germany</a:t>
                      </a:r>
                    </a:p>
                  </a:txBody>
                  <a:tcPr marL="9410" marR="9410" marT="9410" marB="0" anchor="b">
                    <a:lnL>
                      <a:noFill/>
                    </a:lnL>
                    <a:lnR>
                      <a:noFill/>
                    </a:lnR>
                    <a:lnT>
                      <a:noFill/>
                    </a:lnT>
                    <a:lnB>
                      <a:noFill/>
                    </a:lnB>
                  </a:tcPr>
                </a:tc>
                <a:tc>
                  <a:txBody>
                    <a:bodyPr/>
                    <a:lstStyle/>
                    <a:p>
                      <a:pPr algn="ctr" fontAlgn="b"/>
                      <a:r>
                        <a:rPr lang="en-GB" sz="1000" b="1" i="1" u="none" strike="noStrike" dirty="0">
                          <a:solidFill>
                            <a:srgbClr val="000000"/>
                          </a:solidFill>
                          <a:effectLst/>
                          <a:latin typeface="Calibri" panose="020F0502020204030204" pitchFamily="34" charset="0"/>
                        </a:rPr>
                        <a:t>Spain</a:t>
                      </a:r>
                    </a:p>
                  </a:txBody>
                  <a:tcPr marL="9410" marR="9410" marT="9410" marB="0" anchor="b">
                    <a:lnL>
                      <a:noFill/>
                    </a:lnL>
                    <a:lnR>
                      <a:noFill/>
                    </a:lnR>
                    <a:lnT>
                      <a:noFill/>
                    </a:lnT>
                    <a:lnB>
                      <a:noFill/>
                    </a:lnB>
                  </a:tcPr>
                </a:tc>
                <a:tc>
                  <a:txBody>
                    <a:bodyPr/>
                    <a:lstStyle/>
                    <a:p>
                      <a:pPr algn="ctr" fontAlgn="b"/>
                      <a:r>
                        <a:rPr lang="en-GB" sz="1000" b="1" i="1" u="none" strike="noStrike" dirty="0">
                          <a:solidFill>
                            <a:srgbClr val="000000"/>
                          </a:solidFill>
                          <a:effectLst/>
                          <a:latin typeface="Calibri" panose="020F0502020204030204" pitchFamily="34" charset="0"/>
                        </a:rPr>
                        <a:t>France</a:t>
                      </a:r>
                    </a:p>
                  </a:txBody>
                  <a:tcPr marL="9410" marR="9410" marT="9410" marB="0" anchor="b">
                    <a:lnL>
                      <a:noFill/>
                    </a:lnL>
                    <a:lnR>
                      <a:noFill/>
                    </a:lnR>
                    <a:lnT>
                      <a:noFill/>
                    </a:lnT>
                    <a:lnB>
                      <a:noFill/>
                    </a:lnB>
                  </a:tcPr>
                </a:tc>
                <a:tc>
                  <a:txBody>
                    <a:bodyPr/>
                    <a:lstStyle/>
                    <a:p>
                      <a:pPr algn="ctr" fontAlgn="b"/>
                      <a:r>
                        <a:rPr lang="en-GB" sz="1000" b="1" i="1" u="none" strike="noStrike">
                          <a:solidFill>
                            <a:srgbClr val="000000"/>
                          </a:solidFill>
                          <a:effectLst/>
                          <a:latin typeface="Calibri" panose="020F0502020204030204" pitchFamily="34" charset="0"/>
                        </a:rPr>
                        <a:t>Italy</a:t>
                      </a:r>
                    </a:p>
                  </a:txBody>
                  <a:tcPr marL="9410" marR="9410" marT="9410" marB="0" anchor="b">
                    <a:lnL>
                      <a:noFill/>
                    </a:lnL>
                    <a:lnR>
                      <a:noFill/>
                    </a:lnR>
                    <a:lnT>
                      <a:noFill/>
                    </a:lnT>
                    <a:lnB>
                      <a:noFill/>
                    </a:lnB>
                  </a:tcPr>
                </a:tc>
                <a:tc>
                  <a:txBody>
                    <a:bodyPr/>
                    <a:lstStyle/>
                    <a:p>
                      <a:pPr algn="ctr" fontAlgn="b"/>
                      <a:r>
                        <a:rPr lang="en-GB" sz="1000" b="1" i="1" u="none" strike="noStrike" dirty="0">
                          <a:solidFill>
                            <a:srgbClr val="000000"/>
                          </a:solidFill>
                          <a:effectLst/>
                          <a:latin typeface="Calibri" panose="020F0502020204030204" pitchFamily="34" charset="0"/>
                        </a:rPr>
                        <a:t>Nether-lands</a:t>
                      </a:r>
                    </a:p>
                  </a:txBody>
                  <a:tcPr marL="9410" marR="9410" marT="9410" marB="0" anchor="b">
                    <a:lnL>
                      <a:noFill/>
                    </a:lnL>
                    <a:lnR>
                      <a:noFill/>
                    </a:lnR>
                    <a:lnT>
                      <a:noFill/>
                    </a:lnT>
                    <a:lnB>
                      <a:noFill/>
                    </a:lnB>
                  </a:tcPr>
                </a:tc>
                <a:tc>
                  <a:txBody>
                    <a:bodyPr/>
                    <a:lstStyle/>
                    <a:p>
                      <a:pPr algn="ctr" fontAlgn="b"/>
                      <a:r>
                        <a:rPr lang="en-GB" sz="1000" b="1" i="1" u="none" strike="noStrike" dirty="0">
                          <a:solidFill>
                            <a:srgbClr val="000000"/>
                          </a:solidFill>
                          <a:effectLst/>
                          <a:latin typeface="Calibri" panose="020F0502020204030204" pitchFamily="34" charset="0"/>
                        </a:rPr>
                        <a:t>Norway</a:t>
                      </a:r>
                    </a:p>
                  </a:txBody>
                  <a:tcPr marL="9410" marR="9410" marT="9410" marB="0" anchor="b">
                    <a:lnL>
                      <a:noFill/>
                    </a:lnL>
                    <a:lnR>
                      <a:noFill/>
                    </a:lnR>
                    <a:lnT>
                      <a:noFill/>
                    </a:lnT>
                    <a:lnB>
                      <a:noFill/>
                    </a:lnB>
                  </a:tcPr>
                </a:tc>
                <a:tc>
                  <a:txBody>
                    <a:bodyPr/>
                    <a:lstStyle/>
                    <a:p>
                      <a:pPr algn="ctr" fontAlgn="b"/>
                      <a:r>
                        <a:rPr lang="en-GB" sz="1000" b="1" i="1" u="none" strike="noStrike" dirty="0">
                          <a:solidFill>
                            <a:srgbClr val="000000"/>
                          </a:solidFill>
                          <a:effectLst/>
                          <a:latin typeface="Calibri" panose="020F0502020204030204" pitchFamily="34" charset="0"/>
                        </a:rPr>
                        <a:t>Sweden</a:t>
                      </a:r>
                    </a:p>
                  </a:txBody>
                  <a:tcPr marL="9410" marR="9410" marT="9410" marB="0" anchor="b">
                    <a:lnL>
                      <a:noFill/>
                    </a:lnL>
                    <a:lnR>
                      <a:noFill/>
                    </a:lnR>
                    <a:lnT>
                      <a:noFill/>
                    </a:lnT>
                    <a:lnB>
                      <a:noFill/>
                    </a:lnB>
                  </a:tcPr>
                </a:tc>
                <a:tc>
                  <a:txBody>
                    <a:bodyPr/>
                    <a:lstStyle/>
                    <a:p>
                      <a:pPr algn="ctr" fontAlgn="b"/>
                      <a:r>
                        <a:rPr lang="en-GB" sz="1000" b="1" i="1" u="none" strike="noStrike" dirty="0">
                          <a:solidFill>
                            <a:srgbClr val="000000"/>
                          </a:solidFill>
                          <a:effectLst/>
                          <a:latin typeface="Calibri" panose="020F0502020204030204" pitchFamily="34" charset="0"/>
                        </a:rPr>
                        <a:t>United States</a:t>
                      </a:r>
                    </a:p>
                  </a:txBody>
                  <a:tcPr marL="9410" marR="9410" marT="9410" marB="0" anchor="b">
                    <a:lnL>
                      <a:noFill/>
                    </a:lnL>
                    <a:lnR>
                      <a:noFill/>
                    </a:lnR>
                    <a:lnT>
                      <a:noFill/>
                    </a:lnT>
                    <a:lnB>
                      <a:noFill/>
                    </a:lnB>
                  </a:tcPr>
                </a:tc>
                <a:extLst>
                  <a:ext uri="{0D108BD9-81ED-4DB2-BD59-A6C34878D82A}">
                    <a16:rowId xmlns:a16="http://schemas.microsoft.com/office/drawing/2014/main" val="2096560307"/>
                  </a:ext>
                </a:extLst>
              </a:tr>
              <a:tr h="163755">
                <a:tc>
                  <a:txBody>
                    <a:bodyPr/>
                    <a:lstStyle/>
                    <a:p>
                      <a:pPr algn="r" fontAlgn="b"/>
                      <a:r>
                        <a:rPr lang="en-GB" sz="1100" b="0" i="0" u="none" strike="noStrike" dirty="0">
                          <a:solidFill>
                            <a:srgbClr val="000000"/>
                          </a:solidFill>
                          <a:effectLst/>
                          <a:latin typeface="Calibri" panose="020F0502020204030204" pitchFamily="34" charset="0"/>
                        </a:rPr>
                        <a:t>Base</a:t>
                      </a:r>
                    </a:p>
                  </a:txBody>
                  <a:tcPr marL="9410" marR="9410" marT="9410" marB="0" anchor="b">
                    <a:lnL>
                      <a:noFill/>
                    </a:lnL>
                    <a:lnR>
                      <a:noFill/>
                    </a:lnR>
                    <a:lnT>
                      <a:noFill/>
                    </a:lnT>
                    <a:lnB>
                      <a:noFill/>
                    </a:lnB>
                  </a:tcPr>
                </a:tc>
                <a:tc>
                  <a:txBody>
                    <a:bodyPr/>
                    <a:lstStyle/>
                    <a:p>
                      <a:pPr algn="ctr" fontAlgn="b"/>
                      <a:r>
                        <a:rPr lang="en-GB" sz="1100" b="0" i="0" u="none" strike="noStrike">
                          <a:solidFill>
                            <a:srgbClr val="000000"/>
                          </a:solidFill>
                          <a:effectLst/>
                          <a:latin typeface="Calibri" panose="020F0502020204030204" pitchFamily="34" charset="0"/>
                        </a:rPr>
                        <a:t>9022</a:t>
                      </a:r>
                    </a:p>
                  </a:txBody>
                  <a:tcPr marL="9410" marR="9410" marT="9410" marB="0" anchor="b">
                    <a:lnL>
                      <a:noFill/>
                    </a:lnL>
                    <a:lnR>
                      <a:noFill/>
                    </a:lnR>
                    <a:lnT>
                      <a:noFill/>
                    </a:lnT>
                    <a:lnB>
                      <a:noFill/>
                    </a:lnB>
                  </a:tcPr>
                </a:tc>
                <a:tc>
                  <a:txBody>
                    <a:bodyPr/>
                    <a:lstStyle/>
                    <a:p>
                      <a:pPr algn="ctr" fontAlgn="b"/>
                      <a:r>
                        <a:rPr lang="en-GB" sz="1100" b="0" i="0" u="none" strike="noStrike">
                          <a:solidFill>
                            <a:srgbClr val="000000"/>
                          </a:solidFill>
                          <a:effectLst/>
                          <a:latin typeface="Calibri" panose="020F0502020204030204" pitchFamily="34" charset="0"/>
                        </a:rPr>
                        <a:t>1000</a:t>
                      </a:r>
                    </a:p>
                  </a:txBody>
                  <a:tcPr marL="9410" marR="9410" marT="9410" marB="0" anchor="b">
                    <a:lnL>
                      <a:noFill/>
                    </a:lnL>
                    <a:lnR>
                      <a:noFill/>
                    </a:lnR>
                    <a:lnT>
                      <a:noFill/>
                    </a:lnT>
                    <a:lnB>
                      <a:noFill/>
                    </a:lnB>
                  </a:tcPr>
                </a:tc>
                <a:tc>
                  <a:txBody>
                    <a:bodyPr/>
                    <a:lstStyle/>
                    <a:p>
                      <a:pPr algn="ctr" fontAlgn="b"/>
                      <a:r>
                        <a:rPr lang="en-GB" sz="1100" b="0" i="0" u="none" strike="noStrike">
                          <a:solidFill>
                            <a:srgbClr val="000000"/>
                          </a:solidFill>
                          <a:effectLst/>
                          <a:latin typeface="Calibri" panose="020F0502020204030204" pitchFamily="34" charset="0"/>
                        </a:rPr>
                        <a:t>1000</a:t>
                      </a:r>
                    </a:p>
                  </a:txBody>
                  <a:tcPr marL="9410" marR="9410" marT="9410" marB="0" anchor="b">
                    <a:lnL>
                      <a:noFill/>
                    </a:lnL>
                    <a:lnR>
                      <a:noFill/>
                    </a:lnR>
                    <a:lnT>
                      <a:noFill/>
                    </a:lnT>
                    <a:lnB>
                      <a:noFill/>
                    </a:lnB>
                  </a:tcPr>
                </a:tc>
                <a:tc>
                  <a:txBody>
                    <a:bodyPr/>
                    <a:lstStyle/>
                    <a:p>
                      <a:pPr algn="ctr" fontAlgn="b"/>
                      <a:r>
                        <a:rPr lang="en-GB" sz="1100" b="0" i="0" u="none" strike="noStrike">
                          <a:solidFill>
                            <a:srgbClr val="000000"/>
                          </a:solidFill>
                          <a:effectLst/>
                          <a:latin typeface="Calibri" panose="020F0502020204030204" pitchFamily="34" charset="0"/>
                        </a:rPr>
                        <a:t>1001</a:t>
                      </a:r>
                    </a:p>
                  </a:txBody>
                  <a:tcPr marL="9410" marR="9410" marT="9410" marB="0" anchor="b">
                    <a:lnL>
                      <a:noFill/>
                    </a:lnL>
                    <a:lnR>
                      <a:noFill/>
                    </a:lnR>
                    <a:lnT>
                      <a:noFill/>
                    </a:lnT>
                    <a:lnB>
                      <a:noFill/>
                    </a:lnB>
                  </a:tcPr>
                </a:tc>
                <a:tc>
                  <a:txBody>
                    <a:bodyPr/>
                    <a:lstStyle/>
                    <a:p>
                      <a:pPr algn="ctr" fontAlgn="b"/>
                      <a:r>
                        <a:rPr lang="en-GB" sz="1100" b="0" i="0" u="none" strike="noStrike">
                          <a:solidFill>
                            <a:srgbClr val="000000"/>
                          </a:solidFill>
                          <a:effectLst/>
                          <a:latin typeface="Calibri" panose="020F0502020204030204" pitchFamily="34" charset="0"/>
                        </a:rPr>
                        <a:t>1002</a:t>
                      </a:r>
                    </a:p>
                  </a:txBody>
                  <a:tcPr marL="9410" marR="9410" marT="9410" marB="0" anchor="b">
                    <a:lnL>
                      <a:noFill/>
                    </a:lnL>
                    <a:lnR>
                      <a:noFill/>
                    </a:lnR>
                    <a:lnT>
                      <a:noFill/>
                    </a:lnT>
                    <a:lnB>
                      <a:noFill/>
                    </a:lnB>
                  </a:tcPr>
                </a:tc>
                <a:tc>
                  <a:txBody>
                    <a:bodyPr/>
                    <a:lstStyle/>
                    <a:p>
                      <a:pPr algn="ctr" fontAlgn="b"/>
                      <a:r>
                        <a:rPr lang="en-GB" sz="1100" b="0" i="0" u="none" strike="noStrike">
                          <a:solidFill>
                            <a:srgbClr val="000000"/>
                          </a:solidFill>
                          <a:effectLst/>
                          <a:latin typeface="Calibri" panose="020F0502020204030204" pitchFamily="34" charset="0"/>
                        </a:rPr>
                        <a:t>1004</a:t>
                      </a:r>
                    </a:p>
                  </a:txBody>
                  <a:tcPr marL="9410" marR="9410" marT="9410" marB="0" anchor="b">
                    <a:lnL>
                      <a:noFill/>
                    </a:lnL>
                    <a:lnR>
                      <a:noFill/>
                    </a:lnR>
                    <a:lnT>
                      <a:noFill/>
                    </a:lnT>
                    <a:lnB>
                      <a:noFill/>
                    </a:lnB>
                  </a:tcPr>
                </a:tc>
                <a:tc>
                  <a:txBody>
                    <a:bodyPr/>
                    <a:lstStyle/>
                    <a:p>
                      <a:pPr algn="ctr" fontAlgn="b"/>
                      <a:r>
                        <a:rPr lang="en-GB" sz="1100" b="0" i="0" u="none" strike="noStrike">
                          <a:solidFill>
                            <a:srgbClr val="000000"/>
                          </a:solidFill>
                          <a:effectLst/>
                          <a:latin typeface="Calibri" panose="020F0502020204030204" pitchFamily="34" charset="0"/>
                        </a:rPr>
                        <a:t>1011</a:t>
                      </a:r>
                    </a:p>
                  </a:txBody>
                  <a:tcPr marL="9410" marR="9410" marT="9410" marB="0" anchor="b">
                    <a:lnL>
                      <a:noFill/>
                    </a:lnL>
                    <a:lnR>
                      <a:noFill/>
                    </a:lnR>
                    <a:lnT>
                      <a:noFill/>
                    </a:lnT>
                    <a:lnB>
                      <a:noFill/>
                    </a:lnB>
                  </a:tcPr>
                </a:tc>
                <a:tc>
                  <a:txBody>
                    <a:bodyPr/>
                    <a:lstStyle/>
                    <a:p>
                      <a:pPr algn="ctr" fontAlgn="b"/>
                      <a:r>
                        <a:rPr lang="en-GB" sz="1100" b="0" i="0" u="none" strike="noStrike">
                          <a:solidFill>
                            <a:srgbClr val="000000"/>
                          </a:solidFill>
                          <a:effectLst/>
                          <a:latin typeface="Calibri" panose="020F0502020204030204" pitchFamily="34" charset="0"/>
                        </a:rPr>
                        <a:t>1001</a:t>
                      </a:r>
                    </a:p>
                  </a:txBody>
                  <a:tcPr marL="9410" marR="9410" marT="9410" marB="0" anchor="b">
                    <a:lnL>
                      <a:noFill/>
                    </a:lnL>
                    <a:lnR>
                      <a:noFill/>
                    </a:lnR>
                    <a:lnT>
                      <a:noFill/>
                    </a:lnT>
                    <a:lnB>
                      <a:noFill/>
                    </a:lnB>
                  </a:tcPr>
                </a:tc>
                <a:tc>
                  <a:txBody>
                    <a:bodyPr/>
                    <a:lstStyle/>
                    <a:p>
                      <a:pPr algn="ctr" fontAlgn="b"/>
                      <a:r>
                        <a:rPr lang="en-GB" sz="1100" b="0" i="0" u="none" strike="noStrike">
                          <a:solidFill>
                            <a:srgbClr val="000000"/>
                          </a:solidFill>
                          <a:effectLst/>
                          <a:latin typeface="Calibri" panose="020F0502020204030204" pitchFamily="34" charset="0"/>
                        </a:rPr>
                        <a:t>503</a:t>
                      </a:r>
                    </a:p>
                  </a:txBody>
                  <a:tcPr marL="9410" marR="9410" marT="9410" marB="0" anchor="b">
                    <a:lnL>
                      <a:noFill/>
                    </a:lnL>
                    <a:lnR>
                      <a:noFill/>
                    </a:lnR>
                    <a:lnT>
                      <a:noFill/>
                    </a:lnT>
                    <a:lnB>
                      <a:noFill/>
                    </a:lnB>
                  </a:tcPr>
                </a:tc>
                <a:tc>
                  <a:txBody>
                    <a:bodyPr/>
                    <a:lstStyle/>
                    <a:p>
                      <a:pPr algn="ctr" fontAlgn="b"/>
                      <a:r>
                        <a:rPr lang="en-GB" sz="1100" b="0" i="0" u="none" strike="noStrike">
                          <a:solidFill>
                            <a:srgbClr val="000000"/>
                          </a:solidFill>
                          <a:effectLst/>
                          <a:latin typeface="Calibri" panose="020F0502020204030204" pitchFamily="34" charset="0"/>
                        </a:rPr>
                        <a:t>500</a:t>
                      </a:r>
                    </a:p>
                  </a:txBody>
                  <a:tcPr marL="9410" marR="9410" marT="9410" marB="0" anchor="b">
                    <a:lnL>
                      <a:noFill/>
                    </a:lnL>
                    <a:lnR>
                      <a:noFill/>
                    </a:lnR>
                    <a:lnT>
                      <a:noFill/>
                    </a:lnT>
                    <a:lnB>
                      <a:noFill/>
                    </a:lnB>
                  </a:tcPr>
                </a:tc>
                <a:tc>
                  <a:txBody>
                    <a:bodyPr/>
                    <a:lstStyle/>
                    <a:p>
                      <a:pPr algn="ctr" fontAlgn="b"/>
                      <a:r>
                        <a:rPr lang="en-GB" sz="1100" b="0" i="0" u="none" strike="noStrike">
                          <a:solidFill>
                            <a:srgbClr val="000000"/>
                          </a:solidFill>
                          <a:effectLst/>
                          <a:latin typeface="Calibri" panose="020F0502020204030204" pitchFamily="34" charset="0"/>
                        </a:rPr>
                        <a:t>1000</a:t>
                      </a:r>
                    </a:p>
                  </a:txBody>
                  <a:tcPr marL="9410" marR="9410" marT="9410" marB="0" anchor="b">
                    <a:lnL>
                      <a:noFill/>
                    </a:lnL>
                    <a:lnR>
                      <a:noFill/>
                    </a:lnR>
                    <a:lnT>
                      <a:noFill/>
                    </a:lnT>
                    <a:lnB>
                      <a:noFill/>
                    </a:lnB>
                  </a:tcPr>
                </a:tc>
                <a:extLst>
                  <a:ext uri="{0D108BD9-81ED-4DB2-BD59-A6C34878D82A}">
                    <a16:rowId xmlns:a16="http://schemas.microsoft.com/office/drawing/2014/main" val="267292339"/>
                  </a:ext>
                </a:extLst>
              </a:tr>
              <a:tr h="163755">
                <a:tc>
                  <a:txBody>
                    <a:bodyPr/>
                    <a:lstStyle/>
                    <a:p>
                      <a:pPr algn="l" fontAlgn="b"/>
                      <a:r>
                        <a:rPr lang="en-GB" sz="1100" b="0" i="0" u="none" strike="noStrike" dirty="0">
                          <a:solidFill>
                            <a:srgbClr val="000000"/>
                          </a:solidFill>
                          <a:effectLst/>
                          <a:latin typeface="Calibri" panose="020F0502020204030204" pitchFamily="34" charset="0"/>
                        </a:rPr>
                        <a:t>Street food tour and tasting</a:t>
                      </a:r>
                    </a:p>
                  </a:txBody>
                  <a:tcPr marL="9410" marR="9410" marT="9410" marB="0" anchor="b">
                    <a:lnL>
                      <a:noFill/>
                    </a:lnL>
                    <a:lnR>
                      <a:noFill/>
                    </a:lnR>
                    <a:lnT>
                      <a:noFill/>
                    </a:lnT>
                    <a:lnB>
                      <a:noFill/>
                    </a:lnB>
                  </a:tcP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410" marR="9410" marT="9410" marB="0" anchor="b">
                    <a:lnL>
                      <a:noFill/>
                    </a:lnL>
                    <a:lnR>
                      <a:noFill/>
                    </a:lnR>
                    <a:lnT>
                      <a:noFill/>
                    </a:lnT>
                    <a:lnB>
                      <a:noFill/>
                    </a:lnB>
                    <a:solidFill>
                      <a:srgbClr val="63BE7B"/>
                    </a:solidFill>
                  </a:tcPr>
                </a:tc>
                <a:tc>
                  <a:txBody>
                    <a:bodyPr/>
                    <a:lstStyle/>
                    <a:p>
                      <a:pPr algn="ctr" fontAlgn="b"/>
                      <a:r>
                        <a:rPr lang="en-GB" sz="1100" b="0" i="0" u="none" strike="noStrike">
                          <a:solidFill>
                            <a:srgbClr val="000000"/>
                          </a:solidFill>
                          <a:effectLst/>
                          <a:latin typeface="Calibri" panose="020F0502020204030204" pitchFamily="34" charset="0"/>
                        </a:rPr>
                        <a:t>1</a:t>
                      </a:r>
                    </a:p>
                  </a:txBody>
                  <a:tcPr marL="9410" marR="9410" marT="9410" marB="0" anchor="b">
                    <a:lnL>
                      <a:noFill/>
                    </a:lnL>
                    <a:lnR>
                      <a:noFill/>
                    </a:lnR>
                    <a:lnT>
                      <a:noFill/>
                    </a:lnT>
                    <a:lnB>
                      <a:noFill/>
                    </a:lnB>
                    <a:solidFill>
                      <a:srgbClr val="63BE7B"/>
                    </a:solidFill>
                  </a:tcPr>
                </a:tc>
                <a:tc>
                  <a:txBody>
                    <a:bodyPr/>
                    <a:lstStyle/>
                    <a:p>
                      <a:pPr algn="ctr" fontAlgn="b"/>
                      <a:r>
                        <a:rPr lang="en-GB" sz="1100" b="0" i="0" u="none" strike="noStrike">
                          <a:solidFill>
                            <a:srgbClr val="000000"/>
                          </a:solidFill>
                          <a:effectLst/>
                          <a:latin typeface="Calibri" panose="020F0502020204030204" pitchFamily="34" charset="0"/>
                        </a:rPr>
                        <a:t>1</a:t>
                      </a:r>
                    </a:p>
                  </a:txBody>
                  <a:tcPr marL="9410" marR="9410" marT="9410" marB="0" anchor="b">
                    <a:lnL>
                      <a:noFill/>
                    </a:lnL>
                    <a:lnR>
                      <a:noFill/>
                    </a:lnR>
                    <a:lnT>
                      <a:noFill/>
                    </a:lnT>
                    <a:lnB>
                      <a:noFill/>
                    </a:lnB>
                    <a:solidFill>
                      <a:srgbClr val="63BE7B"/>
                    </a:solidFill>
                  </a:tcPr>
                </a:tc>
                <a:tc>
                  <a:txBody>
                    <a:bodyPr/>
                    <a:lstStyle/>
                    <a:p>
                      <a:pPr algn="ctr" fontAlgn="b"/>
                      <a:r>
                        <a:rPr lang="en-GB" sz="1100" b="0" i="0" u="none" strike="noStrike">
                          <a:solidFill>
                            <a:srgbClr val="000000"/>
                          </a:solidFill>
                          <a:effectLst/>
                          <a:latin typeface="Calibri" panose="020F0502020204030204" pitchFamily="34" charset="0"/>
                        </a:rPr>
                        <a:t>3</a:t>
                      </a:r>
                    </a:p>
                  </a:txBody>
                  <a:tcPr marL="9410" marR="9410" marT="9410" marB="0" anchor="b">
                    <a:lnL>
                      <a:noFill/>
                    </a:lnL>
                    <a:lnR>
                      <a:noFill/>
                    </a:lnR>
                    <a:lnT>
                      <a:noFill/>
                    </a:lnT>
                    <a:lnB>
                      <a:noFill/>
                    </a:lnB>
                    <a:solidFill>
                      <a:srgbClr val="7EC57C"/>
                    </a:solidFill>
                  </a:tcPr>
                </a:tc>
                <a:tc>
                  <a:txBody>
                    <a:bodyPr/>
                    <a:lstStyle/>
                    <a:p>
                      <a:pPr algn="ctr" fontAlgn="b"/>
                      <a:r>
                        <a:rPr lang="en-GB" sz="1100" b="0" i="0" u="none" strike="noStrike">
                          <a:solidFill>
                            <a:srgbClr val="000000"/>
                          </a:solidFill>
                          <a:effectLst/>
                          <a:latin typeface="Calibri" panose="020F0502020204030204" pitchFamily="34" charset="0"/>
                        </a:rPr>
                        <a:t>1</a:t>
                      </a:r>
                    </a:p>
                  </a:txBody>
                  <a:tcPr marL="9410" marR="9410" marT="9410" marB="0" anchor="b">
                    <a:lnL>
                      <a:noFill/>
                    </a:lnL>
                    <a:lnR>
                      <a:noFill/>
                    </a:lnR>
                    <a:lnT>
                      <a:noFill/>
                    </a:lnT>
                    <a:lnB>
                      <a:noFill/>
                    </a:lnB>
                    <a:solidFill>
                      <a:srgbClr val="63BE7B"/>
                    </a:solidFill>
                  </a:tcPr>
                </a:tc>
                <a:tc>
                  <a:txBody>
                    <a:bodyPr/>
                    <a:lstStyle/>
                    <a:p>
                      <a:pPr algn="ctr" fontAlgn="b"/>
                      <a:r>
                        <a:rPr lang="en-GB" sz="1100" b="0" i="0" u="none" strike="noStrike">
                          <a:solidFill>
                            <a:srgbClr val="000000"/>
                          </a:solidFill>
                          <a:effectLst/>
                          <a:latin typeface="Calibri" panose="020F0502020204030204" pitchFamily="34" charset="0"/>
                        </a:rPr>
                        <a:t>7</a:t>
                      </a:r>
                    </a:p>
                  </a:txBody>
                  <a:tcPr marL="9410" marR="9410" marT="9410" marB="0" anchor="b">
                    <a:lnL>
                      <a:noFill/>
                    </a:lnL>
                    <a:lnR>
                      <a:noFill/>
                    </a:lnR>
                    <a:lnT>
                      <a:noFill/>
                    </a:lnT>
                    <a:lnB>
                      <a:noFill/>
                    </a:lnB>
                    <a:solidFill>
                      <a:srgbClr val="B4D57F"/>
                    </a:solidFill>
                  </a:tcPr>
                </a:tc>
                <a:tc>
                  <a:txBody>
                    <a:bodyPr/>
                    <a:lstStyle/>
                    <a:p>
                      <a:pPr algn="ctr" fontAlgn="b"/>
                      <a:r>
                        <a:rPr lang="en-GB" sz="1100" b="0" i="0" u="none" strike="noStrike">
                          <a:solidFill>
                            <a:srgbClr val="000000"/>
                          </a:solidFill>
                          <a:effectLst/>
                          <a:latin typeface="Calibri" panose="020F0502020204030204" pitchFamily="34" charset="0"/>
                        </a:rPr>
                        <a:t>2</a:t>
                      </a:r>
                    </a:p>
                  </a:txBody>
                  <a:tcPr marL="9410" marR="9410" marT="9410" marB="0" anchor="b">
                    <a:lnL>
                      <a:noFill/>
                    </a:lnL>
                    <a:lnR>
                      <a:noFill/>
                    </a:lnR>
                    <a:lnT>
                      <a:noFill/>
                    </a:lnT>
                    <a:lnB>
                      <a:noFill/>
                    </a:lnB>
                    <a:solidFill>
                      <a:srgbClr val="70C17B"/>
                    </a:solidFill>
                  </a:tcPr>
                </a:tc>
                <a:tc>
                  <a:txBody>
                    <a:bodyPr/>
                    <a:lstStyle/>
                    <a:p>
                      <a:pPr algn="ctr" fontAlgn="b"/>
                      <a:r>
                        <a:rPr lang="en-GB" sz="1100" b="0" i="0" u="none" strike="noStrike">
                          <a:solidFill>
                            <a:srgbClr val="000000"/>
                          </a:solidFill>
                          <a:effectLst/>
                          <a:latin typeface="Calibri" panose="020F0502020204030204" pitchFamily="34" charset="0"/>
                        </a:rPr>
                        <a:t>2</a:t>
                      </a:r>
                    </a:p>
                  </a:txBody>
                  <a:tcPr marL="9410" marR="9410" marT="9410" marB="0" anchor="b">
                    <a:lnL>
                      <a:noFill/>
                    </a:lnL>
                    <a:lnR>
                      <a:noFill/>
                    </a:lnR>
                    <a:lnT>
                      <a:noFill/>
                    </a:lnT>
                    <a:lnB>
                      <a:noFill/>
                    </a:lnB>
                    <a:solidFill>
                      <a:srgbClr val="70C17B"/>
                    </a:solidFill>
                  </a:tcPr>
                </a:tc>
                <a:tc>
                  <a:txBody>
                    <a:bodyPr/>
                    <a:lstStyle/>
                    <a:p>
                      <a:pPr algn="ctr" fontAlgn="b"/>
                      <a:r>
                        <a:rPr lang="en-GB" sz="1100" b="0" i="0" u="none" strike="noStrike">
                          <a:solidFill>
                            <a:srgbClr val="000000"/>
                          </a:solidFill>
                          <a:effectLst/>
                          <a:latin typeface="Calibri" panose="020F0502020204030204" pitchFamily="34" charset="0"/>
                        </a:rPr>
                        <a:t>2</a:t>
                      </a:r>
                    </a:p>
                  </a:txBody>
                  <a:tcPr marL="9410" marR="9410" marT="9410" marB="0" anchor="b">
                    <a:lnL>
                      <a:noFill/>
                    </a:lnL>
                    <a:lnR>
                      <a:noFill/>
                    </a:lnR>
                    <a:lnT>
                      <a:noFill/>
                    </a:lnT>
                    <a:lnB>
                      <a:noFill/>
                    </a:lnB>
                    <a:solidFill>
                      <a:srgbClr val="70C17B"/>
                    </a:solidFill>
                  </a:tcPr>
                </a:tc>
                <a:tc>
                  <a:txBody>
                    <a:bodyPr/>
                    <a:lstStyle/>
                    <a:p>
                      <a:pPr algn="ctr" fontAlgn="b"/>
                      <a:r>
                        <a:rPr lang="en-GB" sz="1100" b="0" i="0" u="none" strike="noStrike">
                          <a:solidFill>
                            <a:srgbClr val="000000"/>
                          </a:solidFill>
                          <a:effectLst/>
                          <a:latin typeface="Calibri" panose="020F0502020204030204" pitchFamily="34" charset="0"/>
                        </a:rPr>
                        <a:t>3</a:t>
                      </a:r>
                    </a:p>
                  </a:txBody>
                  <a:tcPr marL="9410" marR="9410" marT="9410" marB="0" anchor="b">
                    <a:lnL>
                      <a:noFill/>
                    </a:lnL>
                    <a:lnR>
                      <a:noFill/>
                    </a:lnR>
                    <a:lnT>
                      <a:noFill/>
                    </a:lnT>
                    <a:lnB>
                      <a:noFill/>
                    </a:lnB>
                    <a:solidFill>
                      <a:srgbClr val="7EC57C"/>
                    </a:solidFill>
                  </a:tcPr>
                </a:tc>
                <a:tc>
                  <a:txBody>
                    <a:bodyPr/>
                    <a:lstStyle/>
                    <a:p>
                      <a:pPr algn="ctr" fontAlgn="b"/>
                      <a:r>
                        <a:rPr lang="en-GB" sz="1100" b="0" i="0" u="none" strike="noStrike">
                          <a:solidFill>
                            <a:srgbClr val="000000"/>
                          </a:solidFill>
                          <a:effectLst/>
                          <a:latin typeface="Calibri" panose="020F0502020204030204" pitchFamily="34" charset="0"/>
                        </a:rPr>
                        <a:t>1</a:t>
                      </a:r>
                    </a:p>
                  </a:txBody>
                  <a:tcPr marL="9410" marR="9410" marT="9410" marB="0" anchor="b">
                    <a:lnL>
                      <a:noFill/>
                    </a:lnL>
                    <a:lnR>
                      <a:noFill/>
                    </a:lnR>
                    <a:lnT>
                      <a:noFill/>
                    </a:lnT>
                    <a:lnB>
                      <a:noFill/>
                    </a:lnB>
                    <a:solidFill>
                      <a:srgbClr val="63BE7B"/>
                    </a:solidFill>
                  </a:tcPr>
                </a:tc>
                <a:extLst>
                  <a:ext uri="{0D108BD9-81ED-4DB2-BD59-A6C34878D82A}">
                    <a16:rowId xmlns:a16="http://schemas.microsoft.com/office/drawing/2014/main" val="2136190332"/>
                  </a:ext>
                </a:extLst>
              </a:tr>
              <a:tr h="163755">
                <a:tc>
                  <a:txBody>
                    <a:bodyPr/>
                    <a:lstStyle/>
                    <a:p>
                      <a:pPr algn="l" fontAlgn="b"/>
                      <a:r>
                        <a:rPr lang="en-GB" sz="1100" b="0" i="0" u="none" strike="noStrike" dirty="0">
                          <a:solidFill>
                            <a:srgbClr val="000000"/>
                          </a:solidFill>
                          <a:effectLst/>
                          <a:latin typeface="Calibri" panose="020F0502020204030204" pitchFamily="34" charset="0"/>
                        </a:rPr>
                        <a:t>Vineyard tour and tasting</a:t>
                      </a:r>
                    </a:p>
                  </a:txBody>
                  <a:tcPr marL="9410" marR="9410" marT="9410" marB="0" anchor="b">
                    <a:lnL>
                      <a:noFill/>
                    </a:lnL>
                    <a:lnR>
                      <a:noFill/>
                    </a:lnR>
                    <a:lnT>
                      <a:noFill/>
                    </a:lnT>
                    <a:lnB>
                      <a:noFill/>
                    </a:lnB>
                  </a:tcPr>
                </a:tc>
                <a:tc>
                  <a:txBody>
                    <a:bodyPr/>
                    <a:lstStyle/>
                    <a:p>
                      <a:pPr algn="ctr" fontAlgn="b"/>
                      <a:r>
                        <a:rPr lang="en-GB" sz="1100" b="0" i="0" u="none" strike="noStrike">
                          <a:solidFill>
                            <a:srgbClr val="000000"/>
                          </a:solidFill>
                          <a:effectLst/>
                          <a:latin typeface="Calibri" panose="020F0502020204030204" pitchFamily="34" charset="0"/>
                        </a:rPr>
                        <a:t>2</a:t>
                      </a:r>
                    </a:p>
                  </a:txBody>
                  <a:tcPr marL="9410" marR="9410" marT="9410" marB="0" anchor="b">
                    <a:lnL>
                      <a:noFill/>
                    </a:lnL>
                    <a:lnR>
                      <a:noFill/>
                    </a:lnR>
                    <a:lnT>
                      <a:noFill/>
                    </a:lnT>
                    <a:lnB>
                      <a:noFill/>
                    </a:lnB>
                    <a:solidFill>
                      <a:srgbClr val="70C17B"/>
                    </a:solidFill>
                  </a:tcPr>
                </a:tc>
                <a:tc>
                  <a:txBody>
                    <a:bodyPr/>
                    <a:lstStyle/>
                    <a:p>
                      <a:pPr algn="ctr" fontAlgn="b"/>
                      <a:r>
                        <a:rPr lang="en-GB" sz="1100" b="0" i="0" u="none" strike="noStrike">
                          <a:solidFill>
                            <a:srgbClr val="000000"/>
                          </a:solidFill>
                          <a:effectLst/>
                          <a:latin typeface="Calibri" panose="020F0502020204030204" pitchFamily="34" charset="0"/>
                        </a:rPr>
                        <a:t>3</a:t>
                      </a:r>
                    </a:p>
                  </a:txBody>
                  <a:tcPr marL="9410" marR="9410" marT="9410" marB="0" anchor="b">
                    <a:lnL>
                      <a:noFill/>
                    </a:lnL>
                    <a:lnR>
                      <a:noFill/>
                    </a:lnR>
                    <a:lnT>
                      <a:noFill/>
                    </a:lnT>
                    <a:lnB>
                      <a:noFill/>
                    </a:lnB>
                    <a:solidFill>
                      <a:srgbClr val="7EC57C"/>
                    </a:solidFill>
                  </a:tcPr>
                </a:tc>
                <a:tc>
                  <a:txBody>
                    <a:bodyPr/>
                    <a:lstStyle/>
                    <a:p>
                      <a:pPr algn="ctr" fontAlgn="b"/>
                      <a:r>
                        <a:rPr lang="en-GB" sz="1100" b="0" i="0" u="none" strike="noStrike">
                          <a:solidFill>
                            <a:srgbClr val="000000"/>
                          </a:solidFill>
                          <a:effectLst/>
                          <a:latin typeface="Calibri" panose="020F0502020204030204" pitchFamily="34" charset="0"/>
                        </a:rPr>
                        <a:t>2</a:t>
                      </a:r>
                    </a:p>
                  </a:txBody>
                  <a:tcPr marL="9410" marR="9410" marT="9410" marB="0" anchor="b">
                    <a:lnL>
                      <a:noFill/>
                    </a:lnL>
                    <a:lnR>
                      <a:noFill/>
                    </a:lnR>
                    <a:lnT>
                      <a:noFill/>
                    </a:lnT>
                    <a:lnB>
                      <a:noFill/>
                    </a:lnB>
                    <a:solidFill>
                      <a:srgbClr val="70C17B"/>
                    </a:solidFill>
                  </a:tcPr>
                </a:tc>
                <a:tc>
                  <a:txBody>
                    <a:bodyPr/>
                    <a:lstStyle/>
                    <a:p>
                      <a:pPr algn="ctr" fontAlgn="b"/>
                      <a:r>
                        <a:rPr lang="en-GB" sz="1100" b="0" i="0" u="none" strike="noStrike">
                          <a:solidFill>
                            <a:srgbClr val="000000"/>
                          </a:solidFill>
                          <a:effectLst/>
                          <a:latin typeface="Calibri" panose="020F0502020204030204" pitchFamily="34" charset="0"/>
                        </a:rPr>
                        <a:t>1</a:t>
                      </a:r>
                    </a:p>
                  </a:txBody>
                  <a:tcPr marL="9410" marR="9410" marT="9410" marB="0" anchor="b">
                    <a:lnL>
                      <a:noFill/>
                    </a:lnL>
                    <a:lnR>
                      <a:noFill/>
                    </a:lnR>
                    <a:lnT>
                      <a:noFill/>
                    </a:lnT>
                    <a:lnB>
                      <a:noFill/>
                    </a:lnB>
                    <a:solidFill>
                      <a:srgbClr val="63BE7B"/>
                    </a:solidFill>
                  </a:tcPr>
                </a:tc>
                <a:tc>
                  <a:txBody>
                    <a:bodyPr/>
                    <a:lstStyle/>
                    <a:p>
                      <a:pPr algn="ctr" fontAlgn="b"/>
                      <a:r>
                        <a:rPr lang="en-GB" sz="1100" b="0" i="0" u="none" strike="noStrike">
                          <a:solidFill>
                            <a:srgbClr val="000000"/>
                          </a:solidFill>
                          <a:effectLst/>
                          <a:latin typeface="Calibri" panose="020F0502020204030204" pitchFamily="34" charset="0"/>
                        </a:rPr>
                        <a:t>3</a:t>
                      </a:r>
                    </a:p>
                  </a:txBody>
                  <a:tcPr marL="9410" marR="9410" marT="9410" marB="0" anchor="b">
                    <a:lnL>
                      <a:noFill/>
                    </a:lnL>
                    <a:lnR>
                      <a:noFill/>
                    </a:lnR>
                    <a:lnT>
                      <a:noFill/>
                    </a:lnT>
                    <a:lnB>
                      <a:noFill/>
                    </a:lnB>
                    <a:solidFill>
                      <a:srgbClr val="7EC57C"/>
                    </a:solidFill>
                  </a:tcPr>
                </a:tc>
                <a:tc>
                  <a:txBody>
                    <a:bodyPr/>
                    <a:lstStyle/>
                    <a:p>
                      <a:pPr algn="ctr" fontAlgn="b"/>
                      <a:r>
                        <a:rPr lang="en-GB" sz="1100" b="0" i="0" u="none" strike="noStrike">
                          <a:solidFill>
                            <a:srgbClr val="000000"/>
                          </a:solidFill>
                          <a:effectLst/>
                          <a:latin typeface="Calibri" panose="020F0502020204030204" pitchFamily="34" charset="0"/>
                        </a:rPr>
                        <a:t>2</a:t>
                      </a:r>
                    </a:p>
                  </a:txBody>
                  <a:tcPr marL="9410" marR="9410" marT="9410" marB="0" anchor="b">
                    <a:lnL>
                      <a:noFill/>
                    </a:lnL>
                    <a:lnR>
                      <a:noFill/>
                    </a:lnR>
                    <a:lnT>
                      <a:noFill/>
                    </a:lnT>
                    <a:lnB>
                      <a:noFill/>
                    </a:lnB>
                    <a:solidFill>
                      <a:srgbClr val="70C17B"/>
                    </a:solidFill>
                  </a:tcPr>
                </a:tc>
                <a:tc>
                  <a:txBody>
                    <a:bodyPr/>
                    <a:lstStyle/>
                    <a:p>
                      <a:pPr algn="ctr" fontAlgn="b"/>
                      <a:r>
                        <a:rPr lang="en-GB" sz="1100" b="0" i="0" u="none" strike="noStrike">
                          <a:solidFill>
                            <a:srgbClr val="000000"/>
                          </a:solidFill>
                          <a:effectLst/>
                          <a:latin typeface="Calibri" panose="020F0502020204030204" pitchFamily="34" charset="0"/>
                        </a:rPr>
                        <a:t>4</a:t>
                      </a:r>
                    </a:p>
                  </a:txBody>
                  <a:tcPr marL="9410" marR="9410" marT="9410" marB="0" anchor="b">
                    <a:lnL>
                      <a:noFill/>
                    </a:lnL>
                    <a:lnR>
                      <a:noFill/>
                    </a:lnR>
                    <a:lnT>
                      <a:noFill/>
                    </a:lnT>
                    <a:lnB>
                      <a:noFill/>
                    </a:lnB>
                    <a:solidFill>
                      <a:srgbClr val="8BC97D"/>
                    </a:solidFill>
                  </a:tcPr>
                </a:tc>
                <a:tc>
                  <a:txBody>
                    <a:bodyPr/>
                    <a:lstStyle/>
                    <a:p>
                      <a:pPr algn="ctr" fontAlgn="b"/>
                      <a:r>
                        <a:rPr lang="en-GB" sz="1100" b="0" i="0" u="none" strike="noStrike">
                          <a:solidFill>
                            <a:srgbClr val="000000"/>
                          </a:solidFill>
                          <a:effectLst/>
                          <a:latin typeface="Calibri" panose="020F0502020204030204" pitchFamily="34" charset="0"/>
                        </a:rPr>
                        <a:t>1</a:t>
                      </a:r>
                    </a:p>
                  </a:txBody>
                  <a:tcPr marL="9410" marR="9410" marT="9410" marB="0" anchor="b">
                    <a:lnL>
                      <a:noFill/>
                    </a:lnL>
                    <a:lnR>
                      <a:noFill/>
                    </a:lnR>
                    <a:lnT>
                      <a:noFill/>
                    </a:lnT>
                    <a:lnB>
                      <a:noFill/>
                    </a:lnB>
                    <a:solidFill>
                      <a:srgbClr val="63BE7B"/>
                    </a:solidFill>
                  </a:tcPr>
                </a:tc>
                <a:tc>
                  <a:txBody>
                    <a:bodyPr/>
                    <a:lstStyle/>
                    <a:p>
                      <a:pPr algn="ctr" fontAlgn="b"/>
                      <a:r>
                        <a:rPr lang="en-GB" sz="1100" b="0" i="0" u="none" strike="noStrike">
                          <a:solidFill>
                            <a:srgbClr val="000000"/>
                          </a:solidFill>
                          <a:effectLst/>
                          <a:latin typeface="Calibri" panose="020F0502020204030204" pitchFamily="34" charset="0"/>
                        </a:rPr>
                        <a:t>1</a:t>
                      </a:r>
                    </a:p>
                  </a:txBody>
                  <a:tcPr marL="9410" marR="9410" marT="9410" marB="0" anchor="b">
                    <a:lnL>
                      <a:noFill/>
                    </a:lnL>
                    <a:lnR>
                      <a:noFill/>
                    </a:lnR>
                    <a:lnT>
                      <a:noFill/>
                    </a:lnT>
                    <a:lnB>
                      <a:noFill/>
                    </a:lnB>
                    <a:solidFill>
                      <a:srgbClr val="63BE7B"/>
                    </a:solidFill>
                  </a:tcPr>
                </a:tc>
                <a:tc>
                  <a:txBody>
                    <a:bodyPr/>
                    <a:lstStyle/>
                    <a:p>
                      <a:pPr algn="ctr" fontAlgn="b"/>
                      <a:r>
                        <a:rPr lang="en-GB" sz="1100" b="0" i="0" u="none" strike="noStrike">
                          <a:solidFill>
                            <a:srgbClr val="000000"/>
                          </a:solidFill>
                          <a:effectLst/>
                          <a:latin typeface="Calibri" panose="020F0502020204030204" pitchFamily="34" charset="0"/>
                        </a:rPr>
                        <a:t>1</a:t>
                      </a:r>
                    </a:p>
                  </a:txBody>
                  <a:tcPr marL="9410" marR="9410" marT="9410" marB="0" anchor="b">
                    <a:lnL>
                      <a:noFill/>
                    </a:lnL>
                    <a:lnR>
                      <a:noFill/>
                    </a:lnR>
                    <a:lnT>
                      <a:noFill/>
                    </a:lnT>
                    <a:lnB>
                      <a:noFill/>
                    </a:lnB>
                    <a:solidFill>
                      <a:srgbClr val="63BE7B"/>
                    </a:solidFill>
                  </a:tcPr>
                </a:tc>
                <a:tc>
                  <a:txBody>
                    <a:bodyPr/>
                    <a:lstStyle/>
                    <a:p>
                      <a:pPr algn="ctr" fontAlgn="b"/>
                      <a:r>
                        <a:rPr lang="en-GB" sz="1100" b="0" i="0" u="none" strike="noStrike">
                          <a:solidFill>
                            <a:srgbClr val="000000"/>
                          </a:solidFill>
                          <a:effectLst/>
                          <a:latin typeface="Calibri" panose="020F0502020204030204" pitchFamily="34" charset="0"/>
                        </a:rPr>
                        <a:t>2</a:t>
                      </a:r>
                    </a:p>
                  </a:txBody>
                  <a:tcPr marL="9410" marR="9410" marT="9410" marB="0" anchor="b">
                    <a:lnL>
                      <a:noFill/>
                    </a:lnL>
                    <a:lnR>
                      <a:noFill/>
                    </a:lnR>
                    <a:lnT>
                      <a:noFill/>
                    </a:lnT>
                    <a:lnB>
                      <a:noFill/>
                    </a:lnB>
                    <a:solidFill>
                      <a:srgbClr val="70C17B"/>
                    </a:solidFill>
                  </a:tcPr>
                </a:tc>
                <a:extLst>
                  <a:ext uri="{0D108BD9-81ED-4DB2-BD59-A6C34878D82A}">
                    <a16:rowId xmlns:a16="http://schemas.microsoft.com/office/drawing/2014/main" val="2647496160"/>
                  </a:ext>
                </a:extLst>
              </a:tr>
              <a:tr h="163755">
                <a:tc>
                  <a:txBody>
                    <a:bodyPr/>
                    <a:lstStyle/>
                    <a:p>
                      <a:pPr algn="l" fontAlgn="b"/>
                      <a:r>
                        <a:rPr lang="en-GB" sz="1100" b="0" i="0" u="none" strike="noStrike" dirty="0">
                          <a:solidFill>
                            <a:srgbClr val="000000"/>
                          </a:solidFill>
                          <a:effectLst/>
                          <a:latin typeface="Calibri" panose="020F0502020204030204" pitchFamily="34" charset="0"/>
                        </a:rPr>
                        <a:t>A spa experience</a:t>
                      </a:r>
                    </a:p>
                  </a:txBody>
                  <a:tcPr marL="9410" marR="9410" marT="9410" marB="0" anchor="b">
                    <a:lnL>
                      <a:noFill/>
                    </a:lnL>
                    <a:lnR>
                      <a:noFill/>
                    </a:lnR>
                    <a:lnT>
                      <a:noFill/>
                    </a:lnT>
                    <a:lnB>
                      <a:noFill/>
                    </a:lnB>
                  </a:tcPr>
                </a:tc>
                <a:tc>
                  <a:txBody>
                    <a:bodyPr/>
                    <a:lstStyle/>
                    <a:p>
                      <a:pPr algn="ctr" fontAlgn="b"/>
                      <a:r>
                        <a:rPr lang="en-GB" sz="1100" b="0" i="0" u="none" strike="noStrike">
                          <a:solidFill>
                            <a:srgbClr val="000000"/>
                          </a:solidFill>
                          <a:effectLst/>
                          <a:latin typeface="Calibri" panose="020F0502020204030204" pitchFamily="34" charset="0"/>
                        </a:rPr>
                        <a:t>3</a:t>
                      </a:r>
                    </a:p>
                  </a:txBody>
                  <a:tcPr marL="9410" marR="9410" marT="9410" marB="0" anchor="b">
                    <a:lnL>
                      <a:noFill/>
                    </a:lnL>
                    <a:lnR>
                      <a:noFill/>
                    </a:lnR>
                    <a:lnT>
                      <a:noFill/>
                    </a:lnT>
                    <a:lnB>
                      <a:noFill/>
                    </a:lnB>
                    <a:solidFill>
                      <a:srgbClr val="7EC57C"/>
                    </a:solidFill>
                  </a:tcPr>
                </a:tc>
                <a:tc>
                  <a:txBody>
                    <a:bodyPr/>
                    <a:lstStyle/>
                    <a:p>
                      <a:pPr algn="ctr" fontAlgn="b"/>
                      <a:r>
                        <a:rPr lang="en-GB" sz="1100" b="0" i="0" u="none" strike="noStrike">
                          <a:solidFill>
                            <a:srgbClr val="000000"/>
                          </a:solidFill>
                          <a:effectLst/>
                          <a:latin typeface="Calibri" panose="020F0502020204030204" pitchFamily="34" charset="0"/>
                        </a:rPr>
                        <a:t>5</a:t>
                      </a:r>
                    </a:p>
                  </a:txBody>
                  <a:tcPr marL="9410" marR="9410" marT="9410" marB="0" anchor="b">
                    <a:lnL>
                      <a:noFill/>
                    </a:lnL>
                    <a:lnR>
                      <a:noFill/>
                    </a:lnR>
                    <a:lnT>
                      <a:noFill/>
                    </a:lnT>
                    <a:lnB>
                      <a:noFill/>
                    </a:lnB>
                    <a:solidFill>
                      <a:srgbClr val="99CD7E"/>
                    </a:solidFill>
                  </a:tcPr>
                </a:tc>
                <a:tc>
                  <a:txBody>
                    <a:bodyPr/>
                    <a:lstStyle/>
                    <a:p>
                      <a:pPr algn="ctr" fontAlgn="b"/>
                      <a:r>
                        <a:rPr lang="en-GB" sz="1100" b="0" i="0" u="none" strike="noStrike">
                          <a:solidFill>
                            <a:srgbClr val="000000"/>
                          </a:solidFill>
                          <a:effectLst/>
                          <a:latin typeface="Calibri" panose="020F0502020204030204" pitchFamily="34" charset="0"/>
                        </a:rPr>
                        <a:t>6</a:t>
                      </a:r>
                    </a:p>
                  </a:txBody>
                  <a:tcPr marL="9410" marR="9410" marT="9410" marB="0" anchor="b">
                    <a:lnL>
                      <a:noFill/>
                    </a:lnL>
                    <a:lnR>
                      <a:noFill/>
                    </a:lnR>
                    <a:lnT>
                      <a:noFill/>
                    </a:lnT>
                    <a:lnB>
                      <a:noFill/>
                    </a:lnB>
                    <a:solidFill>
                      <a:srgbClr val="A6D17E"/>
                    </a:solidFill>
                  </a:tcPr>
                </a:tc>
                <a:tc>
                  <a:txBody>
                    <a:bodyPr/>
                    <a:lstStyle/>
                    <a:p>
                      <a:pPr algn="ctr" fontAlgn="b"/>
                      <a:r>
                        <a:rPr lang="en-GB" sz="1100" b="0" i="0" u="none" strike="noStrike">
                          <a:solidFill>
                            <a:srgbClr val="000000"/>
                          </a:solidFill>
                          <a:effectLst/>
                          <a:latin typeface="Calibri" panose="020F0502020204030204" pitchFamily="34" charset="0"/>
                        </a:rPr>
                        <a:t>4</a:t>
                      </a:r>
                    </a:p>
                  </a:txBody>
                  <a:tcPr marL="9410" marR="9410" marT="9410" marB="0" anchor="b">
                    <a:lnL>
                      <a:noFill/>
                    </a:lnL>
                    <a:lnR>
                      <a:noFill/>
                    </a:lnR>
                    <a:lnT>
                      <a:noFill/>
                    </a:lnT>
                    <a:lnB>
                      <a:noFill/>
                    </a:lnB>
                    <a:solidFill>
                      <a:srgbClr val="8BC97D"/>
                    </a:solidFill>
                  </a:tcPr>
                </a:tc>
                <a:tc>
                  <a:txBody>
                    <a:bodyPr/>
                    <a:lstStyle/>
                    <a:p>
                      <a:pPr algn="ctr" fontAlgn="b"/>
                      <a:r>
                        <a:rPr lang="en-GB" sz="1100" b="0" i="0" u="none" strike="noStrike">
                          <a:solidFill>
                            <a:srgbClr val="000000"/>
                          </a:solidFill>
                          <a:effectLst/>
                          <a:latin typeface="Calibri" panose="020F0502020204030204" pitchFamily="34" charset="0"/>
                        </a:rPr>
                        <a:t>2</a:t>
                      </a:r>
                    </a:p>
                  </a:txBody>
                  <a:tcPr marL="9410" marR="9410" marT="9410" marB="0" anchor="b">
                    <a:lnL>
                      <a:noFill/>
                    </a:lnL>
                    <a:lnR>
                      <a:noFill/>
                    </a:lnR>
                    <a:lnT>
                      <a:noFill/>
                    </a:lnT>
                    <a:lnB>
                      <a:noFill/>
                    </a:lnB>
                    <a:solidFill>
                      <a:srgbClr val="70C17B"/>
                    </a:solidFill>
                  </a:tcPr>
                </a:tc>
                <a:tc>
                  <a:txBody>
                    <a:bodyPr/>
                    <a:lstStyle/>
                    <a:p>
                      <a:pPr algn="ctr" fontAlgn="b"/>
                      <a:r>
                        <a:rPr lang="en-GB" sz="1100" b="0" i="0" u="none" strike="noStrike">
                          <a:solidFill>
                            <a:srgbClr val="000000"/>
                          </a:solidFill>
                          <a:effectLst/>
                          <a:latin typeface="Calibri" panose="020F0502020204030204" pitchFamily="34" charset="0"/>
                        </a:rPr>
                        <a:t>5</a:t>
                      </a:r>
                    </a:p>
                  </a:txBody>
                  <a:tcPr marL="9410" marR="9410" marT="9410" marB="0" anchor="b">
                    <a:lnL>
                      <a:noFill/>
                    </a:lnL>
                    <a:lnR>
                      <a:noFill/>
                    </a:lnR>
                    <a:lnT>
                      <a:noFill/>
                    </a:lnT>
                    <a:lnB>
                      <a:noFill/>
                    </a:lnB>
                    <a:solidFill>
                      <a:srgbClr val="99CD7E"/>
                    </a:solidFill>
                  </a:tcPr>
                </a:tc>
                <a:tc>
                  <a:txBody>
                    <a:bodyPr/>
                    <a:lstStyle/>
                    <a:p>
                      <a:pPr algn="ctr" fontAlgn="b"/>
                      <a:r>
                        <a:rPr lang="en-GB" sz="1100" b="0" i="0" u="none" strike="noStrike">
                          <a:solidFill>
                            <a:srgbClr val="000000"/>
                          </a:solidFill>
                          <a:effectLst/>
                          <a:latin typeface="Calibri" panose="020F0502020204030204" pitchFamily="34" charset="0"/>
                        </a:rPr>
                        <a:t>1</a:t>
                      </a:r>
                    </a:p>
                  </a:txBody>
                  <a:tcPr marL="9410" marR="9410" marT="9410" marB="0" anchor="b">
                    <a:lnL>
                      <a:noFill/>
                    </a:lnL>
                    <a:lnR>
                      <a:noFill/>
                    </a:lnR>
                    <a:lnT>
                      <a:noFill/>
                    </a:lnT>
                    <a:lnB>
                      <a:noFill/>
                    </a:lnB>
                    <a:solidFill>
                      <a:srgbClr val="63BE7B"/>
                    </a:solidFill>
                  </a:tcPr>
                </a:tc>
                <a:tc>
                  <a:txBody>
                    <a:bodyPr/>
                    <a:lstStyle/>
                    <a:p>
                      <a:pPr algn="ctr" fontAlgn="b"/>
                      <a:r>
                        <a:rPr lang="en-GB" sz="1100" b="0" i="0" u="none" strike="noStrike">
                          <a:solidFill>
                            <a:srgbClr val="000000"/>
                          </a:solidFill>
                          <a:effectLst/>
                          <a:latin typeface="Calibri" panose="020F0502020204030204" pitchFamily="34" charset="0"/>
                        </a:rPr>
                        <a:t>6</a:t>
                      </a:r>
                    </a:p>
                  </a:txBody>
                  <a:tcPr marL="9410" marR="9410" marT="9410" marB="0" anchor="b">
                    <a:lnL>
                      <a:noFill/>
                    </a:lnL>
                    <a:lnR>
                      <a:noFill/>
                    </a:lnR>
                    <a:lnT>
                      <a:noFill/>
                    </a:lnT>
                    <a:lnB>
                      <a:noFill/>
                    </a:lnB>
                    <a:solidFill>
                      <a:srgbClr val="A6D17E"/>
                    </a:solidFill>
                  </a:tcPr>
                </a:tc>
                <a:tc>
                  <a:txBody>
                    <a:bodyPr/>
                    <a:lstStyle/>
                    <a:p>
                      <a:pPr algn="ctr" fontAlgn="b"/>
                      <a:r>
                        <a:rPr lang="en-GB" sz="1100" b="0" i="0" u="none" strike="noStrike">
                          <a:solidFill>
                            <a:srgbClr val="000000"/>
                          </a:solidFill>
                          <a:effectLst/>
                          <a:latin typeface="Calibri" panose="020F0502020204030204" pitchFamily="34" charset="0"/>
                        </a:rPr>
                        <a:t>3</a:t>
                      </a:r>
                    </a:p>
                  </a:txBody>
                  <a:tcPr marL="9410" marR="9410" marT="9410" marB="0" anchor="b">
                    <a:lnL>
                      <a:noFill/>
                    </a:lnL>
                    <a:lnR>
                      <a:noFill/>
                    </a:lnR>
                    <a:lnT>
                      <a:noFill/>
                    </a:lnT>
                    <a:lnB>
                      <a:noFill/>
                    </a:lnB>
                    <a:solidFill>
                      <a:srgbClr val="7EC57C"/>
                    </a:solidFill>
                  </a:tcPr>
                </a:tc>
                <a:tc>
                  <a:txBody>
                    <a:bodyPr/>
                    <a:lstStyle/>
                    <a:p>
                      <a:pPr algn="ctr" fontAlgn="b"/>
                      <a:r>
                        <a:rPr lang="en-GB" sz="1100" b="0" i="0" u="none" strike="noStrike">
                          <a:solidFill>
                            <a:srgbClr val="000000"/>
                          </a:solidFill>
                          <a:effectLst/>
                          <a:latin typeface="Calibri" panose="020F0502020204030204" pitchFamily="34" charset="0"/>
                        </a:rPr>
                        <a:t>2</a:t>
                      </a:r>
                    </a:p>
                  </a:txBody>
                  <a:tcPr marL="9410" marR="9410" marT="9410" marB="0" anchor="b">
                    <a:lnL>
                      <a:noFill/>
                    </a:lnL>
                    <a:lnR>
                      <a:noFill/>
                    </a:lnR>
                    <a:lnT>
                      <a:noFill/>
                    </a:lnT>
                    <a:lnB>
                      <a:noFill/>
                    </a:lnB>
                    <a:solidFill>
                      <a:srgbClr val="70C17B"/>
                    </a:solidFill>
                  </a:tcPr>
                </a:tc>
                <a:tc>
                  <a:txBody>
                    <a:bodyPr/>
                    <a:lstStyle/>
                    <a:p>
                      <a:pPr algn="ctr" fontAlgn="b"/>
                      <a:r>
                        <a:rPr lang="en-GB" sz="1100" b="0" i="0" u="none" strike="noStrike">
                          <a:solidFill>
                            <a:srgbClr val="000000"/>
                          </a:solidFill>
                          <a:effectLst/>
                          <a:latin typeface="Calibri" panose="020F0502020204030204" pitchFamily="34" charset="0"/>
                        </a:rPr>
                        <a:t>4</a:t>
                      </a:r>
                    </a:p>
                  </a:txBody>
                  <a:tcPr marL="9410" marR="9410" marT="9410" marB="0" anchor="b">
                    <a:lnL>
                      <a:noFill/>
                    </a:lnL>
                    <a:lnR>
                      <a:noFill/>
                    </a:lnR>
                    <a:lnT>
                      <a:noFill/>
                    </a:lnT>
                    <a:lnB>
                      <a:noFill/>
                    </a:lnB>
                    <a:solidFill>
                      <a:srgbClr val="8BC97D"/>
                    </a:solidFill>
                  </a:tcPr>
                </a:tc>
                <a:extLst>
                  <a:ext uri="{0D108BD9-81ED-4DB2-BD59-A6C34878D82A}">
                    <a16:rowId xmlns:a16="http://schemas.microsoft.com/office/drawing/2014/main" val="2744012992"/>
                  </a:ext>
                </a:extLst>
              </a:tr>
              <a:tr h="163755">
                <a:tc>
                  <a:txBody>
                    <a:bodyPr/>
                    <a:lstStyle/>
                    <a:p>
                      <a:pPr algn="l" fontAlgn="b"/>
                      <a:r>
                        <a:rPr lang="en-GB" sz="1100" b="0" i="0" u="none" strike="noStrike" dirty="0">
                          <a:solidFill>
                            <a:srgbClr val="000000"/>
                          </a:solidFill>
                          <a:effectLst/>
                          <a:latin typeface="Calibri" panose="020F0502020204030204" pitchFamily="34" charset="0"/>
                        </a:rPr>
                        <a:t>Guided nature experience</a:t>
                      </a:r>
                    </a:p>
                  </a:txBody>
                  <a:tcPr marL="9410" marR="9410" marT="9410" marB="0" anchor="b">
                    <a:lnL>
                      <a:noFill/>
                    </a:lnL>
                    <a:lnR>
                      <a:noFill/>
                    </a:lnR>
                    <a:lnT>
                      <a:noFill/>
                    </a:lnT>
                    <a:lnB>
                      <a:noFill/>
                    </a:lnB>
                  </a:tcPr>
                </a:tc>
                <a:tc>
                  <a:txBody>
                    <a:bodyPr/>
                    <a:lstStyle/>
                    <a:p>
                      <a:pPr algn="ctr" fontAlgn="b"/>
                      <a:r>
                        <a:rPr lang="en-GB" sz="1100" b="0" i="0" u="none" strike="noStrike">
                          <a:solidFill>
                            <a:srgbClr val="000000"/>
                          </a:solidFill>
                          <a:effectLst/>
                          <a:latin typeface="Calibri" panose="020F0502020204030204" pitchFamily="34" charset="0"/>
                        </a:rPr>
                        <a:t>4</a:t>
                      </a:r>
                    </a:p>
                  </a:txBody>
                  <a:tcPr marL="9410" marR="9410" marT="9410" marB="0" anchor="b">
                    <a:lnL>
                      <a:noFill/>
                    </a:lnL>
                    <a:lnR>
                      <a:noFill/>
                    </a:lnR>
                    <a:lnT>
                      <a:noFill/>
                    </a:lnT>
                    <a:lnB>
                      <a:noFill/>
                    </a:lnB>
                    <a:solidFill>
                      <a:srgbClr val="8BC97D"/>
                    </a:solidFill>
                  </a:tcPr>
                </a:tc>
                <a:tc>
                  <a:txBody>
                    <a:bodyPr/>
                    <a:lstStyle/>
                    <a:p>
                      <a:pPr algn="ctr" fontAlgn="b"/>
                      <a:r>
                        <a:rPr lang="en-GB" sz="1100" b="0" i="0" u="none" strike="noStrike">
                          <a:solidFill>
                            <a:srgbClr val="000000"/>
                          </a:solidFill>
                          <a:effectLst/>
                          <a:latin typeface="Calibri" panose="020F0502020204030204" pitchFamily="34" charset="0"/>
                        </a:rPr>
                        <a:t>7</a:t>
                      </a:r>
                    </a:p>
                  </a:txBody>
                  <a:tcPr marL="9410" marR="9410" marT="9410" marB="0" anchor="b">
                    <a:lnL>
                      <a:noFill/>
                    </a:lnL>
                    <a:lnR>
                      <a:noFill/>
                    </a:lnR>
                    <a:lnT>
                      <a:noFill/>
                    </a:lnT>
                    <a:lnB>
                      <a:noFill/>
                    </a:lnB>
                    <a:solidFill>
                      <a:srgbClr val="B4D57F"/>
                    </a:solidFill>
                  </a:tcPr>
                </a:tc>
                <a:tc>
                  <a:txBody>
                    <a:bodyPr/>
                    <a:lstStyle/>
                    <a:p>
                      <a:pPr algn="ctr" fontAlgn="b"/>
                      <a:r>
                        <a:rPr lang="en-GB" sz="1100" b="0" i="0" u="none" strike="noStrike">
                          <a:solidFill>
                            <a:srgbClr val="000000"/>
                          </a:solidFill>
                          <a:effectLst/>
                          <a:latin typeface="Calibri" panose="020F0502020204030204" pitchFamily="34" charset="0"/>
                        </a:rPr>
                        <a:t>3</a:t>
                      </a:r>
                    </a:p>
                  </a:txBody>
                  <a:tcPr marL="9410" marR="9410" marT="9410" marB="0" anchor="b">
                    <a:lnL>
                      <a:noFill/>
                    </a:lnL>
                    <a:lnR>
                      <a:noFill/>
                    </a:lnR>
                    <a:lnT>
                      <a:noFill/>
                    </a:lnT>
                    <a:lnB>
                      <a:noFill/>
                    </a:lnB>
                    <a:solidFill>
                      <a:srgbClr val="7EC57C"/>
                    </a:solidFill>
                  </a:tcPr>
                </a:tc>
                <a:tc>
                  <a:txBody>
                    <a:bodyPr/>
                    <a:lstStyle/>
                    <a:p>
                      <a:pPr algn="ctr" fontAlgn="b"/>
                      <a:r>
                        <a:rPr lang="en-GB" sz="1100" b="0" i="0" u="none" strike="noStrike">
                          <a:solidFill>
                            <a:srgbClr val="000000"/>
                          </a:solidFill>
                          <a:effectLst/>
                          <a:latin typeface="Calibri" panose="020F0502020204030204" pitchFamily="34" charset="0"/>
                        </a:rPr>
                        <a:t>2</a:t>
                      </a:r>
                    </a:p>
                  </a:txBody>
                  <a:tcPr marL="9410" marR="9410" marT="9410" marB="0" anchor="b">
                    <a:lnL>
                      <a:noFill/>
                    </a:lnL>
                    <a:lnR>
                      <a:noFill/>
                    </a:lnR>
                    <a:lnT>
                      <a:noFill/>
                    </a:lnT>
                    <a:lnB>
                      <a:noFill/>
                    </a:lnB>
                    <a:solidFill>
                      <a:srgbClr val="70C17B"/>
                    </a:solidFill>
                  </a:tcPr>
                </a:tc>
                <a:tc>
                  <a:txBody>
                    <a:bodyPr/>
                    <a:lstStyle/>
                    <a:p>
                      <a:pPr algn="ctr" fontAlgn="b"/>
                      <a:r>
                        <a:rPr lang="en-GB" sz="1100" b="0" i="0" u="none" strike="noStrike">
                          <a:solidFill>
                            <a:srgbClr val="000000"/>
                          </a:solidFill>
                          <a:effectLst/>
                          <a:latin typeface="Calibri" panose="020F0502020204030204" pitchFamily="34" charset="0"/>
                        </a:rPr>
                        <a:t>4</a:t>
                      </a:r>
                    </a:p>
                  </a:txBody>
                  <a:tcPr marL="9410" marR="9410" marT="9410" marB="0" anchor="b">
                    <a:lnL>
                      <a:noFill/>
                    </a:lnL>
                    <a:lnR>
                      <a:noFill/>
                    </a:lnR>
                    <a:lnT>
                      <a:noFill/>
                    </a:lnT>
                    <a:lnB>
                      <a:noFill/>
                    </a:lnB>
                    <a:solidFill>
                      <a:srgbClr val="8BC97D"/>
                    </a:solidFill>
                  </a:tcPr>
                </a:tc>
                <a:tc>
                  <a:txBody>
                    <a:bodyPr/>
                    <a:lstStyle/>
                    <a:p>
                      <a:pPr algn="ctr" fontAlgn="b"/>
                      <a:r>
                        <a:rPr lang="en-GB" sz="1100" b="0" i="0" u="none" strike="noStrike">
                          <a:solidFill>
                            <a:srgbClr val="000000"/>
                          </a:solidFill>
                          <a:effectLst/>
                          <a:latin typeface="Calibri" panose="020F0502020204030204" pitchFamily="34" charset="0"/>
                        </a:rPr>
                        <a:t>1</a:t>
                      </a:r>
                    </a:p>
                  </a:txBody>
                  <a:tcPr marL="9410" marR="9410" marT="9410" marB="0" anchor="b">
                    <a:lnL>
                      <a:noFill/>
                    </a:lnL>
                    <a:lnR>
                      <a:noFill/>
                    </a:lnR>
                    <a:lnT>
                      <a:noFill/>
                    </a:lnT>
                    <a:lnB>
                      <a:noFill/>
                    </a:lnB>
                    <a:solidFill>
                      <a:srgbClr val="63BE7B"/>
                    </a:solidFill>
                  </a:tcPr>
                </a:tc>
                <a:tc>
                  <a:txBody>
                    <a:bodyPr/>
                    <a:lstStyle/>
                    <a:p>
                      <a:pPr algn="ctr" fontAlgn="b"/>
                      <a:r>
                        <a:rPr lang="en-GB" sz="1100" b="0" i="0" u="none" strike="noStrike">
                          <a:solidFill>
                            <a:srgbClr val="000000"/>
                          </a:solidFill>
                          <a:effectLst/>
                          <a:latin typeface="Calibri" panose="020F0502020204030204" pitchFamily="34" charset="0"/>
                        </a:rPr>
                        <a:t>3</a:t>
                      </a:r>
                    </a:p>
                  </a:txBody>
                  <a:tcPr marL="9410" marR="9410" marT="9410" marB="0" anchor="b">
                    <a:lnL>
                      <a:noFill/>
                    </a:lnL>
                    <a:lnR>
                      <a:noFill/>
                    </a:lnR>
                    <a:lnT>
                      <a:noFill/>
                    </a:lnT>
                    <a:lnB>
                      <a:noFill/>
                    </a:lnB>
                    <a:solidFill>
                      <a:srgbClr val="7EC57C"/>
                    </a:solidFill>
                  </a:tcPr>
                </a:tc>
                <a:tc>
                  <a:txBody>
                    <a:bodyPr/>
                    <a:lstStyle/>
                    <a:p>
                      <a:pPr algn="ctr" fontAlgn="b"/>
                      <a:r>
                        <a:rPr lang="en-GB" sz="1100" b="0" i="0" u="none" strike="noStrike">
                          <a:solidFill>
                            <a:srgbClr val="000000"/>
                          </a:solidFill>
                          <a:effectLst/>
                          <a:latin typeface="Calibri" panose="020F0502020204030204" pitchFamily="34" charset="0"/>
                        </a:rPr>
                        <a:t>4</a:t>
                      </a:r>
                    </a:p>
                  </a:txBody>
                  <a:tcPr marL="9410" marR="9410" marT="9410" marB="0" anchor="b">
                    <a:lnL>
                      <a:noFill/>
                    </a:lnL>
                    <a:lnR>
                      <a:noFill/>
                    </a:lnR>
                    <a:lnT>
                      <a:noFill/>
                    </a:lnT>
                    <a:lnB>
                      <a:noFill/>
                    </a:lnB>
                    <a:solidFill>
                      <a:srgbClr val="8BC97D"/>
                    </a:solidFill>
                  </a:tcPr>
                </a:tc>
                <a:tc>
                  <a:txBody>
                    <a:bodyPr/>
                    <a:lstStyle/>
                    <a:p>
                      <a:pPr algn="ctr" fontAlgn="b"/>
                      <a:r>
                        <a:rPr lang="en-GB" sz="1100" b="0" i="0" u="none" strike="noStrike">
                          <a:solidFill>
                            <a:srgbClr val="000000"/>
                          </a:solidFill>
                          <a:effectLst/>
                          <a:latin typeface="Calibri" panose="020F0502020204030204" pitchFamily="34" charset="0"/>
                        </a:rPr>
                        <a:t>4</a:t>
                      </a:r>
                    </a:p>
                  </a:txBody>
                  <a:tcPr marL="9410" marR="9410" marT="9410" marB="0" anchor="b">
                    <a:lnL>
                      <a:noFill/>
                    </a:lnL>
                    <a:lnR>
                      <a:noFill/>
                    </a:lnR>
                    <a:lnT>
                      <a:noFill/>
                    </a:lnT>
                    <a:lnB>
                      <a:noFill/>
                    </a:lnB>
                    <a:solidFill>
                      <a:srgbClr val="8BC97D"/>
                    </a:solidFill>
                  </a:tcPr>
                </a:tc>
                <a:tc>
                  <a:txBody>
                    <a:bodyPr/>
                    <a:lstStyle/>
                    <a:p>
                      <a:pPr algn="ctr" fontAlgn="b"/>
                      <a:r>
                        <a:rPr lang="en-GB" sz="1100" b="0" i="0" u="none" strike="noStrike">
                          <a:solidFill>
                            <a:srgbClr val="000000"/>
                          </a:solidFill>
                          <a:effectLst/>
                          <a:latin typeface="Calibri" panose="020F0502020204030204" pitchFamily="34" charset="0"/>
                        </a:rPr>
                        <a:t>8</a:t>
                      </a:r>
                    </a:p>
                  </a:txBody>
                  <a:tcPr marL="9410" marR="9410" marT="9410" marB="0" anchor="b">
                    <a:lnL>
                      <a:noFill/>
                    </a:lnL>
                    <a:lnR>
                      <a:noFill/>
                    </a:lnR>
                    <a:lnT>
                      <a:noFill/>
                    </a:lnT>
                    <a:lnB>
                      <a:noFill/>
                    </a:lnB>
                    <a:solidFill>
                      <a:srgbClr val="C1D980"/>
                    </a:solidFill>
                  </a:tcPr>
                </a:tc>
                <a:tc>
                  <a:txBody>
                    <a:bodyPr/>
                    <a:lstStyle/>
                    <a:p>
                      <a:pPr algn="ctr" fontAlgn="b"/>
                      <a:r>
                        <a:rPr lang="en-GB" sz="1100" b="0" i="0" u="none" strike="noStrike">
                          <a:solidFill>
                            <a:srgbClr val="000000"/>
                          </a:solidFill>
                          <a:effectLst/>
                          <a:latin typeface="Calibri" panose="020F0502020204030204" pitchFamily="34" charset="0"/>
                        </a:rPr>
                        <a:t>7</a:t>
                      </a:r>
                    </a:p>
                  </a:txBody>
                  <a:tcPr marL="9410" marR="9410" marT="9410" marB="0" anchor="b">
                    <a:lnL>
                      <a:noFill/>
                    </a:lnL>
                    <a:lnR>
                      <a:noFill/>
                    </a:lnR>
                    <a:lnT>
                      <a:noFill/>
                    </a:lnT>
                    <a:lnB>
                      <a:noFill/>
                    </a:lnB>
                    <a:solidFill>
                      <a:srgbClr val="B4D57F"/>
                    </a:solidFill>
                  </a:tcPr>
                </a:tc>
                <a:extLst>
                  <a:ext uri="{0D108BD9-81ED-4DB2-BD59-A6C34878D82A}">
                    <a16:rowId xmlns:a16="http://schemas.microsoft.com/office/drawing/2014/main" val="267354375"/>
                  </a:ext>
                </a:extLst>
              </a:tr>
              <a:tr h="163755">
                <a:tc>
                  <a:txBody>
                    <a:bodyPr/>
                    <a:lstStyle/>
                    <a:p>
                      <a:pPr algn="l" fontAlgn="b"/>
                      <a:r>
                        <a:rPr lang="en-GB" sz="1100" b="0" i="0" u="none" strike="noStrike" dirty="0">
                          <a:solidFill>
                            <a:srgbClr val="000000"/>
                          </a:solidFill>
                          <a:effectLst/>
                          <a:latin typeface="Calibri" panose="020F0502020204030204" pitchFamily="34" charset="0"/>
                        </a:rPr>
                        <a:t>Life 'behind the scenes'</a:t>
                      </a:r>
                    </a:p>
                  </a:txBody>
                  <a:tcPr marL="9410" marR="9410" marT="9410" marB="0" anchor="b">
                    <a:lnL>
                      <a:noFill/>
                    </a:lnL>
                    <a:lnR>
                      <a:noFill/>
                    </a:lnR>
                    <a:lnT>
                      <a:noFill/>
                    </a:lnT>
                    <a:lnB>
                      <a:noFill/>
                    </a:lnB>
                  </a:tcPr>
                </a:tc>
                <a:tc>
                  <a:txBody>
                    <a:bodyPr/>
                    <a:lstStyle/>
                    <a:p>
                      <a:pPr algn="ctr" fontAlgn="b"/>
                      <a:r>
                        <a:rPr lang="en-GB" sz="1100" b="0" i="0" u="none" strike="noStrike">
                          <a:solidFill>
                            <a:srgbClr val="000000"/>
                          </a:solidFill>
                          <a:effectLst/>
                          <a:latin typeface="Calibri" panose="020F0502020204030204" pitchFamily="34" charset="0"/>
                        </a:rPr>
                        <a:t>5</a:t>
                      </a:r>
                    </a:p>
                  </a:txBody>
                  <a:tcPr marL="9410" marR="9410" marT="9410" marB="0" anchor="b">
                    <a:lnL>
                      <a:noFill/>
                    </a:lnL>
                    <a:lnR>
                      <a:noFill/>
                    </a:lnR>
                    <a:lnT>
                      <a:noFill/>
                    </a:lnT>
                    <a:lnB>
                      <a:noFill/>
                    </a:lnB>
                    <a:solidFill>
                      <a:srgbClr val="99CD7E"/>
                    </a:solidFill>
                  </a:tcPr>
                </a:tc>
                <a:tc>
                  <a:txBody>
                    <a:bodyPr/>
                    <a:lstStyle/>
                    <a:p>
                      <a:pPr algn="ctr" fontAlgn="b"/>
                      <a:r>
                        <a:rPr lang="en-GB" sz="1100" b="0" i="0" u="none" strike="noStrike">
                          <a:solidFill>
                            <a:srgbClr val="000000"/>
                          </a:solidFill>
                          <a:effectLst/>
                          <a:latin typeface="Calibri" panose="020F0502020204030204" pitchFamily="34" charset="0"/>
                        </a:rPr>
                        <a:t>2</a:t>
                      </a:r>
                    </a:p>
                  </a:txBody>
                  <a:tcPr marL="9410" marR="9410" marT="9410" marB="0" anchor="b">
                    <a:lnL>
                      <a:noFill/>
                    </a:lnL>
                    <a:lnR>
                      <a:noFill/>
                    </a:lnR>
                    <a:lnT>
                      <a:noFill/>
                    </a:lnT>
                    <a:lnB>
                      <a:noFill/>
                    </a:lnB>
                    <a:solidFill>
                      <a:srgbClr val="70C17B"/>
                    </a:solidFill>
                  </a:tcPr>
                </a:tc>
                <a:tc>
                  <a:txBody>
                    <a:bodyPr/>
                    <a:lstStyle/>
                    <a:p>
                      <a:pPr algn="ctr" fontAlgn="b"/>
                      <a:r>
                        <a:rPr lang="en-GB" sz="1100" b="0" i="0" u="none" strike="noStrike">
                          <a:solidFill>
                            <a:srgbClr val="000000"/>
                          </a:solidFill>
                          <a:effectLst/>
                          <a:latin typeface="Calibri" panose="020F0502020204030204" pitchFamily="34" charset="0"/>
                        </a:rPr>
                        <a:t>5</a:t>
                      </a:r>
                    </a:p>
                  </a:txBody>
                  <a:tcPr marL="9410" marR="9410" marT="9410" marB="0" anchor="b">
                    <a:lnL>
                      <a:noFill/>
                    </a:lnL>
                    <a:lnR>
                      <a:noFill/>
                    </a:lnR>
                    <a:lnT>
                      <a:noFill/>
                    </a:lnT>
                    <a:lnB>
                      <a:noFill/>
                    </a:lnB>
                    <a:solidFill>
                      <a:srgbClr val="99CD7E"/>
                    </a:solidFill>
                  </a:tcPr>
                </a:tc>
                <a:tc>
                  <a:txBody>
                    <a:bodyPr/>
                    <a:lstStyle/>
                    <a:p>
                      <a:pPr algn="ctr" fontAlgn="b"/>
                      <a:r>
                        <a:rPr lang="en-GB" sz="1100" b="0" i="0" u="none" strike="noStrike">
                          <a:solidFill>
                            <a:srgbClr val="000000"/>
                          </a:solidFill>
                          <a:effectLst/>
                          <a:latin typeface="Calibri" panose="020F0502020204030204" pitchFamily="34" charset="0"/>
                        </a:rPr>
                        <a:t>5</a:t>
                      </a:r>
                    </a:p>
                  </a:txBody>
                  <a:tcPr marL="9410" marR="9410" marT="9410" marB="0" anchor="b">
                    <a:lnL>
                      <a:noFill/>
                    </a:lnL>
                    <a:lnR>
                      <a:noFill/>
                    </a:lnR>
                    <a:lnT>
                      <a:noFill/>
                    </a:lnT>
                    <a:lnB>
                      <a:noFill/>
                    </a:lnB>
                    <a:solidFill>
                      <a:srgbClr val="99CD7E"/>
                    </a:solidFill>
                  </a:tcPr>
                </a:tc>
                <a:tc>
                  <a:txBody>
                    <a:bodyPr/>
                    <a:lstStyle/>
                    <a:p>
                      <a:pPr algn="ctr" fontAlgn="b"/>
                      <a:r>
                        <a:rPr lang="en-GB" sz="1100" b="0" i="0" u="none" strike="noStrike">
                          <a:solidFill>
                            <a:srgbClr val="000000"/>
                          </a:solidFill>
                          <a:effectLst/>
                          <a:latin typeface="Calibri" panose="020F0502020204030204" pitchFamily="34" charset="0"/>
                        </a:rPr>
                        <a:t>5</a:t>
                      </a:r>
                    </a:p>
                  </a:txBody>
                  <a:tcPr marL="9410" marR="9410" marT="9410" marB="0" anchor="b">
                    <a:lnL>
                      <a:noFill/>
                    </a:lnL>
                    <a:lnR>
                      <a:noFill/>
                    </a:lnR>
                    <a:lnT>
                      <a:noFill/>
                    </a:lnT>
                    <a:lnB>
                      <a:noFill/>
                    </a:lnB>
                    <a:solidFill>
                      <a:srgbClr val="99CD7E"/>
                    </a:solidFill>
                  </a:tcPr>
                </a:tc>
                <a:tc>
                  <a:txBody>
                    <a:bodyPr/>
                    <a:lstStyle/>
                    <a:p>
                      <a:pPr algn="ctr" fontAlgn="b"/>
                      <a:r>
                        <a:rPr lang="en-GB" sz="1100" b="0" i="0" u="none" strike="noStrike">
                          <a:solidFill>
                            <a:srgbClr val="000000"/>
                          </a:solidFill>
                          <a:effectLst/>
                          <a:latin typeface="Calibri" panose="020F0502020204030204" pitchFamily="34" charset="0"/>
                        </a:rPr>
                        <a:t>4</a:t>
                      </a:r>
                    </a:p>
                  </a:txBody>
                  <a:tcPr marL="9410" marR="9410" marT="9410" marB="0" anchor="b">
                    <a:lnL>
                      <a:noFill/>
                    </a:lnL>
                    <a:lnR>
                      <a:noFill/>
                    </a:lnR>
                    <a:lnT>
                      <a:noFill/>
                    </a:lnT>
                    <a:lnB>
                      <a:noFill/>
                    </a:lnB>
                    <a:solidFill>
                      <a:srgbClr val="8BC97D"/>
                    </a:solidFill>
                  </a:tcPr>
                </a:tc>
                <a:tc>
                  <a:txBody>
                    <a:bodyPr/>
                    <a:lstStyle/>
                    <a:p>
                      <a:pPr algn="ctr" fontAlgn="b"/>
                      <a:r>
                        <a:rPr lang="en-GB" sz="1100" b="0" i="0" u="none" strike="noStrike">
                          <a:solidFill>
                            <a:srgbClr val="000000"/>
                          </a:solidFill>
                          <a:effectLst/>
                          <a:latin typeface="Calibri" panose="020F0502020204030204" pitchFamily="34" charset="0"/>
                        </a:rPr>
                        <a:t>7</a:t>
                      </a:r>
                    </a:p>
                  </a:txBody>
                  <a:tcPr marL="9410" marR="9410" marT="9410" marB="0" anchor="b">
                    <a:lnL>
                      <a:noFill/>
                    </a:lnL>
                    <a:lnR>
                      <a:noFill/>
                    </a:lnR>
                    <a:lnT>
                      <a:noFill/>
                    </a:lnT>
                    <a:lnB>
                      <a:noFill/>
                    </a:lnB>
                    <a:solidFill>
                      <a:srgbClr val="B4D57F"/>
                    </a:solidFill>
                  </a:tcPr>
                </a:tc>
                <a:tc>
                  <a:txBody>
                    <a:bodyPr/>
                    <a:lstStyle/>
                    <a:p>
                      <a:pPr algn="ctr" fontAlgn="b"/>
                      <a:r>
                        <a:rPr lang="en-GB" sz="1100" b="0" i="0" u="none" strike="noStrike">
                          <a:solidFill>
                            <a:srgbClr val="000000"/>
                          </a:solidFill>
                          <a:effectLst/>
                          <a:latin typeface="Calibri" panose="020F0502020204030204" pitchFamily="34" charset="0"/>
                        </a:rPr>
                        <a:t>3</a:t>
                      </a:r>
                    </a:p>
                  </a:txBody>
                  <a:tcPr marL="9410" marR="9410" marT="9410" marB="0" anchor="b">
                    <a:lnL>
                      <a:noFill/>
                    </a:lnL>
                    <a:lnR>
                      <a:noFill/>
                    </a:lnR>
                    <a:lnT>
                      <a:noFill/>
                    </a:lnT>
                    <a:lnB>
                      <a:noFill/>
                    </a:lnB>
                    <a:solidFill>
                      <a:srgbClr val="7EC57C"/>
                    </a:solidFill>
                  </a:tcPr>
                </a:tc>
                <a:tc>
                  <a:txBody>
                    <a:bodyPr/>
                    <a:lstStyle/>
                    <a:p>
                      <a:pPr algn="ctr" fontAlgn="b"/>
                      <a:r>
                        <a:rPr lang="en-GB" sz="1100" b="0" i="0" u="none" strike="noStrike">
                          <a:solidFill>
                            <a:srgbClr val="000000"/>
                          </a:solidFill>
                          <a:effectLst/>
                          <a:latin typeface="Calibri" panose="020F0502020204030204" pitchFamily="34" charset="0"/>
                        </a:rPr>
                        <a:t>7</a:t>
                      </a:r>
                    </a:p>
                  </a:txBody>
                  <a:tcPr marL="9410" marR="9410" marT="9410" marB="0" anchor="b">
                    <a:lnL>
                      <a:noFill/>
                    </a:lnL>
                    <a:lnR>
                      <a:noFill/>
                    </a:lnR>
                    <a:lnT>
                      <a:noFill/>
                    </a:lnT>
                    <a:lnB>
                      <a:noFill/>
                    </a:lnB>
                    <a:solidFill>
                      <a:srgbClr val="B4D57F"/>
                    </a:solidFill>
                  </a:tcPr>
                </a:tc>
                <a:tc>
                  <a:txBody>
                    <a:bodyPr/>
                    <a:lstStyle/>
                    <a:p>
                      <a:pPr algn="ctr" fontAlgn="b"/>
                      <a:r>
                        <a:rPr lang="en-GB" sz="1100" b="0" i="0" u="none" strike="noStrike">
                          <a:solidFill>
                            <a:srgbClr val="000000"/>
                          </a:solidFill>
                          <a:effectLst/>
                          <a:latin typeface="Calibri" panose="020F0502020204030204" pitchFamily="34" charset="0"/>
                        </a:rPr>
                        <a:t>6</a:t>
                      </a:r>
                    </a:p>
                  </a:txBody>
                  <a:tcPr marL="9410" marR="9410" marT="9410" marB="0" anchor="b">
                    <a:lnL>
                      <a:noFill/>
                    </a:lnL>
                    <a:lnR>
                      <a:noFill/>
                    </a:lnR>
                    <a:lnT>
                      <a:noFill/>
                    </a:lnT>
                    <a:lnB>
                      <a:noFill/>
                    </a:lnB>
                    <a:solidFill>
                      <a:srgbClr val="A6D17E"/>
                    </a:solidFill>
                  </a:tcPr>
                </a:tc>
                <a:tc>
                  <a:txBody>
                    <a:bodyPr/>
                    <a:lstStyle/>
                    <a:p>
                      <a:pPr algn="ctr" fontAlgn="b"/>
                      <a:r>
                        <a:rPr lang="en-GB" sz="1100" b="0" i="0" u="none" strike="noStrike">
                          <a:solidFill>
                            <a:srgbClr val="000000"/>
                          </a:solidFill>
                          <a:effectLst/>
                          <a:latin typeface="Calibri" panose="020F0502020204030204" pitchFamily="34" charset="0"/>
                        </a:rPr>
                        <a:t>3</a:t>
                      </a:r>
                    </a:p>
                  </a:txBody>
                  <a:tcPr marL="9410" marR="9410" marT="9410" marB="0" anchor="b">
                    <a:lnL>
                      <a:noFill/>
                    </a:lnL>
                    <a:lnR>
                      <a:noFill/>
                    </a:lnR>
                    <a:lnT>
                      <a:noFill/>
                    </a:lnT>
                    <a:lnB>
                      <a:noFill/>
                    </a:lnB>
                    <a:solidFill>
                      <a:srgbClr val="7EC57C"/>
                    </a:solidFill>
                  </a:tcPr>
                </a:tc>
                <a:extLst>
                  <a:ext uri="{0D108BD9-81ED-4DB2-BD59-A6C34878D82A}">
                    <a16:rowId xmlns:a16="http://schemas.microsoft.com/office/drawing/2014/main" val="2896295959"/>
                  </a:ext>
                </a:extLst>
              </a:tr>
              <a:tr h="163755">
                <a:tc>
                  <a:txBody>
                    <a:bodyPr/>
                    <a:lstStyle/>
                    <a:p>
                      <a:pPr algn="l" fontAlgn="b"/>
                      <a:r>
                        <a:rPr lang="en-GB" sz="1100" b="0" i="0" u="none" strike="noStrike" dirty="0">
                          <a:solidFill>
                            <a:srgbClr val="000000"/>
                          </a:solidFill>
                          <a:effectLst/>
                          <a:latin typeface="Calibri" panose="020F0502020204030204" pitchFamily="34" charset="0"/>
                        </a:rPr>
                        <a:t>Distillery/ brewery experience</a:t>
                      </a:r>
                    </a:p>
                  </a:txBody>
                  <a:tcPr marL="9410" marR="9410" marT="9410" marB="0" anchor="b">
                    <a:lnL>
                      <a:noFill/>
                    </a:lnL>
                    <a:lnR>
                      <a:noFill/>
                    </a:lnR>
                    <a:lnT>
                      <a:noFill/>
                    </a:lnT>
                    <a:lnB>
                      <a:noFill/>
                    </a:lnB>
                  </a:tcPr>
                </a:tc>
                <a:tc>
                  <a:txBody>
                    <a:bodyPr/>
                    <a:lstStyle/>
                    <a:p>
                      <a:pPr algn="ctr" fontAlgn="b"/>
                      <a:r>
                        <a:rPr lang="en-GB" sz="1100" b="0" i="0" u="none" strike="noStrike">
                          <a:solidFill>
                            <a:srgbClr val="000000"/>
                          </a:solidFill>
                          <a:effectLst/>
                          <a:latin typeface="Calibri" panose="020F0502020204030204" pitchFamily="34" charset="0"/>
                        </a:rPr>
                        <a:t>6</a:t>
                      </a:r>
                    </a:p>
                  </a:txBody>
                  <a:tcPr marL="9410" marR="9410" marT="9410" marB="0" anchor="b">
                    <a:lnL>
                      <a:noFill/>
                    </a:lnL>
                    <a:lnR>
                      <a:noFill/>
                    </a:lnR>
                    <a:lnT>
                      <a:noFill/>
                    </a:lnT>
                    <a:lnB>
                      <a:noFill/>
                    </a:lnB>
                    <a:solidFill>
                      <a:srgbClr val="A6D17E"/>
                    </a:solidFill>
                  </a:tcPr>
                </a:tc>
                <a:tc>
                  <a:txBody>
                    <a:bodyPr/>
                    <a:lstStyle/>
                    <a:p>
                      <a:pPr algn="ctr" fontAlgn="b"/>
                      <a:r>
                        <a:rPr lang="en-GB" sz="1100" b="0" i="0" u="none" strike="noStrike">
                          <a:solidFill>
                            <a:srgbClr val="000000"/>
                          </a:solidFill>
                          <a:effectLst/>
                          <a:latin typeface="Calibri" panose="020F0502020204030204" pitchFamily="34" charset="0"/>
                        </a:rPr>
                        <a:t>4</a:t>
                      </a:r>
                    </a:p>
                  </a:txBody>
                  <a:tcPr marL="9410" marR="9410" marT="9410" marB="0" anchor="b">
                    <a:lnL>
                      <a:noFill/>
                    </a:lnL>
                    <a:lnR>
                      <a:noFill/>
                    </a:lnR>
                    <a:lnT>
                      <a:noFill/>
                    </a:lnT>
                    <a:lnB>
                      <a:noFill/>
                    </a:lnB>
                    <a:solidFill>
                      <a:srgbClr val="8BC97D"/>
                    </a:solidFill>
                  </a:tcPr>
                </a:tc>
                <a:tc>
                  <a:txBody>
                    <a:bodyPr/>
                    <a:lstStyle/>
                    <a:p>
                      <a:pPr algn="ctr" fontAlgn="b"/>
                      <a:r>
                        <a:rPr lang="en-GB" sz="1100" b="0" i="0" u="none" strike="noStrike">
                          <a:solidFill>
                            <a:srgbClr val="000000"/>
                          </a:solidFill>
                          <a:effectLst/>
                          <a:latin typeface="Calibri" panose="020F0502020204030204" pitchFamily="34" charset="0"/>
                        </a:rPr>
                        <a:t>7</a:t>
                      </a:r>
                    </a:p>
                  </a:txBody>
                  <a:tcPr marL="9410" marR="9410" marT="9410" marB="0" anchor="b">
                    <a:lnL>
                      <a:noFill/>
                    </a:lnL>
                    <a:lnR>
                      <a:noFill/>
                    </a:lnR>
                    <a:lnT>
                      <a:noFill/>
                    </a:lnT>
                    <a:lnB>
                      <a:noFill/>
                    </a:lnB>
                    <a:solidFill>
                      <a:srgbClr val="B4D57F"/>
                    </a:solidFill>
                  </a:tcPr>
                </a:tc>
                <a:tc>
                  <a:txBody>
                    <a:bodyPr/>
                    <a:lstStyle/>
                    <a:p>
                      <a:pPr algn="ctr" fontAlgn="b"/>
                      <a:r>
                        <a:rPr lang="en-GB" sz="1100" b="0" i="0" u="none" strike="noStrike">
                          <a:solidFill>
                            <a:srgbClr val="000000"/>
                          </a:solidFill>
                          <a:effectLst/>
                          <a:latin typeface="Calibri" panose="020F0502020204030204" pitchFamily="34" charset="0"/>
                        </a:rPr>
                        <a:t>7</a:t>
                      </a:r>
                    </a:p>
                  </a:txBody>
                  <a:tcPr marL="9410" marR="9410" marT="9410" marB="0" anchor="b">
                    <a:lnL>
                      <a:noFill/>
                    </a:lnL>
                    <a:lnR>
                      <a:noFill/>
                    </a:lnR>
                    <a:lnT>
                      <a:noFill/>
                    </a:lnT>
                    <a:lnB>
                      <a:noFill/>
                    </a:lnB>
                    <a:solidFill>
                      <a:srgbClr val="B4D57F"/>
                    </a:solidFill>
                  </a:tcPr>
                </a:tc>
                <a:tc>
                  <a:txBody>
                    <a:bodyPr/>
                    <a:lstStyle/>
                    <a:p>
                      <a:pPr algn="ctr" fontAlgn="b"/>
                      <a:r>
                        <a:rPr lang="en-GB" sz="1100" b="0" i="0" u="none" strike="noStrike">
                          <a:solidFill>
                            <a:srgbClr val="000000"/>
                          </a:solidFill>
                          <a:effectLst/>
                          <a:latin typeface="Calibri" panose="020F0502020204030204" pitchFamily="34" charset="0"/>
                        </a:rPr>
                        <a:t>7</a:t>
                      </a:r>
                    </a:p>
                  </a:txBody>
                  <a:tcPr marL="9410" marR="9410" marT="9410" marB="0" anchor="b">
                    <a:lnL>
                      <a:noFill/>
                    </a:lnL>
                    <a:lnR>
                      <a:noFill/>
                    </a:lnR>
                    <a:lnT>
                      <a:noFill/>
                    </a:lnT>
                    <a:lnB>
                      <a:noFill/>
                    </a:lnB>
                    <a:solidFill>
                      <a:srgbClr val="B4D57F"/>
                    </a:solidFill>
                  </a:tcP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410" marR="9410" marT="9410" marB="0" anchor="b">
                    <a:lnL>
                      <a:noFill/>
                    </a:lnL>
                    <a:lnR>
                      <a:noFill/>
                    </a:lnR>
                    <a:lnT>
                      <a:noFill/>
                    </a:lnT>
                    <a:lnB>
                      <a:noFill/>
                    </a:lnB>
                    <a:solidFill>
                      <a:srgbClr val="7EC57C"/>
                    </a:solidFill>
                  </a:tcPr>
                </a:tc>
                <a:tc>
                  <a:txBody>
                    <a:bodyPr/>
                    <a:lstStyle/>
                    <a:p>
                      <a:pPr algn="ctr" fontAlgn="b"/>
                      <a:r>
                        <a:rPr lang="en-GB" sz="1100" b="0" i="0" u="none" strike="noStrike">
                          <a:solidFill>
                            <a:srgbClr val="000000"/>
                          </a:solidFill>
                          <a:effectLst/>
                          <a:latin typeface="Calibri" panose="020F0502020204030204" pitchFamily="34" charset="0"/>
                        </a:rPr>
                        <a:t>5</a:t>
                      </a:r>
                    </a:p>
                  </a:txBody>
                  <a:tcPr marL="9410" marR="9410" marT="9410" marB="0" anchor="b">
                    <a:lnL>
                      <a:noFill/>
                    </a:lnL>
                    <a:lnR>
                      <a:noFill/>
                    </a:lnR>
                    <a:lnT>
                      <a:noFill/>
                    </a:lnT>
                    <a:lnB>
                      <a:noFill/>
                    </a:lnB>
                    <a:solidFill>
                      <a:srgbClr val="99CD7E"/>
                    </a:solidFill>
                  </a:tcPr>
                </a:tc>
                <a:tc>
                  <a:txBody>
                    <a:bodyPr/>
                    <a:lstStyle/>
                    <a:p>
                      <a:pPr algn="ctr" fontAlgn="b"/>
                      <a:r>
                        <a:rPr lang="en-GB" sz="1100" b="0" i="0" u="none" strike="noStrike">
                          <a:solidFill>
                            <a:srgbClr val="000000"/>
                          </a:solidFill>
                          <a:effectLst/>
                          <a:latin typeface="Calibri" panose="020F0502020204030204" pitchFamily="34" charset="0"/>
                        </a:rPr>
                        <a:t>5</a:t>
                      </a:r>
                    </a:p>
                  </a:txBody>
                  <a:tcPr marL="9410" marR="9410" marT="9410" marB="0" anchor="b">
                    <a:lnL>
                      <a:noFill/>
                    </a:lnL>
                    <a:lnR>
                      <a:noFill/>
                    </a:lnR>
                    <a:lnT>
                      <a:noFill/>
                    </a:lnT>
                    <a:lnB>
                      <a:noFill/>
                    </a:lnB>
                    <a:solidFill>
                      <a:srgbClr val="99CD7E"/>
                    </a:solidFill>
                  </a:tcPr>
                </a:tc>
                <a:tc>
                  <a:txBody>
                    <a:bodyPr/>
                    <a:lstStyle/>
                    <a:p>
                      <a:pPr algn="ctr" fontAlgn="b"/>
                      <a:r>
                        <a:rPr lang="en-GB" sz="1100" b="0" i="0" u="none" strike="noStrike">
                          <a:solidFill>
                            <a:srgbClr val="000000"/>
                          </a:solidFill>
                          <a:effectLst/>
                          <a:latin typeface="Calibri" panose="020F0502020204030204" pitchFamily="34" charset="0"/>
                        </a:rPr>
                        <a:t>5</a:t>
                      </a:r>
                    </a:p>
                  </a:txBody>
                  <a:tcPr marL="9410" marR="9410" marT="9410" marB="0" anchor="b">
                    <a:lnL>
                      <a:noFill/>
                    </a:lnL>
                    <a:lnR>
                      <a:noFill/>
                    </a:lnR>
                    <a:lnT>
                      <a:noFill/>
                    </a:lnT>
                    <a:lnB>
                      <a:noFill/>
                    </a:lnB>
                    <a:solidFill>
                      <a:srgbClr val="99CD7E"/>
                    </a:solidFill>
                  </a:tcPr>
                </a:tc>
                <a:tc>
                  <a:txBody>
                    <a:bodyPr/>
                    <a:lstStyle/>
                    <a:p>
                      <a:pPr algn="ctr" fontAlgn="b"/>
                      <a:r>
                        <a:rPr lang="en-GB" sz="1100" b="0" i="0" u="none" strike="noStrike">
                          <a:solidFill>
                            <a:srgbClr val="000000"/>
                          </a:solidFill>
                          <a:effectLst/>
                          <a:latin typeface="Calibri" panose="020F0502020204030204" pitchFamily="34" charset="0"/>
                        </a:rPr>
                        <a:t>4</a:t>
                      </a:r>
                    </a:p>
                  </a:txBody>
                  <a:tcPr marL="9410" marR="9410" marT="9410" marB="0" anchor="b">
                    <a:lnL>
                      <a:noFill/>
                    </a:lnL>
                    <a:lnR>
                      <a:noFill/>
                    </a:lnR>
                    <a:lnT>
                      <a:noFill/>
                    </a:lnT>
                    <a:lnB>
                      <a:noFill/>
                    </a:lnB>
                    <a:solidFill>
                      <a:srgbClr val="8BC97D"/>
                    </a:solidFill>
                  </a:tcPr>
                </a:tc>
                <a:tc>
                  <a:txBody>
                    <a:bodyPr/>
                    <a:lstStyle/>
                    <a:p>
                      <a:pPr algn="ctr" fontAlgn="b"/>
                      <a:r>
                        <a:rPr lang="en-GB" sz="1100" b="0" i="0" u="none" strike="noStrike">
                          <a:solidFill>
                            <a:srgbClr val="000000"/>
                          </a:solidFill>
                          <a:effectLst/>
                          <a:latin typeface="Calibri" panose="020F0502020204030204" pitchFamily="34" charset="0"/>
                        </a:rPr>
                        <a:t>8</a:t>
                      </a:r>
                    </a:p>
                  </a:txBody>
                  <a:tcPr marL="9410" marR="9410" marT="9410" marB="0" anchor="b">
                    <a:lnL>
                      <a:noFill/>
                    </a:lnL>
                    <a:lnR>
                      <a:noFill/>
                    </a:lnR>
                    <a:lnT>
                      <a:noFill/>
                    </a:lnT>
                    <a:lnB>
                      <a:noFill/>
                    </a:lnB>
                    <a:solidFill>
                      <a:srgbClr val="C1D980"/>
                    </a:solidFill>
                  </a:tcPr>
                </a:tc>
                <a:extLst>
                  <a:ext uri="{0D108BD9-81ED-4DB2-BD59-A6C34878D82A}">
                    <a16:rowId xmlns:a16="http://schemas.microsoft.com/office/drawing/2014/main" val="335189854"/>
                  </a:ext>
                </a:extLst>
              </a:tr>
              <a:tr h="163755">
                <a:tc>
                  <a:txBody>
                    <a:bodyPr/>
                    <a:lstStyle/>
                    <a:p>
                      <a:pPr algn="l" fontAlgn="b"/>
                      <a:r>
                        <a:rPr lang="en-GB" sz="1100" b="0" i="0" u="none" strike="noStrike">
                          <a:solidFill>
                            <a:srgbClr val="000000"/>
                          </a:solidFill>
                          <a:effectLst/>
                          <a:latin typeface="Calibri" panose="020F0502020204030204" pitchFamily="34" charset="0"/>
                        </a:rPr>
                        <a:t>Cookery class</a:t>
                      </a:r>
                    </a:p>
                  </a:txBody>
                  <a:tcPr marL="9410" marR="9410" marT="9410" marB="0" anchor="b">
                    <a:lnL>
                      <a:noFill/>
                    </a:lnL>
                    <a:lnR>
                      <a:noFill/>
                    </a:lnR>
                    <a:lnT>
                      <a:noFill/>
                    </a:lnT>
                    <a:lnB>
                      <a:noFill/>
                    </a:lnB>
                  </a:tcPr>
                </a:tc>
                <a:tc>
                  <a:txBody>
                    <a:bodyPr/>
                    <a:lstStyle/>
                    <a:p>
                      <a:pPr algn="ctr" fontAlgn="b"/>
                      <a:r>
                        <a:rPr lang="en-GB" sz="1100" b="0" i="0" u="none" strike="noStrike">
                          <a:solidFill>
                            <a:srgbClr val="000000"/>
                          </a:solidFill>
                          <a:effectLst/>
                          <a:latin typeface="Calibri" panose="020F0502020204030204" pitchFamily="34" charset="0"/>
                        </a:rPr>
                        <a:t>7</a:t>
                      </a:r>
                    </a:p>
                  </a:txBody>
                  <a:tcPr marL="9410" marR="9410" marT="9410" marB="0" anchor="b">
                    <a:lnL>
                      <a:noFill/>
                    </a:lnL>
                    <a:lnR>
                      <a:noFill/>
                    </a:lnR>
                    <a:lnT>
                      <a:noFill/>
                    </a:lnT>
                    <a:lnB>
                      <a:noFill/>
                    </a:lnB>
                    <a:solidFill>
                      <a:srgbClr val="B4D57F"/>
                    </a:solidFill>
                  </a:tcPr>
                </a:tc>
                <a:tc>
                  <a:txBody>
                    <a:bodyPr/>
                    <a:lstStyle/>
                    <a:p>
                      <a:pPr algn="ctr" fontAlgn="b"/>
                      <a:r>
                        <a:rPr lang="en-GB" sz="1100" b="0" i="0" u="none" strike="noStrike">
                          <a:solidFill>
                            <a:srgbClr val="000000"/>
                          </a:solidFill>
                          <a:effectLst/>
                          <a:latin typeface="Calibri" panose="020F0502020204030204" pitchFamily="34" charset="0"/>
                        </a:rPr>
                        <a:t>6</a:t>
                      </a:r>
                    </a:p>
                  </a:txBody>
                  <a:tcPr marL="9410" marR="9410" marT="9410" marB="0" anchor="b">
                    <a:lnL>
                      <a:noFill/>
                    </a:lnL>
                    <a:lnR>
                      <a:noFill/>
                    </a:lnR>
                    <a:lnT>
                      <a:noFill/>
                    </a:lnT>
                    <a:lnB>
                      <a:noFill/>
                    </a:lnB>
                    <a:solidFill>
                      <a:srgbClr val="A6D17E"/>
                    </a:solidFill>
                  </a:tcPr>
                </a:tc>
                <a:tc>
                  <a:txBody>
                    <a:bodyPr/>
                    <a:lstStyle/>
                    <a:p>
                      <a:pPr algn="ctr" fontAlgn="b"/>
                      <a:r>
                        <a:rPr lang="en-GB" sz="1100" b="0" i="0" u="none" strike="noStrike">
                          <a:solidFill>
                            <a:srgbClr val="000000"/>
                          </a:solidFill>
                          <a:effectLst/>
                          <a:latin typeface="Calibri" panose="020F0502020204030204" pitchFamily="34" charset="0"/>
                        </a:rPr>
                        <a:t>10</a:t>
                      </a:r>
                    </a:p>
                  </a:txBody>
                  <a:tcPr marL="9410" marR="9410" marT="9410" marB="0" anchor="b">
                    <a:lnL>
                      <a:noFill/>
                    </a:lnL>
                    <a:lnR>
                      <a:noFill/>
                    </a:lnR>
                    <a:lnT>
                      <a:noFill/>
                    </a:lnT>
                    <a:lnB>
                      <a:noFill/>
                    </a:lnB>
                    <a:solidFill>
                      <a:srgbClr val="DDE182"/>
                    </a:solidFill>
                  </a:tcPr>
                </a:tc>
                <a:tc>
                  <a:txBody>
                    <a:bodyPr/>
                    <a:lstStyle/>
                    <a:p>
                      <a:pPr algn="ctr" fontAlgn="b"/>
                      <a:r>
                        <a:rPr lang="en-GB" sz="1100" b="0" i="0" u="none" strike="noStrike">
                          <a:solidFill>
                            <a:srgbClr val="000000"/>
                          </a:solidFill>
                          <a:effectLst/>
                          <a:latin typeface="Calibri" panose="020F0502020204030204" pitchFamily="34" charset="0"/>
                        </a:rPr>
                        <a:t>8</a:t>
                      </a:r>
                    </a:p>
                  </a:txBody>
                  <a:tcPr marL="9410" marR="9410" marT="9410" marB="0" anchor="b">
                    <a:lnL>
                      <a:noFill/>
                    </a:lnL>
                    <a:lnR>
                      <a:noFill/>
                    </a:lnR>
                    <a:lnT>
                      <a:noFill/>
                    </a:lnT>
                    <a:lnB>
                      <a:noFill/>
                    </a:lnB>
                    <a:solidFill>
                      <a:srgbClr val="C1D980"/>
                    </a:solidFill>
                  </a:tcPr>
                </a:tc>
                <a:tc>
                  <a:txBody>
                    <a:bodyPr/>
                    <a:lstStyle/>
                    <a:p>
                      <a:pPr algn="ctr" fontAlgn="b"/>
                      <a:r>
                        <a:rPr lang="en-GB" sz="1100" b="0" i="0" u="none" strike="noStrike">
                          <a:solidFill>
                            <a:srgbClr val="000000"/>
                          </a:solidFill>
                          <a:effectLst/>
                          <a:latin typeface="Calibri" panose="020F0502020204030204" pitchFamily="34" charset="0"/>
                        </a:rPr>
                        <a:t>10</a:t>
                      </a:r>
                    </a:p>
                  </a:txBody>
                  <a:tcPr marL="9410" marR="9410" marT="9410" marB="0" anchor="b">
                    <a:lnL>
                      <a:noFill/>
                    </a:lnL>
                    <a:lnR>
                      <a:noFill/>
                    </a:lnR>
                    <a:lnT>
                      <a:noFill/>
                    </a:lnT>
                    <a:lnB>
                      <a:noFill/>
                    </a:lnB>
                    <a:solidFill>
                      <a:srgbClr val="DDE182"/>
                    </a:solidFill>
                  </a:tcPr>
                </a:tc>
                <a:tc>
                  <a:txBody>
                    <a:bodyPr/>
                    <a:lstStyle/>
                    <a:p>
                      <a:pPr algn="ctr" fontAlgn="b"/>
                      <a:r>
                        <a:rPr lang="en-GB" sz="1100" b="0" i="0" u="none" strike="noStrike">
                          <a:solidFill>
                            <a:srgbClr val="000000"/>
                          </a:solidFill>
                          <a:effectLst/>
                          <a:latin typeface="Calibri" panose="020F0502020204030204" pitchFamily="34" charset="0"/>
                        </a:rPr>
                        <a:t>8</a:t>
                      </a:r>
                    </a:p>
                  </a:txBody>
                  <a:tcPr marL="9410" marR="9410" marT="9410" marB="0" anchor="b">
                    <a:lnL>
                      <a:noFill/>
                    </a:lnL>
                    <a:lnR>
                      <a:noFill/>
                    </a:lnR>
                    <a:lnT>
                      <a:noFill/>
                    </a:lnT>
                    <a:lnB>
                      <a:noFill/>
                    </a:lnB>
                    <a:solidFill>
                      <a:srgbClr val="C1D980"/>
                    </a:solidFill>
                  </a:tcPr>
                </a:tc>
                <a:tc>
                  <a:txBody>
                    <a:bodyPr/>
                    <a:lstStyle/>
                    <a:p>
                      <a:pPr algn="ctr" fontAlgn="b"/>
                      <a:r>
                        <a:rPr lang="en-GB" sz="1100" b="0" i="0" u="none" strike="noStrike">
                          <a:solidFill>
                            <a:srgbClr val="000000"/>
                          </a:solidFill>
                          <a:effectLst/>
                          <a:latin typeface="Calibri" panose="020F0502020204030204" pitchFamily="34" charset="0"/>
                        </a:rPr>
                        <a:t>8</a:t>
                      </a:r>
                    </a:p>
                  </a:txBody>
                  <a:tcPr marL="9410" marR="9410" marT="9410" marB="0" anchor="b">
                    <a:lnL>
                      <a:noFill/>
                    </a:lnL>
                    <a:lnR>
                      <a:noFill/>
                    </a:lnR>
                    <a:lnT>
                      <a:noFill/>
                    </a:lnT>
                    <a:lnB>
                      <a:noFill/>
                    </a:lnB>
                    <a:solidFill>
                      <a:srgbClr val="C1D980"/>
                    </a:solidFill>
                  </a:tcPr>
                </a:tc>
                <a:tc>
                  <a:txBody>
                    <a:bodyPr/>
                    <a:lstStyle/>
                    <a:p>
                      <a:pPr algn="ctr" fontAlgn="b"/>
                      <a:r>
                        <a:rPr lang="en-GB" sz="1100" b="0" i="0" u="none" strike="noStrike">
                          <a:solidFill>
                            <a:srgbClr val="000000"/>
                          </a:solidFill>
                          <a:effectLst/>
                          <a:latin typeface="Calibri" panose="020F0502020204030204" pitchFamily="34" charset="0"/>
                        </a:rPr>
                        <a:t>8</a:t>
                      </a:r>
                    </a:p>
                  </a:txBody>
                  <a:tcPr marL="9410" marR="9410" marT="9410" marB="0" anchor="b">
                    <a:lnL>
                      <a:noFill/>
                    </a:lnL>
                    <a:lnR>
                      <a:noFill/>
                    </a:lnR>
                    <a:lnT>
                      <a:noFill/>
                    </a:lnT>
                    <a:lnB>
                      <a:noFill/>
                    </a:lnB>
                    <a:solidFill>
                      <a:srgbClr val="C1D980"/>
                    </a:solidFill>
                  </a:tcPr>
                </a:tc>
                <a:tc>
                  <a:txBody>
                    <a:bodyPr/>
                    <a:lstStyle/>
                    <a:p>
                      <a:pPr algn="ctr" fontAlgn="b"/>
                      <a:r>
                        <a:rPr lang="en-GB" sz="1100" b="0" i="0" u="none" strike="noStrike">
                          <a:solidFill>
                            <a:srgbClr val="000000"/>
                          </a:solidFill>
                          <a:effectLst/>
                          <a:latin typeface="Calibri" panose="020F0502020204030204" pitchFamily="34" charset="0"/>
                        </a:rPr>
                        <a:t>6</a:t>
                      </a:r>
                    </a:p>
                  </a:txBody>
                  <a:tcPr marL="9410" marR="9410" marT="9410" marB="0" anchor="b">
                    <a:lnL>
                      <a:noFill/>
                    </a:lnL>
                    <a:lnR>
                      <a:noFill/>
                    </a:lnR>
                    <a:lnT>
                      <a:noFill/>
                    </a:lnT>
                    <a:lnB>
                      <a:noFill/>
                    </a:lnB>
                    <a:solidFill>
                      <a:srgbClr val="A6D17E"/>
                    </a:solidFill>
                  </a:tcPr>
                </a:tc>
                <a:tc>
                  <a:txBody>
                    <a:bodyPr/>
                    <a:lstStyle/>
                    <a:p>
                      <a:pPr algn="ctr" fontAlgn="b"/>
                      <a:r>
                        <a:rPr lang="en-GB" sz="1100" b="0" i="0" u="none" strike="noStrike">
                          <a:solidFill>
                            <a:srgbClr val="000000"/>
                          </a:solidFill>
                          <a:effectLst/>
                          <a:latin typeface="Calibri" panose="020F0502020204030204" pitchFamily="34" charset="0"/>
                        </a:rPr>
                        <a:t>5</a:t>
                      </a:r>
                    </a:p>
                  </a:txBody>
                  <a:tcPr marL="9410" marR="9410" marT="9410" marB="0" anchor="b">
                    <a:lnL>
                      <a:noFill/>
                    </a:lnL>
                    <a:lnR>
                      <a:noFill/>
                    </a:lnR>
                    <a:lnT>
                      <a:noFill/>
                    </a:lnT>
                    <a:lnB>
                      <a:noFill/>
                    </a:lnB>
                    <a:solidFill>
                      <a:srgbClr val="99CD7E"/>
                    </a:solidFill>
                  </a:tcPr>
                </a:tc>
                <a:tc>
                  <a:txBody>
                    <a:bodyPr/>
                    <a:lstStyle/>
                    <a:p>
                      <a:pPr algn="ctr" fontAlgn="b"/>
                      <a:r>
                        <a:rPr lang="en-GB" sz="1100" b="0" i="0" u="none" strike="noStrike">
                          <a:solidFill>
                            <a:srgbClr val="000000"/>
                          </a:solidFill>
                          <a:effectLst/>
                          <a:latin typeface="Calibri" panose="020F0502020204030204" pitchFamily="34" charset="0"/>
                        </a:rPr>
                        <a:t>6</a:t>
                      </a:r>
                    </a:p>
                  </a:txBody>
                  <a:tcPr marL="9410" marR="9410" marT="9410" marB="0" anchor="b">
                    <a:lnL>
                      <a:noFill/>
                    </a:lnL>
                    <a:lnR>
                      <a:noFill/>
                    </a:lnR>
                    <a:lnT>
                      <a:noFill/>
                    </a:lnT>
                    <a:lnB>
                      <a:noFill/>
                    </a:lnB>
                    <a:solidFill>
                      <a:srgbClr val="A6D17E"/>
                    </a:solidFill>
                  </a:tcPr>
                </a:tc>
                <a:extLst>
                  <a:ext uri="{0D108BD9-81ED-4DB2-BD59-A6C34878D82A}">
                    <a16:rowId xmlns:a16="http://schemas.microsoft.com/office/drawing/2014/main" val="3756335724"/>
                  </a:ext>
                </a:extLst>
              </a:tr>
              <a:tr h="163755">
                <a:tc>
                  <a:txBody>
                    <a:bodyPr/>
                    <a:lstStyle/>
                    <a:p>
                      <a:pPr algn="l" fontAlgn="b"/>
                      <a:r>
                        <a:rPr lang="en-GB" sz="1100" b="0" i="0" u="none" strike="noStrike">
                          <a:solidFill>
                            <a:srgbClr val="000000"/>
                          </a:solidFill>
                          <a:effectLst/>
                          <a:latin typeface="Calibri" panose="020F0502020204030204" pitchFamily="34" charset="0"/>
                        </a:rPr>
                        <a:t>Chocolate making class</a:t>
                      </a:r>
                    </a:p>
                  </a:txBody>
                  <a:tcPr marL="9410" marR="9410" marT="9410" marB="0" anchor="b">
                    <a:lnL>
                      <a:noFill/>
                    </a:lnL>
                    <a:lnR>
                      <a:noFill/>
                    </a:lnR>
                    <a:lnT>
                      <a:noFill/>
                    </a:lnT>
                    <a:lnB>
                      <a:noFill/>
                    </a:lnB>
                  </a:tcP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9410" marR="9410" marT="9410" marB="0" anchor="b">
                    <a:lnL>
                      <a:noFill/>
                    </a:lnL>
                    <a:lnR>
                      <a:noFill/>
                    </a:lnR>
                    <a:lnT>
                      <a:noFill/>
                    </a:lnT>
                    <a:lnB>
                      <a:noFill/>
                    </a:lnB>
                    <a:solidFill>
                      <a:srgbClr val="C1D980"/>
                    </a:solidFill>
                  </a:tcPr>
                </a:tc>
                <a:tc>
                  <a:txBody>
                    <a:bodyPr/>
                    <a:lstStyle/>
                    <a:p>
                      <a:pPr algn="ctr" fontAlgn="b"/>
                      <a:r>
                        <a:rPr lang="en-GB" sz="1100" b="0" i="0" u="none" strike="noStrike">
                          <a:solidFill>
                            <a:srgbClr val="000000"/>
                          </a:solidFill>
                          <a:effectLst/>
                          <a:latin typeface="Calibri" panose="020F0502020204030204" pitchFamily="34" charset="0"/>
                        </a:rPr>
                        <a:t>8</a:t>
                      </a:r>
                    </a:p>
                  </a:txBody>
                  <a:tcPr marL="9410" marR="9410" marT="9410" marB="0" anchor="b">
                    <a:lnL>
                      <a:noFill/>
                    </a:lnL>
                    <a:lnR>
                      <a:noFill/>
                    </a:lnR>
                    <a:lnT>
                      <a:noFill/>
                    </a:lnT>
                    <a:lnB>
                      <a:noFill/>
                    </a:lnB>
                    <a:solidFill>
                      <a:srgbClr val="C1D980"/>
                    </a:solidFill>
                  </a:tcPr>
                </a:tc>
                <a:tc>
                  <a:txBody>
                    <a:bodyPr/>
                    <a:lstStyle/>
                    <a:p>
                      <a:pPr algn="ctr" fontAlgn="b"/>
                      <a:r>
                        <a:rPr lang="en-GB" sz="1100" b="0" i="0" u="none" strike="noStrike">
                          <a:solidFill>
                            <a:srgbClr val="000000"/>
                          </a:solidFill>
                          <a:effectLst/>
                          <a:latin typeface="Calibri" panose="020F0502020204030204" pitchFamily="34" charset="0"/>
                        </a:rPr>
                        <a:t>11</a:t>
                      </a:r>
                    </a:p>
                  </a:txBody>
                  <a:tcPr marL="9410" marR="9410" marT="9410" marB="0" anchor="b">
                    <a:lnL>
                      <a:noFill/>
                    </a:lnL>
                    <a:lnR>
                      <a:noFill/>
                    </a:lnR>
                    <a:lnT>
                      <a:noFill/>
                    </a:lnT>
                    <a:lnB>
                      <a:noFill/>
                    </a:lnB>
                    <a:solidFill>
                      <a:srgbClr val="EAE582"/>
                    </a:solidFill>
                  </a:tcPr>
                </a:tc>
                <a:tc>
                  <a:txBody>
                    <a:bodyPr/>
                    <a:lstStyle/>
                    <a:p>
                      <a:pPr algn="ctr" fontAlgn="b"/>
                      <a:r>
                        <a:rPr lang="en-GB" sz="1100" b="0" i="0" u="none" strike="noStrike">
                          <a:solidFill>
                            <a:srgbClr val="000000"/>
                          </a:solidFill>
                          <a:effectLst/>
                          <a:latin typeface="Calibri" panose="020F0502020204030204" pitchFamily="34" charset="0"/>
                        </a:rPr>
                        <a:t>9</a:t>
                      </a:r>
                    </a:p>
                  </a:txBody>
                  <a:tcPr marL="9410" marR="9410" marT="9410" marB="0" anchor="b">
                    <a:lnL>
                      <a:noFill/>
                    </a:lnL>
                    <a:lnR>
                      <a:noFill/>
                    </a:lnR>
                    <a:lnT>
                      <a:noFill/>
                    </a:lnT>
                    <a:lnB>
                      <a:noFill/>
                    </a:lnB>
                    <a:solidFill>
                      <a:srgbClr val="CFDD81"/>
                    </a:solidFill>
                  </a:tcPr>
                </a:tc>
                <a:tc>
                  <a:txBody>
                    <a:bodyPr/>
                    <a:lstStyle/>
                    <a:p>
                      <a:pPr algn="ctr" fontAlgn="b"/>
                      <a:r>
                        <a:rPr lang="en-GB" sz="1100" b="0" i="0" u="none" strike="noStrike">
                          <a:solidFill>
                            <a:srgbClr val="000000"/>
                          </a:solidFill>
                          <a:effectLst/>
                          <a:latin typeface="Calibri" panose="020F0502020204030204" pitchFamily="34" charset="0"/>
                        </a:rPr>
                        <a:t>8</a:t>
                      </a:r>
                    </a:p>
                  </a:txBody>
                  <a:tcPr marL="9410" marR="9410" marT="9410" marB="0" anchor="b">
                    <a:lnL>
                      <a:noFill/>
                    </a:lnL>
                    <a:lnR>
                      <a:noFill/>
                    </a:lnR>
                    <a:lnT>
                      <a:noFill/>
                    </a:lnT>
                    <a:lnB>
                      <a:noFill/>
                    </a:lnB>
                    <a:solidFill>
                      <a:srgbClr val="C1D980"/>
                    </a:solidFill>
                  </a:tcPr>
                </a:tc>
                <a:tc>
                  <a:txBody>
                    <a:bodyPr/>
                    <a:lstStyle/>
                    <a:p>
                      <a:pPr algn="ctr" fontAlgn="b"/>
                      <a:r>
                        <a:rPr lang="en-GB" sz="1100" b="0" i="0" u="none" strike="noStrike">
                          <a:solidFill>
                            <a:srgbClr val="000000"/>
                          </a:solidFill>
                          <a:effectLst/>
                          <a:latin typeface="Calibri" panose="020F0502020204030204" pitchFamily="34" charset="0"/>
                        </a:rPr>
                        <a:t>9</a:t>
                      </a:r>
                    </a:p>
                  </a:txBody>
                  <a:tcPr marL="9410" marR="9410" marT="9410" marB="0" anchor="b">
                    <a:lnL>
                      <a:noFill/>
                    </a:lnL>
                    <a:lnR>
                      <a:noFill/>
                    </a:lnR>
                    <a:lnT>
                      <a:noFill/>
                    </a:lnT>
                    <a:lnB>
                      <a:noFill/>
                    </a:lnB>
                    <a:solidFill>
                      <a:srgbClr val="CFDD81"/>
                    </a:solidFill>
                  </a:tcPr>
                </a:tc>
                <a:tc>
                  <a:txBody>
                    <a:bodyPr/>
                    <a:lstStyle/>
                    <a:p>
                      <a:pPr algn="ctr" fontAlgn="b"/>
                      <a:r>
                        <a:rPr lang="en-GB" sz="1100" b="0" i="0" u="none" strike="noStrike">
                          <a:solidFill>
                            <a:srgbClr val="000000"/>
                          </a:solidFill>
                          <a:effectLst/>
                          <a:latin typeface="Calibri" panose="020F0502020204030204" pitchFamily="34" charset="0"/>
                        </a:rPr>
                        <a:t>9</a:t>
                      </a:r>
                    </a:p>
                  </a:txBody>
                  <a:tcPr marL="9410" marR="9410" marT="9410" marB="0" anchor="b">
                    <a:lnL>
                      <a:noFill/>
                    </a:lnL>
                    <a:lnR>
                      <a:noFill/>
                    </a:lnR>
                    <a:lnT>
                      <a:noFill/>
                    </a:lnT>
                    <a:lnB>
                      <a:noFill/>
                    </a:lnB>
                    <a:solidFill>
                      <a:srgbClr val="CFDD81"/>
                    </a:solidFill>
                  </a:tcPr>
                </a:tc>
                <a:tc>
                  <a:txBody>
                    <a:bodyPr/>
                    <a:lstStyle/>
                    <a:p>
                      <a:pPr algn="ctr" fontAlgn="b"/>
                      <a:r>
                        <a:rPr lang="en-GB" sz="1100" b="0" i="0" u="none" strike="noStrike">
                          <a:solidFill>
                            <a:srgbClr val="000000"/>
                          </a:solidFill>
                          <a:effectLst/>
                          <a:latin typeface="Calibri" panose="020F0502020204030204" pitchFamily="34" charset="0"/>
                        </a:rPr>
                        <a:t>7</a:t>
                      </a:r>
                    </a:p>
                  </a:txBody>
                  <a:tcPr marL="9410" marR="9410" marT="9410" marB="0" anchor="b">
                    <a:lnL>
                      <a:noFill/>
                    </a:lnL>
                    <a:lnR>
                      <a:noFill/>
                    </a:lnR>
                    <a:lnT>
                      <a:noFill/>
                    </a:lnT>
                    <a:lnB>
                      <a:noFill/>
                    </a:lnB>
                    <a:solidFill>
                      <a:srgbClr val="B4D57F"/>
                    </a:solidFill>
                  </a:tcPr>
                </a:tc>
                <a:tc>
                  <a:txBody>
                    <a:bodyPr/>
                    <a:lstStyle/>
                    <a:p>
                      <a:pPr algn="ctr" fontAlgn="b"/>
                      <a:r>
                        <a:rPr lang="en-GB" sz="1100" b="0" i="0" u="none" strike="noStrike" dirty="0">
                          <a:solidFill>
                            <a:srgbClr val="000000"/>
                          </a:solidFill>
                          <a:effectLst/>
                          <a:latin typeface="Calibri" panose="020F0502020204030204" pitchFamily="34" charset="0"/>
                        </a:rPr>
                        <a:t>9</a:t>
                      </a:r>
                    </a:p>
                  </a:txBody>
                  <a:tcPr marL="9410" marR="9410" marT="9410" marB="0" anchor="b">
                    <a:lnL>
                      <a:noFill/>
                    </a:lnL>
                    <a:lnR>
                      <a:noFill/>
                    </a:lnR>
                    <a:lnT>
                      <a:noFill/>
                    </a:lnT>
                    <a:lnB>
                      <a:noFill/>
                    </a:lnB>
                    <a:solidFill>
                      <a:srgbClr val="CFDD81"/>
                    </a:solidFill>
                  </a:tcPr>
                </a:tc>
                <a:tc>
                  <a:txBody>
                    <a:bodyPr/>
                    <a:lstStyle/>
                    <a:p>
                      <a:pPr algn="ctr" fontAlgn="b"/>
                      <a:r>
                        <a:rPr lang="en-GB" sz="1100" b="0" i="0" u="none" strike="noStrike">
                          <a:solidFill>
                            <a:srgbClr val="000000"/>
                          </a:solidFill>
                          <a:effectLst/>
                          <a:latin typeface="Calibri" panose="020F0502020204030204" pitchFamily="34" charset="0"/>
                        </a:rPr>
                        <a:t>7</a:t>
                      </a:r>
                    </a:p>
                  </a:txBody>
                  <a:tcPr marL="9410" marR="9410" marT="9410" marB="0" anchor="b">
                    <a:lnL>
                      <a:noFill/>
                    </a:lnL>
                    <a:lnR>
                      <a:noFill/>
                    </a:lnR>
                    <a:lnT>
                      <a:noFill/>
                    </a:lnT>
                    <a:lnB>
                      <a:noFill/>
                    </a:lnB>
                    <a:solidFill>
                      <a:srgbClr val="B4D57F"/>
                    </a:solidFill>
                  </a:tcPr>
                </a:tc>
                <a:tc>
                  <a:txBody>
                    <a:bodyPr/>
                    <a:lstStyle/>
                    <a:p>
                      <a:pPr algn="ctr" fontAlgn="b"/>
                      <a:r>
                        <a:rPr lang="en-GB" sz="1100" b="0" i="0" u="none" strike="noStrike">
                          <a:solidFill>
                            <a:srgbClr val="000000"/>
                          </a:solidFill>
                          <a:effectLst/>
                          <a:latin typeface="Calibri" panose="020F0502020204030204" pitchFamily="34" charset="0"/>
                        </a:rPr>
                        <a:t>5</a:t>
                      </a:r>
                    </a:p>
                  </a:txBody>
                  <a:tcPr marL="9410" marR="9410" marT="9410" marB="0" anchor="b">
                    <a:lnL>
                      <a:noFill/>
                    </a:lnL>
                    <a:lnR>
                      <a:noFill/>
                    </a:lnR>
                    <a:lnT>
                      <a:noFill/>
                    </a:lnT>
                    <a:lnB>
                      <a:noFill/>
                    </a:lnB>
                    <a:solidFill>
                      <a:srgbClr val="99CD7E"/>
                    </a:solidFill>
                  </a:tcPr>
                </a:tc>
                <a:extLst>
                  <a:ext uri="{0D108BD9-81ED-4DB2-BD59-A6C34878D82A}">
                    <a16:rowId xmlns:a16="http://schemas.microsoft.com/office/drawing/2014/main" val="1192626248"/>
                  </a:ext>
                </a:extLst>
              </a:tr>
              <a:tr h="163755">
                <a:tc>
                  <a:txBody>
                    <a:bodyPr/>
                    <a:lstStyle/>
                    <a:p>
                      <a:pPr algn="l" fontAlgn="b"/>
                      <a:r>
                        <a:rPr lang="en-GB" sz="1100" b="0" i="0" u="none" strike="noStrike">
                          <a:solidFill>
                            <a:srgbClr val="000000"/>
                          </a:solidFill>
                          <a:effectLst/>
                          <a:latin typeface="Calibri" panose="020F0502020204030204" pitchFamily="34" charset="0"/>
                        </a:rPr>
                        <a:t>A remote wellness retreat</a:t>
                      </a:r>
                    </a:p>
                  </a:txBody>
                  <a:tcPr marL="9410" marR="9410" marT="9410" marB="0" anchor="b">
                    <a:lnL>
                      <a:noFill/>
                    </a:lnL>
                    <a:lnR>
                      <a:noFill/>
                    </a:lnR>
                    <a:lnT>
                      <a:noFill/>
                    </a:lnT>
                    <a:lnB>
                      <a:noFill/>
                    </a:lnB>
                  </a:tcPr>
                </a:tc>
                <a:tc>
                  <a:txBody>
                    <a:bodyPr/>
                    <a:lstStyle/>
                    <a:p>
                      <a:pPr algn="ctr" fontAlgn="b"/>
                      <a:r>
                        <a:rPr lang="en-GB" sz="1100" b="0" i="0" u="none" strike="noStrike">
                          <a:solidFill>
                            <a:srgbClr val="000000"/>
                          </a:solidFill>
                          <a:effectLst/>
                          <a:latin typeface="Calibri" panose="020F0502020204030204" pitchFamily="34" charset="0"/>
                        </a:rPr>
                        <a:t>9</a:t>
                      </a:r>
                    </a:p>
                  </a:txBody>
                  <a:tcPr marL="9410" marR="9410" marT="9410" marB="0" anchor="b">
                    <a:lnL>
                      <a:noFill/>
                    </a:lnL>
                    <a:lnR>
                      <a:noFill/>
                    </a:lnR>
                    <a:lnT>
                      <a:noFill/>
                    </a:lnT>
                    <a:lnB>
                      <a:noFill/>
                    </a:lnB>
                    <a:solidFill>
                      <a:srgbClr val="CFDD81"/>
                    </a:solidFill>
                  </a:tcPr>
                </a:tc>
                <a:tc>
                  <a:txBody>
                    <a:bodyPr/>
                    <a:lstStyle/>
                    <a:p>
                      <a:pPr algn="ctr" fontAlgn="b"/>
                      <a:r>
                        <a:rPr lang="en-GB" sz="1100" b="0" i="0" u="none" strike="noStrike">
                          <a:solidFill>
                            <a:srgbClr val="000000"/>
                          </a:solidFill>
                          <a:effectLst/>
                          <a:latin typeface="Calibri" panose="020F0502020204030204" pitchFamily="34" charset="0"/>
                        </a:rPr>
                        <a:t>9</a:t>
                      </a:r>
                    </a:p>
                  </a:txBody>
                  <a:tcPr marL="9410" marR="9410" marT="9410" marB="0" anchor="b">
                    <a:lnL>
                      <a:noFill/>
                    </a:lnL>
                    <a:lnR>
                      <a:noFill/>
                    </a:lnR>
                    <a:lnT>
                      <a:noFill/>
                    </a:lnT>
                    <a:lnB>
                      <a:noFill/>
                    </a:lnB>
                    <a:solidFill>
                      <a:srgbClr val="CFDD81"/>
                    </a:solidFill>
                  </a:tcPr>
                </a:tc>
                <a:tc>
                  <a:txBody>
                    <a:bodyPr/>
                    <a:lstStyle/>
                    <a:p>
                      <a:pPr algn="ctr" fontAlgn="b"/>
                      <a:r>
                        <a:rPr lang="en-GB" sz="1100" b="0" i="0" u="none" strike="noStrike">
                          <a:solidFill>
                            <a:srgbClr val="000000"/>
                          </a:solidFill>
                          <a:effectLst/>
                          <a:latin typeface="Calibri" panose="020F0502020204030204" pitchFamily="34" charset="0"/>
                        </a:rPr>
                        <a:t>4</a:t>
                      </a:r>
                    </a:p>
                  </a:txBody>
                  <a:tcPr marL="9410" marR="9410" marT="9410" marB="0" anchor="b">
                    <a:lnL>
                      <a:noFill/>
                    </a:lnL>
                    <a:lnR>
                      <a:noFill/>
                    </a:lnR>
                    <a:lnT>
                      <a:noFill/>
                    </a:lnT>
                    <a:lnB>
                      <a:noFill/>
                    </a:lnB>
                    <a:solidFill>
                      <a:srgbClr val="8BC97D"/>
                    </a:solidFill>
                  </a:tcPr>
                </a:tc>
                <a:tc>
                  <a:txBody>
                    <a:bodyPr/>
                    <a:lstStyle/>
                    <a:p>
                      <a:pPr algn="ctr" fontAlgn="b"/>
                      <a:r>
                        <a:rPr lang="en-GB" sz="1100" b="0" i="0" u="none" strike="noStrike">
                          <a:solidFill>
                            <a:srgbClr val="000000"/>
                          </a:solidFill>
                          <a:effectLst/>
                          <a:latin typeface="Calibri" panose="020F0502020204030204" pitchFamily="34" charset="0"/>
                        </a:rPr>
                        <a:t>6</a:t>
                      </a:r>
                    </a:p>
                  </a:txBody>
                  <a:tcPr marL="9410" marR="9410" marT="9410" marB="0" anchor="b">
                    <a:lnL>
                      <a:noFill/>
                    </a:lnL>
                    <a:lnR>
                      <a:noFill/>
                    </a:lnR>
                    <a:lnT>
                      <a:noFill/>
                    </a:lnT>
                    <a:lnB>
                      <a:noFill/>
                    </a:lnB>
                    <a:solidFill>
                      <a:srgbClr val="A6D17E"/>
                    </a:solidFill>
                  </a:tcPr>
                </a:tc>
                <a:tc>
                  <a:txBody>
                    <a:bodyPr/>
                    <a:lstStyle/>
                    <a:p>
                      <a:pPr algn="ctr" fontAlgn="b"/>
                      <a:r>
                        <a:rPr lang="en-GB" sz="1100" b="0" i="0" u="none" strike="noStrike">
                          <a:solidFill>
                            <a:srgbClr val="000000"/>
                          </a:solidFill>
                          <a:effectLst/>
                          <a:latin typeface="Calibri" panose="020F0502020204030204" pitchFamily="34" charset="0"/>
                        </a:rPr>
                        <a:t>6</a:t>
                      </a:r>
                    </a:p>
                  </a:txBody>
                  <a:tcPr marL="9410" marR="9410" marT="9410" marB="0" anchor="b">
                    <a:lnL>
                      <a:noFill/>
                    </a:lnL>
                    <a:lnR>
                      <a:noFill/>
                    </a:lnR>
                    <a:lnT>
                      <a:noFill/>
                    </a:lnT>
                    <a:lnB>
                      <a:noFill/>
                    </a:lnB>
                    <a:solidFill>
                      <a:srgbClr val="A6D17E"/>
                    </a:solidFill>
                  </a:tcPr>
                </a:tc>
                <a:tc>
                  <a:txBody>
                    <a:bodyPr/>
                    <a:lstStyle/>
                    <a:p>
                      <a:pPr algn="ctr" fontAlgn="b"/>
                      <a:r>
                        <a:rPr lang="en-GB" sz="1100" b="0" i="0" u="none" strike="noStrike">
                          <a:solidFill>
                            <a:srgbClr val="000000"/>
                          </a:solidFill>
                          <a:effectLst/>
                          <a:latin typeface="Calibri" panose="020F0502020204030204" pitchFamily="34" charset="0"/>
                        </a:rPr>
                        <a:t>12</a:t>
                      </a:r>
                    </a:p>
                  </a:txBody>
                  <a:tcPr marL="9410" marR="9410" marT="9410" marB="0" anchor="b">
                    <a:lnL>
                      <a:noFill/>
                    </a:lnL>
                    <a:lnR>
                      <a:noFill/>
                    </a:lnR>
                    <a:lnT>
                      <a:noFill/>
                    </a:lnT>
                    <a:lnB>
                      <a:noFill/>
                    </a:lnB>
                    <a:solidFill>
                      <a:srgbClr val="F8E983"/>
                    </a:solidFill>
                  </a:tcPr>
                </a:tc>
                <a:tc>
                  <a:txBody>
                    <a:bodyPr/>
                    <a:lstStyle/>
                    <a:p>
                      <a:pPr algn="ctr" fontAlgn="b"/>
                      <a:r>
                        <a:rPr lang="en-GB" sz="1100" b="0" i="0" u="none" strike="noStrike">
                          <a:solidFill>
                            <a:srgbClr val="000000"/>
                          </a:solidFill>
                          <a:effectLst/>
                          <a:latin typeface="Calibri" panose="020F0502020204030204" pitchFamily="34" charset="0"/>
                        </a:rPr>
                        <a:t>6</a:t>
                      </a:r>
                    </a:p>
                  </a:txBody>
                  <a:tcPr marL="9410" marR="9410" marT="9410" marB="0" anchor="b">
                    <a:lnL>
                      <a:noFill/>
                    </a:lnL>
                    <a:lnR>
                      <a:noFill/>
                    </a:lnR>
                    <a:lnT>
                      <a:noFill/>
                    </a:lnT>
                    <a:lnB>
                      <a:noFill/>
                    </a:lnB>
                    <a:solidFill>
                      <a:srgbClr val="A6D17E"/>
                    </a:solidFill>
                  </a:tcPr>
                </a:tc>
                <a:tc>
                  <a:txBody>
                    <a:bodyPr/>
                    <a:lstStyle/>
                    <a:p>
                      <a:pPr algn="ctr" fontAlgn="b"/>
                      <a:r>
                        <a:rPr lang="en-GB" sz="1100" b="0" i="0" u="none" strike="noStrike">
                          <a:solidFill>
                            <a:srgbClr val="000000"/>
                          </a:solidFill>
                          <a:effectLst/>
                          <a:latin typeface="Calibri" panose="020F0502020204030204" pitchFamily="34" charset="0"/>
                        </a:rPr>
                        <a:t>10</a:t>
                      </a:r>
                    </a:p>
                  </a:txBody>
                  <a:tcPr marL="9410" marR="9410" marT="9410" marB="0" anchor="b">
                    <a:lnL>
                      <a:noFill/>
                    </a:lnL>
                    <a:lnR>
                      <a:noFill/>
                    </a:lnR>
                    <a:lnT>
                      <a:noFill/>
                    </a:lnT>
                    <a:lnB>
                      <a:noFill/>
                    </a:lnB>
                    <a:solidFill>
                      <a:srgbClr val="DDE182"/>
                    </a:solidFill>
                  </a:tcPr>
                </a:tc>
                <a:tc>
                  <a:txBody>
                    <a:bodyPr/>
                    <a:lstStyle/>
                    <a:p>
                      <a:pPr algn="ctr" fontAlgn="b"/>
                      <a:r>
                        <a:rPr lang="en-GB" sz="1100" b="0" i="0" u="none" strike="noStrike">
                          <a:solidFill>
                            <a:srgbClr val="000000"/>
                          </a:solidFill>
                          <a:effectLst/>
                          <a:latin typeface="Calibri" panose="020F0502020204030204" pitchFamily="34" charset="0"/>
                        </a:rPr>
                        <a:t>8</a:t>
                      </a:r>
                    </a:p>
                  </a:txBody>
                  <a:tcPr marL="9410" marR="9410" marT="9410" marB="0" anchor="b">
                    <a:lnL>
                      <a:noFill/>
                    </a:lnL>
                    <a:lnR>
                      <a:noFill/>
                    </a:lnR>
                    <a:lnT>
                      <a:noFill/>
                    </a:lnT>
                    <a:lnB>
                      <a:noFill/>
                    </a:lnB>
                    <a:solidFill>
                      <a:srgbClr val="C1D980"/>
                    </a:solidFill>
                  </a:tcPr>
                </a:tc>
                <a:tc>
                  <a:txBody>
                    <a:bodyPr/>
                    <a:lstStyle/>
                    <a:p>
                      <a:pPr algn="ctr" fontAlgn="b"/>
                      <a:r>
                        <a:rPr lang="en-GB" sz="1100" b="0" i="0" u="none" strike="noStrike">
                          <a:solidFill>
                            <a:srgbClr val="000000"/>
                          </a:solidFill>
                          <a:effectLst/>
                          <a:latin typeface="Calibri" panose="020F0502020204030204" pitchFamily="34" charset="0"/>
                        </a:rPr>
                        <a:t>10</a:t>
                      </a:r>
                    </a:p>
                  </a:txBody>
                  <a:tcPr marL="9410" marR="9410" marT="9410" marB="0" anchor="b">
                    <a:lnL>
                      <a:noFill/>
                    </a:lnL>
                    <a:lnR>
                      <a:noFill/>
                    </a:lnR>
                    <a:lnT>
                      <a:noFill/>
                    </a:lnT>
                    <a:lnB>
                      <a:noFill/>
                    </a:lnB>
                    <a:solidFill>
                      <a:srgbClr val="DDE182"/>
                    </a:solidFill>
                  </a:tcPr>
                </a:tc>
                <a:tc>
                  <a:txBody>
                    <a:bodyPr/>
                    <a:lstStyle/>
                    <a:p>
                      <a:pPr algn="ctr" fontAlgn="b"/>
                      <a:r>
                        <a:rPr lang="en-GB" sz="1100" b="0" i="0" u="none" strike="noStrike">
                          <a:solidFill>
                            <a:srgbClr val="000000"/>
                          </a:solidFill>
                          <a:effectLst/>
                          <a:latin typeface="Calibri" panose="020F0502020204030204" pitchFamily="34" charset="0"/>
                        </a:rPr>
                        <a:t>10</a:t>
                      </a:r>
                    </a:p>
                  </a:txBody>
                  <a:tcPr marL="9410" marR="9410" marT="9410" marB="0" anchor="b">
                    <a:lnL>
                      <a:noFill/>
                    </a:lnL>
                    <a:lnR>
                      <a:noFill/>
                    </a:lnR>
                    <a:lnT>
                      <a:noFill/>
                    </a:lnT>
                    <a:lnB>
                      <a:noFill/>
                    </a:lnB>
                    <a:solidFill>
                      <a:srgbClr val="DDE182"/>
                    </a:solidFill>
                  </a:tcPr>
                </a:tc>
                <a:extLst>
                  <a:ext uri="{0D108BD9-81ED-4DB2-BD59-A6C34878D82A}">
                    <a16:rowId xmlns:a16="http://schemas.microsoft.com/office/drawing/2014/main" val="523031711"/>
                  </a:ext>
                </a:extLst>
              </a:tr>
              <a:tr h="163755">
                <a:tc>
                  <a:txBody>
                    <a:bodyPr/>
                    <a:lstStyle/>
                    <a:p>
                      <a:pPr algn="l" fontAlgn="b"/>
                      <a:r>
                        <a:rPr lang="en-GB" sz="1100" b="0" i="0" u="none" strike="noStrike">
                          <a:solidFill>
                            <a:srgbClr val="000000"/>
                          </a:solidFill>
                          <a:effectLst/>
                          <a:latin typeface="Calibri" panose="020F0502020204030204" pitchFamily="34" charset="0"/>
                        </a:rPr>
                        <a:t>Photography class</a:t>
                      </a:r>
                    </a:p>
                  </a:txBody>
                  <a:tcPr marL="9410" marR="9410" marT="9410" marB="0" anchor="b">
                    <a:lnL>
                      <a:noFill/>
                    </a:lnL>
                    <a:lnR>
                      <a:noFill/>
                    </a:lnR>
                    <a:lnT>
                      <a:noFill/>
                    </a:lnT>
                    <a:lnB>
                      <a:noFill/>
                    </a:lnB>
                  </a:tcPr>
                </a:tc>
                <a:tc>
                  <a:txBody>
                    <a:bodyPr/>
                    <a:lstStyle/>
                    <a:p>
                      <a:pPr algn="ctr" fontAlgn="b"/>
                      <a:r>
                        <a:rPr lang="en-GB" sz="1100" b="0" i="0" u="none" strike="noStrike">
                          <a:solidFill>
                            <a:srgbClr val="000000"/>
                          </a:solidFill>
                          <a:effectLst/>
                          <a:latin typeface="Calibri" panose="020F0502020204030204" pitchFamily="34" charset="0"/>
                        </a:rPr>
                        <a:t>10</a:t>
                      </a:r>
                    </a:p>
                  </a:txBody>
                  <a:tcPr marL="9410" marR="9410" marT="9410" marB="0" anchor="b">
                    <a:lnL>
                      <a:noFill/>
                    </a:lnL>
                    <a:lnR>
                      <a:noFill/>
                    </a:lnR>
                    <a:lnT>
                      <a:noFill/>
                    </a:lnT>
                    <a:lnB>
                      <a:noFill/>
                    </a:lnB>
                    <a:solidFill>
                      <a:srgbClr val="DDE182"/>
                    </a:solidFill>
                  </a:tcPr>
                </a:tc>
                <a:tc>
                  <a:txBody>
                    <a:bodyPr/>
                    <a:lstStyle/>
                    <a:p>
                      <a:pPr algn="ctr" fontAlgn="b"/>
                      <a:r>
                        <a:rPr lang="en-GB" sz="1100" b="0" i="0" u="none" strike="noStrike">
                          <a:solidFill>
                            <a:srgbClr val="000000"/>
                          </a:solidFill>
                          <a:effectLst/>
                          <a:latin typeface="Calibri" panose="020F0502020204030204" pitchFamily="34" charset="0"/>
                        </a:rPr>
                        <a:t>13</a:t>
                      </a:r>
                    </a:p>
                  </a:txBody>
                  <a:tcPr marL="9410" marR="9410" marT="9410" marB="0" anchor="b">
                    <a:lnL>
                      <a:noFill/>
                    </a:lnL>
                    <a:lnR>
                      <a:noFill/>
                    </a:lnR>
                    <a:lnT>
                      <a:noFill/>
                    </a:lnT>
                    <a:lnB>
                      <a:noFill/>
                    </a:lnB>
                    <a:solidFill>
                      <a:srgbClr val="FFE683"/>
                    </a:solidFill>
                  </a:tcPr>
                </a:tc>
                <a:tc>
                  <a:txBody>
                    <a:bodyPr/>
                    <a:lstStyle/>
                    <a:p>
                      <a:pPr algn="ctr" fontAlgn="b"/>
                      <a:r>
                        <a:rPr lang="en-GB" sz="1100" b="0" i="0" u="none" strike="noStrike">
                          <a:solidFill>
                            <a:srgbClr val="000000"/>
                          </a:solidFill>
                          <a:effectLst/>
                          <a:latin typeface="Calibri" panose="020F0502020204030204" pitchFamily="34" charset="0"/>
                        </a:rPr>
                        <a:t>9</a:t>
                      </a:r>
                    </a:p>
                  </a:txBody>
                  <a:tcPr marL="9410" marR="9410" marT="9410" marB="0" anchor="b">
                    <a:lnL>
                      <a:noFill/>
                    </a:lnL>
                    <a:lnR>
                      <a:noFill/>
                    </a:lnR>
                    <a:lnT>
                      <a:noFill/>
                    </a:lnT>
                    <a:lnB>
                      <a:noFill/>
                    </a:lnB>
                    <a:solidFill>
                      <a:srgbClr val="CFDD81"/>
                    </a:solidFill>
                  </a:tcPr>
                </a:tc>
                <a:tc>
                  <a:txBody>
                    <a:bodyPr/>
                    <a:lstStyle/>
                    <a:p>
                      <a:pPr algn="ctr" fontAlgn="b"/>
                      <a:r>
                        <a:rPr lang="en-GB" sz="1100" b="0" i="0" u="none" strike="noStrike">
                          <a:solidFill>
                            <a:srgbClr val="000000"/>
                          </a:solidFill>
                          <a:effectLst/>
                          <a:latin typeface="Calibri" panose="020F0502020204030204" pitchFamily="34" charset="0"/>
                        </a:rPr>
                        <a:t>12</a:t>
                      </a:r>
                    </a:p>
                  </a:txBody>
                  <a:tcPr marL="9410" marR="9410" marT="9410" marB="0" anchor="b">
                    <a:lnL>
                      <a:noFill/>
                    </a:lnL>
                    <a:lnR>
                      <a:noFill/>
                    </a:lnR>
                    <a:lnT>
                      <a:noFill/>
                    </a:lnT>
                    <a:lnB>
                      <a:noFill/>
                    </a:lnB>
                    <a:solidFill>
                      <a:srgbClr val="F8E983"/>
                    </a:solidFill>
                  </a:tcPr>
                </a:tc>
                <a:tc>
                  <a:txBody>
                    <a:bodyPr/>
                    <a:lstStyle/>
                    <a:p>
                      <a:pPr algn="ctr" fontAlgn="b"/>
                      <a:r>
                        <a:rPr lang="en-GB" sz="1100" b="0" i="0" u="none" strike="noStrike">
                          <a:solidFill>
                            <a:srgbClr val="000000"/>
                          </a:solidFill>
                          <a:effectLst/>
                          <a:latin typeface="Calibri" panose="020F0502020204030204" pitchFamily="34" charset="0"/>
                        </a:rPr>
                        <a:t>11</a:t>
                      </a:r>
                    </a:p>
                  </a:txBody>
                  <a:tcPr marL="9410" marR="9410" marT="9410" marB="0" anchor="b">
                    <a:lnL>
                      <a:noFill/>
                    </a:lnL>
                    <a:lnR>
                      <a:noFill/>
                    </a:lnR>
                    <a:lnT>
                      <a:noFill/>
                    </a:lnT>
                    <a:lnB>
                      <a:noFill/>
                    </a:lnB>
                    <a:solidFill>
                      <a:srgbClr val="EAE582"/>
                    </a:solidFill>
                  </a:tcPr>
                </a:tc>
                <a:tc>
                  <a:txBody>
                    <a:bodyPr/>
                    <a:lstStyle/>
                    <a:p>
                      <a:pPr algn="ctr" fontAlgn="b"/>
                      <a:r>
                        <a:rPr lang="en-GB" sz="1100" b="0" i="0" u="none" strike="noStrike">
                          <a:solidFill>
                            <a:srgbClr val="000000"/>
                          </a:solidFill>
                          <a:effectLst/>
                          <a:latin typeface="Calibri" panose="020F0502020204030204" pitchFamily="34" charset="0"/>
                        </a:rPr>
                        <a:t>14</a:t>
                      </a:r>
                    </a:p>
                  </a:txBody>
                  <a:tcPr marL="9410" marR="9410" marT="9410" marB="0" anchor="b">
                    <a:lnL>
                      <a:noFill/>
                    </a:lnL>
                    <a:lnR>
                      <a:noFill/>
                    </a:lnR>
                    <a:lnT>
                      <a:noFill/>
                    </a:lnT>
                    <a:lnB>
                      <a:noFill/>
                    </a:lnB>
                    <a:solidFill>
                      <a:srgbClr val="FFDB81"/>
                    </a:solidFill>
                  </a:tcPr>
                </a:tc>
                <a:tc>
                  <a:txBody>
                    <a:bodyPr/>
                    <a:lstStyle/>
                    <a:p>
                      <a:pPr algn="ctr" fontAlgn="b"/>
                      <a:r>
                        <a:rPr lang="en-GB" sz="1100" b="0" i="0" u="none" strike="noStrike">
                          <a:solidFill>
                            <a:srgbClr val="000000"/>
                          </a:solidFill>
                          <a:effectLst/>
                          <a:latin typeface="Calibri" panose="020F0502020204030204" pitchFamily="34" charset="0"/>
                        </a:rPr>
                        <a:t>10</a:t>
                      </a:r>
                    </a:p>
                  </a:txBody>
                  <a:tcPr marL="9410" marR="9410" marT="9410" marB="0" anchor="b">
                    <a:lnL>
                      <a:noFill/>
                    </a:lnL>
                    <a:lnR>
                      <a:noFill/>
                    </a:lnR>
                    <a:lnT>
                      <a:noFill/>
                    </a:lnT>
                    <a:lnB>
                      <a:noFill/>
                    </a:lnB>
                    <a:solidFill>
                      <a:srgbClr val="DDE182"/>
                    </a:solidFill>
                  </a:tcPr>
                </a:tc>
                <a:tc>
                  <a:txBody>
                    <a:bodyPr/>
                    <a:lstStyle/>
                    <a:p>
                      <a:pPr algn="ctr" fontAlgn="b"/>
                      <a:r>
                        <a:rPr lang="en-GB" sz="1100" b="0" i="0" u="none" strike="noStrike">
                          <a:solidFill>
                            <a:srgbClr val="000000"/>
                          </a:solidFill>
                          <a:effectLst/>
                          <a:latin typeface="Calibri" panose="020F0502020204030204" pitchFamily="34" charset="0"/>
                        </a:rPr>
                        <a:t>11</a:t>
                      </a:r>
                    </a:p>
                  </a:txBody>
                  <a:tcPr marL="9410" marR="9410" marT="9410" marB="0" anchor="b">
                    <a:lnL>
                      <a:noFill/>
                    </a:lnL>
                    <a:lnR>
                      <a:noFill/>
                    </a:lnR>
                    <a:lnT>
                      <a:noFill/>
                    </a:lnT>
                    <a:lnB>
                      <a:noFill/>
                    </a:lnB>
                    <a:solidFill>
                      <a:srgbClr val="EAE582"/>
                    </a:solidFill>
                  </a:tcPr>
                </a:tc>
                <a:tc>
                  <a:txBody>
                    <a:bodyPr/>
                    <a:lstStyle/>
                    <a:p>
                      <a:pPr algn="ctr" fontAlgn="b"/>
                      <a:r>
                        <a:rPr lang="en-GB" sz="1100" b="0" i="0" u="none" strike="noStrike">
                          <a:solidFill>
                            <a:srgbClr val="000000"/>
                          </a:solidFill>
                          <a:effectLst/>
                          <a:latin typeface="Calibri" panose="020F0502020204030204" pitchFamily="34" charset="0"/>
                        </a:rPr>
                        <a:t>12</a:t>
                      </a:r>
                    </a:p>
                  </a:txBody>
                  <a:tcPr marL="9410" marR="9410" marT="9410" marB="0" anchor="b">
                    <a:lnL>
                      <a:noFill/>
                    </a:lnL>
                    <a:lnR>
                      <a:noFill/>
                    </a:lnR>
                    <a:lnT>
                      <a:noFill/>
                    </a:lnT>
                    <a:lnB>
                      <a:noFill/>
                    </a:lnB>
                    <a:solidFill>
                      <a:srgbClr val="F8E983"/>
                    </a:solidFill>
                  </a:tcPr>
                </a:tc>
                <a:tc>
                  <a:txBody>
                    <a:bodyPr/>
                    <a:lstStyle/>
                    <a:p>
                      <a:pPr algn="ctr" fontAlgn="b"/>
                      <a:r>
                        <a:rPr lang="en-GB" sz="1100" b="0" i="0" u="none" strike="noStrike">
                          <a:solidFill>
                            <a:srgbClr val="000000"/>
                          </a:solidFill>
                          <a:effectLst/>
                          <a:latin typeface="Calibri" panose="020F0502020204030204" pitchFamily="34" charset="0"/>
                        </a:rPr>
                        <a:t>12</a:t>
                      </a:r>
                    </a:p>
                  </a:txBody>
                  <a:tcPr marL="9410" marR="9410" marT="9410" marB="0" anchor="b">
                    <a:lnL>
                      <a:noFill/>
                    </a:lnL>
                    <a:lnR>
                      <a:noFill/>
                    </a:lnR>
                    <a:lnT>
                      <a:noFill/>
                    </a:lnT>
                    <a:lnB>
                      <a:noFill/>
                    </a:lnB>
                    <a:solidFill>
                      <a:srgbClr val="F8E983"/>
                    </a:solidFill>
                  </a:tcPr>
                </a:tc>
                <a:tc>
                  <a:txBody>
                    <a:bodyPr/>
                    <a:lstStyle/>
                    <a:p>
                      <a:pPr algn="ctr" fontAlgn="b"/>
                      <a:r>
                        <a:rPr lang="en-GB" sz="1100" b="0" i="0" u="none" strike="noStrike">
                          <a:solidFill>
                            <a:srgbClr val="000000"/>
                          </a:solidFill>
                          <a:effectLst/>
                          <a:latin typeface="Calibri" panose="020F0502020204030204" pitchFamily="34" charset="0"/>
                        </a:rPr>
                        <a:t>13</a:t>
                      </a:r>
                    </a:p>
                  </a:txBody>
                  <a:tcPr marL="9410" marR="9410" marT="9410" marB="0" anchor="b">
                    <a:lnL>
                      <a:noFill/>
                    </a:lnL>
                    <a:lnR>
                      <a:noFill/>
                    </a:lnR>
                    <a:lnT>
                      <a:noFill/>
                    </a:lnT>
                    <a:lnB>
                      <a:noFill/>
                    </a:lnB>
                    <a:solidFill>
                      <a:srgbClr val="FFE683"/>
                    </a:solidFill>
                  </a:tcPr>
                </a:tc>
                <a:extLst>
                  <a:ext uri="{0D108BD9-81ED-4DB2-BD59-A6C34878D82A}">
                    <a16:rowId xmlns:a16="http://schemas.microsoft.com/office/drawing/2014/main" val="3604863950"/>
                  </a:ext>
                </a:extLst>
              </a:tr>
              <a:tr h="163755">
                <a:tc>
                  <a:txBody>
                    <a:bodyPr/>
                    <a:lstStyle/>
                    <a:p>
                      <a:pPr algn="l" fontAlgn="b"/>
                      <a:r>
                        <a:rPr lang="en-GB" sz="1100" b="0" i="0" u="none" strike="noStrike" dirty="0">
                          <a:solidFill>
                            <a:srgbClr val="000000"/>
                          </a:solidFill>
                          <a:effectLst/>
                          <a:latin typeface="Calibri" panose="020F0502020204030204" pitchFamily="34" charset="0"/>
                        </a:rPr>
                        <a:t>Baking school</a:t>
                      </a:r>
                    </a:p>
                  </a:txBody>
                  <a:tcPr marL="9410" marR="9410" marT="9410" marB="0" anchor="b">
                    <a:lnL>
                      <a:noFill/>
                    </a:lnL>
                    <a:lnR>
                      <a:noFill/>
                    </a:lnR>
                    <a:lnT>
                      <a:noFill/>
                    </a:lnT>
                    <a:lnB>
                      <a:noFill/>
                    </a:lnB>
                  </a:tcPr>
                </a:tc>
                <a:tc>
                  <a:txBody>
                    <a:bodyPr/>
                    <a:lstStyle/>
                    <a:p>
                      <a:pPr algn="ctr" fontAlgn="b"/>
                      <a:r>
                        <a:rPr lang="en-GB" sz="1100" b="0" i="0" u="none" strike="noStrike">
                          <a:solidFill>
                            <a:srgbClr val="000000"/>
                          </a:solidFill>
                          <a:effectLst/>
                          <a:latin typeface="Calibri" panose="020F0502020204030204" pitchFamily="34" charset="0"/>
                        </a:rPr>
                        <a:t>11</a:t>
                      </a:r>
                    </a:p>
                  </a:txBody>
                  <a:tcPr marL="9410" marR="9410" marT="9410" marB="0" anchor="b">
                    <a:lnL>
                      <a:noFill/>
                    </a:lnL>
                    <a:lnR>
                      <a:noFill/>
                    </a:lnR>
                    <a:lnT>
                      <a:noFill/>
                    </a:lnT>
                    <a:lnB>
                      <a:noFill/>
                    </a:lnB>
                    <a:solidFill>
                      <a:srgbClr val="EAE582"/>
                    </a:solidFill>
                  </a:tcPr>
                </a:tc>
                <a:tc>
                  <a:txBody>
                    <a:bodyPr/>
                    <a:lstStyle/>
                    <a:p>
                      <a:pPr algn="ctr" fontAlgn="b"/>
                      <a:r>
                        <a:rPr lang="en-GB" sz="1100" b="0" i="0" u="none" strike="noStrike">
                          <a:solidFill>
                            <a:srgbClr val="000000"/>
                          </a:solidFill>
                          <a:effectLst/>
                          <a:latin typeface="Calibri" panose="020F0502020204030204" pitchFamily="34" charset="0"/>
                        </a:rPr>
                        <a:t>11</a:t>
                      </a:r>
                    </a:p>
                  </a:txBody>
                  <a:tcPr marL="9410" marR="9410" marT="9410" marB="0" anchor="b">
                    <a:lnL>
                      <a:noFill/>
                    </a:lnL>
                    <a:lnR>
                      <a:noFill/>
                    </a:lnR>
                    <a:lnT>
                      <a:noFill/>
                    </a:lnT>
                    <a:lnB>
                      <a:noFill/>
                    </a:lnB>
                    <a:solidFill>
                      <a:srgbClr val="EAE582"/>
                    </a:solidFill>
                  </a:tcPr>
                </a:tc>
                <a:tc>
                  <a:txBody>
                    <a:bodyPr/>
                    <a:lstStyle/>
                    <a:p>
                      <a:pPr algn="ctr" fontAlgn="b"/>
                      <a:r>
                        <a:rPr lang="en-GB" sz="1100" b="0" i="0" u="none" strike="noStrike">
                          <a:solidFill>
                            <a:srgbClr val="000000"/>
                          </a:solidFill>
                          <a:effectLst/>
                          <a:latin typeface="Calibri" panose="020F0502020204030204" pitchFamily="34" charset="0"/>
                        </a:rPr>
                        <a:t>13</a:t>
                      </a:r>
                    </a:p>
                  </a:txBody>
                  <a:tcPr marL="9410" marR="9410" marT="9410" marB="0" anchor="b">
                    <a:lnL>
                      <a:noFill/>
                    </a:lnL>
                    <a:lnR>
                      <a:noFill/>
                    </a:lnR>
                    <a:lnT>
                      <a:noFill/>
                    </a:lnT>
                    <a:lnB>
                      <a:noFill/>
                    </a:lnB>
                    <a:solidFill>
                      <a:srgbClr val="FFE683"/>
                    </a:solidFill>
                  </a:tcPr>
                </a:tc>
                <a:tc>
                  <a:txBody>
                    <a:bodyPr/>
                    <a:lstStyle/>
                    <a:p>
                      <a:pPr algn="ctr" fontAlgn="b"/>
                      <a:r>
                        <a:rPr lang="en-GB" sz="1100" b="0" i="0" u="none" strike="noStrike">
                          <a:solidFill>
                            <a:srgbClr val="000000"/>
                          </a:solidFill>
                          <a:effectLst/>
                          <a:latin typeface="Calibri" panose="020F0502020204030204" pitchFamily="34" charset="0"/>
                        </a:rPr>
                        <a:t>15</a:t>
                      </a:r>
                    </a:p>
                  </a:txBody>
                  <a:tcPr marL="9410" marR="9410" marT="9410" marB="0" anchor="b">
                    <a:lnL>
                      <a:noFill/>
                    </a:lnL>
                    <a:lnR>
                      <a:noFill/>
                    </a:lnR>
                    <a:lnT>
                      <a:noFill/>
                    </a:lnT>
                    <a:lnB>
                      <a:noFill/>
                    </a:lnB>
                    <a:solidFill>
                      <a:srgbClr val="FECF7F"/>
                    </a:solidFill>
                  </a:tcPr>
                </a:tc>
                <a:tc>
                  <a:txBody>
                    <a:bodyPr/>
                    <a:lstStyle/>
                    <a:p>
                      <a:pPr algn="ctr" fontAlgn="b"/>
                      <a:r>
                        <a:rPr lang="en-GB" sz="1100" b="0" i="0" u="none" strike="noStrike">
                          <a:solidFill>
                            <a:srgbClr val="000000"/>
                          </a:solidFill>
                          <a:effectLst/>
                          <a:latin typeface="Calibri" panose="020F0502020204030204" pitchFamily="34" charset="0"/>
                        </a:rPr>
                        <a:t>12</a:t>
                      </a:r>
                    </a:p>
                  </a:txBody>
                  <a:tcPr marL="9410" marR="9410" marT="9410" marB="0" anchor="b">
                    <a:lnL>
                      <a:noFill/>
                    </a:lnL>
                    <a:lnR>
                      <a:noFill/>
                    </a:lnR>
                    <a:lnT>
                      <a:noFill/>
                    </a:lnT>
                    <a:lnB>
                      <a:noFill/>
                    </a:lnB>
                    <a:solidFill>
                      <a:srgbClr val="F8E983"/>
                    </a:solidFill>
                  </a:tcPr>
                </a:tc>
                <a:tc>
                  <a:txBody>
                    <a:bodyPr/>
                    <a:lstStyle/>
                    <a:p>
                      <a:pPr algn="ctr" fontAlgn="b"/>
                      <a:r>
                        <a:rPr lang="en-GB" sz="1100" b="0" i="0" u="none" strike="noStrike">
                          <a:solidFill>
                            <a:srgbClr val="000000"/>
                          </a:solidFill>
                          <a:effectLst/>
                          <a:latin typeface="Calibri" panose="020F0502020204030204" pitchFamily="34" charset="0"/>
                        </a:rPr>
                        <a:t>10</a:t>
                      </a:r>
                    </a:p>
                  </a:txBody>
                  <a:tcPr marL="9410" marR="9410" marT="9410" marB="0" anchor="b">
                    <a:lnL>
                      <a:noFill/>
                    </a:lnL>
                    <a:lnR>
                      <a:noFill/>
                    </a:lnR>
                    <a:lnT>
                      <a:noFill/>
                    </a:lnT>
                    <a:lnB>
                      <a:noFill/>
                    </a:lnB>
                    <a:solidFill>
                      <a:srgbClr val="DDE182"/>
                    </a:solidFill>
                  </a:tcPr>
                </a:tc>
                <a:tc>
                  <a:txBody>
                    <a:bodyPr/>
                    <a:lstStyle/>
                    <a:p>
                      <a:pPr algn="ctr" fontAlgn="b"/>
                      <a:r>
                        <a:rPr lang="en-GB" sz="1100" b="0" i="0" u="none" strike="noStrike">
                          <a:solidFill>
                            <a:srgbClr val="000000"/>
                          </a:solidFill>
                          <a:effectLst/>
                          <a:latin typeface="Calibri" panose="020F0502020204030204" pitchFamily="34" charset="0"/>
                        </a:rPr>
                        <a:t>11</a:t>
                      </a:r>
                    </a:p>
                  </a:txBody>
                  <a:tcPr marL="9410" marR="9410" marT="9410" marB="0" anchor="b">
                    <a:lnL>
                      <a:noFill/>
                    </a:lnL>
                    <a:lnR>
                      <a:noFill/>
                    </a:lnR>
                    <a:lnT>
                      <a:noFill/>
                    </a:lnT>
                    <a:lnB>
                      <a:noFill/>
                    </a:lnB>
                    <a:solidFill>
                      <a:srgbClr val="EAE582"/>
                    </a:solidFill>
                  </a:tcPr>
                </a:tc>
                <a:tc>
                  <a:txBody>
                    <a:bodyPr/>
                    <a:lstStyle/>
                    <a:p>
                      <a:pPr algn="ctr" fontAlgn="b"/>
                      <a:r>
                        <a:rPr lang="en-GB" sz="1100" b="0" i="0" u="none" strike="noStrike">
                          <a:solidFill>
                            <a:srgbClr val="000000"/>
                          </a:solidFill>
                          <a:effectLst/>
                          <a:latin typeface="Calibri" panose="020F0502020204030204" pitchFamily="34" charset="0"/>
                        </a:rPr>
                        <a:t>12</a:t>
                      </a:r>
                    </a:p>
                  </a:txBody>
                  <a:tcPr marL="9410" marR="9410" marT="9410" marB="0" anchor="b">
                    <a:lnL>
                      <a:noFill/>
                    </a:lnL>
                    <a:lnR>
                      <a:noFill/>
                    </a:lnR>
                    <a:lnT>
                      <a:noFill/>
                    </a:lnT>
                    <a:lnB>
                      <a:noFill/>
                    </a:lnB>
                    <a:solidFill>
                      <a:srgbClr val="F8E983"/>
                    </a:solidFill>
                  </a:tcPr>
                </a:tc>
                <a:tc>
                  <a:txBody>
                    <a:bodyPr/>
                    <a:lstStyle/>
                    <a:p>
                      <a:pPr algn="ctr" fontAlgn="b"/>
                      <a:r>
                        <a:rPr lang="en-GB" sz="1100" b="0" i="0" u="none" strike="noStrike">
                          <a:solidFill>
                            <a:srgbClr val="000000"/>
                          </a:solidFill>
                          <a:effectLst/>
                          <a:latin typeface="Calibri" panose="020F0502020204030204" pitchFamily="34" charset="0"/>
                        </a:rPr>
                        <a:t>10</a:t>
                      </a:r>
                    </a:p>
                  </a:txBody>
                  <a:tcPr marL="9410" marR="9410" marT="9410" marB="0" anchor="b">
                    <a:lnL>
                      <a:noFill/>
                    </a:lnL>
                    <a:lnR>
                      <a:noFill/>
                    </a:lnR>
                    <a:lnT>
                      <a:noFill/>
                    </a:lnT>
                    <a:lnB>
                      <a:noFill/>
                    </a:lnB>
                    <a:solidFill>
                      <a:srgbClr val="DDE182"/>
                    </a:solidFill>
                  </a:tcPr>
                </a:tc>
                <a:tc>
                  <a:txBody>
                    <a:bodyPr/>
                    <a:lstStyle/>
                    <a:p>
                      <a:pPr algn="ctr" fontAlgn="b"/>
                      <a:r>
                        <a:rPr lang="en-GB" sz="1100" b="0" i="0" u="none" strike="noStrike">
                          <a:solidFill>
                            <a:srgbClr val="000000"/>
                          </a:solidFill>
                          <a:effectLst/>
                          <a:latin typeface="Calibri" panose="020F0502020204030204" pitchFamily="34" charset="0"/>
                        </a:rPr>
                        <a:t>14</a:t>
                      </a:r>
                    </a:p>
                  </a:txBody>
                  <a:tcPr marL="9410" marR="9410" marT="9410" marB="0" anchor="b">
                    <a:lnL>
                      <a:noFill/>
                    </a:lnL>
                    <a:lnR>
                      <a:noFill/>
                    </a:lnR>
                    <a:lnT>
                      <a:noFill/>
                    </a:lnT>
                    <a:lnB>
                      <a:noFill/>
                    </a:lnB>
                    <a:solidFill>
                      <a:srgbClr val="FFDB81"/>
                    </a:solidFill>
                  </a:tcPr>
                </a:tc>
                <a:tc>
                  <a:txBody>
                    <a:bodyPr/>
                    <a:lstStyle/>
                    <a:p>
                      <a:pPr algn="ctr" fontAlgn="b"/>
                      <a:r>
                        <a:rPr lang="en-GB" sz="1100" b="0" i="0" u="none" strike="noStrike">
                          <a:solidFill>
                            <a:srgbClr val="000000"/>
                          </a:solidFill>
                          <a:effectLst/>
                          <a:latin typeface="Calibri" panose="020F0502020204030204" pitchFamily="34" charset="0"/>
                        </a:rPr>
                        <a:t>9</a:t>
                      </a:r>
                    </a:p>
                  </a:txBody>
                  <a:tcPr marL="9410" marR="9410" marT="9410" marB="0" anchor="b">
                    <a:lnL>
                      <a:noFill/>
                    </a:lnL>
                    <a:lnR>
                      <a:noFill/>
                    </a:lnR>
                    <a:lnT>
                      <a:noFill/>
                    </a:lnT>
                    <a:lnB>
                      <a:noFill/>
                    </a:lnB>
                    <a:solidFill>
                      <a:srgbClr val="CFDD81"/>
                    </a:solidFill>
                  </a:tcPr>
                </a:tc>
                <a:extLst>
                  <a:ext uri="{0D108BD9-81ED-4DB2-BD59-A6C34878D82A}">
                    <a16:rowId xmlns:a16="http://schemas.microsoft.com/office/drawing/2014/main" val="2966995711"/>
                  </a:ext>
                </a:extLst>
              </a:tr>
              <a:tr h="163755">
                <a:tc>
                  <a:txBody>
                    <a:bodyPr/>
                    <a:lstStyle/>
                    <a:p>
                      <a:pPr algn="l" fontAlgn="b"/>
                      <a:r>
                        <a:rPr lang="en-GB" sz="1100" b="0" i="0" u="none" strike="noStrike">
                          <a:solidFill>
                            <a:srgbClr val="000000"/>
                          </a:solidFill>
                          <a:effectLst/>
                          <a:latin typeface="Calibri" panose="020F0502020204030204" pitchFamily="34" charset="0"/>
                        </a:rPr>
                        <a:t>Cheese making class</a:t>
                      </a:r>
                    </a:p>
                  </a:txBody>
                  <a:tcPr marL="9410" marR="9410" marT="9410" marB="0" anchor="b">
                    <a:lnL>
                      <a:noFill/>
                    </a:lnL>
                    <a:lnR>
                      <a:noFill/>
                    </a:lnR>
                    <a:lnT>
                      <a:noFill/>
                    </a:lnT>
                    <a:lnB>
                      <a:noFill/>
                    </a:lnB>
                  </a:tcPr>
                </a:tc>
                <a:tc>
                  <a:txBody>
                    <a:bodyPr/>
                    <a:lstStyle/>
                    <a:p>
                      <a:pPr algn="ctr" fontAlgn="b"/>
                      <a:r>
                        <a:rPr lang="en-GB" sz="1100" b="0" i="0" u="none" strike="noStrike">
                          <a:solidFill>
                            <a:srgbClr val="000000"/>
                          </a:solidFill>
                          <a:effectLst/>
                          <a:latin typeface="Calibri" panose="020F0502020204030204" pitchFamily="34" charset="0"/>
                        </a:rPr>
                        <a:t>12</a:t>
                      </a:r>
                    </a:p>
                  </a:txBody>
                  <a:tcPr marL="9410" marR="9410" marT="9410" marB="0" anchor="b">
                    <a:lnL>
                      <a:noFill/>
                    </a:lnL>
                    <a:lnR>
                      <a:noFill/>
                    </a:lnR>
                    <a:lnT>
                      <a:noFill/>
                    </a:lnT>
                    <a:lnB>
                      <a:noFill/>
                    </a:lnB>
                    <a:solidFill>
                      <a:srgbClr val="F8E983"/>
                    </a:solidFill>
                  </a:tcPr>
                </a:tc>
                <a:tc>
                  <a:txBody>
                    <a:bodyPr/>
                    <a:lstStyle/>
                    <a:p>
                      <a:pPr algn="ctr" fontAlgn="b"/>
                      <a:r>
                        <a:rPr lang="en-GB" sz="1100" b="0" i="0" u="none" strike="noStrike">
                          <a:solidFill>
                            <a:srgbClr val="000000"/>
                          </a:solidFill>
                          <a:effectLst/>
                          <a:latin typeface="Calibri" panose="020F0502020204030204" pitchFamily="34" charset="0"/>
                        </a:rPr>
                        <a:t>10</a:t>
                      </a:r>
                    </a:p>
                  </a:txBody>
                  <a:tcPr marL="9410" marR="9410" marT="9410" marB="0" anchor="b">
                    <a:lnL>
                      <a:noFill/>
                    </a:lnL>
                    <a:lnR>
                      <a:noFill/>
                    </a:lnR>
                    <a:lnT>
                      <a:noFill/>
                    </a:lnT>
                    <a:lnB>
                      <a:noFill/>
                    </a:lnB>
                    <a:solidFill>
                      <a:srgbClr val="DDE182"/>
                    </a:solidFill>
                  </a:tcPr>
                </a:tc>
                <a:tc>
                  <a:txBody>
                    <a:bodyPr/>
                    <a:lstStyle/>
                    <a:p>
                      <a:pPr algn="ctr" fontAlgn="b"/>
                      <a:r>
                        <a:rPr lang="en-GB" sz="1100" b="0" i="0" u="none" strike="noStrike">
                          <a:solidFill>
                            <a:srgbClr val="000000"/>
                          </a:solidFill>
                          <a:effectLst/>
                          <a:latin typeface="Calibri" panose="020F0502020204030204" pitchFamily="34" charset="0"/>
                        </a:rPr>
                        <a:t>15</a:t>
                      </a:r>
                    </a:p>
                  </a:txBody>
                  <a:tcPr marL="9410" marR="9410" marT="9410" marB="0" anchor="b">
                    <a:lnL>
                      <a:noFill/>
                    </a:lnL>
                    <a:lnR>
                      <a:noFill/>
                    </a:lnR>
                    <a:lnT>
                      <a:noFill/>
                    </a:lnT>
                    <a:lnB>
                      <a:noFill/>
                    </a:lnB>
                    <a:solidFill>
                      <a:srgbClr val="FECF7F"/>
                    </a:solidFill>
                  </a:tcPr>
                </a:tc>
                <a:tc>
                  <a:txBody>
                    <a:bodyPr/>
                    <a:lstStyle/>
                    <a:p>
                      <a:pPr algn="ctr" fontAlgn="b"/>
                      <a:r>
                        <a:rPr lang="en-GB" sz="1100" b="0" i="0" u="none" strike="noStrike">
                          <a:solidFill>
                            <a:srgbClr val="000000"/>
                          </a:solidFill>
                          <a:effectLst/>
                          <a:latin typeface="Calibri" panose="020F0502020204030204" pitchFamily="34" charset="0"/>
                        </a:rPr>
                        <a:t>11</a:t>
                      </a:r>
                    </a:p>
                  </a:txBody>
                  <a:tcPr marL="9410" marR="9410" marT="9410" marB="0" anchor="b">
                    <a:lnL>
                      <a:noFill/>
                    </a:lnL>
                    <a:lnR>
                      <a:noFill/>
                    </a:lnR>
                    <a:lnT>
                      <a:noFill/>
                    </a:lnT>
                    <a:lnB>
                      <a:noFill/>
                    </a:lnB>
                    <a:solidFill>
                      <a:srgbClr val="EAE582"/>
                    </a:solidFill>
                  </a:tcPr>
                </a:tc>
                <a:tc>
                  <a:txBody>
                    <a:bodyPr/>
                    <a:lstStyle/>
                    <a:p>
                      <a:pPr algn="ctr" fontAlgn="b"/>
                      <a:r>
                        <a:rPr lang="en-GB" sz="1100" b="0" i="0" u="none" strike="noStrike">
                          <a:solidFill>
                            <a:srgbClr val="000000"/>
                          </a:solidFill>
                          <a:effectLst/>
                          <a:latin typeface="Calibri" panose="020F0502020204030204" pitchFamily="34" charset="0"/>
                        </a:rPr>
                        <a:t>13</a:t>
                      </a:r>
                    </a:p>
                  </a:txBody>
                  <a:tcPr marL="9410" marR="9410" marT="9410" marB="0" anchor="b">
                    <a:lnL>
                      <a:noFill/>
                    </a:lnL>
                    <a:lnR>
                      <a:noFill/>
                    </a:lnR>
                    <a:lnT>
                      <a:noFill/>
                    </a:lnT>
                    <a:lnB>
                      <a:noFill/>
                    </a:lnB>
                    <a:solidFill>
                      <a:srgbClr val="FFE683"/>
                    </a:solidFill>
                  </a:tcPr>
                </a:tc>
                <a:tc>
                  <a:txBody>
                    <a:bodyPr/>
                    <a:lstStyle/>
                    <a:p>
                      <a:pPr algn="ctr" fontAlgn="b"/>
                      <a:r>
                        <a:rPr lang="en-GB" sz="1100" b="0" i="0" u="none" strike="noStrike">
                          <a:solidFill>
                            <a:srgbClr val="000000"/>
                          </a:solidFill>
                          <a:effectLst/>
                          <a:latin typeface="Calibri" panose="020F0502020204030204" pitchFamily="34" charset="0"/>
                        </a:rPr>
                        <a:t>11</a:t>
                      </a:r>
                    </a:p>
                  </a:txBody>
                  <a:tcPr marL="9410" marR="9410" marT="9410" marB="0" anchor="b">
                    <a:lnL>
                      <a:noFill/>
                    </a:lnL>
                    <a:lnR>
                      <a:noFill/>
                    </a:lnR>
                    <a:lnT>
                      <a:noFill/>
                    </a:lnT>
                    <a:lnB>
                      <a:noFill/>
                    </a:lnB>
                    <a:solidFill>
                      <a:srgbClr val="EAE582"/>
                    </a:solidFill>
                  </a:tcPr>
                </a:tc>
                <a:tc>
                  <a:txBody>
                    <a:bodyPr/>
                    <a:lstStyle/>
                    <a:p>
                      <a:pPr algn="ctr" fontAlgn="b"/>
                      <a:r>
                        <a:rPr lang="en-GB" sz="1100" b="0" i="0" u="none" strike="noStrike">
                          <a:solidFill>
                            <a:srgbClr val="000000"/>
                          </a:solidFill>
                          <a:effectLst/>
                          <a:latin typeface="Calibri" panose="020F0502020204030204" pitchFamily="34" charset="0"/>
                        </a:rPr>
                        <a:t>13</a:t>
                      </a:r>
                    </a:p>
                  </a:txBody>
                  <a:tcPr marL="9410" marR="9410" marT="9410" marB="0" anchor="b">
                    <a:lnL>
                      <a:noFill/>
                    </a:lnL>
                    <a:lnR>
                      <a:noFill/>
                    </a:lnR>
                    <a:lnT>
                      <a:noFill/>
                    </a:lnT>
                    <a:lnB>
                      <a:noFill/>
                    </a:lnB>
                    <a:solidFill>
                      <a:srgbClr val="FFE683"/>
                    </a:solidFill>
                  </a:tcPr>
                </a:tc>
                <a:tc>
                  <a:txBody>
                    <a:bodyPr/>
                    <a:lstStyle/>
                    <a:p>
                      <a:pPr algn="ctr" fontAlgn="b"/>
                      <a:r>
                        <a:rPr lang="en-GB" sz="1100" b="0" i="0" u="none" strike="noStrike">
                          <a:solidFill>
                            <a:srgbClr val="000000"/>
                          </a:solidFill>
                          <a:effectLst/>
                          <a:latin typeface="Calibri" panose="020F0502020204030204" pitchFamily="34" charset="0"/>
                        </a:rPr>
                        <a:t>13</a:t>
                      </a:r>
                    </a:p>
                  </a:txBody>
                  <a:tcPr marL="9410" marR="9410" marT="9410" marB="0" anchor="b">
                    <a:lnL>
                      <a:noFill/>
                    </a:lnL>
                    <a:lnR>
                      <a:noFill/>
                    </a:lnR>
                    <a:lnT>
                      <a:noFill/>
                    </a:lnT>
                    <a:lnB>
                      <a:noFill/>
                    </a:lnB>
                    <a:solidFill>
                      <a:srgbClr val="FFE683"/>
                    </a:solidFill>
                  </a:tcPr>
                </a:tc>
                <a:tc>
                  <a:txBody>
                    <a:bodyPr/>
                    <a:lstStyle/>
                    <a:p>
                      <a:pPr algn="ctr" fontAlgn="b"/>
                      <a:r>
                        <a:rPr lang="en-GB" sz="1100" b="0" i="0" u="none" strike="noStrike">
                          <a:solidFill>
                            <a:srgbClr val="000000"/>
                          </a:solidFill>
                          <a:effectLst/>
                          <a:latin typeface="Calibri" panose="020F0502020204030204" pitchFamily="34" charset="0"/>
                        </a:rPr>
                        <a:t>13</a:t>
                      </a:r>
                    </a:p>
                  </a:txBody>
                  <a:tcPr marL="9410" marR="9410" marT="9410" marB="0" anchor="b">
                    <a:lnL>
                      <a:noFill/>
                    </a:lnL>
                    <a:lnR>
                      <a:noFill/>
                    </a:lnR>
                    <a:lnT>
                      <a:noFill/>
                    </a:lnT>
                    <a:lnB>
                      <a:noFill/>
                    </a:lnB>
                    <a:solidFill>
                      <a:srgbClr val="FFE683"/>
                    </a:solidFill>
                  </a:tcPr>
                </a:tc>
                <a:tc>
                  <a:txBody>
                    <a:bodyPr/>
                    <a:lstStyle/>
                    <a:p>
                      <a:pPr algn="ctr" fontAlgn="b"/>
                      <a:r>
                        <a:rPr lang="en-GB" sz="1100" b="0" i="0" u="none" strike="noStrike">
                          <a:solidFill>
                            <a:srgbClr val="000000"/>
                          </a:solidFill>
                          <a:effectLst/>
                          <a:latin typeface="Calibri" panose="020F0502020204030204" pitchFamily="34" charset="0"/>
                        </a:rPr>
                        <a:t>9</a:t>
                      </a:r>
                    </a:p>
                  </a:txBody>
                  <a:tcPr marL="9410" marR="9410" marT="9410" marB="0" anchor="b">
                    <a:lnL>
                      <a:noFill/>
                    </a:lnL>
                    <a:lnR>
                      <a:noFill/>
                    </a:lnR>
                    <a:lnT>
                      <a:noFill/>
                    </a:lnT>
                    <a:lnB>
                      <a:noFill/>
                    </a:lnB>
                    <a:solidFill>
                      <a:srgbClr val="CFDD81"/>
                    </a:solidFill>
                  </a:tcPr>
                </a:tc>
                <a:tc>
                  <a:txBody>
                    <a:bodyPr/>
                    <a:lstStyle/>
                    <a:p>
                      <a:pPr algn="ctr" fontAlgn="b"/>
                      <a:r>
                        <a:rPr lang="en-GB" sz="1100" b="0" i="0" u="none" strike="noStrike">
                          <a:solidFill>
                            <a:srgbClr val="000000"/>
                          </a:solidFill>
                          <a:effectLst/>
                          <a:latin typeface="Calibri" panose="020F0502020204030204" pitchFamily="34" charset="0"/>
                        </a:rPr>
                        <a:t>12</a:t>
                      </a:r>
                    </a:p>
                  </a:txBody>
                  <a:tcPr marL="9410" marR="9410" marT="9410" marB="0" anchor="b">
                    <a:lnL>
                      <a:noFill/>
                    </a:lnL>
                    <a:lnR>
                      <a:noFill/>
                    </a:lnR>
                    <a:lnT>
                      <a:noFill/>
                    </a:lnT>
                    <a:lnB>
                      <a:noFill/>
                    </a:lnB>
                    <a:solidFill>
                      <a:srgbClr val="F8E983"/>
                    </a:solidFill>
                  </a:tcPr>
                </a:tc>
                <a:extLst>
                  <a:ext uri="{0D108BD9-81ED-4DB2-BD59-A6C34878D82A}">
                    <a16:rowId xmlns:a16="http://schemas.microsoft.com/office/drawing/2014/main" val="1948111245"/>
                  </a:ext>
                </a:extLst>
              </a:tr>
              <a:tr h="163755">
                <a:tc>
                  <a:txBody>
                    <a:bodyPr/>
                    <a:lstStyle/>
                    <a:p>
                      <a:pPr algn="l" fontAlgn="b"/>
                      <a:r>
                        <a:rPr lang="en-GB" sz="1100" b="0" i="0" u="none" strike="noStrike">
                          <a:solidFill>
                            <a:srgbClr val="000000"/>
                          </a:solidFill>
                          <a:effectLst/>
                          <a:latin typeface="Calibri" panose="020F0502020204030204" pitchFamily="34" charset="0"/>
                        </a:rPr>
                        <a:t>Shadowing experience</a:t>
                      </a:r>
                    </a:p>
                  </a:txBody>
                  <a:tcPr marL="9410" marR="9410" marT="9410" marB="0" anchor="b">
                    <a:lnL>
                      <a:noFill/>
                    </a:lnL>
                    <a:lnR>
                      <a:noFill/>
                    </a:lnR>
                    <a:lnT>
                      <a:noFill/>
                    </a:lnT>
                    <a:lnB>
                      <a:noFill/>
                    </a:lnB>
                  </a:tcPr>
                </a:tc>
                <a:tc>
                  <a:txBody>
                    <a:bodyPr/>
                    <a:lstStyle/>
                    <a:p>
                      <a:pPr algn="ctr" fontAlgn="b"/>
                      <a:r>
                        <a:rPr lang="en-GB" sz="1100" b="0" i="0" u="none" strike="noStrike">
                          <a:solidFill>
                            <a:srgbClr val="000000"/>
                          </a:solidFill>
                          <a:effectLst/>
                          <a:latin typeface="Calibri" panose="020F0502020204030204" pitchFamily="34" charset="0"/>
                        </a:rPr>
                        <a:t>13</a:t>
                      </a:r>
                    </a:p>
                  </a:txBody>
                  <a:tcPr marL="9410" marR="9410" marT="9410" marB="0" anchor="b">
                    <a:lnL>
                      <a:noFill/>
                    </a:lnL>
                    <a:lnR>
                      <a:noFill/>
                    </a:lnR>
                    <a:lnT>
                      <a:noFill/>
                    </a:lnT>
                    <a:lnB>
                      <a:noFill/>
                    </a:lnB>
                    <a:solidFill>
                      <a:srgbClr val="FFE683"/>
                    </a:solidFill>
                  </a:tcPr>
                </a:tc>
                <a:tc>
                  <a:txBody>
                    <a:bodyPr/>
                    <a:lstStyle/>
                    <a:p>
                      <a:pPr algn="ctr" fontAlgn="b"/>
                      <a:r>
                        <a:rPr lang="en-GB" sz="1100" b="0" i="0" u="none" strike="noStrike">
                          <a:solidFill>
                            <a:srgbClr val="000000"/>
                          </a:solidFill>
                          <a:effectLst/>
                          <a:latin typeface="Calibri" panose="020F0502020204030204" pitchFamily="34" charset="0"/>
                        </a:rPr>
                        <a:t>19</a:t>
                      </a:r>
                    </a:p>
                  </a:txBody>
                  <a:tcPr marL="9410" marR="9410" marT="9410" marB="0" anchor="b">
                    <a:lnL>
                      <a:noFill/>
                    </a:lnL>
                    <a:lnR>
                      <a:noFill/>
                    </a:lnR>
                    <a:lnT>
                      <a:noFill/>
                    </a:lnT>
                    <a:lnB>
                      <a:noFill/>
                    </a:lnB>
                    <a:solidFill>
                      <a:srgbClr val="FCA276"/>
                    </a:solidFill>
                  </a:tcPr>
                </a:tc>
                <a:tc>
                  <a:txBody>
                    <a:bodyPr/>
                    <a:lstStyle/>
                    <a:p>
                      <a:pPr algn="ctr" fontAlgn="b"/>
                      <a:r>
                        <a:rPr lang="en-GB" sz="1100" b="0" i="0" u="none" strike="noStrike">
                          <a:solidFill>
                            <a:srgbClr val="000000"/>
                          </a:solidFill>
                          <a:effectLst/>
                          <a:latin typeface="Calibri" panose="020F0502020204030204" pitchFamily="34" charset="0"/>
                        </a:rPr>
                        <a:t>22</a:t>
                      </a:r>
                    </a:p>
                  </a:txBody>
                  <a:tcPr marL="9410" marR="9410" marT="9410" marB="0" anchor="b">
                    <a:lnL>
                      <a:noFill/>
                    </a:lnL>
                    <a:lnR>
                      <a:noFill/>
                    </a:lnR>
                    <a:lnT>
                      <a:noFill/>
                    </a:lnT>
                    <a:lnB>
                      <a:noFill/>
                    </a:lnB>
                    <a:solidFill>
                      <a:srgbClr val="FA8070"/>
                    </a:solidFill>
                  </a:tcPr>
                </a:tc>
                <a:tc>
                  <a:txBody>
                    <a:bodyPr/>
                    <a:lstStyle/>
                    <a:p>
                      <a:pPr algn="ctr" fontAlgn="b"/>
                      <a:r>
                        <a:rPr lang="en-GB" sz="1100" b="0" i="0" u="none" strike="noStrike">
                          <a:solidFill>
                            <a:srgbClr val="000000"/>
                          </a:solidFill>
                          <a:effectLst/>
                          <a:latin typeface="Calibri" panose="020F0502020204030204" pitchFamily="34" charset="0"/>
                        </a:rPr>
                        <a:t>10</a:t>
                      </a:r>
                    </a:p>
                  </a:txBody>
                  <a:tcPr marL="9410" marR="9410" marT="9410" marB="0" anchor="b">
                    <a:lnL>
                      <a:noFill/>
                    </a:lnL>
                    <a:lnR>
                      <a:noFill/>
                    </a:lnR>
                    <a:lnT>
                      <a:noFill/>
                    </a:lnT>
                    <a:lnB>
                      <a:noFill/>
                    </a:lnB>
                    <a:solidFill>
                      <a:srgbClr val="DDE182"/>
                    </a:solidFill>
                  </a:tcPr>
                </a:tc>
                <a:tc>
                  <a:txBody>
                    <a:bodyPr/>
                    <a:lstStyle/>
                    <a:p>
                      <a:pPr algn="ctr" fontAlgn="b"/>
                      <a:r>
                        <a:rPr lang="en-GB" sz="1100" b="0" i="0" u="none" strike="noStrike">
                          <a:solidFill>
                            <a:srgbClr val="000000"/>
                          </a:solidFill>
                          <a:effectLst/>
                          <a:latin typeface="Calibri" panose="020F0502020204030204" pitchFamily="34" charset="0"/>
                        </a:rPr>
                        <a:t>9</a:t>
                      </a:r>
                    </a:p>
                  </a:txBody>
                  <a:tcPr marL="9410" marR="9410" marT="9410" marB="0" anchor="b">
                    <a:lnL>
                      <a:noFill/>
                    </a:lnL>
                    <a:lnR>
                      <a:noFill/>
                    </a:lnR>
                    <a:lnT>
                      <a:noFill/>
                    </a:lnT>
                    <a:lnB>
                      <a:noFill/>
                    </a:lnB>
                    <a:solidFill>
                      <a:srgbClr val="CFDD81"/>
                    </a:solidFill>
                  </a:tcPr>
                </a:tc>
                <a:tc>
                  <a:txBody>
                    <a:bodyPr/>
                    <a:lstStyle/>
                    <a:p>
                      <a:pPr algn="ctr" fontAlgn="b"/>
                      <a:r>
                        <a:rPr lang="en-GB" sz="1100" b="0" i="0" u="none" strike="noStrike">
                          <a:solidFill>
                            <a:srgbClr val="000000"/>
                          </a:solidFill>
                          <a:effectLst/>
                          <a:latin typeface="Calibri" panose="020F0502020204030204" pitchFamily="34" charset="0"/>
                        </a:rPr>
                        <a:t>6</a:t>
                      </a:r>
                    </a:p>
                  </a:txBody>
                  <a:tcPr marL="9410" marR="9410" marT="9410" marB="0" anchor="b">
                    <a:lnL>
                      <a:noFill/>
                    </a:lnL>
                    <a:lnR>
                      <a:noFill/>
                    </a:lnR>
                    <a:lnT>
                      <a:noFill/>
                    </a:lnT>
                    <a:lnB>
                      <a:noFill/>
                    </a:lnB>
                    <a:solidFill>
                      <a:srgbClr val="A6D17E"/>
                    </a:solidFill>
                  </a:tcPr>
                </a:tc>
                <a:tc>
                  <a:txBody>
                    <a:bodyPr/>
                    <a:lstStyle/>
                    <a:p>
                      <a:pPr algn="ctr" fontAlgn="b"/>
                      <a:r>
                        <a:rPr lang="en-GB" sz="1100" b="0" i="0" u="none" strike="noStrike">
                          <a:solidFill>
                            <a:srgbClr val="000000"/>
                          </a:solidFill>
                          <a:effectLst/>
                          <a:latin typeface="Calibri" panose="020F0502020204030204" pitchFamily="34" charset="0"/>
                        </a:rPr>
                        <a:t>14</a:t>
                      </a:r>
                    </a:p>
                  </a:txBody>
                  <a:tcPr marL="9410" marR="9410" marT="9410" marB="0" anchor="b">
                    <a:lnL>
                      <a:noFill/>
                    </a:lnL>
                    <a:lnR>
                      <a:noFill/>
                    </a:lnR>
                    <a:lnT>
                      <a:noFill/>
                    </a:lnT>
                    <a:lnB>
                      <a:noFill/>
                    </a:lnB>
                    <a:solidFill>
                      <a:srgbClr val="FFDB81"/>
                    </a:solidFill>
                  </a:tcPr>
                </a:tc>
                <a:tc>
                  <a:txBody>
                    <a:bodyPr/>
                    <a:lstStyle/>
                    <a:p>
                      <a:pPr algn="ctr" fontAlgn="b"/>
                      <a:r>
                        <a:rPr lang="en-GB" sz="1100" b="0" i="0" u="none" strike="noStrike">
                          <a:solidFill>
                            <a:srgbClr val="000000"/>
                          </a:solidFill>
                          <a:effectLst/>
                          <a:latin typeface="Calibri" panose="020F0502020204030204" pitchFamily="34" charset="0"/>
                        </a:rPr>
                        <a:t>9</a:t>
                      </a:r>
                    </a:p>
                  </a:txBody>
                  <a:tcPr marL="9410" marR="9410" marT="9410" marB="0" anchor="b">
                    <a:lnL>
                      <a:noFill/>
                    </a:lnL>
                    <a:lnR>
                      <a:noFill/>
                    </a:lnR>
                    <a:lnT>
                      <a:noFill/>
                    </a:lnT>
                    <a:lnB>
                      <a:noFill/>
                    </a:lnB>
                    <a:solidFill>
                      <a:srgbClr val="CFDD81"/>
                    </a:solidFill>
                  </a:tcPr>
                </a:tc>
                <a:tc>
                  <a:txBody>
                    <a:bodyPr/>
                    <a:lstStyle/>
                    <a:p>
                      <a:pPr algn="ctr" fontAlgn="b"/>
                      <a:r>
                        <a:rPr lang="en-GB" sz="1100" b="0" i="0" u="none" strike="noStrike">
                          <a:solidFill>
                            <a:srgbClr val="000000"/>
                          </a:solidFill>
                          <a:effectLst/>
                          <a:latin typeface="Calibri" panose="020F0502020204030204" pitchFamily="34" charset="0"/>
                        </a:rPr>
                        <a:t>24</a:t>
                      </a:r>
                    </a:p>
                  </a:txBody>
                  <a:tcPr marL="9410" marR="9410" marT="9410" marB="0" anchor="b">
                    <a:lnL>
                      <a:noFill/>
                    </a:lnL>
                    <a:lnR>
                      <a:noFill/>
                    </a:lnR>
                    <a:lnT>
                      <a:noFill/>
                    </a:lnT>
                    <a:lnB>
                      <a:noFill/>
                    </a:lnB>
                    <a:solidFill>
                      <a:srgbClr val="F8696B"/>
                    </a:solidFill>
                  </a:tcPr>
                </a:tc>
                <a:tc>
                  <a:txBody>
                    <a:bodyPr/>
                    <a:lstStyle/>
                    <a:p>
                      <a:pPr algn="ctr" fontAlgn="b"/>
                      <a:r>
                        <a:rPr lang="en-GB" sz="1100" b="0" i="0" u="none" strike="noStrike">
                          <a:solidFill>
                            <a:srgbClr val="000000"/>
                          </a:solidFill>
                          <a:effectLst/>
                          <a:latin typeface="Calibri" panose="020F0502020204030204" pitchFamily="34" charset="0"/>
                        </a:rPr>
                        <a:t>20</a:t>
                      </a:r>
                    </a:p>
                  </a:txBody>
                  <a:tcPr marL="9410" marR="9410" marT="9410" marB="0" anchor="b">
                    <a:lnL>
                      <a:noFill/>
                    </a:lnL>
                    <a:lnR>
                      <a:noFill/>
                    </a:lnR>
                    <a:lnT>
                      <a:noFill/>
                    </a:lnT>
                    <a:lnB>
                      <a:noFill/>
                    </a:lnB>
                    <a:solidFill>
                      <a:srgbClr val="FB9774"/>
                    </a:solidFill>
                  </a:tcPr>
                </a:tc>
                <a:tc>
                  <a:txBody>
                    <a:bodyPr/>
                    <a:lstStyle/>
                    <a:p>
                      <a:pPr algn="ctr" fontAlgn="b"/>
                      <a:r>
                        <a:rPr lang="en-GB" sz="1100" b="0" i="0" u="none" strike="noStrike">
                          <a:solidFill>
                            <a:srgbClr val="000000"/>
                          </a:solidFill>
                          <a:effectLst/>
                          <a:latin typeface="Calibri" panose="020F0502020204030204" pitchFamily="34" charset="0"/>
                        </a:rPr>
                        <a:t>18</a:t>
                      </a:r>
                    </a:p>
                  </a:txBody>
                  <a:tcPr marL="9410" marR="9410" marT="9410" marB="0" anchor="b">
                    <a:lnL>
                      <a:noFill/>
                    </a:lnL>
                    <a:lnR>
                      <a:noFill/>
                    </a:lnR>
                    <a:lnT>
                      <a:noFill/>
                    </a:lnT>
                    <a:lnB>
                      <a:noFill/>
                    </a:lnB>
                    <a:solidFill>
                      <a:srgbClr val="FCAD79"/>
                    </a:solidFill>
                  </a:tcPr>
                </a:tc>
                <a:extLst>
                  <a:ext uri="{0D108BD9-81ED-4DB2-BD59-A6C34878D82A}">
                    <a16:rowId xmlns:a16="http://schemas.microsoft.com/office/drawing/2014/main" val="4003746883"/>
                  </a:ext>
                </a:extLst>
              </a:tr>
              <a:tr h="163755">
                <a:tc>
                  <a:txBody>
                    <a:bodyPr/>
                    <a:lstStyle/>
                    <a:p>
                      <a:pPr algn="l" fontAlgn="b"/>
                      <a:r>
                        <a:rPr lang="en-GB" sz="1100" b="0" i="0" u="none" strike="noStrike" dirty="0">
                          <a:solidFill>
                            <a:srgbClr val="000000"/>
                          </a:solidFill>
                          <a:effectLst/>
                          <a:latin typeface="Calibri" panose="020F0502020204030204" pitchFamily="34" charset="0"/>
                        </a:rPr>
                        <a:t>Authentic craft workshop</a:t>
                      </a:r>
                    </a:p>
                  </a:txBody>
                  <a:tcPr marL="9410" marR="9410" marT="9410" marB="0" anchor="b">
                    <a:lnL>
                      <a:noFill/>
                    </a:lnL>
                    <a:lnR>
                      <a:noFill/>
                    </a:lnR>
                    <a:lnT>
                      <a:noFill/>
                    </a:lnT>
                    <a:lnB>
                      <a:noFill/>
                    </a:lnB>
                  </a:tcPr>
                </a:tc>
                <a:tc>
                  <a:txBody>
                    <a:bodyPr/>
                    <a:lstStyle/>
                    <a:p>
                      <a:pPr algn="ctr" fontAlgn="b"/>
                      <a:r>
                        <a:rPr lang="en-GB" sz="1100" b="0" i="0" u="none" strike="noStrike">
                          <a:solidFill>
                            <a:srgbClr val="000000"/>
                          </a:solidFill>
                          <a:effectLst/>
                          <a:latin typeface="Calibri" panose="020F0502020204030204" pitchFamily="34" charset="0"/>
                        </a:rPr>
                        <a:t>14</a:t>
                      </a:r>
                    </a:p>
                  </a:txBody>
                  <a:tcPr marL="9410" marR="9410" marT="9410" marB="0" anchor="b">
                    <a:lnL>
                      <a:noFill/>
                    </a:lnL>
                    <a:lnR>
                      <a:noFill/>
                    </a:lnR>
                    <a:lnT>
                      <a:noFill/>
                    </a:lnT>
                    <a:lnB>
                      <a:noFill/>
                    </a:lnB>
                    <a:solidFill>
                      <a:srgbClr val="FFDB81"/>
                    </a:solidFill>
                  </a:tcPr>
                </a:tc>
                <a:tc>
                  <a:txBody>
                    <a:bodyPr/>
                    <a:lstStyle/>
                    <a:p>
                      <a:pPr algn="ctr" fontAlgn="b"/>
                      <a:r>
                        <a:rPr lang="en-GB" sz="1100" b="0" i="0" u="none" strike="noStrike">
                          <a:solidFill>
                            <a:srgbClr val="000000"/>
                          </a:solidFill>
                          <a:effectLst/>
                          <a:latin typeface="Calibri" panose="020F0502020204030204" pitchFamily="34" charset="0"/>
                        </a:rPr>
                        <a:t>12</a:t>
                      </a:r>
                    </a:p>
                  </a:txBody>
                  <a:tcPr marL="9410" marR="9410" marT="9410" marB="0" anchor="b">
                    <a:lnL>
                      <a:noFill/>
                    </a:lnL>
                    <a:lnR>
                      <a:noFill/>
                    </a:lnR>
                    <a:lnT>
                      <a:noFill/>
                    </a:lnT>
                    <a:lnB>
                      <a:noFill/>
                    </a:lnB>
                    <a:solidFill>
                      <a:srgbClr val="F8E983"/>
                    </a:solidFill>
                  </a:tcPr>
                </a:tc>
                <a:tc>
                  <a:txBody>
                    <a:bodyPr/>
                    <a:lstStyle/>
                    <a:p>
                      <a:pPr algn="ctr" fontAlgn="b"/>
                      <a:r>
                        <a:rPr lang="en-GB" sz="1100" b="0" i="0" u="none" strike="noStrike">
                          <a:solidFill>
                            <a:srgbClr val="000000"/>
                          </a:solidFill>
                          <a:effectLst/>
                          <a:latin typeface="Calibri" panose="020F0502020204030204" pitchFamily="34" charset="0"/>
                        </a:rPr>
                        <a:t>8</a:t>
                      </a:r>
                    </a:p>
                  </a:txBody>
                  <a:tcPr marL="9410" marR="9410" marT="9410" marB="0" anchor="b">
                    <a:lnL>
                      <a:noFill/>
                    </a:lnL>
                    <a:lnR>
                      <a:noFill/>
                    </a:lnR>
                    <a:lnT>
                      <a:noFill/>
                    </a:lnT>
                    <a:lnB>
                      <a:noFill/>
                    </a:lnB>
                    <a:solidFill>
                      <a:srgbClr val="C1D980"/>
                    </a:solidFill>
                  </a:tcPr>
                </a:tc>
                <a:tc>
                  <a:txBody>
                    <a:bodyPr/>
                    <a:lstStyle/>
                    <a:p>
                      <a:pPr algn="ctr" fontAlgn="b"/>
                      <a:r>
                        <a:rPr lang="en-GB" sz="1100" b="0" i="0" u="none" strike="noStrike">
                          <a:solidFill>
                            <a:srgbClr val="000000"/>
                          </a:solidFill>
                          <a:effectLst/>
                          <a:latin typeface="Calibri" panose="020F0502020204030204" pitchFamily="34" charset="0"/>
                        </a:rPr>
                        <a:t>20</a:t>
                      </a:r>
                    </a:p>
                  </a:txBody>
                  <a:tcPr marL="9410" marR="9410" marT="9410" marB="0" anchor="b">
                    <a:lnL>
                      <a:noFill/>
                    </a:lnL>
                    <a:lnR>
                      <a:noFill/>
                    </a:lnR>
                    <a:lnT>
                      <a:noFill/>
                    </a:lnT>
                    <a:lnB>
                      <a:noFill/>
                    </a:lnB>
                    <a:solidFill>
                      <a:srgbClr val="FB9774"/>
                    </a:solidFill>
                  </a:tcPr>
                </a:tc>
                <a:tc>
                  <a:txBody>
                    <a:bodyPr/>
                    <a:lstStyle/>
                    <a:p>
                      <a:pPr algn="ctr" fontAlgn="b"/>
                      <a:r>
                        <a:rPr lang="en-GB" sz="1100" b="0" i="0" u="none" strike="noStrike">
                          <a:solidFill>
                            <a:srgbClr val="000000"/>
                          </a:solidFill>
                          <a:effectLst/>
                          <a:latin typeface="Calibri" panose="020F0502020204030204" pitchFamily="34" charset="0"/>
                        </a:rPr>
                        <a:t>15</a:t>
                      </a:r>
                    </a:p>
                  </a:txBody>
                  <a:tcPr marL="9410" marR="9410" marT="9410" marB="0" anchor="b">
                    <a:lnL>
                      <a:noFill/>
                    </a:lnL>
                    <a:lnR>
                      <a:noFill/>
                    </a:lnR>
                    <a:lnT>
                      <a:noFill/>
                    </a:lnT>
                    <a:lnB>
                      <a:noFill/>
                    </a:lnB>
                    <a:solidFill>
                      <a:srgbClr val="FECF7F"/>
                    </a:solidFill>
                  </a:tcPr>
                </a:tc>
                <a:tc>
                  <a:txBody>
                    <a:bodyPr/>
                    <a:lstStyle/>
                    <a:p>
                      <a:pPr algn="ctr" fontAlgn="b"/>
                      <a:r>
                        <a:rPr lang="en-GB" sz="1100" b="0" i="0" u="none" strike="noStrike">
                          <a:solidFill>
                            <a:srgbClr val="000000"/>
                          </a:solidFill>
                          <a:effectLst/>
                          <a:latin typeface="Calibri" panose="020F0502020204030204" pitchFamily="34" charset="0"/>
                        </a:rPr>
                        <a:t>15</a:t>
                      </a:r>
                    </a:p>
                  </a:txBody>
                  <a:tcPr marL="9410" marR="9410" marT="9410" marB="0" anchor="b">
                    <a:lnL>
                      <a:noFill/>
                    </a:lnL>
                    <a:lnR>
                      <a:noFill/>
                    </a:lnR>
                    <a:lnT>
                      <a:noFill/>
                    </a:lnT>
                    <a:lnB>
                      <a:noFill/>
                    </a:lnB>
                    <a:solidFill>
                      <a:srgbClr val="FECF7F"/>
                    </a:solidFill>
                  </a:tcPr>
                </a:tc>
                <a:tc>
                  <a:txBody>
                    <a:bodyPr/>
                    <a:lstStyle/>
                    <a:p>
                      <a:pPr algn="ctr" fontAlgn="b"/>
                      <a:r>
                        <a:rPr lang="en-GB" sz="1100" b="0" i="0" u="none" strike="noStrike">
                          <a:solidFill>
                            <a:srgbClr val="000000"/>
                          </a:solidFill>
                          <a:effectLst/>
                          <a:latin typeface="Calibri" panose="020F0502020204030204" pitchFamily="34" charset="0"/>
                        </a:rPr>
                        <a:t>12</a:t>
                      </a:r>
                    </a:p>
                  </a:txBody>
                  <a:tcPr marL="9410" marR="9410" marT="9410" marB="0" anchor="b">
                    <a:lnL>
                      <a:noFill/>
                    </a:lnL>
                    <a:lnR>
                      <a:noFill/>
                    </a:lnR>
                    <a:lnT>
                      <a:noFill/>
                    </a:lnT>
                    <a:lnB>
                      <a:noFill/>
                    </a:lnB>
                    <a:solidFill>
                      <a:srgbClr val="F8E983"/>
                    </a:solidFill>
                  </a:tcPr>
                </a:tc>
                <a:tc>
                  <a:txBody>
                    <a:bodyPr/>
                    <a:lstStyle/>
                    <a:p>
                      <a:pPr algn="ctr" fontAlgn="b"/>
                      <a:r>
                        <a:rPr lang="en-GB" sz="1100" b="0" i="0" u="none" strike="noStrike">
                          <a:solidFill>
                            <a:srgbClr val="000000"/>
                          </a:solidFill>
                          <a:effectLst/>
                          <a:latin typeface="Calibri" panose="020F0502020204030204" pitchFamily="34" charset="0"/>
                        </a:rPr>
                        <a:t>14</a:t>
                      </a:r>
                    </a:p>
                  </a:txBody>
                  <a:tcPr marL="9410" marR="9410" marT="9410" marB="0" anchor="b">
                    <a:lnL>
                      <a:noFill/>
                    </a:lnL>
                    <a:lnR>
                      <a:noFill/>
                    </a:lnR>
                    <a:lnT>
                      <a:noFill/>
                    </a:lnT>
                    <a:lnB>
                      <a:noFill/>
                    </a:lnB>
                    <a:solidFill>
                      <a:srgbClr val="FFDB81"/>
                    </a:solidFill>
                  </a:tcPr>
                </a:tc>
                <a:tc>
                  <a:txBody>
                    <a:bodyPr/>
                    <a:lstStyle/>
                    <a:p>
                      <a:pPr algn="ctr" fontAlgn="b"/>
                      <a:r>
                        <a:rPr lang="en-GB" sz="1100" b="0" i="0" u="none" strike="noStrike">
                          <a:solidFill>
                            <a:srgbClr val="000000"/>
                          </a:solidFill>
                          <a:effectLst/>
                          <a:latin typeface="Calibri" panose="020F0502020204030204" pitchFamily="34" charset="0"/>
                        </a:rPr>
                        <a:t>16</a:t>
                      </a:r>
                    </a:p>
                  </a:txBody>
                  <a:tcPr marL="9410" marR="9410" marT="9410" marB="0" anchor="b">
                    <a:lnL>
                      <a:noFill/>
                    </a:lnL>
                    <a:lnR>
                      <a:noFill/>
                    </a:lnR>
                    <a:lnT>
                      <a:noFill/>
                    </a:lnT>
                    <a:lnB>
                      <a:noFill/>
                    </a:lnB>
                    <a:solidFill>
                      <a:srgbClr val="FDC47D"/>
                    </a:solidFill>
                  </a:tcPr>
                </a:tc>
                <a:tc>
                  <a:txBody>
                    <a:bodyPr/>
                    <a:lstStyle/>
                    <a:p>
                      <a:pPr algn="ctr" fontAlgn="b"/>
                      <a:r>
                        <a:rPr lang="en-GB" sz="1100" b="0" i="0" u="none" strike="noStrike">
                          <a:solidFill>
                            <a:srgbClr val="000000"/>
                          </a:solidFill>
                          <a:effectLst/>
                          <a:latin typeface="Calibri" panose="020F0502020204030204" pitchFamily="34" charset="0"/>
                        </a:rPr>
                        <a:t>13</a:t>
                      </a:r>
                    </a:p>
                  </a:txBody>
                  <a:tcPr marL="9410" marR="9410" marT="9410" marB="0" anchor="b">
                    <a:lnL>
                      <a:noFill/>
                    </a:lnL>
                    <a:lnR>
                      <a:noFill/>
                    </a:lnR>
                    <a:lnT>
                      <a:noFill/>
                    </a:lnT>
                    <a:lnB>
                      <a:noFill/>
                    </a:lnB>
                    <a:solidFill>
                      <a:srgbClr val="FFE683"/>
                    </a:solidFill>
                  </a:tcPr>
                </a:tc>
                <a:tc>
                  <a:txBody>
                    <a:bodyPr/>
                    <a:lstStyle/>
                    <a:p>
                      <a:pPr algn="ctr" fontAlgn="b"/>
                      <a:r>
                        <a:rPr lang="en-GB" sz="1100" b="0" i="0" u="none" strike="noStrike">
                          <a:solidFill>
                            <a:srgbClr val="000000"/>
                          </a:solidFill>
                          <a:effectLst/>
                          <a:latin typeface="Calibri" panose="020F0502020204030204" pitchFamily="34" charset="0"/>
                        </a:rPr>
                        <a:t>11</a:t>
                      </a:r>
                    </a:p>
                  </a:txBody>
                  <a:tcPr marL="9410" marR="9410" marT="9410" marB="0" anchor="b">
                    <a:lnL>
                      <a:noFill/>
                    </a:lnL>
                    <a:lnR>
                      <a:noFill/>
                    </a:lnR>
                    <a:lnT>
                      <a:noFill/>
                    </a:lnT>
                    <a:lnB>
                      <a:noFill/>
                    </a:lnB>
                    <a:solidFill>
                      <a:srgbClr val="EAE582"/>
                    </a:solidFill>
                  </a:tcPr>
                </a:tc>
                <a:extLst>
                  <a:ext uri="{0D108BD9-81ED-4DB2-BD59-A6C34878D82A}">
                    <a16:rowId xmlns:a16="http://schemas.microsoft.com/office/drawing/2014/main" val="1155744659"/>
                  </a:ext>
                </a:extLst>
              </a:tr>
              <a:tr h="163755">
                <a:tc>
                  <a:txBody>
                    <a:bodyPr/>
                    <a:lstStyle/>
                    <a:p>
                      <a:pPr algn="l" fontAlgn="b"/>
                      <a:r>
                        <a:rPr lang="en-GB" sz="1100" b="0" i="0" u="none" strike="noStrike" dirty="0">
                          <a:solidFill>
                            <a:srgbClr val="000000"/>
                          </a:solidFill>
                          <a:effectLst/>
                          <a:latin typeface="Calibri" panose="020F0502020204030204" pitchFamily="34" charset="0"/>
                        </a:rPr>
                        <a:t>Mindfulness or meditation class</a:t>
                      </a:r>
                    </a:p>
                  </a:txBody>
                  <a:tcPr marL="9410" marR="9410" marT="9410" marB="0" anchor="b">
                    <a:lnL>
                      <a:noFill/>
                    </a:lnL>
                    <a:lnR>
                      <a:noFill/>
                    </a:lnR>
                    <a:lnT>
                      <a:noFill/>
                    </a:lnT>
                    <a:lnB>
                      <a:noFill/>
                    </a:lnB>
                  </a:tcPr>
                </a:tc>
                <a:tc>
                  <a:txBody>
                    <a:bodyPr/>
                    <a:lstStyle/>
                    <a:p>
                      <a:pPr algn="ctr" fontAlgn="b"/>
                      <a:r>
                        <a:rPr lang="en-GB" sz="1100" b="0" i="0" u="none" strike="noStrike">
                          <a:solidFill>
                            <a:srgbClr val="000000"/>
                          </a:solidFill>
                          <a:effectLst/>
                          <a:latin typeface="Calibri" panose="020F0502020204030204" pitchFamily="34" charset="0"/>
                        </a:rPr>
                        <a:t>15</a:t>
                      </a:r>
                    </a:p>
                  </a:txBody>
                  <a:tcPr marL="9410" marR="9410" marT="9410" marB="0" anchor="b">
                    <a:lnL>
                      <a:noFill/>
                    </a:lnL>
                    <a:lnR>
                      <a:noFill/>
                    </a:lnR>
                    <a:lnT>
                      <a:noFill/>
                    </a:lnT>
                    <a:lnB>
                      <a:noFill/>
                    </a:lnB>
                    <a:solidFill>
                      <a:srgbClr val="FECF7F"/>
                    </a:solidFill>
                  </a:tcPr>
                </a:tc>
                <a:tc>
                  <a:txBody>
                    <a:bodyPr/>
                    <a:lstStyle/>
                    <a:p>
                      <a:pPr algn="ctr" fontAlgn="b"/>
                      <a:r>
                        <a:rPr lang="en-GB" sz="1100" b="0" i="0" u="none" strike="noStrike" dirty="0">
                          <a:solidFill>
                            <a:srgbClr val="000000"/>
                          </a:solidFill>
                          <a:effectLst/>
                          <a:latin typeface="Calibri" panose="020F0502020204030204" pitchFamily="34" charset="0"/>
                        </a:rPr>
                        <a:t>14</a:t>
                      </a:r>
                    </a:p>
                  </a:txBody>
                  <a:tcPr marL="9410" marR="9410" marT="9410" marB="0" anchor="b">
                    <a:lnL>
                      <a:noFill/>
                    </a:lnL>
                    <a:lnR>
                      <a:noFill/>
                    </a:lnR>
                    <a:lnT>
                      <a:noFill/>
                    </a:lnT>
                    <a:lnB>
                      <a:noFill/>
                    </a:lnB>
                    <a:solidFill>
                      <a:srgbClr val="FFDB81"/>
                    </a:solidFill>
                  </a:tcPr>
                </a:tc>
                <a:tc>
                  <a:txBody>
                    <a:bodyPr/>
                    <a:lstStyle/>
                    <a:p>
                      <a:pPr algn="ctr" fontAlgn="b"/>
                      <a:r>
                        <a:rPr lang="en-GB" sz="1100" b="0" i="0" u="none" strike="noStrike">
                          <a:solidFill>
                            <a:srgbClr val="000000"/>
                          </a:solidFill>
                          <a:effectLst/>
                          <a:latin typeface="Calibri" panose="020F0502020204030204" pitchFamily="34" charset="0"/>
                        </a:rPr>
                        <a:t>17</a:t>
                      </a:r>
                    </a:p>
                  </a:txBody>
                  <a:tcPr marL="9410" marR="9410" marT="9410" marB="0" anchor="b">
                    <a:lnL>
                      <a:noFill/>
                    </a:lnL>
                    <a:lnR>
                      <a:noFill/>
                    </a:lnR>
                    <a:lnT>
                      <a:noFill/>
                    </a:lnT>
                    <a:lnB>
                      <a:noFill/>
                    </a:lnB>
                    <a:solidFill>
                      <a:srgbClr val="FDB97B"/>
                    </a:solidFill>
                  </a:tcPr>
                </a:tc>
                <a:tc>
                  <a:txBody>
                    <a:bodyPr/>
                    <a:lstStyle/>
                    <a:p>
                      <a:pPr algn="ctr" fontAlgn="b"/>
                      <a:r>
                        <a:rPr lang="en-GB" sz="1100" b="0" i="0" u="none" strike="noStrike">
                          <a:solidFill>
                            <a:srgbClr val="000000"/>
                          </a:solidFill>
                          <a:effectLst/>
                          <a:latin typeface="Calibri" panose="020F0502020204030204" pitchFamily="34" charset="0"/>
                        </a:rPr>
                        <a:t>14</a:t>
                      </a:r>
                    </a:p>
                  </a:txBody>
                  <a:tcPr marL="9410" marR="9410" marT="9410" marB="0" anchor="b">
                    <a:lnL>
                      <a:noFill/>
                    </a:lnL>
                    <a:lnR>
                      <a:noFill/>
                    </a:lnR>
                    <a:lnT>
                      <a:noFill/>
                    </a:lnT>
                    <a:lnB>
                      <a:noFill/>
                    </a:lnB>
                    <a:solidFill>
                      <a:srgbClr val="FFDB81"/>
                    </a:solidFill>
                  </a:tcPr>
                </a:tc>
                <a:tc>
                  <a:txBody>
                    <a:bodyPr/>
                    <a:lstStyle/>
                    <a:p>
                      <a:pPr algn="ctr" fontAlgn="b"/>
                      <a:r>
                        <a:rPr lang="en-GB" sz="1100" b="0" i="0" u="none" strike="noStrike">
                          <a:solidFill>
                            <a:srgbClr val="000000"/>
                          </a:solidFill>
                          <a:effectLst/>
                          <a:latin typeface="Calibri" panose="020F0502020204030204" pitchFamily="34" charset="0"/>
                        </a:rPr>
                        <a:t>18</a:t>
                      </a:r>
                    </a:p>
                  </a:txBody>
                  <a:tcPr marL="9410" marR="9410" marT="9410" marB="0" anchor="b">
                    <a:lnL>
                      <a:noFill/>
                    </a:lnL>
                    <a:lnR>
                      <a:noFill/>
                    </a:lnR>
                    <a:lnT>
                      <a:noFill/>
                    </a:lnT>
                    <a:lnB>
                      <a:noFill/>
                    </a:lnB>
                    <a:solidFill>
                      <a:srgbClr val="FCAD79"/>
                    </a:solidFill>
                  </a:tcPr>
                </a:tc>
                <a:tc>
                  <a:txBody>
                    <a:bodyPr/>
                    <a:lstStyle/>
                    <a:p>
                      <a:pPr algn="ctr" fontAlgn="b"/>
                      <a:r>
                        <a:rPr lang="en-GB" sz="1100" b="0" i="0" u="none" strike="noStrike">
                          <a:solidFill>
                            <a:srgbClr val="000000"/>
                          </a:solidFill>
                          <a:effectLst/>
                          <a:latin typeface="Calibri" panose="020F0502020204030204" pitchFamily="34" charset="0"/>
                        </a:rPr>
                        <a:t>18</a:t>
                      </a:r>
                    </a:p>
                  </a:txBody>
                  <a:tcPr marL="9410" marR="9410" marT="9410" marB="0" anchor="b">
                    <a:lnL>
                      <a:noFill/>
                    </a:lnL>
                    <a:lnR>
                      <a:noFill/>
                    </a:lnR>
                    <a:lnT>
                      <a:noFill/>
                    </a:lnT>
                    <a:lnB>
                      <a:noFill/>
                    </a:lnB>
                    <a:solidFill>
                      <a:srgbClr val="FCAD79"/>
                    </a:solidFill>
                  </a:tcPr>
                </a:tc>
                <a:tc>
                  <a:txBody>
                    <a:bodyPr/>
                    <a:lstStyle/>
                    <a:p>
                      <a:pPr algn="ctr" fontAlgn="b"/>
                      <a:r>
                        <a:rPr lang="en-GB" sz="1100" b="0" i="0" u="none" strike="noStrike">
                          <a:solidFill>
                            <a:srgbClr val="000000"/>
                          </a:solidFill>
                          <a:effectLst/>
                          <a:latin typeface="Calibri" panose="020F0502020204030204" pitchFamily="34" charset="0"/>
                        </a:rPr>
                        <a:t>16</a:t>
                      </a:r>
                    </a:p>
                  </a:txBody>
                  <a:tcPr marL="9410" marR="9410" marT="9410" marB="0" anchor="b">
                    <a:lnL>
                      <a:noFill/>
                    </a:lnL>
                    <a:lnR>
                      <a:noFill/>
                    </a:lnR>
                    <a:lnT>
                      <a:noFill/>
                    </a:lnT>
                    <a:lnB>
                      <a:noFill/>
                    </a:lnB>
                    <a:solidFill>
                      <a:srgbClr val="FDC47D"/>
                    </a:solidFill>
                  </a:tcPr>
                </a:tc>
                <a:tc>
                  <a:txBody>
                    <a:bodyPr/>
                    <a:lstStyle/>
                    <a:p>
                      <a:pPr algn="ctr" fontAlgn="b"/>
                      <a:r>
                        <a:rPr lang="en-GB" sz="1100" b="0" i="0" u="none" strike="noStrike">
                          <a:solidFill>
                            <a:srgbClr val="000000"/>
                          </a:solidFill>
                          <a:effectLst/>
                          <a:latin typeface="Calibri" panose="020F0502020204030204" pitchFamily="34" charset="0"/>
                        </a:rPr>
                        <a:t>18</a:t>
                      </a:r>
                    </a:p>
                  </a:txBody>
                  <a:tcPr marL="9410" marR="9410" marT="9410" marB="0" anchor="b">
                    <a:lnL>
                      <a:noFill/>
                    </a:lnL>
                    <a:lnR>
                      <a:noFill/>
                    </a:lnR>
                    <a:lnT>
                      <a:noFill/>
                    </a:lnT>
                    <a:lnB>
                      <a:noFill/>
                    </a:lnB>
                    <a:solidFill>
                      <a:srgbClr val="FCAD79"/>
                    </a:solidFill>
                  </a:tcPr>
                </a:tc>
                <a:tc>
                  <a:txBody>
                    <a:bodyPr/>
                    <a:lstStyle/>
                    <a:p>
                      <a:pPr algn="ctr" fontAlgn="b"/>
                      <a:r>
                        <a:rPr lang="en-GB" sz="1100" b="0" i="0" u="none" strike="noStrike">
                          <a:solidFill>
                            <a:srgbClr val="000000"/>
                          </a:solidFill>
                          <a:effectLst/>
                          <a:latin typeface="Calibri" panose="020F0502020204030204" pitchFamily="34" charset="0"/>
                        </a:rPr>
                        <a:t>11</a:t>
                      </a:r>
                    </a:p>
                  </a:txBody>
                  <a:tcPr marL="9410" marR="9410" marT="9410" marB="0" anchor="b">
                    <a:lnL>
                      <a:noFill/>
                    </a:lnL>
                    <a:lnR>
                      <a:noFill/>
                    </a:lnR>
                    <a:lnT>
                      <a:noFill/>
                    </a:lnT>
                    <a:lnB>
                      <a:noFill/>
                    </a:lnB>
                    <a:solidFill>
                      <a:srgbClr val="EAE582"/>
                    </a:solidFill>
                  </a:tcPr>
                </a:tc>
                <a:tc>
                  <a:txBody>
                    <a:bodyPr/>
                    <a:lstStyle/>
                    <a:p>
                      <a:pPr algn="ctr" fontAlgn="b"/>
                      <a:r>
                        <a:rPr lang="en-GB" sz="1100" b="0" i="0" u="none" strike="noStrike">
                          <a:solidFill>
                            <a:srgbClr val="000000"/>
                          </a:solidFill>
                          <a:effectLst/>
                          <a:latin typeface="Calibri" panose="020F0502020204030204" pitchFamily="34" charset="0"/>
                        </a:rPr>
                        <a:t>11</a:t>
                      </a:r>
                    </a:p>
                  </a:txBody>
                  <a:tcPr marL="9410" marR="9410" marT="9410" marB="0" anchor="b">
                    <a:lnL>
                      <a:noFill/>
                    </a:lnL>
                    <a:lnR>
                      <a:noFill/>
                    </a:lnR>
                    <a:lnT>
                      <a:noFill/>
                    </a:lnT>
                    <a:lnB>
                      <a:noFill/>
                    </a:lnB>
                    <a:solidFill>
                      <a:srgbClr val="EAE582"/>
                    </a:solidFill>
                  </a:tcPr>
                </a:tc>
                <a:tc>
                  <a:txBody>
                    <a:bodyPr/>
                    <a:lstStyle/>
                    <a:p>
                      <a:pPr algn="ctr" fontAlgn="b"/>
                      <a:r>
                        <a:rPr lang="en-GB" sz="1100" b="0" i="0" u="none" strike="noStrike">
                          <a:solidFill>
                            <a:srgbClr val="000000"/>
                          </a:solidFill>
                          <a:effectLst/>
                          <a:latin typeface="Calibri" panose="020F0502020204030204" pitchFamily="34" charset="0"/>
                        </a:rPr>
                        <a:t>14</a:t>
                      </a:r>
                    </a:p>
                  </a:txBody>
                  <a:tcPr marL="9410" marR="9410" marT="9410" marB="0" anchor="b">
                    <a:lnL>
                      <a:noFill/>
                    </a:lnL>
                    <a:lnR>
                      <a:noFill/>
                    </a:lnR>
                    <a:lnT>
                      <a:noFill/>
                    </a:lnT>
                    <a:lnB>
                      <a:noFill/>
                    </a:lnB>
                    <a:solidFill>
                      <a:srgbClr val="FFDB81"/>
                    </a:solidFill>
                  </a:tcPr>
                </a:tc>
                <a:extLst>
                  <a:ext uri="{0D108BD9-81ED-4DB2-BD59-A6C34878D82A}">
                    <a16:rowId xmlns:a16="http://schemas.microsoft.com/office/drawing/2014/main" val="3689921410"/>
                  </a:ext>
                </a:extLst>
              </a:tr>
              <a:tr h="163755">
                <a:tc>
                  <a:txBody>
                    <a:bodyPr/>
                    <a:lstStyle/>
                    <a:p>
                      <a:pPr algn="l" fontAlgn="b"/>
                      <a:r>
                        <a:rPr lang="en-GB" sz="1100" b="0" i="0" u="none" strike="noStrike">
                          <a:solidFill>
                            <a:srgbClr val="000000"/>
                          </a:solidFill>
                          <a:effectLst/>
                          <a:latin typeface="Calibri" panose="020F0502020204030204" pitchFamily="34" charset="0"/>
                        </a:rPr>
                        <a:t>Foraging experience</a:t>
                      </a:r>
                    </a:p>
                  </a:txBody>
                  <a:tcPr marL="9410" marR="9410" marT="9410" marB="0" anchor="b">
                    <a:lnL>
                      <a:noFill/>
                    </a:lnL>
                    <a:lnR>
                      <a:noFill/>
                    </a:lnR>
                    <a:lnT>
                      <a:noFill/>
                    </a:lnT>
                    <a:lnB>
                      <a:noFill/>
                    </a:lnB>
                  </a:tcPr>
                </a:tc>
                <a:tc>
                  <a:txBody>
                    <a:bodyPr/>
                    <a:lstStyle/>
                    <a:p>
                      <a:pPr algn="ctr" fontAlgn="b"/>
                      <a:r>
                        <a:rPr lang="en-GB" sz="1100" b="0" i="0" u="none" strike="noStrike">
                          <a:solidFill>
                            <a:srgbClr val="000000"/>
                          </a:solidFill>
                          <a:effectLst/>
                          <a:latin typeface="Calibri" panose="020F0502020204030204" pitchFamily="34" charset="0"/>
                        </a:rPr>
                        <a:t>16</a:t>
                      </a:r>
                    </a:p>
                  </a:txBody>
                  <a:tcPr marL="9410" marR="9410" marT="9410" marB="0" anchor="b">
                    <a:lnL>
                      <a:noFill/>
                    </a:lnL>
                    <a:lnR>
                      <a:noFill/>
                    </a:lnR>
                    <a:lnT>
                      <a:noFill/>
                    </a:lnT>
                    <a:lnB>
                      <a:noFill/>
                    </a:lnB>
                    <a:solidFill>
                      <a:srgbClr val="FDC47D"/>
                    </a:solidFill>
                  </a:tcPr>
                </a:tc>
                <a:tc>
                  <a:txBody>
                    <a:bodyPr/>
                    <a:lstStyle/>
                    <a:p>
                      <a:pPr algn="ctr" fontAlgn="b"/>
                      <a:r>
                        <a:rPr lang="en-GB" sz="1100" b="0" i="0" u="none" strike="noStrike">
                          <a:solidFill>
                            <a:srgbClr val="000000"/>
                          </a:solidFill>
                          <a:effectLst/>
                          <a:latin typeface="Calibri" panose="020F0502020204030204" pitchFamily="34" charset="0"/>
                        </a:rPr>
                        <a:t>17</a:t>
                      </a:r>
                    </a:p>
                  </a:txBody>
                  <a:tcPr marL="9410" marR="9410" marT="9410" marB="0" anchor="b">
                    <a:lnL>
                      <a:noFill/>
                    </a:lnL>
                    <a:lnR>
                      <a:noFill/>
                    </a:lnR>
                    <a:lnT>
                      <a:noFill/>
                    </a:lnT>
                    <a:lnB>
                      <a:noFill/>
                    </a:lnB>
                    <a:solidFill>
                      <a:srgbClr val="FDB97B"/>
                    </a:solidFill>
                  </a:tcPr>
                </a:tc>
                <a:tc>
                  <a:txBody>
                    <a:bodyPr/>
                    <a:lstStyle/>
                    <a:p>
                      <a:pPr algn="ctr" fontAlgn="b"/>
                      <a:r>
                        <a:rPr lang="en-GB" sz="1100" b="0" i="0" u="none" strike="noStrike">
                          <a:solidFill>
                            <a:srgbClr val="000000"/>
                          </a:solidFill>
                          <a:effectLst/>
                          <a:latin typeface="Calibri" panose="020F0502020204030204" pitchFamily="34" charset="0"/>
                        </a:rPr>
                        <a:t>12</a:t>
                      </a:r>
                    </a:p>
                  </a:txBody>
                  <a:tcPr marL="9410" marR="9410" marT="9410" marB="0" anchor="b">
                    <a:lnL>
                      <a:noFill/>
                    </a:lnL>
                    <a:lnR>
                      <a:noFill/>
                    </a:lnR>
                    <a:lnT>
                      <a:noFill/>
                    </a:lnT>
                    <a:lnB>
                      <a:noFill/>
                    </a:lnB>
                    <a:solidFill>
                      <a:srgbClr val="F8E983"/>
                    </a:solidFill>
                  </a:tcPr>
                </a:tc>
                <a:tc>
                  <a:txBody>
                    <a:bodyPr/>
                    <a:lstStyle/>
                    <a:p>
                      <a:pPr algn="ctr" fontAlgn="b"/>
                      <a:r>
                        <a:rPr lang="en-GB" sz="1100" b="0" i="0" u="none" strike="noStrike">
                          <a:solidFill>
                            <a:srgbClr val="000000"/>
                          </a:solidFill>
                          <a:effectLst/>
                          <a:latin typeface="Calibri" panose="020F0502020204030204" pitchFamily="34" charset="0"/>
                        </a:rPr>
                        <a:t>13</a:t>
                      </a:r>
                    </a:p>
                  </a:txBody>
                  <a:tcPr marL="9410" marR="9410" marT="9410" marB="0" anchor="b">
                    <a:lnL>
                      <a:noFill/>
                    </a:lnL>
                    <a:lnR>
                      <a:noFill/>
                    </a:lnR>
                    <a:lnT>
                      <a:noFill/>
                    </a:lnT>
                    <a:lnB>
                      <a:noFill/>
                    </a:lnB>
                    <a:solidFill>
                      <a:srgbClr val="FFE683"/>
                    </a:solidFill>
                  </a:tcPr>
                </a:tc>
                <a:tc>
                  <a:txBody>
                    <a:bodyPr/>
                    <a:lstStyle/>
                    <a:p>
                      <a:pPr algn="ctr" fontAlgn="b"/>
                      <a:r>
                        <a:rPr lang="en-GB" sz="1100" b="0" i="0" u="none" strike="noStrike">
                          <a:solidFill>
                            <a:srgbClr val="000000"/>
                          </a:solidFill>
                          <a:effectLst/>
                          <a:latin typeface="Calibri" panose="020F0502020204030204" pitchFamily="34" charset="0"/>
                        </a:rPr>
                        <a:t>14</a:t>
                      </a:r>
                    </a:p>
                  </a:txBody>
                  <a:tcPr marL="9410" marR="9410" marT="9410" marB="0" anchor="b">
                    <a:lnL>
                      <a:noFill/>
                    </a:lnL>
                    <a:lnR>
                      <a:noFill/>
                    </a:lnR>
                    <a:lnT>
                      <a:noFill/>
                    </a:lnT>
                    <a:lnB>
                      <a:noFill/>
                    </a:lnB>
                    <a:solidFill>
                      <a:srgbClr val="FFDB81"/>
                    </a:solidFill>
                  </a:tcPr>
                </a:tc>
                <a:tc>
                  <a:txBody>
                    <a:bodyPr/>
                    <a:lstStyle/>
                    <a:p>
                      <a:pPr algn="ctr" fontAlgn="b"/>
                      <a:r>
                        <a:rPr lang="en-GB" sz="1100" b="0" i="0" u="none" strike="noStrike">
                          <a:solidFill>
                            <a:srgbClr val="000000"/>
                          </a:solidFill>
                          <a:effectLst/>
                          <a:latin typeface="Calibri" panose="020F0502020204030204" pitchFamily="34" charset="0"/>
                        </a:rPr>
                        <a:t>13</a:t>
                      </a:r>
                    </a:p>
                  </a:txBody>
                  <a:tcPr marL="9410" marR="9410" marT="9410" marB="0" anchor="b">
                    <a:lnL>
                      <a:noFill/>
                    </a:lnL>
                    <a:lnR>
                      <a:noFill/>
                    </a:lnR>
                    <a:lnT>
                      <a:noFill/>
                    </a:lnT>
                    <a:lnB>
                      <a:noFill/>
                    </a:lnB>
                    <a:solidFill>
                      <a:srgbClr val="FFE683"/>
                    </a:solidFill>
                  </a:tcPr>
                </a:tc>
                <a:tc>
                  <a:txBody>
                    <a:bodyPr/>
                    <a:lstStyle/>
                    <a:p>
                      <a:pPr algn="ctr" fontAlgn="b"/>
                      <a:r>
                        <a:rPr lang="en-GB" sz="1100" b="0" i="0" u="none" strike="noStrike">
                          <a:solidFill>
                            <a:srgbClr val="000000"/>
                          </a:solidFill>
                          <a:effectLst/>
                          <a:latin typeface="Calibri" panose="020F0502020204030204" pitchFamily="34" charset="0"/>
                        </a:rPr>
                        <a:t>20</a:t>
                      </a:r>
                    </a:p>
                  </a:txBody>
                  <a:tcPr marL="9410" marR="9410" marT="9410" marB="0" anchor="b">
                    <a:lnL>
                      <a:noFill/>
                    </a:lnL>
                    <a:lnR>
                      <a:noFill/>
                    </a:lnR>
                    <a:lnT>
                      <a:noFill/>
                    </a:lnT>
                    <a:lnB>
                      <a:noFill/>
                    </a:lnB>
                    <a:solidFill>
                      <a:srgbClr val="FB9774"/>
                    </a:solidFill>
                  </a:tcPr>
                </a:tc>
                <a:tc>
                  <a:txBody>
                    <a:bodyPr/>
                    <a:lstStyle/>
                    <a:p>
                      <a:pPr algn="ctr" fontAlgn="b"/>
                      <a:r>
                        <a:rPr lang="en-GB" sz="1100" b="0" i="0" u="none" strike="noStrike">
                          <a:solidFill>
                            <a:srgbClr val="000000"/>
                          </a:solidFill>
                          <a:effectLst/>
                          <a:latin typeface="Calibri" panose="020F0502020204030204" pitchFamily="34" charset="0"/>
                        </a:rPr>
                        <a:t>17</a:t>
                      </a:r>
                    </a:p>
                  </a:txBody>
                  <a:tcPr marL="9410" marR="9410" marT="9410" marB="0" anchor="b">
                    <a:lnL>
                      <a:noFill/>
                    </a:lnL>
                    <a:lnR>
                      <a:noFill/>
                    </a:lnR>
                    <a:lnT>
                      <a:noFill/>
                    </a:lnT>
                    <a:lnB>
                      <a:noFill/>
                    </a:lnB>
                    <a:solidFill>
                      <a:srgbClr val="FDB97B"/>
                    </a:solidFill>
                  </a:tcPr>
                </a:tc>
                <a:tc>
                  <a:txBody>
                    <a:bodyPr/>
                    <a:lstStyle/>
                    <a:p>
                      <a:pPr algn="ctr" fontAlgn="b"/>
                      <a:r>
                        <a:rPr lang="en-GB" sz="1100" b="0" i="0" u="none" strike="noStrike">
                          <a:solidFill>
                            <a:srgbClr val="000000"/>
                          </a:solidFill>
                          <a:effectLst/>
                          <a:latin typeface="Calibri" panose="020F0502020204030204" pitchFamily="34" charset="0"/>
                        </a:rPr>
                        <a:t>17</a:t>
                      </a:r>
                    </a:p>
                  </a:txBody>
                  <a:tcPr marL="9410" marR="9410" marT="9410" marB="0" anchor="b">
                    <a:lnL>
                      <a:noFill/>
                    </a:lnL>
                    <a:lnR>
                      <a:noFill/>
                    </a:lnR>
                    <a:lnT>
                      <a:noFill/>
                    </a:lnT>
                    <a:lnB>
                      <a:noFill/>
                    </a:lnB>
                    <a:solidFill>
                      <a:srgbClr val="FDB97B"/>
                    </a:solidFill>
                  </a:tcPr>
                </a:tc>
                <a:tc>
                  <a:txBody>
                    <a:bodyPr/>
                    <a:lstStyle/>
                    <a:p>
                      <a:pPr algn="ctr" fontAlgn="b"/>
                      <a:r>
                        <a:rPr lang="en-GB" sz="1100" b="0" i="0" u="none" strike="noStrike">
                          <a:solidFill>
                            <a:srgbClr val="000000"/>
                          </a:solidFill>
                          <a:effectLst/>
                          <a:latin typeface="Calibri" panose="020F0502020204030204" pitchFamily="34" charset="0"/>
                        </a:rPr>
                        <a:t>15</a:t>
                      </a:r>
                    </a:p>
                  </a:txBody>
                  <a:tcPr marL="9410" marR="9410" marT="9410" marB="0" anchor="b">
                    <a:lnL>
                      <a:noFill/>
                    </a:lnL>
                    <a:lnR>
                      <a:noFill/>
                    </a:lnR>
                    <a:lnT>
                      <a:noFill/>
                    </a:lnT>
                    <a:lnB>
                      <a:noFill/>
                    </a:lnB>
                    <a:solidFill>
                      <a:srgbClr val="FECF7F"/>
                    </a:solidFill>
                  </a:tcPr>
                </a:tc>
                <a:tc>
                  <a:txBody>
                    <a:bodyPr/>
                    <a:lstStyle/>
                    <a:p>
                      <a:pPr algn="ctr" fontAlgn="b"/>
                      <a:r>
                        <a:rPr lang="en-GB" sz="1100" b="0" i="0" u="none" strike="noStrike">
                          <a:solidFill>
                            <a:srgbClr val="000000"/>
                          </a:solidFill>
                          <a:effectLst/>
                          <a:latin typeface="Calibri" panose="020F0502020204030204" pitchFamily="34" charset="0"/>
                        </a:rPr>
                        <a:t>23</a:t>
                      </a:r>
                    </a:p>
                  </a:txBody>
                  <a:tcPr marL="9410" marR="9410" marT="9410" marB="0" anchor="b">
                    <a:lnL>
                      <a:noFill/>
                    </a:lnL>
                    <a:lnR>
                      <a:noFill/>
                    </a:lnR>
                    <a:lnT>
                      <a:noFill/>
                    </a:lnT>
                    <a:lnB>
                      <a:noFill/>
                    </a:lnB>
                    <a:solidFill>
                      <a:srgbClr val="F9756E"/>
                    </a:solidFill>
                  </a:tcPr>
                </a:tc>
                <a:extLst>
                  <a:ext uri="{0D108BD9-81ED-4DB2-BD59-A6C34878D82A}">
                    <a16:rowId xmlns:a16="http://schemas.microsoft.com/office/drawing/2014/main" val="859365147"/>
                  </a:ext>
                </a:extLst>
              </a:tr>
              <a:tr h="163755">
                <a:tc>
                  <a:txBody>
                    <a:bodyPr/>
                    <a:lstStyle/>
                    <a:p>
                      <a:pPr algn="l" fontAlgn="b"/>
                      <a:r>
                        <a:rPr lang="en-GB" sz="1100" b="0" i="0" u="none" strike="noStrike" dirty="0">
                          <a:solidFill>
                            <a:srgbClr val="000000"/>
                          </a:solidFill>
                          <a:effectLst/>
                          <a:latin typeface="Calibri" panose="020F0502020204030204" pitchFamily="34" charset="0"/>
                        </a:rPr>
                        <a:t>Fossil hunting</a:t>
                      </a:r>
                    </a:p>
                  </a:txBody>
                  <a:tcPr marL="9410" marR="9410" marT="9410" marB="0" anchor="b">
                    <a:lnL>
                      <a:noFill/>
                    </a:lnL>
                    <a:lnR>
                      <a:noFill/>
                    </a:lnR>
                    <a:lnT>
                      <a:noFill/>
                    </a:lnT>
                    <a:lnB>
                      <a:noFill/>
                    </a:lnB>
                  </a:tcPr>
                </a:tc>
                <a:tc>
                  <a:txBody>
                    <a:bodyPr/>
                    <a:lstStyle/>
                    <a:p>
                      <a:pPr algn="ctr" fontAlgn="b"/>
                      <a:r>
                        <a:rPr lang="en-GB" sz="1100" b="0" i="0" u="none" strike="noStrike">
                          <a:solidFill>
                            <a:srgbClr val="000000"/>
                          </a:solidFill>
                          <a:effectLst/>
                          <a:latin typeface="Calibri" panose="020F0502020204030204" pitchFamily="34" charset="0"/>
                        </a:rPr>
                        <a:t>17</a:t>
                      </a:r>
                    </a:p>
                  </a:txBody>
                  <a:tcPr marL="9410" marR="9410" marT="9410" marB="0" anchor="b">
                    <a:lnL>
                      <a:noFill/>
                    </a:lnL>
                    <a:lnR>
                      <a:noFill/>
                    </a:lnR>
                    <a:lnT>
                      <a:noFill/>
                    </a:lnT>
                    <a:lnB>
                      <a:noFill/>
                    </a:lnB>
                    <a:solidFill>
                      <a:srgbClr val="FDB97B"/>
                    </a:solidFill>
                  </a:tcPr>
                </a:tc>
                <a:tc>
                  <a:txBody>
                    <a:bodyPr/>
                    <a:lstStyle/>
                    <a:p>
                      <a:pPr algn="ctr" fontAlgn="b"/>
                      <a:r>
                        <a:rPr lang="en-GB" sz="1100" b="0" i="0" u="none" strike="noStrike">
                          <a:solidFill>
                            <a:srgbClr val="000000"/>
                          </a:solidFill>
                          <a:effectLst/>
                          <a:latin typeface="Calibri" panose="020F0502020204030204" pitchFamily="34" charset="0"/>
                        </a:rPr>
                        <a:t>15</a:t>
                      </a:r>
                    </a:p>
                  </a:txBody>
                  <a:tcPr marL="9410" marR="9410" marT="9410" marB="0" anchor="b">
                    <a:lnL>
                      <a:noFill/>
                    </a:lnL>
                    <a:lnR>
                      <a:noFill/>
                    </a:lnR>
                    <a:lnT>
                      <a:noFill/>
                    </a:lnT>
                    <a:lnB>
                      <a:noFill/>
                    </a:lnB>
                    <a:solidFill>
                      <a:srgbClr val="FECF7F"/>
                    </a:solidFill>
                  </a:tcPr>
                </a:tc>
                <a:tc>
                  <a:txBody>
                    <a:bodyPr/>
                    <a:lstStyle/>
                    <a:p>
                      <a:pPr algn="ctr" fontAlgn="b"/>
                      <a:r>
                        <a:rPr lang="en-GB" sz="1100" b="0" i="0" u="none" strike="noStrike">
                          <a:solidFill>
                            <a:srgbClr val="000000"/>
                          </a:solidFill>
                          <a:effectLst/>
                          <a:latin typeface="Calibri" panose="020F0502020204030204" pitchFamily="34" charset="0"/>
                        </a:rPr>
                        <a:t>21</a:t>
                      </a:r>
                    </a:p>
                  </a:txBody>
                  <a:tcPr marL="9410" marR="9410" marT="9410" marB="0" anchor="b">
                    <a:lnL>
                      <a:noFill/>
                    </a:lnL>
                    <a:lnR>
                      <a:noFill/>
                    </a:lnR>
                    <a:lnT>
                      <a:noFill/>
                    </a:lnT>
                    <a:lnB>
                      <a:noFill/>
                    </a:lnB>
                    <a:solidFill>
                      <a:srgbClr val="FA8B72"/>
                    </a:solidFill>
                  </a:tcPr>
                </a:tc>
                <a:tc>
                  <a:txBody>
                    <a:bodyPr/>
                    <a:lstStyle/>
                    <a:p>
                      <a:pPr algn="ctr" fontAlgn="b"/>
                      <a:r>
                        <a:rPr lang="en-GB" sz="1100" b="0" i="0" u="none" strike="noStrike">
                          <a:solidFill>
                            <a:srgbClr val="000000"/>
                          </a:solidFill>
                          <a:effectLst/>
                          <a:latin typeface="Calibri" panose="020F0502020204030204" pitchFamily="34" charset="0"/>
                        </a:rPr>
                        <a:t>16</a:t>
                      </a:r>
                    </a:p>
                  </a:txBody>
                  <a:tcPr marL="9410" marR="9410" marT="9410" marB="0" anchor="b">
                    <a:lnL>
                      <a:noFill/>
                    </a:lnL>
                    <a:lnR>
                      <a:noFill/>
                    </a:lnR>
                    <a:lnT>
                      <a:noFill/>
                    </a:lnT>
                    <a:lnB>
                      <a:noFill/>
                    </a:lnB>
                    <a:solidFill>
                      <a:srgbClr val="FDC47D"/>
                    </a:solidFill>
                  </a:tcPr>
                </a:tc>
                <a:tc>
                  <a:txBody>
                    <a:bodyPr/>
                    <a:lstStyle/>
                    <a:p>
                      <a:pPr algn="ctr" fontAlgn="b"/>
                      <a:r>
                        <a:rPr lang="en-GB" sz="1100" b="0" i="0" u="none" strike="noStrike">
                          <a:solidFill>
                            <a:srgbClr val="000000"/>
                          </a:solidFill>
                          <a:effectLst/>
                          <a:latin typeface="Calibri" panose="020F0502020204030204" pitchFamily="34" charset="0"/>
                        </a:rPr>
                        <a:t>19</a:t>
                      </a:r>
                    </a:p>
                  </a:txBody>
                  <a:tcPr marL="9410" marR="9410" marT="9410" marB="0" anchor="b">
                    <a:lnL>
                      <a:noFill/>
                    </a:lnL>
                    <a:lnR>
                      <a:noFill/>
                    </a:lnR>
                    <a:lnT>
                      <a:noFill/>
                    </a:lnT>
                    <a:lnB>
                      <a:noFill/>
                    </a:lnB>
                    <a:solidFill>
                      <a:srgbClr val="FCA276"/>
                    </a:solidFill>
                  </a:tcPr>
                </a:tc>
                <a:tc>
                  <a:txBody>
                    <a:bodyPr/>
                    <a:lstStyle/>
                    <a:p>
                      <a:pPr algn="ctr" fontAlgn="b"/>
                      <a:r>
                        <a:rPr lang="en-GB" sz="1100" b="0" i="0" u="none" strike="noStrike">
                          <a:solidFill>
                            <a:srgbClr val="000000"/>
                          </a:solidFill>
                          <a:effectLst/>
                          <a:latin typeface="Calibri" panose="020F0502020204030204" pitchFamily="34" charset="0"/>
                        </a:rPr>
                        <a:t>17</a:t>
                      </a:r>
                    </a:p>
                  </a:txBody>
                  <a:tcPr marL="9410" marR="9410" marT="9410" marB="0" anchor="b">
                    <a:lnL>
                      <a:noFill/>
                    </a:lnL>
                    <a:lnR>
                      <a:noFill/>
                    </a:lnR>
                    <a:lnT>
                      <a:noFill/>
                    </a:lnT>
                    <a:lnB>
                      <a:noFill/>
                    </a:lnB>
                    <a:solidFill>
                      <a:srgbClr val="FDB97B"/>
                    </a:solidFill>
                  </a:tcPr>
                </a:tc>
                <a:tc>
                  <a:txBody>
                    <a:bodyPr/>
                    <a:lstStyle/>
                    <a:p>
                      <a:pPr algn="ctr" fontAlgn="b"/>
                      <a:r>
                        <a:rPr lang="en-GB" sz="1100" b="0" i="0" u="none" strike="noStrike">
                          <a:solidFill>
                            <a:srgbClr val="000000"/>
                          </a:solidFill>
                          <a:effectLst/>
                          <a:latin typeface="Calibri" panose="020F0502020204030204" pitchFamily="34" charset="0"/>
                        </a:rPr>
                        <a:t>15</a:t>
                      </a:r>
                    </a:p>
                  </a:txBody>
                  <a:tcPr marL="9410" marR="9410" marT="9410" marB="0" anchor="b">
                    <a:lnL>
                      <a:noFill/>
                    </a:lnL>
                    <a:lnR>
                      <a:noFill/>
                    </a:lnR>
                    <a:lnT>
                      <a:noFill/>
                    </a:lnT>
                    <a:lnB>
                      <a:noFill/>
                    </a:lnB>
                    <a:solidFill>
                      <a:srgbClr val="FECF7F"/>
                    </a:solidFill>
                  </a:tcPr>
                </a:tc>
                <a:tc>
                  <a:txBody>
                    <a:bodyPr/>
                    <a:lstStyle/>
                    <a:p>
                      <a:pPr algn="ctr" fontAlgn="b"/>
                      <a:r>
                        <a:rPr lang="en-GB" sz="1100" b="0" i="0" u="none" strike="noStrike">
                          <a:solidFill>
                            <a:srgbClr val="000000"/>
                          </a:solidFill>
                          <a:effectLst/>
                          <a:latin typeface="Calibri" panose="020F0502020204030204" pitchFamily="34" charset="0"/>
                        </a:rPr>
                        <a:t>15</a:t>
                      </a:r>
                    </a:p>
                  </a:txBody>
                  <a:tcPr marL="9410" marR="9410" marT="9410" marB="0" anchor="b">
                    <a:lnL>
                      <a:noFill/>
                    </a:lnL>
                    <a:lnR>
                      <a:noFill/>
                    </a:lnR>
                    <a:lnT>
                      <a:noFill/>
                    </a:lnT>
                    <a:lnB>
                      <a:noFill/>
                    </a:lnB>
                    <a:solidFill>
                      <a:srgbClr val="FECF7F"/>
                    </a:solidFill>
                  </a:tcPr>
                </a:tc>
                <a:tc>
                  <a:txBody>
                    <a:bodyPr/>
                    <a:lstStyle/>
                    <a:p>
                      <a:pPr algn="ctr" fontAlgn="b"/>
                      <a:r>
                        <a:rPr lang="en-GB" sz="1100" b="0" i="0" u="none" strike="noStrike">
                          <a:solidFill>
                            <a:srgbClr val="000000"/>
                          </a:solidFill>
                          <a:effectLst/>
                          <a:latin typeface="Calibri" panose="020F0502020204030204" pitchFamily="34" charset="0"/>
                        </a:rPr>
                        <a:t>14</a:t>
                      </a:r>
                    </a:p>
                  </a:txBody>
                  <a:tcPr marL="9410" marR="9410" marT="9410" marB="0" anchor="b">
                    <a:lnL>
                      <a:noFill/>
                    </a:lnL>
                    <a:lnR>
                      <a:noFill/>
                    </a:lnR>
                    <a:lnT>
                      <a:noFill/>
                    </a:lnT>
                    <a:lnB>
                      <a:noFill/>
                    </a:lnB>
                    <a:solidFill>
                      <a:srgbClr val="FFDB81"/>
                    </a:solidFill>
                  </a:tcPr>
                </a:tc>
                <a:tc>
                  <a:txBody>
                    <a:bodyPr/>
                    <a:lstStyle/>
                    <a:p>
                      <a:pPr algn="ctr" fontAlgn="b"/>
                      <a:r>
                        <a:rPr lang="en-GB" sz="1100" b="0" i="0" u="none" strike="noStrike">
                          <a:solidFill>
                            <a:srgbClr val="000000"/>
                          </a:solidFill>
                          <a:effectLst/>
                          <a:latin typeface="Calibri" panose="020F0502020204030204" pitchFamily="34" charset="0"/>
                        </a:rPr>
                        <a:t>22</a:t>
                      </a:r>
                    </a:p>
                  </a:txBody>
                  <a:tcPr marL="9410" marR="9410" marT="9410" marB="0" anchor="b">
                    <a:lnL>
                      <a:noFill/>
                    </a:lnL>
                    <a:lnR>
                      <a:noFill/>
                    </a:lnR>
                    <a:lnT>
                      <a:noFill/>
                    </a:lnT>
                    <a:lnB>
                      <a:noFill/>
                    </a:lnB>
                    <a:solidFill>
                      <a:srgbClr val="FA8070"/>
                    </a:solidFill>
                  </a:tcPr>
                </a:tc>
                <a:tc>
                  <a:txBody>
                    <a:bodyPr/>
                    <a:lstStyle/>
                    <a:p>
                      <a:pPr algn="ctr" fontAlgn="b"/>
                      <a:r>
                        <a:rPr lang="en-GB" sz="1100" b="0" i="0" u="none" strike="noStrike">
                          <a:solidFill>
                            <a:srgbClr val="000000"/>
                          </a:solidFill>
                          <a:effectLst/>
                          <a:latin typeface="Calibri" panose="020F0502020204030204" pitchFamily="34" charset="0"/>
                        </a:rPr>
                        <a:t>16</a:t>
                      </a:r>
                    </a:p>
                  </a:txBody>
                  <a:tcPr marL="9410" marR="9410" marT="9410" marB="0" anchor="b">
                    <a:lnL>
                      <a:noFill/>
                    </a:lnL>
                    <a:lnR>
                      <a:noFill/>
                    </a:lnR>
                    <a:lnT>
                      <a:noFill/>
                    </a:lnT>
                    <a:lnB>
                      <a:noFill/>
                    </a:lnB>
                    <a:solidFill>
                      <a:srgbClr val="FDC47D"/>
                    </a:solidFill>
                  </a:tcPr>
                </a:tc>
                <a:extLst>
                  <a:ext uri="{0D108BD9-81ED-4DB2-BD59-A6C34878D82A}">
                    <a16:rowId xmlns:a16="http://schemas.microsoft.com/office/drawing/2014/main" val="2577899808"/>
                  </a:ext>
                </a:extLst>
              </a:tr>
              <a:tr h="201256">
                <a:tc>
                  <a:txBody>
                    <a:bodyPr/>
                    <a:lstStyle/>
                    <a:p>
                      <a:pPr algn="l" fontAlgn="b"/>
                      <a:r>
                        <a:rPr lang="en-GB" sz="1100" b="0" i="0" u="none" strike="noStrike" dirty="0">
                          <a:solidFill>
                            <a:srgbClr val="000000"/>
                          </a:solidFill>
                          <a:effectLst/>
                          <a:latin typeface="Calibri" panose="020F0502020204030204" pitchFamily="34" charset="0"/>
                        </a:rPr>
                        <a:t>Volunteering / working holiday</a:t>
                      </a:r>
                    </a:p>
                  </a:txBody>
                  <a:tcPr marL="9410" marR="9410" marT="9410" marB="0" anchor="b">
                    <a:lnL>
                      <a:noFill/>
                    </a:lnL>
                    <a:lnR>
                      <a:noFill/>
                    </a:lnR>
                    <a:lnT>
                      <a:noFill/>
                    </a:lnT>
                    <a:lnB>
                      <a:noFill/>
                    </a:lnB>
                  </a:tcPr>
                </a:tc>
                <a:tc>
                  <a:txBody>
                    <a:bodyPr/>
                    <a:lstStyle/>
                    <a:p>
                      <a:pPr algn="ctr" fontAlgn="b"/>
                      <a:r>
                        <a:rPr lang="en-GB" sz="1100" b="0" i="0" u="none" strike="noStrike">
                          <a:solidFill>
                            <a:srgbClr val="000000"/>
                          </a:solidFill>
                          <a:effectLst/>
                          <a:latin typeface="Calibri" panose="020F0502020204030204" pitchFamily="34" charset="0"/>
                        </a:rPr>
                        <a:t>18</a:t>
                      </a:r>
                    </a:p>
                  </a:txBody>
                  <a:tcPr marL="9410" marR="9410" marT="9410" marB="0" anchor="b">
                    <a:lnL>
                      <a:noFill/>
                    </a:lnL>
                    <a:lnR>
                      <a:noFill/>
                    </a:lnR>
                    <a:lnT>
                      <a:noFill/>
                    </a:lnT>
                    <a:lnB>
                      <a:noFill/>
                    </a:lnB>
                    <a:solidFill>
                      <a:srgbClr val="FCAD79"/>
                    </a:solidFill>
                  </a:tcPr>
                </a:tc>
                <a:tc>
                  <a:txBody>
                    <a:bodyPr/>
                    <a:lstStyle/>
                    <a:p>
                      <a:pPr algn="ctr" fontAlgn="b"/>
                      <a:r>
                        <a:rPr lang="en-GB" sz="1100" b="0" i="0" u="none" strike="noStrike">
                          <a:solidFill>
                            <a:srgbClr val="000000"/>
                          </a:solidFill>
                          <a:effectLst/>
                          <a:latin typeface="Calibri" panose="020F0502020204030204" pitchFamily="34" charset="0"/>
                        </a:rPr>
                        <a:t>16</a:t>
                      </a:r>
                    </a:p>
                  </a:txBody>
                  <a:tcPr marL="9410" marR="9410" marT="9410" marB="0" anchor="b">
                    <a:lnL>
                      <a:noFill/>
                    </a:lnL>
                    <a:lnR>
                      <a:noFill/>
                    </a:lnR>
                    <a:lnT>
                      <a:noFill/>
                    </a:lnT>
                    <a:lnB>
                      <a:noFill/>
                    </a:lnB>
                    <a:solidFill>
                      <a:srgbClr val="FDC47D"/>
                    </a:solidFill>
                  </a:tcPr>
                </a:tc>
                <a:tc>
                  <a:txBody>
                    <a:bodyPr/>
                    <a:lstStyle/>
                    <a:p>
                      <a:pPr algn="ctr" fontAlgn="b"/>
                      <a:r>
                        <a:rPr lang="en-GB" sz="1100" b="0" i="0" u="none" strike="noStrike">
                          <a:solidFill>
                            <a:srgbClr val="000000"/>
                          </a:solidFill>
                          <a:effectLst/>
                          <a:latin typeface="Calibri" panose="020F0502020204030204" pitchFamily="34" charset="0"/>
                        </a:rPr>
                        <a:t>18</a:t>
                      </a:r>
                    </a:p>
                  </a:txBody>
                  <a:tcPr marL="9410" marR="9410" marT="9410" marB="0" anchor="b">
                    <a:lnL>
                      <a:noFill/>
                    </a:lnL>
                    <a:lnR>
                      <a:noFill/>
                    </a:lnR>
                    <a:lnT>
                      <a:noFill/>
                    </a:lnT>
                    <a:lnB>
                      <a:noFill/>
                    </a:lnB>
                    <a:solidFill>
                      <a:srgbClr val="FCAD79"/>
                    </a:solidFill>
                  </a:tcPr>
                </a:tc>
                <a:tc>
                  <a:txBody>
                    <a:bodyPr/>
                    <a:lstStyle/>
                    <a:p>
                      <a:pPr algn="ctr" fontAlgn="b"/>
                      <a:r>
                        <a:rPr lang="en-GB" sz="1100" b="0" i="0" u="none" strike="noStrike">
                          <a:solidFill>
                            <a:srgbClr val="000000"/>
                          </a:solidFill>
                          <a:effectLst/>
                          <a:latin typeface="Calibri" panose="020F0502020204030204" pitchFamily="34" charset="0"/>
                        </a:rPr>
                        <a:t>24</a:t>
                      </a:r>
                    </a:p>
                  </a:txBody>
                  <a:tcPr marL="9410" marR="9410" marT="9410" marB="0" anchor="b">
                    <a:lnL>
                      <a:noFill/>
                    </a:lnL>
                    <a:lnR>
                      <a:noFill/>
                    </a:lnR>
                    <a:lnT>
                      <a:noFill/>
                    </a:lnT>
                    <a:lnB>
                      <a:noFill/>
                    </a:lnB>
                    <a:solidFill>
                      <a:srgbClr val="F8696B"/>
                    </a:solidFill>
                  </a:tcPr>
                </a:tc>
                <a:tc>
                  <a:txBody>
                    <a:bodyPr/>
                    <a:lstStyle/>
                    <a:p>
                      <a:pPr algn="ctr" fontAlgn="b"/>
                      <a:r>
                        <a:rPr lang="en-GB" sz="1100" b="0" i="0" u="none" strike="noStrike">
                          <a:solidFill>
                            <a:srgbClr val="000000"/>
                          </a:solidFill>
                          <a:effectLst/>
                          <a:latin typeface="Calibri" panose="020F0502020204030204" pitchFamily="34" charset="0"/>
                        </a:rPr>
                        <a:t>17</a:t>
                      </a:r>
                    </a:p>
                  </a:txBody>
                  <a:tcPr marL="9410" marR="9410" marT="9410" marB="0" anchor="b">
                    <a:lnL>
                      <a:noFill/>
                    </a:lnL>
                    <a:lnR>
                      <a:noFill/>
                    </a:lnR>
                    <a:lnT>
                      <a:noFill/>
                    </a:lnT>
                    <a:lnB>
                      <a:noFill/>
                    </a:lnB>
                    <a:solidFill>
                      <a:srgbClr val="FDB97B"/>
                    </a:solidFill>
                  </a:tcPr>
                </a:tc>
                <a:tc>
                  <a:txBody>
                    <a:bodyPr/>
                    <a:lstStyle/>
                    <a:p>
                      <a:pPr algn="ctr" fontAlgn="b"/>
                      <a:r>
                        <a:rPr lang="en-GB" sz="1100" b="0" i="0" u="none" strike="noStrike">
                          <a:solidFill>
                            <a:srgbClr val="000000"/>
                          </a:solidFill>
                          <a:effectLst/>
                          <a:latin typeface="Calibri" panose="020F0502020204030204" pitchFamily="34" charset="0"/>
                        </a:rPr>
                        <a:t>21</a:t>
                      </a:r>
                    </a:p>
                  </a:txBody>
                  <a:tcPr marL="9410" marR="9410" marT="9410" marB="0" anchor="b">
                    <a:lnL>
                      <a:noFill/>
                    </a:lnL>
                    <a:lnR>
                      <a:noFill/>
                    </a:lnR>
                    <a:lnT>
                      <a:noFill/>
                    </a:lnT>
                    <a:lnB>
                      <a:noFill/>
                    </a:lnB>
                    <a:solidFill>
                      <a:srgbClr val="FA8B72"/>
                    </a:solidFill>
                  </a:tcPr>
                </a:tc>
                <a:tc>
                  <a:txBody>
                    <a:bodyPr/>
                    <a:lstStyle/>
                    <a:p>
                      <a:pPr algn="ctr" fontAlgn="b"/>
                      <a:r>
                        <a:rPr lang="en-GB" sz="1100" b="0" i="0" u="none" strike="noStrike">
                          <a:solidFill>
                            <a:srgbClr val="000000"/>
                          </a:solidFill>
                          <a:effectLst/>
                          <a:latin typeface="Calibri" panose="020F0502020204030204" pitchFamily="34" charset="0"/>
                        </a:rPr>
                        <a:t>18</a:t>
                      </a:r>
                    </a:p>
                  </a:txBody>
                  <a:tcPr marL="9410" marR="9410" marT="9410" marB="0" anchor="b">
                    <a:lnL>
                      <a:noFill/>
                    </a:lnL>
                    <a:lnR>
                      <a:noFill/>
                    </a:lnR>
                    <a:lnT>
                      <a:noFill/>
                    </a:lnT>
                    <a:lnB>
                      <a:noFill/>
                    </a:lnB>
                    <a:solidFill>
                      <a:srgbClr val="FCAD79"/>
                    </a:solidFill>
                  </a:tcPr>
                </a:tc>
                <a:tc>
                  <a:txBody>
                    <a:bodyPr/>
                    <a:lstStyle/>
                    <a:p>
                      <a:pPr algn="ctr" fontAlgn="b"/>
                      <a:r>
                        <a:rPr lang="en-GB" sz="1100" b="0" i="0" u="none" strike="noStrike">
                          <a:solidFill>
                            <a:srgbClr val="000000"/>
                          </a:solidFill>
                          <a:effectLst/>
                          <a:latin typeface="Calibri" panose="020F0502020204030204" pitchFamily="34" charset="0"/>
                        </a:rPr>
                        <a:t>16</a:t>
                      </a:r>
                    </a:p>
                  </a:txBody>
                  <a:tcPr marL="9410" marR="9410" marT="9410" marB="0" anchor="b">
                    <a:lnL>
                      <a:noFill/>
                    </a:lnL>
                    <a:lnR>
                      <a:noFill/>
                    </a:lnR>
                    <a:lnT>
                      <a:noFill/>
                    </a:lnT>
                    <a:lnB>
                      <a:noFill/>
                    </a:lnB>
                    <a:solidFill>
                      <a:srgbClr val="FDC47D"/>
                    </a:solidFill>
                  </a:tcPr>
                </a:tc>
                <a:tc>
                  <a:txBody>
                    <a:bodyPr/>
                    <a:lstStyle/>
                    <a:p>
                      <a:pPr algn="ctr" fontAlgn="b"/>
                      <a:r>
                        <a:rPr lang="en-GB" sz="1100" b="0" i="0" u="none" strike="noStrike">
                          <a:solidFill>
                            <a:srgbClr val="000000"/>
                          </a:solidFill>
                          <a:effectLst/>
                          <a:latin typeface="Calibri" panose="020F0502020204030204" pitchFamily="34" charset="0"/>
                        </a:rPr>
                        <a:t>15</a:t>
                      </a:r>
                    </a:p>
                  </a:txBody>
                  <a:tcPr marL="9410" marR="9410" marT="9410" marB="0" anchor="b">
                    <a:lnL>
                      <a:noFill/>
                    </a:lnL>
                    <a:lnR>
                      <a:noFill/>
                    </a:lnR>
                    <a:lnT>
                      <a:noFill/>
                    </a:lnT>
                    <a:lnB>
                      <a:noFill/>
                    </a:lnB>
                    <a:solidFill>
                      <a:srgbClr val="FECF7F"/>
                    </a:solidFill>
                  </a:tcPr>
                </a:tc>
                <a:tc>
                  <a:txBody>
                    <a:bodyPr/>
                    <a:lstStyle/>
                    <a:p>
                      <a:pPr algn="ctr" fontAlgn="b"/>
                      <a:r>
                        <a:rPr lang="en-GB" sz="1100" b="0" i="0" u="none" strike="noStrike">
                          <a:solidFill>
                            <a:srgbClr val="000000"/>
                          </a:solidFill>
                          <a:effectLst/>
                          <a:latin typeface="Calibri" panose="020F0502020204030204" pitchFamily="34" charset="0"/>
                        </a:rPr>
                        <a:t>17</a:t>
                      </a:r>
                    </a:p>
                  </a:txBody>
                  <a:tcPr marL="9410" marR="9410" marT="9410" marB="0" anchor="b">
                    <a:lnL>
                      <a:noFill/>
                    </a:lnL>
                    <a:lnR>
                      <a:noFill/>
                    </a:lnR>
                    <a:lnT>
                      <a:noFill/>
                    </a:lnT>
                    <a:lnB>
                      <a:noFill/>
                    </a:lnB>
                    <a:solidFill>
                      <a:srgbClr val="FDB97B"/>
                    </a:solidFill>
                  </a:tcPr>
                </a:tc>
                <a:tc>
                  <a:txBody>
                    <a:bodyPr/>
                    <a:lstStyle/>
                    <a:p>
                      <a:pPr algn="ctr" fontAlgn="b"/>
                      <a:r>
                        <a:rPr lang="en-GB" sz="1100" b="0" i="0" u="none" strike="noStrike">
                          <a:solidFill>
                            <a:srgbClr val="000000"/>
                          </a:solidFill>
                          <a:effectLst/>
                          <a:latin typeface="Calibri" panose="020F0502020204030204" pitchFamily="34" charset="0"/>
                        </a:rPr>
                        <a:t>17</a:t>
                      </a:r>
                    </a:p>
                  </a:txBody>
                  <a:tcPr marL="9410" marR="9410" marT="9410" marB="0" anchor="b">
                    <a:lnL>
                      <a:noFill/>
                    </a:lnL>
                    <a:lnR>
                      <a:noFill/>
                    </a:lnR>
                    <a:lnT>
                      <a:noFill/>
                    </a:lnT>
                    <a:lnB>
                      <a:noFill/>
                    </a:lnB>
                    <a:solidFill>
                      <a:srgbClr val="FDB97B"/>
                    </a:solidFill>
                  </a:tcPr>
                </a:tc>
                <a:extLst>
                  <a:ext uri="{0D108BD9-81ED-4DB2-BD59-A6C34878D82A}">
                    <a16:rowId xmlns:a16="http://schemas.microsoft.com/office/drawing/2014/main" val="2635619965"/>
                  </a:ext>
                </a:extLst>
              </a:tr>
              <a:tr h="163755">
                <a:tc>
                  <a:txBody>
                    <a:bodyPr/>
                    <a:lstStyle/>
                    <a:p>
                      <a:pPr algn="l" fontAlgn="b"/>
                      <a:r>
                        <a:rPr lang="en-GB" sz="1100" b="0" i="0" u="none" strike="noStrike" dirty="0">
                          <a:solidFill>
                            <a:srgbClr val="000000"/>
                          </a:solidFill>
                          <a:effectLst/>
                          <a:latin typeface="Calibri" panose="020F0502020204030204" pitchFamily="34" charset="0"/>
                        </a:rPr>
                        <a:t>Street art</a:t>
                      </a:r>
                    </a:p>
                  </a:txBody>
                  <a:tcPr marL="9410" marR="9410" marT="9410" marB="0" anchor="b">
                    <a:lnL>
                      <a:noFill/>
                    </a:lnL>
                    <a:lnR>
                      <a:noFill/>
                    </a:lnR>
                    <a:lnT>
                      <a:noFill/>
                    </a:lnT>
                    <a:lnB>
                      <a:noFill/>
                    </a:lnB>
                  </a:tcPr>
                </a:tc>
                <a:tc>
                  <a:txBody>
                    <a:bodyPr/>
                    <a:lstStyle/>
                    <a:p>
                      <a:pPr algn="ctr" fontAlgn="b"/>
                      <a:r>
                        <a:rPr lang="en-GB" sz="1100" b="0" i="0" u="none" strike="noStrike">
                          <a:solidFill>
                            <a:srgbClr val="000000"/>
                          </a:solidFill>
                          <a:effectLst/>
                          <a:latin typeface="Calibri" panose="020F0502020204030204" pitchFamily="34" charset="0"/>
                        </a:rPr>
                        <a:t>19</a:t>
                      </a:r>
                    </a:p>
                  </a:txBody>
                  <a:tcPr marL="9410" marR="9410" marT="9410" marB="0" anchor="b">
                    <a:lnL>
                      <a:noFill/>
                    </a:lnL>
                    <a:lnR>
                      <a:noFill/>
                    </a:lnR>
                    <a:lnT>
                      <a:noFill/>
                    </a:lnT>
                    <a:lnB>
                      <a:noFill/>
                    </a:lnB>
                    <a:solidFill>
                      <a:srgbClr val="FCA276"/>
                    </a:solidFill>
                  </a:tcPr>
                </a:tc>
                <a:tc>
                  <a:txBody>
                    <a:bodyPr/>
                    <a:lstStyle/>
                    <a:p>
                      <a:pPr algn="ctr" fontAlgn="b"/>
                      <a:r>
                        <a:rPr lang="en-GB" sz="1100" b="0" i="0" u="none" strike="noStrike">
                          <a:solidFill>
                            <a:srgbClr val="000000"/>
                          </a:solidFill>
                          <a:effectLst/>
                          <a:latin typeface="Calibri" panose="020F0502020204030204" pitchFamily="34" charset="0"/>
                        </a:rPr>
                        <a:t>20</a:t>
                      </a:r>
                    </a:p>
                  </a:txBody>
                  <a:tcPr marL="9410" marR="9410" marT="9410" marB="0" anchor="b">
                    <a:lnL>
                      <a:noFill/>
                    </a:lnL>
                    <a:lnR>
                      <a:noFill/>
                    </a:lnR>
                    <a:lnT>
                      <a:noFill/>
                    </a:lnT>
                    <a:lnB>
                      <a:noFill/>
                    </a:lnB>
                    <a:solidFill>
                      <a:srgbClr val="FB9774"/>
                    </a:solidFill>
                  </a:tcPr>
                </a:tc>
                <a:tc>
                  <a:txBody>
                    <a:bodyPr/>
                    <a:lstStyle/>
                    <a:p>
                      <a:pPr algn="ctr" fontAlgn="b"/>
                      <a:r>
                        <a:rPr lang="en-GB" sz="1100" b="0" i="0" u="none" strike="noStrike">
                          <a:solidFill>
                            <a:srgbClr val="000000"/>
                          </a:solidFill>
                          <a:effectLst/>
                          <a:latin typeface="Calibri" panose="020F0502020204030204" pitchFamily="34" charset="0"/>
                        </a:rPr>
                        <a:t>16</a:t>
                      </a:r>
                    </a:p>
                  </a:txBody>
                  <a:tcPr marL="9410" marR="9410" marT="9410" marB="0" anchor="b">
                    <a:lnL>
                      <a:noFill/>
                    </a:lnL>
                    <a:lnR>
                      <a:noFill/>
                    </a:lnR>
                    <a:lnT>
                      <a:noFill/>
                    </a:lnT>
                    <a:lnB>
                      <a:noFill/>
                    </a:lnB>
                    <a:solidFill>
                      <a:srgbClr val="FDC47D"/>
                    </a:solidFill>
                  </a:tcPr>
                </a:tc>
                <a:tc>
                  <a:txBody>
                    <a:bodyPr/>
                    <a:lstStyle/>
                    <a:p>
                      <a:pPr algn="ctr" fontAlgn="b"/>
                      <a:r>
                        <a:rPr lang="en-GB" sz="1100" b="0" i="0" u="none" strike="noStrike">
                          <a:solidFill>
                            <a:srgbClr val="000000"/>
                          </a:solidFill>
                          <a:effectLst/>
                          <a:latin typeface="Calibri" panose="020F0502020204030204" pitchFamily="34" charset="0"/>
                        </a:rPr>
                        <a:t>19</a:t>
                      </a:r>
                    </a:p>
                  </a:txBody>
                  <a:tcPr marL="9410" marR="9410" marT="9410" marB="0" anchor="b">
                    <a:lnL>
                      <a:noFill/>
                    </a:lnL>
                    <a:lnR>
                      <a:noFill/>
                    </a:lnR>
                    <a:lnT>
                      <a:noFill/>
                    </a:lnT>
                    <a:lnB>
                      <a:noFill/>
                    </a:lnB>
                    <a:solidFill>
                      <a:srgbClr val="FCA276"/>
                    </a:solidFill>
                  </a:tcPr>
                </a:tc>
                <a:tc>
                  <a:txBody>
                    <a:bodyPr/>
                    <a:lstStyle/>
                    <a:p>
                      <a:pPr algn="ctr" fontAlgn="b"/>
                      <a:r>
                        <a:rPr lang="en-GB" sz="1100" b="0" i="0" u="none" strike="noStrike">
                          <a:solidFill>
                            <a:srgbClr val="000000"/>
                          </a:solidFill>
                          <a:effectLst/>
                          <a:latin typeface="Calibri" panose="020F0502020204030204" pitchFamily="34" charset="0"/>
                        </a:rPr>
                        <a:t>22</a:t>
                      </a:r>
                    </a:p>
                  </a:txBody>
                  <a:tcPr marL="9410" marR="9410" marT="9410" marB="0" anchor="b">
                    <a:lnL>
                      <a:noFill/>
                    </a:lnL>
                    <a:lnR>
                      <a:noFill/>
                    </a:lnR>
                    <a:lnT>
                      <a:noFill/>
                    </a:lnT>
                    <a:lnB>
                      <a:noFill/>
                    </a:lnB>
                    <a:solidFill>
                      <a:srgbClr val="FA8070"/>
                    </a:solidFill>
                  </a:tcPr>
                </a:tc>
                <a:tc>
                  <a:txBody>
                    <a:bodyPr/>
                    <a:lstStyle/>
                    <a:p>
                      <a:pPr algn="ctr" fontAlgn="b"/>
                      <a:r>
                        <a:rPr lang="en-GB" sz="1100" b="0" i="0" u="none" strike="noStrike">
                          <a:solidFill>
                            <a:srgbClr val="000000"/>
                          </a:solidFill>
                          <a:effectLst/>
                          <a:latin typeface="Calibri" panose="020F0502020204030204" pitchFamily="34" charset="0"/>
                        </a:rPr>
                        <a:t>19</a:t>
                      </a:r>
                    </a:p>
                  </a:txBody>
                  <a:tcPr marL="9410" marR="9410" marT="9410" marB="0" anchor="b">
                    <a:lnL>
                      <a:noFill/>
                    </a:lnL>
                    <a:lnR>
                      <a:noFill/>
                    </a:lnR>
                    <a:lnT>
                      <a:noFill/>
                    </a:lnT>
                    <a:lnB>
                      <a:noFill/>
                    </a:lnB>
                    <a:solidFill>
                      <a:srgbClr val="FCA276"/>
                    </a:solidFill>
                  </a:tcPr>
                </a:tc>
                <a:tc>
                  <a:txBody>
                    <a:bodyPr/>
                    <a:lstStyle/>
                    <a:p>
                      <a:pPr algn="ctr" fontAlgn="b"/>
                      <a:r>
                        <a:rPr lang="en-GB" sz="1100" b="0" i="0" u="none" strike="noStrike">
                          <a:solidFill>
                            <a:srgbClr val="000000"/>
                          </a:solidFill>
                          <a:effectLst/>
                          <a:latin typeface="Calibri" panose="020F0502020204030204" pitchFamily="34" charset="0"/>
                        </a:rPr>
                        <a:t>17</a:t>
                      </a:r>
                    </a:p>
                  </a:txBody>
                  <a:tcPr marL="9410" marR="9410" marT="9410" marB="0" anchor="b">
                    <a:lnL>
                      <a:noFill/>
                    </a:lnL>
                    <a:lnR>
                      <a:noFill/>
                    </a:lnR>
                    <a:lnT>
                      <a:noFill/>
                    </a:lnT>
                    <a:lnB>
                      <a:noFill/>
                    </a:lnB>
                    <a:solidFill>
                      <a:srgbClr val="FDB97B"/>
                    </a:solidFill>
                  </a:tcPr>
                </a:tc>
                <a:tc>
                  <a:txBody>
                    <a:bodyPr/>
                    <a:lstStyle/>
                    <a:p>
                      <a:pPr algn="ctr" fontAlgn="b"/>
                      <a:r>
                        <a:rPr lang="en-GB" sz="1100" b="0" i="0" u="none" strike="noStrike">
                          <a:solidFill>
                            <a:srgbClr val="000000"/>
                          </a:solidFill>
                          <a:effectLst/>
                          <a:latin typeface="Calibri" panose="020F0502020204030204" pitchFamily="34" charset="0"/>
                        </a:rPr>
                        <a:t>19</a:t>
                      </a:r>
                    </a:p>
                  </a:txBody>
                  <a:tcPr marL="9410" marR="9410" marT="9410" marB="0" anchor="b">
                    <a:lnL>
                      <a:noFill/>
                    </a:lnL>
                    <a:lnR>
                      <a:noFill/>
                    </a:lnR>
                    <a:lnT>
                      <a:noFill/>
                    </a:lnT>
                    <a:lnB>
                      <a:noFill/>
                    </a:lnB>
                    <a:solidFill>
                      <a:srgbClr val="FCA276"/>
                    </a:solidFill>
                  </a:tcPr>
                </a:tc>
                <a:tc>
                  <a:txBody>
                    <a:bodyPr/>
                    <a:lstStyle/>
                    <a:p>
                      <a:pPr algn="ctr" fontAlgn="b"/>
                      <a:r>
                        <a:rPr lang="en-GB" sz="1100" b="0" i="0" u="none" strike="noStrike">
                          <a:solidFill>
                            <a:srgbClr val="000000"/>
                          </a:solidFill>
                          <a:effectLst/>
                          <a:latin typeface="Calibri" panose="020F0502020204030204" pitchFamily="34" charset="0"/>
                        </a:rPr>
                        <a:t>22</a:t>
                      </a:r>
                    </a:p>
                  </a:txBody>
                  <a:tcPr marL="9410" marR="9410" marT="9410" marB="0" anchor="b">
                    <a:lnL>
                      <a:noFill/>
                    </a:lnL>
                    <a:lnR>
                      <a:noFill/>
                    </a:lnR>
                    <a:lnT>
                      <a:noFill/>
                    </a:lnT>
                    <a:lnB>
                      <a:noFill/>
                    </a:lnB>
                    <a:solidFill>
                      <a:srgbClr val="FA8070"/>
                    </a:solidFill>
                  </a:tcPr>
                </a:tc>
                <a:tc>
                  <a:txBody>
                    <a:bodyPr/>
                    <a:lstStyle/>
                    <a:p>
                      <a:pPr algn="ctr" fontAlgn="b"/>
                      <a:r>
                        <a:rPr lang="en-GB" sz="1100" b="0" i="0" u="none" strike="noStrike">
                          <a:solidFill>
                            <a:srgbClr val="000000"/>
                          </a:solidFill>
                          <a:effectLst/>
                          <a:latin typeface="Calibri" panose="020F0502020204030204" pitchFamily="34" charset="0"/>
                        </a:rPr>
                        <a:t>24</a:t>
                      </a:r>
                    </a:p>
                  </a:txBody>
                  <a:tcPr marL="9410" marR="9410" marT="9410" marB="0" anchor="b">
                    <a:lnL>
                      <a:noFill/>
                    </a:lnL>
                    <a:lnR>
                      <a:noFill/>
                    </a:lnR>
                    <a:lnT>
                      <a:noFill/>
                    </a:lnT>
                    <a:lnB>
                      <a:noFill/>
                    </a:lnB>
                    <a:solidFill>
                      <a:srgbClr val="F8696B"/>
                    </a:solidFill>
                  </a:tcPr>
                </a:tc>
                <a:tc>
                  <a:txBody>
                    <a:bodyPr/>
                    <a:lstStyle/>
                    <a:p>
                      <a:pPr algn="ctr" fontAlgn="b"/>
                      <a:r>
                        <a:rPr lang="en-GB" sz="1100" b="0" i="0" u="none" strike="noStrike">
                          <a:solidFill>
                            <a:srgbClr val="000000"/>
                          </a:solidFill>
                          <a:effectLst/>
                          <a:latin typeface="Calibri" panose="020F0502020204030204" pitchFamily="34" charset="0"/>
                        </a:rPr>
                        <a:t>15</a:t>
                      </a:r>
                    </a:p>
                  </a:txBody>
                  <a:tcPr marL="9410" marR="9410" marT="9410" marB="0" anchor="b">
                    <a:lnL>
                      <a:noFill/>
                    </a:lnL>
                    <a:lnR>
                      <a:noFill/>
                    </a:lnR>
                    <a:lnT>
                      <a:noFill/>
                    </a:lnT>
                    <a:lnB>
                      <a:noFill/>
                    </a:lnB>
                    <a:solidFill>
                      <a:srgbClr val="FECF7F"/>
                    </a:solidFill>
                  </a:tcPr>
                </a:tc>
                <a:extLst>
                  <a:ext uri="{0D108BD9-81ED-4DB2-BD59-A6C34878D82A}">
                    <a16:rowId xmlns:a16="http://schemas.microsoft.com/office/drawing/2014/main" val="695199648"/>
                  </a:ext>
                </a:extLst>
              </a:tr>
              <a:tr h="163755">
                <a:tc>
                  <a:txBody>
                    <a:bodyPr/>
                    <a:lstStyle/>
                    <a:p>
                      <a:pPr algn="l" fontAlgn="b"/>
                      <a:r>
                        <a:rPr lang="en-GB" sz="1100" b="0" i="0" u="none" strike="noStrike">
                          <a:solidFill>
                            <a:srgbClr val="000000"/>
                          </a:solidFill>
                          <a:effectLst/>
                          <a:latin typeface="Calibri" panose="020F0502020204030204" pitchFamily="34" charset="0"/>
                        </a:rPr>
                        <a:t>A yoga experience</a:t>
                      </a:r>
                    </a:p>
                  </a:txBody>
                  <a:tcPr marL="9410" marR="9410" marT="9410" marB="0" anchor="b">
                    <a:lnL>
                      <a:noFill/>
                    </a:lnL>
                    <a:lnR>
                      <a:noFill/>
                    </a:lnR>
                    <a:lnT>
                      <a:noFill/>
                    </a:lnT>
                    <a:lnB>
                      <a:noFill/>
                    </a:lnB>
                  </a:tcPr>
                </a:tc>
                <a:tc>
                  <a:txBody>
                    <a:bodyPr/>
                    <a:lstStyle/>
                    <a:p>
                      <a:pPr algn="ctr" fontAlgn="b"/>
                      <a:r>
                        <a:rPr lang="en-GB" sz="1100" b="0" i="0" u="none" strike="noStrike" dirty="0">
                          <a:solidFill>
                            <a:srgbClr val="000000"/>
                          </a:solidFill>
                          <a:effectLst/>
                          <a:latin typeface="Calibri" panose="020F0502020204030204" pitchFamily="34" charset="0"/>
                        </a:rPr>
                        <a:t>20</a:t>
                      </a:r>
                    </a:p>
                  </a:txBody>
                  <a:tcPr marL="9410" marR="9410" marT="9410" marB="0" anchor="b">
                    <a:lnL>
                      <a:noFill/>
                    </a:lnL>
                    <a:lnR>
                      <a:noFill/>
                    </a:lnR>
                    <a:lnT>
                      <a:noFill/>
                    </a:lnT>
                    <a:lnB>
                      <a:noFill/>
                    </a:lnB>
                    <a:solidFill>
                      <a:srgbClr val="FB9774"/>
                    </a:solidFill>
                  </a:tcPr>
                </a:tc>
                <a:tc>
                  <a:txBody>
                    <a:bodyPr/>
                    <a:lstStyle/>
                    <a:p>
                      <a:pPr algn="ctr" fontAlgn="b"/>
                      <a:r>
                        <a:rPr lang="en-GB" sz="1100" b="0" i="0" u="none" strike="noStrike">
                          <a:solidFill>
                            <a:srgbClr val="000000"/>
                          </a:solidFill>
                          <a:effectLst/>
                          <a:latin typeface="Calibri" panose="020F0502020204030204" pitchFamily="34" charset="0"/>
                        </a:rPr>
                        <a:t>21</a:t>
                      </a:r>
                    </a:p>
                  </a:txBody>
                  <a:tcPr marL="9410" marR="9410" marT="9410" marB="0" anchor="b">
                    <a:lnL>
                      <a:noFill/>
                    </a:lnL>
                    <a:lnR>
                      <a:noFill/>
                    </a:lnR>
                    <a:lnT>
                      <a:noFill/>
                    </a:lnT>
                    <a:lnB>
                      <a:noFill/>
                    </a:lnB>
                    <a:solidFill>
                      <a:srgbClr val="FA8B72"/>
                    </a:solidFill>
                  </a:tcPr>
                </a:tc>
                <a:tc>
                  <a:txBody>
                    <a:bodyPr/>
                    <a:lstStyle/>
                    <a:p>
                      <a:pPr algn="ctr" fontAlgn="b"/>
                      <a:r>
                        <a:rPr lang="en-GB" sz="1100" b="0" i="0" u="none" strike="noStrike">
                          <a:solidFill>
                            <a:srgbClr val="000000"/>
                          </a:solidFill>
                          <a:effectLst/>
                          <a:latin typeface="Calibri" panose="020F0502020204030204" pitchFamily="34" charset="0"/>
                        </a:rPr>
                        <a:t>24</a:t>
                      </a:r>
                    </a:p>
                  </a:txBody>
                  <a:tcPr marL="9410" marR="9410" marT="9410" marB="0" anchor="b">
                    <a:lnL>
                      <a:noFill/>
                    </a:lnL>
                    <a:lnR>
                      <a:noFill/>
                    </a:lnR>
                    <a:lnT>
                      <a:noFill/>
                    </a:lnT>
                    <a:lnB>
                      <a:noFill/>
                    </a:lnB>
                    <a:solidFill>
                      <a:srgbClr val="F8696B"/>
                    </a:solidFill>
                  </a:tcPr>
                </a:tc>
                <a:tc>
                  <a:txBody>
                    <a:bodyPr/>
                    <a:lstStyle/>
                    <a:p>
                      <a:pPr algn="ctr" fontAlgn="b"/>
                      <a:r>
                        <a:rPr lang="en-GB" sz="1100" b="0" i="0" u="none" strike="noStrike">
                          <a:solidFill>
                            <a:srgbClr val="000000"/>
                          </a:solidFill>
                          <a:effectLst/>
                          <a:latin typeface="Calibri" panose="020F0502020204030204" pitchFamily="34" charset="0"/>
                        </a:rPr>
                        <a:t>22</a:t>
                      </a:r>
                    </a:p>
                  </a:txBody>
                  <a:tcPr marL="9410" marR="9410" marT="9410" marB="0" anchor="b">
                    <a:lnL>
                      <a:noFill/>
                    </a:lnL>
                    <a:lnR>
                      <a:noFill/>
                    </a:lnR>
                    <a:lnT>
                      <a:noFill/>
                    </a:lnT>
                    <a:lnB>
                      <a:noFill/>
                    </a:lnB>
                    <a:solidFill>
                      <a:srgbClr val="FA8070"/>
                    </a:solidFill>
                  </a:tcPr>
                </a:tc>
                <a:tc>
                  <a:txBody>
                    <a:bodyPr/>
                    <a:lstStyle/>
                    <a:p>
                      <a:pPr algn="ctr" fontAlgn="b"/>
                      <a:r>
                        <a:rPr lang="en-GB" sz="1100" b="0" i="0" u="none" strike="noStrike">
                          <a:solidFill>
                            <a:srgbClr val="000000"/>
                          </a:solidFill>
                          <a:effectLst/>
                          <a:latin typeface="Calibri" panose="020F0502020204030204" pitchFamily="34" charset="0"/>
                        </a:rPr>
                        <a:t>16</a:t>
                      </a:r>
                    </a:p>
                  </a:txBody>
                  <a:tcPr marL="9410" marR="9410" marT="9410" marB="0" anchor="b">
                    <a:lnL>
                      <a:noFill/>
                    </a:lnL>
                    <a:lnR>
                      <a:noFill/>
                    </a:lnR>
                    <a:lnT>
                      <a:noFill/>
                    </a:lnT>
                    <a:lnB>
                      <a:noFill/>
                    </a:lnB>
                    <a:solidFill>
                      <a:srgbClr val="FDC47D"/>
                    </a:solidFill>
                  </a:tcPr>
                </a:tc>
                <a:tc>
                  <a:txBody>
                    <a:bodyPr/>
                    <a:lstStyle/>
                    <a:p>
                      <a:pPr algn="ctr" fontAlgn="b"/>
                      <a:r>
                        <a:rPr lang="en-GB" sz="1100" b="0" i="0" u="none" strike="noStrike">
                          <a:solidFill>
                            <a:srgbClr val="000000"/>
                          </a:solidFill>
                          <a:effectLst/>
                          <a:latin typeface="Calibri" panose="020F0502020204030204" pitchFamily="34" charset="0"/>
                        </a:rPr>
                        <a:t>22</a:t>
                      </a:r>
                    </a:p>
                  </a:txBody>
                  <a:tcPr marL="9410" marR="9410" marT="9410" marB="0" anchor="b">
                    <a:lnL>
                      <a:noFill/>
                    </a:lnL>
                    <a:lnR>
                      <a:noFill/>
                    </a:lnR>
                    <a:lnT>
                      <a:noFill/>
                    </a:lnT>
                    <a:lnB>
                      <a:noFill/>
                    </a:lnB>
                    <a:solidFill>
                      <a:srgbClr val="FA8070"/>
                    </a:solidFill>
                  </a:tcPr>
                </a:tc>
                <a:tc>
                  <a:txBody>
                    <a:bodyPr/>
                    <a:lstStyle/>
                    <a:p>
                      <a:pPr algn="ctr" fontAlgn="b"/>
                      <a:r>
                        <a:rPr lang="en-GB" sz="1100" b="0" i="0" u="none" strike="noStrike">
                          <a:solidFill>
                            <a:srgbClr val="000000"/>
                          </a:solidFill>
                          <a:effectLst/>
                          <a:latin typeface="Calibri" panose="020F0502020204030204" pitchFamily="34" charset="0"/>
                        </a:rPr>
                        <a:t>19</a:t>
                      </a:r>
                    </a:p>
                  </a:txBody>
                  <a:tcPr marL="9410" marR="9410" marT="9410" marB="0" anchor="b">
                    <a:lnL>
                      <a:noFill/>
                    </a:lnL>
                    <a:lnR>
                      <a:noFill/>
                    </a:lnR>
                    <a:lnT>
                      <a:noFill/>
                    </a:lnT>
                    <a:lnB>
                      <a:noFill/>
                    </a:lnB>
                    <a:solidFill>
                      <a:srgbClr val="FCA276"/>
                    </a:solidFill>
                  </a:tcPr>
                </a:tc>
                <a:tc>
                  <a:txBody>
                    <a:bodyPr/>
                    <a:lstStyle/>
                    <a:p>
                      <a:pPr algn="ctr" fontAlgn="b"/>
                      <a:r>
                        <a:rPr lang="en-GB" sz="1100" b="0" i="0" u="none" strike="noStrike">
                          <a:solidFill>
                            <a:srgbClr val="000000"/>
                          </a:solidFill>
                          <a:effectLst/>
                          <a:latin typeface="Calibri" panose="020F0502020204030204" pitchFamily="34" charset="0"/>
                        </a:rPr>
                        <a:t>21</a:t>
                      </a:r>
                    </a:p>
                  </a:txBody>
                  <a:tcPr marL="9410" marR="9410" marT="9410" marB="0" anchor="b">
                    <a:lnL>
                      <a:noFill/>
                    </a:lnL>
                    <a:lnR>
                      <a:noFill/>
                    </a:lnR>
                    <a:lnT>
                      <a:noFill/>
                    </a:lnT>
                    <a:lnB>
                      <a:noFill/>
                    </a:lnB>
                    <a:solidFill>
                      <a:srgbClr val="FA8B72"/>
                    </a:solidFill>
                  </a:tcPr>
                </a:tc>
                <a:tc>
                  <a:txBody>
                    <a:bodyPr/>
                    <a:lstStyle/>
                    <a:p>
                      <a:pPr algn="ctr" fontAlgn="b"/>
                      <a:r>
                        <a:rPr lang="en-GB" sz="1100" b="0" i="0" u="none" strike="noStrike">
                          <a:solidFill>
                            <a:srgbClr val="000000"/>
                          </a:solidFill>
                          <a:effectLst/>
                          <a:latin typeface="Calibri" panose="020F0502020204030204" pitchFamily="34" charset="0"/>
                        </a:rPr>
                        <a:t>19</a:t>
                      </a:r>
                    </a:p>
                  </a:txBody>
                  <a:tcPr marL="9410" marR="9410" marT="9410" marB="0" anchor="b">
                    <a:lnL>
                      <a:noFill/>
                    </a:lnL>
                    <a:lnR>
                      <a:noFill/>
                    </a:lnR>
                    <a:lnT>
                      <a:noFill/>
                    </a:lnT>
                    <a:lnB>
                      <a:noFill/>
                    </a:lnB>
                    <a:solidFill>
                      <a:srgbClr val="FCA276"/>
                    </a:solidFill>
                  </a:tcPr>
                </a:tc>
                <a:tc>
                  <a:txBody>
                    <a:bodyPr/>
                    <a:lstStyle/>
                    <a:p>
                      <a:pPr algn="ctr" fontAlgn="b"/>
                      <a:r>
                        <a:rPr lang="en-GB" sz="1100" b="0" i="0" u="none" strike="noStrike">
                          <a:solidFill>
                            <a:srgbClr val="000000"/>
                          </a:solidFill>
                          <a:effectLst/>
                          <a:latin typeface="Calibri" panose="020F0502020204030204" pitchFamily="34" charset="0"/>
                        </a:rPr>
                        <a:t>19</a:t>
                      </a:r>
                    </a:p>
                  </a:txBody>
                  <a:tcPr marL="9410" marR="9410" marT="9410" marB="0" anchor="b">
                    <a:lnL>
                      <a:noFill/>
                    </a:lnL>
                    <a:lnR>
                      <a:noFill/>
                    </a:lnR>
                    <a:lnT>
                      <a:noFill/>
                    </a:lnT>
                    <a:lnB>
                      <a:noFill/>
                    </a:lnB>
                    <a:solidFill>
                      <a:srgbClr val="FCA276"/>
                    </a:solidFill>
                  </a:tcPr>
                </a:tc>
                <a:tc>
                  <a:txBody>
                    <a:bodyPr/>
                    <a:lstStyle/>
                    <a:p>
                      <a:pPr algn="ctr" fontAlgn="b"/>
                      <a:r>
                        <a:rPr lang="en-GB" sz="1100" b="0" i="0" u="none" strike="noStrike">
                          <a:solidFill>
                            <a:srgbClr val="000000"/>
                          </a:solidFill>
                          <a:effectLst/>
                          <a:latin typeface="Calibri" panose="020F0502020204030204" pitchFamily="34" charset="0"/>
                        </a:rPr>
                        <a:t>21</a:t>
                      </a:r>
                    </a:p>
                  </a:txBody>
                  <a:tcPr marL="9410" marR="9410" marT="9410" marB="0" anchor="b">
                    <a:lnL>
                      <a:noFill/>
                    </a:lnL>
                    <a:lnR>
                      <a:noFill/>
                    </a:lnR>
                    <a:lnT>
                      <a:noFill/>
                    </a:lnT>
                    <a:lnB>
                      <a:noFill/>
                    </a:lnB>
                    <a:solidFill>
                      <a:srgbClr val="FA8B72"/>
                    </a:solidFill>
                  </a:tcPr>
                </a:tc>
                <a:extLst>
                  <a:ext uri="{0D108BD9-81ED-4DB2-BD59-A6C34878D82A}">
                    <a16:rowId xmlns:a16="http://schemas.microsoft.com/office/drawing/2014/main" val="3054602078"/>
                  </a:ext>
                </a:extLst>
              </a:tr>
              <a:tr h="163755">
                <a:tc>
                  <a:txBody>
                    <a:bodyPr/>
                    <a:lstStyle/>
                    <a:p>
                      <a:pPr algn="l" fontAlgn="b"/>
                      <a:r>
                        <a:rPr lang="en-GB" sz="1100" b="0" i="0" u="none" strike="noStrike">
                          <a:solidFill>
                            <a:srgbClr val="000000"/>
                          </a:solidFill>
                          <a:effectLst/>
                          <a:latin typeface="Calibri" panose="020F0502020204030204" pitchFamily="34" charset="0"/>
                        </a:rPr>
                        <a:t>Guided fishing experience</a:t>
                      </a:r>
                    </a:p>
                  </a:txBody>
                  <a:tcPr marL="9410" marR="9410" marT="9410" marB="0" anchor="b">
                    <a:lnL>
                      <a:noFill/>
                    </a:lnL>
                    <a:lnR>
                      <a:noFill/>
                    </a:lnR>
                    <a:lnT>
                      <a:noFill/>
                    </a:lnT>
                    <a:lnB>
                      <a:noFill/>
                    </a:lnB>
                  </a:tcPr>
                </a:tc>
                <a:tc>
                  <a:txBody>
                    <a:bodyPr/>
                    <a:lstStyle/>
                    <a:p>
                      <a:pPr algn="ctr" fontAlgn="b"/>
                      <a:r>
                        <a:rPr lang="en-GB" sz="1100" b="0" i="0" u="none" strike="noStrike" dirty="0">
                          <a:solidFill>
                            <a:srgbClr val="000000"/>
                          </a:solidFill>
                          <a:effectLst/>
                          <a:latin typeface="Calibri" panose="020F0502020204030204" pitchFamily="34" charset="0"/>
                        </a:rPr>
                        <a:t>21</a:t>
                      </a:r>
                    </a:p>
                  </a:txBody>
                  <a:tcPr marL="9410" marR="9410" marT="9410" marB="0" anchor="b">
                    <a:lnL>
                      <a:noFill/>
                    </a:lnL>
                    <a:lnR>
                      <a:noFill/>
                    </a:lnR>
                    <a:lnT>
                      <a:noFill/>
                    </a:lnT>
                    <a:lnB>
                      <a:noFill/>
                    </a:lnB>
                    <a:solidFill>
                      <a:srgbClr val="FA8B72"/>
                    </a:solidFill>
                  </a:tcPr>
                </a:tc>
                <a:tc>
                  <a:txBody>
                    <a:bodyPr/>
                    <a:lstStyle/>
                    <a:p>
                      <a:pPr algn="ctr" fontAlgn="b"/>
                      <a:r>
                        <a:rPr lang="en-GB" sz="1100" b="0" i="0" u="none" strike="noStrike">
                          <a:solidFill>
                            <a:srgbClr val="000000"/>
                          </a:solidFill>
                          <a:effectLst/>
                          <a:latin typeface="Calibri" panose="020F0502020204030204" pitchFamily="34" charset="0"/>
                        </a:rPr>
                        <a:t>22</a:t>
                      </a:r>
                    </a:p>
                  </a:txBody>
                  <a:tcPr marL="9410" marR="9410" marT="9410" marB="0" anchor="b">
                    <a:lnL>
                      <a:noFill/>
                    </a:lnL>
                    <a:lnR>
                      <a:noFill/>
                    </a:lnR>
                    <a:lnT>
                      <a:noFill/>
                    </a:lnT>
                    <a:lnB>
                      <a:noFill/>
                    </a:lnB>
                    <a:solidFill>
                      <a:srgbClr val="FA8070"/>
                    </a:solidFill>
                  </a:tcPr>
                </a:tc>
                <a:tc>
                  <a:txBody>
                    <a:bodyPr/>
                    <a:lstStyle/>
                    <a:p>
                      <a:pPr algn="ctr" fontAlgn="b"/>
                      <a:r>
                        <a:rPr lang="en-GB" sz="1100" b="0" i="0" u="none" strike="noStrike">
                          <a:solidFill>
                            <a:srgbClr val="000000"/>
                          </a:solidFill>
                          <a:effectLst/>
                          <a:latin typeface="Calibri" panose="020F0502020204030204" pitchFamily="34" charset="0"/>
                        </a:rPr>
                        <a:t>14</a:t>
                      </a:r>
                    </a:p>
                  </a:txBody>
                  <a:tcPr marL="9410" marR="9410" marT="9410" marB="0" anchor="b">
                    <a:lnL>
                      <a:noFill/>
                    </a:lnL>
                    <a:lnR>
                      <a:noFill/>
                    </a:lnR>
                    <a:lnT>
                      <a:noFill/>
                    </a:lnT>
                    <a:lnB>
                      <a:noFill/>
                    </a:lnB>
                    <a:solidFill>
                      <a:srgbClr val="FFDB81"/>
                    </a:solidFill>
                  </a:tcPr>
                </a:tc>
                <a:tc>
                  <a:txBody>
                    <a:bodyPr/>
                    <a:lstStyle/>
                    <a:p>
                      <a:pPr algn="ctr" fontAlgn="b"/>
                      <a:r>
                        <a:rPr lang="en-GB" sz="1100" b="0" i="0" u="none" strike="noStrike">
                          <a:solidFill>
                            <a:srgbClr val="000000"/>
                          </a:solidFill>
                          <a:effectLst/>
                          <a:latin typeface="Calibri" panose="020F0502020204030204" pitchFamily="34" charset="0"/>
                        </a:rPr>
                        <a:t>21</a:t>
                      </a:r>
                    </a:p>
                  </a:txBody>
                  <a:tcPr marL="9410" marR="9410" marT="9410" marB="0" anchor="b">
                    <a:lnL>
                      <a:noFill/>
                    </a:lnL>
                    <a:lnR>
                      <a:noFill/>
                    </a:lnR>
                    <a:lnT>
                      <a:noFill/>
                    </a:lnT>
                    <a:lnB>
                      <a:noFill/>
                    </a:lnB>
                    <a:solidFill>
                      <a:srgbClr val="FA8B72"/>
                    </a:solidFill>
                  </a:tcPr>
                </a:tc>
                <a:tc>
                  <a:txBody>
                    <a:bodyPr/>
                    <a:lstStyle/>
                    <a:p>
                      <a:pPr algn="ctr" fontAlgn="b"/>
                      <a:r>
                        <a:rPr lang="en-GB" sz="1100" b="0" i="0" u="none" strike="noStrike">
                          <a:solidFill>
                            <a:srgbClr val="000000"/>
                          </a:solidFill>
                          <a:effectLst/>
                          <a:latin typeface="Calibri" panose="020F0502020204030204" pitchFamily="34" charset="0"/>
                        </a:rPr>
                        <a:t>24</a:t>
                      </a:r>
                    </a:p>
                  </a:txBody>
                  <a:tcPr marL="9410" marR="9410" marT="9410" marB="0" anchor="b">
                    <a:lnL>
                      <a:noFill/>
                    </a:lnL>
                    <a:lnR>
                      <a:noFill/>
                    </a:lnR>
                    <a:lnT>
                      <a:noFill/>
                    </a:lnT>
                    <a:lnB>
                      <a:noFill/>
                    </a:lnB>
                    <a:solidFill>
                      <a:srgbClr val="F8696B"/>
                    </a:solidFill>
                  </a:tcPr>
                </a:tc>
                <a:tc>
                  <a:txBody>
                    <a:bodyPr/>
                    <a:lstStyle/>
                    <a:p>
                      <a:pPr algn="ctr" fontAlgn="b"/>
                      <a:r>
                        <a:rPr lang="en-GB" sz="1100" b="0" i="0" u="none" strike="noStrike">
                          <a:solidFill>
                            <a:srgbClr val="000000"/>
                          </a:solidFill>
                          <a:effectLst/>
                          <a:latin typeface="Calibri" panose="020F0502020204030204" pitchFamily="34" charset="0"/>
                        </a:rPr>
                        <a:t>16</a:t>
                      </a:r>
                    </a:p>
                  </a:txBody>
                  <a:tcPr marL="9410" marR="9410" marT="9410" marB="0" anchor="b">
                    <a:lnL>
                      <a:noFill/>
                    </a:lnL>
                    <a:lnR>
                      <a:noFill/>
                    </a:lnR>
                    <a:lnT>
                      <a:noFill/>
                    </a:lnT>
                    <a:lnB>
                      <a:noFill/>
                    </a:lnB>
                    <a:solidFill>
                      <a:srgbClr val="FDC47D"/>
                    </a:solidFill>
                  </a:tcPr>
                </a:tc>
                <a:tc>
                  <a:txBody>
                    <a:bodyPr/>
                    <a:lstStyle/>
                    <a:p>
                      <a:pPr algn="ctr" fontAlgn="b"/>
                      <a:r>
                        <a:rPr lang="en-GB" sz="1100" b="0" i="0" u="none" strike="noStrike">
                          <a:solidFill>
                            <a:srgbClr val="000000"/>
                          </a:solidFill>
                          <a:effectLst/>
                          <a:latin typeface="Calibri" panose="020F0502020204030204" pitchFamily="34" charset="0"/>
                        </a:rPr>
                        <a:t>21</a:t>
                      </a:r>
                    </a:p>
                  </a:txBody>
                  <a:tcPr marL="9410" marR="9410" marT="9410" marB="0" anchor="b">
                    <a:lnL>
                      <a:noFill/>
                    </a:lnL>
                    <a:lnR>
                      <a:noFill/>
                    </a:lnR>
                    <a:lnT>
                      <a:noFill/>
                    </a:lnT>
                    <a:lnB>
                      <a:noFill/>
                    </a:lnB>
                    <a:solidFill>
                      <a:srgbClr val="FA8B72"/>
                    </a:solidFill>
                  </a:tcPr>
                </a:tc>
                <a:tc>
                  <a:txBody>
                    <a:bodyPr/>
                    <a:lstStyle/>
                    <a:p>
                      <a:pPr algn="ctr" fontAlgn="b"/>
                      <a:r>
                        <a:rPr lang="en-GB" sz="1100" b="0" i="0" u="none" strike="noStrike">
                          <a:solidFill>
                            <a:srgbClr val="000000"/>
                          </a:solidFill>
                          <a:effectLst/>
                          <a:latin typeface="Calibri" panose="020F0502020204030204" pitchFamily="34" charset="0"/>
                        </a:rPr>
                        <a:t>22</a:t>
                      </a:r>
                    </a:p>
                  </a:txBody>
                  <a:tcPr marL="9410" marR="9410" marT="9410" marB="0" anchor="b">
                    <a:lnL>
                      <a:noFill/>
                    </a:lnL>
                    <a:lnR>
                      <a:noFill/>
                    </a:lnR>
                    <a:lnT>
                      <a:noFill/>
                    </a:lnT>
                    <a:lnB>
                      <a:noFill/>
                    </a:lnB>
                    <a:solidFill>
                      <a:srgbClr val="FA8070"/>
                    </a:solidFill>
                  </a:tcPr>
                </a:tc>
                <a:tc>
                  <a:txBody>
                    <a:bodyPr/>
                    <a:lstStyle/>
                    <a:p>
                      <a:pPr algn="ctr" fontAlgn="b"/>
                      <a:r>
                        <a:rPr lang="en-GB" sz="1100" b="0" i="0" u="none" strike="noStrike">
                          <a:solidFill>
                            <a:srgbClr val="000000"/>
                          </a:solidFill>
                          <a:effectLst/>
                          <a:latin typeface="Calibri" panose="020F0502020204030204" pitchFamily="34" charset="0"/>
                        </a:rPr>
                        <a:t>20</a:t>
                      </a:r>
                    </a:p>
                  </a:txBody>
                  <a:tcPr marL="9410" marR="9410" marT="9410" marB="0" anchor="b">
                    <a:lnL>
                      <a:noFill/>
                    </a:lnL>
                    <a:lnR>
                      <a:noFill/>
                    </a:lnR>
                    <a:lnT>
                      <a:noFill/>
                    </a:lnT>
                    <a:lnB>
                      <a:noFill/>
                    </a:lnB>
                    <a:solidFill>
                      <a:srgbClr val="FB9774"/>
                    </a:solidFill>
                  </a:tcPr>
                </a:tc>
                <a:tc>
                  <a:txBody>
                    <a:bodyPr/>
                    <a:lstStyle/>
                    <a:p>
                      <a:pPr algn="ctr" fontAlgn="b"/>
                      <a:r>
                        <a:rPr lang="en-GB" sz="1100" b="0" i="0" u="none" strike="noStrike">
                          <a:solidFill>
                            <a:srgbClr val="000000"/>
                          </a:solidFill>
                          <a:effectLst/>
                          <a:latin typeface="Calibri" panose="020F0502020204030204" pitchFamily="34" charset="0"/>
                        </a:rPr>
                        <a:t>18</a:t>
                      </a:r>
                    </a:p>
                  </a:txBody>
                  <a:tcPr marL="9410" marR="9410" marT="9410" marB="0" anchor="b">
                    <a:lnL>
                      <a:noFill/>
                    </a:lnL>
                    <a:lnR>
                      <a:noFill/>
                    </a:lnR>
                    <a:lnT>
                      <a:noFill/>
                    </a:lnT>
                    <a:lnB>
                      <a:noFill/>
                    </a:lnB>
                    <a:solidFill>
                      <a:srgbClr val="FCAD79"/>
                    </a:solidFill>
                  </a:tcPr>
                </a:tc>
                <a:tc>
                  <a:txBody>
                    <a:bodyPr/>
                    <a:lstStyle/>
                    <a:p>
                      <a:pPr algn="ctr" fontAlgn="b"/>
                      <a:r>
                        <a:rPr lang="en-GB" sz="1100" b="0" i="0" u="none" strike="noStrike">
                          <a:solidFill>
                            <a:srgbClr val="000000"/>
                          </a:solidFill>
                          <a:effectLst/>
                          <a:latin typeface="Calibri" panose="020F0502020204030204" pitchFamily="34" charset="0"/>
                        </a:rPr>
                        <a:t>20</a:t>
                      </a:r>
                    </a:p>
                  </a:txBody>
                  <a:tcPr marL="9410" marR="9410" marT="9410" marB="0" anchor="b">
                    <a:lnL>
                      <a:noFill/>
                    </a:lnL>
                    <a:lnR>
                      <a:noFill/>
                    </a:lnR>
                    <a:lnT>
                      <a:noFill/>
                    </a:lnT>
                    <a:lnB>
                      <a:noFill/>
                    </a:lnB>
                    <a:solidFill>
                      <a:srgbClr val="FB9774"/>
                    </a:solidFill>
                  </a:tcPr>
                </a:tc>
                <a:extLst>
                  <a:ext uri="{0D108BD9-81ED-4DB2-BD59-A6C34878D82A}">
                    <a16:rowId xmlns:a16="http://schemas.microsoft.com/office/drawing/2014/main" val="1530338148"/>
                  </a:ext>
                </a:extLst>
              </a:tr>
              <a:tr h="163755">
                <a:tc>
                  <a:txBody>
                    <a:bodyPr/>
                    <a:lstStyle/>
                    <a:p>
                      <a:pPr algn="l" fontAlgn="b"/>
                      <a:r>
                        <a:rPr lang="en-GB" sz="1100" b="0" i="0" u="none" strike="noStrike">
                          <a:solidFill>
                            <a:srgbClr val="000000"/>
                          </a:solidFill>
                          <a:effectLst/>
                          <a:latin typeface="Calibri" panose="020F0502020204030204" pitchFamily="34" charset="0"/>
                        </a:rPr>
                        <a:t>A homeopathic experience</a:t>
                      </a:r>
                    </a:p>
                  </a:txBody>
                  <a:tcPr marL="9410" marR="9410" marT="9410" marB="0" anchor="b">
                    <a:lnL>
                      <a:noFill/>
                    </a:lnL>
                    <a:lnR>
                      <a:noFill/>
                    </a:lnR>
                    <a:lnT>
                      <a:noFill/>
                    </a:lnT>
                    <a:lnB>
                      <a:noFill/>
                    </a:lnB>
                  </a:tcPr>
                </a:tc>
                <a:tc>
                  <a:txBody>
                    <a:bodyPr/>
                    <a:lstStyle/>
                    <a:p>
                      <a:pPr algn="ctr" fontAlgn="b"/>
                      <a:r>
                        <a:rPr lang="en-GB" sz="1100" b="0" i="0" u="none" strike="noStrike" dirty="0">
                          <a:solidFill>
                            <a:srgbClr val="000000"/>
                          </a:solidFill>
                          <a:effectLst/>
                          <a:latin typeface="Calibri" panose="020F0502020204030204" pitchFamily="34" charset="0"/>
                        </a:rPr>
                        <a:t>22</a:t>
                      </a:r>
                    </a:p>
                  </a:txBody>
                  <a:tcPr marL="9410" marR="9410" marT="9410" marB="0" anchor="b">
                    <a:lnL>
                      <a:noFill/>
                    </a:lnL>
                    <a:lnR>
                      <a:noFill/>
                    </a:lnR>
                    <a:lnT>
                      <a:noFill/>
                    </a:lnT>
                    <a:lnB>
                      <a:noFill/>
                    </a:lnB>
                    <a:solidFill>
                      <a:srgbClr val="FA8070"/>
                    </a:solidFill>
                  </a:tcPr>
                </a:tc>
                <a:tc>
                  <a:txBody>
                    <a:bodyPr/>
                    <a:lstStyle/>
                    <a:p>
                      <a:pPr algn="ctr" fontAlgn="b"/>
                      <a:r>
                        <a:rPr lang="en-GB" sz="1100" b="0" i="0" u="none" strike="noStrike">
                          <a:solidFill>
                            <a:srgbClr val="000000"/>
                          </a:solidFill>
                          <a:effectLst/>
                          <a:latin typeface="Calibri" panose="020F0502020204030204" pitchFamily="34" charset="0"/>
                        </a:rPr>
                        <a:t>23</a:t>
                      </a:r>
                    </a:p>
                  </a:txBody>
                  <a:tcPr marL="9410" marR="9410" marT="9410" marB="0" anchor="b">
                    <a:lnL>
                      <a:noFill/>
                    </a:lnL>
                    <a:lnR>
                      <a:noFill/>
                    </a:lnR>
                    <a:lnT>
                      <a:noFill/>
                    </a:lnT>
                    <a:lnB>
                      <a:noFill/>
                    </a:lnB>
                    <a:solidFill>
                      <a:srgbClr val="F9756E"/>
                    </a:solidFill>
                  </a:tcPr>
                </a:tc>
                <a:tc>
                  <a:txBody>
                    <a:bodyPr/>
                    <a:lstStyle/>
                    <a:p>
                      <a:pPr algn="ctr" fontAlgn="b"/>
                      <a:r>
                        <a:rPr lang="en-GB" sz="1100" b="0" i="0" u="none" strike="noStrike">
                          <a:solidFill>
                            <a:srgbClr val="000000"/>
                          </a:solidFill>
                          <a:effectLst/>
                          <a:latin typeface="Calibri" panose="020F0502020204030204" pitchFamily="34" charset="0"/>
                        </a:rPr>
                        <a:t>19</a:t>
                      </a:r>
                    </a:p>
                  </a:txBody>
                  <a:tcPr marL="9410" marR="9410" marT="9410" marB="0" anchor="b">
                    <a:lnL>
                      <a:noFill/>
                    </a:lnL>
                    <a:lnR>
                      <a:noFill/>
                    </a:lnR>
                    <a:lnT>
                      <a:noFill/>
                    </a:lnT>
                    <a:lnB>
                      <a:noFill/>
                    </a:lnB>
                    <a:solidFill>
                      <a:srgbClr val="FCA276"/>
                    </a:solidFill>
                  </a:tcPr>
                </a:tc>
                <a:tc>
                  <a:txBody>
                    <a:bodyPr/>
                    <a:lstStyle/>
                    <a:p>
                      <a:pPr algn="ctr" fontAlgn="b"/>
                      <a:r>
                        <a:rPr lang="en-GB" sz="1100" b="0" i="0" u="none" strike="noStrike">
                          <a:solidFill>
                            <a:srgbClr val="000000"/>
                          </a:solidFill>
                          <a:effectLst/>
                          <a:latin typeface="Calibri" panose="020F0502020204030204" pitchFamily="34" charset="0"/>
                        </a:rPr>
                        <a:t>17</a:t>
                      </a:r>
                    </a:p>
                  </a:txBody>
                  <a:tcPr marL="9410" marR="9410" marT="9410" marB="0" anchor="b">
                    <a:lnL>
                      <a:noFill/>
                    </a:lnL>
                    <a:lnR>
                      <a:noFill/>
                    </a:lnR>
                    <a:lnT>
                      <a:noFill/>
                    </a:lnT>
                    <a:lnB>
                      <a:noFill/>
                    </a:lnB>
                    <a:solidFill>
                      <a:srgbClr val="FDB97B"/>
                    </a:solidFill>
                  </a:tcPr>
                </a:tc>
                <a:tc>
                  <a:txBody>
                    <a:bodyPr/>
                    <a:lstStyle/>
                    <a:p>
                      <a:pPr algn="ctr" fontAlgn="b"/>
                      <a:r>
                        <a:rPr lang="en-GB" sz="1100" b="0" i="0" u="none" strike="noStrike">
                          <a:solidFill>
                            <a:srgbClr val="000000"/>
                          </a:solidFill>
                          <a:effectLst/>
                          <a:latin typeface="Calibri" panose="020F0502020204030204" pitchFamily="34" charset="0"/>
                        </a:rPr>
                        <a:t>23</a:t>
                      </a:r>
                    </a:p>
                  </a:txBody>
                  <a:tcPr marL="9410" marR="9410" marT="9410" marB="0" anchor="b">
                    <a:lnL>
                      <a:noFill/>
                    </a:lnL>
                    <a:lnR>
                      <a:noFill/>
                    </a:lnR>
                    <a:lnT>
                      <a:noFill/>
                    </a:lnT>
                    <a:lnB>
                      <a:noFill/>
                    </a:lnB>
                    <a:solidFill>
                      <a:srgbClr val="F9756E"/>
                    </a:solidFill>
                  </a:tcPr>
                </a:tc>
                <a:tc>
                  <a:txBody>
                    <a:bodyPr/>
                    <a:lstStyle/>
                    <a:p>
                      <a:pPr algn="ctr" fontAlgn="b"/>
                      <a:r>
                        <a:rPr lang="en-GB" sz="1100" b="0" i="0" u="none" strike="noStrike">
                          <a:solidFill>
                            <a:srgbClr val="000000"/>
                          </a:solidFill>
                          <a:effectLst/>
                          <a:latin typeface="Calibri" panose="020F0502020204030204" pitchFamily="34" charset="0"/>
                        </a:rPr>
                        <a:t>20</a:t>
                      </a:r>
                    </a:p>
                  </a:txBody>
                  <a:tcPr marL="9410" marR="9410" marT="9410" marB="0" anchor="b">
                    <a:lnL>
                      <a:noFill/>
                    </a:lnL>
                    <a:lnR>
                      <a:noFill/>
                    </a:lnR>
                    <a:lnT>
                      <a:noFill/>
                    </a:lnT>
                    <a:lnB>
                      <a:noFill/>
                    </a:lnB>
                    <a:solidFill>
                      <a:srgbClr val="FB9774"/>
                    </a:solidFill>
                  </a:tcPr>
                </a:tc>
                <a:tc>
                  <a:txBody>
                    <a:bodyPr/>
                    <a:lstStyle/>
                    <a:p>
                      <a:pPr algn="ctr" fontAlgn="b"/>
                      <a:r>
                        <a:rPr lang="en-GB" sz="1100" b="0" i="0" u="none" strike="noStrike">
                          <a:solidFill>
                            <a:srgbClr val="000000"/>
                          </a:solidFill>
                          <a:effectLst/>
                          <a:latin typeface="Calibri" panose="020F0502020204030204" pitchFamily="34" charset="0"/>
                        </a:rPr>
                        <a:t>23</a:t>
                      </a:r>
                    </a:p>
                  </a:txBody>
                  <a:tcPr marL="9410" marR="9410" marT="9410" marB="0" anchor="b">
                    <a:lnL>
                      <a:noFill/>
                    </a:lnL>
                    <a:lnR>
                      <a:noFill/>
                    </a:lnR>
                    <a:lnT>
                      <a:noFill/>
                    </a:lnT>
                    <a:lnB>
                      <a:noFill/>
                    </a:lnB>
                    <a:solidFill>
                      <a:srgbClr val="F9756E"/>
                    </a:solidFill>
                  </a:tcPr>
                </a:tc>
                <a:tc>
                  <a:txBody>
                    <a:bodyPr/>
                    <a:lstStyle/>
                    <a:p>
                      <a:pPr algn="ctr" fontAlgn="b"/>
                      <a:r>
                        <a:rPr lang="en-GB" sz="1100" b="0" i="0" u="none" strike="noStrike">
                          <a:solidFill>
                            <a:srgbClr val="000000"/>
                          </a:solidFill>
                          <a:effectLst/>
                          <a:latin typeface="Calibri" panose="020F0502020204030204" pitchFamily="34" charset="0"/>
                        </a:rPr>
                        <a:t>23</a:t>
                      </a:r>
                    </a:p>
                  </a:txBody>
                  <a:tcPr marL="9410" marR="9410" marT="9410" marB="0" anchor="b">
                    <a:lnL>
                      <a:noFill/>
                    </a:lnL>
                    <a:lnR>
                      <a:noFill/>
                    </a:lnR>
                    <a:lnT>
                      <a:noFill/>
                    </a:lnT>
                    <a:lnB>
                      <a:noFill/>
                    </a:lnB>
                    <a:solidFill>
                      <a:srgbClr val="F9756E"/>
                    </a:solidFill>
                  </a:tcPr>
                </a:tc>
                <a:tc>
                  <a:txBody>
                    <a:bodyPr/>
                    <a:lstStyle/>
                    <a:p>
                      <a:pPr algn="ctr" fontAlgn="b"/>
                      <a:r>
                        <a:rPr lang="en-GB" sz="1100" b="0" i="0" u="none" strike="noStrike">
                          <a:solidFill>
                            <a:srgbClr val="000000"/>
                          </a:solidFill>
                          <a:effectLst/>
                          <a:latin typeface="Calibri" panose="020F0502020204030204" pitchFamily="34" charset="0"/>
                        </a:rPr>
                        <a:t>23</a:t>
                      </a:r>
                    </a:p>
                  </a:txBody>
                  <a:tcPr marL="9410" marR="9410" marT="9410" marB="0" anchor="b">
                    <a:lnL>
                      <a:noFill/>
                    </a:lnL>
                    <a:lnR>
                      <a:noFill/>
                    </a:lnR>
                    <a:lnT>
                      <a:noFill/>
                    </a:lnT>
                    <a:lnB>
                      <a:noFill/>
                    </a:lnB>
                    <a:solidFill>
                      <a:srgbClr val="F9756E"/>
                    </a:solidFill>
                  </a:tcPr>
                </a:tc>
                <a:tc>
                  <a:txBody>
                    <a:bodyPr/>
                    <a:lstStyle/>
                    <a:p>
                      <a:pPr algn="ctr" fontAlgn="b"/>
                      <a:r>
                        <a:rPr lang="en-GB" sz="1100" b="0" i="0" u="none" strike="noStrike">
                          <a:solidFill>
                            <a:srgbClr val="000000"/>
                          </a:solidFill>
                          <a:effectLst/>
                          <a:latin typeface="Calibri" panose="020F0502020204030204" pitchFamily="34" charset="0"/>
                        </a:rPr>
                        <a:t>16</a:t>
                      </a:r>
                    </a:p>
                  </a:txBody>
                  <a:tcPr marL="9410" marR="9410" marT="9410" marB="0" anchor="b">
                    <a:lnL>
                      <a:noFill/>
                    </a:lnL>
                    <a:lnR>
                      <a:noFill/>
                    </a:lnR>
                    <a:lnT>
                      <a:noFill/>
                    </a:lnT>
                    <a:lnB>
                      <a:noFill/>
                    </a:lnB>
                    <a:solidFill>
                      <a:srgbClr val="FDC47D"/>
                    </a:solidFill>
                  </a:tcPr>
                </a:tc>
                <a:tc>
                  <a:txBody>
                    <a:bodyPr/>
                    <a:lstStyle/>
                    <a:p>
                      <a:pPr algn="ctr" fontAlgn="b"/>
                      <a:r>
                        <a:rPr lang="en-GB" sz="1100" b="0" i="0" u="none" strike="noStrike">
                          <a:solidFill>
                            <a:srgbClr val="000000"/>
                          </a:solidFill>
                          <a:effectLst/>
                          <a:latin typeface="Calibri" panose="020F0502020204030204" pitchFamily="34" charset="0"/>
                        </a:rPr>
                        <a:t>19</a:t>
                      </a:r>
                    </a:p>
                  </a:txBody>
                  <a:tcPr marL="9410" marR="9410" marT="9410" marB="0" anchor="b">
                    <a:lnL>
                      <a:noFill/>
                    </a:lnL>
                    <a:lnR>
                      <a:noFill/>
                    </a:lnR>
                    <a:lnT>
                      <a:noFill/>
                    </a:lnT>
                    <a:lnB>
                      <a:noFill/>
                    </a:lnB>
                    <a:solidFill>
                      <a:srgbClr val="FCA276"/>
                    </a:solidFill>
                  </a:tcPr>
                </a:tc>
                <a:extLst>
                  <a:ext uri="{0D108BD9-81ED-4DB2-BD59-A6C34878D82A}">
                    <a16:rowId xmlns:a16="http://schemas.microsoft.com/office/drawing/2014/main" val="1025419997"/>
                  </a:ext>
                </a:extLst>
              </a:tr>
              <a:tr h="163755">
                <a:tc>
                  <a:txBody>
                    <a:bodyPr/>
                    <a:lstStyle/>
                    <a:p>
                      <a:pPr algn="l" fontAlgn="b"/>
                      <a:r>
                        <a:rPr lang="en-GB" sz="1100" b="0" i="0" u="none" strike="noStrike">
                          <a:solidFill>
                            <a:srgbClr val="000000"/>
                          </a:solidFill>
                          <a:effectLst/>
                          <a:latin typeface="Calibri" panose="020F0502020204030204" pitchFamily="34" charset="0"/>
                        </a:rPr>
                        <a:t>A tai chi experience</a:t>
                      </a:r>
                    </a:p>
                  </a:txBody>
                  <a:tcPr marL="9410" marR="9410" marT="9410" marB="0" anchor="b">
                    <a:lnL>
                      <a:noFill/>
                    </a:lnL>
                    <a:lnR>
                      <a:noFill/>
                    </a:lnR>
                    <a:lnT>
                      <a:noFill/>
                    </a:lnT>
                    <a:lnB>
                      <a:noFill/>
                    </a:lnB>
                  </a:tcPr>
                </a:tc>
                <a:tc>
                  <a:txBody>
                    <a:bodyPr/>
                    <a:lstStyle/>
                    <a:p>
                      <a:pPr algn="ctr" fontAlgn="b"/>
                      <a:r>
                        <a:rPr lang="en-GB" sz="1100" b="0" i="0" u="none" strike="noStrike" dirty="0">
                          <a:solidFill>
                            <a:srgbClr val="000000"/>
                          </a:solidFill>
                          <a:effectLst/>
                          <a:latin typeface="Calibri" panose="020F0502020204030204" pitchFamily="34" charset="0"/>
                        </a:rPr>
                        <a:t>23</a:t>
                      </a:r>
                    </a:p>
                  </a:txBody>
                  <a:tcPr marL="9410" marR="9410" marT="9410" marB="0" anchor="b">
                    <a:lnL>
                      <a:noFill/>
                    </a:lnL>
                    <a:lnR>
                      <a:noFill/>
                    </a:lnR>
                    <a:lnT>
                      <a:noFill/>
                    </a:lnT>
                    <a:lnB>
                      <a:noFill/>
                    </a:lnB>
                    <a:solidFill>
                      <a:srgbClr val="F9756E"/>
                    </a:solidFill>
                  </a:tcPr>
                </a:tc>
                <a:tc>
                  <a:txBody>
                    <a:bodyPr/>
                    <a:lstStyle/>
                    <a:p>
                      <a:pPr algn="ctr" fontAlgn="b"/>
                      <a:r>
                        <a:rPr lang="en-GB" sz="1100" b="0" i="0" u="none" strike="noStrike">
                          <a:solidFill>
                            <a:srgbClr val="000000"/>
                          </a:solidFill>
                          <a:effectLst/>
                          <a:latin typeface="Calibri" panose="020F0502020204030204" pitchFamily="34" charset="0"/>
                        </a:rPr>
                        <a:t>18</a:t>
                      </a:r>
                    </a:p>
                  </a:txBody>
                  <a:tcPr marL="9410" marR="9410" marT="9410" marB="0" anchor="b">
                    <a:lnL>
                      <a:noFill/>
                    </a:lnL>
                    <a:lnR>
                      <a:noFill/>
                    </a:lnR>
                    <a:lnT>
                      <a:noFill/>
                    </a:lnT>
                    <a:lnB>
                      <a:noFill/>
                    </a:lnB>
                    <a:solidFill>
                      <a:srgbClr val="FCAD79"/>
                    </a:solidFill>
                  </a:tcPr>
                </a:tc>
                <a:tc>
                  <a:txBody>
                    <a:bodyPr/>
                    <a:lstStyle/>
                    <a:p>
                      <a:pPr algn="ctr" fontAlgn="b"/>
                      <a:r>
                        <a:rPr lang="en-GB" sz="1100" b="0" i="0" u="none" strike="noStrike">
                          <a:solidFill>
                            <a:srgbClr val="000000"/>
                          </a:solidFill>
                          <a:effectLst/>
                          <a:latin typeface="Calibri" panose="020F0502020204030204" pitchFamily="34" charset="0"/>
                        </a:rPr>
                        <a:t>23</a:t>
                      </a:r>
                    </a:p>
                  </a:txBody>
                  <a:tcPr marL="9410" marR="9410" marT="9410" marB="0" anchor="b">
                    <a:lnL>
                      <a:noFill/>
                    </a:lnL>
                    <a:lnR>
                      <a:noFill/>
                    </a:lnR>
                    <a:lnT>
                      <a:noFill/>
                    </a:lnT>
                    <a:lnB>
                      <a:noFill/>
                    </a:lnB>
                    <a:solidFill>
                      <a:srgbClr val="F9756E"/>
                    </a:solidFill>
                  </a:tcPr>
                </a:tc>
                <a:tc>
                  <a:txBody>
                    <a:bodyPr/>
                    <a:lstStyle/>
                    <a:p>
                      <a:pPr algn="ctr" fontAlgn="b"/>
                      <a:r>
                        <a:rPr lang="en-GB" sz="1100" b="0" i="0" u="none" strike="noStrike">
                          <a:solidFill>
                            <a:srgbClr val="000000"/>
                          </a:solidFill>
                          <a:effectLst/>
                          <a:latin typeface="Calibri" panose="020F0502020204030204" pitchFamily="34" charset="0"/>
                        </a:rPr>
                        <a:t>18</a:t>
                      </a:r>
                    </a:p>
                  </a:txBody>
                  <a:tcPr marL="9410" marR="9410" marT="9410" marB="0" anchor="b">
                    <a:lnL>
                      <a:noFill/>
                    </a:lnL>
                    <a:lnR>
                      <a:noFill/>
                    </a:lnR>
                    <a:lnT>
                      <a:noFill/>
                    </a:lnT>
                    <a:lnB>
                      <a:noFill/>
                    </a:lnB>
                    <a:solidFill>
                      <a:srgbClr val="FCAD79"/>
                    </a:solidFill>
                  </a:tcPr>
                </a:tc>
                <a:tc>
                  <a:txBody>
                    <a:bodyPr/>
                    <a:lstStyle/>
                    <a:p>
                      <a:pPr algn="ctr" fontAlgn="b"/>
                      <a:r>
                        <a:rPr lang="en-GB" sz="1100" b="0" i="0" u="none" strike="noStrike">
                          <a:solidFill>
                            <a:srgbClr val="000000"/>
                          </a:solidFill>
                          <a:effectLst/>
                          <a:latin typeface="Calibri" panose="020F0502020204030204" pitchFamily="34" charset="0"/>
                        </a:rPr>
                        <a:t>21</a:t>
                      </a:r>
                    </a:p>
                  </a:txBody>
                  <a:tcPr marL="9410" marR="9410" marT="9410" marB="0" anchor="b">
                    <a:lnL>
                      <a:noFill/>
                    </a:lnL>
                    <a:lnR>
                      <a:noFill/>
                    </a:lnR>
                    <a:lnT>
                      <a:noFill/>
                    </a:lnT>
                    <a:lnB>
                      <a:noFill/>
                    </a:lnB>
                    <a:solidFill>
                      <a:srgbClr val="FA8B72"/>
                    </a:solidFill>
                  </a:tcPr>
                </a:tc>
                <a:tc>
                  <a:txBody>
                    <a:bodyPr/>
                    <a:lstStyle/>
                    <a:p>
                      <a:pPr algn="ctr" fontAlgn="b"/>
                      <a:r>
                        <a:rPr lang="en-GB" sz="1100" b="0" i="0" u="none" strike="noStrike">
                          <a:solidFill>
                            <a:srgbClr val="000000"/>
                          </a:solidFill>
                          <a:effectLst/>
                          <a:latin typeface="Calibri" panose="020F0502020204030204" pitchFamily="34" charset="0"/>
                        </a:rPr>
                        <a:t>23</a:t>
                      </a:r>
                    </a:p>
                  </a:txBody>
                  <a:tcPr marL="9410" marR="9410" marT="9410" marB="0" anchor="b">
                    <a:lnL>
                      <a:noFill/>
                    </a:lnL>
                    <a:lnR>
                      <a:noFill/>
                    </a:lnR>
                    <a:lnT>
                      <a:noFill/>
                    </a:lnT>
                    <a:lnB>
                      <a:noFill/>
                    </a:lnB>
                    <a:solidFill>
                      <a:srgbClr val="F9756E"/>
                    </a:solidFill>
                  </a:tcPr>
                </a:tc>
                <a:tc>
                  <a:txBody>
                    <a:bodyPr/>
                    <a:lstStyle/>
                    <a:p>
                      <a:pPr algn="ctr" fontAlgn="b"/>
                      <a:r>
                        <a:rPr lang="en-GB" sz="1100" b="0" i="0" u="none" strike="noStrike">
                          <a:solidFill>
                            <a:srgbClr val="000000"/>
                          </a:solidFill>
                          <a:effectLst/>
                          <a:latin typeface="Calibri" panose="020F0502020204030204" pitchFamily="34" charset="0"/>
                        </a:rPr>
                        <a:t>24</a:t>
                      </a:r>
                    </a:p>
                  </a:txBody>
                  <a:tcPr marL="9410" marR="9410" marT="9410" marB="0" anchor="b">
                    <a:lnL>
                      <a:noFill/>
                    </a:lnL>
                    <a:lnR>
                      <a:noFill/>
                    </a:lnR>
                    <a:lnT>
                      <a:noFill/>
                    </a:lnT>
                    <a:lnB>
                      <a:noFill/>
                    </a:lnB>
                    <a:solidFill>
                      <a:srgbClr val="F8696B"/>
                    </a:solidFill>
                  </a:tcPr>
                </a:tc>
                <a:tc>
                  <a:txBody>
                    <a:bodyPr/>
                    <a:lstStyle/>
                    <a:p>
                      <a:pPr algn="ctr" fontAlgn="b"/>
                      <a:r>
                        <a:rPr lang="en-GB" sz="1100" b="0" i="0" u="none" strike="noStrike">
                          <a:solidFill>
                            <a:srgbClr val="000000"/>
                          </a:solidFill>
                          <a:effectLst/>
                          <a:latin typeface="Calibri" panose="020F0502020204030204" pitchFamily="34" charset="0"/>
                        </a:rPr>
                        <a:t>20</a:t>
                      </a:r>
                    </a:p>
                  </a:txBody>
                  <a:tcPr marL="9410" marR="9410" marT="9410" marB="0" anchor="b">
                    <a:lnL>
                      <a:noFill/>
                    </a:lnL>
                    <a:lnR>
                      <a:noFill/>
                    </a:lnR>
                    <a:lnT>
                      <a:noFill/>
                    </a:lnT>
                    <a:lnB>
                      <a:noFill/>
                    </a:lnB>
                    <a:solidFill>
                      <a:srgbClr val="FB9774"/>
                    </a:solidFill>
                  </a:tcPr>
                </a:tc>
                <a:tc>
                  <a:txBody>
                    <a:bodyPr/>
                    <a:lstStyle/>
                    <a:p>
                      <a:pPr algn="ctr" fontAlgn="b"/>
                      <a:r>
                        <a:rPr lang="en-GB" sz="1100" b="0" i="0" u="none" strike="noStrike">
                          <a:solidFill>
                            <a:srgbClr val="000000"/>
                          </a:solidFill>
                          <a:effectLst/>
                          <a:latin typeface="Calibri" panose="020F0502020204030204" pitchFamily="34" charset="0"/>
                        </a:rPr>
                        <a:t>18</a:t>
                      </a:r>
                    </a:p>
                  </a:txBody>
                  <a:tcPr marL="9410" marR="9410" marT="9410" marB="0" anchor="b">
                    <a:lnL>
                      <a:noFill/>
                    </a:lnL>
                    <a:lnR>
                      <a:noFill/>
                    </a:lnR>
                    <a:lnT>
                      <a:noFill/>
                    </a:lnT>
                    <a:lnB>
                      <a:noFill/>
                    </a:lnB>
                    <a:solidFill>
                      <a:srgbClr val="FCAD79"/>
                    </a:solidFill>
                  </a:tcPr>
                </a:tc>
                <a:tc>
                  <a:txBody>
                    <a:bodyPr/>
                    <a:lstStyle/>
                    <a:p>
                      <a:pPr algn="ctr" fontAlgn="b"/>
                      <a:r>
                        <a:rPr lang="en-GB" sz="1100" b="0" i="0" u="none" strike="noStrike">
                          <a:solidFill>
                            <a:srgbClr val="000000"/>
                          </a:solidFill>
                          <a:effectLst/>
                          <a:latin typeface="Calibri" panose="020F0502020204030204" pitchFamily="34" charset="0"/>
                        </a:rPr>
                        <a:t>21</a:t>
                      </a:r>
                    </a:p>
                  </a:txBody>
                  <a:tcPr marL="9410" marR="9410" marT="9410" marB="0" anchor="b">
                    <a:lnL>
                      <a:noFill/>
                    </a:lnL>
                    <a:lnR>
                      <a:noFill/>
                    </a:lnR>
                    <a:lnT>
                      <a:noFill/>
                    </a:lnT>
                    <a:lnB>
                      <a:noFill/>
                    </a:lnB>
                    <a:solidFill>
                      <a:srgbClr val="FA8B72"/>
                    </a:solidFill>
                  </a:tcPr>
                </a:tc>
                <a:tc>
                  <a:txBody>
                    <a:bodyPr/>
                    <a:lstStyle/>
                    <a:p>
                      <a:pPr algn="ctr" fontAlgn="b"/>
                      <a:r>
                        <a:rPr lang="en-GB" sz="1100" b="0" i="0" u="none" strike="noStrike">
                          <a:solidFill>
                            <a:srgbClr val="000000"/>
                          </a:solidFill>
                          <a:effectLst/>
                          <a:latin typeface="Calibri" panose="020F0502020204030204" pitchFamily="34" charset="0"/>
                        </a:rPr>
                        <a:t>22</a:t>
                      </a:r>
                    </a:p>
                  </a:txBody>
                  <a:tcPr marL="9410" marR="9410" marT="9410" marB="0" anchor="b">
                    <a:lnL>
                      <a:noFill/>
                    </a:lnL>
                    <a:lnR>
                      <a:noFill/>
                    </a:lnR>
                    <a:lnT>
                      <a:noFill/>
                    </a:lnT>
                    <a:lnB>
                      <a:noFill/>
                    </a:lnB>
                    <a:solidFill>
                      <a:srgbClr val="FA8070"/>
                    </a:solidFill>
                  </a:tcPr>
                </a:tc>
                <a:extLst>
                  <a:ext uri="{0D108BD9-81ED-4DB2-BD59-A6C34878D82A}">
                    <a16:rowId xmlns:a16="http://schemas.microsoft.com/office/drawing/2014/main" val="2380949438"/>
                  </a:ext>
                </a:extLst>
              </a:tr>
              <a:tr h="163755">
                <a:tc>
                  <a:txBody>
                    <a:bodyPr/>
                    <a:lstStyle/>
                    <a:p>
                      <a:pPr algn="l" fontAlgn="b"/>
                      <a:r>
                        <a:rPr lang="en-GB" sz="1100" b="0" i="0" u="none" strike="noStrike">
                          <a:solidFill>
                            <a:srgbClr val="000000"/>
                          </a:solidFill>
                          <a:effectLst/>
                          <a:latin typeface="Calibri" panose="020F0502020204030204" pitchFamily="34" charset="0"/>
                        </a:rPr>
                        <a:t>A pilates experience</a:t>
                      </a:r>
                    </a:p>
                  </a:txBody>
                  <a:tcPr marL="9410" marR="9410" marT="9410" marB="0" anchor="b">
                    <a:lnL>
                      <a:noFill/>
                    </a:lnL>
                    <a:lnR>
                      <a:noFill/>
                    </a:lnR>
                    <a:lnT>
                      <a:noFill/>
                    </a:lnT>
                    <a:lnB>
                      <a:noFill/>
                    </a:lnB>
                  </a:tcPr>
                </a:tc>
                <a:tc>
                  <a:txBody>
                    <a:bodyPr/>
                    <a:lstStyle/>
                    <a:p>
                      <a:pPr algn="ctr" fontAlgn="b"/>
                      <a:r>
                        <a:rPr lang="en-GB" sz="1100" b="0" i="0" u="none" strike="noStrike" dirty="0">
                          <a:solidFill>
                            <a:srgbClr val="000000"/>
                          </a:solidFill>
                          <a:effectLst/>
                          <a:latin typeface="Calibri" panose="020F0502020204030204" pitchFamily="34" charset="0"/>
                        </a:rPr>
                        <a:t>24</a:t>
                      </a:r>
                    </a:p>
                  </a:txBody>
                  <a:tcPr marL="9410" marR="9410" marT="9410" marB="0" anchor="b">
                    <a:lnL>
                      <a:noFill/>
                    </a:lnL>
                    <a:lnR>
                      <a:noFill/>
                    </a:lnR>
                    <a:lnT>
                      <a:noFill/>
                    </a:lnT>
                    <a:lnB>
                      <a:noFill/>
                    </a:lnB>
                    <a:solidFill>
                      <a:srgbClr val="F8696B"/>
                    </a:solidFill>
                  </a:tcPr>
                </a:tc>
                <a:tc>
                  <a:txBody>
                    <a:bodyPr/>
                    <a:lstStyle/>
                    <a:p>
                      <a:pPr algn="ctr" fontAlgn="b"/>
                      <a:r>
                        <a:rPr lang="en-GB" sz="1100" b="0" i="0" u="none" strike="noStrike">
                          <a:solidFill>
                            <a:srgbClr val="000000"/>
                          </a:solidFill>
                          <a:effectLst/>
                          <a:latin typeface="Calibri" panose="020F0502020204030204" pitchFamily="34" charset="0"/>
                        </a:rPr>
                        <a:t>24</a:t>
                      </a:r>
                    </a:p>
                  </a:txBody>
                  <a:tcPr marL="9410" marR="9410" marT="9410" marB="0" anchor="b">
                    <a:lnL>
                      <a:noFill/>
                    </a:lnL>
                    <a:lnR>
                      <a:noFill/>
                    </a:lnR>
                    <a:lnT>
                      <a:noFill/>
                    </a:lnT>
                    <a:lnB>
                      <a:noFill/>
                    </a:lnB>
                    <a:solidFill>
                      <a:srgbClr val="F8696B"/>
                    </a:solidFill>
                  </a:tcPr>
                </a:tc>
                <a:tc>
                  <a:txBody>
                    <a:bodyPr/>
                    <a:lstStyle/>
                    <a:p>
                      <a:pPr algn="ctr" fontAlgn="b"/>
                      <a:r>
                        <a:rPr lang="en-GB" sz="1100" b="0" i="0" u="none" strike="noStrike">
                          <a:solidFill>
                            <a:srgbClr val="000000"/>
                          </a:solidFill>
                          <a:effectLst/>
                          <a:latin typeface="Calibri" panose="020F0502020204030204" pitchFamily="34" charset="0"/>
                        </a:rPr>
                        <a:t>20</a:t>
                      </a:r>
                    </a:p>
                  </a:txBody>
                  <a:tcPr marL="9410" marR="9410" marT="9410" marB="0" anchor="b">
                    <a:lnL>
                      <a:noFill/>
                    </a:lnL>
                    <a:lnR>
                      <a:noFill/>
                    </a:lnR>
                    <a:lnT>
                      <a:noFill/>
                    </a:lnT>
                    <a:lnB>
                      <a:noFill/>
                    </a:lnB>
                    <a:solidFill>
                      <a:srgbClr val="FB9774"/>
                    </a:solidFill>
                  </a:tcPr>
                </a:tc>
                <a:tc>
                  <a:txBody>
                    <a:bodyPr/>
                    <a:lstStyle/>
                    <a:p>
                      <a:pPr algn="ctr" fontAlgn="b"/>
                      <a:r>
                        <a:rPr lang="en-GB" sz="1100" b="0" i="0" u="none" strike="noStrike">
                          <a:solidFill>
                            <a:srgbClr val="000000"/>
                          </a:solidFill>
                          <a:effectLst/>
                          <a:latin typeface="Calibri" panose="020F0502020204030204" pitchFamily="34" charset="0"/>
                        </a:rPr>
                        <a:t>23</a:t>
                      </a:r>
                    </a:p>
                  </a:txBody>
                  <a:tcPr marL="9410" marR="9410" marT="9410" marB="0" anchor="b">
                    <a:lnL>
                      <a:noFill/>
                    </a:lnL>
                    <a:lnR>
                      <a:noFill/>
                    </a:lnR>
                    <a:lnT>
                      <a:noFill/>
                    </a:lnT>
                    <a:lnB>
                      <a:noFill/>
                    </a:lnB>
                    <a:solidFill>
                      <a:srgbClr val="F9756E"/>
                    </a:solidFill>
                  </a:tcPr>
                </a:tc>
                <a:tc>
                  <a:txBody>
                    <a:bodyPr/>
                    <a:lstStyle/>
                    <a:p>
                      <a:pPr algn="ctr" fontAlgn="b"/>
                      <a:r>
                        <a:rPr lang="en-GB" sz="1100" b="0" i="0" u="none" strike="noStrike">
                          <a:solidFill>
                            <a:srgbClr val="000000"/>
                          </a:solidFill>
                          <a:effectLst/>
                          <a:latin typeface="Calibri" panose="020F0502020204030204" pitchFamily="34" charset="0"/>
                        </a:rPr>
                        <a:t>20</a:t>
                      </a:r>
                    </a:p>
                  </a:txBody>
                  <a:tcPr marL="9410" marR="9410" marT="9410" marB="0" anchor="b">
                    <a:lnL>
                      <a:noFill/>
                    </a:lnL>
                    <a:lnR>
                      <a:noFill/>
                    </a:lnR>
                    <a:lnT>
                      <a:noFill/>
                    </a:lnT>
                    <a:lnB>
                      <a:noFill/>
                    </a:lnB>
                    <a:solidFill>
                      <a:srgbClr val="FB9774"/>
                    </a:solidFill>
                  </a:tcPr>
                </a:tc>
                <a:tc>
                  <a:txBody>
                    <a:bodyPr/>
                    <a:lstStyle/>
                    <a:p>
                      <a:pPr algn="ctr" fontAlgn="b"/>
                      <a:r>
                        <a:rPr lang="en-GB" sz="1100" b="0" i="0" u="none" strike="noStrike">
                          <a:solidFill>
                            <a:srgbClr val="000000"/>
                          </a:solidFill>
                          <a:effectLst/>
                          <a:latin typeface="Calibri" panose="020F0502020204030204" pitchFamily="34" charset="0"/>
                        </a:rPr>
                        <a:t>24</a:t>
                      </a:r>
                    </a:p>
                  </a:txBody>
                  <a:tcPr marL="9410" marR="9410" marT="9410" marB="0" anchor="b">
                    <a:lnL>
                      <a:noFill/>
                    </a:lnL>
                    <a:lnR>
                      <a:noFill/>
                    </a:lnR>
                    <a:lnT>
                      <a:noFill/>
                    </a:lnT>
                    <a:lnB>
                      <a:noFill/>
                    </a:lnB>
                    <a:solidFill>
                      <a:srgbClr val="F8696B"/>
                    </a:solidFill>
                  </a:tcPr>
                </a:tc>
                <a:tc>
                  <a:txBody>
                    <a:bodyPr/>
                    <a:lstStyle/>
                    <a:p>
                      <a:pPr algn="ctr" fontAlgn="b"/>
                      <a:r>
                        <a:rPr lang="en-GB" sz="1100" b="0" i="0" u="none" strike="noStrike">
                          <a:solidFill>
                            <a:srgbClr val="000000"/>
                          </a:solidFill>
                          <a:effectLst/>
                          <a:latin typeface="Calibri" panose="020F0502020204030204" pitchFamily="34" charset="0"/>
                        </a:rPr>
                        <a:t>22</a:t>
                      </a:r>
                    </a:p>
                  </a:txBody>
                  <a:tcPr marL="9410" marR="9410" marT="9410" marB="0" anchor="b">
                    <a:lnL>
                      <a:noFill/>
                    </a:lnL>
                    <a:lnR>
                      <a:noFill/>
                    </a:lnR>
                    <a:lnT>
                      <a:noFill/>
                    </a:lnT>
                    <a:lnB>
                      <a:noFill/>
                    </a:lnB>
                    <a:solidFill>
                      <a:srgbClr val="FA8070"/>
                    </a:solidFill>
                  </a:tcPr>
                </a:tc>
                <a:tc>
                  <a:txBody>
                    <a:bodyPr/>
                    <a:lstStyle/>
                    <a:p>
                      <a:pPr algn="ctr" fontAlgn="b"/>
                      <a:r>
                        <a:rPr lang="en-GB" sz="1100" b="0" i="0" u="none" strike="noStrike">
                          <a:solidFill>
                            <a:srgbClr val="000000"/>
                          </a:solidFill>
                          <a:effectLst/>
                          <a:latin typeface="Calibri" panose="020F0502020204030204" pitchFamily="34" charset="0"/>
                        </a:rPr>
                        <a:t>24</a:t>
                      </a:r>
                    </a:p>
                  </a:txBody>
                  <a:tcPr marL="9410" marR="9410" marT="9410" marB="0" anchor="b">
                    <a:lnL>
                      <a:noFill/>
                    </a:lnL>
                    <a:lnR>
                      <a:noFill/>
                    </a:lnR>
                    <a:lnT>
                      <a:noFill/>
                    </a:lnT>
                    <a:lnB>
                      <a:noFill/>
                    </a:lnB>
                    <a:solidFill>
                      <a:srgbClr val="F8696B"/>
                    </a:solidFill>
                  </a:tcPr>
                </a:tc>
                <a:tc>
                  <a:txBody>
                    <a:bodyPr/>
                    <a:lstStyle/>
                    <a:p>
                      <a:pPr algn="ctr" fontAlgn="b"/>
                      <a:r>
                        <a:rPr lang="en-GB" sz="1100" b="0" i="0" u="none" strike="noStrike">
                          <a:solidFill>
                            <a:srgbClr val="000000"/>
                          </a:solidFill>
                          <a:effectLst/>
                          <a:latin typeface="Calibri" panose="020F0502020204030204" pitchFamily="34" charset="0"/>
                        </a:rPr>
                        <a:t>21</a:t>
                      </a:r>
                    </a:p>
                  </a:txBody>
                  <a:tcPr marL="9410" marR="9410" marT="9410" marB="0" anchor="b">
                    <a:lnL>
                      <a:noFill/>
                    </a:lnL>
                    <a:lnR>
                      <a:noFill/>
                    </a:lnR>
                    <a:lnT>
                      <a:noFill/>
                    </a:lnT>
                    <a:lnB>
                      <a:noFill/>
                    </a:lnB>
                    <a:solidFill>
                      <a:srgbClr val="FA8B72"/>
                    </a:solidFill>
                  </a:tcPr>
                </a:tc>
                <a:tc>
                  <a:txBody>
                    <a:bodyPr/>
                    <a:lstStyle/>
                    <a:p>
                      <a:pPr algn="ctr" fontAlgn="b"/>
                      <a:r>
                        <a:rPr lang="en-GB" sz="1100" b="0" i="0" u="none" strike="noStrike">
                          <a:solidFill>
                            <a:srgbClr val="000000"/>
                          </a:solidFill>
                          <a:effectLst/>
                          <a:latin typeface="Calibri" panose="020F0502020204030204" pitchFamily="34" charset="0"/>
                        </a:rPr>
                        <a:t>23</a:t>
                      </a:r>
                    </a:p>
                  </a:txBody>
                  <a:tcPr marL="9410" marR="9410" marT="9410" marB="0" anchor="b">
                    <a:lnL>
                      <a:noFill/>
                    </a:lnL>
                    <a:lnR>
                      <a:noFill/>
                    </a:lnR>
                    <a:lnT>
                      <a:noFill/>
                    </a:lnT>
                    <a:lnB>
                      <a:noFill/>
                    </a:lnB>
                    <a:solidFill>
                      <a:srgbClr val="F9756E"/>
                    </a:solidFill>
                  </a:tcPr>
                </a:tc>
                <a:tc>
                  <a:txBody>
                    <a:bodyPr/>
                    <a:lstStyle/>
                    <a:p>
                      <a:pPr algn="ctr" fontAlgn="b"/>
                      <a:r>
                        <a:rPr lang="en-GB" sz="1100" b="0" i="0" u="none" strike="noStrike" dirty="0">
                          <a:solidFill>
                            <a:srgbClr val="000000"/>
                          </a:solidFill>
                          <a:effectLst/>
                          <a:latin typeface="Calibri" panose="020F0502020204030204" pitchFamily="34" charset="0"/>
                        </a:rPr>
                        <a:t>24</a:t>
                      </a:r>
                    </a:p>
                  </a:txBody>
                  <a:tcPr marL="9410" marR="9410" marT="9410" marB="0" anchor="b">
                    <a:lnL>
                      <a:noFill/>
                    </a:lnL>
                    <a:lnR>
                      <a:noFill/>
                    </a:lnR>
                    <a:lnT>
                      <a:noFill/>
                    </a:lnT>
                    <a:lnB>
                      <a:noFill/>
                    </a:lnB>
                    <a:solidFill>
                      <a:srgbClr val="F8696B"/>
                    </a:solidFill>
                  </a:tcPr>
                </a:tc>
                <a:extLst>
                  <a:ext uri="{0D108BD9-81ED-4DB2-BD59-A6C34878D82A}">
                    <a16:rowId xmlns:a16="http://schemas.microsoft.com/office/drawing/2014/main" val="3605060118"/>
                  </a:ext>
                </a:extLst>
              </a:tr>
            </a:tbl>
          </a:graphicData>
        </a:graphic>
      </p:graphicFrame>
      <p:cxnSp>
        <p:nvCxnSpPr>
          <p:cNvPr id="7" name="Straight Connector 6">
            <a:extLst>
              <a:ext uri="{FF2B5EF4-FFF2-40B4-BE49-F238E27FC236}">
                <a16:creationId xmlns:a16="http://schemas.microsoft.com/office/drawing/2014/main" id="{7DB6AA72-75FD-4E4D-8E18-2FE150D4711C}"/>
              </a:ext>
            </a:extLst>
          </p:cNvPr>
          <p:cNvCxnSpPr>
            <a:cxnSpLocks/>
          </p:cNvCxnSpPr>
          <p:nvPr/>
        </p:nvCxnSpPr>
        <p:spPr>
          <a:xfrm>
            <a:off x="184855" y="2839162"/>
            <a:ext cx="95240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92E7F7A5-08BC-4BAE-BF3C-F4BBC9817F17}"/>
              </a:ext>
            </a:extLst>
          </p:cNvPr>
          <p:cNvCxnSpPr>
            <a:cxnSpLocks/>
          </p:cNvCxnSpPr>
          <p:nvPr/>
        </p:nvCxnSpPr>
        <p:spPr>
          <a:xfrm>
            <a:off x="197115" y="4410009"/>
            <a:ext cx="9511776" cy="0"/>
          </a:xfrm>
          <a:prstGeom prst="line">
            <a:avLst/>
          </a:prstGeom>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B182F8EF-532F-48D8-AA73-3283B113AFF1}"/>
              </a:ext>
            </a:extLst>
          </p:cNvPr>
          <p:cNvSpPr/>
          <p:nvPr/>
        </p:nvSpPr>
        <p:spPr>
          <a:xfrm>
            <a:off x="928034" y="6406681"/>
            <a:ext cx="7719577" cy="215444"/>
          </a:xfrm>
          <a:prstGeom prst="rect">
            <a:avLst/>
          </a:prstGeom>
        </p:spPr>
        <p:txBody>
          <a:bodyPr wrap="square">
            <a:spAutoFit/>
          </a:bodyPr>
          <a:lstStyle/>
          <a:p>
            <a:pPr fontAlgn="b"/>
            <a:r>
              <a:rPr lang="en-GB" sz="800" dirty="0">
                <a:solidFill>
                  <a:schemeClr val="bg1">
                    <a:lumMod val="50000"/>
                  </a:schemeClr>
                </a:solidFill>
              </a:rPr>
              <a:t>Base: All interested in one or more experience</a:t>
            </a:r>
          </a:p>
        </p:txBody>
      </p:sp>
      <p:sp>
        <p:nvSpPr>
          <p:cNvPr id="17" name="Slide Number Placeholder 3">
            <a:extLst>
              <a:ext uri="{FF2B5EF4-FFF2-40B4-BE49-F238E27FC236}">
                <a16:creationId xmlns:a16="http://schemas.microsoft.com/office/drawing/2014/main" id="{B44CA201-6C7F-401D-9F4E-017F2C93C4DE}"/>
              </a:ext>
            </a:extLst>
          </p:cNvPr>
          <p:cNvSpPr txBox="1">
            <a:spLocks/>
          </p:cNvSpPr>
          <p:nvPr/>
        </p:nvSpPr>
        <p:spPr>
          <a:xfrm>
            <a:off x="928034" y="6115966"/>
            <a:ext cx="6552629" cy="259394"/>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sz="800" dirty="0">
                <a:solidFill>
                  <a:schemeClr val="bg1">
                    <a:lumMod val="50000"/>
                  </a:schemeClr>
                </a:solidFill>
              </a:rPr>
              <a:t>Question:B1/B2/B3. </a:t>
            </a:r>
            <a:r>
              <a:rPr lang="en-GB" sz="800" dirty="0">
                <a:solidFill>
                  <a:schemeClr val="bg1">
                    <a:lumMod val="50000"/>
                  </a:schemeClr>
                </a:solidFill>
              </a:rPr>
              <a:t>Which of the following statements best describes your general interest in or participation in the following types of experiences, whilst on an overseas holiday or short break.</a:t>
            </a:r>
            <a:r>
              <a:rPr lang="en-AU" sz="800" dirty="0">
                <a:solidFill>
                  <a:schemeClr val="bg1">
                    <a:lumMod val="50000"/>
                  </a:schemeClr>
                </a:solidFill>
              </a:rPr>
              <a:t>  </a:t>
            </a:r>
          </a:p>
        </p:txBody>
      </p:sp>
      <p:sp>
        <p:nvSpPr>
          <p:cNvPr id="18" name="Rectangle 17">
            <a:extLst>
              <a:ext uri="{FF2B5EF4-FFF2-40B4-BE49-F238E27FC236}">
                <a16:creationId xmlns:a16="http://schemas.microsoft.com/office/drawing/2014/main" id="{47A6CD38-2C45-41E4-8C1E-241A90C09802}"/>
              </a:ext>
            </a:extLst>
          </p:cNvPr>
          <p:cNvSpPr/>
          <p:nvPr/>
        </p:nvSpPr>
        <p:spPr>
          <a:xfrm>
            <a:off x="0" y="678738"/>
            <a:ext cx="9822385" cy="494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701FF5B-620D-41F5-A206-F3FC5EB7931B}"/>
              </a:ext>
            </a:extLst>
          </p:cNvPr>
          <p:cNvSpPr/>
          <p:nvPr/>
        </p:nvSpPr>
        <p:spPr>
          <a:xfrm>
            <a:off x="148653" y="670210"/>
            <a:ext cx="9432280" cy="523220"/>
          </a:xfrm>
          <a:prstGeom prst="rect">
            <a:avLst/>
          </a:prstGeom>
        </p:spPr>
        <p:txBody>
          <a:bodyPr wrap="square">
            <a:spAutoFit/>
          </a:bodyPr>
          <a:lstStyle/>
          <a:p>
            <a:r>
              <a:rPr lang="en-GB" sz="1400" b="1" dirty="0">
                <a:solidFill>
                  <a:schemeClr val="accent5"/>
                </a:solidFill>
              </a:rPr>
              <a:t>Participation / interest in experiential activities shows a high level of consistency across all the inbound markets. Variations such as for Shadowing and Foraging may be impacted by understanding of the concept </a:t>
            </a:r>
          </a:p>
        </p:txBody>
      </p:sp>
      <p:sp>
        <p:nvSpPr>
          <p:cNvPr id="20" name="Title 1">
            <a:extLst>
              <a:ext uri="{FF2B5EF4-FFF2-40B4-BE49-F238E27FC236}">
                <a16:creationId xmlns:a16="http://schemas.microsoft.com/office/drawing/2014/main" id="{1DBD7E97-A414-4324-BB64-1A2DA4696DA8}"/>
              </a:ext>
            </a:extLst>
          </p:cNvPr>
          <p:cNvSpPr>
            <a:spLocks noGrp="1"/>
          </p:cNvSpPr>
          <p:nvPr>
            <p:ph type="title"/>
          </p:nvPr>
        </p:nvSpPr>
        <p:spPr>
          <a:xfrm>
            <a:off x="156862" y="110696"/>
            <a:ext cx="9429307" cy="547942"/>
          </a:xfrm>
        </p:spPr>
        <p:txBody>
          <a:bodyPr>
            <a:noAutofit/>
          </a:bodyPr>
          <a:lstStyle/>
          <a:p>
            <a:pPr lvl="0" defTabSz="457200">
              <a:lnSpc>
                <a:spcPct val="100000"/>
              </a:lnSpc>
              <a:spcBef>
                <a:spcPts val="0"/>
              </a:spcBef>
            </a:pPr>
            <a:r>
              <a:rPr lang="en-GB" dirty="0"/>
              <a:t>Participation and interest in experiential activities on any overseas holiday – rank order</a:t>
            </a:r>
          </a:p>
        </p:txBody>
      </p:sp>
      <p:sp>
        <p:nvSpPr>
          <p:cNvPr id="21" name="TextBox 20">
            <a:extLst>
              <a:ext uri="{FF2B5EF4-FFF2-40B4-BE49-F238E27FC236}">
                <a16:creationId xmlns:a16="http://schemas.microsoft.com/office/drawing/2014/main" id="{475FA969-376F-4C6C-B4CA-127AAC820A14}"/>
              </a:ext>
            </a:extLst>
          </p:cNvPr>
          <p:cNvSpPr txBox="1"/>
          <p:nvPr/>
        </p:nvSpPr>
        <p:spPr>
          <a:xfrm>
            <a:off x="1483334" y="1401069"/>
            <a:ext cx="1465717" cy="400110"/>
          </a:xfrm>
          <a:prstGeom prst="rect">
            <a:avLst/>
          </a:prstGeom>
          <a:noFill/>
        </p:spPr>
        <p:txBody>
          <a:bodyPr wrap="square" rtlCol="0">
            <a:spAutoFit/>
          </a:bodyPr>
          <a:lstStyle/>
          <a:p>
            <a:r>
              <a:rPr lang="en-GB" sz="1000" b="1" dirty="0"/>
              <a:t>Ranking* </a:t>
            </a:r>
          </a:p>
          <a:p>
            <a:r>
              <a:rPr lang="en-GB" sz="1000" b="1" dirty="0"/>
              <a:t>(out of 24 experiences)</a:t>
            </a:r>
          </a:p>
        </p:txBody>
      </p:sp>
      <p:sp>
        <p:nvSpPr>
          <p:cNvPr id="22" name="TextBox 21">
            <a:extLst>
              <a:ext uri="{FF2B5EF4-FFF2-40B4-BE49-F238E27FC236}">
                <a16:creationId xmlns:a16="http://schemas.microsoft.com/office/drawing/2014/main" id="{B65A61EB-5ABE-4E64-B904-84A51134C903}"/>
              </a:ext>
            </a:extLst>
          </p:cNvPr>
          <p:cNvSpPr txBox="1"/>
          <p:nvPr/>
        </p:nvSpPr>
        <p:spPr>
          <a:xfrm>
            <a:off x="121809" y="1799251"/>
            <a:ext cx="1466216" cy="430887"/>
          </a:xfrm>
          <a:prstGeom prst="rect">
            <a:avLst/>
          </a:prstGeom>
          <a:noFill/>
        </p:spPr>
        <p:txBody>
          <a:bodyPr wrap="square" rtlCol="0">
            <a:spAutoFit/>
          </a:bodyPr>
          <a:lstStyle/>
          <a:p>
            <a:r>
              <a:rPr lang="en-GB" sz="1100" b="1" dirty="0">
                <a:solidFill>
                  <a:schemeClr val="accent5"/>
                </a:solidFill>
              </a:rPr>
              <a:t>HIGH INTEREST EXPERIENCES</a:t>
            </a:r>
          </a:p>
        </p:txBody>
      </p:sp>
      <p:sp>
        <p:nvSpPr>
          <p:cNvPr id="23" name="TextBox 22">
            <a:extLst>
              <a:ext uri="{FF2B5EF4-FFF2-40B4-BE49-F238E27FC236}">
                <a16:creationId xmlns:a16="http://schemas.microsoft.com/office/drawing/2014/main" id="{06944D4C-337D-498C-8CC4-2AC282A23628}"/>
              </a:ext>
            </a:extLst>
          </p:cNvPr>
          <p:cNvSpPr txBox="1"/>
          <p:nvPr/>
        </p:nvSpPr>
        <p:spPr>
          <a:xfrm>
            <a:off x="130780" y="2866882"/>
            <a:ext cx="1716765" cy="261610"/>
          </a:xfrm>
          <a:prstGeom prst="rect">
            <a:avLst/>
          </a:prstGeom>
          <a:noFill/>
        </p:spPr>
        <p:txBody>
          <a:bodyPr wrap="square" rtlCol="0">
            <a:spAutoFit/>
          </a:bodyPr>
          <a:lstStyle/>
          <a:p>
            <a:r>
              <a:rPr lang="en-GB" sz="1100" b="1" dirty="0">
                <a:solidFill>
                  <a:schemeClr val="accent5"/>
                </a:solidFill>
              </a:rPr>
              <a:t>MID-RANGE INTEREST</a:t>
            </a:r>
          </a:p>
        </p:txBody>
      </p:sp>
      <p:sp>
        <p:nvSpPr>
          <p:cNvPr id="24" name="TextBox 23">
            <a:extLst>
              <a:ext uri="{FF2B5EF4-FFF2-40B4-BE49-F238E27FC236}">
                <a16:creationId xmlns:a16="http://schemas.microsoft.com/office/drawing/2014/main" id="{AEE5E566-674F-4966-81C7-B1AF5F2208B8}"/>
              </a:ext>
            </a:extLst>
          </p:cNvPr>
          <p:cNvSpPr txBox="1"/>
          <p:nvPr/>
        </p:nvSpPr>
        <p:spPr>
          <a:xfrm>
            <a:off x="156862" y="4410009"/>
            <a:ext cx="1716765" cy="261610"/>
          </a:xfrm>
          <a:prstGeom prst="rect">
            <a:avLst/>
          </a:prstGeom>
          <a:noFill/>
        </p:spPr>
        <p:txBody>
          <a:bodyPr wrap="square" rtlCol="0">
            <a:spAutoFit/>
          </a:bodyPr>
          <a:lstStyle/>
          <a:p>
            <a:r>
              <a:rPr lang="en-GB" sz="1100" b="1" dirty="0">
                <a:solidFill>
                  <a:schemeClr val="accent5"/>
                </a:solidFill>
              </a:rPr>
              <a:t>NICHE INTEREST</a:t>
            </a:r>
          </a:p>
        </p:txBody>
      </p:sp>
      <p:sp>
        <p:nvSpPr>
          <p:cNvPr id="12" name="Rectangle 11">
            <a:extLst>
              <a:ext uri="{FF2B5EF4-FFF2-40B4-BE49-F238E27FC236}">
                <a16:creationId xmlns:a16="http://schemas.microsoft.com/office/drawing/2014/main" id="{8B595454-837B-4817-93CE-658CA37A72B8}"/>
              </a:ext>
            </a:extLst>
          </p:cNvPr>
          <p:cNvSpPr/>
          <p:nvPr/>
        </p:nvSpPr>
        <p:spPr>
          <a:xfrm>
            <a:off x="156862" y="5461198"/>
            <a:ext cx="1284554" cy="584775"/>
          </a:xfrm>
          <a:prstGeom prst="rect">
            <a:avLst/>
          </a:prstGeom>
        </p:spPr>
        <p:txBody>
          <a:bodyPr wrap="square">
            <a:spAutoFit/>
          </a:bodyPr>
          <a:lstStyle/>
          <a:p>
            <a:pPr fontAlgn="b"/>
            <a:r>
              <a:rPr lang="en-GB" sz="800" dirty="0">
                <a:solidFill>
                  <a:schemeClr val="tx2"/>
                </a:solidFill>
                <a:latin typeface="Calibri" panose="020F0502020204030204" pitchFamily="34" charset="0"/>
              </a:rPr>
              <a:t>*ranking based on % done previously, booked to do in next 12 months, or interested in doing)</a:t>
            </a:r>
          </a:p>
        </p:txBody>
      </p:sp>
      <p:sp>
        <p:nvSpPr>
          <p:cNvPr id="26" name="Slide Number Placeholder 5">
            <a:extLst>
              <a:ext uri="{FF2B5EF4-FFF2-40B4-BE49-F238E27FC236}">
                <a16:creationId xmlns:a16="http://schemas.microsoft.com/office/drawing/2014/main" id="{175FC522-18C7-4A12-BB9C-242F93446CC3}"/>
              </a:ext>
            </a:extLst>
          </p:cNvPr>
          <p:cNvSpPr txBox="1">
            <a:spLocks/>
          </p:cNvSpPr>
          <p:nvPr/>
        </p:nvSpPr>
        <p:spPr>
          <a:xfrm>
            <a:off x="-29161" y="6300004"/>
            <a:ext cx="355628" cy="272286"/>
          </a:xfrm>
          <a:prstGeom prst="rect">
            <a:avLst/>
          </a:prstGeom>
        </p:spPr>
        <p:txBody>
          <a:bodyPr/>
          <a:lstStyle>
            <a:defPPr>
              <a:defRPr lang="en-US"/>
            </a:defPPr>
            <a:lvl1pPr marL="0" algn="r" defTabSz="457200" rtl="0" eaLnBrk="1" latinLnBrk="0" hangingPunct="1">
              <a:defRPr sz="1138"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5C4E51C-5B21-47ED-87F9-7CEAAA8B3069}" type="slidenum">
              <a:rPr kumimoji="0" lang="en-GB" sz="1000" b="0" i="0" u="none" strike="noStrike" kern="1200" cap="none" spc="0" normalizeH="0" baseline="0" noProof="0" smtClean="0">
                <a:ln>
                  <a:noFill/>
                </a:ln>
                <a:solidFill>
                  <a:srgbClr val="FFFFFF">
                    <a:lumMod val="5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GB" sz="10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89423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0.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8.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9.xml><?xml version="1.0" encoding="utf-8"?>
<p:tagLst xmlns:a="http://schemas.openxmlformats.org/drawingml/2006/main" xmlns:r="http://schemas.openxmlformats.org/officeDocument/2006/relationships" xmlns:p="http://schemas.openxmlformats.org/presentationml/2006/main">
  <p:tag name="VCTCREATESHAPEHANDLED" val="0"/>
</p:tagLst>
</file>

<file path=ppt/theme/theme1.xml><?xml version="1.0" encoding="utf-8"?>
<a:theme xmlns:a="http://schemas.openxmlformats.org/drawingml/2006/main" name="1_Office Theme">
  <a:themeElements>
    <a:clrScheme name="Brio Research and Consulting">
      <a:dk1>
        <a:srgbClr val="000000"/>
      </a:dk1>
      <a:lt1>
        <a:srgbClr val="FFFFFF"/>
      </a:lt1>
      <a:dk2>
        <a:srgbClr val="7C7C7C"/>
      </a:dk2>
      <a:lt2>
        <a:srgbClr val="FFFFFF"/>
      </a:lt2>
      <a:accent1>
        <a:srgbClr val="7C7C7C"/>
      </a:accent1>
      <a:accent2>
        <a:srgbClr val="34FF69"/>
      </a:accent2>
      <a:accent3>
        <a:srgbClr val="44CCFF"/>
      </a:accent3>
      <a:accent4>
        <a:srgbClr val="7494EA"/>
      </a:accent4>
      <a:accent5>
        <a:srgbClr val="D138BF"/>
      </a:accent5>
      <a:accent6>
        <a:srgbClr val="000000"/>
      </a:accent6>
      <a:hlink>
        <a:srgbClr val="7494EA"/>
      </a:hlink>
      <a:folHlink>
        <a:srgbClr val="7C7C7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io Powerpoint Template" id="{64321415-3D38-48C2-B33B-60177528914A}" vid="{7908C470-F288-46F4-A7D9-B7F1847D7B2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58D46CF0119844BA4F371482C4ADF72" ma:contentTypeVersion="12" ma:contentTypeDescription="Create a new document." ma:contentTypeScope="" ma:versionID="24a69105cfd30f9891b88ebb885bf0c2">
  <xsd:schema xmlns:xsd="http://www.w3.org/2001/XMLSchema" xmlns:xs="http://www.w3.org/2001/XMLSchema" xmlns:p="http://schemas.microsoft.com/office/2006/metadata/properties" xmlns:ns2="9c628d7c-de39-47fd-ad71-3db2ff7d91da" xmlns:ns3="bb0630c5-90fb-4aba-9727-77ac40ff9679" targetNamespace="http://schemas.microsoft.com/office/2006/metadata/properties" ma:root="true" ma:fieldsID="de76d59366fd856d1f8dc777baf10044" ns2:_="" ns3:_="">
    <xsd:import namespace="9c628d7c-de39-47fd-ad71-3db2ff7d91da"/>
    <xsd:import namespace="bb0630c5-90fb-4aba-9727-77ac40ff9679"/>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EventHashCode" minOccurs="0"/>
                <xsd:element ref="ns3:MediaServiceGenerationTim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628d7c-de39-47fd-ad71-3db2ff7d91da"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bb0630c5-90fb-4aba-9727-77ac40ff9679"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27B44CB-0BE3-4434-8762-5A18135933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c628d7c-de39-47fd-ad71-3db2ff7d91da"/>
    <ds:schemaRef ds:uri="bb0630c5-90fb-4aba-9727-77ac40ff96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C2468F5-D80F-4EC2-A43E-07A63C7BAD78}">
  <ds:schemaRefs>
    <ds:schemaRef ds:uri="http://schemas.microsoft.com/sharepoint/v3/contenttype/forms"/>
  </ds:schemaRefs>
</ds:datastoreItem>
</file>

<file path=customXml/itemProps3.xml><?xml version="1.0" encoding="utf-8"?>
<ds:datastoreItem xmlns:ds="http://schemas.openxmlformats.org/officeDocument/2006/customXml" ds:itemID="{460D46E7-0567-4D66-BC4F-0DBF0F7FAD76}">
  <ds:schemaRefs>
    <ds:schemaRef ds:uri="http://purl.org/dc/terms/"/>
    <ds:schemaRef ds:uri="http://purl.org/dc/dcmitype/"/>
    <ds:schemaRef ds:uri="9c628d7c-de39-47fd-ad71-3db2ff7d91da"/>
    <ds:schemaRef ds:uri="http://schemas.openxmlformats.org/package/2006/metadata/core-properties"/>
    <ds:schemaRef ds:uri="http://purl.org/dc/elements/1.1/"/>
    <ds:schemaRef ds:uri="http://schemas.microsoft.com/office/2006/documentManagement/types"/>
    <ds:schemaRef ds:uri="bb0630c5-90fb-4aba-9727-77ac40ff9679"/>
    <ds:schemaRef ds:uri="http://schemas.microsoft.com/office/infopath/2007/PartnerControl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8491</TotalTime>
  <Words>11066</Words>
  <Application>Microsoft Office PowerPoint</Application>
  <PresentationFormat>A4 Paper (210x297 mm)</PresentationFormat>
  <Paragraphs>2307</Paragraphs>
  <Slides>64</Slides>
  <Notes>2</Notes>
  <HiddenSlides>2</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64</vt:i4>
      </vt:variant>
    </vt:vector>
  </HeadingPairs>
  <TitlesOfParts>
    <vt:vector size="71" baseType="lpstr">
      <vt:lpstr>Arial</vt:lpstr>
      <vt:lpstr>Calibri</vt:lpstr>
      <vt:lpstr>Calibri Light</vt:lpstr>
      <vt:lpstr>Courier New</vt:lpstr>
      <vt:lpstr>Times New Roman</vt:lpstr>
      <vt:lpstr>Wingdings</vt:lpstr>
      <vt:lpstr>1_Office Theme</vt:lpstr>
      <vt:lpstr>VisitEngland Discover England Fund Research  Experiential Activities  Insight Analysis  June 2019</vt:lpstr>
      <vt:lpstr>Contents</vt:lpstr>
      <vt:lpstr>PowerPoint Presentation</vt:lpstr>
      <vt:lpstr>Background: Experiential travel, an area of opportunity for England </vt:lpstr>
      <vt:lpstr>Methodology: Phase 1 – Qualitative Headlines</vt:lpstr>
      <vt:lpstr>Methodology: Phase 2 – Quantitative Methodology</vt:lpstr>
      <vt:lpstr>PowerPoint Presentation</vt:lpstr>
      <vt:lpstr>Participation and interest in experiential activities on any overseas holiday</vt:lpstr>
      <vt:lpstr>Participation and interest in experiential activities on any overseas holiday – rank order</vt:lpstr>
      <vt:lpstr>PowerPoint Presentation</vt:lpstr>
      <vt:lpstr>Target audience for experiential activities</vt:lpstr>
      <vt:lpstr>PowerPoint Presentation</vt:lpstr>
      <vt:lpstr>The role of experiences in driving holiday decisions: 1. The decision to go on holiday</vt:lpstr>
      <vt:lpstr>The role of experiences in driving holiday decisions: 2. The choice of holiday destination </vt:lpstr>
      <vt:lpstr>The overall opportunity: key take-aways</vt:lpstr>
      <vt:lpstr>PowerPoint Presentation</vt:lpstr>
      <vt:lpstr>Strengthening the opportunity: core components of experiential activities </vt:lpstr>
      <vt:lpstr>Address barriers to maximise the opportunity: common challenges to overcome</vt:lpstr>
      <vt:lpstr>Address barriers to maximise the opportunity: building awareness of regional England</vt:lpstr>
      <vt:lpstr>Go-to-market delivery: promoting experiences in more rural locations</vt:lpstr>
      <vt:lpstr>Go-to-market delivery: making experiences accessible</vt:lpstr>
      <vt:lpstr>Go-to-market delivery: opportunity to promote both in source-market and in-destination </vt:lpstr>
      <vt:lpstr>Reasons why experiences are not booked before the start of the holiday</vt:lpstr>
      <vt:lpstr>Maximising the opportunity of experiential activities in England: key take-aways</vt:lpstr>
      <vt:lpstr>PowerPoint Presentation</vt:lpstr>
      <vt:lpstr>Identifying clusters of experiences that have similar attributes</vt:lpstr>
      <vt:lpstr>High Interest Established Experiences – Group 1: overview &amp; appeal</vt:lpstr>
      <vt:lpstr>High Interest Established Experiences – Group 1: maturity &amp; influence on holiday behaviour</vt:lpstr>
      <vt:lpstr>High Interest Established Experiences – Group 1: believability in core experiential components</vt:lpstr>
      <vt:lpstr>High Interest Established Experiences – Group 1: logistics</vt:lpstr>
      <vt:lpstr>High Interest Established Experiences – Group 1: key take outs</vt:lpstr>
      <vt:lpstr>High Interest Established Experiences – Group 2</vt:lpstr>
      <vt:lpstr>High Interest Established Experiences – Group 2: overview &amp; appeal</vt:lpstr>
      <vt:lpstr>High Interest Established Experiences – Group 2: maturity and influence on holiday behaviour </vt:lpstr>
      <vt:lpstr>High Interest Established Experiences – Group 2: believability in core experiential components</vt:lpstr>
      <vt:lpstr>High Interest Established Experiences – Group 2: logistics</vt:lpstr>
      <vt:lpstr>High Interest Established Experiences – Group 2: key take outs</vt:lpstr>
      <vt:lpstr>Skill Based Learning Experiences</vt:lpstr>
      <vt:lpstr>Skills Based Learning Experiences: overview &amp; appeal</vt:lpstr>
      <vt:lpstr>Skills Based Learning Experiences: maturity and influence on holiday behaviour</vt:lpstr>
      <vt:lpstr>Skills Based Learning Experiences: believability in core experiential components</vt:lpstr>
      <vt:lpstr>Skills Based Learning Experiences: logistics </vt:lpstr>
      <vt:lpstr>Skills Based Learning Experiences: key take outs</vt:lpstr>
      <vt:lpstr>Food &amp; Drink Learning Experiences</vt:lpstr>
      <vt:lpstr>Food &amp; Drink Learning Experiences: overview &amp; appeal</vt:lpstr>
      <vt:lpstr>Food &amp; Drink Learning Experiences: maturity and influence on holiday behaviour</vt:lpstr>
      <vt:lpstr>Food &amp; Drink Learning Experiences: believability in core experiential components</vt:lpstr>
      <vt:lpstr>Food &amp; Drink Learning Experiences: logistics</vt:lpstr>
      <vt:lpstr>Food &amp; Drink Learning Experiences: key take outs</vt:lpstr>
      <vt:lpstr>Niche Wellness Experiences</vt:lpstr>
      <vt:lpstr>Niche Wellness Experiences: overview &amp; appeal</vt:lpstr>
      <vt:lpstr>PowerPoint Presentation</vt:lpstr>
      <vt:lpstr>PowerPoint Presentation</vt:lpstr>
      <vt:lpstr>PowerPoint Presentation</vt:lpstr>
      <vt:lpstr>PowerPoint Presentation</vt:lpstr>
      <vt:lpstr>PowerPoint Presentation</vt:lpstr>
      <vt:lpstr>Factors for consideration when developing experiential activities</vt:lpstr>
      <vt:lpstr>PowerPoint Presentation</vt:lpstr>
      <vt:lpstr>PowerPoint Presentation</vt:lpstr>
      <vt:lpstr>Glossary</vt:lpstr>
      <vt:lpstr>Multi-Day Experiences - Exploring the Opportunity for these Experiences  </vt:lpstr>
      <vt:lpstr>Niche Appeal Experiences - Exploring the Opportunity for these Experiences </vt:lpstr>
      <vt:lpstr>Niche Appeal Experiences - Exploring the Opportunity for these Experiences </vt:lpstr>
      <vt:lpstr>Visit Britain BTA 1043 Discover England Fund Research  Experiential Activities  Insight Analysis  April 2019</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Visit Britain BTA 1043 Discover England Fund Research  Experiential Activities  Insight Analysis  March 2019</dc:title>
  <dc:creator>Helen Roberts</dc:creator>
  <cp:lastModifiedBy>Matthew Brand</cp:lastModifiedBy>
  <cp:revision>108</cp:revision>
  <cp:lastPrinted>2019-04-05T15:08:19Z</cp:lastPrinted>
  <dcterms:created xsi:type="dcterms:W3CDTF">2019-03-20T12:05:36Z</dcterms:created>
  <dcterms:modified xsi:type="dcterms:W3CDTF">2019-06-25T14:44:28Z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0x010100B58D46CF0119844BA4F371482C4ADF72</vt:lpwstr>
  </property>
</Properties>
</file>